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slideshow.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9" r:id="rId2"/>
  </p:sldMasterIdLst>
  <p:notesMasterIdLst>
    <p:notesMasterId r:id="rId114"/>
  </p:notesMasterIdLst>
  <p:sldIdLst>
    <p:sldId id="343" r:id="rId3"/>
    <p:sldId id="468" r:id="rId4"/>
    <p:sldId id="455" r:id="rId5"/>
    <p:sldId id="456" r:id="rId6"/>
    <p:sldId id="457" r:id="rId7"/>
    <p:sldId id="427" r:id="rId8"/>
    <p:sldId id="429" r:id="rId9"/>
    <p:sldId id="428" r:id="rId10"/>
    <p:sldId id="466" r:id="rId11"/>
    <p:sldId id="431" r:id="rId12"/>
    <p:sldId id="464" r:id="rId13"/>
    <p:sldId id="425" r:id="rId14"/>
    <p:sldId id="424" r:id="rId15"/>
    <p:sldId id="433" r:id="rId16"/>
    <p:sldId id="432" r:id="rId17"/>
    <p:sldId id="435" r:id="rId18"/>
    <p:sldId id="437" r:id="rId19"/>
    <p:sldId id="434" r:id="rId20"/>
    <p:sldId id="438" r:id="rId21"/>
    <p:sldId id="436" r:id="rId22"/>
    <p:sldId id="418" r:id="rId23"/>
    <p:sldId id="423" r:id="rId24"/>
    <p:sldId id="463" r:id="rId25"/>
    <p:sldId id="426" r:id="rId26"/>
    <p:sldId id="440" r:id="rId27"/>
    <p:sldId id="422" r:id="rId28"/>
    <p:sldId id="439" r:id="rId29"/>
    <p:sldId id="453" r:id="rId30"/>
    <p:sldId id="454" r:id="rId31"/>
    <p:sldId id="451" r:id="rId32"/>
    <p:sldId id="442" r:id="rId33"/>
    <p:sldId id="444" r:id="rId34"/>
    <p:sldId id="441" r:id="rId35"/>
    <p:sldId id="445" r:id="rId36"/>
    <p:sldId id="443" r:id="rId37"/>
    <p:sldId id="458" r:id="rId38"/>
    <p:sldId id="462" r:id="rId39"/>
    <p:sldId id="373" r:id="rId40"/>
    <p:sldId id="287" r:id="rId41"/>
    <p:sldId id="288" r:id="rId42"/>
    <p:sldId id="334" r:id="rId43"/>
    <p:sldId id="421" r:id="rId44"/>
    <p:sldId id="335" r:id="rId45"/>
    <p:sldId id="336" r:id="rId46"/>
    <p:sldId id="385" r:id="rId47"/>
    <p:sldId id="337" r:id="rId48"/>
    <p:sldId id="386" r:id="rId49"/>
    <p:sldId id="465" r:id="rId50"/>
    <p:sldId id="338" r:id="rId51"/>
    <p:sldId id="283" r:id="rId52"/>
    <p:sldId id="339" r:id="rId53"/>
    <p:sldId id="340" r:id="rId54"/>
    <p:sldId id="402" r:id="rId55"/>
    <p:sldId id="341" r:id="rId56"/>
    <p:sldId id="291" r:id="rId57"/>
    <p:sldId id="380" r:id="rId58"/>
    <p:sldId id="308" r:id="rId59"/>
    <p:sldId id="289" r:id="rId60"/>
    <p:sldId id="374" r:id="rId61"/>
    <p:sldId id="375" r:id="rId62"/>
    <p:sldId id="376" r:id="rId63"/>
    <p:sldId id="467" r:id="rId64"/>
    <p:sldId id="379" r:id="rId65"/>
    <p:sldId id="381" r:id="rId66"/>
    <p:sldId id="383" r:id="rId67"/>
    <p:sldId id="382" r:id="rId68"/>
    <p:sldId id="268" r:id="rId69"/>
    <p:sldId id="269" r:id="rId70"/>
    <p:sldId id="273" r:id="rId71"/>
    <p:sldId id="325" r:id="rId72"/>
    <p:sldId id="326" r:id="rId73"/>
    <p:sldId id="327" r:id="rId74"/>
    <p:sldId id="328" r:id="rId75"/>
    <p:sldId id="329" r:id="rId76"/>
    <p:sldId id="330" r:id="rId77"/>
    <p:sldId id="331" r:id="rId78"/>
    <p:sldId id="384" r:id="rId79"/>
    <p:sldId id="332" r:id="rId80"/>
    <p:sldId id="333" r:id="rId81"/>
    <p:sldId id="352" r:id="rId82"/>
    <p:sldId id="346" r:id="rId83"/>
    <p:sldId id="460" r:id="rId84"/>
    <p:sldId id="348" r:id="rId85"/>
    <p:sldId id="349" r:id="rId86"/>
    <p:sldId id="366" r:id="rId87"/>
    <p:sldId id="350" r:id="rId88"/>
    <p:sldId id="351" r:id="rId89"/>
    <p:sldId id="353" r:id="rId90"/>
    <p:sldId id="354" r:id="rId91"/>
    <p:sldId id="357" r:id="rId92"/>
    <p:sldId id="358" r:id="rId93"/>
    <p:sldId id="356" r:id="rId94"/>
    <p:sldId id="359" r:id="rId95"/>
    <p:sldId id="360" r:id="rId96"/>
    <p:sldId id="361" r:id="rId97"/>
    <p:sldId id="362" r:id="rId98"/>
    <p:sldId id="363" r:id="rId99"/>
    <p:sldId id="364" r:id="rId100"/>
    <p:sldId id="413" r:id="rId101"/>
    <p:sldId id="410" r:id="rId102"/>
    <p:sldId id="414" r:id="rId103"/>
    <p:sldId id="415" r:id="rId104"/>
    <p:sldId id="416" r:id="rId105"/>
    <p:sldId id="365" r:id="rId106"/>
    <p:sldId id="390" r:id="rId107"/>
    <p:sldId id="450" r:id="rId108"/>
    <p:sldId id="448" r:id="rId109"/>
    <p:sldId id="449" r:id="rId110"/>
    <p:sldId id="446" r:id="rId111"/>
    <p:sldId id="470" r:id="rId112"/>
    <p:sldId id="420" r:id="rId1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205" userDrawn="1">
          <p15:clr>
            <a:srgbClr val="A4A3A4"/>
          </p15:clr>
        </p15:guide>
        <p15:guide id="2" pos="381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mothy" initials="T" lastIdx="29" clrIdx="0">
    <p:extLst/>
  </p:cmAuthor>
  <p:cmAuthor id="2" name="Rae" initials="R" lastIdx="132" clrIdx="1"/>
  <p:cmAuthor id="3" name="Sue" initials="S" lastIdx="25" clrIdx="2"/>
  <p:cmAuthor id="4" name="Chris Faifer" initials="CF" lastIdx="26"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99FF99"/>
    <a:srgbClr val="9966FF"/>
    <a:srgbClr val="00FFFF"/>
    <a:srgbClr val="FF00FF"/>
    <a:srgbClr val="FF9900"/>
    <a:srgbClr val="663300"/>
    <a:srgbClr val="FFCC00"/>
    <a:srgbClr val="00808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0" autoAdjust="0"/>
    <p:restoredTop sz="85569" autoAdjust="0"/>
  </p:normalViewPr>
  <p:slideViewPr>
    <p:cSldViewPr snapToGrid="0" showGuides="1">
      <p:cViewPr>
        <p:scale>
          <a:sx n="75" d="100"/>
          <a:sy n="75" d="100"/>
        </p:scale>
        <p:origin x="-1290" y="-864"/>
      </p:cViewPr>
      <p:guideLst>
        <p:guide orient="horz" pos="2205"/>
        <p:guide pos="3817"/>
      </p:guideLst>
    </p:cSldViewPr>
  </p:slideViewPr>
  <p:notesTextViewPr>
    <p:cViewPr>
      <p:scale>
        <a:sx n="75" d="100"/>
        <a:sy n="75" d="100"/>
      </p:scale>
      <p:origin x="0" y="0"/>
    </p:cViewPr>
  </p:notesTextViewPr>
  <p:sorterViewPr>
    <p:cViewPr>
      <p:scale>
        <a:sx n="99" d="100"/>
        <a:sy n="99" d="100"/>
      </p:scale>
      <p:origin x="0" y="10349"/>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viewProps" Target="viewProps.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slide" Target="slides/slide108.xml"/><Relationship Id="rId115" Type="http://schemas.openxmlformats.org/officeDocument/2006/relationships/commentAuthors" Target="commentAuthor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notesMaster" Target="notesMasters/notesMaster1.xml"/><Relationship Id="rId119"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CF19EA-C2AE-44D4-90F8-BDC85B6803A8}" type="datetimeFigureOut">
              <a:rPr lang="en-CA" smtClean="0"/>
              <a:pPr/>
              <a:t>25/11/2020</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5CE624-DB49-444A-A46A-045609141071}" type="slidenum">
              <a:rPr lang="en-CA" smtClean="0"/>
              <a:pPr/>
              <a:t>‹#›</a:t>
            </a:fld>
            <a:endParaRPr lang="en-CA"/>
          </a:p>
        </p:txBody>
      </p:sp>
    </p:spTree>
    <p:extLst>
      <p:ext uri="{BB962C8B-B14F-4D97-AF65-F5344CB8AC3E}">
        <p14:creationId xmlns:p14="http://schemas.microsoft.com/office/powerpoint/2010/main" val="3579072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For Jan 18/19:</a:t>
            </a:r>
            <a:r>
              <a:rPr lang="en-US" sz="1200" b="0" i="0" kern="1200" baseline="0" dirty="0" smtClean="0">
                <a:solidFill>
                  <a:schemeClr val="tx1"/>
                </a:solidFill>
                <a:effectLst/>
                <a:latin typeface="+mn-lt"/>
                <a:ea typeface="+mn-ea"/>
                <a:cs typeface="+mn-cs"/>
              </a:rPr>
              <a:t>  written by Charlene for Tim …</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Last week at CCC hangout (on the 20th day of the 10th month for </a:t>
            </a:r>
            <a:r>
              <a:rPr lang="en-US" sz="1200" b="0" i="0" kern="1200" dirty="0" err="1" smtClean="0">
                <a:solidFill>
                  <a:schemeClr val="tx1"/>
                </a:solidFill>
                <a:effectLst/>
                <a:latin typeface="+mn-lt"/>
                <a:ea typeface="+mn-ea"/>
                <a:cs typeface="+mn-cs"/>
              </a:rPr>
              <a:t>Cov</a:t>
            </a:r>
            <a:r>
              <a:rPr lang="en-US" sz="1200" b="0" i="0" kern="1200" dirty="0" smtClean="0">
                <a:solidFill>
                  <a:schemeClr val="tx1"/>
                </a:solidFill>
                <a:effectLst/>
                <a:latin typeface="+mn-lt"/>
                <a:ea typeface="+mn-ea"/>
                <a:cs typeface="+mn-cs"/>
              </a:rPr>
              <a:t>. Cal.) we had a very short teaching on "</a:t>
            </a:r>
            <a:r>
              <a:rPr lang="en-US" sz="1200" b="0" i="0" kern="1200" dirty="0" err="1" smtClean="0">
                <a:solidFill>
                  <a:schemeClr val="tx1"/>
                </a:solidFill>
                <a:effectLst/>
                <a:latin typeface="+mn-lt"/>
                <a:ea typeface="+mn-ea"/>
                <a:cs typeface="+mn-cs"/>
              </a:rPr>
              <a:t>Shaneh</a:t>
            </a:r>
            <a:r>
              <a:rPr lang="en-US" sz="1200" b="0" i="0" kern="1200" dirty="0" smtClean="0">
                <a:solidFill>
                  <a:schemeClr val="tx1"/>
                </a:solidFill>
                <a:effectLst/>
                <a:latin typeface="+mn-lt"/>
                <a:ea typeface="+mn-ea"/>
                <a:cs typeface="+mn-cs"/>
              </a:rPr>
              <a:t>" (Yahuah's year start) to answer some questions from the </a:t>
            </a:r>
            <a:r>
              <a:rPr lang="en-US" sz="1200" b="0" i="0" kern="1200" dirty="0" err="1" smtClean="0">
                <a:solidFill>
                  <a:schemeClr val="tx1"/>
                </a:solidFill>
                <a:effectLst/>
                <a:latin typeface="+mn-lt"/>
                <a:ea typeface="+mn-ea"/>
                <a:cs typeface="+mn-cs"/>
              </a:rPr>
              <a:t>Shaneh</a:t>
            </a:r>
            <a:r>
              <a:rPr lang="en-US" sz="1200" b="0" i="0" kern="1200" dirty="0" smtClean="0">
                <a:solidFill>
                  <a:schemeClr val="tx1"/>
                </a:solidFill>
                <a:effectLst/>
                <a:latin typeface="+mn-lt"/>
                <a:ea typeface="+mn-ea"/>
                <a:cs typeface="+mn-cs"/>
              </a:rPr>
              <a:t> teaching on Jan 4th.  This sparked some very interesting comments and questions ... by far one of the best "hang outs" CCC has ever had.  But for those of you that missed that teaching, it will be included as an introduction to the Tequfah Part 2 teaching this week. </a:t>
            </a:r>
          </a:p>
          <a:p>
            <a:r>
              <a:rPr lang="en-US" dirty="0" smtClean="0"/>
              <a:t/>
            </a:r>
            <a:br>
              <a:rPr lang="en-US" dirty="0" smtClean="0"/>
            </a:br>
            <a:r>
              <a:rPr lang="en-US" sz="1200" b="0" i="0" kern="1200" dirty="0" smtClean="0">
                <a:solidFill>
                  <a:schemeClr val="tx1"/>
                </a:solidFill>
                <a:effectLst/>
                <a:latin typeface="+mn-lt"/>
                <a:ea typeface="+mn-ea"/>
                <a:cs typeface="+mn-cs"/>
              </a:rPr>
              <a:t>In Part 2 Tim will be continuing our investigation around Yahuah's year-start ... known as </a:t>
            </a:r>
            <a:r>
              <a:rPr lang="en-US" sz="1200" b="0" i="0" kern="1200" dirty="0" err="1" smtClean="0">
                <a:solidFill>
                  <a:schemeClr val="tx1"/>
                </a:solidFill>
                <a:effectLst/>
                <a:latin typeface="+mn-lt"/>
                <a:ea typeface="+mn-ea"/>
                <a:cs typeface="+mn-cs"/>
              </a:rPr>
              <a:t>Shaneh</a:t>
            </a:r>
            <a:r>
              <a:rPr lang="en-US" sz="1200" b="0" i="0" kern="1200" dirty="0" smtClean="0">
                <a:solidFill>
                  <a:schemeClr val="tx1"/>
                </a:solidFill>
                <a:effectLst/>
                <a:latin typeface="+mn-lt"/>
                <a:ea typeface="+mn-ea"/>
                <a:cs typeface="+mn-cs"/>
              </a:rPr>
              <a:t> (H8141) in Hebrew.  Part 1 and Part 1a have already demonstrated where the </a:t>
            </a:r>
            <a:r>
              <a:rPr lang="en-US" sz="1200" b="0" i="0" kern="1200" dirty="0" err="1" smtClean="0">
                <a:solidFill>
                  <a:schemeClr val="tx1"/>
                </a:solidFill>
                <a:effectLst/>
                <a:latin typeface="+mn-lt"/>
                <a:ea typeface="+mn-ea"/>
                <a:cs typeface="+mn-cs"/>
              </a:rPr>
              <a:t>Shaneh</a:t>
            </a:r>
            <a:r>
              <a:rPr lang="en-US" sz="1200" b="0" i="0" kern="1200" dirty="0" smtClean="0">
                <a:solidFill>
                  <a:schemeClr val="tx1"/>
                </a:solidFill>
                <a:effectLst/>
                <a:latin typeface="+mn-lt"/>
                <a:ea typeface="+mn-ea"/>
                <a:cs typeface="+mn-cs"/>
              </a:rPr>
              <a:t> begins each year for Yahuah's Elegant Covenant Calendar.  So by default alone, the 1st day of the </a:t>
            </a:r>
            <a:r>
              <a:rPr lang="en-US" sz="1200" b="0" i="0" kern="1200" dirty="0" err="1" smtClean="0">
                <a:solidFill>
                  <a:schemeClr val="tx1"/>
                </a:solidFill>
                <a:effectLst/>
                <a:latin typeface="+mn-lt"/>
                <a:ea typeface="+mn-ea"/>
                <a:cs typeface="+mn-cs"/>
              </a:rPr>
              <a:t>Shaneh</a:t>
            </a:r>
            <a:r>
              <a:rPr lang="en-US" sz="1200" b="0" i="0" kern="1200" dirty="0" smtClean="0">
                <a:solidFill>
                  <a:schemeClr val="tx1"/>
                </a:solidFill>
                <a:effectLst/>
                <a:latin typeface="+mn-lt"/>
                <a:ea typeface="+mn-ea"/>
                <a:cs typeface="+mn-cs"/>
              </a:rPr>
              <a:t> year really begins the 1st day of the year, </a:t>
            </a:r>
            <a:r>
              <a:rPr lang="en-US" sz="1200" b="1" i="0" u="sng" kern="1200" dirty="0" smtClean="0">
                <a:solidFill>
                  <a:schemeClr val="tx1"/>
                </a:solidFill>
                <a:effectLst/>
                <a:latin typeface="+mn-lt"/>
                <a:ea typeface="+mn-ea"/>
                <a:cs typeface="+mn-cs"/>
              </a:rPr>
              <a:t>and</a:t>
            </a:r>
            <a:r>
              <a:rPr lang="en-US" sz="1200" b="0" i="0" kern="1200" dirty="0" smtClean="0">
                <a:solidFill>
                  <a:schemeClr val="tx1"/>
                </a:solidFill>
                <a:effectLst/>
                <a:latin typeface="+mn-lt"/>
                <a:ea typeface="+mn-ea"/>
                <a:cs typeface="+mn-cs"/>
              </a:rPr>
              <a:t> the 1st day of the 1st Festal month.  There is no need to search for any phase of the moon (ever again) to figure out the 1st day of the Festal months.  (That's good news for those of us that could never sight the moon to begin with!)</a:t>
            </a:r>
          </a:p>
          <a:p>
            <a:r>
              <a:rPr lang="en-US" dirty="0" smtClean="0"/>
              <a:t/>
            </a:r>
            <a:br>
              <a:rPr lang="en-US" dirty="0" smtClean="0"/>
            </a:br>
            <a:r>
              <a:rPr lang="en-US" sz="1200" b="0" i="0" kern="1200" dirty="0" smtClean="0">
                <a:solidFill>
                  <a:schemeClr val="tx1"/>
                </a:solidFill>
                <a:effectLst/>
                <a:latin typeface="+mn-lt"/>
                <a:ea typeface="+mn-ea"/>
                <a:cs typeface="+mn-cs"/>
              </a:rPr>
              <a:t>The 10 studies on "The Moon! Oh, the Moon!" already had confirmed the Festal months do not begin with the moon, but isn't it interesting that the </a:t>
            </a:r>
            <a:r>
              <a:rPr lang="en-US" sz="1200" b="0" i="0" kern="1200" dirty="0" err="1" smtClean="0">
                <a:solidFill>
                  <a:schemeClr val="tx1"/>
                </a:solidFill>
                <a:effectLst/>
                <a:latin typeface="+mn-lt"/>
                <a:ea typeface="+mn-ea"/>
                <a:cs typeface="+mn-cs"/>
              </a:rPr>
              <a:t>Shaneh</a:t>
            </a:r>
            <a:r>
              <a:rPr lang="en-US" sz="1200" b="0" i="0" kern="1200" dirty="0" smtClean="0">
                <a:solidFill>
                  <a:schemeClr val="tx1"/>
                </a:solidFill>
                <a:effectLst/>
                <a:latin typeface="+mn-lt"/>
                <a:ea typeface="+mn-ea"/>
                <a:cs typeface="+mn-cs"/>
              </a:rPr>
              <a:t> year was a strong 2nd witness to the same Covenant Calendar Torah truth?!  However, in Part 2 there is more information to contemplate. </a:t>
            </a:r>
          </a:p>
          <a:p>
            <a:r>
              <a:rPr lang="en-US" dirty="0" smtClean="0"/>
              <a:t/>
            </a:r>
            <a:br>
              <a:rPr lang="en-US" dirty="0" smtClean="0"/>
            </a:br>
            <a:r>
              <a:rPr lang="en-US" sz="1200" b="0" i="0" kern="1200" dirty="0" smtClean="0">
                <a:solidFill>
                  <a:schemeClr val="tx1"/>
                </a:solidFill>
                <a:effectLst/>
                <a:latin typeface="+mn-lt"/>
                <a:ea typeface="+mn-ea"/>
                <a:cs typeface="+mn-cs"/>
              </a:rPr>
              <a:t>These are some questions that Part 2 hopes to answer for you: </a:t>
            </a:r>
          </a:p>
          <a:p>
            <a:r>
              <a:rPr lang="en-US" sz="1200" b="0" i="0" kern="1200" dirty="0" smtClean="0">
                <a:solidFill>
                  <a:schemeClr val="tx1"/>
                </a:solidFill>
                <a:effectLst/>
                <a:latin typeface="+mn-lt"/>
                <a:ea typeface="+mn-ea"/>
                <a:cs typeface="+mn-cs"/>
              </a:rPr>
              <a:t>Did Yahuah really identify the year to Mosheh in Exodus 12? </a:t>
            </a:r>
          </a:p>
          <a:p>
            <a:r>
              <a:rPr lang="en-US" sz="1200" b="0" i="0" kern="1200" dirty="0" smtClean="0">
                <a:solidFill>
                  <a:schemeClr val="tx1"/>
                </a:solidFill>
                <a:effectLst/>
                <a:latin typeface="+mn-lt"/>
                <a:ea typeface="+mn-ea"/>
                <a:cs typeface="+mn-cs"/>
              </a:rPr>
              <a:t>Is it possible that Ezekiel exposed a 13th lunar month in Yahuah's </a:t>
            </a:r>
            <a:r>
              <a:rPr lang="en-US" sz="1200" b="0" i="0" kern="1200" dirty="0" err="1" smtClean="0">
                <a:solidFill>
                  <a:schemeClr val="tx1"/>
                </a:solidFill>
                <a:effectLst/>
                <a:latin typeface="+mn-lt"/>
                <a:ea typeface="+mn-ea"/>
                <a:cs typeface="+mn-cs"/>
              </a:rPr>
              <a:t>Shaneh</a:t>
            </a:r>
            <a:r>
              <a:rPr lang="en-US" sz="1200" b="0" i="0" kern="1200" dirty="0" smtClean="0">
                <a:solidFill>
                  <a:schemeClr val="tx1"/>
                </a:solidFill>
                <a:effectLst/>
                <a:latin typeface="+mn-lt"/>
                <a:ea typeface="+mn-ea"/>
                <a:cs typeface="+mn-cs"/>
              </a:rPr>
              <a:t> year ... this would have been about 110 years AFTER the sundial event? </a:t>
            </a:r>
          </a:p>
          <a:p>
            <a:r>
              <a:rPr lang="en-US" sz="1200" b="0" i="0" kern="1200" dirty="0" smtClean="0">
                <a:solidFill>
                  <a:schemeClr val="tx1"/>
                </a:solidFill>
                <a:effectLst/>
                <a:latin typeface="+mn-lt"/>
                <a:ea typeface="+mn-ea"/>
                <a:cs typeface="+mn-cs"/>
              </a:rPr>
              <a:t>Is it possible the Enoch calendar qualifies for Yahuah's </a:t>
            </a:r>
            <a:r>
              <a:rPr lang="en-US" sz="1200" b="0" i="0" kern="1200" dirty="0" err="1" smtClean="0">
                <a:solidFill>
                  <a:schemeClr val="tx1"/>
                </a:solidFill>
                <a:effectLst/>
                <a:latin typeface="+mn-lt"/>
                <a:ea typeface="+mn-ea"/>
                <a:cs typeface="+mn-cs"/>
              </a:rPr>
              <a:t>Shaneh</a:t>
            </a:r>
            <a:r>
              <a:rPr lang="en-US" sz="1200" b="0" i="0" kern="1200" dirty="0" smtClean="0">
                <a:solidFill>
                  <a:schemeClr val="tx1"/>
                </a:solidFill>
                <a:effectLst/>
                <a:latin typeface="+mn-lt"/>
                <a:ea typeface="+mn-ea"/>
                <a:cs typeface="+mn-cs"/>
              </a:rPr>
              <a:t> year?</a:t>
            </a:r>
          </a:p>
          <a:p>
            <a:r>
              <a:rPr lang="en-US" sz="1200" b="0" i="0" kern="1200" dirty="0" smtClean="0">
                <a:solidFill>
                  <a:schemeClr val="tx1"/>
                </a:solidFill>
                <a:effectLst/>
                <a:latin typeface="+mn-lt"/>
                <a:ea typeface="+mn-ea"/>
                <a:cs typeface="+mn-cs"/>
              </a:rPr>
              <a:t>We've learned in past presentations that Yahuah has His own set of divine numbers.  We also noted that the sidereal month of 27.3 days/lunation cycle and the synodic month of 29.5 days/cycle were NOT numbers that fit into Yahuah's numbering system.  But the question is this:  Will the </a:t>
            </a:r>
            <a:r>
              <a:rPr lang="en-US" sz="1200" b="0" i="0" kern="1200" dirty="0" err="1" smtClean="0">
                <a:solidFill>
                  <a:schemeClr val="tx1"/>
                </a:solidFill>
                <a:effectLst/>
                <a:latin typeface="+mn-lt"/>
                <a:ea typeface="+mn-ea"/>
                <a:cs typeface="+mn-cs"/>
              </a:rPr>
              <a:t>Shaneh</a:t>
            </a:r>
            <a:r>
              <a:rPr lang="en-US" sz="1200" b="0" i="0" kern="1200" dirty="0" smtClean="0">
                <a:solidFill>
                  <a:schemeClr val="tx1"/>
                </a:solidFill>
                <a:effectLst/>
                <a:latin typeface="+mn-lt"/>
                <a:ea typeface="+mn-ea"/>
                <a:cs typeface="+mn-cs"/>
              </a:rPr>
              <a:t> year be able to demonstrate "divine numbers" so we can know for sure Covenant Calendar has discovered the true </a:t>
            </a:r>
            <a:r>
              <a:rPr lang="en-US" sz="1200" b="0" i="0" kern="1200" dirty="0" err="1" smtClean="0">
                <a:solidFill>
                  <a:schemeClr val="tx1"/>
                </a:solidFill>
                <a:effectLst/>
                <a:latin typeface="+mn-lt"/>
                <a:ea typeface="+mn-ea"/>
                <a:cs typeface="+mn-cs"/>
              </a:rPr>
              <a:t>Shaneh</a:t>
            </a:r>
            <a:r>
              <a:rPr lang="en-US" sz="1200" b="0" i="0" kern="1200" dirty="0" smtClean="0">
                <a:solidFill>
                  <a:schemeClr val="tx1"/>
                </a:solidFill>
                <a:effectLst/>
                <a:latin typeface="+mn-lt"/>
                <a:ea typeface="+mn-ea"/>
                <a:cs typeface="+mn-cs"/>
              </a:rPr>
              <a:t> year?  If so, what would those "numbers" be?</a:t>
            </a:r>
          </a:p>
          <a:p>
            <a:r>
              <a:rPr lang="en-US" sz="1200" b="0" i="0" kern="1200" dirty="0" smtClean="0">
                <a:solidFill>
                  <a:schemeClr val="tx1"/>
                </a:solidFill>
                <a:effectLst/>
                <a:latin typeface="+mn-lt"/>
                <a:ea typeface="+mn-ea"/>
                <a:cs typeface="+mn-cs"/>
              </a:rPr>
              <a:t>Is it possible for the </a:t>
            </a:r>
            <a:r>
              <a:rPr lang="en-US" sz="1200" b="0" i="0" kern="1200" dirty="0" err="1" smtClean="0">
                <a:solidFill>
                  <a:schemeClr val="tx1"/>
                </a:solidFill>
                <a:effectLst/>
                <a:latin typeface="+mn-lt"/>
                <a:ea typeface="+mn-ea"/>
                <a:cs typeface="+mn-cs"/>
              </a:rPr>
              <a:t>Shaneh</a:t>
            </a:r>
            <a:r>
              <a:rPr lang="en-US" sz="1200" b="0" i="0" kern="1200" dirty="0" smtClean="0">
                <a:solidFill>
                  <a:schemeClr val="tx1"/>
                </a:solidFill>
                <a:effectLst/>
                <a:latin typeface="+mn-lt"/>
                <a:ea typeface="+mn-ea"/>
                <a:cs typeface="+mn-cs"/>
              </a:rPr>
              <a:t> year to completely and totally disqualify the concept of a festal moon month calendar ... forever?</a:t>
            </a:r>
          </a:p>
          <a:p>
            <a:r>
              <a:rPr lang="en-US" sz="1200" b="0" i="0" kern="1200" dirty="0" smtClean="0">
                <a:solidFill>
                  <a:schemeClr val="tx1"/>
                </a:solidFill>
                <a:effectLst/>
                <a:latin typeface="+mn-lt"/>
                <a:ea typeface="+mn-ea"/>
                <a:cs typeface="+mn-cs"/>
              </a:rPr>
              <a:t>Can we trust the Scriptures to have all the proof without going to outside sources?</a:t>
            </a:r>
          </a:p>
          <a:p>
            <a:r>
              <a:rPr lang="en-US" sz="1200" b="0" i="0" kern="1200" dirty="0" smtClean="0">
                <a:solidFill>
                  <a:schemeClr val="tx1"/>
                </a:solidFill>
                <a:effectLst/>
                <a:latin typeface="+mn-lt"/>
                <a:ea typeface="+mn-ea"/>
                <a:cs typeface="+mn-cs"/>
              </a:rPr>
              <a:t>If any of these questions are intriguing to you, we'll be sure to see your faces at CCC on </a:t>
            </a:r>
            <a:r>
              <a:rPr lang="en-US" sz="1200" b="0" i="0" kern="1200" dirty="0" err="1" smtClean="0">
                <a:solidFill>
                  <a:schemeClr val="tx1"/>
                </a:solidFill>
                <a:effectLst/>
                <a:latin typeface="+mn-lt"/>
                <a:ea typeface="+mn-ea"/>
                <a:cs typeface="+mn-cs"/>
              </a:rPr>
              <a:t>friday</a:t>
            </a:r>
            <a:r>
              <a:rPr lang="en-US" sz="1200" b="0" i="0" kern="1200" dirty="0" smtClean="0">
                <a:solidFill>
                  <a:schemeClr val="tx1"/>
                </a:solidFill>
                <a:effectLst/>
                <a:latin typeface="+mn-lt"/>
                <a:ea typeface="+mn-ea"/>
                <a:cs typeface="+mn-cs"/>
              </a:rPr>
              <a:t> Jan 18/19 ... or on the 4th day of the 11th month for Covenant Calendar counting (Ps 90:12). </a:t>
            </a:r>
          </a:p>
          <a:p>
            <a:r>
              <a:rPr lang="en-US" dirty="0" smtClean="0"/>
              <a:t/>
            </a:r>
            <a:br>
              <a:rPr lang="en-US" dirty="0" smtClean="0"/>
            </a:br>
            <a:r>
              <a:rPr lang="en-US" sz="1200" b="0" i="0" kern="1200" dirty="0" smtClean="0">
                <a:solidFill>
                  <a:schemeClr val="tx1"/>
                </a:solidFill>
                <a:effectLst/>
                <a:latin typeface="+mn-lt"/>
                <a:ea typeface="+mn-ea"/>
                <a:cs typeface="+mn-cs"/>
              </a:rPr>
              <a:t>Thought to Ponder from one of our CCC panel members:  "Condemnation without investigation is the height of ignorance." ~ Albert Einstein</a:t>
            </a:r>
          </a:p>
          <a:p>
            <a:r>
              <a:rPr lang="en-US" sz="1200" b="0" i="0" kern="1200" dirty="0" smtClean="0">
                <a:solidFill>
                  <a:schemeClr val="tx1"/>
                </a:solidFill>
                <a:effectLst/>
                <a:latin typeface="+mn-lt"/>
                <a:ea typeface="+mn-ea"/>
                <a:cs typeface="+mn-cs"/>
              </a:rPr>
              <a:t>Charlene (for Tim this time).</a:t>
            </a:r>
          </a:p>
          <a:p>
            <a:endParaRPr lang="en-US" smtClean="0"/>
          </a:p>
          <a:p>
            <a:endParaRPr lang="en-US"/>
          </a:p>
        </p:txBody>
      </p:sp>
      <p:sp>
        <p:nvSpPr>
          <p:cNvPr id="4" name="Slide Number Placeholder 3"/>
          <p:cNvSpPr>
            <a:spLocks noGrp="1"/>
          </p:cNvSpPr>
          <p:nvPr>
            <p:ph type="sldNum" sz="quarter" idx="10"/>
          </p:nvPr>
        </p:nvSpPr>
        <p:spPr/>
        <p:txBody>
          <a:bodyPr/>
          <a:lstStyle/>
          <a:p>
            <a:fld id="{F35CE624-DB49-444A-A46A-045609141071}" type="slidenum">
              <a:rPr lang="en-CA" smtClean="0"/>
              <a:pPr/>
              <a:t>1</a:t>
            </a:fld>
            <a:endParaRPr lang="en-CA"/>
          </a:p>
        </p:txBody>
      </p:sp>
    </p:spTree>
    <p:extLst>
      <p:ext uri="{BB962C8B-B14F-4D97-AF65-F5344CB8AC3E}">
        <p14:creationId xmlns:p14="http://schemas.microsoft.com/office/powerpoint/2010/main" val="3422674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A9621B8-6428-49E2-B46A-B263CF8D64FC}" type="datetime1">
              <a:rPr lang="en-US" smtClean="0"/>
              <a:pPr/>
              <a:t>11/25/2020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9D738E-39DE-466D-A61B-913794220BB2}" type="datetime1">
              <a:rPr lang="en-US" smtClean="0"/>
              <a:pPr/>
              <a:t>11/25/2020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EF54CD-25EB-4A0C-AA6B-3E77247A7E2B}" type="datetime1">
              <a:rPr lang="en-US" smtClean="0"/>
              <a:pPr/>
              <a:t>11/25/2020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17F2B5-96BD-4D77-9209-EF9A655EB50E}" type="datetime1">
              <a:rPr lang="en-US" smtClean="0"/>
              <a:pPr/>
              <a:t>11/25/2020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FF59B5-9580-4182-8273-3E6CAEEF3B6E}" type="datetime1">
              <a:rPr lang="en-US" smtClean="0"/>
              <a:pPr/>
              <a:t>11/25/2020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97AAB710-4C45-4401-8132-3A3ACEAC32B7}" type="datetime1">
              <a:rPr lang="en-US" smtClean="0"/>
              <a:pPr/>
              <a:t>11/25/2020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542EB757-EC7F-495F-95F8-68FC7B4437DB}" type="datetime1">
              <a:rPr lang="en-US" smtClean="0"/>
              <a:pPr/>
              <a:t>11/25/2020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089470-D836-4396-A5FF-AFA72E23BEC4}" type="datetime1">
              <a:rPr lang="en-US" smtClean="0"/>
              <a:pPr/>
              <a:t>11/25/2020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23943CE-1E70-43B5-BCFD-95F9A4D41892}" type="datetime1">
              <a:rPr lang="en-US" smtClean="0"/>
              <a:pPr/>
              <a:t>11/25/2020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A9621B8-6428-49E2-B46A-B263CF8D64FC}" type="datetime1">
              <a:rPr lang="en-US" smtClean="0">
                <a:solidFill>
                  <a:prstClr val="black"/>
                </a:solidFill>
              </a:rPr>
              <a:pPr/>
              <a:t>11/25/2020</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727704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9DD1871-74CE-401A-AB1D-C26E00FB0D51}" type="datetime1">
              <a:rPr lang="en-US" smtClean="0">
                <a:solidFill>
                  <a:prstClr val="black"/>
                </a:solidFill>
              </a:rPr>
              <a:pPr/>
              <a:t>11/25/2020</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9741356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9DD1871-74CE-401A-AB1D-C26E00FB0D51}" type="datetime1">
              <a:rPr lang="en-US" smtClean="0"/>
              <a:pPr/>
              <a:t>11/25/2020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A0BA87-2FF0-4C91-9D3A-2163D11109ED}" type="datetime1">
              <a:rPr lang="en-US" smtClean="0">
                <a:solidFill>
                  <a:prstClr val="black"/>
                </a:solidFill>
              </a:rPr>
              <a:pPr/>
              <a:t>11/25/2020</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1914861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13B193D-2D86-4B0A-A900-4990C10E24E7}" type="datetime1">
              <a:rPr lang="en-US" smtClean="0">
                <a:solidFill>
                  <a:prstClr val="black"/>
                </a:solidFill>
              </a:rPr>
              <a:pPr/>
              <a:t>11/25/2020</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9536215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B68DB8E-C14D-47B3-9465-1A86741AF6D8}" type="datetime1">
              <a:rPr lang="en-US" smtClean="0">
                <a:solidFill>
                  <a:prstClr val="black"/>
                </a:solidFill>
              </a:rPr>
              <a:pPr/>
              <a:t>11/25/2020</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840378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EEC16DB-2277-4CEC-86C5-AC872075EACC}" type="datetime1">
              <a:rPr lang="en-US" smtClean="0">
                <a:solidFill>
                  <a:prstClr val="black"/>
                </a:solidFill>
              </a:rPr>
              <a:pPr/>
              <a:t>11/25/2020</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727836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6564B1F4-273B-477B-9AEC-A43C74F22A22}" type="datetime1">
              <a:rPr lang="en-US" smtClean="0">
                <a:solidFill>
                  <a:prstClr val="black"/>
                </a:solidFill>
              </a:rPr>
              <a:pPr/>
              <a:t>11/25/2020</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8637273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A2D1D0-1168-4671-8D4F-72FB5F29EA94}" type="datetime1">
              <a:rPr lang="en-US" smtClean="0">
                <a:solidFill>
                  <a:prstClr val="black"/>
                </a:solidFill>
              </a:rPr>
              <a:pPr/>
              <a:t>11/25/2020</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117301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991703-3A6D-477D-9180-0197CAA8E654}" type="datetime1">
              <a:rPr lang="en-US" smtClean="0">
                <a:solidFill>
                  <a:prstClr val="black"/>
                </a:solidFill>
              </a:rPr>
              <a:pPr/>
              <a:t>11/25/2020</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1729849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9D738E-39DE-466D-A61B-913794220BB2}" type="datetime1">
              <a:rPr lang="en-US" smtClean="0">
                <a:solidFill>
                  <a:prstClr val="black"/>
                </a:solidFill>
              </a:rPr>
              <a:pPr/>
              <a:t>11/25/2020</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3054914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EF54CD-25EB-4A0C-AA6B-3E77247A7E2B}" type="datetime1">
              <a:rPr lang="en-US" smtClean="0">
                <a:solidFill>
                  <a:prstClr val="black"/>
                </a:solidFill>
              </a:rPr>
              <a:pPr/>
              <a:t>11/25/2020</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88158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17F2B5-96BD-4D77-9209-EF9A655EB50E}" type="datetime1">
              <a:rPr lang="en-US" smtClean="0">
                <a:solidFill>
                  <a:prstClr val="black"/>
                </a:solidFill>
              </a:rPr>
              <a:pPr/>
              <a:t>11/25/2020</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black"/>
                </a:solidFill>
              </a:rPr>
              <a:pPr/>
              <a:t>‹#›</a:t>
            </a:fld>
            <a:endParaRPr lang="en-US" dirty="0">
              <a:solidFill>
                <a:prstClr val="black"/>
              </a:solidFill>
            </a:endParaRPr>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black"/>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black"/>
                </a:solidFill>
                <a:effectLst/>
              </a:rPr>
              <a:t>”</a:t>
            </a:r>
          </a:p>
        </p:txBody>
      </p:sp>
    </p:spTree>
    <p:extLst>
      <p:ext uri="{BB962C8B-B14F-4D97-AF65-F5344CB8AC3E}">
        <p14:creationId xmlns:p14="http://schemas.microsoft.com/office/powerpoint/2010/main" val="22988921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A0BA87-2FF0-4C91-9D3A-2163D11109ED}" type="datetime1">
              <a:rPr lang="en-US" smtClean="0"/>
              <a:pPr/>
              <a:t>11/25/2020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FF59B5-9580-4182-8273-3E6CAEEF3B6E}" type="datetime1">
              <a:rPr lang="en-US" smtClean="0">
                <a:solidFill>
                  <a:prstClr val="black"/>
                </a:solidFill>
              </a:rPr>
              <a:pPr/>
              <a:t>11/25/2020</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237256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97AAB710-4C45-4401-8132-3A3ACEAC32B7}" type="datetime1">
              <a:rPr lang="en-US" smtClean="0">
                <a:solidFill>
                  <a:prstClr val="black"/>
                </a:solidFill>
              </a:rPr>
              <a:pPr/>
              <a:t>11/25/2020</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256754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542EB757-EC7F-495F-95F8-68FC7B4437DB}" type="datetime1">
              <a:rPr lang="en-US" smtClean="0">
                <a:solidFill>
                  <a:prstClr val="black"/>
                </a:solidFill>
              </a:rPr>
              <a:pPr/>
              <a:t>11/25/2020</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546210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089470-D836-4396-A5FF-AFA72E23BEC4}" type="datetime1">
              <a:rPr lang="en-US" smtClean="0">
                <a:solidFill>
                  <a:prstClr val="black"/>
                </a:solidFill>
              </a:rPr>
              <a:pPr/>
              <a:t>11/25/2020</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1356125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23943CE-1E70-43B5-BCFD-95F9A4D41892}" type="datetime1">
              <a:rPr lang="en-US" smtClean="0">
                <a:solidFill>
                  <a:prstClr val="black"/>
                </a:solidFill>
              </a:rPr>
              <a:pPr/>
              <a:t>11/25/2020</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445538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13B193D-2D86-4B0A-A900-4990C10E24E7}" type="datetime1">
              <a:rPr lang="en-US" smtClean="0"/>
              <a:pPr/>
              <a:t>11/25/2020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B68DB8E-C14D-47B3-9465-1A86741AF6D8}" type="datetime1">
              <a:rPr lang="en-US" smtClean="0"/>
              <a:pPr/>
              <a:t>11/25/2020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EEC16DB-2277-4CEC-86C5-AC872075EACC}" type="datetime1">
              <a:rPr lang="en-US" smtClean="0"/>
              <a:pPr/>
              <a:t>11/25/2020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6564B1F4-273B-477B-9AEC-A43C74F22A22}" type="datetime1">
              <a:rPr lang="en-US" smtClean="0"/>
              <a:pPr/>
              <a:t>11/25/2020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A2D1D0-1168-4671-8D4F-72FB5F29EA94}" type="datetime1">
              <a:rPr lang="en-US" smtClean="0"/>
              <a:pPr/>
              <a:t>11/25/2020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991703-3A6D-477D-9180-0197CAA8E654}" type="datetime1">
              <a:rPr lang="en-US" smtClean="0"/>
              <a:pPr/>
              <a:t>11/25/2020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cstate="email">
            <a:alphaModFix amt="80000"/>
            <a:extLst>
              <a:ext uri="{28A0092B-C50C-407E-A947-70E740481C1C}">
                <a14:useLocalDpi xmlns:a14="http://schemas.microsoft.com/office/drawing/2010/main"/>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6D71ADE8-E9BD-4778-B3B2-596BFD82AB02}" type="datetime1">
              <a:rPr lang="en-US" smtClean="0"/>
              <a:pPr/>
              <a:t>11/25/2020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cstate="email">
            <a:alphaModFix amt="80000"/>
            <a:extLst>
              <a:ext uri="{28A0092B-C50C-407E-A947-70E740481C1C}">
                <a14:useLocalDpi xmlns:a14="http://schemas.microsoft.com/office/drawing/2010/main"/>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6D71ADE8-E9BD-4778-B3B2-596BFD82AB02}" type="datetime1">
              <a:rPr lang="en-US" smtClean="0">
                <a:solidFill>
                  <a:prstClr val="black"/>
                </a:solidFill>
              </a:rPr>
              <a:pPr/>
              <a:t>11/25/2020</a:t>
            </a:fld>
            <a:endParaRPr lang="en-US" dirty="0">
              <a:solidFill>
                <a:prstClr val="black"/>
              </a:solidFill>
            </a:endParaRPr>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solidFill>
                <a:prstClr val="black"/>
              </a:solidFill>
            </a:endParaRPr>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100">
                <a:solidFill>
                  <a:schemeClr val="tx1"/>
                </a:solidFill>
                <a:latin typeface="Arial Rounded MT Bold" pitchFamily="34" charset="0"/>
              </a:defRPr>
            </a:lvl1pPr>
          </a:lstStyle>
          <a:p>
            <a:fld id="{6D22F896-40B5-4ADD-8801-0D06FADFA09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34449753"/>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7.xml"/><Relationship Id="rId5" Type="http://schemas.openxmlformats.org/officeDocument/2006/relationships/image" Target="../media/image51.png"/><Relationship Id="rId4" Type="http://schemas.microsoft.com/office/2007/relationships/hdphoto" Target="../media/hdphoto2.wdp"/></Relationships>
</file>

<file path=ppt/slides/_rels/slide11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4.xml"/><Relationship Id="rId5" Type="http://schemas.openxmlformats.org/officeDocument/2006/relationships/hyperlink" Target="http://www.studythecalendar.com/" TargetMode="External"/><Relationship Id="rId4" Type="http://schemas.openxmlformats.org/officeDocument/2006/relationships/hyperlink" Target="mailto:tim@studythecalendar.co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timeanddate.com/calendar/roman-calendar.html" TargetMode="External"/><Relationship Id="rId2" Type="http://schemas.openxmlformats.org/officeDocument/2006/relationships/hyperlink" Target="https://www.timeanddate.com/calendar/?country=23" TargetMode="External"/><Relationship Id="rId1" Type="http://schemas.openxmlformats.org/officeDocument/2006/relationships/slideLayout" Target="../slideLayouts/slideLayout2.xml"/><Relationship Id="rId5" Type="http://schemas.openxmlformats.org/officeDocument/2006/relationships/hyperlink" Target="https://www.timeanddate.com/calendar/seasons.html" TargetMode="External"/><Relationship Id="rId4" Type="http://schemas.openxmlformats.org/officeDocument/2006/relationships/hyperlink" Target="https://www.timeanddate.com/calendar/aboutseasons.html"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www.bing.com/search?q=Pope+Gregory+XIII%20wikipedia&amp;FORM=WIKIRE" TargetMode="External"/><Relationship Id="rId3" Type="http://schemas.openxmlformats.org/officeDocument/2006/relationships/hyperlink" Target="https://www.bing.com/search?q=Before+Christ%20wikipedia&amp;FORM=WIKIRE" TargetMode="External"/><Relationship Id="rId7" Type="http://schemas.openxmlformats.org/officeDocument/2006/relationships/hyperlink" Target="https://www.bing.com/search?q=Gregorian+calendar%20wikipedia&amp;FORM=WIKIRE" TargetMode="External"/><Relationship Id="rId2" Type="http://schemas.openxmlformats.org/officeDocument/2006/relationships/hyperlink" Target="https://www.bing.com/search?q=Julius+Caesar%20wikipedia&amp;FORM=WIKIRE" TargetMode="External"/><Relationship Id="rId1" Type="http://schemas.openxmlformats.org/officeDocument/2006/relationships/slideLayout" Target="../slideLayouts/slideLayout2.xml"/><Relationship Id="rId6" Type="http://schemas.openxmlformats.org/officeDocument/2006/relationships/hyperlink" Target="https://www.bing.com/search?q=Adoption+of+the+Gregorian+calendar%20wikipedia&amp;FORM=WIKIRE" TargetMode="External"/><Relationship Id="rId11" Type="http://schemas.openxmlformats.org/officeDocument/2006/relationships/hyperlink" Target="https://www.bing.com/search?q=Berbers%20wikipedia&amp;FORM=WIKIRE" TargetMode="External"/><Relationship Id="rId5" Type="http://schemas.openxmlformats.org/officeDocument/2006/relationships/hyperlink" Target="https://www.bing.com/search?q=Roman+calendar%20wikipedia&amp;FORM=WIKIRE" TargetMode="External"/><Relationship Id="rId10" Type="http://schemas.openxmlformats.org/officeDocument/2006/relationships/hyperlink" Target="https://www.bing.com/search?q=Oriental+Orthodoxy%20wikipedia&amp;FORM=WIKIRE" TargetMode="External"/><Relationship Id="rId4" Type="http://schemas.openxmlformats.org/officeDocument/2006/relationships/hyperlink" Target="https://www.bing.com/search?q=Ab+urbe+condita%20wikipedia&amp;FORM=WIKIRE" TargetMode="External"/><Relationship Id="rId9" Type="http://schemas.openxmlformats.org/officeDocument/2006/relationships/hyperlink" Target="https://www.bing.com/search?q=Eastern+Orthodox+Church%20wikipedia&amp;FORM=WIKIRE"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hyperlink" Target="https://www.blueletterbible.org/lang/Lexicon/Lexicon.cfm?strongs=H8141&amp;t=KJV"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6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36440" y="19983"/>
            <a:ext cx="4320540" cy="1477328"/>
          </a:xfrm>
          <a:prstGeom prst="rect">
            <a:avLst/>
          </a:prstGeom>
          <a:noFill/>
        </p:spPr>
        <p:txBody>
          <a:bodyPr wrap="square" rtlCol="0">
            <a:spAutoFit/>
          </a:bodyPr>
          <a:lstStyle/>
          <a:p>
            <a:r>
              <a:rPr lang="en-US" dirty="0" smtClean="0"/>
              <a:t>Slide 51:  changed shekinah glory to pillar of fire due to shekinah hoax – see word document in the folder.</a:t>
            </a:r>
          </a:p>
          <a:p>
            <a:endParaRPr lang="en-US" dirty="0"/>
          </a:p>
          <a:p>
            <a:r>
              <a:rPr lang="en-US" dirty="0" smtClean="0"/>
              <a:t>Per Vivian </a:t>
            </a:r>
            <a:r>
              <a:rPr lang="en-US" dirty="0" err="1" smtClean="0"/>
              <a:t>Scramstead</a:t>
            </a:r>
            <a:r>
              <a:rPr lang="en-US" dirty="0" smtClean="0"/>
              <a:t>  July 2019</a:t>
            </a:r>
            <a:endParaRPr lang="en-US" dirty="0"/>
          </a:p>
        </p:txBody>
      </p:sp>
      <p:sp>
        <p:nvSpPr>
          <p:cNvPr id="4" name="Rectangle 3"/>
          <p:cNvSpPr/>
          <p:nvPr/>
        </p:nvSpPr>
        <p:spPr>
          <a:xfrm>
            <a:off x="-3853180" y="1497311"/>
            <a:ext cx="3637280" cy="3170099"/>
          </a:xfrm>
          <a:prstGeom prst="rect">
            <a:avLst/>
          </a:prstGeom>
          <a:solidFill>
            <a:schemeClr val="accent1">
              <a:lumMod val="20000"/>
              <a:lumOff val="80000"/>
            </a:schemeClr>
          </a:solidFill>
        </p:spPr>
        <p:txBody>
          <a:bodyPr wrap="square" lIns="91440" tIns="45720" rIns="91440" bIns="45720">
            <a:spAutoFit/>
          </a:bodyPr>
          <a:lstStyle/>
          <a:p>
            <a:r>
              <a:rPr lang="en-US" sz="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Nov 19/19: </a:t>
            </a:r>
          </a:p>
          <a:p>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Chris, go ahead and edit on this PPT by Tim.</a:t>
            </a:r>
          </a:p>
          <a:p>
            <a:r>
              <a:rPr lang="en-US" sz="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Rec’d Nov 29</a:t>
            </a:r>
            <a:r>
              <a:rPr lang="en-US" sz="2000" b="1" cap="none" spc="0" baseline="30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a:t>
            </a:r>
            <a:r>
              <a:rPr lang="en-US" sz="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 corrected by CF Dec 23/19 – sent to Neil Dec 23/19.  Mostly underscores;  365’s on slides 12,25,32.  good now.</a:t>
            </a:r>
          </a:p>
          <a:p>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Nov 25/20:  redid the title slide and sent </a:t>
            </a:r>
            <a:r>
              <a:rPr lang="en-US" sz="20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new files to Neil.</a:t>
            </a:r>
            <a:endParaRPr lang="en-US" sz="2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Rectangle 6"/>
          <p:cNvSpPr/>
          <p:nvPr/>
        </p:nvSpPr>
        <p:spPr>
          <a:xfrm>
            <a:off x="0" y="5305900"/>
            <a:ext cx="12192000" cy="1552099"/>
          </a:xfrm>
          <a:prstGeom prst="rect">
            <a:avLst/>
          </a:prstGeom>
          <a:gradFill>
            <a:gsLst>
              <a:gs pos="93333">
                <a:srgbClr val="002060"/>
              </a:gs>
              <a:gs pos="11000">
                <a:schemeClr val="accent6">
                  <a:lumMod val="60000"/>
                  <a:lumOff val="40000"/>
                </a:schemeClr>
              </a:gs>
              <a:gs pos="77000">
                <a:srgbClr val="002060"/>
              </a:gs>
            </a:gsLst>
            <a:lin ang="5400000" scaled="0"/>
          </a:gradFill>
          <a:ln>
            <a:noFill/>
          </a:ln>
          <a:effectLst>
            <a:glow rad="228600">
              <a:srgbClr val="002060">
                <a:alpha val="40000"/>
              </a:srgb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11500" b="1" spc="100" dirty="0" smtClean="0">
                <a:ln>
                  <a:solidFill>
                    <a:srgbClr val="FFFF00"/>
                  </a:solidFill>
                </a:ln>
                <a:solidFill>
                  <a:srgbClr val="EBB6ED"/>
                </a:solidFill>
                <a:effectLst>
                  <a:glow rad="228600">
                    <a:schemeClr val="accent6">
                      <a:satMod val="175000"/>
                      <a:alpha val="30000"/>
                    </a:schemeClr>
                  </a:glow>
                </a:effectLst>
                <a:latin typeface="Edwardian Script ITC" pitchFamily="66" charset="0"/>
              </a:rPr>
              <a:t>First</a:t>
            </a:r>
            <a:r>
              <a:rPr lang="en-CA" sz="8800" b="1" dirty="0" smtClean="0">
                <a:ln>
                  <a:solidFill>
                    <a:srgbClr val="FFFF00"/>
                  </a:solidFill>
                </a:ln>
                <a:solidFill>
                  <a:schemeClr val="accent6">
                    <a:lumMod val="60000"/>
                    <a:lumOff val="40000"/>
                  </a:schemeClr>
                </a:solidFill>
                <a:effectLst>
                  <a:glow rad="228600">
                    <a:schemeClr val="accent4">
                      <a:satMod val="175000"/>
                      <a:alpha val="40000"/>
                    </a:schemeClr>
                  </a:glow>
                </a:effectLst>
                <a:latin typeface="Edwardian Script ITC" panose="030303020407070D0804" pitchFamily="66" charset="0"/>
              </a:rPr>
              <a:t>  </a:t>
            </a:r>
            <a:r>
              <a:rPr lang="en-US" sz="8800" dirty="0" smtClean="0">
                <a:effectLst>
                  <a:glow rad="228600">
                    <a:schemeClr val="accent4">
                      <a:satMod val="175000"/>
                      <a:alpha val="40000"/>
                    </a:schemeClr>
                  </a:glow>
                </a:effectLst>
              </a:rPr>
              <a:t> </a:t>
            </a:r>
            <a:r>
              <a:rPr lang="en-US" sz="8800" b="1" spc="100" dirty="0" smtClean="0">
                <a:ln w="19050">
                  <a:solidFill>
                    <a:srgbClr val="FFFF00"/>
                  </a:solidFill>
                </a:ln>
                <a:solidFill>
                  <a:srgbClr val="01A8FF"/>
                </a:solidFill>
                <a:effectLst>
                  <a:glow rad="228600">
                    <a:schemeClr val="accent4">
                      <a:satMod val="175000"/>
                      <a:alpha val="40000"/>
                    </a:schemeClr>
                  </a:glow>
                </a:effectLst>
                <a:latin typeface="Rockwell" pitchFamily="18" charset="0"/>
                <a:ea typeface="+mj-ea"/>
                <a:cs typeface="+mj-cs"/>
              </a:rPr>
              <a:t>Tequfah</a:t>
            </a:r>
            <a:r>
              <a:rPr lang="en-US" sz="11500" b="1" spc="100" dirty="0" smtClean="0">
                <a:ln w="19050">
                  <a:solidFill>
                    <a:srgbClr val="FFFF00"/>
                  </a:solidFill>
                </a:ln>
                <a:solidFill>
                  <a:srgbClr val="56C5FF">
                    <a:lumMod val="75000"/>
                  </a:srgbClr>
                </a:solidFill>
                <a:effectLst>
                  <a:glow rad="228600">
                    <a:schemeClr val="accent4">
                      <a:satMod val="175000"/>
                      <a:alpha val="40000"/>
                    </a:schemeClr>
                  </a:glow>
                </a:effectLst>
                <a:latin typeface="Edwardian Script ITC" pitchFamily="66" charset="0"/>
                <a:ea typeface="+mj-ea"/>
                <a:cs typeface="+mj-cs"/>
              </a:rPr>
              <a:t> Witness</a:t>
            </a:r>
            <a:endParaRPr lang="en-CA" sz="2000" b="1" dirty="0">
              <a:ln>
                <a:solidFill>
                  <a:srgbClr val="FFFF00"/>
                </a:solidFill>
              </a:ln>
              <a:solidFill>
                <a:schemeClr val="accent6">
                  <a:lumMod val="60000"/>
                  <a:lumOff val="40000"/>
                </a:schemeClr>
              </a:solidFill>
              <a:effectLst>
                <a:glow rad="228600">
                  <a:schemeClr val="accent4">
                    <a:satMod val="175000"/>
                    <a:alpha val="40000"/>
                  </a:schemeClr>
                </a:glow>
              </a:effectLst>
              <a:latin typeface="Edwardian Script ITC" panose="030303020407070D0804" pitchFamily="66" charset="0"/>
            </a:endParaRPr>
          </a:p>
        </p:txBody>
      </p:sp>
      <p:sp>
        <p:nvSpPr>
          <p:cNvPr id="8" name="Rounded Rectangle 7"/>
          <p:cNvSpPr/>
          <p:nvPr/>
        </p:nvSpPr>
        <p:spPr>
          <a:xfrm>
            <a:off x="9629919" y="4571860"/>
            <a:ext cx="2148396" cy="597950"/>
          </a:xfrm>
          <a:prstGeom prst="roundRect">
            <a:avLst>
              <a:gd name="adj" fmla="val 50000"/>
            </a:avLst>
          </a:prstGeom>
          <a:solidFill>
            <a:schemeClr val="accent5">
              <a:lumMod val="40000"/>
              <a:lumOff val="60000"/>
            </a:schemeClr>
          </a:solidFill>
          <a:ln w="38100">
            <a:solidFill>
              <a:schemeClr val="accent6">
                <a:lumMod val="75000"/>
              </a:schemeClr>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4000" i="1" dirty="0" smtClean="0">
                <a:solidFill>
                  <a:srgbClr val="0052F6"/>
                </a:solidFill>
                <a:latin typeface="Georgia" panose="02040502050405020303" pitchFamily="18" charset="0"/>
              </a:rPr>
              <a:t>Part </a:t>
            </a:r>
            <a:r>
              <a:rPr lang="en-CA" sz="4000" i="1" dirty="0" smtClean="0">
                <a:solidFill>
                  <a:srgbClr val="FF9900"/>
                </a:solidFill>
                <a:latin typeface="Georgia" panose="02040502050405020303" pitchFamily="18" charset="0"/>
              </a:rPr>
              <a:t>#2</a:t>
            </a:r>
            <a:endParaRPr lang="en-CA" sz="4000" i="1" dirty="0">
              <a:solidFill>
                <a:srgbClr val="FF9900"/>
              </a:solidFill>
              <a:latin typeface="Georgia" panose="02040502050405020303" pitchFamily="18" charset="0"/>
            </a:endParaRPr>
          </a:p>
        </p:txBody>
      </p:sp>
      <p:pic>
        <p:nvPicPr>
          <p:cNvPr id="9" name="Picture 2" descr="C:\Users\Rae\Desktop\Best CCC Logo Clear with colors in circle SMS.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504841" y="308497"/>
            <a:ext cx="2286000" cy="2365375"/>
          </a:xfrm>
          <a:prstGeom prst="rect">
            <a:avLst/>
          </a:prstGeom>
          <a:noFill/>
          <a:effectLst>
            <a:glow rad="431800">
              <a:srgbClr val="7030A0">
                <a:alpha val="60000"/>
              </a:srgbClr>
            </a:glow>
          </a:effectLst>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12942" y="3971695"/>
            <a:ext cx="7703507" cy="1200329"/>
          </a:xfrm>
          <a:prstGeom prst="rect">
            <a:avLst/>
          </a:prstGeom>
          <a:noFill/>
          <a:effectLst>
            <a:glow rad="228600">
              <a:schemeClr val="accent5">
                <a:satMod val="175000"/>
                <a:alpha val="40000"/>
              </a:schemeClr>
            </a:glow>
          </a:effectLst>
        </p:spPr>
        <p:txBody>
          <a:bodyPr wrap="square" rtlCol="0">
            <a:spAutoFit/>
            <a:scene3d>
              <a:camera prst="orthographicFront"/>
              <a:lightRig rig="threePt" dir="t"/>
            </a:scene3d>
            <a:sp3d extrusionH="57150">
              <a:bevelT h="25400" prst="softRound"/>
            </a:sp3d>
          </a:bodyPr>
          <a:lstStyle/>
          <a:p>
            <a:r>
              <a:rPr lang="en-US" sz="7200" b="1" spc="100" dirty="0">
                <a:ln w="19050">
                  <a:solidFill>
                    <a:srgbClr val="FFFF00"/>
                  </a:solidFill>
                </a:ln>
                <a:solidFill>
                  <a:srgbClr val="01A8FF"/>
                </a:solidFill>
                <a:effectLst>
                  <a:glow rad="228600">
                    <a:schemeClr val="accent4">
                      <a:satMod val="175000"/>
                      <a:alpha val="40000"/>
                    </a:schemeClr>
                  </a:glow>
                </a:effectLst>
                <a:latin typeface="Rockwell" pitchFamily="18" charset="0"/>
              </a:rPr>
              <a:t>Creation’s</a:t>
            </a:r>
            <a:r>
              <a:rPr lang="en-US" sz="7200" spc="100" dirty="0">
                <a:solidFill>
                  <a:prstClr val="white"/>
                </a:solidFill>
              </a:rPr>
              <a:t> </a:t>
            </a:r>
            <a:endParaRPr lang="en-US" sz="8800" dirty="0">
              <a:effectLst>
                <a:glow rad="228600">
                  <a:schemeClr val="accent4">
                    <a:satMod val="175000"/>
                    <a:alpha val="40000"/>
                  </a:schemeClr>
                </a:glow>
              </a:effectLst>
            </a:endParaRPr>
          </a:p>
        </p:txBody>
      </p:sp>
      <p:sp>
        <p:nvSpPr>
          <p:cNvPr id="11" name="Rounded Rectangle 10"/>
          <p:cNvSpPr/>
          <p:nvPr/>
        </p:nvSpPr>
        <p:spPr>
          <a:xfrm>
            <a:off x="9573643" y="3834912"/>
            <a:ext cx="2148396" cy="597950"/>
          </a:xfrm>
          <a:prstGeom prst="roundRect">
            <a:avLst>
              <a:gd name="adj" fmla="val 50000"/>
            </a:avLst>
          </a:prstGeom>
          <a:solidFill>
            <a:srgbClr val="FFC000"/>
          </a:solidFill>
          <a:ln w="38100">
            <a:solidFill>
              <a:schemeClr val="accent6">
                <a:lumMod val="75000"/>
              </a:schemeClr>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4000" i="1" dirty="0" err="1" smtClean="0">
                <a:solidFill>
                  <a:srgbClr val="0052F6"/>
                </a:solidFill>
                <a:effectLst>
                  <a:glow rad="63500">
                    <a:srgbClr val="FFFF00">
                      <a:alpha val="40000"/>
                    </a:srgbClr>
                  </a:glow>
                </a:effectLst>
                <a:latin typeface="Georgia" panose="02040502050405020303" pitchFamily="18" charset="0"/>
              </a:rPr>
              <a:t>Shaneh</a:t>
            </a:r>
            <a:endParaRPr lang="en-CA" sz="4000" i="1" dirty="0">
              <a:solidFill>
                <a:srgbClr val="0052F6"/>
              </a:solidFill>
              <a:effectLst>
                <a:glow rad="63500">
                  <a:srgbClr val="FFFF00">
                    <a:alpha val="40000"/>
                  </a:srgbClr>
                </a:glow>
              </a:effectLst>
              <a:latin typeface="Georgia" panose="02040502050405020303" pitchFamily="18" charset="0"/>
            </a:endParaRPr>
          </a:p>
        </p:txBody>
      </p:sp>
    </p:spTree>
    <p:extLst>
      <p:ext uri="{BB962C8B-B14F-4D97-AF65-F5344CB8AC3E}">
        <p14:creationId xmlns:p14="http://schemas.microsoft.com/office/powerpoint/2010/main" val="23704591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75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25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25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9" dur="125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25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250" tmFilter="0,0; .5, 1; 1, 1"/>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65000">
              <a:srgbClr val="00FFFF"/>
            </a:gs>
            <a:gs pos="35000">
              <a:srgbClr val="00FF00"/>
            </a:gs>
            <a:gs pos="10000">
              <a:schemeClr val="bg2">
                <a:tint val="78000"/>
                <a:shade val="100000"/>
                <a:hueMod val="136000"/>
                <a:satMod val="160000"/>
                <a:lumMod val="105000"/>
              </a:schemeClr>
            </a:gs>
            <a:gs pos="100000">
              <a:srgbClr val="FFFF00"/>
            </a:gs>
          </a:gsLst>
          <a:lin ang="5400000" scaled="0"/>
        </a:gradFill>
        <a:effectLst/>
      </p:bgPr>
    </p:bg>
    <p:spTree>
      <p:nvGrpSpPr>
        <p:cNvPr id="1" name=""/>
        <p:cNvGrpSpPr/>
        <p:nvPr/>
      </p:nvGrpSpPr>
      <p:grpSpPr>
        <a:xfrm>
          <a:off x="0" y="0"/>
          <a:ext cx="0" cy="0"/>
          <a:chOff x="0" y="0"/>
          <a:chExt cx="0" cy="0"/>
        </a:xfrm>
      </p:grpSpPr>
      <p:sp>
        <p:nvSpPr>
          <p:cNvPr id="11" name="Content Placeholder 2"/>
          <p:cNvSpPr>
            <a:spLocks noGrp="1"/>
          </p:cNvSpPr>
          <p:nvPr>
            <p:ph sz="quarter" idx="13"/>
          </p:nvPr>
        </p:nvSpPr>
        <p:spPr>
          <a:xfrm>
            <a:off x="154760" y="521043"/>
            <a:ext cx="11421374" cy="5743232"/>
          </a:xfrm>
        </p:spPr>
        <p:txBody>
          <a:bodyPr anchor="t">
            <a:normAutofit/>
            <a:scene3d>
              <a:camera prst="orthographicFront"/>
              <a:lightRig rig="threePt" dir="t"/>
            </a:scene3d>
            <a:sp3d extrusionH="57150">
              <a:bevelT w="38100" h="38100" prst="angle"/>
            </a:sp3d>
          </a:bodyPr>
          <a:lstStyle/>
          <a:p>
            <a:pPr marL="0" lvl="0" indent="0">
              <a:buClr>
                <a:prstClr val="black"/>
              </a:buClr>
              <a:buNone/>
            </a:pPr>
            <a:r>
              <a:rPr lang="en-US" sz="4400" b="1" dirty="0" smtClean="0">
                <a:ln w="12700">
                  <a:solidFill>
                    <a:srgbClr val="FF00FF"/>
                  </a:solidFill>
                </a:ln>
                <a:solidFill>
                  <a:srgbClr val="008080"/>
                </a:solidFill>
                <a:latin typeface="Calibri" panose="020F0502020204030204" pitchFamily="34" charset="0"/>
                <a:ea typeface="Calibri" panose="020F0502020204030204" pitchFamily="34" charset="0"/>
                <a:cs typeface="Times New Roman" panose="02020603050405020304" pitchFamily="18" charset="0"/>
              </a:rPr>
              <a:t>	The fundamental base structure of </a:t>
            </a:r>
            <a:br>
              <a:rPr lang="en-US" sz="4400" b="1" dirty="0" smtClean="0">
                <a:ln w="12700">
                  <a:solidFill>
                    <a:srgbClr val="FF00FF"/>
                  </a:solidFill>
                </a:ln>
                <a:solidFill>
                  <a:srgbClr val="008080"/>
                </a:solidFill>
                <a:latin typeface="Calibri" panose="020F0502020204030204" pitchFamily="34" charset="0"/>
                <a:ea typeface="Calibri" panose="020F0502020204030204" pitchFamily="34" charset="0"/>
                <a:cs typeface="Times New Roman" panose="02020603050405020304" pitchFamily="18" charset="0"/>
              </a:rPr>
            </a:br>
            <a:r>
              <a:rPr lang="en-US" sz="4400" b="1" dirty="0">
                <a:ln w="12700">
                  <a:solidFill>
                    <a:srgbClr val="FF00FF"/>
                  </a:solidFill>
                </a:ln>
                <a:solidFill>
                  <a:srgbClr val="008080"/>
                </a:solidFill>
                <a:latin typeface="Calibri" panose="020F0502020204030204" pitchFamily="34" charset="0"/>
                <a:ea typeface="Calibri" panose="020F0502020204030204" pitchFamily="34" charset="0"/>
                <a:cs typeface="Times New Roman" panose="02020603050405020304" pitchFamily="18" charset="0"/>
              </a:rPr>
              <a:t> </a:t>
            </a:r>
            <a:r>
              <a:rPr lang="en-US" sz="4400" b="1" dirty="0" smtClean="0">
                <a:ln w="12700">
                  <a:solidFill>
                    <a:srgbClr val="FF00FF"/>
                  </a:solidFill>
                </a:ln>
                <a:solidFill>
                  <a:srgbClr val="008080"/>
                </a:solidFill>
                <a:latin typeface="Calibri" panose="020F0502020204030204" pitchFamily="34" charset="0"/>
                <a:ea typeface="Calibri" panose="020F0502020204030204" pitchFamily="34" charset="0"/>
                <a:cs typeface="Times New Roman" panose="02020603050405020304" pitchFamily="18" charset="0"/>
              </a:rPr>
              <a:t>     AN H8141 – </a:t>
            </a:r>
            <a:r>
              <a:rPr lang="en-US" sz="4400" b="1" dirty="0" err="1" smtClean="0">
                <a:ln w="19050">
                  <a:solidFill>
                    <a:srgbClr val="0066FF"/>
                  </a:solidFill>
                </a:ln>
                <a:solidFill>
                  <a:srgbClr val="FF00FF"/>
                </a:solidFill>
                <a:latin typeface="Arial Black" panose="020B0A04020102020204" pitchFamily="34" charset="0"/>
                <a:ea typeface="Calibri" panose="020F0502020204030204" pitchFamily="34" charset="0"/>
                <a:cs typeface="Times New Roman" panose="02020603050405020304" pitchFamily="18" charset="0"/>
              </a:rPr>
              <a:t>shaneh</a:t>
            </a:r>
            <a:r>
              <a:rPr lang="en-US" sz="4400" b="1" cap="none" dirty="0" err="1" smtClean="0">
                <a:ln w="19050">
                  <a:solidFill>
                    <a:srgbClr val="0066FF"/>
                  </a:solidFill>
                </a:ln>
                <a:solidFill>
                  <a:srgbClr val="FF00FF"/>
                </a:solidFill>
                <a:latin typeface="Arial Black" panose="020B0A04020102020204" pitchFamily="34" charset="0"/>
                <a:ea typeface="Calibri" panose="020F0502020204030204" pitchFamily="34" charset="0"/>
                <a:cs typeface="Times New Roman" panose="02020603050405020304" pitchFamily="18" charset="0"/>
              </a:rPr>
              <a:t>’s</a:t>
            </a:r>
            <a:r>
              <a:rPr lang="en-US" sz="4400" b="1" cap="none" dirty="0" smtClean="0">
                <a:ln w="12700">
                  <a:solidFill>
                    <a:srgbClr val="FF00FF"/>
                  </a:solidFill>
                </a:ln>
                <a:solidFill>
                  <a:srgbClr val="008080"/>
                </a:solidFill>
                <a:latin typeface="Calibri" panose="020F0502020204030204" pitchFamily="34" charset="0"/>
                <a:ea typeface="Calibri" panose="020F0502020204030204" pitchFamily="34" charset="0"/>
                <a:cs typeface="Times New Roman" panose="02020603050405020304" pitchFamily="18" charset="0"/>
              </a:rPr>
              <a:t> </a:t>
            </a:r>
            <a:r>
              <a:rPr lang="en-US" sz="4400" b="1" dirty="0" smtClean="0">
                <a:ln w="12700">
                  <a:solidFill>
                    <a:srgbClr val="FF00FF"/>
                  </a:solidFill>
                </a:ln>
                <a:solidFill>
                  <a:srgbClr val="008080"/>
                </a:solidFill>
                <a:latin typeface="Calibri" panose="020F0502020204030204" pitchFamily="34" charset="0"/>
                <a:ea typeface="Calibri" panose="020F0502020204030204" pitchFamily="34" charset="0"/>
                <a:cs typeface="Times New Roman" panose="02020603050405020304" pitchFamily="18" charset="0"/>
              </a:rPr>
              <a:t>– characteristic</a:t>
            </a:r>
            <a:br>
              <a:rPr lang="en-US" sz="4400" b="1" dirty="0" smtClean="0">
                <a:ln w="12700">
                  <a:solidFill>
                    <a:srgbClr val="FF00FF"/>
                  </a:solidFill>
                </a:ln>
                <a:solidFill>
                  <a:srgbClr val="008080"/>
                </a:solidFill>
                <a:latin typeface="Calibri" panose="020F0502020204030204" pitchFamily="34" charset="0"/>
                <a:ea typeface="Calibri" panose="020F0502020204030204" pitchFamily="34" charset="0"/>
                <a:cs typeface="Times New Roman" panose="02020603050405020304" pitchFamily="18" charset="0"/>
              </a:rPr>
            </a:br>
            <a:r>
              <a:rPr lang="en-US" sz="4400" b="1" dirty="0" smtClean="0">
                <a:ln w="12700">
                  <a:solidFill>
                    <a:srgbClr val="FF00FF"/>
                  </a:solidFill>
                </a:ln>
                <a:solidFill>
                  <a:srgbClr val="008080"/>
                </a:solidFill>
                <a:latin typeface="Calibri" panose="020F0502020204030204" pitchFamily="34" charset="0"/>
                <a:ea typeface="Calibri" panose="020F0502020204030204" pitchFamily="34" charset="0"/>
                <a:cs typeface="Times New Roman" panose="02020603050405020304" pitchFamily="18" charset="0"/>
              </a:rPr>
              <a:t>			 is that it</a:t>
            </a:r>
            <a:r>
              <a:rPr lang="en-US" sz="4400" b="1" dirty="0" smtClean="0">
                <a:ln w="12700">
                  <a:solidFill>
                    <a:srgbClr val="0066FF"/>
                  </a:solidFill>
                </a:ln>
                <a:solidFill>
                  <a:srgbClr val="008080"/>
                </a:solidFill>
                <a:latin typeface="Calibri" panose="020F0502020204030204" pitchFamily="34" charset="0"/>
                <a:ea typeface="Calibri" panose="020F0502020204030204" pitchFamily="34" charset="0"/>
                <a:cs typeface="Times New Roman" panose="02020603050405020304" pitchFamily="18" charset="0"/>
              </a:rPr>
              <a:t> </a:t>
            </a:r>
            <a:r>
              <a:rPr lang="en-US" sz="4400" b="1" u="sng" dirty="0" smtClean="0">
                <a:ln w="12700">
                  <a:solidFill>
                    <a:srgbClr val="FF00FF"/>
                  </a:solidFill>
                </a:ln>
                <a:solidFill>
                  <a:srgbClr val="663300"/>
                </a:solidFill>
                <a:latin typeface="Calibri" panose="020F0502020204030204" pitchFamily="34" charset="0"/>
                <a:ea typeface="Calibri" panose="020F0502020204030204" pitchFamily="34" charset="0"/>
                <a:cs typeface="Times New Roman" panose="02020603050405020304" pitchFamily="18" charset="0"/>
              </a:rPr>
              <a:t>inherently</a:t>
            </a:r>
            <a:r>
              <a:rPr lang="en-US" sz="4400" b="1" dirty="0" smtClean="0">
                <a:ln w="12700">
                  <a:solidFill>
                    <a:srgbClr val="0066FF"/>
                  </a:solidFill>
                </a:ln>
                <a:solidFill>
                  <a:srgbClr val="008080"/>
                </a:solidFill>
                <a:latin typeface="Calibri" panose="020F0502020204030204" pitchFamily="34" charset="0"/>
                <a:ea typeface="Calibri" panose="020F0502020204030204" pitchFamily="34" charset="0"/>
                <a:cs typeface="Times New Roman" panose="02020603050405020304" pitchFamily="18" charset="0"/>
              </a:rPr>
              <a:t> </a:t>
            </a:r>
            <a:r>
              <a:rPr lang="en-US" sz="4400" b="1" dirty="0" smtClean="0">
                <a:ln w="12700">
                  <a:solidFill>
                    <a:srgbClr val="FF00FF"/>
                  </a:solidFill>
                </a:ln>
                <a:solidFill>
                  <a:srgbClr val="008080"/>
                </a:solidFill>
                <a:latin typeface="Calibri" panose="020F0502020204030204" pitchFamily="34" charset="0"/>
                <a:ea typeface="Calibri" panose="020F0502020204030204" pitchFamily="34" charset="0"/>
                <a:cs typeface="Times New Roman" panose="02020603050405020304" pitchFamily="18" charset="0"/>
              </a:rPr>
              <a:t/>
            </a:r>
            <a:br>
              <a:rPr lang="en-US" sz="4400" b="1" dirty="0" smtClean="0">
                <a:ln w="12700">
                  <a:solidFill>
                    <a:srgbClr val="FF00FF"/>
                  </a:solidFill>
                </a:ln>
                <a:solidFill>
                  <a:srgbClr val="008080"/>
                </a:solidFill>
                <a:latin typeface="Calibri" panose="020F0502020204030204" pitchFamily="34" charset="0"/>
                <a:ea typeface="Calibri" panose="020F0502020204030204" pitchFamily="34" charset="0"/>
                <a:cs typeface="Times New Roman" panose="02020603050405020304" pitchFamily="18" charset="0"/>
              </a:rPr>
            </a:br>
            <a:r>
              <a:rPr lang="en-US" sz="4400" b="1" dirty="0" smtClean="0">
                <a:ln w="12700">
                  <a:solidFill>
                    <a:srgbClr val="FF00FF"/>
                  </a:solidFill>
                </a:ln>
                <a:solidFill>
                  <a:srgbClr val="008080"/>
                </a:solidFill>
                <a:latin typeface="Calibri" panose="020F0502020204030204" pitchFamily="34" charset="0"/>
                <a:ea typeface="Calibri" panose="020F0502020204030204" pitchFamily="34" charset="0"/>
                <a:cs typeface="Times New Roman" panose="02020603050405020304" pitchFamily="18" charset="0"/>
              </a:rPr>
              <a:t>	</a:t>
            </a:r>
            <a:r>
              <a:rPr lang="en-US" sz="4400" b="1" cap="none" dirty="0" smtClean="0">
                <a:ln w="19050">
                  <a:solidFill>
                    <a:srgbClr val="FF00FF"/>
                  </a:solidFill>
                </a:ln>
                <a:solidFill>
                  <a:srgbClr val="FFFF00"/>
                </a:solidFill>
                <a:latin typeface="Calibri" panose="020F0502020204030204" pitchFamily="34" charset="0"/>
                <a:ea typeface="Calibri" panose="020F0502020204030204" pitchFamily="34" charset="0"/>
                <a:cs typeface="Times New Roman" panose="02020603050405020304" pitchFamily="18" charset="0"/>
              </a:rPr>
              <a:t>REPEATS ITSELF </a:t>
            </a:r>
            <a:r>
              <a:rPr lang="en-US" sz="4400" b="1" u="sng" cap="none" dirty="0" smtClean="0">
                <a:ln w="19050">
                  <a:solidFill>
                    <a:srgbClr val="FF00FF"/>
                  </a:solidFill>
                </a:ln>
                <a:solidFill>
                  <a:srgbClr val="FFFF00"/>
                </a:solidFill>
                <a:latin typeface="Calibri" panose="020F0502020204030204" pitchFamily="34" charset="0"/>
                <a:ea typeface="Calibri" panose="020F0502020204030204" pitchFamily="34" charset="0"/>
                <a:cs typeface="Times New Roman" panose="02020603050405020304" pitchFamily="18" charset="0"/>
              </a:rPr>
              <a:t>AUTOMATICALLY</a:t>
            </a:r>
            <a:r>
              <a:rPr lang="en-US" sz="4400" b="1" cap="none" dirty="0" smtClean="0">
                <a:ln w="12700">
                  <a:solidFill>
                    <a:srgbClr val="FF00FF"/>
                  </a:solidFill>
                </a:ln>
                <a:solidFill>
                  <a:srgbClr val="008080"/>
                </a:solidFill>
                <a:latin typeface="Calibri" panose="020F0502020204030204" pitchFamily="34" charset="0"/>
                <a:ea typeface="Calibri" panose="020F0502020204030204" pitchFamily="34" charset="0"/>
                <a:cs typeface="Times New Roman" panose="02020603050405020304" pitchFamily="18" charset="0"/>
              </a:rPr>
              <a:t> -</a:t>
            </a:r>
            <a:br>
              <a:rPr lang="en-US" sz="4400" b="1" cap="none" dirty="0" smtClean="0">
                <a:ln w="12700">
                  <a:solidFill>
                    <a:srgbClr val="FF00FF"/>
                  </a:solidFill>
                </a:ln>
                <a:solidFill>
                  <a:srgbClr val="008080"/>
                </a:solidFill>
                <a:latin typeface="Calibri" panose="020F0502020204030204" pitchFamily="34" charset="0"/>
                <a:ea typeface="Calibri" panose="020F0502020204030204" pitchFamily="34" charset="0"/>
                <a:cs typeface="Times New Roman" panose="02020603050405020304" pitchFamily="18" charset="0"/>
              </a:rPr>
            </a:br>
            <a:r>
              <a:rPr lang="en-US" sz="4400" b="1" cap="none" dirty="0" smtClean="0">
                <a:ln w="12700">
                  <a:solidFill>
                    <a:srgbClr val="FF00FF"/>
                  </a:solidFill>
                </a:ln>
                <a:solidFill>
                  <a:srgbClr val="008080"/>
                </a:solidFill>
                <a:latin typeface="Calibri" panose="020F0502020204030204" pitchFamily="34" charset="0"/>
                <a:ea typeface="Calibri" panose="020F0502020204030204" pitchFamily="34" charset="0"/>
                <a:cs typeface="Times New Roman" panose="02020603050405020304" pitchFamily="18" charset="0"/>
              </a:rPr>
              <a:t>	</a:t>
            </a:r>
            <a:r>
              <a:rPr lang="en-US" sz="4400" b="1" u="sng" cap="none" dirty="0" smtClean="0">
                <a:ln w="12700">
                  <a:solidFill>
                    <a:srgbClr val="FF00FF"/>
                  </a:solidFill>
                </a:ln>
                <a:solidFill>
                  <a:srgbClr val="008080"/>
                </a:solidFill>
                <a:latin typeface="Calibri" panose="020F0502020204030204" pitchFamily="34" charset="0"/>
                <a:ea typeface="Calibri" panose="020F0502020204030204" pitchFamily="34" charset="0"/>
                <a:cs typeface="Times New Roman" panose="02020603050405020304" pitchFamily="18" charset="0"/>
              </a:rPr>
              <a:t>DUPLICATING ITS OWN LIKE KIND</a:t>
            </a:r>
            <a:r>
              <a:rPr lang="en-US" sz="4400" b="1" cap="none" dirty="0" smtClean="0">
                <a:ln w="12700">
                  <a:solidFill>
                    <a:srgbClr val="FF00FF"/>
                  </a:solidFill>
                </a:ln>
                <a:solidFill>
                  <a:srgbClr val="008080"/>
                </a:solidFill>
                <a:latin typeface="Calibri" panose="020F0502020204030204" pitchFamily="34" charset="0"/>
                <a:ea typeface="Calibri" panose="020F0502020204030204" pitchFamily="34" charset="0"/>
                <a:cs typeface="Times New Roman" panose="02020603050405020304" pitchFamily="18" charset="0"/>
              </a:rPr>
              <a:t>!</a:t>
            </a:r>
            <a:endParaRPr lang="en-US" sz="4400" cap="none" dirty="0">
              <a:ln w="12700">
                <a:solidFill>
                  <a:srgbClr val="FF00FF"/>
                </a:solidFill>
              </a:ln>
              <a:solidFill>
                <a:srgbClr val="6633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2" name="Slide Number Placeholder 3"/>
          <p:cNvSpPr>
            <a:spLocks noGrp="1"/>
          </p:cNvSpPr>
          <p:nvPr>
            <p:ph type="sldNum" sz="quarter" idx="12"/>
          </p:nvPr>
        </p:nvSpPr>
        <p:spPr>
          <a:xfrm>
            <a:off x="11412552" y="6509549"/>
            <a:ext cx="764215" cy="365125"/>
          </a:xfrm>
        </p:spPr>
        <p:txBody>
          <a:bodyPr/>
          <a:lstStyle/>
          <a:p>
            <a:fld id="{6D22F896-40B5-4ADD-8801-0D06FADFA095}" type="slidenum">
              <a:rPr lang="en-US" smtClean="0"/>
              <a:pPr/>
              <a:t>10</a:t>
            </a:fld>
            <a:endParaRPr lang="en-US" dirty="0"/>
          </a:p>
        </p:txBody>
      </p:sp>
      <p:pic>
        <p:nvPicPr>
          <p:cNvPr id="13" name="Picture 12" descr="C:\Users\Rae\Desktop\Art on Desktop\white man clip art\3d white people\3d what next.jpg"/>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437108" y="4069677"/>
            <a:ext cx="2423198" cy="2423198"/>
          </a:xfrm>
          <a:prstGeom prst="snip2DiagRect">
            <a:avLst/>
          </a:prstGeom>
          <a:solidFill>
            <a:srgbClr val="FFFFFF">
              <a:shade val="85000"/>
            </a:srgbClr>
          </a:solidFill>
          <a:ln w="88900" cap="sq">
            <a:solidFill>
              <a:srgbClr val="9966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angle"/>
            <a:contourClr>
              <a:srgbClr val="FFFFFF"/>
            </a:contourClr>
          </a:sp3d>
          <a:extLst/>
        </p:spPr>
      </p:pic>
      <p:sp>
        <p:nvSpPr>
          <p:cNvPr id="14" name="Rectangle 13"/>
          <p:cNvSpPr/>
          <p:nvPr/>
        </p:nvSpPr>
        <p:spPr>
          <a:xfrm>
            <a:off x="1627193" y="4931171"/>
            <a:ext cx="6961004" cy="1362054"/>
          </a:xfrm>
          <a:prstGeom prst="rect">
            <a:avLst/>
          </a:prstGeom>
          <a:noFill/>
          <a:ln w="76200">
            <a:solidFill>
              <a:srgbClr val="9966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4000" b="1" dirty="0" smtClean="0">
                <a:ln>
                  <a:solidFill>
                    <a:srgbClr val="663300"/>
                  </a:solidFill>
                </a:ln>
                <a:solidFill>
                  <a:srgbClr val="FF9900"/>
                </a:solidFill>
                <a:latin typeface="Harrington" panose="04040505050A02020702" pitchFamily="82" charset="0"/>
              </a:rPr>
              <a:t>Once again we see </a:t>
            </a:r>
            <a:br>
              <a:rPr lang="en-CA" sz="4000" b="1" dirty="0" smtClean="0">
                <a:ln>
                  <a:solidFill>
                    <a:srgbClr val="663300"/>
                  </a:solidFill>
                </a:ln>
                <a:solidFill>
                  <a:srgbClr val="FF9900"/>
                </a:solidFill>
                <a:latin typeface="Harrington" panose="04040505050A02020702" pitchFamily="82" charset="0"/>
              </a:rPr>
            </a:br>
            <a:r>
              <a:rPr lang="en-CA" sz="4000" b="1" dirty="0">
                <a:ln>
                  <a:solidFill>
                    <a:sysClr val="windowText" lastClr="000000"/>
                  </a:solidFill>
                </a:ln>
                <a:solidFill>
                  <a:srgbClr val="FF9900"/>
                </a:solidFill>
                <a:effectLst>
                  <a:glow rad="127000">
                    <a:schemeClr val="accent1">
                      <a:lumMod val="40000"/>
                      <a:lumOff val="60000"/>
                    </a:schemeClr>
                  </a:glow>
                </a:effectLst>
                <a:latin typeface="Harrington" panose="04040505050A02020702" pitchFamily="82" charset="0"/>
              </a:rPr>
              <a:t>C</a:t>
            </a:r>
            <a:r>
              <a:rPr lang="en-CA" sz="4000" b="1" dirty="0" smtClean="0">
                <a:ln>
                  <a:solidFill>
                    <a:sysClr val="windowText" lastClr="000000"/>
                  </a:solidFill>
                </a:ln>
                <a:solidFill>
                  <a:srgbClr val="FF9900"/>
                </a:solidFill>
                <a:effectLst>
                  <a:glow rad="127000">
                    <a:schemeClr val="accent1">
                      <a:lumMod val="40000"/>
                      <a:lumOff val="60000"/>
                    </a:schemeClr>
                  </a:glow>
                </a:effectLst>
                <a:latin typeface="Harrington" panose="04040505050A02020702" pitchFamily="82" charset="0"/>
              </a:rPr>
              <a:t>reation’s Pattern </a:t>
            </a:r>
            <a:r>
              <a:rPr lang="en-CA" sz="4000" b="1" dirty="0" smtClean="0">
                <a:ln>
                  <a:solidFill>
                    <a:srgbClr val="663300"/>
                  </a:solidFill>
                </a:ln>
                <a:solidFill>
                  <a:srgbClr val="FF9900"/>
                </a:solidFill>
                <a:latin typeface="Harrington" panose="04040505050A02020702" pitchFamily="82" charset="0"/>
              </a:rPr>
              <a:t>exemplified.</a:t>
            </a:r>
            <a:endParaRPr lang="en-CA" sz="4000" b="1" dirty="0">
              <a:ln>
                <a:solidFill>
                  <a:srgbClr val="663300"/>
                </a:solidFill>
              </a:ln>
              <a:solidFill>
                <a:srgbClr val="FF9900"/>
              </a:solidFill>
              <a:latin typeface="Harrington" panose="04040505050A02020702" pitchFamily="82" charset="0"/>
            </a:endParaRPr>
          </a:p>
        </p:txBody>
      </p:sp>
    </p:spTree>
    <p:extLst>
      <p:ext uri="{BB962C8B-B14F-4D97-AF65-F5344CB8AC3E}">
        <p14:creationId xmlns:p14="http://schemas.microsoft.com/office/powerpoint/2010/main" val="12434519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4" presetClass="entr" presetSubtype="10" fill="hold" nodeType="withEffect">
                                  <p:stCondLst>
                                    <p:cond delay="200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gradFill flip="none" rotWithShape="1">
          <a:gsLst>
            <a:gs pos="32000">
              <a:srgbClr val="009999"/>
            </a:gs>
            <a:gs pos="89000">
              <a:srgbClr val="FFFF00">
                <a:alpha val="27000"/>
              </a:srgbClr>
            </a:gs>
            <a:gs pos="5000">
              <a:schemeClr val="accent3">
                <a:lumMod val="34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427785" y="6526281"/>
            <a:ext cx="764215" cy="365125"/>
          </a:xfrm>
        </p:spPr>
        <p:txBody>
          <a:bodyPr/>
          <a:lstStyle/>
          <a:p>
            <a:fld id="{6D22F896-40B5-4ADD-8801-0D06FADFA095}" type="slidenum">
              <a:rPr lang="en-US" smtClean="0">
                <a:solidFill>
                  <a:schemeClr val="bg1"/>
                </a:solidFill>
              </a:rPr>
              <a:pPr/>
              <a:t>100</a:t>
            </a:fld>
            <a:endParaRPr lang="en-US" dirty="0">
              <a:solidFill>
                <a:schemeClr val="bg1"/>
              </a:solidFill>
            </a:endParaRPr>
          </a:p>
        </p:txBody>
      </p:sp>
      <p:sp>
        <p:nvSpPr>
          <p:cNvPr id="7" name="Rectangle 6"/>
          <p:cNvSpPr/>
          <p:nvPr/>
        </p:nvSpPr>
        <p:spPr>
          <a:xfrm>
            <a:off x="0" y="4589927"/>
            <a:ext cx="12192000" cy="21873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600" b="1" dirty="0">
              <a:ln w="19050">
                <a:solidFill>
                  <a:srgbClr val="00FFFF"/>
                </a:solidFill>
              </a:ln>
              <a:solidFill>
                <a:schemeClr val="accent1">
                  <a:lumMod val="75000"/>
                </a:schemeClr>
              </a:solidFill>
              <a:latin typeface="Arial Black" panose="020B0A04020102020204" pitchFamily="34" charset="0"/>
            </a:endParaRPr>
          </a:p>
        </p:txBody>
      </p:sp>
      <p:sp>
        <p:nvSpPr>
          <p:cNvPr id="2" name="Content Placeholder 1"/>
          <p:cNvSpPr>
            <a:spLocks noGrp="1"/>
          </p:cNvSpPr>
          <p:nvPr>
            <p:ph sz="quarter" idx="13"/>
          </p:nvPr>
        </p:nvSpPr>
        <p:spPr>
          <a:xfrm>
            <a:off x="107576" y="215154"/>
            <a:ext cx="11994778" cy="6436658"/>
          </a:xfrm>
          <a:noFill/>
        </p:spPr>
        <p:txBody>
          <a:bodyPr anchor="t">
            <a:normAutofit/>
            <a:scene3d>
              <a:camera prst="orthographicFront"/>
              <a:lightRig rig="threePt" dir="t"/>
            </a:scene3d>
            <a:sp3d extrusionH="57150">
              <a:bevelT w="38100" h="38100" prst="angle"/>
            </a:sp3d>
          </a:bodyPr>
          <a:lstStyle/>
          <a:p>
            <a:pPr marL="0" indent="0">
              <a:buNone/>
            </a:pPr>
            <a:r>
              <a:rPr lang="en-US" sz="3200" cap="none" dirty="0" smtClean="0"/>
              <a:t>This box below symbolizes one full </a:t>
            </a:r>
            <a:r>
              <a:rPr lang="en-US" sz="3200" b="1" cap="none" dirty="0" smtClean="0">
                <a:solidFill>
                  <a:srgbClr val="9966FF"/>
                </a:solidFill>
              </a:rPr>
              <a:t>Shaneh</a:t>
            </a:r>
            <a:r>
              <a:rPr lang="en-US" sz="3200" cap="none" dirty="0" smtClean="0"/>
              <a:t> year, </a:t>
            </a:r>
            <a:r>
              <a:rPr lang="en-US" sz="3200" b="1" cap="none" dirty="0" err="1" smtClean="0">
                <a:solidFill>
                  <a:srgbClr val="009999"/>
                </a:solidFill>
              </a:rPr>
              <a:t>Tequfah</a:t>
            </a:r>
            <a:r>
              <a:rPr lang="en-US" sz="3200" b="1" cap="none" dirty="0" smtClean="0"/>
              <a:t> </a:t>
            </a:r>
            <a:r>
              <a:rPr lang="en-US" sz="3200" cap="none" dirty="0" smtClean="0"/>
              <a:t>to</a:t>
            </a:r>
            <a:r>
              <a:rPr lang="en-US" sz="3200" b="1" cap="none" dirty="0" smtClean="0"/>
              <a:t> </a:t>
            </a:r>
            <a:r>
              <a:rPr lang="en-US" sz="3200" b="1" cap="none" dirty="0" err="1" smtClean="0">
                <a:solidFill>
                  <a:srgbClr val="009999"/>
                </a:solidFill>
              </a:rPr>
              <a:t>Tequfah</a:t>
            </a:r>
            <a:r>
              <a:rPr lang="en-US" sz="3200" b="1" cap="none" dirty="0" smtClean="0">
                <a:solidFill>
                  <a:srgbClr val="009999"/>
                </a:solidFill>
              </a:rPr>
              <a:t>.</a:t>
            </a:r>
          </a:p>
          <a:p>
            <a:pPr marL="0" indent="0">
              <a:buNone/>
            </a:pPr>
            <a:r>
              <a:rPr lang="en-US" sz="3200" cap="none" dirty="0" smtClean="0"/>
              <a:t>By the inherent definition characteristic of – </a:t>
            </a:r>
            <a:r>
              <a:rPr lang="en-US" sz="3200" b="1" u="sng" cap="none" dirty="0" smtClean="0">
                <a:solidFill>
                  <a:schemeClr val="accent1">
                    <a:lumMod val="75000"/>
                  </a:schemeClr>
                </a:solidFill>
              </a:rPr>
              <a:t>re</a:t>
            </a:r>
            <a:r>
              <a:rPr lang="en-US" sz="3200" b="1" cap="none" dirty="0" smtClean="0">
                <a:solidFill>
                  <a:schemeClr val="accent1">
                    <a:lumMod val="75000"/>
                  </a:schemeClr>
                </a:solidFill>
              </a:rPr>
              <a:t>p</a:t>
            </a:r>
            <a:r>
              <a:rPr lang="en-US" sz="3200" b="1" u="sng" cap="none" dirty="0" smtClean="0">
                <a:solidFill>
                  <a:schemeClr val="accent1">
                    <a:lumMod val="75000"/>
                  </a:schemeClr>
                </a:solidFill>
              </a:rPr>
              <a:t>eat a second time</a:t>
            </a:r>
            <a:r>
              <a:rPr lang="en-US" sz="3200" b="1" cap="none" dirty="0" smtClean="0">
                <a:solidFill>
                  <a:schemeClr val="accent1">
                    <a:lumMod val="75000"/>
                  </a:schemeClr>
                </a:solidFill>
              </a:rPr>
              <a:t>, </a:t>
            </a:r>
            <a:r>
              <a:rPr lang="en-US" sz="3200" cap="none" dirty="0" smtClean="0"/>
              <a:t>it must </a:t>
            </a:r>
            <a:r>
              <a:rPr lang="en-US" sz="3200" u="sng" cap="none" dirty="0" smtClean="0">
                <a:solidFill>
                  <a:schemeClr val="accent1">
                    <a:lumMod val="75000"/>
                  </a:schemeClr>
                </a:solidFill>
              </a:rPr>
              <a:t>consistentl</a:t>
            </a:r>
            <a:r>
              <a:rPr lang="en-US" sz="3200" cap="none" dirty="0" smtClean="0">
                <a:solidFill>
                  <a:schemeClr val="accent1">
                    <a:lumMod val="75000"/>
                  </a:schemeClr>
                </a:solidFill>
              </a:rPr>
              <a:t>y</a:t>
            </a:r>
            <a:r>
              <a:rPr lang="en-US" sz="3200" u="sng" cap="none" dirty="0" smtClean="0">
                <a:solidFill>
                  <a:schemeClr val="accent1">
                    <a:lumMod val="75000"/>
                  </a:schemeClr>
                </a:solidFill>
              </a:rPr>
              <a:t> re</a:t>
            </a:r>
            <a:r>
              <a:rPr lang="en-US" sz="3200" cap="none" dirty="0" smtClean="0">
                <a:solidFill>
                  <a:schemeClr val="accent1">
                    <a:lumMod val="75000"/>
                  </a:schemeClr>
                </a:solidFill>
              </a:rPr>
              <a:t>p</a:t>
            </a:r>
            <a:r>
              <a:rPr lang="en-US" sz="3200" u="sng" cap="none" dirty="0" smtClean="0">
                <a:solidFill>
                  <a:schemeClr val="accent1">
                    <a:lumMod val="75000"/>
                  </a:schemeClr>
                </a:solidFill>
              </a:rPr>
              <a:t>eat itself</a:t>
            </a:r>
            <a:r>
              <a:rPr lang="en-US" sz="3200" cap="none" dirty="0">
                <a:solidFill>
                  <a:schemeClr val="accent1">
                    <a:lumMod val="75000"/>
                  </a:schemeClr>
                </a:solidFill>
              </a:rPr>
              <a:t> </a:t>
            </a:r>
            <a:r>
              <a:rPr lang="en-US" sz="3200" cap="none" dirty="0" smtClean="0">
                <a:solidFill>
                  <a:schemeClr val="accent1">
                    <a:lumMod val="75000"/>
                  </a:schemeClr>
                </a:solidFill>
              </a:rPr>
              <a:t>through</a:t>
            </a:r>
            <a:r>
              <a:rPr lang="en-US" sz="3200" b="1" i="1" cap="none" dirty="0" smtClean="0">
                <a:solidFill>
                  <a:schemeClr val="accent1">
                    <a:lumMod val="75000"/>
                  </a:schemeClr>
                </a:solidFill>
                <a:latin typeface="Georgia" panose="02040502050405020303" pitchFamily="18" charset="0"/>
              </a:rPr>
              <a:t> </a:t>
            </a:r>
            <a:r>
              <a:rPr lang="en-US" sz="3200" b="1" i="1" u="sng" cap="none" dirty="0" smtClean="0">
                <a:solidFill>
                  <a:schemeClr val="accent1">
                    <a:lumMod val="75000"/>
                  </a:schemeClr>
                </a:solidFill>
                <a:latin typeface="Georgia" panose="02040502050405020303" pitchFamily="18" charset="0"/>
              </a:rPr>
              <a:t>PERFECT DUPLICATION</a:t>
            </a:r>
            <a:r>
              <a:rPr lang="en-US" sz="3200" cap="none" dirty="0" smtClean="0">
                <a:solidFill>
                  <a:schemeClr val="accent1">
                    <a:lumMod val="75000"/>
                  </a:schemeClr>
                </a:solidFill>
                <a:latin typeface="Georgia" panose="02040502050405020303" pitchFamily="18" charset="0"/>
              </a:rPr>
              <a:t>.</a:t>
            </a:r>
            <a:r>
              <a:rPr lang="en-US" sz="3200" cap="none" dirty="0" smtClean="0">
                <a:latin typeface="Georgia" panose="02040502050405020303" pitchFamily="18" charset="0"/>
              </a:rPr>
              <a:t>   </a:t>
            </a:r>
          </a:p>
        </p:txBody>
      </p:sp>
      <p:sp>
        <p:nvSpPr>
          <p:cNvPr id="3" name="Rounded Rectangle 2"/>
          <p:cNvSpPr/>
          <p:nvPr/>
        </p:nvSpPr>
        <p:spPr>
          <a:xfrm>
            <a:off x="774111" y="3247172"/>
            <a:ext cx="650789" cy="3309589"/>
          </a:xfrm>
          <a:prstGeom prst="roundRect">
            <a:avLst/>
          </a:prstGeom>
          <a:solidFill>
            <a:srgbClr val="9966FF"/>
          </a:solidFill>
          <a:ln w="28575">
            <a:solidFill>
              <a:srgbClr val="6633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smtClean="0"/>
              <a:t>Shaneh</a:t>
            </a:r>
            <a:endParaRPr lang="en-CA" sz="3600" dirty="0"/>
          </a:p>
        </p:txBody>
      </p:sp>
      <p:sp>
        <p:nvSpPr>
          <p:cNvPr id="11" name="Rounded Rectangle 10"/>
          <p:cNvSpPr/>
          <p:nvPr/>
        </p:nvSpPr>
        <p:spPr>
          <a:xfrm>
            <a:off x="1424900" y="3247171"/>
            <a:ext cx="650789" cy="3309589"/>
          </a:xfrm>
          <a:prstGeom prst="roundRect">
            <a:avLst/>
          </a:prstGeom>
          <a:solidFill>
            <a:srgbClr val="9966FF"/>
          </a:solidFill>
          <a:ln w="28575">
            <a:solidFill>
              <a:srgbClr val="6633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smtClean="0"/>
              <a:t>Shaneh</a:t>
            </a:r>
            <a:endParaRPr lang="en-CA" sz="3600" dirty="0"/>
          </a:p>
        </p:txBody>
      </p:sp>
      <p:sp>
        <p:nvSpPr>
          <p:cNvPr id="6" name="Oval 5"/>
          <p:cNvSpPr/>
          <p:nvPr/>
        </p:nvSpPr>
        <p:spPr>
          <a:xfrm>
            <a:off x="816925" y="2652677"/>
            <a:ext cx="539821" cy="499442"/>
          </a:xfrm>
          <a:prstGeom prst="ellipse">
            <a:avLst/>
          </a:prstGeom>
          <a:solidFill>
            <a:srgbClr val="FF9900"/>
          </a:solidFill>
          <a:ln w="38100">
            <a:solidFill>
              <a:srgbClr val="6633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smtClean="0">
                <a:solidFill>
                  <a:srgbClr val="FF0000"/>
                </a:solidFill>
              </a:rPr>
              <a:t>1</a:t>
            </a:r>
            <a:endParaRPr lang="en-CA" sz="2800" dirty="0">
              <a:solidFill>
                <a:srgbClr val="FF0000"/>
              </a:solidFill>
            </a:endParaRPr>
          </a:p>
        </p:txBody>
      </p:sp>
      <p:sp>
        <p:nvSpPr>
          <p:cNvPr id="12" name="Rounded Rectangle 11"/>
          <p:cNvSpPr/>
          <p:nvPr/>
        </p:nvSpPr>
        <p:spPr>
          <a:xfrm>
            <a:off x="123322" y="3247170"/>
            <a:ext cx="650789" cy="3309589"/>
          </a:xfrm>
          <a:prstGeom prst="roundRect">
            <a:avLst/>
          </a:prstGeom>
          <a:solidFill>
            <a:srgbClr val="9966FF"/>
          </a:solidFill>
          <a:ln w="28575">
            <a:solidFill>
              <a:srgbClr val="6633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smtClean="0"/>
              <a:t>Shaneh</a:t>
            </a:r>
            <a:endParaRPr lang="en-CA" sz="3600" dirty="0"/>
          </a:p>
        </p:txBody>
      </p:sp>
      <p:sp>
        <p:nvSpPr>
          <p:cNvPr id="14" name="Rounded Rectangle 13"/>
          <p:cNvSpPr/>
          <p:nvPr/>
        </p:nvSpPr>
        <p:spPr>
          <a:xfrm>
            <a:off x="2075689" y="3247170"/>
            <a:ext cx="650789" cy="3309589"/>
          </a:xfrm>
          <a:prstGeom prst="roundRect">
            <a:avLst/>
          </a:prstGeom>
          <a:solidFill>
            <a:srgbClr val="9966FF"/>
          </a:solidFill>
          <a:ln w="28575">
            <a:solidFill>
              <a:srgbClr val="6633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smtClean="0"/>
              <a:t>Shaneh</a:t>
            </a:r>
            <a:endParaRPr lang="en-CA" sz="3600" dirty="0"/>
          </a:p>
        </p:txBody>
      </p:sp>
      <p:sp>
        <p:nvSpPr>
          <p:cNvPr id="15" name="Rounded Rectangle 14"/>
          <p:cNvSpPr/>
          <p:nvPr/>
        </p:nvSpPr>
        <p:spPr>
          <a:xfrm>
            <a:off x="4975654" y="2195476"/>
            <a:ext cx="7027182" cy="2635315"/>
          </a:xfrm>
          <a:prstGeom prst="roundRect">
            <a:avLst/>
          </a:prstGeom>
          <a:solidFill>
            <a:schemeClr val="accent6">
              <a:lumMod val="60000"/>
              <a:lumOff val="40000"/>
            </a:schemeClr>
          </a:solid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smtClean="0">
                <a:solidFill>
                  <a:srgbClr val="002060"/>
                </a:solidFill>
              </a:rPr>
              <a:t>Because the first Shaneh </a:t>
            </a:r>
            <a:r>
              <a:rPr lang="en-CA" sz="2000" dirty="0" smtClean="0">
                <a:solidFill>
                  <a:srgbClr val="009999"/>
                </a:solidFill>
              </a:rPr>
              <a:t>(that you see) </a:t>
            </a:r>
            <a:r>
              <a:rPr lang="en-CA" sz="2800" dirty="0" smtClean="0">
                <a:solidFill>
                  <a:srgbClr val="002060"/>
                </a:solidFill>
              </a:rPr>
              <a:t>existed, the second Shaneh </a:t>
            </a:r>
            <a:r>
              <a:rPr lang="en-CA" sz="2800" u="sng" dirty="0" smtClean="0">
                <a:solidFill>
                  <a:srgbClr val="002060"/>
                </a:solidFill>
              </a:rPr>
              <a:t>must be </a:t>
            </a:r>
            <a:r>
              <a:rPr lang="en-CA" sz="2800" dirty="0" smtClean="0">
                <a:solidFill>
                  <a:srgbClr val="002060"/>
                </a:solidFill>
              </a:rPr>
              <a:t>g</a:t>
            </a:r>
            <a:r>
              <a:rPr lang="en-CA" sz="2800" u="sng" dirty="0" smtClean="0">
                <a:solidFill>
                  <a:srgbClr val="002060"/>
                </a:solidFill>
              </a:rPr>
              <a:t>enerated</a:t>
            </a:r>
            <a:r>
              <a:rPr lang="en-CA" sz="2800" dirty="0" smtClean="0">
                <a:solidFill>
                  <a:srgbClr val="002060"/>
                </a:solidFill>
              </a:rPr>
              <a:t>.  It too, through perfect duplication </a:t>
            </a:r>
            <a:r>
              <a:rPr lang="en-CA" sz="2800" b="1" dirty="0" smtClean="0">
                <a:ln>
                  <a:solidFill>
                    <a:sysClr val="windowText" lastClr="000000"/>
                  </a:solidFill>
                </a:ln>
                <a:solidFill>
                  <a:srgbClr val="00FF00"/>
                </a:solidFill>
              </a:rPr>
              <a:t>IS </a:t>
            </a:r>
            <a:r>
              <a:rPr lang="en-CA" sz="2800" b="1" u="sng" dirty="0" smtClean="0">
                <a:ln>
                  <a:solidFill>
                    <a:sysClr val="windowText" lastClr="000000"/>
                  </a:solidFill>
                </a:ln>
                <a:solidFill>
                  <a:srgbClr val="00FF00"/>
                </a:solidFill>
              </a:rPr>
              <a:t>ALSO</a:t>
            </a:r>
            <a:r>
              <a:rPr lang="en-CA" sz="2800" b="1" dirty="0" smtClean="0">
                <a:ln>
                  <a:solidFill>
                    <a:sysClr val="windowText" lastClr="000000"/>
                  </a:solidFill>
                </a:ln>
                <a:solidFill>
                  <a:srgbClr val="00FF00"/>
                </a:solidFill>
              </a:rPr>
              <a:t> </a:t>
            </a:r>
            <a:r>
              <a:rPr lang="en-CA" sz="2800" b="1" dirty="0" err="1" smtClean="0">
                <a:ln>
                  <a:solidFill>
                    <a:sysClr val="windowText" lastClr="000000"/>
                  </a:solidFill>
                </a:ln>
                <a:solidFill>
                  <a:srgbClr val="00FF00"/>
                </a:solidFill>
              </a:rPr>
              <a:t>Shaneh</a:t>
            </a:r>
            <a:r>
              <a:rPr lang="en-CA" sz="2800" b="1" dirty="0" smtClean="0">
                <a:ln>
                  <a:solidFill>
                    <a:sysClr val="windowText" lastClr="000000"/>
                  </a:solidFill>
                </a:ln>
                <a:solidFill>
                  <a:srgbClr val="00FF00"/>
                </a:solidFill>
              </a:rPr>
              <a:t>. </a:t>
            </a:r>
          </a:p>
          <a:p>
            <a:pPr algn="ctr"/>
            <a:endParaRPr lang="en-CA" sz="2800" b="1" dirty="0">
              <a:ln>
                <a:solidFill>
                  <a:sysClr val="windowText" lastClr="000000"/>
                </a:solidFill>
              </a:ln>
              <a:solidFill>
                <a:srgbClr val="00FF00"/>
              </a:solidFill>
            </a:endParaRPr>
          </a:p>
          <a:p>
            <a:pPr algn="ctr"/>
            <a:endParaRPr lang="en-CA" sz="2800" b="1" dirty="0" smtClean="0">
              <a:ln>
                <a:solidFill>
                  <a:sysClr val="windowText" lastClr="000000"/>
                </a:solidFill>
              </a:ln>
              <a:solidFill>
                <a:srgbClr val="00FF00"/>
              </a:solidFill>
            </a:endParaRPr>
          </a:p>
          <a:p>
            <a:pPr algn="ctr"/>
            <a:endParaRPr lang="en-CA" sz="2800" dirty="0">
              <a:solidFill>
                <a:srgbClr val="002060"/>
              </a:solidFill>
            </a:endParaRPr>
          </a:p>
        </p:txBody>
      </p:sp>
      <p:sp>
        <p:nvSpPr>
          <p:cNvPr id="16" name="Rectangle 15"/>
          <p:cNvSpPr/>
          <p:nvPr/>
        </p:nvSpPr>
        <p:spPr>
          <a:xfrm>
            <a:off x="5486400" y="3608023"/>
            <a:ext cx="6443931" cy="11041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r>
              <a:rPr lang="en-CA" sz="2800" dirty="0">
                <a:solidFill>
                  <a:srgbClr val="002060"/>
                </a:solidFill>
              </a:rPr>
              <a:t>T</a:t>
            </a:r>
            <a:r>
              <a:rPr lang="en-CA" sz="2800" dirty="0" smtClean="0">
                <a:solidFill>
                  <a:srgbClr val="002060"/>
                </a:solidFill>
              </a:rPr>
              <a:t>he </a:t>
            </a:r>
            <a:r>
              <a:rPr lang="en-CA" sz="2800" dirty="0">
                <a:solidFill>
                  <a:srgbClr val="002060"/>
                </a:solidFill>
              </a:rPr>
              <a:t>2</a:t>
            </a:r>
            <a:r>
              <a:rPr lang="en-CA" sz="2800" baseline="30000" dirty="0">
                <a:solidFill>
                  <a:srgbClr val="002060"/>
                </a:solidFill>
              </a:rPr>
              <a:t>nd</a:t>
            </a:r>
            <a:r>
              <a:rPr lang="en-CA" sz="2800" dirty="0">
                <a:solidFill>
                  <a:srgbClr val="002060"/>
                </a:solidFill>
              </a:rPr>
              <a:t> is Shaneh, </a:t>
            </a:r>
            <a:r>
              <a:rPr lang="en-CA" sz="2800" dirty="0" smtClean="0">
                <a:solidFill>
                  <a:srgbClr val="002060"/>
                </a:solidFill>
              </a:rPr>
              <a:t>and then </a:t>
            </a:r>
            <a:r>
              <a:rPr lang="en-CA" sz="2800" dirty="0">
                <a:solidFill>
                  <a:srgbClr val="002060"/>
                </a:solidFill>
              </a:rPr>
              <a:t>it </a:t>
            </a:r>
            <a:r>
              <a:rPr lang="en-CA" sz="2800" dirty="0" smtClean="0">
                <a:solidFill>
                  <a:srgbClr val="002060"/>
                </a:solidFill>
              </a:rPr>
              <a:t>too must - by</a:t>
            </a:r>
            <a:br>
              <a:rPr lang="en-CA" sz="2800" dirty="0" smtClean="0">
                <a:solidFill>
                  <a:srgbClr val="002060"/>
                </a:solidFill>
              </a:rPr>
            </a:br>
            <a:r>
              <a:rPr lang="en-CA" sz="2800" dirty="0" smtClean="0">
                <a:solidFill>
                  <a:srgbClr val="002060"/>
                </a:solidFill>
              </a:rPr>
              <a:t>  inherent characteristic, </a:t>
            </a:r>
            <a:r>
              <a:rPr lang="en-CA" sz="2800" dirty="0">
                <a:solidFill>
                  <a:srgbClr val="002060"/>
                </a:solidFill>
              </a:rPr>
              <a:t>duplicate </a:t>
            </a:r>
            <a:r>
              <a:rPr lang="en-CA" sz="2800" dirty="0" smtClean="0">
                <a:solidFill>
                  <a:srgbClr val="002060"/>
                </a:solidFill>
              </a:rPr>
              <a:t>itself!</a:t>
            </a:r>
            <a:endParaRPr lang="en-CA" dirty="0"/>
          </a:p>
        </p:txBody>
      </p:sp>
      <p:sp>
        <p:nvSpPr>
          <p:cNvPr id="17" name="Oval 16"/>
          <p:cNvSpPr/>
          <p:nvPr/>
        </p:nvSpPr>
        <p:spPr>
          <a:xfrm>
            <a:off x="1490062" y="2652677"/>
            <a:ext cx="539821" cy="499442"/>
          </a:xfrm>
          <a:prstGeom prst="ellipse">
            <a:avLst/>
          </a:prstGeom>
          <a:solidFill>
            <a:srgbClr val="FF9900"/>
          </a:solidFill>
          <a:ln w="38100">
            <a:solidFill>
              <a:srgbClr val="6633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smtClean="0">
                <a:solidFill>
                  <a:srgbClr val="FF0000"/>
                </a:solidFill>
              </a:rPr>
              <a:t>2</a:t>
            </a:r>
            <a:endParaRPr lang="en-CA" sz="2800" dirty="0">
              <a:solidFill>
                <a:srgbClr val="FF0000"/>
              </a:solidFill>
            </a:endParaRPr>
          </a:p>
        </p:txBody>
      </p:sp>
      <p:sp>
        <p:nvSpPr>
          <p:cNvPr id="18" name="Rounded Rectangle 17"/>
          <p:cNvSpPr/>
          <p:nvPr/>
        </p:nvSpPr>
        <p:spPr>
          <a:xfrm>
            <a:off x="3053751" y="4997996"/>
            <a:ext cx="8436630" cy="1486611"/>
          </a:xfrm>
          <a:prstGeom prst="roundRect">
            <a:avLst/>
          </a:prstGeom>
          <a:solidFill>
            <a:schemeClr val="accent5">
              <a:lumMod val="40000"/>
              <a:lumOff val="60000"/>
            </a:schemeClr>
          </a:solidFill>
          <a:ln w="38100">
            <a:solidFill>
              <a:srgbClr val="00B05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CA" sz="4000" b="1" i="1" dirty="0" smtClean="0">
                <a:solidFill>
                  <a:srgbClr val="9966FF"/>
                </a:solidFill>
                <a:latin typeface="Georgia" panose="02040502050405020303" pitchFamily="18" charset="0"/>
              </a:rPr>
              <a:t>Shaneh #1</a:t>
            </a:r>
            <a:r>
              <a:rPr lang="en-CA" sz="4000" i="1" dirty="0" smtClean="0">
                <a:solidFill>
                  <a:srgbClr val="9966FF"/>
                </a:solidFill>
                <a:latin typeface="Georgia" panose="02040502050405020303" pitchFamily="18" charset="0"/>
              </a:rPr>
              <a:t> </a:t>
            </a:r>
            <a:r>
              <a:rPr lang="en-CA" sz="3200" dirty="0" smtClean="0">
                <a:solidFill>
                  <a:srgbClr val="002060"/>
                </a:solidFill>
              </a:rPr>
              <a:t>–  From where did it derive?</a:t>
            </a:r>
          </a:p>
          <a:p>
            <a:pPr algn="ctr"/>
            <a:r>
              <a:rPr lang="en-CA" sz="3200" dirty="0" smtClean="0">
                <a:solidFill>
                  <a:srgbClr val="002060"/>
                </a:solidFill>
              </a:rPr>
              <a:t>Would there not have been a Shaneh </a:t>
            </a:r>
            <a:r>
              <a:rPr lang="en-CA" sz="3200" b="1" dirty="0" smtClean="0">
                <a:solidFill>
                  <a:srgbClr val="C00000"/>
                </a:solidFill>
              </a:rPr>
              <a:t>prior to it? </a:t>
            </a:r>
            <a:endParaRPr lang="en-CA" sz="3200" b="1" dirty="0">
              <a:solidFill>
                <a:srgbClr val="C00000"/>
              </a:solidFill>
            </a:endParaRPr>
          </a:p>
        </p:txBody>
      </p:sp>
      <p:sp>
        <p:nvSpPr>
          <p:cNvPr id="19" name="U-Turn Arrow 18"/>
          <p:cNvSpPr/>
          <p:nvPr/>
        </p:nvSpPr>
        <p:spPr>
          <a:xfrm flipH="1">
            <a:off x="25872" y="2195476"/>
            <a:ext cx="4589256" cy="2394451"/>
          </a:xfrm>
          <a:prstGeom prst="uturnArrow">
            <a:avLst>
              <a:gd name="adj1" fmla="val 11206"/>
              <a:gd name="adj2" fmla="val 19207"/>
              <a:gd name="adj3" fmla="val 30850"/>
              <a:gd name="adj4" fmla="val 43750"/>
              <a:gd name="adj5" fmla="val 45572"/>
            </a:avLst>
          </a:prstGeom>
          <a:gradFill>
            <a:gsLst>
              <a:gs pos="39000">
                <a:srgbClr val="009999"/>
              </a:gs>
              <a:gs pos="96000">
                <a:schemeClr val="accent1">
                  <a:lumMod val="60000"/>
                  <a:lumOff val="40000"/>
                </a:schemeClr>
              </a:gs>
              <a:gs pos="70000">
                <a:srgbClr val="FFFF00">
                  <a:alpha val="27000"/>
                </a:srgbClr>
              </a:gs>
            </a:gsLst>
            <a:path path="circle">
              <a:fillToRect l="100000" t="100000"/>
            </a:path>
          </a:gradFill>
          <a:ln w="38100"/>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9994312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3"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1000" fill="hold"/>
                                        <p:tgtEl>
                                          <p:spTgt spid="17"/>
                                        </p:tgtEl>
                                        <p:attrNameLst>
                                          <p:attrName>ppt_x</p:attrName>
                                        </p:attrNameLst>
                                      </p:cBhvr>
                                      <p:tavLst>
                                        <p:tav tm="0">
                                          <p:val>
                                            <p:strVal val="1+#ppt_w/2"/>
                                          </p:val>
                                        </p:tav>
                                        <p:tav tm="100000">
                                          <p:val>
                                            <p:strVal val="#ppt_x"/>
                                          </p:val>
                                        </p:tav>
                                      </p:tavLst>
                                    </p:anim>
                                    <p:anim calcmode="lin" valueType="num">
                                      <p:cBhvr additive="base">
                                        <p:cTn id="15" dur="1000" fill="hold"/>
                                        <p:tgtEl>
                                          <p:spTgt spid="17"/>
                                        </p:tgtEl>
                                        <p:attrNameLst>
                                          <p:attrName>ppt_y</p:attrName>
                                        </p:attrNameLst>
                                      </p:cBhvr>
                                      <p:tavLst>
                                        <p:tav tm="0">
                                          <p:val>
                                            <p:strVal val="0-#ppt_h/2"/>
                                          </p:val>
                                        </p:tav>
                                        <p:tav tm="100000">
                                          <p:val>
                                            <p:strVal val="#ppt_y"/>
                                          </p:val>
                                        </p:tav>
                                      </p:tavLst>
                                    </p:anim>
                                  </p:childTnLst>
                                </p:cTn>
                              </p:par>
                              <p:par>
                                <p:cTn id="16" presetID="22" presetClass="entr" presetSubtype="8" fill="hold" grpId="0" nodeType="withEffect">
                                  <p:stCondLst>
                                    <p:cond delay="75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2000"/>
                                        <p:tgtEl>
                                          <p:spTgt spid="11"/>
                                        </p:tgtEl>
                                      </p:cBhvr>
                                    </p:animEffect>
                                  </p:childTnLst>
                                </p:cTn>
                              </p:par>
                              <p:par>
                                <p:cTn id="19" presetID="42" presetClass="entr" presetSubtype="0" fill="hold" grpId="0" nodeType="withEffect">
                                  <p:stCondLst>
                                    <p:cond delay="300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par>
                                <p:cTn id="31" presetID="22" presetClass="entr" presetSubtype="8" fill="hold" grpId="0" nodeType="withEffect">
                                  <p:stCondLst>
                                    <p:cond delay="300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20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circle(in)">
                                      <p:cBhvr>
                                        <p:cTn id="38" dur="1500"/>
                                        <p:tgtEl>
                                          <p:spTgt spid="18"/>
                                        </p:tgtEl>
                                      </p:cBhvr>
                                    </p:animEffect>
                                  </p:childTnLst>
                                </p:cTn>
                              </p:par>
                              <p:par>
                                <p:cTn id="39" presetID="14" presetClass="entr" presetSubtype="10" fill="hold" grpId="0" nodeType="withEffect">
                                  <p:stCondLst>
                                    <p:cond delay="3000"/>
                                  </p:stCondLst>
                                  <p:childTnLst>
                                    <p:set>
                                      <p:cBhvr>
                                        <p:cTn id="40" dur="1" fill="hold">
                                          <p:stCondLst>
                                            <p:cond delay="0"/>
                                          </p:stCondLst>
                                        </p:cTn>
                                        <p:tgtEl>
                                          <p:spTgt spid="19"/>
                                        </p:tgtEl>
                                        <p:attrNameLst>
                                          <p:attrName>style.visibility</p:attrName>
                                        </p:attrNameLst>
                                      </p:cBhvr>
                                      <p:to>
                                        <p:strVal val="visible"/>
                                      </p:to>
                                    </p:set>
                                    <p:animEffect transition="in" filter="randombar(horizontal)">
                                      <p:cBhvr>
                                        <p:cTn id="41" dur="1250"/>
                                        <p:tgtEl>
                                          <p:spTgt spid="19"/>
                                        </p:tgtEl>
                                      </p:cBhvr>
                                    </p:animEffect>
                                  </p:childTnLst>
                                </p:cTn>
                              </p:par>
                              <p:par>
                                <p:cTn id="42" presetID="22" presetClass="entr" presetSubtype="8" fill="hold" grpId="0" nodeType="withEffect">
                                  <p:stCondLst>
                                    <p:cond delay="4000"/>
                                  </p:stCondLst>
                                  <p:childTnLst>
                                    <p:set>
                                      <p:cBhvr>
                                        <p:cTn id="43" dur="1" fill="hold">
                                          <p:stCondLst>
                                            <p:cond delay="0"/>
                                          </p:stCondLst>
                                        </p:cTn>
                                        <p:tgtEl>
                                          <p:spTgt spid="12"/>
                                        </p:tgtEl>
                                        <p:attrNameLst>
                                          <p:attrName>style.visibility</p:attrName>
                                        </p:attrNameLst>
                                      </p:cBhvr>
                                      <p:to>
                                        <p:strVal val="visible"/>
                                      </p:to>
                                    </p:set>
                                    <p:animEffect transition="in" filter="wipe(left)">
                                      <p:cBhvr>
                                        <p:cTn id="44" dur="1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5" grpId="0" animBg="1"/>
      <p:bldP spid="16" grpId="0"/>
      <p:bldP spid="17" grpId="0" animBg="1"/>
      <p:bldP spid="18" grpId="0" animBg="1"/>
      <p:bldP spid="19"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bg>
      <p:bgPr>
        <a:gradFill flip="none" rotWithShape="1">
          <a:gsLst>
            <a:gs pos="32000">
              <a:srgbClr val="009999"/>
            </a:gs>
            <a:gs pos="89000">
              <a:srgbClr val="FFFF00">
                <a:alpha val="27000"/>
              </a:srgbClr>
            </a:gs>
            <a:gs pos="5000">
              <a:schemeClr val="accent3">
                <a:lumMod val="34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427785" y="6556761"/>
            <a:ext cx="764215" cy="365125"/>
          </a:xfrm>
        </p:spPr>
        <p:txBody>
          <a:bodyPr/>
          <a:lstStyle/>
          <a:p>
            <a:fld id="{6D22F896-40B5-4ADD-8801-0D06FADFA095}" type="slidenum">
              <a:rPr lang="en-US" smtClean="0">
                <a:solidFill>
                  <a:schemeClr val="bg1"/>
                </a:solidFill>
              </a:rPr>
              <a:pPr/>
              <a:t>101</a:t>
            </a:fld>
            <a:endParaRPr lang="en-US" dirty="0">
              <a:solidFill>
                <a:schemeClr val="bg1"/>
              </a:solidFill>
            </a:endParaRPr>
          </a:p>
        </p:txBody>
      </p:sp>
      <p:sp>
        <p:nvSpPr>
          <p:cNvPr id="7" name="Rectangle 6"/>
          <p:cNvSpPr/>
          <p:nvPr/>
        </p:nvSpPr>
        <p:spPr>
          <a:xfrm>
            <a:off x="0" y="4589927"/>
            <a:ext cx="12192000" cy="21873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600" b="1" dirty="0">
              <a:ln w="19050">
                <a:solidFill>
                  <a:srgbClr val="00FFFF"/>
                </a:solidFill>
              </a:ln>
              <a:solidFill>
                <a:schemeClr val="accent1">
                  <a:lumMod val="75000"/>
                </a:schemeClr>
              </a:solidFill>
              <a:latin typeface="Arial Black" panose="020B0A04020102020204" pitchFamily="34" charset="0"/>
            </a:endParaRPr>
          </a:p>
        </p:txBody>
      </p:sp>
      <p:sp>
        <p:nvSpPr>
          <p:cNvPr id="2" name="Content Placeholder 1"/>
          <p:cNvSpPr>
            <a:spLocks noGrp="1"/>
          </p:cNvSpPr>
          <p:nvPr>
            <p:ph sz="quarter" idx="13"/>
          </p:nvPr>
        </p:nvSpPr>
        <p:spPr>
          <a:xfrm>
            <a:off x="107576" y="215154"/>
            <a:ext cx="11994778" cy="6436658"/>
          </a:xfrm>
          <a:noFill/>
        </p:spPr>
        <p:txBody>
          <a:bodyPr anchor="t">
            <a:normAutofit/>
            <a:scene3d>
              <a:camera prst="orthographicFront"/>
              <a:lightRig rig="threePt" dir="t"/>
            </a:scene3d>
            <a:sp3d extrusionH="57150">
              <a:bevelT w="38100" h="38100" prst="angle"/>
            </a:sp3d>
          </a:bodyPr>
          <a:lstStyle/>
          <a:p>
            <a:pPr marL="0" indent="0">
              <a:buNone/>
            </a:pPr>
            <a:r>
              <a:rPr lang="en-US" sz="3200" cap="none" dirty="0" smtClean="0"/>
              <a:t>What if Shaneh was occurring in </a:t>
            </a:r>
            <a:r>
              <a:rPr lang="en-US" sz="3200" b="1" cap="none" dirty="0" smtClean="0">
                <a:solidFill>
                  <a:srgbClr val="0052F6"/>
                </a:solidFill>
              </a:rPr>
              <a:t>Yahuah’s Kingdom, and …</a:t>
            </a:r>
            <a:br>
              <a:rPr lang="en-US" sz="3200" b="1" cap="none" dirty="0" smtClean="0">
                <a:solidFill>
                  <a:srgbClr val="0052F6"/>
                </a:solidFill>
              </a:rPr>
            </a:br>
            <a:r>
              <a:rPr lang="en-US" sz="3200" b="1" cap="none" dirty="0" smtClean="0">
                <a:solidFill>
                  <a:srgbClr val="0052F6"/>
                </a:solidFill>
              </a:rPr>
              <a:t>		</a:t>
            </a:r>
            <a:endParaRPr lang="en-US" sz="3200" b="1" cap="none" dirty="0" smtClean="0">
              <a:solidFill>
                <a:schemeClr val="accent6">
                  <a:lumMod val="75000"/>
                </a:schemeClr>
              </a:solidFill>
              <a:latin typeface="Georgia" panose="02040502050405020303" pitchFamily="18" charset="0"/>
            </a:endParaRPr>
          </a:p>
        </p:txBody>
      </p:sp>
      <p:sp>
        <p:nvSpPr>
          <p:cNvPr id="3" name="Rounded Rectangle 2"/>
          <p:cNvSpPr/>
          <p:nvPr/>
        </p:nvSpPr>
        <p:spPr>
          <a:xfrm>
            <a:off x="135787" y="3247172"/>
            <a:ext cx="650789" cy="3309589"/>
          </a:xfrm>
          <a:prstGeom prst="roundRect">
            <a:avLst/>
          </a:prstGeom>
          <a:solidFill>
            <a:srgbClr val="9966FF"/>
          </a:solidFill>
          <a:ln w="28575">
            <a:solidFill>
              <a:srgbClr val="6633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smtClean="0"/>
              <a:t>Shaneh</a:t>
            </a:r>
            <a:endParaRPr lang="en-CA" sz="3600" dirty="0"/>
          </a:p>
        </p:txBody>
      </p:sp>
      <p:sp>
        <p:nvSpPr>
          <p:cNvPr id="11" name="Rounded Rectangle 10"/>
          <p:cNvSpPr/>
          <p:nvPr/>
        </p:nvSpPr>
        <p:spPr>
          <a:xfrm>
            <a:off x="786576" y="3247171"/>
            <a:ext cx="650789" cy="3309589"/>
          </a:xfrm>
          <a:prstGeom prst="roundRect">
            <a:avLst/>
          </a:prstGeom>
          <a:solidFill>
            <a:srgbClr val="9966FF"/>
          </a:solidFill>
          <a:ln w="28575">
            <a:solidFill>
              <a:srgbClr val="6633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smtClean="0"/>
              <a:t>Shaneh</a:t>
            </a:r>
            <a:endParaRPr lang="en-CA" sz="3600" dirty="0"/>
          </a:p>
        </p:txBody>
      </p:sp>
      <p:sp>
        <p:nvSpPr>
          <p:cNvPr id="12" name="Rounded Rectangle 11"/>
          <p:cNvSpPr/>
          <p:nvPr/>
        </p:nvSpPr>
        <p:spPr>
          <a:xfrm>
            <a:off x="2103900" y="3240152"/>
            <a:ext cx="650789" cy="3309589"/>
          </a:xfrm>
          <a:prstGeom prst="roundRect">
            <a:avLst/>
          </a:prstGeom>
          <a:solidFill>
            <a:srgbClr val="9966FF"/>
          </a:solidFill>
          <a:ln w="28575">
            <a:solidFill>
              <a:srgbClr val="6633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smtClean="0"/>
              <a:t>Shaneh</a:t>
            </a:r>
            <a:endParaRPr lang="en-CA" sz="3600" dirty="0"/>
          </a:p>
        </p:txBody>
      </p:sp>
      <p:sp>
        <p:nvSpPr>
          <p:cNvPr id="14" name="Rounded Rectangle 13"/>
          <p:cNvSpPr/>
          <p:nvPr/>
        </p:nvSpPr>
        <p:spPr>
          <a:xfrm>
            <a:off x="1437365" y="3247170"/>
            <a:ext cx="650789" cy="3309589"/>
          </a:xfrm>
          <a:prstGeom prst="roundRect">
            <a:avLst/>
          </a:prstGeom>
          <a:solidFill>
            <a:srgbClr val="9966FF"/>
          </a:solidFill>
          <a:ln w="28575">
            <a:solidFill>
              <a:srgbClr val="6633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smtClean="0"/>
              <a:t>Shaneh</a:t>
            </a:r>
            <a:endParaRPr lang="en-CA" sz="3600" dirty="0"/>
          </a:p>
        </p:txBody>
      </p:sp>
      <p:sp>
        <p:nvSpPr>
          <p:cNvPr id="20" name="Rounded Rectangle 19"/>
          <p:cNvSpPr/>
          <p:nvPr/>
        </p:nvSpPr>
        <p:spPr>
          <a:xfrm>
            <a:off x="2752953" y="3247170"/>
            <a:ext cx="650789" cy="3309589"/>
          </a:xfrm>
          <a:prstGeom prst="roundRect">
            <a:avLst/>
          </a:prstGeom>
          <a:solidFill>
            <a:srgbClr val="9966FF"/>
          </a:solidFill>
          <a:ln w="28575">
            <a:solidFill>
              <a:srgbClr val="6633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smtClean="0"/>
              <a:t>Shaneh</a:t>
            </a:r>
            <a:endParaRPr lang="en-CA" sz="3600" dirty="0"/>
          </a:p>
        </p:txBody>
      </p:sp>
      <p:sp>
        <p:nvSpPr>
          <p:cNvPr id="21" name="Rounded Rectangle 20"/>
          <p:cNvSpPr/>
          <p:nvPr/>
        </p:nvSpPr>
        <p:spPr>
          <a:xfrm>
            <a:off x="3419488" y="3247169"/>
            <a:ext cx="650789" cy="3309589"/>
          </a:xfrm>
          <a:prstGeom prst="roundRect">
            <a:avLst/>
          </a:prstGeom>
          <a:solidFill>
            <a:srgbClr val="9966FF"/>
          </a:solidFill>
          <a:ln w="28575">
            <a:solidFill>
              <a:srgbClr val="6633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smtClean="0"/>
              <a:t>Shaneh</a:t>
            </a:r>
            <a:endParaRPr lang="en-CA" sz="3600" dirty="0"/>
          </a:p>
        </p:txBody>
      </p:sp>
      <p:sp>
        <p:nvSpPr>
          <p:cNvPr id="22" name="Rounded Rectangle 21"/>
          <p:cNvSpPr/>
          <p:nvPr/>
        </p:nvSpPr>
        <p:spPr>
          <a:xfrm>
            <a:off x="4074617" y="3247169"/>
            <a:ext cx="650789" cy="3309589"/>
          </a:xfrm>
          <a:prstGeom prst="roundRect">
            <a:avLst/>
          </a:prstGeom>
          <a:solidFill>
            <a:srgbClr val="9966FF"/>
          </a:solidFill>
          <a:ln w="28575">
            <a:solidFill>
              <a:srgbClr val="6633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smtClean="0"/>
              <a:t>Shaneh</a:t>
            </a:r>
            <a:endParaRPr lang="en-CA" sz="3600" dirty="0"/>
          </a:p>
        </p:txBody>
      </p:sp>
      <p:sp>
        <p:nvSpPr>
          <p:cNvPr id="23" name="Rounded Rectangle 22"/>
          <p:cNvSpPr/>
          <p:nvPr/>
        </p:nvSpPr>
        <p:spPr>
          <a:xfrm>
            <a:off x="4750174" y="3247169"/>
            <a:ext cx="650789" cy="3309589"/>
          </a:xfrm>
          <a:prstGeom prst="roundRect">
            <a:avLst/>
          </a:prstGeom>
          <a:solidFill>
            <a:srgbClr val="9966FF"/>
          </a:solidFill>
          <a:ln w="28575">
            <a:solidFill>
              <a:srgbClr val="6633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smtClean="0"/>
              <a:t>Shaneh</a:t>
            </a:r>
            <a:endParaRPr lang="en-CA" sz="3600" dirty="0"/>
          </a:p>
        </p:txBody>
      </p:sp>
      <p:sp>
        <p:nvSpPr>
          <p:cNvPr id="24" name="Rounded Rectangle 23"/>
          <p:cNvSpPr/>
          <p:nvPr/>
        </p:nvSpPr>
        <p:spPr>
          <a:xfrm>
            <a:off x="5422301" y="3247169"/>
            <a:ext cx="650789" cy="3309589"/>
          </a:xfrm>
          <a:prstGeom prst="roundRect">
            <a:avLst/>
          </a:prstGeom>
          <a:solidFill>
            <a:srgbClr val="9966FF"/>
          </a:solidFill>
          <a:ln w="28575">
            <a:solidFill>
              <a:srgbClr val="6633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smtClean="0"/>
              <a:t>Shaneh</a:t>
            </a:r>
            <a:endParaRPr lang="en-CA" sz="3600" dirty="0"/>
          </a:p>
        </p:txBody>
      </p:sp>
      <p:sp>
        <p:nvSpPr>
          <p:cNvPr id="25" name="Rounded Rectangle 24"/>
          <p:cNvSpPr/>
          <p:nvPr/>
        </p:nvSpPr>
        <p:spPr>
          <a:xfrm>
            <a:off x="6080048" y="3240151"/>
            <a:ext cx="650789" cy="3309589"/>
          </a:xfrm>
          <a:prstGeom prst="roundRect">
            <a:avLst/>
          </a:prstGeom>
          <a:solidFill>
            <a:srgbClr val="9966FF"/>
          </a:solidFill>
          <a:ln w="28575">
            <a:solidFill>
              <a:srgbClr val="6633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smtClean="0"/>
              <a:t>Shaneh</a:t>
            </a:r>
            <a:endParaRPr lang="en-CA" sz="3600" dirty="0"/>
          </a:p>
        </p:txBody>
      </p:sp>
      <p:sp>
        <p:nvSpPr>
          <p:cNvPr id="26" name="Rounded Rectangle 25"/>
          <p:cNvSpPr/>
          <p:nvPr/>
        </p:nvSpPr>
        <p:spPr>
          <a:xfrm>
            <a:off x="6766608" y="3240150"/>
            <a:ext cx="650789" cy="3309589"/>
          </a:xfrm>
          <a:prstGeom prst="roundRect">
            <a:avLst/>
          </a:prstGeom>
          <a:solidFill>
            <a:srgbClr val="9966FF"/>
          </a:solidFill>
          <a:ln w="28575">
            <a:solidFill>
              <a:srgbClr val="6633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smtClean="0"/>
              <a:t>Shaneh</a:t>
            </a:r>
            <a:endParaRPr lang="en-CA" sz="3600" dirty="0"/>
          </a:p>
        </p:txBody>
      </p:sp>
      <p:sp>
        <p:nvSpPr>
          <p:cNvPr id="27" name="Rounded Rectangle 26"/>
          <p:cNvSpPr/>
          <p:nvPr/>
        </p:nvSpPr>
        <p:spPr>
          <a:xfrm>
            <a:off x="7426480" y="3247169"/>
            <a:ext cx="650789" cy="3309589"/>
          </a:xfrm>
          <a:prstGeom prst="roundRect">
            <a:avLst/>
          </a:prstGeom>
          <a:solidFill>
            <a:srgbClr val="9966FF"/>
          </a:solidFill>
          <a:ln w="28575">
            <a:solidFill>
              <a:srgbClr val="6633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smtClean="0"/>
              <a:t>Shaneh</a:t>
            </a:r>
            <a:endParaRPr lang="en-CA" sz="3600" dirty="0"/>
          </a:p>
        </p:txBody>
      </p:sp>
      <p:sp>
        <p:nvSpPr>
          <p:cNvPr id="28" name="Rounded Rectangle 27"/>
          <p:cNvSpPr/>
          <p:nvPr/>
        </p:nvSpPr>
        <p:spPr>
          <a:xfrm>
            <a:off x="8083932" y="3247168"/>
            <a:ext cx="650789" cy="3309589"/>
          </a:xfrm>
          <a:prstGeom prst="roundRect">
            <a:avLst/>
          </a:prstGeom>
          <a:solidFill>
            <a:srgbClr val="9966FF"/>
          </a:solidFill>
          <a:ln w="28575">
            <a:solidFill>
              <a:srgbClr val="6633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smtClean="0"/>
              <a:t>Shaneh</a:t>
            </a:r>
            <a:endParaRPr lang="en-CA" sz="3600" dirty="0"/>
          </a:p>
        </p:txBody>
      </p:sp>
      <p:sp>
        <p:nvSpPr>
          <p:cNvPr id="29" name="Rounded Rectangle 28"/>
          <p:cNvSpPr/>
          <p:nvPr/>
        </p:nvSpPr>
        <p:spPr>
          <a:xfrm>
            <a:off x="8770787" y="3247168"/>
            <a:ext cx="650789" cy="3309589"/>
          </a:xfrm>
          <a:prstGeom prst="roundRect">
            <a:avLst/>
          </a:prstGeom>
          <a:solidFill>
            <a:srgbClr val="9966FF"/>
          </a:solidFill>
          <a:ln w="28575">
            <a:solidFill>
              <a:srgbClr val="6633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smtClean="0"/>
              <a:t>Shaneh</a:t>
            </a:r>
            <a:endParaRPr lang="en-CA" sz="3600" dirty="0"/>
          </a:p>
        </p:txBody>
      </p:sp>
      <p:sp>
        <p:nvSpPr>
          <p:cNvPr id="30" name="Rounded Rectangle 29"/>
          <p:cNvSpPr/>
          <p:nvPr/>
        </p:nvSpPr>
        <p:spPr>
          <a:xfrm>
            <a:off x="9447027" y="3240149"/>
            <a:ext cx="650789" cy="3309589"/>
          </a:xfrm>
          <a:prstGeom prst="roundRect">
            <a:avLst/>
          </a:prstGeom>
          <a:solidFill>
            <a:srgbClr val="9966FF"/>
          </a:solidFill>
          <a:ln w="28575">
            <a:solidFill>
              <a:srgbClr val="6633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smtClean="0"/>
              <a:t>Shaneh</a:t>
            </a:r>
            <a:endParaRPr lang="en-CA" sz="3600" dirty="0"/>
          </a:p>
        </p:txBody>
      </p:sp>
      <p:sp>
        <p:nvSpPr>
          <p:cNvPr id="31" name="Rounded Rectangle 30"/>
          <p:cNvSpPr/>
          <p:nvPr/>
        </p:nvSpPr>
        <p:spPr>
          <a:xfrm>
            <a:off x="10101797" y="3247168"/>
            <a:ext cx="650789" cy="3309589"/>
          </a:xfrm>
          <a:prstGeom prst="roundRect">
            <a:avLst/>
          </a:prstGeom>
          <a:solidFill>
            <a:srgbClr val="9966FF"/>
          </a:solidFill>
          <a:ln w="28575">
            <a:solidFill>
              <a:srgbClr val="6633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smtClean="0"/>
              <a:t>Shaneh</a:t>
            </a:r>
            <a:endParaRPr lang="en-CA" sz="3600" dirty="0"/>
          </a:p>
        </p:txBody>
      </p:sp>
      <p:sp>
        <p:nvSpPr>
          <p:cNvPr id="5" name="Rounded Rectangle 4"/>
          <p:cNvSpPr/>
          <p:nvPr/>
        </p:nvSpPr>
        <p:spPr>
          <a:xfrm>
            <a:off x="234463" y="1441691"/>
            <a:ext cx="5118387" cy="1482663"/>
          </a:xfrm>
          <a:prstGeom prst="roundRect">
            <a:avLst/>
          </a:prstGeom>
          <a:gradFill>
            <a:gsLst>
              <a:gs pos="0">
                <a:srgbClr val="000082"/>
              </a:gs>
              <a:gs pos="30000">
                <a:srgbClr val="66008F"/>
              </a:gs>
              <a:gs pos="64999">
                <a:srgbClr val="BA0066"/>
              </a:gs>
              <a:gs pos="89999">
                <a:srgbClr val="FF0000"/>
              </a:gs>
              <a:gs pos="100000">
                <a:srgbClr val="FF8200"/>
              </a:gs>
            </a:gsLst>
            <a:lin ang="5400000" scaled="0"/>
          </a:gradFill>
          <a:ln w="57150">
            <a:solidFill>
              <a:srgbClr val="00FF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CA" sz="2800" b="1" spc="150" dirty="0" smtClean="0">
                <a:ln w="11430"/>
                <a:solidFill>
                  <a:srgbClr val="F8F8F8"/>
                </a:solidFill>
                <a:effectLst>
                  <a:outerShdw blurRad="25400" algn="tl" rotWithShape="0">
                    <a:srgbClr val="000000">
                      <a:alpha val="43000"/>
                    </a:srgbClr>
                  </a:outerShdw>
                </a:effectLst>
              </a:rPr>
              <a:t>Genesis 1 – In the beginning Elohim created the </a:t>
            </a:r>
            <a:r>
              <a:rPr lang="en-CA" sz="2800" b="1" spc="150" dirty="0" err="1" smtClean="0">
                <a:ln w="11430"/>
                <a:solidFill>
                  <a:srgbClr val="F8F8F8"/>
                </a:solidFill>
                <a:effectLst>
                  <a:outerShdw blurRad="25400" algn="tl" rotWithShape="0">
                    <a:srgbClr val="000000">
                      <a:alpha val="43000"/>
                    </a:srgbClr>
                  </a:outerShdw>
                </a:effectLst>
              </a:rPr>
              <a:t>shamayim</a:t>
            </a:r>
            <a:r>
              <a:rPr lang="en-CA" sz="2800" b="1" spc="150" dirty="0" smtClean="0">
                <a:ln w="11430"/>
                <a:solidFill>
                  <a:srgbClr val="F8F8F8"/>
                </a:solidFill>
                <a:effectLst>
                  <a:outerShdw blurRad="25400" algn="tl" rotWithShape="0">
                    <a:srgbClr val="000000">
                      <a:alpha val="43000"/>
                    </a:srgbClr>
                  </a:outerShdw>
                </a:effectLst>
              </a:rPr>
              <a:t> and the earth.</a:t>
            </a:r>
            <a:endParaRPr lang="en-CA" sz="2800" b="1" spc="150" dirty="0">
              <a:ln w="11430"/>
              <a:solidFill>
                <a:srgbClr val="F8F8F8"/>
              </a:solidFill>
              <a:effectLst>
                <a:outerShdw blurRad="25400" algn="tl" rotWithShape="0">
                  <a:srgbClr val="000000">
                    <a:alpha val="43000"/>
                  </a:srgbClr>
                </a:outerShdw>
              </a:effectLst>
            </a:endParaRPr>
          </a:p>
        </p:txBody>
      </p:sp>
      <p:sp>
        <p:nvSpPr>
          <p:cNvPr id="6" name="Oval 5"/>
          <p:cNvSpPr/>
          <p:nvPr/>
        </p:nvSpPr>
        <p:spPr>
          <a:xfrm>
            <a:off x="2156334" y="5498759"/>
            <a:ext cx="539821" cy="499442"/>
          </a:xfrm>
          <a:prstGeom prst="ellipse">
            <a:avLst/>
          </a:prstGeom>
          <a:solidFill>
            <a:srgbClr val="FF9900"/>
          </a:solidFill>
          <a:ln w="38100">
            <a:solidFill>
              <a:srgbClr val="6633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a:solidFill>
                  <a:srgbClr val="FF0000"/>
                </a:solidFill>
              </a:rPr>
              <a:t>E</a:t>
            </a:r>
          </a:p>
        </p:txBody>
      </p:sp>
      <p:sp>
        <p:nvSpPr>
          <p:cNvPr id="32" name="Rounded Rectangle 31"/>
          <p:cNvSpPr/>
          <p:nvPr/>
        </p:nvSpPr>
        <p:spPr>
          <a:xfrm>
            <a:off x="5352850" y="1436839"/>
            <a:ext cx="6587286" cy="15737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r>
              <a:rPr lang="en-CA" sz="3200" dirty="0" smtClean="0">
                <a:solidFill>
                  <a:srgbClr val="0052F6"/>
                </a:solidFill>
              </a:rPr>
              <a:t>Yahuah</a:t>
            </a:r>
            <a:r>
              <a:rPr lang="en-CA" sz="3200" dirty="0" smtClean="0">
                <a:solidFill>
                  <a:schemeClr val="accent5">
                    <a:lumMod val="50000"/>
                  </a:schemeClr>
                </a:solidFill>
              </a:rPr>
              <a:t> also established the </a:t>
            </a:r>
            <a:r>
              <a:rPr lang="en-CA" sz="3200" dirty="0" err="1" smtClean="0">
                <a:solidFill>
                  <a:schemeClr val="accent5">
                    <a:lumMod val="50000"/>
                  </a:schemeClr>
                </a:solidFill>
              </a:rPr>
              <a:t>Yisra’elite</a:t>
            </a:r>
            <a:r>
              <a:rPr lang="en-CA" sz="3200" dirty="0" smtClean="0">
                <a:solidFill>
                  <a:schemeClr val="accent5">
                    <a:lumMod val="50000"/>
                  </a:schemeClr>
                </a:solidFill>
              </a:rPr>
              <a:t> nation - timed by the </a:t>
            </a:r>
            <a:r>
              <a:rPr lang="en-CA" sz="3200" dirty="0" smtClean="0">
                <a:solidFill>
                  <a:srgbClr val="FF00FF"/>
                </a:solidFill>
              </a:rPr>
              <a:t>Shaneh;</a:t>
            </a:r>
            <a:r>
              <a:rPr lang="en-CA" sz="3200" dirty="0" smtClean="0">
                <a:solidFill>
                  <a:schemeClr val="accent5">
                    <a:lumMod val="50000"/>
                  </a:schemeClr>
                </a:solidFill>
              </a:rPr>
              <a:t> </a:t>
            </a:r>
            <a:br>
              <a:rPr lang="en-CA" sz="3200" dirty="0" smtClean="0">
                <a:solidFill>
                  <a:schemeClr val="accent5">
                    <a:lumMod val="50000"/>
                  </a:schemeClr>
                </a:solidFill>
              </a:rPr>
            </a:br>
            <a:r>
              <a:rPr lang="en-CA" sz="3200" dirty="0" smtClean="0">
                <a:solidFill>
                  <a:schemeClr val="accent5">
                    <a:lumMod val="50000"/>
                  </a:schemeClr>
                </a:solidFill>
              </a:rPr>
              <a:t>it was the </a:t>
            </a:r>
            <a:r>
              <a:rPr lang="en-CA" sz="3200" dirty="0">
                <a:solidFill>
                  <a:schemeClr val="accent5">
                    <a:lumMod val="50000"/>
                  </a:schemeClr>
                </a:solidFill>
              </a:rPr>
              <a:t>birth of </a:t>
            </a:r>
            <a:r>
              <a:rPr lang="en-CA" sz="3200" dirty="0" smtClean="0">
                <a:solidFill>
                  <a:schemeClr val="accent5">
                    <a:lumMod val="50000"/>
                  </a:schemeClr>
                </a:solidFill>
              </a:rPr>
              <a:t>Isaac. </a:t>
            </a:r>
            <a:endParaRPr lang="en-CA" sz="3200" dirty="0">
              <a:solidFill>
                <a:schemeClr val="accent5">
                  <a:lumMod val="50000"/>
                </a:schemeClr>
              </a:solidFill>
            </a:endParaRPr>
          </a:p>
        </p:txBody>
      </p:sp>
      <p:sp>
        <p:nvSpPr>
          <p:cNvPr id="33" name="Rounded Rectangle 32"/>
          <p:cNvSpPr/>
          <p:nvPr/>
        </p:nvSpPr>
        <p:spPr>
          <a:xfrm>
            <a:off x="10774690" y="3247168"/>
            <a:ext cx="650789" cy="3309589"/>
          </a:xfrm>
          <a:prstGeom prst="roundRect">
            <a:avLst/>
          </a:prstGeom>
          <a:solidFill>
            <a:srgbClr val="9966FF"/>
          </a:solidFill>
          <a:ln w="28575">
            <a:solidFill>
              <a:srgbClr val="6633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smtClean="0"/>
              <a:t>Shaneh</a:t>
            </a:r>
            <a:endParaRPr lang="en-CA" sz="3600" dirty="0"/>
          </a:p>
        </p:txBody>
      </p:sp>
      <p:sp>
        <p:nvSpPr>
          <p:cNvPr id="34" name="Rounded Rectangle 33"/>
          <p:cNvSpPr/>
          <p:nvPr/>
        </p:nvSpPr>
        <p:spPr>
          <a:xfrm>
            <a:off x="11463851" y="3243462"/>
            <a:ext cx="650789" cy="3309589"/>
          </a:xfrm>
          <a:prstGeom prst="roundRect">
            <a:avLst/>
          </a:prstGeom>
          <a:solidFill>
            <a:srgbClr val="9966FF"/>
          </a:solidFill>
          <a:ln w="28575">
            <a:solidFill>
              <a:srgbClr val="6633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smtClean="0"/>
              <a:t>Shaneh</a:t>
            </a:r>
            <a:endParaRPr lang="en-CA" sz="3600" dirty="0"/>
          </a:p>
        </p:txBody>
      </p:sp>
      <p:sp>
        <p:nvSpPr>
          <p:cNvPr id="17" name="Oval 16"/>
          <p:cNvSpPr/>
          <p:nvPr/>
        </p:nvSpPr>
        <p:spPr>
          <a:xfrm>
            <a:off x="8128662" y="5498759"/>
            <a:ext cx="539821" cy="499442"/>
          </a:xfrm>
          <a:prstGeom prst="ellipse">
            <a:avLst/>
          </a:prstGeom>
          <a:solidFill>
            <a:srgbClr val="FF9900"/>
          </a:solidFill>
          <a:ln w="38100">
            <a:solidFill>
              <a:srgbClr val="6633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smtClean="0">
                <a:solidFill>
                  <a:srgbClr val="FF0000"/>
                </a:solidFill>
              </a:rPr>
              <a:t>E</a:t>
            </a:r>
            <a:endParaRPr lang="en-CA" sz="2800" dirty="0">
              <a:solidFill>
                <a:srgbClr val="FF0000"/>
              </a:solidFill>
            </a:endParaRPr>
          </a:p>
        </p:txBody>
      </p:sp>
      <p:sp>
        <p:nvSpPr>
          <p:cNvPr id="8" name="Rectangle 7"/>
          <p:cNvSpPr/>
          <p:nvPr/>
        </p:nvSpPr>
        <p:spPr>
          <a:xfrm>
            <a:off x="1895274" y="806789"/>
            <a:ext cx="8419381" cy="616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lvl="0" defTabSz="914400">
              <a:lnSpc>
                <a:spcPct val="120000"/>
              </a:lnSpc>
              <a:spcBef>
                <a:spcPts val="1000"/>
              </a:spcBef>
              <a:buClr>
                <a:prstClr val="black"/>
              </a:buClr>
            </a:pPr>
            <a:r>
              <a:rPr lang="en-US" sz="3200" b="1" dirty="0">
                <a:solidFill>
                  <a:srgbClr val="DE85E1">
                    <a:lumMod val="75000"/>
                  </a:srgbClr>
                </a:solidFill>
              </a:rPr>
              <a:t>… then </a:t>
            </a:r>
            <a:r>
              <a:rPr lang="en-US" sz="3200" b="1" dirty="0" err="1">
                <a:solidFill>
                  <a:srgbClr val="0052F6"/>
                </a:solidFill>
              </a:rPr>
              <a:t>Yahusha</a:t>
            </a:r>
            <a:r>
              <a:rPr lang="en-US" sz="3200" b="1" dirty="0">
                <a:solidFill>
                  <a:srgbClr val="DE85E1">
                    <a:lumMod val="75000"/>
                  </a:srgbClr>
                </a:solidFill>
              </a:rPr>
              <a:t> created the earth here -</a:t>
            </a:r>
            <a:endParaRPr lang="en-US" sz="3200" b="1" dirty="0">
              <a:solidFill>
                <a:srgbClr val="DE85E1">
                  <a:lumMod val="75000"/>
                </a:srgbClr>
              </a:solidFill>
              <a:latin typeface="Georgia" panose="02040502050405020303" pitchFamily="18" charset="0"/>
            </a:endParaRPr>
          </a:p>
        </p:txBody>
      </p:sp>
    </p:spTree>
    <p:extLst>
      <p:ext uri="{BB962C8B-B14F-4D97-AF65-F5344CB8AC3E}">
        <p14:creationId xmlns:p14="http://schemas.microsoft.com/office/powerpoint/2010/main" val="20052931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25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750"/>
                                        <p:tgtEl>
                                          <p:spTgt spid="11"/>
                                        </p:tgtEl>
                                      </p:cBhvr>
                                    </p:animEffect>
                                  </p:childTnLst>
                                </p:cTn>
                              </p:par>
                              <p:par>
                                <p:cTn id="13" presetID="22" presetClass="entr" presetSubtype="8" fill="hold" grpId="0" nodeType="withEffect">
                                  <p:stCondLst>
                                    <p:cond delay="50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750"/>
                                        <p:tgtEl>
                                          <p:spTgt spid="14"/>
                                        </p:tgtEl>
                                      </p:cBhvr>
                                    </p:animEffect>
                                  </p:childTnLst>
                                </p:cTn>
                              </p:par>
                              <p:par>
                                <p:cTn id="16" presetID="22" presetClass="entr" presetSubtype="8" fill="hold" grpId="0" nodeType="withEffect">
                                  <p:stCondLst>
                                    <p:cond delay="75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750"/>
                                        <p:tgtEl>
                                          <p:spTgt spid="12"/>
                                        </p:tgtEl>
                                      </p:cBhvr>
                                    </p:animEffect>
                                  </p:childTnLst>
                                </p:cTn>
                              </p:par>
                              <p:par>
                                <p:cTn id="19" presetID="22" presetClass="entr" presetSubtype="8" fill="hold" grpId="0" nodeType="withEffect">
                                  <p:stCondLst>
                                    <p:cond delay="75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750"/>
                                        <p:tgtEl>
                                          <p:spTgt spid="20"/>
                                        </p:tgtEl>
                                      </p:cBhvr>
                                    </p:animEffect>
                                  </p:childTnLst>
                                </p:cTn>
                              </p:par>
                              <p:par>
                                <p:cTn id="22" presetID="22" presetClass="entr" presetSubtype="8" fill="hold" grpId="0" nodeType="withEffect">
                                  <p:stCondLst>
                                    <p:cond delay="750"/>
                                  </p:stCondLst>
                                  <p:childTnLst>
                                    <p:set>
                                      <p:cBhvr>
                                        <p:cTn id="23" dur="1" fill="hold">
                                          <p:stCondLst>
                                            <p:cond delay="0"/>
                                          </p:stCondLst>
                                        </p:cTn>
                                        <p:tgtEl>
                                          <p:spTgt spid="21"/>
                                        </p:tgtEl>
                                        <p:attrNameLst>
                                          <p:attrName>style.visibility</p:attrName>
                                        </p:attrNameLst>
                                      </p:cBhvr>
                                      <p:to>
                                        <p:strVal val="visible"/>
                                      </p:to>
                                    </p:set>
                                    <p:animEffect transition="in" filter="wipe(left)">
                                      <p:cBhvr>
                                        <p:cTn id="24" dur="750"/>
                                        <p:tgtEl>
                                          <p:spTgt spid="21"/>
                                        </p:tgtEl>
                                      </p:cBhvr>
                                    </p:animEffect>
                                  </p:childTnLst>
                                </p:cTn>
                              </p:par>
                              <p:par>
                                <p:cTn id="25" presetID="22" presetClass="entr" presetSubtype="8" fill="hold" grpId="0" nodeType="withEffect">
                                  <p:stCondLst>
                                    <p:cond delay="75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750"/>
                                        <p:tgtEl>
                                          <p:spTgt spid="22"/>
                                        </p:tgtEl>
                                      </p:cBhvr>
                                    </p:animEffect>
                                  </p:childTnLst>
                                </p:cTn>
                              </p:par>
                              <p:par>
                                <p:cTn id="28" presetID="22" presetClass="entr" presetSubtype="8" fill="hold" grpId="0" nodeType="withEffect">
                                  <p:stCondLst>
                                    <p:cond delay="75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750"/>
                                        <p:tgtEl>
                                          <p:spTgt spid="23"/>
                                        </p:tgtEl>
                                      </p:cBhvr>
                                    </p:animEffect>
                                  </p:childTnLst>
                                </p:cTn>
                              </p:par>
                              <p:par>
                                <p:cTn id="31" presetID="22" presetClass="entr" presetSubtype="8" fill="hold" grpId="0" nodeType="withEffect">
                                  <p:stCondLst>
                                    <p:cond delay="750"/>
                                  </p:stCondLst>
                                  <p:childTnLst>
                                    <p:set>
                                      <p:cBhvr>
                                        <p:cTn id="32" dur="1" fill="hold">
                                          <p:stCondLst>
                                            <p:cond delay="0"/>
                                          </p:stCondLst>
                                        </p:cTn>
                                        <p:tgtEl>
                                          <p:spTgt spid="24"/>
                                        </p:tgtEl>
                                        <p:attrNameLst>
                                          <p:attrName>style.visibility</p:attrName>
                                        </p:attrNameLst>
                                      </p:cBhvr>
                                      <p:to>
                                        <p:strVal val="visible"/>
                                      </p:to>
                                    </p:set>
                                    <p:animEffect transition="in" filter="wipe(left)">
                                      <p:cBhvr>
                                        <p:cTn id="33" dur="750"/>
                                        <p:tgtEl>
                                          <p:spTgt spid="24"/>
                                        </p:tgtEl>
                                      </p:cBhvr>
                                    </p:animEffect>
                                  </p:childTnLst>
                                </p:cTn>
                              </p:par>
                              <p:par>
                                <p:cTn id="34" presetID="22" presetClass="entr" presetSubtype="8" fill="hold" grpId="0" nodeType="withEffect">
                                  <p:stCondLst>
                                    <p:cond delay="750"/>
                                  </p:stCondLst>
                                  <p:childTnLst>
                                    <p:set>
                                      <p:cBhvr>
                                        <p:cTn id="35" dur="1" fill="hold">
                                          <p:stCondLst>
                                            <p:cond delay="0"/>
                                          </p:stCondLst>
                                        </p:cTn>
                                        <p:tgtEl>
                                          <p:spTgt spid="25"/>
                                        </p:tgtEl>
                                        <p:attrNameLst>
                                          <p:attrName>style.visibility</p:attrName>
                                        </p:attrNameLst>
                                      </p:cBhvr>
                                      <p:to>
                                        <p:strVal val="visible"/>
                                      </p:to>
                                    </p:set>
                                    <p:animEffect transition="in" filter="wipe(left)">
                                      <p:cBhvr>
                                        <p:cTn id="36" dur="750"/>
                                        <p:tgtEl>
                                          <p:spTgt spid="25"/>
                                        </p:tgtEl>
                                      </p:cBhvr>
                                    </p:animEffect>
                                  </p:childTnLst>
                                </p:cTn>
                              </p:par>
                              <p:par>
                                <p:cTn id="37" presetID="22" presetClass="entr" presetSubtype="8" fill="hold" grpId="0" nodeType="withEffect">
                                  <p:stCondLst>
                                    <p:cond delay="75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750"/>
                                        <p:tgtEl>
                                          <p:spTgt spid="26"/>
                                        </p:tgtEl>
                                      </p:cBhvr>
                                    </p:animEffect>
                                  </p:childTnLst>
                                </p:cTn>
                              </p:par>
                              <p:par>
                                <p:cTn id="40" presetID="22" presetClass="entr" presetSubtype="8" fill="hold" grpId="0" nodeType="withEffect">
                                  <p:stCondLst>
                                    <p:cond delay="750"/>
                                  </p:stCondLst>
                                  <p:childTnLst>
                                    <p:set>
                                      <p:cBhvr>
                                        <p:cTn id="41" dur="1" fill="hold">
                                          <p:stCondLst>
                                            <p:cond delay="0"/>
                                          </p:stCondLst>
                                        </p:cTn>
                                        <p:tgtEl>
                                          <p:spTgt spid="27"/>
                                        </p:tgtEl>
                                        <p:attrNameLst>
                                          <p:attrName>style.visibility</p:attrName>
                                        </p:attrNameLst>
                                      </p:cBhvr>
                                      <p:to>
                                        <p:strVal val="visible"/>
                                      </p:to>
                                    </p:set>
                                    <p:animEffect transition="in" filter="wipe(left)">
                                      <p:cBhvr>
                                        <p:cTn id="42" dur="750"/>
                                        <p:tgtEl>
                                          <p:spTgt spid="27"/>
                                        </p:tgtEl>
                                      </p:cBhvr>
                                    </p:animEffect>
                                  </p:childTnLst>
                                </p:cTn>
                              </p:par>
                              <p:par>
                                <p:cTn id="43" presetID="22" presetClass="entr" presetSubtype="8" fill="hold" grpId="0" nodeType="withEffect">
                                  <p:stCondLst>
                                    <p:cond delay="750"/>
                                  </p:stCondLst>
                                  <p:childTnLst>
                                    <p:set>
                                      <p:cBhvr>
                                        <p:cTn id="44" dur="1" fill="hold">
                                          <p:stCondLst>
                                            <p:cond delay="0"/>
                                          </p:stCondLst>
                                        </p:cTn>
                                        <p:tgtEl>
                                          <p:spTgt spid="28"/>
                                        </p:tgtEl>
                                        <p:attrNameLst>
                                          <p:attrName>style.visibility</p:attrName>
                                        </p:attrNameLst>
                                      </p:cBhvr>
                                      <p:to>
                                        <p:strVal val="visible"/>
                                      </p:to>
                                    </p:set>
                                    <p:animEffect transition="in" filter="wipe(left)">
                                      <p:cBhvr>
                                        <p:cTn id="45" dur="750"/>
                                        <p:tgtEl>
                                          <p:spTgt spid="28"/>
                                        </p:tgtEl>
                                      </p:cBhvr>
                                    </p:animEffect>
                                  </p:childTnLst>
                                </p:cTn>
                              </p:par>
                              <p:par>
                                <p:cTn id="46" presetID="22" presetClass="entr" presetSubtype="8" fill="hold" grpId="0" nodeType="withEffect">
                                  <p:stCondLst>
                                    <p:cond delay="750"/>
                                  </p:stCondLst>
                                  <p:childTnLst>
                                    <p:set>
                                      <p:cBhvr>
                                        <p:cTn id="47" dur="1" fill="hold">
                                          <p:stCondLst>
                                            <p:cond delay="0"/>
                                          </p:stCondLst>
                                        </p:cTn>
                                        <p:tgtEl>
                                          <p:spTgt spid="29"/>
                                        </p:tgtEl>
                                        <p:attrNameLst>
                                          <p:attrName>style.visibility</p:attrName>
                                        </p:attrNameLst>
                                      </p:cBhvr>
                                      <p:to>
                                        <p:strVal val="visible"/>
                                      </p:to>
                                    </p:set>
                                    <p:animEffect transition="in" filter="wipe(left)">
                                      <p:cBhvr>
                                        <p:cTn id="48" dur="750"/>
                                        <p:tgtEl>
                                          <p:spTgt spid="29"/>
                                        </p:tgtEl>
                                      </p:cBhvr>
                                    </p:animEffect>
                                  </p:childTnLst>
                                </p:cTn>
                              </p:par>
                              <p:par>
                                <p:cTn id="49" presetID="22" presetClass="entr" presetSubtype="8" fill="hold" grpId="0" nodeType="withEffect">
                                  <p:stCondLst>
                                    <p:cond delay="750"/>
                                  </p:stCondLst>
                                  <p:childTnLst>
                                    <p:set>
                                      <p:cBhvr>
                                        <p:cTn id="50" dur="1" fill="hold">
                                          <p:stCondLst>
                                            <p:cond delay="0"/>
                                          </p:stCondLst>
                                        </p:cTn>
                                        <p:tgtEl>
                                          <p:spTgt spid="30"/>
                                        </p:tgtEl>
                                        <p:attrNameLst>
                                          <p:attrName>style.visibility</p:attrName>
                                        </p:attrNameLst>
                                      </p:cBhvr>
                                      <p:to>
                                        <p:strVal val="visible"/>
                                      </p:to>
                                    </p:set>
                                    <p:animEffect transition="in" filter="wipe(left)">
                                      <p:cBhvr>
                                        <p:cTn id="51" dur="750"/>
                                        <p:tgtEl>
                                          <p:spTgt spid="30"/>
                                        </p:tgtEl>
                                      </p:cBhvr>
                                    </p:animEffect>
                                  </p:childTnLst>
                                </p:cTn>
                              </p:par>
                              <p:par>
                                <p:cTn id="52" presetID="22" presetClass="entr" presetSubtype="8" fill="hold" grpId="0" nodeType="withEffect">
                                  <p:stCondLst>
                                    <p:cond delay="750"/>
                                  </p:stCondLst>
                                  <p:childTnLst>
                                    <p:set>
                                      <p:cBhvr>
                                        <p:cTn id="53" dur="1" fill="hold">
                                          <p:stCondLst>
                                            <p:cond delay="0"/>
                                          </p:stCondLst>
                                        </p:cTn>
                                        <p:tgtEl>
                                          <p:spTgt spid="31"/>
                                        </p:tgtEl>
                                        <p:attrNameLst>
                                          <p:attrName>style.visibility</p:attrName>
                                        </p:attrNameLst>
                                      </p:cBhvr>
                                      <p:to>
                                        <p:strVal val="visible"/>
                                      </p:to>
                                    </p:set>
                                    <p:animEffect transition="in" filter="wipe(left)">
                                      <p:cBhvr>
                                        <p:cTn id="54" dur="750"/>
                                        <p:tgtEl>
                                          <p:spTgt spid="31"/>
                                        </p:tgtEl>
                                      </p:cBhvr>
                                    </p:animEffect>
                                  </p:childTnLst>
                                </p:cTn>
                              </p:par>
                              <p:par>
                                <p:cTn id="55" presetID="22" presetClass="entr" presetSubtype="8" fill="hold" grpId="0" nodeType="withEffect">
                                  <p:stCondLst>
                                    <p:cond delay="750"/>
                                  </p:stCondLst>
                                  <p:childTnLst>
                                    <p:set>
                                      <p:cBhvr>
                                        <p:cTn id="56" dur="1" fill="hold">
                                          <p:stCondLst>
                                            <p:cond delay="0"/>
                                          </p:stCondLst>
                                        </p:cTn>
                                        <p:tgtEl>
                                          <p:spTgt spid="33"/>
                                        </p:tgtEl>
                                        <p:attrNameLst>
                                          <p:attrName>style.visibility</p:attrName>
                                        </p:attrNameLst>
                                      </p:cBhvr>
                                      <p:to>
                                        <p:strVal val="visible"/>
                                      </p:to>
                                    </p:set>
                                    <p:animEffect transition="in" filter="wipe(left)">
                                      <p:cBhvr>
                                        <p:cTn id="57" dur="750"/>
                                        <p:tgtEl>
                                          <p:spTgt spid="33"/>
                                        </p:tgtEl>
                                      </p:cBhvr>
                                    </p:animEffect>
                                  </p:childTnLst>
                                </p:cTn>
                              </p:par>
                              <p:par>
                                <p:cTn id="58" presetID="22" presetClass="entr" presetSubtype="8" fill="hold" grpId="0" nodeType="withEffect">
                                  <p:stCondLst>
                                    <p:cond delay="750"/>
                                  </p:stCondLst>
                                  <p:childTnLst>
                                    <p:set>
                                      <p:cBhvr>
                                        <p:cTn id="59" dur="1" fill="hold">
                                          <p:stCondLst>
                                            <p:cond delay="0"/>
                                          </p:stCondLst>
                                        </p:cTn>
                                        <p:tgtEl>
                                          <p:spTgt spid="34"/>
                                        </p:tgtEl>
                                        <p:attrNameLst>
                                          <p:attrName>style.visibility</p:attrName>
                                        </p:attrNameLst>
                                      </p:cBhvr>
                                      <p:to>
                                        <p:strVal val="visible"/>
                                      </p:to>
                                    </p:set>
                                    <p:animEffect transition="in" filter="wipe(left)">
                                      <p:cBhvr>
                                        <p:cTn id="60" dur="750"/>
                                        <p:tgtEl>
                                          <p:spTgt spid="34"/>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barn(inVertical)">
                                      <p:cBhvr>
                                        <p:cTn id="65" dur="500"/>
                                        <p:tgtEl>
                                          <p:spTgt spid="8"/>
                                        </p:tgtEl>
                                      </p:cBhvr>
                                    </p:animEffect>
                                  </p:childTnLst>
                                </p:cTn>
                              </p:par>
                              <p:par>
                                <p:cTn id="66" presetID="2" presetClass="entr" presetSubtype="3" fill="hold" grpId="0" nodeType="withEffect">
                                  <p:stCondLst>
                                    <p:cond delay="2000"/>
                                  </p:stCondLst>
                                  <p:childTnLst>
                                    <p:set>
                                      <p:cBhvr>
                                        <p:cTn id="67" dur="1" fill="hold">
                                          <p:stCondLst>
                                            <p:cond delay="0"/>
                                          </p:stCondLst>
                                        </p:cTn>
                                        <p:tgtEl>
                                          <p:spTgt spid="6"/>
                                        </p:tgtEl>
                                        <p:attrNameLst>
                                          <p:attrName>style.visibility</p:attrName>
                                        </p:attrNameLst>
                                      </p:cBhvr>
                                      <p:to>
                                        <p:strVal val="visible"/>
                                      </p:to>
                                    </p:set>
                                    <p:anim calcmode="lin" valueType="num">
                                      <p:cBhvr additive="base">
                                        <p:cTn id="68" dur="1000" fill="hold"/>
                                        <p:tgtEl>
                                          <p:spTgt spid="6"/>
                                        </p:tgtEl>
                                        <p:attrNameLst>
                                          <p:attrName>ppt_x</p:attrName>
                                        </p:attrNameLst>
                                      </p:cBhvr>
                                      <p:tavLst>
                                        <p:tav tm="0">
                                          <p:val>
                                            <p:strVal val="1+#ppt_w/2"/>
                                          </p:val>
                                        </p:tav>
                                        <p:tav tm="100000">
                                          <p:val>
                                            <p:strVal val="#ppt_x"/>
                                          </p:val>
                                        </p:tav>
                                      </p:tavLst>
                                    </p:anim>
                                    <p:anim calcmode="lin" valueType="num">
                                      <p:cBhvr additive="base">
                                        <p:cTn id="69"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1" presetClass="entr" presetSubtype="8" fill="hold" grpId="0" nodeType="clickEffect">
                                  <p:stCondLst>
                                    <p:cond delay="0"/>
                                  </p:stCondLst>
                                  <p:childTnLst>
                                    <p:set>
                                      <p:cBhvr>
                                        <p:cTn id="73" dur="1" fill="hold">
                                          <p:stCondLst>
                                            <p:cond delay="0"/>
                                          </p:stCondLst>
                                        </p:cTn>
                                        <p:tgtEl>
                                          <p:spTgt spid="5"/>
                                        </p:tgtEl>
                                        <p:attrNameLst>
                                          <p:attrName>style.visibility</p:attrName>
                                        </p:attrNameLst>
                                      </p:cBhvr>
                                      <p:to>
                                        <p:strVal val="visible"/>
                                      </p:to>
                                    </p:set>
                                    <p:animEffect transition="in" filter="wheel(8)">
                                      <p:cBhvr>
                                        <p:cTn id="74" dur="1000"/>
                                        <p:tgtEl>
                                          <p:spTgt spid="5"/>
                                        </p:tgtEl>
                                      </p:cBhvr>
                                    </p:animEffect>
                                  </p:childTnLst>
                                </p:cTn>
                              </p:par>
                            </p:childTnLst>
                          </p:cTn>
                        </p:par>
                      </p:childTnLst>
                    </p:cTn>
                  </p:par>
                  <p:par>
                    <p:cTn id="75" fill="hold">
                      <p:stCondLst>
                        <p:cond delay="indefinite"/>
                      </p:stCondLst>
                      <p:childTnLst>
                        <p:par>
                          <p:cTn id="76" fill="hold">
                            <p:stCondLst>
                              <p:cond delay="0"/>
                            </p:stCondLst>
                            <p:childTnLst>
                              <p:par>
                                <p:cTn id="77" presetID="6" presetClass="entr" presetSubtype="16" fill="hold" grpId="0" nodeType="click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circle(in)">
                                      <p:cBhvr>
                                        <p:cTn id="79" dur="750"/>
                                        <p:tgtEl>
                                          <p:spTgt spid="32"/>
                                        </p:tgtEl>
                                      </p:cBhvr>
                                    </p:animEffect>
                                  </p:childTnLst>
                                </p:cTn>
                              </p:par>
                              <p:par>
                                <p:cTn id="80" presetID="2" presetClass="entr" presetSubtype="4" fill="hold" grpId="0" nodeType="withEffect">
                                  <p:stCondLst>
                                    <p:cond delay="3000"/>
                                  </p:stCondLst>
                                  <p:childTnLst>
                                    <p:set>
                                      <p:cBhvr>
                                        <p:cTn id="81" dur="1" fill="hold">
                                          <p:stCondLst>
                                            <p:cond delay="0"/>
                                          </p:stCondLst>
                                        </p:cTn>
                                        <p:tgtEl>
                                          <p:spTgt spid="17"/>
                                        </p:tgtEl>
                                        <p:attrNameLst>
                                          <p:attrName>style.visibility</p:attrName>
                                        </p:attrNameLst>
                                      </p:cBhvr>
                                      <p:to>
                                        <p:strVal val="visible"/>
                                      </p:to>
                                    </p:set>
                                    <p:anim calcmode="lin" valueType="num">
                                      <p:cBhvr additive="base">
                                        <p:cTn id="82" dur="500" fill="hold"/>
                                        <p:tgtEl>
                                          <p:spTgt spid="17"/>
                                        </p:tgtEl>
                                        <p:attrNameLst>
                                          <p:attrName>ppt_x</p:attrName>
                                        </p:attrNameLst>
                                      </p:cBhvr>
                                      <p:tavLst>
                                        <p:tav tm="0">
                                          <p:val>
                                            <p:strVal val="#ppt_x"/>
                                          </p:val>
                                        </p:tav>
                                        <p:tav tm="100000">
                                          <p:val>
                                            <p:strVal val="#ppt_x"/>
                                          </p:val>
                                        </p:tav>
                                      </p:tavLst>
                                    </p:anim>
                                    <p:anim calcmode="lin" valueType="num">
                                      <p:cBhvr additive="base">
                                        <p:cTn id="8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5" grpId="0" animBg="1"/>
      <p:bldP spid="6" grpId="0" animBg="1"/>
      <p:bldP spid="32" grpId="0"/>
      <p:bldP spid="33" grpId="0" animBg="1"/>
      <p:bldP spid="34" grpId="0" animBg="1"/>
      <p:bldP spid="17" grpId="0" animBg="1"/>
      <p:bldP spid="8" grpId="0"/>
    </p:bldLst>
  </p:timing>
</p:sld>
</file>

<file path=ppt/slides/slide102.xml><?xml version="1.0" encoding="utf-8"?>
<p:sld xmlns:a="http://schemas.openxmlformats.org/drawingml/2006/main" xmlns:r="http://schemas.openxmlformats.org/officeDocument/2006/relationships" xmlns:p="http://schemas.openxmlformats.org/presentationml/2006/main">
  <p:cSld>
    <p:bg>
      <p:bgPr>
        <a:gradFill flip="none" rotWithShape="1">
          <a:gsLst>
            <a:gs pos="32000">
              <a:srgbClr val="009999"/>
            </a:gs>
            <a:gs pos="89000">
              <a:srgbClr val="FFFF00">
                <a:alpha val="27000"/>
              </a:srgbClr>
            </a:gs>
            <a:gs pos="5000">
              <a:schemeClr val="accent3">
                <a:lumMod val="34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407465" y="6526281"/>
            <a:ext cx="764215" cy="365125"/>
          </a:xfrm>
        </p:spPr>
        <p:txBody>
          <a:bodyPr/>
          <a:lstStyle/>
          <a:p>
            <a:fld id="{6D22F896-40B5-4ADD-8801-0D06FADFA095}" type="slidenum">
              <a:rPr lang="en-US" smtClean="0">
                <a:solidFill>
                  <a:schemeClr val="bg1"/>
                </a:solidFill>
              </a:rPr>
              <a:pPr/>
              <a:t>102</a:t>
            </a:fld>
            <a:endParaRPr lang="en-US" dirty="0">
              <a:solidFill>
                <a:schemeClr val="bg1"/>
              </a:solidFill>
            </a:endParaRPr>
          </a:p>
        </p:txBody>
      </p:sp>
      <p:sp>
        <p:nvSpPr>
          <p:cNvPr id="7" name="Rectangle 6"/>
          <p:cNvSpPr/>
          <p:nvPr/>
        </p:nvSpPr>
        <p:spPr>
          <a:xfrm>
            <a:off x="0" y="4589927"/>
            <a:ext cx="12192000" cy="21873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600" b="1" dirty="0">
              <a:ln w="19050">
                <a:solidFill>
                  <a:srgbClr val="00FFFF"/>
                </a:solidFill>
              </a:ln>
              <a:solidFill>
                <a:schemeClr val="accent1">
                  <a:lumMod val="75000"/>
                </a:schemeClr>
              </a:solidFill>
              <a:latin typeface="Arial Black" panose="020B0A04020102020204" pitchFamily="34" charset="0"/>
            </a:endParaRPr>
          </a:p>
        </p:txBody>
      </p:sp>
      <p:sp>
        <p:nvSpPr>
          <p:cNvPr id="2" name="Content Placeholder 1"/>
          <p:cNvSpPr>
            <a:spLocks noGrp="1"/>
          </p:cNvSpPr>
          <p:nvPr>
            <p:ph sz="quarter" idx="13"/>
          </p:nvPr>
        </p:nvSpPr>
        <p:spPr>
          <a:xfrm>
            <a:off x="107576" y="215154"/>
            <a:ext cx="11994778" cy="6436658"/>
          </a:xfrm>
          <a:noFill/>
        </p:spPr>
        <p:txBody>
          <a:bodyPr anchor="t">
            <a:normAutofit/>
            <a:scene3d>
              <a:camera prst="orthographicFront"/>
              <a:lightRig rig="threePt" dir="t"/>
            </a:scene3d>
            <a:sp3d extrusionH="57150">
              <a:bevelT w="38100" h="38100" prst="angle"/>
            </a:sp3d>
          </a:bodyPr>
          <a:lstStyle/>
          <a:p>
            <a:pPr marL="0" indent="0" algn="ctr">
              <a:buNone/>
            </a:pPr>
            <a:r>
              <a:rPr lang="en-US" sz="3200" b="1" i="1" cap="none" dirty="0" smtClean="0">
                <a:solidFill>
                  <a:srgbClr val="9966FF"/>
                </a:solidFill>
                <a:latin typeface="Georgia" panose="02040502050405020303" pitchFamily="18" charset="0"/>
              </a:rPr>
              <a:t>Shaneh</a:t>
            </a:r>
            <a:r>
              <a:rPr lang="en-US" sz="3200" cap="none" dirty="0" smtClean="0"/>
              <a:t> continues to </a:t>
            </a:r>
            <a:r>
              <a:rPr lang="en-US" sz="3200" b="1" i="1" cap="none" dirty="0" smtClean="0">
                <a:solidFill>
                  <a:srgbClr val="0052F6"/>
                </a:solidFill>
              </a:rPr>
              <a:t>repeat after its own kind </a:t>
            </a:r>
            <a:r>
              <a:rPr lang="en-US" sz="3200" cap="none" dirty="0" smtClean="0"/>
              <a:t>as the pattern imprinted in Genesis 1:14 … </a:t>
            </a:r>
            <a:r>
              <a:rPr lang="en-US" sz="3200" cap="none" dirty="0" err="1" smtClean="0"/>
              <a:t>Mosheh</a:t>
            </a:r>
            <a:r>
              <a:rPr lang="en-US" sz="3200" cap="none" dirty="0" smtClean="0"/>
              <a:t> in Exodus 12:2 was listening …</a:t>
            </a:r>
            <a:endParaRPr lang="en-US" sz="3200" cap="none" dirty="0" smtClean="0">
              <a:latin typeface="Georgia" panose="02040502050405020303" pitchFamily="18" charset="0"/>
            </a:endParaRPr>
          </a:p>
        </p:txBody>
      </p:sp>
      <p:sp>
        <p:nvSpPr>
          <p:cNvPr id="3" name="Rounded Rectangle 2"/>
          <p:cNvSpPr/>
          <p:nvPr/>
        </p:nvSpPr>
        <p:spPr>
          <a:xfrm>
            <a:off x="135787" y="3247172"/>
            <a:ext cx="650789" cy="3309589"/>
          </a:xfrm>
          <a:prstGeom prst="roundRect">
            <a:avLst/>
          </a:prstGeom>
          <a:solidFill>
            <a:srgbClr val="9966FF"/>
          </a:solidFill>
          <a:ln w="28575">
            <a:solidFill>
              <a:srgbClr val="6633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smtClean="0"/>
              <a:t>Shaneh</a:t>
            </a:r>
            <a:endParaRPr lang="en-CA" sz="3600" dirty="0"/>
          </a:p>
        </p:txBody>
      </p:sp>
      <p:sp>
        <p:nvSpPr>
          <p:cNvPr id="11" name="Rounded Rectangle 10"/>
          <p:cNvSpPr/>
          <p:nvPr/>
        </p:nvSpPr>
        <p:spPr>
          <a:xfrm>
            <a:off x="786576" y="3247171"/>
            <a:ext cx="650789" cy="3309589"/>
          </a:xfrm>
          <a:prstGeom prst="roundRect">
            <a:avLst/>
          </a:prstGeom>
          <a:solidFill>
            <a:srgbClr val="9966FF"/>
          </a:solidFill>
          <a:ln w="28575">
            <a:solidFill>
              <a:srgbClr val="6633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smtClean="0"/>
              <a:t>Shaneh</a:t>
            </a:r>
            <a:endParaRPr lang="en-CA" sz="3600" dirty="0"/>
          </a:p>
        </p:txBody>
      </p:sp>
      <p:sp>
        <p:nvSpPr>
          <p:cNvPr id="12" name="Rounded Rectangle 11"/>
          <p:cNvSpPr/>
          <p:nvPr/>
        </p:nvSpPr>
        <p:spPr>
          <a:xfrm>
            <a:off x="2103900" y="3240152"/>
            <a:ext cx="650789" cy="3309589"/>
          </a:xfrm>
          <a:prstGeom prst="roundRect">
            <a:avLst/>
          </a:prstGeom>
          <a:solidFill>
            <a:srgbClr val="9966FF"/>
          </a:solidFill>
          <a:ln w="28575">
            <a:solidFill>
              <a:srgbClr val="6633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smtClean="0"/>
              <a:t>Shaneh</a:t>
            </a:r>
            <a:endParaRPr lang="en-CA" sz="3600" dirty="0"/>
          </a:p>
        </p:txBody>
      </p:sp>
      <p:sp>
        <p:nvSpPr>
          <p:cNvPr id="14" name="Rounded Rectangle 13"/>
          <p:cNvSpPr/>
          <p:nvPr/>
        </p:nvSpPr>
        <p:spPr>
          <a:xfrm>
            <a:off x="1437365" y="3247170"/>
            <a:ext cx="650789" cy="3309589"/>
          </a:xfrm>
          <a:prstGeom prst="roundRect">
            <a:avLst/>
          </a:prstGeom>
          <a:solidFill>
            <a:srgbClr val="9966FF"/>
          </a:solidFill>
          <a:ln w="28575">
            <a:solidFill>
              <a:srgbClr val="6633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smtClean="0"/>
              <a:t>Shaneh</a:t>
            </a:r>
            <a:endParaRPr lang="en-CA" sz="3600" dirty="0"/>
          </a:p>
        </p:txBody>
      </p:sp>
      <p:sp>
        <p:nvSpPr>
          <p:cNvPr id="20" name="Rounded Rectangle 19"/>
          <p:cNvSpPr/>
          <p:nvPr/>
        </p:nvSpPr>
        <p:spPr>
          <a:xfrm>
            <a:off x="2752953" y="3247170"/>
            <a:ext cx="650789" cy="3309589"/>
          </a:xfrm>
          <a:prstGeom prst="roundRect">
            <a:avLst/>
          </a:prstGeom>
          <a:solidFill>
            <a:srgbClr val="9966FF"/>
          </a:solidFill>
          <a:ln w="28575">
            <a:solidFill>
              <a:srgbClr val="6633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smtClean="0"/>
              <a:t>Shaneh</a:t>
            </a:r>
            <a:endParaRPr lang="en-CA" sz="3600" dirty="0"/>
          </a:p>
        </p:txBody>
      </p:sp>
      <p:sp>
        <p:nvSpPr>
          <p:cNvPr id="21" name="Rounded Rectangle 20"/>
          <p:cNvSpPr/>
          <p:nvPr/>
        </p:nvSpPr>
        <p:spPr>
          <a:xfrm>
            <a:off x="3419488" y="3247169"/>
            <a:ext cx="650789" cy="3309589"/>
          </a:xfrm>
          <a:prstGeom prst="roundRect">
            <a:avLst/>
          </a:prstGeom>
          <a:solidFill>
            <a:srgbClr val="9966FF"/>
          </a:solidFill>
          <a:ln w="28575">
            <a:solidFill>
              <a:srgbClr val="6633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smtClean="0"/>
              <a:t>Shaneh</a:t>
            </a:r>
            <a:endParaRPr lang="en-CA" sz="3600" dirty="0"/>
          </a:p>
        </p:txBody>
      </p:sp>
      <p:sp>
        <p:nvSpPr>
          <p:cNvPr id="22" name="Rounded Rectangle 21"/>
          <p:cNvSpPr/>
          <p:nvPr/>
        </p:nvSpPr>
        <p:spPr>
          <a:xfrm>
            <a:off x="4074617" y="3247169"/>
            <a:ext cx="650789" cy="3309589"/>
          </a:xfrm>
          <a:prstGeom prst="roundRect">
            <a:avLst/>
          </a:prstGeom>
          <a:solidFill>
            <a:srgbClr val="9966FF"/>
          </a:solidFill>
          <a:ln w="28575">
            <a:solidFill>
              <a:srgbClr val="6633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smtClean="0"/>
              <a:t>Shaneh</a:t>
            </a:r>
            <a:endParaRPr lang="en-CA" sz="3600" dirty="0"/>
          </a:p>
        </p:txBody>
      </p:sp>
      <p:sp>
        <p:nvSpPr>
          <p:cNvPr id="23" name="Rounded Rectangle 22"/>
          <p:cNvSpPr/>
          <p:nvPr/>
        </p:nvSpPr>
        <p:spPr>
          <a:xfrm>
            <a:off x="4750174" y="3247169"/>
            <a:ext cx="650789" cy="3309589"/>
          </a:xfrm>
          <a:prstGeom prst="roundRect">
            <a:avLst/>
          </a:prstGeom>
          <a:solidFill>
            <a:srgbClr val="9966FF"/>
          </a:solidFill>
          <a:ln w="28575">
            <a:solidFill>
              <a:srgbClr val="6633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smtClean="0"/>
              <a:t>Shaneh</a:t>
            </a:r>
            <a:endParaRPr lang="en-CA" sz="3600" dirty="0"/>
          </a:p>
        </p:txBody>
      </p:sp>
      <p:sp>
        <p:nvSpPr>
          <p:cNvPr id="24" name="Rounded Rectangle 23"/>
          <p:cNvSpPr/>
          <p:nvPr/>
        </p:nvSpPr>
        <p:spPr>
          <a:xfrm>
            <a:off x="5422301" y="3247169"/>
            <a:ext cx="650789" cy="3309589"/>
          </a:xfrm>
          <a:prstGeom prst="roundRect">
            <a:avLst/>
          </a:prstGeom>
          <a:solidFill>
            <a:srgbClr val="9966FF"/>
          </a:solidFill>
          <a:ln w="28575">
            <a:solidFill>
              <a:srgbClr val="6633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smtClean="0"/>
              <a:t>Shaneh</a:t>
            </a:r>
            <a:endParaRPr lang="en-CA" sz="3600" dirty="0"/>
          </a:p>
        </p:txBody>
      </p:sp>
      <p:sp>
        <p:nvSpPr>
          <p:cNvPr id="25" name="Rounded Rectangle 24"/>
          <p:cNvSpPr/>
          <p:nvPr/>
        </p:nvSpPr>
        <p:spPr>
          <a:xfrm>
            <a:off x="6080048" y="3240151"/>
            <a:ext cx="650789" cy="3309589"/>
          </a:xfrm>
          <a:prstGeom prst="roundRect">
            <a:avLst/>
          </a:prstGeom>
          <a:solidFill>
            <a:srgbClr val="9966FF"/>
          </a:solidFill>
          <a:ln w="28575">
            <a:solidFill>
              <a:srgbClr val="6633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smtClean="0"/>
              <a:t>Shaneh</a:t>
            </a:r>
            <a:endParaRPr lang="en-CA" sz="3600" dirty="0"/>
          </a:p>
        </p:txBody>
      </p:sp>
      <p:sp>
        <p:nvSpPr>
          <p:cNvPr id="26" name="Rounded Rectangle 25"/>
          <p:cNvSpPr/>
          <p:nvPr/>
        </p:nvSpPr>
        <p:spPr>
          <a:xfrm>
            <a:off x="6766608" y="3240150"/>
            <a:ext cx="650789" cy="3309589"/>
          </a:xfrm>
          <a:prstGeom prst="roundRect">
            <a:avLst/>
          </a:prstGeom>
          <a:solidFill>
            <a:srgbClr val="9966FF"/>
          </a:solidFill>
          <a:ln w="28575">
            <a:solidFill>
              <a:srgbClr val="6633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smtClean="0"/>
              <a:t>Shaneh</a:t>
            </a:r>
            <a:endParaRPr lang="en-CA" sz="3600" dirty="0"/>
          </a:p>
        </p:txBody>
      </p:sp>
      <p:sp>
        <p:nvSpPr>
          <p:cNvPr id="27" name="Rounded Rectangle 26"/>
          <p:cNvSpPr/>
          <p:nvPr/>
        </p:nvSpPr>
        <p:spPr>
          <a:xfrm>
            <a:off x="7426480" y="3247169"/>
            <a:ext cx="650789" cy="3309589"/>
          </a:xfrm>
          <a:prstGeom prst="roundRect">
            <a:avLst/>
          </a:prstGeom>
          <a:solidFill>
            <a:srgbClr val="9966FF"/>
          </a:solidFill>
          <a:ln w="28575">
            <a:solidFill>
              <a:srgbClr val="6633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smtClean="0"/>
              <a:t>Shaneh</a:t>
            </a:r>
            <a:endParaRPr lang="en-CA" sz="3600" dirty="0"/>
          </a:p>
        </p:txBody>
      </p:sp>
      <p:sp>
        <p:nvSpPr>
          <p:cNvPr id="28" name="Rounded Rectangle 27"/>
          <p:cNvSpPr/>
          <p:nvPr/>
        </p:nvSpPr>
        <p:spPr>
          <a:xfrm>
            <a:off x="8083932" y="3247168"/>
            <a:ext cx="650789" cy="3309589"/>
          </a:xfrm>
          <a:prstGeom prst="roundRect">
            <a:avLst/>
          </a:prstGeom>
          <a:solidFill>
            <a:srgbClr val="9966FF"/>
          </a:solidFill>
          <a:ln w="28575">
            <a:solidFill>
              <a:srgbClr val="6633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smtClean="0"/>
              <a:t>Shaneh</a:t>
            </a:r>
            <a:endParaRPr lang="en-CA" sz="3600" dirty="0"/>
          </a:p>
        </p:txBody>
      </p:sp>
      <p:sp>
        <p:nvSpPr>
          <p:cNvPr id="29" name="Rounded Rectangle 28"/>
          <p:cNvSpPr/>
          <p:nvPr/>
        </p:nvSpPr>
        <p:spPr>
          <a:xfrm>
            <a:off x="8770787" y="3247168"/>
            <a:ext cx="650789" cy="3309589"/>
          </a:xfrm>
          <a:prstGeom prst="roundRect">
            <a:avLst/>
          </a:prstGeom>
          <a:solidFill>
            <a:srgbClr val="9966FF"/>
          </a:solidFill>
          <a:ln w="28575">
            <a:solidFill>
              <a:srgbClr val="6633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smtClean="0"/>
              <a:t>Shaneh</a:t>
            </a:r>
            <a:endParaRPr lang="en-CA" sz="3600" dirty="0"/>
          </a:p>
        </p:txBody>
      </p:sp>
      <p:sp>
        <p:nvSpPr>
          <p:cNvPr id="30" name="Rounded Rectangle 29"/>
          <p:cNvSpPr/>
          <p:nvPr/>
        </p:nvSpPr>
        <p:spPr>
          <a:xfrm>
            <a:off x="9447027" y="3240149"/>
            <a:ext cx="650789" cy="3309589"/>
          </a:xfrm>
          <a:prstGeom prst="roundRect">
            <a:avLst/>
          </a:prstGeom>
          <a:solidFill>
            <a:srgbClr val="9966FF"/>
          </a:solidFill>
          <a:ln w="28575">
            <a:solidFill>
              <a:srgbClr val="6633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smtClean="0"/>
              <a:t>Shaneh</a:t>
            </a:r>
            <a:endParaRPr lang="en-CA" sz="3600" dirty="0"/>
          </a:p>
        </p:txBody>
      </p:sp>
      <p:sp>
        <p:nvSpPr>
          <p:cNvPr id="31" name="Rounded Rectangle 30"/>
          <p:cNvSpPr/>
          <p:nvPr/>
        </p:nvSpPr>
        <p:spPr>
          <a:xfrm>
            <a:off x="10101797" y="3247168"/>
            <a:ext cx="650789" cy="3309589"/>
          </a:xfrm>
          <a:prstGeom prst="roundRect">
            <a:avLst/>
          </a:prstGeom>
          <a:solidFill>
            <a:srgbClr val="9966FF"/>
          </a:solidFill>
          <a:ln w="28575">
            <a:solidFill>
              <a:srgbClr val="6633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smtClean="0"/>
              <a:t>Shaneh</a:t>
            </a:r>
            <a:endParaRPr lang="en-CA" sz="3600" dirty="0"/>
          </a:p>
        </p:txBody>
      </p:sp>
      <p:sp>
        <p:nvSpPr>
          <p:cNvPr id="5" name="Rounded Rectangle 4"/>
          <p:cNvSpPr/>
          <p:nvPr/>
        </p:nvSpPr>
        <p:spPr>
          <a:xfrm>
            <a:off x="150805" y="1545210"/>
            <a:ext cx="6163731" cy="1515865"/>
          </a:xfrm>
          <a:prstGeom prst="roundRect">
            <a:avLst/>
          </a:prstGeom>
          <a:solidFill>
            <a:schemeClr val="accent5">
              <a:lumMod val="60000"/>
              <a:lumOff val="40000"/>
            </a:schemeClr>
          </a:solidFill>
          <a:ln w="38100"/>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CA" sz="3200" dirty="0" smtClean="0">
                <a:solidFill>
                  <a:srgbClr val="002060"/>
                </a:solidFill>
              </a:rPr>
              <a:t>This month is the beginning of months for you, it is the first month of the </a:t>
            </a:r>
            <a:r>
              <a:rPr lang="en-CA" sz="3200" b="1" dirty="0" smtClean="0">
                <a:solidFill>
                  <a:srgbClr val="9966FF"/>
                </a:solidFill>
              </a:rPr>
              <a:t>[</a:t>
            </a:r>
            <a:r>
              <a:rPr lang="en-CA" sz="3200" b="1" i="1" dirty="0" smtClean="0">
                <a:solidFill>
                  <a:srgbClr val="9966FF"/>
                </a:solidFill>
                <a:latin typeface="Georgia" panose="02040502050405020303" pitchFamily="18" charset="0"/>
              </a:rPr>
              <a:t>Shaneh</a:t>
            </a:r>
            <a:r>
              <a:rPr lang="en-CA" sz="3200" b="1" dirty="0" smtClean="0">
                <a:solidFill>
                  <a:srgbClr val="9966FF"/>
                </a:solidFill>
              </a:rPr>
              <a:t>] </a:t>
            </a:r>
            <a:r>
              <a:rPr lang="en-CA" sz="3200" dirty="0" smtClean="0">
                <a:solidFill>
                  <a:srgbClr val="002060"/>
                </a:solidFill>
              </a:rPr>
              <a:t>year for you.</a:t>
            </a:r>
            <a:endParaRPr lang="en-CA" sz="3200" dirty="0">
              <a:solidFill>
                <a:srgbClr val="002060"/>
              </a:solidFill>
            </a:endParaRPr>
          </a:p>
        </p:txBody>
      </p:sp>
      <p:sp>
        <p:nvSpPr>
          <p:cNvPr id="6" name="Oval 5"/>
          <p:cNvSpPr/>
          <p:nvPr/>
        </p:nvSpPr>
        <p:spPr>
          <a:xfrm>
            <a:off x="2173070" y="3326059"/>
            <a:ext cx="539821" cy="499442"/>
          </a:xfrm>
          <a:prstGeom prst="ellipse">
            <a:avLst/>
          </a:prstGeom>
          <a:solidFill>
            <a:srgbClr val="FF9900"/>
          </a:solidFill>
          <a:ln w="38100">
            <a:solidFill>
              <a:srgbClr val="6633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smtClean="0">
                <a:solidFill>
                  <a:srgbClr val="FF0000"/>
                </a:solidFill>
              </a:rPr>
              <a:t>S</a:t>
            </a:r>
            <a:endParaRPr lang="en-CA" sz="2800" dirty="0">
              <a:solidFill>
                <a:srgbClr val="FF0000"/>
              </a:solidFill>
            </a:endParaRPr>
          </a:p>
        </p:txBody>
      </p:sp>
      <p:sp>
        <p:nvSpPr>
          <p:cNvPr id="32" name="Rounded Rectangle 31"/>
          <p:cNvSpPr/>
          <p:nvPr/>
        </p:nvSpPr>
        <p:spPr>
          <a:xfrm>
            <a:off x="7588135" y="1545209"/>
            <a:ext cx="4201110" cy="1515865"/>
          </a:xfrm>
          <a:prstGeom prst="roundRect">
            <a:avLst/>
          </a:prstGeom>
          <a:solidFill>
            <a:srgbClr val="FFC000"/>
          </a:solidFill>
          <a:ln w="38100">
            <a:solidFill>
              <a:srgbClr val="FF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CA" sz="3200" dirty="0" smtClean="0">
                <a:solidFill>
                  <a:srgbClr val="009999"/>
                </a:solidFill>
              </a:rPr>
              <a:t>Rev 12:1     </a:t>
            </a:r>
            <a:r>
              <a:rPr lang="en-CA" sz="3200" dirty="0" err="1" smtClean="0">
                <a:solidFill>
                  <a:srgbClr val="009999"/>
                </a:solidFill>
              </a:rPr>
              <a:t>Bethula</a:t>
            </a:r>
            <a:r>
              <a:rPr lang="en-CA" sz="3200" dirty="0" smtClean="0">
                <a:solidFill>
                  <a:srgbClr val="009999"/>
                </a:solidFill>
              </a:rPr>
              <a:t> receives victory over lunar traditions of man! </a:t>
            </a:r>
            <a:endParaRPr lang="en-CA" sz="3200" dirty="0">
              <a:solidFill>
                <a:srgbClr val="009999"/>
              </a:solidFill>
            </a:endParaRPr>
          </a:p>
        </p:txBody>
      </p:sp>
      <p:sp>
        <p:nvSpPr>
          <p:cNvPr id="33" name="Rounded Rectangle 32"/>
          <p:cNvSpPr/>
          <p:nvPr/>
        </p:nvSpPr>
        <p:spPr>
          <a:xfrm>
            <a:off x="10774690" y="3247168"/>
            <a:ext cx="650789" cy="3309589"/>
          </a:xfrm>
          <a:prstGeom prst="roundRect">
            <a:avLst/>
          </a:prstGeom>
          <a:solidFill>
            <a:srgbClr val="9966FF"/>
          </a:solidFill>
          <a:ln w="28575">
            <a:solidFill>
              <a:srgbClr val="6633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smtClean="0"/>
              <a:t>Shaneh</a:t>
            </a:r>
            <a:endParaRPr lang="en-CA" sz="3600" dirty="0"/>
          </a:p>
        </p:txBody>
      </p:sp>
      <p:sp>
        <p:nvSpPr>
          <p:cNvPr id="34" name="Rounded Rectangle 33"/>
          <p:cNvSpPr/>
          <p:nvPr/>
        </p:nvSpPr>
        <p:spPr>
          <a:xfrm>
            <a:off x="11463851" y="3243462"/>
            <a:ext cx="650789" cy="3309589"/>
          </a:xfrm>
          <a:prstGeom prst="roundRect">
            <a:avLst/>
          </a:prstGeom>
          <a:solidFill>
            <a:srgbClr val="9966FF"/>
          </a:solidFill>
          <a:ln w="28575">
            <a:solidFill>
              <a:srgbClr val="6633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smtClean="0"/>
              <a:t>Shaneh</a:t>
            </a:r>
            <a:endParaRPr lang="en-CA" sz="3600" dirty="0"/>
          </a:p>
        </p:txBody>
      </p:sp>
      <p:sp>
        <p:nvSpPr>
          <p:cNvPr id="17" name="Oval 16"/>
          <p:cNvSpPr/>
          <p:nvPr/>
        </p:nvSpPr>
        <p:spPr>
          <a:xfrm>
            <a:off x="10844617" y="3326058"/>
            <a:ext cx="539821" cy="499442"/>
          </a:xfrm>
          <a:prstGeom prst="ellipse">
            <a:avLst/>
          </a:prstGeom>
          <a:solidFill>
            <a:srgbClr val="FF9900"/>
          </a:solidFill>
          <a:ln w="38100">
            <a:solidFill>
              <a:srgbClr val="6633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smtClean="0">
                <a:solidFill>
                  <a:srgbClr val="FF0000"/>
                </a:solidFill>
              </a:rPr>
              <a:t>S</a:t>
            </a:r>
            <a:endParaRPr lang="en-CA" sz="2800" dirty="0">
              <a:solidFill>
                <a:srgbClr val="FF0000"/>
              </a:solidFill>
            </a:endParaRPr>
          </a:p>
        </p:txBody>
      </p:sp>
    </p:spTree>
    <p:extLst>
      <p:ext uri="{BB962C8B-B14F-4D97-AF65-F5344CB8AC3E}">
        <p14:creationId xmlns:p14="http://schemas.microsoft.com/office/powerpoint/2010/main" val="38107717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25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750"/>
                                        <p:tgtEl>
                                          <p:spTgt spid="11"/>
                                        </p:tgtEl>
                                      </p:cBhvr>
                                    </p:animEffect>
                                  </p:childTnLst>
                                </p:cTn>
                              </p:par>
                              <p:par>
                                <p:cTn id="13" presetID="22" presetClass="entr" presetSubtype="8" fill="hold" grpId="0" nodeType="withEffect">
                                  <p:stCondLst>
                                    <p:cond delay="50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750"/>
                                        <p:tgtEl>
                                          <p:spTgt spid="14"/>
                                        </p:tgtEl>
                                      </p:cBhvr>
                                    </p:animEffect>
                                  </p:childTnLst>
                                </p:cTn>
                              </p:par>
                              <p:par>
                                <p:cTn id="16" presetID="22" presetClass="entr" presetSubtype="8" fill="hold" grpId="0" nodeType="withEffect">
                                  <p:stCondLst>
                                    <p:cond delay="75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750"/>
                                        <p:tgtEl>
                                          <p:spTgt spid="12"/>
                                        </p:tgtEl>
                                      </p:cBhvr>
                                    </p:animEffect>
                                  </p:childTnLst>
                                </p:cTn>
                              </p:par>
                              <p:par>
                                <p:cTn id="19" presetID="22" presetClass="entr" presetSubtype="8" fill="hold" grpId="0" nodeType="withEffect">
                                  <p:stCondLst>
                                    <p:cond delay="75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750"/>
                                        <p:tgtEl>
                                          <p:spTgt spid="20"/>
                                        </p:tgtEl>
                                      </p:cBhvr>
                                    </p:animEffect>
                                  </p:childTnLst>
                                </p:cTn>
                              </p:par>
                              <p:par>
                                <p:cTn id="22" presetID="22" presetClass="entr" presetSubtype="8" fill="hold" grpId="0" nodeType="withEffect">
                                  <p:stCondLst>
                                    <p:cond delay="750"/>
                                  </p:stCondLst>
                                  <p:childTnLst>
                                    <p:set>
                                      <p:cBhvr>
                                        <p:cTn id="23" dur="1" fill="hold">
                                          <p:stCondLst>
                                            <p:cond delay="0"/>
                                          </p:stCondLst>
                                        </p:cTn>
                                        <p:tgtEl>
                                          <p:spTgt spid="21"/>
                                        </p:tgtEl>
                                        <p:attrNameLst>
                                          <p:attrName>style.visibility</p:attrName>
                                        </p:attrNameLst>
                                      </p:cBhvr>
                                      <p:to>
                                        <p:strVal val="visible"/>
                                      </p:to>
                                    </p:set>
                                    <p:animEffect transition="in" filter="wipe(left)">
                                      <p:cBhvr>
                                        <p:cTn id="24" dur="750"/>
                                        <p:tgtEl>
                                          <p:spTgt spid="21"/>
                                        </p:tgtEl>
                                      </p:cBhvr>
                                    </p:animEffect>
                                  </p:childTnLst>
                                </p:cTn>
                              </p:par>
                              <p:par>
                                <p:cTn id="25" presetID="22" presetClass="entr" presetSubtype="8" fill="hold" grpId="0" nodeType="withEffect">
                                  <p:stCondLst>
                                    <p:cond delay="75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750"/>
                                        <p:tgtEl>
                                          <p:spTgt spid="22"/>
                                        </p:tgtEl>
                                      </p:cBhvr>
                                    </p:animEffect>
                                  </p:childTnLst>
                                </p:cTn>
                              </p:par>
                              <p:par>
                                <p:cTn id="28" presetID="22" presetClass="entr" presetSubtype="8" fill="hold" grpId="0" nodeType="withEffect">
                                  <p:stCondLst>
                                    <p:cond delay="75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750"/>
                                        <p:tgtEl>
                                          <p:spTgt spid="23"/>
                                        </p:tgtEl>
                                      </p:cBhvr>
                                    </p:animEffect>
                                  </p:childTnLst>
                                </p:cTn>
                              </p:par>
                              <p:par>
                                <p:cTn id="31" presetID="22" presetClass="entr" presetSubtype="8" fill="hold" grpId="0" nodeType="withEffect">
                                  <p:stCondLst>
                                    <p:cond delay="750"/>
                                  </p:stCondLst>
                                  <p:childTnLst>
                                    <p:set>
                                      <p:cBhvr>
                                        <p:cTn id="32" dur="1" fill="hold">
                                          <p:stCondLst>
                                            <p:cond delay="0"/>
                                          </p:stCondLst>
                                        </p:cTn>
                                        <p:tgtEl>
                                          <p:spTgt spid="24"/>
                                        </p:tgtEl>
                                        <p:attrNameLst>
                                          <p:attrName>style.visibility</p:attrName>
                                        </p:attrNameLst>
                                      </p:cBhvr>
                                      <p:to>
                                        <p:strVal val="visible"/>
                                      </p:to>
                                    </p:set>
                                    <p:animEffect transition="in" filter="wipe(left)">
                                      <p:cBhvr>
                                        <p:cTn id="33" dur="750"/>
                                        <p:tgtEl>
                                          <p:spTgt spid="24"/>
                                        </p:tgtEl>
                                      </p:cBhvr>
                                    </p:animEffect>
                                  </p:childTnLst>
                                </p:cTn>
                              </p:par>
                              <p:par>
                                <p:cTn id="34" presetID="22" presetClass="entr" presetSubtype="8" fill="hold" grpId="0" nodeType="withEffect">
                                  <p:stCondLst>
                                    <p:cond delay="750"/>
                                  </p:stCondLst>
                                  <p:childTnLst>
                                    <p:set>
                                      <p:cBhvr>
                                        <p:cTn id="35" dur="1" fill="hold">
                                          <p:stCondLst>
                                            <p:cond delay="0"/>
                                          </p:stCondLst>
                                        </p:cTn>
                                        <p:tgtEl>
                                          <p:spTgt spid="25"/>
                                        </p:tgtEl>
                                        <p:attrNameLst>
                                          <p:attrName>style.visibility</p:attrName>
                                        </p:attrNameLst>
                                      </p:cBhvr>
                                      <p:to>
                                        <p:strVal val="visible"/>
                                      </p:to>
                                    </p:set>
                                    <p:animEffect transition="in" filter="wipe(left)">
                                      <p:cBhvr>
                                        <p:cTn id="36" dur="750"/>
                                        <p:tgtEl>
                                          <p:spTgt spid="25"/>
                                        </p:tgtEl>
                                      </p:cBhvr>
                                    </p:animEffect>
                                  </p:childTnLst>
                                </p:cTn>
                              </p:par>
                              <p:par>
                                <p:cTn id="37" presetID="22" presetClass="entr" presetSubtype="8" fill="hold" grpId="0" nodeType="withEffect">
                                  <p:stCondLst>
                                    <p:cond delay="75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750"/>
                                        <p:tgtEl>
                                          <p:spTgt spid="26"/>
                                        </p:tgtEl>
                                      </p:cBhvr>
                                    </p:animEffect>
                                  </p:childTnLst>
                                </p:cTn>
                              </p:par>
                              <p:par>
                                <p:cTn id="40" presetID="22" presetClass="entr" presetSubtype="8" fill="hold" grpId="0" nodeType="withEffect">
                                  <p:stCondLst>
                                    <p:cond delay="750"/>
                                  </p:stCondLst>
                                  <p:childTnLst>
                                    <p:set>
                                      <p:cBhvr>
                                        <p:cTn id="41" dur="1" fill="hold">
                                          <p:stCondLst>
                                            <p:cond delay="0"/>
                                          </p:stCondLst>
                                        </p:cTn>
                                        <p:tgtEl>
                                          <p:spTgt spid="27"/>
                                        </p:tgtEl>
                                        <p:attrNameLst>
                                          <p:attrName>style.visibility</p:attrName>
                                        </p:attrNameLst>
                                      </p:cBhvr>
                                      <p:to>
                                        <p:strVal val="visible"/>
                                      </p:to>
                                    </p:set>
                                    <p:animEffect transition="in" filter="wipe(left)">
                                      <p:cBhvr>
                                        <p:cTn id="42" dur="750"/>
                                        <p:tgtEl>
                                          <p:spTgt spid="27"/>
                                        </p:tgtEl>
                                      </p:cBhvr>
                                    </p:animEffect>
                                  </p:childTnLst>
                                </p:cTn>
                              </p:par>
                              <p:par>
                                <p:cTn id="43" presetID="22" presetClass="entr" presetSubtype="8" fill="hold" grpId="0" nodeType="withEffect">
                                  <p:stCondLst>
                                    <p:cond delay="750"/>
                                  </p:stCondLst>
                                  <p:childTnLst>
                                    <p:set>
                                      <p:cBhvr>
                                        <p:cTn id="44" dur="1" fill="hold">
                                          <p:stCondLst>
                                            <p:cond delay="0"/>
                                          </p:stCondLst>
                                        </p:cTn>
                                        <p:tgtEl>
                                          <p:spTgt spid="28"/>
                                        </p:tgtEl>
                                        <p:attrNameLst>
                                          <p:attrName>style.visibility</p:attrName>
                                        </p:attrNameLst>
                                      </p:cBhvr>
                                      <p:to>
                                        <p:strVal val="visible"/>
                                      </p:to>
                                    </p:set>
                                    <p:animEffect transition="in" filter="wipe(left)">
                                      <p:cBhvr>
                                        <p:cTn id="45" dur="750"/>
                                        <p:tgtEl>
                                          <p:spTgt spid="28"/>
                                        </p:tgtEl>
                                      </p:cBhvr>
                                    </p:animEffect>
                                  </p:childTnLst>
                                </p:cTn>
                              </p:par>
                              <p:par>
                                <p:cTn id="46" presetID="22" presetClass="entr" presetSubtype="8" fill="hold" grpId="0" nodeType="withEffect">
                                  <p:stCondLst>
                                    <p:cond delay="750"/>
                                  </p:stCondLst>
                                  <p:childTnLst>
                                    <p:set>
                                      <p:cBhvr>
                                        <p:cTn id="47" dur="1" fill="hold">
                                          <p:stCondLst>
                                            <p:cond delay="0"/>
                                          </p:stCondLst>
                                        </p:cTn>
                                        <p:tgtEl>
                                          <p:spTgt spid="29"/>
                                        </p:tgtEl>
                                        <p:attrNameLst>
                                          <p:attrName>style.visibility</p:attrName>
                                        </p:attrNameLst>
                                      </p:cBhvr>
                                      <p:to>
                                        <p:strVal val="visible"/>
                                      </p:to>
                                    </p:set>
                                    <p:animEffect transition="in" filter="wipe(left)">
                                      <p:cBhvr>
                                        <p:cTn id="48" dur="750"/>
                                        <p:tgtEl>
                                          <p:spTgt spid="29"/>
                                        </p:tgtEl>
                                      </p:cBhvr>
                                    </p:animEffect>
                                  </p:childTnLst>
                                </p:cTn>
                              </p:par>
                              <p:par>
                                <p:cTn id="49" presetID="22" presetClass="entr" presetSubtype="8" fill="hold" grpId="0" nodeType="withEffect">
                                  <p:stCondLst>
                                    <p:cond delay="750"/>
                                  </p:stCondLst>
                                  <p:childTnLst>
                                    <p:set>
                                      <p:cBhvr>
                                        <p:cTn id="50" dur="1" fill="hold">
                                          <p:stCondLst>
                                            <p:cond delay="0"/>
                                          </p:stCondLst>
                                        </p:cTn>
                                        <p:tgtEl>
                                          <p:spTgt spid="30"/>
                                        </p:tgtEl>
                                        <p:attrNameLst>
                                          <p:attrName>style.visibility</p:attrName>
                                        </p:attrNameLst>
                                      </p:cBhvr>
                                      <p:to>
                                        <p:strVal val="visible"/>
                                      </p:to>
                                    </p:set>
                                    <p:animEffect transition="in" filter="wipe(left)">
                                      <p:cBhvr>
                                        <p:cTn id="51" dur="750"/>
                                        <p:tgtEl>
                                          <p:spTgt spid="30"/>
                                        </p:tgtEl>
                                      </p:cBhvr>
                                    </p:animEffect>
                                  </p:childTnLst>
                                </p:cTn>
                              </p:par>
                              <p:par>
                                <p:cTn id="52" presetID="22" presetClass="entr" presetSubtype="8" fill="hold" grpId="0" nodeType="withEffect">
                                  <p:stCondLst>
                                    <p:cond delay="750"/>
                                  </p:stCondLst>
                                  <p:childTnLst>
                                    <p:set>
                                      <p:cBhvr>
                                        <p:cTn id="53" dur="1" fill="hold">
                                          <p:stCondLst>
                                            <p:cond delay="0"/>
                                          </p:stCondLst>
                                        </p:cTn>
                                        <p:tgtEl>
                                          <p:spTgt spid="31"/>
                                        </p:tgtEl>
                                        <p:attrNameLst>
                                          <p:attrName>style.visibility</p:attrName>
                                        </p:attrNameLst>
                                      </p:cBhvr>
                                      <p:to>
                                        <p:strVal val="visible"/>
                                      </p:to>
                                    </p:set>
                                    <p:animEffect transition="in" filter="wipe(left)">
                                      <p:cBhvr>
                                        <p:cTn id="54" dur="750"/>
                                        <p:tgtEl>
                                          <p:spTgt spid="31"/>
                                        </p:tgtEl>
                                      </p:cBhvr>
                                    </p:animEffect>
                                  </p:childTnLst>
                                </p:cTn>
                              </p:par>
                              <p:par>
                                <p:cTn id="55" presetID="22" presetClass="entr" presetSubtype="8" fill="hold" grpId="0" nodeType="withEffect">
                                  <p:stCondLst>
                                    <p:cond delay="750"/>
                                  </p:stCondLst>
                                  <p:childTnLst>
                                    <p:set>
                                      <p:cBhvr>
                                        <p:cTn id="56" dur="1" fill="hold">
                                          <p:stCondLst>
                                            <p:cond delay="0"/>
                                          </p:stCondLst>
                                        </p:cTn>
                                        <p:tgtEl>
                                          <p:spTgt spid="33"/>
                                        </p:tgtEl>
                                        <p:attrNameLst>
                                          <p:attrName>style.visibility</p:attrName>
                                        </p:attrNameLst>
                                      </p:cBhvr>
                                      <p:to>
                                        <p:strVal val="visible"/>
                                      </p:to>
                                    </p:set>
                                    <p:animEffect transition="in" filter="wipe(left)">
                                      <p:cBhvr>
                                        <p:cTn id="57" dur="750"/>
                                        <p:tgtEl>
                                          <p:spTgt spid="33"/>
                                        </p:tgtEl>
                                      </p:cBhvr>
                                    </p:animEffect>
                                  </p:childTnLst>
                                </p:cTn>
                              </p:par>
                              <p:par>
                                <p:cTn id="58" presetID="22" presetClass="entr" presetSubtype="8" fill="hold" grpId="0" nodeType="withEffect">
                                  <p:stCondLst>
                                    <p:cond delay="750"/>
                                  </p:stCondLst>
                                  <p:childTnLst>
                                    <p:set>
                                      <p:cBhvr>
                                        <p:cTn id="59" dur="1" fill="hold">
                                          <p:stCondLst>
                                            <p:cond delay="0"/>
                                          </p:stCondLst>
                                        </p:cTn>
                                        <p:tgtEl>
                                          <p:spTgt spid="34"/>
                                        </p:tgtEl>
                                        <p:attrNameLst>
                                          <p:attrName>style.visibility</p:attrName>
                                        </p:attrNameLst>
                                      </p:cBhvr>
                                      <p:to>
                                        <p:strVal val="visible"/>
                                      </p:to>
                                    </p:set>
                                    <p:animEffect transition="in" filter="wipe(left)">
                                      <p:cBhvr>
                                        <p:cTn id="60" dur="750"/>
                                        <p:tgtEl>
                                          <p:spTgt spid="34"/>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grpId="0" nodeType="clickEffect">
                                  <p:stCondLst>
                                    <p:cond delay="0"/>
                                  </p:stCondLst>
                                  <p:childTnLst>
                                    <p:set>
                                      <p:cBhvr>
                                        <p:cTn id="64" dur="1" fill="hold">
                                          <p:stCondLst>
                                            <p:cond delay="0"/>
                                          </p:stCondLst>
                                        </p:cTn>
                                        <p:tgtEl>
                                          <p:spTgt spid="5"/>
                                        </p:tgtEl>
                                        <p:attrNameLst>
                                          <p:attrName>style.visibility</p:attrName>
                                        </p:attrNameLst>
                                      </p:cBhvr>
                                      <p:to>
                                        <p:strVal val="visible"/>
                                      </p:to>
                                    </p:set>
                                    <p:animEffect transition="in" filter="randombar(horizontal)">
                                      <p:cBhvr>
                                        <p:cTn id="65" dur="500"/>
                                        <p:tgtEl>
                                          <p:spTgt spid="5"/>
                                        </p:tgtEl>
                                      </p:cBhvr>
                                    </p:animEffect>
                                  </p:childTnLst>
                                </p:cTn>
                              </p:par>
                              <p:par>
                                <p:cTn id="66" presetID="2" presetClass="entr" presetSubtype="4" fill="hold" grpId="0" nodeType="withEffect">
                                  <p:stCondLst>
                                    <p:cond delay="3000"/>
                                  </p:stCondLst>
                                  <p:childTnLst>
                                    <p:set>
                                      <p:cBhvr>
                                        <p:cTn id="67" dur="1" fill="hold">
                                          <p:stCondLst>
                                            <p:cond delay="0"/>
                                          </p:stCondLst>
                                        </p:cTn>
                                        <p:tgtEl>
                                          <p:spTgt spid="6"/>
                                        </p:tgtEl>
                                        <p:attrNameLst>
                                          <p:attrName>style.visibility</p:attrName>
                                        </p:attrNameLst>
                                      </p:cBhvr>
                                      <p:to>
                                        <p:strVal val="visible"/>
                                      </p:to>
                                    </p:set>
                                    <p:anim calcmode="lin" valueType="num">
                                      <p:cBhvr additive="base">
                                        <p:cTn id="68" dur="500" fill="hold"/>
                                        <p:tgtEl>
                                          <p:spTgt spid="6"/>
                                        </p:tgtEl>
                                        <p:attrNameLst>
                                          <p:attrName>ppt_x</p:attrName>
                                        </p:attrNameLst>
                                      </p:cBhvr>
                                      <p:tavLst>
                                        <p:tav tm="0">
                                          <p:val>
                                            <p:strVal val="#ppt_x"/>
                                          </p:val>
                                        </p:tav>
                                        <p:tav tm="100000">
                                          <p:val>
                                            <p:strVal val="#ppt_x"/>
                                          </p:val>
                                        </p:tav>
                                      </p:tavLst>
                                    </p:anim>
                                    <p:anim calcmode="lin" valueType="num">
                                      <p:cBhvr additive="base">
                                        <p:cTn id="6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31" presetClass="entr" presetSubtype="0" fill="hold" grpId="0" nodeType="click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1000" fill="hold"/>
                                        <p:tgtEl>
                                          <p:spTgt spid="32"/>
                                        </p:tgtEl>
                                        <p:attrNameLst>
                                          <p:attrName>ppt_w</p:attrName>
                                        </p:attrNameLst>
                                      </p:cBhvr>
                                      <p:tavLst>
                                        <p:tav tm="0">
                                          <p:val>
                                            <p:fltVal val="0"/>
                                          </p:val>
                                        </p:tav>
                                        <p:tav tm="100000">
                                          <p:val>
                                            <p:strVal val="#ppt_w"/>
                                          </p:val>
                                        </p:tav>
                                      </p:tavLst>
                                    </p:anim>
                                    <p:anim calcmode="lin" valueType="num">
                                      <p:cBhvr>
                                        <p:cTn id="75" dur="1000" fill="hold"/>
                                        <p:tgtEl>
                                          <p:spTgt spid="32"/>
                                        </p:tgtEl>
                                        <p:attrNameLst>
                                          <p:attrName>ppt_h</p:attrName>
                                        </p:attrNameLst>
                                      </p:cBhvr>
                                      <p:tavLst>
                                        <p:tav tm="0">
                                          <p:val>
                                            <p:fltVal val="0"/>
                                          </p:val>
                                        </p:tav>
                                        <p:tav tm="100000">
                                          <p:val>
                                            <p:strVal val="#ppt_h"/>
                                          </p:val>
                                        </p:tav>
                                      </p:tavLst>
                                    </p:anim>
                                    <p:anim calcmode="lin" valueType="num">
                                      <p:cBhvr>
                                        <p:cTn id="76" dur="1000" fill="hold"/>
                                        <p:tgtEl>
                                          <p:spTgt spid="32"/>
                                        </p:tgtEl>
                                        <p:attrNameLst>
                                          <p:attrName>style.rotation</p:attrName>
                                        </p:attrNameLst>
                                      </p:cBhvr>
                                      <p:tavLst>
                                        <p:tav tm="0">
                                          <p:val>
                                            <p:fltVal val="90"/>
                                          </p:val>
                                        </p:tav>
                                        <p:tav tm="100000">
                                          <p:val>
                                            <p:fltVal val="0"/>
                                          </p:val>
                                        </p:tav>
                                      </p:tavLst>
                                    </p:anim>
                                    <p:animEffect transition="in" filter="fade">
                                      <p:cBhvr>
                                        <p:cTn id="77" dur="1000"/>
                                        <p:tgtEl>
                                          <p:spTgt spid="32"/>
                                        </p:tgtEl>
                                      </p:cBhvr>
                                    </p:animEffect>
                                  </p:childTnLst>
                                </p:cTn>
                              </p:par>
                              <p:par>
                                <p:cTn id="78" presetID="2" presetClass="entr" presetSubtype="4" fill="hold" grpId="0" nodeType="withEffect">
                                  <p:stCondLst>
                                    <p:cond delay="3000"/>
                                  </p:stCondLst>
                                  <p:childTnLst>
                                    <p:set>
                                      <p:cBhvr>
                                        <p:cTn id="79" dur="1" fill="hold">
                                          <p:stCondLst>
                                            <p:cond delay="0"/>
                                          </p:stCondLst>
                                        </p:cTn>
                                        <p:tgtEl>
                                          <p:spTgt spid="17"/>
                                        </p:tgtEl>
                                        <p:attrNameLst>
                                          <p:attrName>style.visibility</p:attrName>
                                        </p:attrNameLst>
                                      </p:cBhvr>
                                      <p:to>
                                        <p:strVal val="visible"/>
                                      </p:to>
                                    </p:set>
                                    <p:anim calcmode="lin" valueType="num">
                                      <p:cBhvr additive="base">
                                        <p:cTn id="80" dur="500" fill="hold"/>
                                        <p:tgtEl>
                                          <p:spTgt spid="17"/>
                                        </p:tgtEl>
                                        <p:attrNameLst>
                                          <p:attrName>ppt_x</p:attrName>
                                        </p:attrNameLst>
                                      </p:cBhvr>
                                      <p:tavLst>
                                        <p:tav tm="0">
                                          <p:val>
                                            <p:strVal val="#ppt_x"/>
                                          </p:val>
                                        </p:tav>
                                        <p:tav tm="100000">
                                          <p:val>
                                            <p:strVal val="#ppt_x"/>
                                          </p:val>
                                        </p:tav>
                                      </p:tavLst>
                                    </p:anim>
                                    <p:anim calcmode="lin" valueType="num">
                                      <p:cBhvr additive="base">
                                        <p:cTn id="8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5" grpId="0" animBg="1"/>
      <p:bldP spid="6" grpId="0" animBg="1"/>
      <p:bldP spid="32" grpId="0" animBg="1"/>
      <p:bldP spid="33" grpId="0" animBg="1"/>
      <p:bldP spid="34" grpId="0" animBg="1"/>
      <p:bldP spid="17"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bg>
      <p:bgPr>
        <a:gradFill flip="none" rotWithShape="1">
          <a:gsLst>
            <a:gs pos="35000">
              <a:srgbClr val="009999"/>
            </a:gs>
            <a:gs pos="89000">
              <a:srgbClr val="FFFF00">
                <a:alpha val="27000"/>
              </a:srgbClr>
            </a:gs>
            <a:gs pos="5000">
              <a:schemeClr val="accent3">
                <a:lumMod val="34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417625" y="6536441"/>
            <a:ext cx="764215" cy="365125"/>
          </a:xfrm>
        </p:spPr>
        <p:txBody>
          <a:bodyPr/>
          <a:lstStyle/>
          <a:p>
            <a:fld id="{6D22F896-40B5-4ADD-8801-0D06FADFA095}" type="slidenum">
              <a:rPr lang="en-US" smtClean="0">
                <a:solidFill>
                  <a:schemeClr val="bg1"/>
                </a:solidFill>
              </a:rPr>
              <a:pPr/>
              <a:t>103</a:t>
            </a:fld>
            <a:endParaRPr lang="en-US" dirty="0">
              <a:solidFill>
                <a:schemeClr val="bg1"/>
              </a:solidFill>
            </a:endParaRPr>
          </a:p>
        </p:txBody>
      </p:sp>
      <p:sp>
        <p:nvSpPr>
          <p:cNvPr id="7" name="Rectangle 6"/>
          <p:cNvSpPr/>
          <p:nvPr/>
        </p:nvSpPr>
        <p:spPr>
          <a:xfrm>
            <a:off x="0" y="4589927"/>
            <a:ext cx="12192000" cy="21873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600" b="1" dirty="0">
              <a:ln w="19050">
                <a:solidFill>
                  <a:srgbClr val="00FFFF"/>
                </a:solidFill>
              </a:ln>
              <a:solidFill>
                <a:schemeClr val="accent1">
                  <a:lumMod val="75000"/>
                </a:schemeClr>
              </a:solidFill>
              <a:latin typeface="Arial Black" panose="020B0A04020102020204" pitchFamily="34" charset="0"/>
            </a:endParaRPr>
          </a:p>
        </p:txBody>
      </p:sp>
      <p:sp>
        <p:nvSpPr>
          <p:cNvPr id="3" name="Rounded Rectangle 2"/>
          <p:cNvSpPr/>
          <p:nvPr/>
        </p:nvSpPr>
        <p:spPr>
          <a:xfrm>
            <a:off x="135787" y="3247172"/>
            <a:ext cx="650789" cy="3309589"/>
          </a:xfrm>
          <a:prstGeom prst="roundRect">
            <a:avLst/>
          </a:prstGeom>
          <a:solidFill>
            <a:srgbClr val="9966FF"/>
          </a:solidFill>
          <a:ln w="28575">
            <a:solidFill>
              <a:srgbClr val="6633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smtClean="0"/>
              <a:t>Shaneh</a:t>
            </a:r>
            <a:endParaRPr lang="en-CA" sz="3600" dirty="0"/>
          </a:p>
        </p:txBody>
      </p:sp>
      <p:sp>
        <p:nvSpPr>
          <p:cNvPr id="11" name="Rounded Rectangle 10"/>
          <p:cNvSpPr/>
          <p:nvPr/>
        </p:nvSpPr>
        <p:spPr>
          <a:xfrm>
            <a:off x="786576" y="3247171"/>
            <a:ext cx="650789" cy="3309589"/>
          </a:xfrm>
          <a:prstGeom prst="roundRect">
            <a:avLst/>
          </a:prstGeom>
          <a:solidFill>
            <a:srgbClr val="9966FF"/>
          </a:solidFill>
          <a:ln w="28575">
            <a:solidFill>
              <a:srgbClr val="6633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smtClean="0"/>
              <a:t>Shaneh</a:t>
            </a:r>
            <a:endParaRPr lang="en-CA" sz="3600" dirty="0"/>
          </a:p>
        </p:txBody>
      </p:sp>
      <p:sp>
        <p:nvSpPr>
          <p:cNvPr id="12" name="Rounded Rectangle 11"/>
          <p:cNvSpPr/>
          <p:nvPr/>
        </p:nvSpPr>
        <p:spPr>
          <a:xfrm>
            <a:off x="2103900" y="3240152"/>
            <a:ext cx="650789" cy="3309589"/>
          </a:xfrm>
          <a:prstGeom prst="roundRect">
            <a:avLst/>
          </a:prstGeom>
          <a:solidFill>
            <a:srgbClr val="9966FF"/>
          </a:solidFill>
          <a:ln w="28575">
            <a:solidFill>
              <a:srgbClr val="6633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smtClean="0"/>
              <a:t>Shaneh</a:t>
            </a:r>
            <a:endParaRPr lang="en-CA" sz="3600" dirty="0"/>
          </a:p>
        </p:txBody>
      </p:sp>
      <p:sp>
        <p:nvSpPr>
          <p:cNvPr id="14" name="Rounded Rectangle 13"/>
          <p:cNvSpPr/>
          <p:nvPr/>
        </p:nvSpPr>
        <p:spPr>
          <a:xfrm>
            <a:off x="1437365" y="3247170"/>
            <a:ext cx="650789" cy="3309589"/>
          </a:xfrm>
          <a:prstGeom prst="roundRect">
            <a:avLst/>
          </a:prstGeom>
          <a:solidFill>
            <a:srgbClr val="9966FF"/>
          </a:solidFill>
          <a:ln w="28575">
            <a:solidFill>
              <a:srgbClr val="6633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smtClean="0"/>
              <a:t>Shaneh</a:t>
            </a:r>
            <a:endParaRPr lang="en-CA" sz="3600" dirty="0"/>
          </a:p>
        </p:txBody>
      </p:sp>
      <p:sp>
        <p:nvSpPr>
          <p:cNvPr id="20" name="Rounded Rectangle 19"/>
          <p:cNvSpPr/>
          <p:nvPr/>
        </p:nvSpPr>
        <p:spPr>
          <a:xfrm>
            <a:off x="2752953" y="3247170"/>
            <a:ext cx="650789" cy="3309589"/>
          </a:xfrm>
          <a:prstGeom prst="roundRect">
            <a:avLst/>
          </a:prstGeom>
          <a:solidFill>
            <a:srgbClr val="9966FF"/>
          </a:solidFill>
          <a:ln w="28575">
            <a:solidFill>
              <a:srgbClr val="6633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smtClean="0"/>
              <a:t>Shaneh</a:t>
            </a:r>
            <a:endParaRPr lang="en-CA" sz="3600" dirty="0"/>
          </a:p>
        </p:txBody>
      </p:sp>
      <p:sp>
        <p:nvSpPr>
          <p:cNvPr id="21" name="Rounded Rectangle 20"/>
          <p:cNvSpPr/>
          <p:nvPr/>
        </p:nvSpPr>
        <p:spPr>
          <a:xfrm>
            <a:off x="3419488" y="3247169"/>
            <a:ext cx="650789" cy="3309589"/>
          </a:xfrm>
          <a:prstGeom prst="roundRect">
            <a:avLst/>
          </a:prstGeom>
          <a:solidFill>
            <a:srgbClr val="9966FF"/>
          </a:solidFill>
          <a:ln w="28575">
            <a:solidFill>
              <a:srgbClr val="6633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smtClean="0"/>
              <a:t>Shaneh</a:t>
            </a:r>
            <a:endParaRPr lang="en-CA" sz="3600" dirty="0"/>
          </a:p>
        </p:txBody>
      </p:sp>
      <p:sp>
        <p:nvSpPr>
          <p:cNvPr id="22" name="Rounded Rectangle 21"/>
          <p:cNvSpPr/>
          <p:nvPr/>
        </p:nvSpPr>
        <p:spPr>
          <a:xfrm>
            <a:off x="4074617" y="3247169"/>
            <a:ext cx="650789" cy="3309589"/>
          </a:xfrm>
          <a:prstGeom prst="roundRect">
            <a:avLst/>
          </a:prstGeom>
          <a:solidFill>
            <a:srgbClr val="9966FF"/>
          </a:solidFill>
          <a:ln w="28575">
            <a:solidFill>
              <a:srgbClr val="6633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smtClean="0"/>
              <a:t>Shaneh</a:t>
            </a:r>
            <a:endParaRPr lang="en-CA" sz="3600" dirty="0"/>
          </a:p>
        </p:txBody>
      </p:sp>
      <p:sp>
        <p:nvSpPr>
          <p:cNvPr id="23" name="Rounded Rectangle 22"/>
          <p:cNvSpPr/>
          <p:nvPr/>
        </p:nvSpPr>
        <p:spPr>
          <a:xfrm>
            <a:off x="4750174" y="3247169"/>
            <a:ext cx="650789" cy="3309589"/>
          </a:xfrm>
          <a:prstGeom prst="roundRect">
            <a:avLst/>
          </a:prstGeom>
          <a:solidFill>
            <a:srgbClr val="9966FF"/>
          </a:solidFill>
          <a:ln w="28575">
            <a:solidFill>
              <a:srgbClr val="6633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smtClean="0"/>
              <a:t>Shaneh</a:t>
            </a:r>
            <a:endParaRPr lang="en-CA" sz="3600" dirty="0"/>
          </a:p>
        </p:txBody>
      </p:sp>
      <p:sp>
        <p:nvSpPr>
          <p:cNvPr id="24" name="Rounded Rectangle 23"/>
          <p:cNvSpPr/>
          <p:nvPr/>
        </p:nvSpPr>
        <p:spPr>
          <a:xfrm>
            <a:off x="5422301" y="3247169"/>
            <a:ext cx="650789" cy="3309589"/>
          </a:xfrm>
          <a:prstGeom prst="roundRect">
            <a:avLst/>
          </a:prstGeom>
          <a:solidFill>
            <a:srgbClr val="9966FF"/>
          </a:solidFill>
          <a:ln w="28575">
            <a:solidFill>
              <a:srgbClr val="6633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smtClean="0"/>
              <a:t>Shaneh</a:t>
            </a:r>
            <a:endParaRPr lang="en-CA" sz="3600" dirty="0"/>
          </a:p>
        </p:txBody>
      </p:sp>
      <p:sp>
        <p:nvSpPr>
          <p:cNvPr id="25" name="Rounded Rectangle 24"/>
          <p:cNvSpPr/>
          <p:nvPr/>
        </p:nvSpPr>
        <p:spPr>
          <a:xfrm>
            <a:off x="6080048" y="3240151"/>
            <a:ext cx="650789" cy="3309589"/>
          </a:xfrm>
          <a:prstGeom prst="roundRect">
            <a:avLst/>
          </a:prstGeom>
          <a:solidFill>
            <a:srgbClr val="9966FF"/>
          </a:solidFill>
          <a:ln w="28575">
            <a:solidFill>
              <a:srgbClr val="6633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smtClean="0"/>
              <a:t>Shaneh</a:t>
            </a:r>
            <a:endParaRPr lang="en-CA" sz="3600" dirty="0"/>
          </a:p>
        </p:txBody>
      </p:sp>
      <p:sp>
        <p:nvSpPr>
          <p:cNvPr id="26" name="Rounded Rectangle 25"/>
          <p:cNvSpPr/>
          <p:nvPr/>
        </p:nvSpPr>
        <p:spPr>
          <a:xfrm>
            <a:off x="6766608" y="3240150"/>
            <a:ext cx="650789" cy="3309589"/>
          </a:xfrm>
          <a:prstGeom prst="roundRect">
            <a:avLst/>
          </a:prstGeom>
          <a:solidFill>
            <a:srgbClr val="9966FF"/>
          </a:solidFill>
          <a:ln w="28575">
            <a:solidFill>
              <a:srgbClr val="6633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smtClean="0"/>
              <a:t>Shaneh</a:t>
            </a:r>
            <a:endParaRPr lang="en-CA" sz="3600" dirty="0"/>
          </a:p>
        </p:txBody>
      </p:sp>
      <p:sp>
        <p:nvSpPr>
          <p:cNvPr id="27" name="Rounded Rectangle 26"/>
          <p:cNvSpPr/>
          <p:nvPr/>
        </p:nvSpPr>
        <p:spPr>
          <a:xfrm>
            <a:off x="7426480" y="3247169"/>
            <a:ext cx="650789" cy="3309589"/>
          </a:xfrm>
          <a:prstGeom prst="roundRect">
            <a:avLst/>
          </a:prstGeom>
          <a:solidFill>
            <a:srgbClr val="9966FF"/>
          </a:solidFill>
          <a:ln w="28575">
            <a:solidFill>
              <a:srgbClr val="6633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smtClean="0"/>
              <a:t>Shaneh</a:t>
            </a:r>
            <a:endParaRPr lang="en-CA" sz="3600" dirty="0"/>
          </a:p>
        </p:txBody>
      </p:sp>
      <p:sp>
        <p:nvSpPr>
          <p:cNvPr id="28" name="Rounded Rectangle 27"/>
          <p:cNvSpPr/>
          <p:nvPr/>
        </p:nvSpPr>
        <p:spPr>
          <a:xfrm>
            <a:off x="8083932" y="3247168"/>
            <a:ext cx="650789" cy="3309589"/>
          </a:xfrm>
          <a:prstGeom prst="roundRect">
            <a:avLst/>
          </a:prstGeom>
          <a:solidFill>
            <a:srgbClr val="9966FF"/>
          </a:solidFill>
          <a:ln w="28575">
            <a:solidFill>
              <a:srgbClr val="6633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smtClean="0"/>
              <a:t>Shaneh</a:t>
            </a:r>
            <a:endParaRPr lang="en-CA" sz="3600" dirty="0"/>
          </a:p>
        </p:txBody>
      </p:sp>
      <p:sp>
        <p:nvSpPr>
          <p:cNvPr id="29" name="Rounded Rectangle 28"/>
          <p:cNvSpPr/>
          <p:nvPr/>
        </p:nvSpPr>
        <p:spPr>
          <a:xfrm>
            <a:off x="8770787" y="3247168"/>
            <a:ext cx="650789" cy="3309589"/>
          </a:xfrm>
          <a:prstGeom prst="roundRect">
            <a:avLst/>
          </a:prstGeom>
          <a:solidFill>
            <a:srgbClr val="9966FF"/>
          </a:solidFill>
          <a:ln w="28575">
            <a:solidFill>
              <a:srgbClr val="6633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smtClean="0"/>
              <a:t>Shaneh</a:t>
            </a:r>
            <a:endParaRPr lang="en-CA" sz="3600" dirty="0"/>
          </a:p>
        </p:txBody>
      </p:sp>
      <p:sp>
        <p:nvSpPr>
          <p:cNvPr id="30" name="Rounded Rectangle 29"/>
          <p:cNvSpPr/>
          <p:nvPr/>
        </p:nvSpPr>
        <p:spPr>
          <a:xfrm>
            <a:off x="9447027" y="3240149"/>
            <a:ext cx="650789" cy="3309589"/>
          </a:xfrm>
          <a:prstGeom prst="roundRect">
            <a:avLst/>
          </a:prstGeom>
          <a:solidFill>
            <a:srgbClr val="9966FF"/>
          </a:solidFill>
          <a:ln w="28575">
            <a:solidFill>
              <a:srgbClr val="6633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smtClean="0"/>
              <a:t>Shaneh</a:t>
            </a:r>
            <a:endParaRPr lang="en-CA" sz="3600" dirty="0"/>
          </a:p>
        </p:txBody>
      </p:sp>
      <p:sp>
        <p:nvSpPr>
          <p:cNvPr id="31" name="Rounded Rectangle 30"/>
          <p:cNvSpPr/>
          <p:nvPr/>
        </p:nvSpPr>
        <p:spPr>
          <a:xfrm>
            <a:off x="10101797" y="3247166"/>
            <a:ext cx="650789" cy="3309589"/>
          </a:xfrm>
          <a:prstGeom prst="roundRect">
            <a:avLst/>
          </a:prstGeom>
          <a:solidFill>
            <a:srgbClr val="9966FF"/>
          </a:solidFill>
          <a:ln w="28575">
            <a:solidFill>
              <a:srgbClr val="6633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smtClean="0"/>
              <a:t>Shaneh</a:t>
            </a:r>
            <a:endParaRPr lang="en-CA" sz="3600" dirty="0"/>
          </a:p>
        </p:txBody>
      </p:sp>
      <p:sp>
        <p:nvSpPr>
          <p:cNvPr id="5" name="Rounded Rectangle 4"/>
          <p:cNvSpPr/>
          <p:nvPr/>
        </p:nvSpPr>
        <p:spPr>
          <a:xfrm>
            <a:off x="1819211" y="284099"/>
            <a:ext cx="8599211" cy="831577"/>
          </a:xfrm>
          <a:prstGeom prst="roundRect">
            <a:avLst/>
          </a:prstGeom>
          <a:solidFill>
            <a:schemeClr val="accent5">
              <a:lumMod val="60000"/>
              <a:lumOff val="40000"/>
            </a:schemeClr>
          </a:solidFill>
          <a:ln w="38100"/>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CA" sz="4800" b="1" i="1" dirty="0" smtClean="0">
                <a:solidFill>
                  <a:srgbClr val="9966FF"/>
                </a:solidFill>
                <a:latin typeface="Georgia" panose="02040502050405020303" pitchFamily="18" charset="0"/>
              </a:rPr>
              <a:t>Shaneh</a:t>
            </a:r>
            <a:r>
              <a:rPr lang="en-CA" sz="4800" b="1" dirty="0">
                <a:solidFill>
                  <a:srgbClr val="9966FF"/>
                </a:solidFill>
              </a:rPr>
              <a:t> </a:t>
            </a:r>
            <a:r>
              <a:rPr lang="en-CA" sz="4800" b="1" dirty="0" smtClean="0">
                <a:solidFill>
                  <a:srgbClr val="9966FF"/>
                </a:solidFill>
              </a:rPr>
              <a:t>replicates itself!  </a:t>
            </a:r>
            <a:r>
              <a:rPr lang="en-CA" sz="4800" b="1" dirty="0" smtClean="0">
                <a:ln>
                  <a:solidFill>
                    <a:schemeClr val="bg1"/>
                  </a:solidFill>
                </a:ln>
                <a:solidFill>
                  <a:schemeClr val="tx1"/>
                </a:solidFill>
              </a:rPr>
              <a:t>Why?  </a:t>
            </a:r>
            <a:endParaRPr lang="en-CA" sz="3200" b="1" dirty="0">
              <a:ln>
                <a:solidFill>
                  <a:schemeClr val="bg1"/>
                </a:solidFill>
              </a:ln>
              <a:solidFill>
                <a:schemeClr val="tx1"/>
              </a:solidFill>
            </a:endParaRPr>
          </a:p>
        </p:txBody>
      </p:sp>
      <p:sp>
        <p:nvSpPr>
          <p:cNvPr id="33" name="Rounded Rectangle 32"/>
          <p:cNvSpPr/>
          <p:nvPr/>
        </p:nvSpPr>
        <p:spPr>
          <a:xfrm>
            <a:off x="10774690" y="3247166"/>
            <a:ext cx="650789" cy="3309589"/>
          </a:xfrm>
          <a:prstGeom prst="roundRect">
            <a:avLst/>
          </a:prstGeom>
          <a:solidFill>
            <a:srgbClr val="9966FF"/>
          </a:solidFill>
          <a:ln w="28575">
            <a:solidFill>
              <a:srgbClr val="6633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smtClean="0"/>
              <a:t>Shaneh</a:t>
            </a:r>
            <a:endParaRPr lang="en-CA" sz="3600" dirty="0"/>
          </a:p>
        </p:txBody>
      </p:sp>
      <p:sp>
        <p:nvSpPr>
          <p:cNvPr id="34" name="Rounded Rectangle 33"/>
          <p:cNvSpPr/>
          <p:nvPr/>
        </p:nvSpPr>
        <p:spPr>
          <a:xfrm>
            <a:off x="11463851" y="3243460"/>
            <a:ext cx="650789" cy="3309589"/>
          </a:xfrm>
          <a:prstGeom prst="roundRect">
            <a:avLst/>
          </a:prstGeom>
          <a:solidFill>
            <a:srgbClr val="9966FF"/>
          </a:solidFill>
          <a:ln w="28575">
            <a:solidFill>
              <a:srgbClr val="6633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smtClean="0"/>
              <a:t>Shaneh</a:t>
            </a:r>
            <a:endParaRPr lang="en-CA" sz="3600" dirty="0"/>
          </a:p>
        </p:txBody>
      </p:sp>
      <p:sp>
        <p:nvSpPr>
          <p:cNvPr id="35" name="Rounded Rectangle 34"/>
          <p:cNvSpPr/>
          <p:nvPr/>
        </p:nvSpPr>
        <p:spPr>
          <a:xfrm>
            <a:off x="135787" y="1468312"/>
            <a:ext cx="11915316" cy="1515865"/>
          </a:xfrm>
          <a:prstGeom prst="roundRect">
            <a:avLst/>
          </a:prstGeom>
          <a:gradFill flip="none" rotWithShape="1">
            <a:gsLst>
              <a:gs pos="35000">
                <a:srgbClr val="009999"/>
              </a:gs>
              <a:gs pos="94000">
                <a:srgbClr val="FFFF00">
                  <a:alpha val="27000"/>
                </a:srgbClr>
              </a:gs>
              <a:gs pos="23000">
                <a:schemeClr val="accent3">
                  <a:lumMod val="34000"/>
                </a:schemeClr>
              </a:gs>
            </a:gsLst>
            <a:path path="shape">
              <a:fillToRect l="50000" t="50000" r="50000" b="50000"/>
            </a:path>
            <a:tileRect/>
          </a:gradFill>
          <a:ln w="38100"/>
          <a:effectLst>
            <a:glow rad="127000">
              <a:srgbClr val="00FF00"/>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CA" sz="7600" b="1" dirty="0" smtClean="0">
                <a:ln>
                  <a:solidFill>
                    <a:schemeClr val="bg1"/>
                  </a:solidFill>
                </a:ln>
                <a:solidFill>
                  <a:srgbClr val="0052F6"/>
                </a:solidFill>
              </a:rPr>
              <a:t>Because</a:t>
            </a:r>
            <a:r>
              <a:rPr lang="en-CA" sz="7600" b="1" dirty="0" smtClean="0">
                <a:solidFill>
                  <a:srgbClr val="0052F6"/>
                </a:solidFill>
              </a:rPr>
              <a:t> </a:t>
            </a:r>
            <a:r>
              <a:rPr lang="en-CA" sz="7600" b="1" dirty="0" err="1" smtClean="0">
                <a:ln w="38100">
                  <a:solidFill>
                    <a:srgbClr val="0052F6"/>
                  </a:solidFill>
                </a:ln>
                <a:solidFill>
                  <a:srgbClr val="FFFF00"/>
                </a:solidFill>
              </a:rPr>
              <a:t>Yahuah</a:t>
            </a:r>
            <a:r>
              <a:rPr lang="en-CA" sz="7600" b="1" dirty="0" smtClean="0">
                <a:solidFill>
                  <a:srgbClr val="0052F6"/>
                </a:solidFill>
              </a:rPr>
              <a:t> </a:t>
            </a:r>
            <a:r>
              <a:rPr lang="en-CA" sz="7600" b="1" dirty="0" smtClean="0">
                <a:ln>
                  <a:solidFill>
                    <a:schemeClr val="bg1"/>
                  </a:solidFill>
                </a:ln>
                <a:solidFill>
                  <a:srgbClr val="0052F6"/>
                </a:solidFill>
              </a:rPr>
              <a:t>declared</a:t>
            </a:r>
            <a:r>
              <a:rPr lang="en-CA" sz="7600" b="1" dirty="0" smtClean="0">
                <a:solidFill>
                  <a:srgbClr val="0052F6"/>
                </a:solidFill>
              </a:rPr>
              <a:t> </a:t>
            </a:r>
            <a:r>
              <a:rPr lang="en-CA" sz="7600" b="1" dirty="0" smtClean="0">
                <a:ln>
                  <a:solidFill>
                    <a:schemeClr val="bg1"/>
                  </a:solidFill>
                </a:ln>
                <a:solidFill>
                  <a:srgbClr val="0052F6"/>
                </a:solidFill>
              </a:rPr>
              <a:t>it!</a:t>
            </a:r>
            <a:endParaRPr lang="en-CA" sz="7600" dirty="0">
              <a:ln>
                <a:solidFill>
                  <a:schemeClr val="bg1"/>
                </a:solidFill>
              </a:ln>
              <a:solidFill>
                <a:srgbClr val="0052F6"/>
              </a:solidFill>
            </a:endParaRPr>
          </a:p>
        </p:txBody>
      </p:sp>
    </p:spTree>
    <p:extLst>
      <p:ext uri="{BB962C8B-B14F-4D97-AF65-F5344CB8AC3E}">
        <p14:creationId xmlns:p14="http://schemas.microsoft.com/office/powerpoint/2010/main" val="15032817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25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750"/>
                                        <p:tgtEl>
                                          <p:spTgt spid="11"/>
                                        </p:tgtEl>
                                      </p:cBhvr>
                                    </p:animEffect>
                                  </p:childTnLst>
                                </p:cTn>
                              </p:par>
                              <p:par>
                                <p:cTn id="13" presetID="22" presetClass="entr" presetSubtype="8" fill="hold" grpId="0" nodeType="withEffect">
                                  <p:stCondLst>
                                    <p:cond delay="50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750"/>
                                        <p:tgtEl>
                                          <p:spTgt spid="14"/>
                                        </p:tgtEl>
                                      </p:cBhvr>
                                    </p:animEffect>
                                  </p:childTnLst>
                                </p:cTn>
                              </p:par>
                              <p:par>
                                <p:cTn id="16" presetID="22" presetClass="entr" presetSubtype="8" fill="hold" grpId="0" nodeType="withEffect">
                                  <p:stCondLst>
                                    <p:cond delay="75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750"/>
                                        <p:tgtEl>
                                          <p:spTgt spid="12"/>
                                        </p:tgtEl>
                                      </p:cBhvr>
                                    </p:animEffect>
                                  </p:childTnLst>
                                </p:cTn>
                              </p:par>
                              <p:par>
                                <p:cTn id="19" presetID="22" presetClass="entr" presetSubtype="8" fill="hold" grpId="0" nodeType="withEffect">
                                  <p:stCondLst>
                                    <p:cond delay="75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750"/>
                                        <p:tgtEl>
                                          <p:spTgt spid="20"/>
                                        </p:tgtEl>
                                      </p:cBhvr>
                                    </p:animEffect>
                                  </p:childTnLst>
                                </p:cTn>
                              </p:par>
                              <p:par>
                                <p:cTn id="22" presetID="22" presetClass="entr" presetSubtype="8" fill="hold" grpId="0" nodeType="withEffect">
                                  <p:stCondLst>
                                    <p:cond delay="750"/>
                                  </p:stCondLst>
                                  <p:childTnLst>
                                    <p:set>
                                      <p:cBhvr>
                                        <p:cTn id="23" dur="1" fill="hold">
                                          <p:stCondLst>
                                            <p:cond delay="0"/>
                                          </p:stCondLst>
                                        </p:cTn>
                                        <p:tgtEl>
                                          <p:spTgt spid="21"/>
                                        </p:tgtEl>
                                        <p:attrNameLst>
                                          <p:attrName>style.visibility</p:attrName>
                                        </p:attrNameLst>
                                      </p:cBhvr>
                                      <p:to>
                                        <p:strVal val="visible"/>
                                      </p:to>
                                    </p:set>
                                    <p:animEffect transition="in" filter="wipe(left)">
                                      <p:cBhvr>
                                        <p:cTn id="24" dur="750"/>
                                        <p:tgtEl>
                                          <p:spTgt spid="21"/>
                                        </p:tgtEl>
                                      </p:cBhvr>
                                    </p:animEffect>
                                  </p:childTnLst>
                                </p:cTn>
                              </p:par>
                              <p:par>
                                <p:cTn id="25" presetID="22" presetClass="entr" presetSubtype="8" fill="hold" grpId="0" nodeType="withEffect">
                                  <p:stCondLst>
                                    <p:cond delay="75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750"/>
                                        <p:tgtEl>
                                          <p:spTgt spid="22"/>
                                        </p:tgtEl>
                                      </p:cBhvr>
                                    </p:animEffect>
                                  </p:childTnLst>
                                </p:cTn>
                              </p:par>
                              <p:par>
                                <p:cTn id="28" presetID="22" presetClass="entr" presetSubtype="8" fill="hold" grpId="0" nodeType="withEffect">
                                  <p:stCondLst>
                                    <p:cond delay="75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750"/>
                                        <p:tgtEl>
                                          <p:spTgt spid="23"/>
                                        </p:tgtEl>
                                      </p:cBhvr>
                                    </p:animEffect>
                                  </p:childTnLst>
                                </p:cTn>
                              </p:par>
                              <p:par>
                                <p:cTn id="31" presetID="22" presetClass="entr" presetSubtype="8" fill="hold" grpId="0" nodeType="withEffect">
                                  <p:stCondLst>
                                    <p:cond delay="750"/>
                                  </p:stCondLst>
                                  <p:childTnLst>
                                    <p:set>
                                      <p:cBhvr>
                                        <p:cTn id="32" dur="1" fill="hold">
                                          <p:stCondLst>
                                            <p:cond delay="0"/>
                                          </p:stCondLst>
                                        </p:cTn>
                                        <p:tgtEl>
                                          <p:spTgt spid="24"/>
                                        </p:tgtEl>
                                        <p:attrNameLst>
                                          <p:attrName>style.visibility</p:attrName>
                                        </p:attrNameLst>
                                      </p:cBhvr>
                                      <p:to>
                                        <p:strVal val="visible"/>
                                      </p:to>
                                    </p:set>
                                    <p:animEffect transition="in" filter="wipe(left)">
                                      <p:cBhvr>
                                        <p:cTn id="33" dur="750"/>
                                        <p:tgtEl>
                                          <p:spTgt spid="24"/>
                                        </p:tgtEl>
                                      </p:cBhvr>
                                    </p:animEffect>
                                  </p:childTnLst>
                                </p:cTn>
                              </p:par>
                              <p:par>
                                <p:cTn id="34" presetID="22" presetClass="entr" presetSubtype="8" fill="hold" grpId="0" nodeType="withEffect">
                                  <p:stCondLst>
                                    <p:cond delay="750"/>
                                  </p:stCondLst>
                                  <p:childTnLst>
                                    <p:set>
                                      <p:cBhvr>
                                        <p:cTn id="35" dur="1" fill="hold">
                                          <p:stCondLst>
                                            <p:cond delay="0"/>
                                          </p:stCondLst>
                                        </p:cTn>
                                        <p:tgtEl>
                                          <p:spTgt spid="25"/>
                                        </p:tgtEl>
                                        <p:attrNameLst>
                                          <p:attrName>style.visibility</p:attrName>
                                        </p:attrNameLst>
                                      </p:cBhvr>
                                      <p:to>
                                        <p:strVal val="visible"/>
                                      </p:to>
                                    </p:set>
                                    <p:animEffect transition="in" filter="wipe(left)">
                                      <p:cBhvr>
                                        <p:cTn id="36" dur="750"/>
                                        <p:tgtEl>
                                          <p:spTgt spid="25"/>
                                        </p:tgtEl>
                                      </p:cBhvr>
                                    </p:animEffect>
                                  </p:childTnLst>
                                </p:cTn>
                              </p:par>
                              <p:par>
                                <p:cTn id="37" presetID="22" presetClass="entr" presetSubtype="8" fill="hold" grpId="0" nodeType="withEffect">
                                  <p:stCondLst>
                                    <p:cond delay="75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750"/>
                                        <p:tgtEl>
                                          <p:spTgt spid="26"/>
                                        </p:tgtEl>
                                      </p:cBhvr>
                                    </p:animEffect>
                                  </p:childTnLst>
                                </p:cTn>
                              </p:par>
                              <p:par>
                                <p:cTn id="40" presetID="22" presetClass="entr" presetSubtype="8" fill="hold" grpId="0" nodeType="withEffect">
                                  <p:stCondLst>
                                    <p:cond delay="750"/>
                                  </p:stCondLst>
                                  <p:childTnLst>
                                    <p:set>
                                      <p:cBhvr>
                                        <p:cTn id="41" dur="1" fill="hold">
                                          <p:stCondLst>
                                            <p:cond delay="0"/>
                                          </p:stCondLst>
                                        </p:cTn>
                                        <p:tgtEl>
                                          <p:spTgt spid="27"/>
                                        </p:tgtEl>
                                        <p:attrNameLst>
                                          <p:attrName>style.visibility</p:attrName>
                                        </p:attrNameLst>
                                      </p:cBhvr>
                                      <p:to>
                                        <p:strVal val="visible"/>
                                      </p:to>
                                    </p:set>
                                    <p:animEffect transition="in" filter="wipe(left)">
                                      <p:cBhvr>
                                        <p:cTn id="42" dur="750"/>
                                        <p:tgtEl>
                                          <p:spTgt spid="27"/>
                                        </p:tgtEl>
                                      </p:cBhvr>
                                    </p:animEffect>
                                  </p:childTnLst>
                                </p:cTn>
                              </p:par>
                              <p:par>
                                <p:cTn id="43" presetID="22" presetClass="entr" presetSubtype="8" fill="hold" grpId="0" nodeType="withEffect">
                                  <p:stCondLst>
                                    <p:cond delay="750"/>
                                  </p:stCondLst>
                                  <p:childTnLst>
                                    <p:set>
                                      <p:cBhvr>
                                        <p:cTn id="44" dur="1" fill="hold">
                                          <p:stCondLst>
                                            <p:cond delay="0"/>
                                          </p:stCondLst>
                                        </p:cTn>
                                        <p:tgtEl>
                                          <p:spTgt spid="28"/>
                                        </p:tgtEl>
                                        <p:attrNameLst>
                                          <p:attrName>style.visibility</p:attrName>
                                        </p:attrNameLst>
                                      </p:cBhvr>
                                      <p:to>
                                        <p:strVal val="visible"/>
                                      </p:to>
                                    </p:set>
                                    <p:animEffect transition="in" filter="wipe(left)">
                                      <p:cBhvr>
                                        <p:cTn id="45" dur="750"/>
                                        <p:tgtEl>
                                          <p:spTgt spid="28"/>
                                        </p:tgtEl>
                                      </p:cBhvr>
                                    </p:animEffect>
                                  </p:childTnLst>
                                </p:cTn>
                              </p:par>
                              <p:par>
                                <p:cTn id="46" presetID="22" presetClass="entr" presetSubtype="8" fill="hold" grpId="0" nodeType="withEffect">
                                  <p:stCondLst>
                                    <p:cond delay="750"/>
                                  </p:stCondLst>
                                  <p:childTnLst>
                                    <p:set>
                                      <p:cBhvr>
                                        <p:cTn id="47" dur="1" fill="hold">
                                          <p:stCondLst>
                                            <p:cond delay="0"/>
                                          </p:stCondLst>
                                        </p:cTn>
                                        <p:tgtEl>
                                          <p:spTgt spid="29"/>
                                        </p:tgtEl>
                                        <p:attrNameLst>
                                          <p:attrName>style.visibility</p:attrName>
                                        </p:attrNameLst>
                                      </p:cBhvr>
                                      <p:to>
                                        <p:strVal val="visible"/>
                                      </p:to>
                                    </p:set>
                                    <p:animEffect transition="in" filter="wipe(left)">
                                      <p:cBhvr>
                                        <p:cTn id="48" dur="750"/>
                                        <p:tgtEl>
                                          <p:spTgt spid="29"/>
                                        </p:tgtEl>
                                      </p:cBhvr>
                                    </p:animEffect>
                                  </p:childTnLst>
                                </p:cTn>
                              </p:par>
                              <p:par>
                                <p:cTn id="49" presetID="22" presetClass="entr" presetSubtype="8" fill="hold" grpId="0" nodeType="withEffect">
                                  <p:stCondLst>
                                    <p:cond delay="750"/>
                                  </p:stCondLst>
                                  <p:childTnLst>
                                    <p:set>
                                      <p:cBhvr>
                                        <p:cTn id="50" dur="1" fill="hold">
                                          <p:stCondLst>
                                            <p:cond delay="0"/>
                                          </p:stCondLst>
                                        </p:cTn>
                                        <p:tgtEl>
                                          <p:spTgt spid="30"/>
                                        </p:tgtEl>
                                        <p:attrNameLst>
                                          <p:attrName>style.visibility</p:attrName>
                                        </p:attrNameLst>
                                      </p:cBhvr>
                                      <p:to>
                                        <p:strVal val="visible"/>
                                      </p:to>
                                    </p:set>
                                    <p:animEffect transition="in" filter="wipe(left)">
                                      <p:cBhvr>
                                        <p:cTn id="51" dur="750"/>
                                        <p:tgtEl>
                                          <p:spTgt spid="30"/>
                                        </p:tgtEl>
                                      </p:cBhvr>
                                    </p:animEffect>
                                  </p:childTnLst>
                                </p:cTn>
                              </p:par>
                              <p:par>
                                <p:cTn id="52" presetID="22" presetClass="entr" presetSubtype="8" fill="hold" grpId="0" nodeType="withEffect">
                                  <p:stCondLst>
                                    <p:cond delay="750"/>
                                  </p:stCondLst>
                                  <p:childTnLst>
                                    <p:set>
                                      <p:cBhvr>
                                        <p:cTn id="53" dur="1" fill="hold">
                                          <p:stCondLst>
                                            <p:cond delay="0"/>
                                          </p:stCondLst>
                                        </p:cTn>
                                        <p:tgtEl>
                                          <p:spTgt spid="31"/>
                                        </p:tgtEl>
                                        <p:attrNameLst>
                                          <p:attrName>style.visibility</p:attrName>
                                        </p:attrNameLst>
                                      </p:cBhvr>
                                      <p:to>
                                        <p:strVal val="visible"/>
                                      </p:to>
                                    </p:set>
                                    <p:animEffect transition="in" filter="wipe(left)">
                                      <p:cBhvr>
                                        <p:cTn id="54" dur="750"/>
                                        <p:tgtEl>
                                          <p:spTgt spid="31"/>
                                        </p:tgtEl>
                                      </p:cBhvr>
                                    </p:animEffect>
                                  </p:childTnLst>
                                </p:cTn>
                              </p:par>
                              <p:par>
                                <p:cTn id="55" presetID="22" presetClass="entr" presetSubtype="8" fill="hold" grpId="0" nodeType="withEffect">
                                  <p:stCondLst>
                                    <p:cond delay="750"/>
                                  </p:stCondLst>
                                  <p:childTnLst>
                                    <p:set>
                                      <p:cBhvr>
                                        <p:cTn id="56" dur="1" fill="hold">
                                          <p:stCondLst>
                                            <p:cond delay="0"/>
                                          </p:stCondLst>
                                        </p:cTn>
                                        <p:tgtEl>
                                          <p:spTgt spid="33"/>
                                        </p:tgtEl>
                                        <p:attrNameLst>
                                          <p:attrName>style.visibility</p:attrName>
                                        </p:attrNameLst>
                                      </p:cBhvr>
                                      <p:to>
                                        <p:strVal val="visible"/>
                                      </p:to>
                                    </p:set>
                                    <p:animEffect transition="in" filter="wipe(left)">
                                      <p:cBhvr>
                                        <p:cTn id="57" dur="750"/>
                                        <p:tgtEl>
                                          <p:spTgt spid="33"/>
                                        </p:tgtEl>
                                      </p:cBhvr>
                                    </p:animEffect>
                                  </p:childTnLst>
                                </p:cTn>
                              </p:par>
                              <p:par>
                                <p:cTn id="58" presetID="22" presetClass="entr" presetSubtype="8" fill="hold" grpId="0" nodeType="withEffect">
                                  <p:stCondLst>
                                    <p:cond delay="750"/>
                                  </p:stCondLst>
                                  <p:childTnLst>
                                    <p:set>
                                      <p:cBhvr>
                                        <p:cTn id="59" dur="1" fill="hold">
                                          <p:stCondLst>
                                            <p:cond delay="0"/>
                                          </p:stCondLst>
                                        </p:cTn>
                                        <p:tgtEl>
                                          <p:spTgt spid="34"/>
                                        </p:tgtEl>
                                        <p:attrNameLst>
                                          <p:attrName>style.visibility</p:attrName>
                                        </p:attrNameLst>
                                      </p:cBhvr>
                                      <p:to>
                                        <p:strVal val="visible"/>
                                      </p:to>
                                    </p:set>
                                    <p:animEffect transition="in" filter="wipe(left)">
                                      <p:cBhvr>
                                        <p:cTn id="60" dur="750"/>
                                        <p:tgtEl>
                                          <p:spTgt spid="34"/>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12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bg>
      <p:bgPr>
        <a:gradFill flip="none" rotWithShape="1">
          <a:gsLst>
            <a:gs pos="32000">
              <a:srgbClr val="009999"/>
            </a:gs>
            <a:gs pos="89000">
              <a:srgbClr val="FFFF00">
                <a:alpha val="27000"/>
              </a:srgbClr>
            </a:gs>
            <a:gs pos="5000">
              <a:schemeClr val="accent3">
                <a:lumMod val="34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a:xfrm>
            <a:off x="11417625" y="6488935"/>
            <a:ext cx="764215" cy="365125"/>
          </a:xfrm>
        </p:spPr>
        <p:txBody>
          <a:bodyPr/>
          <a:lstStyle/>
          <a:p>
            <a:fld id="{6D22F896-40B5-4ADD-8801-0D06FADFA095}" type="slidenum">
              <a:rPr lang="en-US" smtClean="0">
                <a:solidFill>
                  <a:schemeClr val="bg1"/>
                </a:solidFill>
              </a:rPr>
              <a:pPr/>
              <a:t>104</a:t>
            </a:fld>
            <a:endParaRPr lang="en-US" dirty="0">
              <a:solidFill>
                <a:schemeClr val="bg1"/>
              </a:solidFill>
            </a:endParaRPr>
          </a:p>
        </p:txBody>
      </p:sp>
      <p:sp>
        <p:nvSpPr>
          <p:cNvPr id="10" name="Rectangle 9"/>
          <p:cNvSpPr/>
          <p:nvPr/>
        </p:nvSpPr>
        <p:spPr>
          <a:xfrm>
            <a:off x="0" y="4589927"/>
            <a:ext cx="12192000" cy="21873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600" b="1" dirty="0">
              <a:ln w="19050">
                <a:solidFill>
                  <a:srgbClr val="00FFFF"/>
                </a:solidFill>
              </a:ln>
              <a:solidFill>
                <a:schemeClr val="accent1">
                  <a:lumMod val="75000"/>
                </a:schemeClr>
              </a:solidFill>
              <a:latin typeface="Arial Black" panose="020B0A04020102020204" pitchFamily="34" charset="0"/>
            </a:endParaRPr>
          </a:p>
        </p:txBody>
      </p:sp>
      <p:sp>
        <p:nvSpPr>
          <p:cNvPr id="11" name="Content Placeholder 1"/>
          <p:cNvSpPr>
            <a:spLocks noGrp="1"/>
          </p:cNvSpPr>
          <p:nvPr>
            <p:ph sz="quarter" idx="13"/>
          </p:nvPr>
        </p:nvSpPr>
        <p:spPr>
          <a:xfrm>
            <a:off x="107576" y="215154"/>
            <a:ext cx="11994778" cy="6134846"/>
          </a:xfrm>
          <a:solidFill>
            <a:schemeClr val="accent6">
              <a:lumMod val="20000"/>
              <a:lumOff val="80000"/>
              <a:alpha val="50000"/>
            </a:schemeClr>
          </a:solidFill>
          <a:scene3d>
            <a:camera prst="orthographicFront"/>
            <a:lightRig rig="threePt" dir="t"/>
          </a:scene3d>
          <a:sp3d>
            <a:bevelT w="152400" h="50800" prst="softRound"/>
          </a:sp3d>
        </p:spPr>
        <p:txBody>
          <a:bodyPr anchor="ctr">
            <a:normAutofit/>
            <a:sp3d extrusionH="57150">
              <a:bevelT h="25400" prst="softRound"/>
            </a:sp3d>
          </a:bodyPr>
          <a:lstStyle/>
          <a:p>
            <a:r>
              <a:rPr lang="en-US" sz="2800" b="1" i="1" dirty="0" smtClean="0">
                <a:solidFill>
                  <a:schemeClr val="accent5">
                    <a:lumMod val="75000"/>
                  </a:schemeClr>
                </a:solidFill>
                <a:latin typeface="Georgia" panose="02040502050405020303" pitchFamily="18" charset="0"/>
              </a:rPr>
              <a:t>R</a:t>
            </a:r>
            <a:r>
              <a:rPr lang="en-US" sz="2800" b="1" i="1" cap="none" dirty="0" smtClean="0">
                <a:solidFill>
                  <a:schemeClr val="accent5">
                    <a:lumMod val="75000"/>
                  </a:schemeClr>
                </a:solidFill>
                <a:latin typeface="Georgia" panose="02040502050405020303" pitchFamily="18" charset="0"/>
              </a:rPr>
              <a:t>ev</a:t>
            </a:r>
            <a:r>
              <a:rPr lang="en-US" sz="2800" b="1" i="1" dirty="0" smtClean="0">
                <a:solidFill>
                  <a:schemeClr val="accent5">
                    <a:lumMod val="75000"/>
                  </a:schemeClr>
                </a:solidFill>
                <a:latin typeface="Georgia" panose="02040502050405020303" pitchFamily="18" charset="0"/>
              </a:rPr>
              <a:t> 22:13   </a:t>
            </a:r>
            <a:r>
              <a:rPr lang="en-US" sz="3600" cap="none" dirty="0" smtClean="0"/>
              <a:t>“</a:t>
            </a:r>
            <a:r>
              <a:rPr lang="en-US" sz="3600" cap="none" dirty="0"/>
              <a:t>I</a:t>
            </a:r>
            <a:r>
              <a:rPr lang="en-US" sz="3600" cap="none" dirty="0" smtClean="0"/>
              <a:t> am the ‘Aleph’ and the ‘Taw’, the beginning and the end, the first and the last. </a:t>
            </a:r>
          </a:p>
          <a:p>
            <a:r>
              <a:rPr lang="en-US" sz="2800" b="1" i="1" dirty="0">
                <a:solidFill>
                  <a:srgbClr val="43AFD6">
                    <a:lumMod val="75000"/>
                  </a:srgbClr>
                </a:solidFill>
                <a:latin typeface="Georgia" panose="02040502050405020303" pitchFamily="18" charset="0"/>
              </a:rPr>
              <a:t>R</a:t>
            </a:r>
            <a:r>
              <a:rPr lang="en-US" sz="2800" b="1" i="1" cap="none" dirty="0">
                <a:solidFill>
                  <a:srgbClr val="43AFD6">
                    <a:lumMod val="75000"/>
                  </a:srgbClr>
                </a:solidFill>
                <a:latin typeface="Georgia" panose="02040502050405020303" pitchFamily="18" charset="0"/>
              </a:rPr>
              <a:t>ev</a:t>
            </a:r>
            <a:r>
              <a:rPr lang="en-US" sz="2800" b="1" i="1" dirty="0">
                <a:solidFill>
                  <a:srgbClr val="43AFD6">
                    <a:lumMod val="75000"/>
                  </a:srgbClr>
                </a:solidFill>
                <a:latin typeface="Georgia" panose="02040502050405020303" pitchFamily="18" charset="0"/>
              </a:rPr>
              <a:t> </a:t>
            </a:r>
            <a:r>
              <a:rPr lang="en-US" sz="2800" b="1" i="1" dirty="0" smtClean="0">
                <a:solidFill>
                  <a:srgbClr val="43AFD6">
                    <a:lumMod val="75000"/>
                  </a:srgbClr>
                </a:solidFill>
                <a:latin typeface="Georgia" panose="02040502050405020303" pitchFamily="18" charset="0"/>
              </a:rPr>
              <a:t>22:14  </a:t>
            </a:r>
            <a:r>
              <a:rPr lang="en-US" sz="2800" b="1" i="1" dirty="0" smtClean="0">
                <a:gradFill>
                  <a:gsLst>
                    <a:gs pos="46000">
                      <a:schemeClr val="accent6">
                        <a:lumMod val="75000"/>
                      </a:schemeClr>
                    </a:gs>
                    <a:gs pos="82000">
                      <a:srgbClr val="00FFFF"/>
                    </a:gs>
                    <a:gs pos="32000">
                      <a:schemeClr val="accent3">
                        <a:lumMod val="34000"/>
                      </a:schemeClr>
                    </a:gs>
                  </a:gsLst>
                  <a:path path="shape">
                    <a:fillToRect l="50000" t="50000" r="50000" b="50000"/>
                  </a:path>
                </a:gradFill>
                <a:latin typeface="Georgia" panose="02040502050405020303" pitchFamily="18" charset="0"/>
              </a:rPr>
              <a:t> </a:t>
            </a:r>
            <a:r>
              <a:rPr lang="en-US" sz="3400" cap="none" dirty="0" smtClean="0">
                <a:ln>
                  <a:solidFill>
                    <a:schemeClr val="tx1"/>
                  </a:solidFill>
                </a:ln>
                <a:gradFill flip="none" rotWithShape="1">
                  <a:gsLst>
                    <a:gs pos="46000">
                      <a:schemeClr val="accent6">
                        <a:lumMod val="75000"/>
                      </a:schemeClr>
                    </a:gs>
                    <a:gs pos="82000">
                      <a:srgbClr val="00FFFF"/>
                    </a:gs>
                    <a:gs pos="32000">
                      <a:srgbClr val="92D050"/>
                    </a:gs>
                  </a:gsLst>
                  <a:path path="shape">
                    <a:fillToRect l="50000" t="50000" r="50000" b="50000"/>
                  </a:path>
                  <a:tileRect/>
                </a:gradFill>
                <a:latin typeface="Arial Black" panose="020B0A04020102020204" pitchFamily="34" charset="0"/>
              </a:rPr>
              <a:t>“Blessed are those </a:t>
            </a:r>
            <a:r>
              <a:rPr lang="en-US" sz="3400" u="sng" cap="none" dirty="0" smtClean="0">
                <a:ln>
                  <a:solidFill>
                    <a:schemeClr val="tx1"/>
                  </a:solidFill>
                </a:ln>
                <a:gradFill flip="none" rotWithShape="1">
                  <a:gsLst>
                    <a:gs pos="46000">
                      <a:schemeClr val="accent6">
                        <a:lumMod val="75000"/>
                      </a:schemeClr>
                    </a:gs>
                    <a:gs pos="82000">
                      <a:srgbClr val="00FFFF"/>
                    </a:gs>
                    <a:gs pos="32000">
                      <a:srgbClr val="92D050"/>
                    </a:gs>
                  </a:gsLst>
                  <a:path path="shape">
                    <a:fillToRect l="50000" t="50000" r="50000" b="50000"/>
                  </a:path>
                  <a:tileRect/>
                </a:gradFill>
                <a:latin typeface="Arial Black" panose="020B0A04020102020204" pitchFamily="34" charset="0"/>
              </a:rPr>
              <a:t>DOING His commands</a:t>
            </a:r>
            <a:r>
              <a:rPr lang="en-US" sz="3400" cap="none" dirty="0" smtClean="0">
                <a:ln>
                  <a:solidFill>
                    <a:schemeClr val="tx1"/>
                  </a:solidFill>
                </a:ln>
                <a:gradFill flip="none" rotWithShape="1">
                  <a:gsLst>
                    <a:gs pos="46000">
                      <a:schemeClr val="accent6">
                        <a:lumMod val="75000"/>
                      </a:schemeClr>
                    </a:gs>
                    <a:gs pos="82000">
                      <a:srgbClr val="00FFFF"/>
                    </a:gs>
                    <a:gs pos="32000">
                      <a:srgbClr val="92D050"/>
                    </a:gs>
                  </a:gsLst>
                  <a:path path="shape">
                    <a:fillToRect l="50000" t="50000" r="50000" b="50000"/>
                  </a:path>
                  <a:tileRect/>
                </a:gradFill>
                <a:latin typeface="Arial Black" panose="020B0A04020102020204" pitchFamily="34" charset="0"/>
              </a:rPr>
              <a:t>, </a:t>
            </a:r>
            <a:r>
              <a:rPr lang="en-US" sz="3600" cap="none" dirty="0" smtClean="0"/>
              <a:t>so that the authority shall be theirs unto the </a:t>
            </a:r>
            <a:br>
              <a:rPr lang="en-US" sz="3600" cap="none" dirty="0" smtClean="0"/>
            </a:br>
            <a:r>
              <a:rPr lang="en-US" sz="3600" cap="none" dirty="0" smtClean="0"/>
              <a:t>tree of life, and to enter through the gates into the city. </a:t>
            </a:r>
          </a:p>
          <a:p>
            <a:r>
              <a:rPr lang="en-US" sz="2800" b="1" i="1" dirty="0">
                <a:solidFill>
                  <a:srgbClr val="43AFD6">
                    <a:lumMod val="75000"/>
                  </a:srgbClr>
                </a:solidFill>
                <a:latin typeface="Georgia" panose="02040502050405020303" pitchFamily="18" charset="0"/>
              </a:rPr>
              <a:t>R</a:t>
            </a:r>
            <a:r>
              <a:rPr lang="en-US" sz="2800" b="1" i="1" cap="none" dirty="0">
                <a:solidFill>
                  <a:srgbClr val="43AFD6">
                    <a:lumMod val="75000"/>
                  </a:srgbClr>
                </a:solidFill>
                <a:latin typeface="Georgia" panose="02040502050405020303" pitchFamily="18" charset="0"/>
              </a:rPr>
              <a:t>ev</a:t>
            </a:r>
            <a:r>
              <a:rPr lang="en-US" sz="2800" b="1" i="1" dirty="0">
                <a:solidFill>
                  <a:srgbClr val="43AFD6">
                    <a:lumMod val="75000"/>
                  </a:srgbClr>
                </a:solidFill>
                <a:latin typeface="Georgia" panose="02040502050405020303" pitchFamily="18" charset="0"/>
              </a:rPr>
              <a:t> </a:t>
            </a:r>
            <a:r>
              <a:rPr lang="en-US" sz="2800" b="1" i="1" dirty="0" smtClean="0">
                <a:solidFill>
                  <a:srgbClr val="43AFD6">
                    <a:lumMod val="75000"/>
                  </a:srgbClr>
                </a:solidFill>
                <a:latin typeface="Georgia" panose="02040502050405020303" pitchFamily="18" charset="0"/>
              </a:rPr>
              <a:t>22:17     </a:t>
            </a:r>
            <a:r>
              <a:rPr lang="en-US" sz="3600" cap="none" dirty="0" smtClean="0"/>
              <a:t>And the </a:t>
            </a:r>
            <a:r>
              <a:rPr lang="en-US" sz="3600" b="1" cap="none" dirty="0" smtClean="0">
                <a:effectLst>
                  <a:glow rad="127000">
                    <a:srgbClr val="00FFFF"/>
                  </a:glow>
                </a:effectLst>
              </a:rPr>
              <a:t>Spirit</a:t>
            </a:r>
            <a:r>
              <a:rPr lang="en-US" sz="3600" cap="none" dirty="0" smtClean="0"/>
              <a:t> and the </a:t>
            </a:r>
            <a:r>
              <a:rPr lang="en-US" sz="3600" b="1" cap="none" dirty="0" smtClean="0">
                <a:effectLst>
                  <a:glow rad="127000">
                    <a:srgbClr val="FFFF00"/>
                  </a:glow>
                </a:effectLst>
              </a:rPr>
              <a:t>Bride</a:t>
            </a:r>
            <a:r>
              <a:rPr lang="en-US" sz="3600" cap="none" dirty="0" smtClean="0"/>
              <a:t> say, </a:t>
            </a:r>
            <a:r>
              <a:rPr lang="en-US" sz="3600" b="1" cap="none" dirty="0" smtClean="0">
                <a:solidFill>
                  <a:schemeClr val="accent1">
                    <a:lumMod val="75000"/>
                  </a:schemeClr>
                </a:solidFill>
              </a:rPr>
              <a:t>“come!” </a:t>
            </a:r>
            <a:r>
              <a:rPr lang="en-US" sz="3600" cap="none" dirty="0" smtClean="0">
                <a:effectLst>
                  <a:glow rad="127000">
                    <a:srgbClr val="FF9900"/>
                  </a:glow>
                </a:effectLst>
              </a:rPr>
              <a:t>and he who hears,</a:t>
            </a:r>
            <a:r>
              <a:rPr lang="en-US" sz="3600" cap="none" dirty="0" smtClean="0"/>
              <a:t> let him say, </a:t>
            </a:r>
            <a:r>
              <a:rPr lang="en-US" sz="3600" b="1" cap="none" dirty="0" smtClean="0">
                <a:solidFill>
                  <a:schemeClr val="accent1">
                    <a:lumMod val="75000"/>
                  </a:schemeClr>
                </a:solidFill>
              </a:rPr>
              <a:t>“come!” </a:t>
            </a:r>
            <a:r>
              <a:rPr lang="en-US" sz="3600" cap="none" dirty="0" smtClean="0"/>
              <a:t>and he who thirsts, </a:t>
            </a:r>
            <a:r>
              <a:rPr lang="en-US" sz="3600" b="1" cap="none" dirty="0" smtClean="0">
                <a:solidFill>
                  <a:schemeClr val="accent1">
                    <a:lumMod val="75000"/>
                  </a:schemeClr>
                </a:solidFill>
              </a:rPr>
              <a:t>come! </a:t>
            </a:r>
            <a:r>
              <a:rPr lang="en-US" sz="3600" cap="none" dirty="0" smtClean="0"/>
              <a:t>and he who desires it, take the water of life without paying! </a:t>
            </a:r>
          </a:p>
        </p:txBody>
      </p:sp>
      <p:sp>
        <p:nvSpPr>
          <p:cNvPr id="12" name="Rectangle 11"/>
          <p:cNvSpPr/>
          <p:nvPr/>
        </p:nvSpPr>
        <p:spPr>
          <a:xfrm>
            <a:off x="10280246" y="5879313"/>
            <a:ext cx="1787444" cy="2156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smtClean="0">
                <a:solidFill>
                  <a:schemeClr val="tx1"/>
                </a:solidFill>
              </a:rPr>
              <a:t>The Scriptures</a:t>
            </a:r>
            <a:endParaRPr lang="en-CA" sz="1600" dirty="0">
              <a:solidFill>
                <a:schemeClr val="tx1"/>
              </a:solidFill>
            </a:endParaRPr>
          </a:p>
        </p:txBody>
      </p:sp>
      <p:sp>
        <p:nvSpPr>
          <p:cNvPr id="13" name="Rounded Rectangular Callout 12"/>
          <p:cNvSpPr/>
          <p:nvPr/>
        </p:nvSpPr>
        <p:spPr>
          <a:xfrm>
            <a:off x="6297282" y="1272985"/>
            <a:ext cx="5346077" cy="546848"/>
          </a:xfrm>
          <a:prstGeom prst="wedgeRoundRectCallout">
            <a:avLst>
              <a:gd name="adj1" fmla="val -22789"/>
              <a:gd name="adj2" fmla="val 99658"/>
              <a:gd name="adj3" fmla="val 16667"/>
            </a:avLst>
          </a:prstGeom>
          <a:blipFill>
            <a:blip r:embed="rId2"/>
            <a:stretch>
              <a:fillRect/>
            </a:stretch>
          </a:blipFill>
          <a:ln w="57150">
            <a:solidFill>
              <a:srgbClr val="FF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100" b="1" dirty="0" smtClean="0">
                <a:solidFill>
                  <a:schemeClr val="accent1">
                    <a:lumMod val="75000"/>
                  </a:schemeClr>
                </a:solidFill>
              </a:rPr>
              <a:t>Acknowledgement alone does not qualify!</a:t>
            </a:r>
            <a:endParaRPr lang="en-CA" sz="2100" b="1" dirty="0">
              <a:solidFill>
                <a:schemeClr val="accent1">
                  <a:lumMod val="75000"/>
                </a:schemeClr>
              </a:solidFill>
            </a:endParaRPr>
          </a:p>
        </p:txBody>
      </p:sp>
    </p:spTree>
    <p:extLst>
      <p:ext uri="{BB962C8B-B14F-4D97-AF65-F5344CB8AC3E}">
        <p14:creationId xmlns:p14="http://schemas.microsoft.com/office/powerpoint/2010/main" val="37880316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Effect transition="in" filter="wipe(up)">
                                      <p:cBhvr>
                                        <p:cTn id="19" dur="500"/>
                                        <p:tgtEl>
                                          <p:spTgt spid="11">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1000" fill="hold"/>
                                        <p:tgtEl>
                                          <p:spTgt spid="13"/>
                                        </p:tgtEl>
                                        <p:attrNameLst>
                                          <p:attrName>ppt_w</p:attrName>
                                        </p:attrNameLst>
                                      </p:cBhvr>
                                      <p:tavLst>
                                        <p:tav tm="0">
                                          <p:val>
                                            <p:fltVal val="0"/>
                                          </p:val>
                                        </p:tav>
                                        <p:tav tm="100000">
                                          <p:val>
                                            <p:strVal val="#ppt_w"/>
                                          </p:val>
                                        </p:tav>
                                      </p:tavLst>
                                    </p:anim>
                                    <p:anim calcmode="lin" valueType="num">
                                      <p:cBhvr>
                                        <p:cTn id="25" dur="1000" fill="hold"/>
                                        <p:tgtEl>
                                          <p:spTgt spid="13"/>
                                        </p:tgtEl>
                                        <p:attrNameLst>
                                          <p:attrName>ppt_h</p:attrName>
                                        </p:attrNameLst>
                                      </p:cBhvr>
                                      <p:tavLst>
                                        <p:tav tm="0">
                                          <p:val>
                                            <p:fltVal val="0"/>
                                          </p:val>
                                        </p:tav>
                                        <p:tav tm="100000">
                                          <p:val>
                                            <p:strVal val="#ppt_h"/>
                                          </p:val>
                                        </p:tav>
                                      </p:tavLst>
                                    </p:anim>
                                    <p:anim calcmode="lin" valueType="num">
                                      <p:cBhvr>
                                        <p:cTn id="26" dur="1000" fill="hold"/>
                                        <p:tgtEl>
                                          <p:spTgt spid="13"/>
                                        </p:tgtEl>
                                        <p:attrNameLst>
                                          <p:attrName>style.rotation</p:attrName>
                                        </p:attrNameLst>
                                      </p:cBhvr>
                                      <p:tavLst>
                                        <p:tav tm="0">
                                          <p:val>
                                            <p:fltVal val="90"/>
                                          </p:val>
                                        </p:tav>
                                        <p:tav tm="100000">
                                          <p:val>
                                            <p:fltVal val="0"/>
                                          </p:val>
                                        </p:tav>
                                      </p:tavLst>
                                    </p:anim>
                                    <p:animEffect transition="in" filter="fade">
                                      <p:cBhvr>
                                        <p:cTn id="27" dur="10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1">
                                            <p:txEl>
                                              <p:pRg st="2" end="2"/>
                                            </p:txEl>
                                          </p:spTgt>
                                        </p:tgtEl>
                                        <p:attrNameLst>
                                          <p:attrName>style.visibility</p:attrName>
                                        </p:attrNameLst>
                                      </p:cBhvr>
                                      <p:to>
                                        <p:strVal val="visible"/>
                                      </p:to>
                                    </p:set>
                                    <p:animEffect transition="in" filter="fade">
                                      <p:cBhvr>
                                        <p:cTn id="32" dur="1000"/>
                                        <p:tgtEl>
                                          <p:spTgt spid="11">
                                            <p:txEl>
                                              <p:pRg st="2" end="2"/>
                                            </p:txEl>
                                          </p:spTgt>
                                        </p:tgtEl>
                                      </p:cBhvr>
                                    </p:animEffect>
                                    <p:anim calcmode="lin" valueType="num">
                                      <p:cBhvr>
                                        <p:cTn id="33"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9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Content Placeholder 7"/>
          <p:cNvSpPr>
            <a:spLocks noGrp="1"/>
          </p:cNvSpPr>
          <p:nvPr>
            <p:ph sz="quarter" idx="13"/>
          </p:nvPr>
        </p:nvSpPr>
        <p:spPr>
          <a:xfrm>
            <a:off x="894080" y="689430"/>
            <a:ext cx="10710090" cy="6087290"/>
          </a:xfrm>
        </p:spPr>
        <p:txBody>
          <a:bodyPr>
            <a:normAutofit/>
            <a:scene3d>
              <a:camera prst="orthographicFront"/>
              <a:lightRig rig="threePt" dir="t"/>
            </a:scene3d>
            <a:sp3d extrusionH="57150">
              <a:bevelT w="38100" h="38100"/>
            </a:sp3d>
          </a:bodyPr>
          <a:lstStyle/>
          <a:p>
            <a:pPr>
              <a:buClr>
                <a:schemeClr val="accent1">
                  <a:lumMod val="75000"/>
                </a:schemeClr>
              </a:buClr>
            </a:pPr>
            <a:r>
              <a:rPr lang="en-CA" sz="4400" b="1" cap="none" dirty="0" smtClean="0">
                <a:ln>
                  <a:solidFill>
                    <a:sysClr val="windowText" lastClr="000000"/>
                  </a:solidFill>
                </a:ln>
                <a:solidFill>
                  <a:schemeClr val="bg2">
                    <a:lumMod val="20000"/>
                    <a:lumOff val="80000"/>
                  </a:schemeClr>
                </a:solidFill>
                <a:latin typeface="Cooper Black" pitchFamily="18" charset="0"/>
                <a:cs typeface="Aharoni" pitchFamily="2" charset="-79"/>
              </a:rPr>
              <a:t>The layers of deception &amp; unbelief run deep and are many, just like the layers of this rose. </a:t>
            </a:r>
          </a:p>
          <a:p>
            <a:pPr>
              <a:buClr>
                <a:schemeClr val="accent1">
                  <a:lumMod val="75000"/>
                </a:schemeClr>
              </a:buClr>
            </a:pPr>
            <a:r>
              <a:rPr lang="en-CA" sz="4400" b="1" cap="none" dirty="0" smtClean="0">
                <a:ln>
                  <a:solidFill>
                    <a:sysClr val="windowText" lastClr="000000"/>
                  </a:solidFill>
                </a:ln>
                <a:solidFill>
                  <a:schemeClr val="accent1">
                    <a:lumMod val="40000"/>
                    <a:lumOff val="60000"/>
                  </a:schemeClr>
                </a:solidFill>
                <a:latin typeface="Cooper Black" pitchFamily="18" charset="0"/>
                <a:cs typeface="Aharoni" pitchFamily="2" charset="-79"/>
              </a:rPr>
              <a:t>Somehow we must dig into the center and find the firm root.  </a:t>
            </a:r>
          </a:p>
          <a:p>
            <a:pPr>
              <a:buClr>
                <a:schemeClr val="accent1">
                  <a:lumMod val="75000"/>
                </a:schemeClr>
              </a:buClr>
            </a:pPr>
            <a:r>
              <a:rPr lang="en-CA" sz="4400" b="1" cap="none" dirty="0" smtClean="0">
                <a:ln>
                  <a:solidFill>
                    <a:sysClr val="windowText" lastClr="000000"/>
                  </a:solidFill>
                </a:ln>
                <a:solidFill>
                  <a:schemeClr val="accent3">
                    <a:lumMod val="20000"/>
                    <a:lumOff val="80000"/>
                  </a:schemeClr>
                </a:solidFill>
                <a:latin typeface="Cooper Black" pitchFamily="18" charset="0"/>
                <a:cs typeface="Aharoni" pitchFamily="2" charset="-79"/>
              </a:rPr>
              <a:t>The first petal (if you will.)</a:t>
            </a:r>
            <a:endParaRPr lang="en-CA" sz="3200" b="1" cap="none" dirty="0">
              <a:ln>
                <a:solidFill>
                  <a:sysClr val="windowText" lastClr="000000"/>
                </a:solidFill>
              </a:ln>
              <a:solidFill>
                <a:schemeClr val="accent3">
                  <a:lumMod val="20000"/>
                  <a:lumOff val="80000"/>
                </a:schemeClr>
              </a:solidFill>
              <a:latin typeface="Cooper Black" pitchFamily="18" charset="0"/>
              <a:cs typeface="Aharoni" pitchFamily="2" charset="-79"/>
            </a:endParaRPr>
          </a:p>
        </p:txBody>
      </p:sp>
      <p:sp>
        <p:nvSpPr>
          <p:cNvPr id="7" name="Slide Number Placeholder 4"/>
          <p:cNvSpPr>
            <a:spLocks noGrp="1"/>
          </p:cNvSpPr>
          <p:nvPr>
            <p:ph type="sldNum" sz="quarter" idx="12"/>
          </p:nvPr>
        </p:nvSpPr>
        <p:spPr>
          <a:xfrm>
            <a:off x="11341325" y="6492875"/>
            <a:ext cx="764215" cy="365125"/>
          </a:xfrm>
        </p:spPr>
        <p:txBody>
          <a:bodyPr/>
          <a:lstStyle/>
          <a:p>
            <a:fld id="{6D22F896-40B5-4ADD-8801-0D06FADFA095}" type="slidenum">
              <a:rPr lang="en-US" smtClean="0">
                <a:solidFill>
                  <a:schemeClr val="bg1"/>
                </a:solidFill>
              </a:rPr>
              <a:pPr/>
              <a:t>105</a:t>
            </a:fld>
            <a:endParaRPr lang="en-US" dirty="0">
              <a:solidFill>
                <a:schemeClr val="bg1"/>
              </a:solidFill>
            </a:endParaRPr>
          </a:p>
        </p:txBody>
      </p:sp>
    </p:spTree>
    <p:extLst>
      <p:ext uri="{BB962C8B-B14F-4D97-AF65-F5344CB8AC3E}">
        <p14:creationId xmlns:p14="http://schemas.microsoft.com/office/powerpoint/2010/main" val="21836541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7"/>
          <p:cNvSpPr txBox="1">
            <a:spLocks/>
          </p:cNvSpPr>
          <p:nvPr/>
        </p:nvSpPr>
        <p:spPr>
          <a:xfrm>
            <a:off x="655320" y="5715000"/>
            <a:ext cx="10754360" cy="914400"/>
          </a:xfrm>
          <a:prstGeom prst="rect">
            <a:avLst/>
          </a:prstGeom>
        </p:spPr>
        <p:txBody>
          <a:bodyPr>
            <a:noAutofit/>
            <a:scene3d>
              <a:camera prst="orthographicFront"/>
              <a:lightRig rig="threePt" dir="t"/>
            </a:scene3d>
            <a:sp3d extrusionH="57150">
              <a:bevelT h="25400" prst="softRound"/>
            </a:sp3d>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buFont typeface="Arial" panose="020B0604020202020204" pitchFamily="34" charset="0"/>
              <a:buNone/>
            </a:pPr>
            <a:r>
              <a:rPr lang="en-CA" sz="5400" b="1" cap="none" smtClean="0">
                <a:ln>
                  <a:solidFill>
                    <a:sysClr val="windowText" lastClr="000000"/>
                  </a:solidFill>
                </a:ln>
                <a:solidFill>
                  <a:srgbClr val="92D050"/>
                </a:solidFill>
                <a:effectLst>
                  <a:glow rad="127000">
                    <a:schemeClr val="bg1">
                      <a:lumMod val="85000"/>
                    </a:schemeClr>
                  </a:glow>
                </a:effectLst>
                <a:latin typeface="Cooper Black" pitchFamily="18" charset="0"/>
                <a:cs typeface="Aharoni" pitchFamily="2" charset="-79"/>
              </a:rPr>
              <a:t>What  about  “Unbelief”?</a:t>
            </a:r>
            <a:endParaRPr lang="en-CA" sz="4000" b="1" cap="none" dirty="0">
              <a:ln>
                <a:solidFill>
                  <a:sysClr val="windowText" lastClr="000000"/>
                </a:solidFill>
              </a:ln>
              <a:solidFill>
                <a:srgbClr val="92D050"/>
              </a:solidFill>
              <a:effectLst>
                <a:glow rad="127000">
                  <a:schemeClr val="bg1">
                    <a:lumMod val="85000"/>
                  </a:schemeClr>
                </a:glow>
              </a:effectLst>
              <a:latin typeface="Cooper Black" pitchFamily="18" charset="0"/>
              <a:cs typeface="Aharoni" pitchFamily="2" charset="-79"/>
            </a:endParaRPr>
          </a:p>
        </p:txBody>
      </p:sp>
      <p:sp>
        <p:nvSpPr>
          <p:cNvPr id="4" name="Slide Number Placeholder 4"/>
          <p:cNvSpPr>
            <a:spLocks noGrp="1"/>
          </p:cNvSpPr>
          <p:nvPr>
            <p:ph type="sldNum" sz="quarter" idx="12"/>
          </p:nvPr>
        </p:nvSpPr>
        <p:spPr>
          <a:xfrm>
            <a:off x="11341325" y="6492875"/>
            <a:ext cx="764215" cy="365125"/>
          </a:xfrm>
        </p:spPr>
        <p:txBody>
          <a:bodyPr/>
          <a:lstStyle/>
          <a:p>
            <a:fld id="{6D22F896-40B5-4ADD-8801-0D06FADFA095}" type="slidenum">
              <a:rPr lang="en-US" smtClean="0">
                <a:solidFill>
                  <a:schemeClr val="bg1"/>
                </a:solidFill>
              </a:rPr>
              <a:pPr/>
              <a:t>106</a:t>
            </a:fld>
            <a:endParaRPr lang="en-US" dirty="0">
              <a:solidFill>
                <a:schemeClr val="bg1"/>
              </a:solidFill>
            </a:endParaRPr>
          </a:p>
        </p:txBody>
      </p:sp>
    </p:spTree>
    <p:extLst>
      <p:ext uri="{BB962C8B-B14F-4D97-AF65-F5344CB8AC3E}">
        <p14:creationId xmlns:p14="http://schemas.microsoft.com/office/powerpoint/2010/main" val="2493585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7"/>
          <p:cNvSpPr txBox="1">
            <a:spLocks/>
          </p:cNvSpPr>
          <p:nvPr/>
        </p:nvSpPr>
        <p:spPr>
          <a:xfrm>
            <a:off x="1112520" y="553720"/>
            <a:ext cx="2621280" cy="2254568"/>
          </a:xfrm>
          <a:prstGeom prst="rect">
            <a:avLst/>
          </a:prstGeom>
        </p:spPr>
        <p:txBody>
          <a:bodyPr>
            <a:noAutofit/>
            <a:scene3d>
              <a:camera prst="orthographicFront"/>
              <a:lightRig rig="threePt" dir="t"/>
            </a:scene3d>
            <a:sp3d extrusionH="57150">
              <a:bevelT w="38100" h="38100"/>
            </a:sp3d>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buFont typeface="Arial" panose="020B0604020202020204" pitchFamily="34" charset="0"/>
              <a:buNone/>
            </a:pPr>
            <a:r>
              <a:rPr lang="en-CA" sz="4800" b="1" cap="none" smtClean="0">
                <a:ln>
                  <a:solidFill>
                    <a:sysClr val="windowText" lastClr="000000"/>
                  </a:solidFill>
                </a:ln>
                <a:solidFill>
                  <a:schemeClr val="bg2">
                    <a:lumMod val="20000"/>
                    <a:lumOff val="80000"/>
                  </a:schemeClr>
                </a:solidFill>
                <a:effectLst>
                  <a:glow rad="127000">
                    <a:srgbClr val="800000"/>
                  </a:glow>
                </a:effectLst>
                <a:latin typeface="Cooper Black" pitchFamily="18" charset="0"/>
                <a:cs typeface="Aharoni" pitchFamily="2" charset="-79"/>
              </a:rPr>
              <a:t>What </a:t>
            </a:r>
            <a:br>
              <a:rPr lang="en-CA" sz="4800" b="1" cap="none" smtClean="0">
                <a:ln>
                  <a:solidFill>
                    <a:sysClr val="windowText" lastClr="000000"/>
                  </a:solidFill>
                </a:ln>
                <a:solidFill>
                  <a:schemeClr val="bg2">
                    <a:lumMod val="20000"/>
                    <a:lumOff val="80000"/>
                  </a:schemeClr>
                </a:solidFill>
                <a:effectLst>
                  <a:glow rad="127000">
                    <a:srgbClr val="800000"/>
                  </a:glow>
                </a:effectLst>
                <a:latin typeface="Cooper Black" pitchFamily="18" charset="0"/>
                <a:cs typeface="Aharoni" pitchFamily="2" charset="-79"/>
              </a:rPr>
            </a:br>
            <a:r>
              <a:rPr lang="en-CA" sz="4800" b="1" cap="none" smtClean="0">
                <a:ln>
                  <a:solidFill>
                    <a:sysClr val="windowText" lastClr="000000"/>
                  </a:solidFill>
                </a:ln>
                <a:solidFill>
                  <a:schemeClr val="bg2">
                    <a:lumMod val="20000"/>
                    <a:lumOff val="80000"/>
                  </a:schemeClr>
                </a:solidFill>
                <a:effectLst>
                  <a:glow rad="127000">
                    <a:srgbClr val="800000"/>
                  </a:glow>
                </a:effectLst>
                <a:latin typeface="Cooper Black" pitchFamily="18" charset="0"/>
                <a:cs typeface="Aharoni" pitchFamily="2" charset="-79"/>
              </a:rPr>
              <a:t>about</a:t>
            </a:r>
            <a:endParaRPr lang="en-CA" sz="3600" b="1" cap="none" dirty="0">
              <a:ln>
                <a:solidFill>
                  <a:sysClr val="windowText" lastClr="000000"/>
                </a:solidFill>
              </a:ln>
              <a:solidFill>
                <a:schemeClr val="accent3">
                  <a:lumMod val="20000"/>
                  <a:lumOff val="80000"/>
                </a:schemeClr>
              </a:solidFill>
              <a:effectLst>
                <a:glow rad="127000">
                  <a:srgbClr val="800000"/>
                </a:glow>
              </a:effectLst>
              <a:latin typeface="Cooper Black" pitchFamily="18" charset="0"/>
              <a:cs typeface="Aharoni" pitchFamily="2" charset="-79"/>
            </a:endParaRPr>
          </a:p>
        </p:txBody>
      </p:sp>
      <p:sp>
        <p:nvSpPr>
          <p:cNvPr id="4" name="Slide Number Placeholder 4"/>
          <p:cNvSpPr>
            <a:spLocks noGrp="1"/>
          </p:cNvSpPr>
          <p:nvPr>
            <p:ph type="sldNum" sz="quarter" idx="12"/>
          </p:nvPr>
        </p:nvSpPr>
        <p:spPr>
          <a:xfrm>
            <a:off x="11341325" y="6492875"/>
            <a:ext cx="764215" cy="365125"/>
          </a:xfrm>
        </p:spPr>
        <p:txBody>
          <a:bodyPr/>
          <a:lstStyle/>
          <a:p>
            <a:fld id="{6D22F896-40B5-4ADD-8801-0D06FADFA095}" type="slidenum">
              <a:rPr lang="en-US" smtClean="0">
                <a:solidFill>
                  <a:schemeClr val="bg1"/>
                </a:solidFill>
              </a:rPr>
              <a:pPr/>
              <a:t>107</a:t>
            </a:fld>
            <a:endParaRPr lang="en-US" dirty="0">
              <a:solidFill>
                <a:schemeClr val="bg1"/>
              </a:solidFill>
            </a:endParaRPr>
          </a:p>
        </p:txBody>
      </p:sp>
      <p:pic>
        <p:nvPicPr>
          <p:cNvPr id="6" name="Picture 2" descr="C:\Users\Rae\Desktop\belief - unbelief.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89997" y="665163"/>
            <a:ext cx="1697038" cy="1697037"/>
          </a:xfrm>
          <a:prstGeom prst="rect">
            <a:avLst/>
          </a:prstGeom>
          <a:noFill/>
          <a:effectLst>
            <a:glow rad="12700">
              <a:srgbClr val="800000">
                <a:alpha val="40000"/>
              </a:srgbClr>
            </a:glow>
            <a:softEdge rad="177800"/>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5750975" y="159370"/>
            <a:ext cx="1117614" cy="2646878"/>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16600" b="1" cap="none" spc="0" dirty="0" smtClean="0">
                <a:ln/>
                <a:solidFill>
                  <a:srgbClr val="800000"/>
                </a:solidFill>
                <a:effectLst>
                  <a:glow rad="127000">
                    <a:schemeClr val="bg1"/>
                  </a:glow>
                </a:effectLst>
                <a:latin typeface="Script MT Bold" pitchFamily="66" charset="0"/>
              </a:rPr>
              <a:t>?</a:t>
            </a:r>
            <a:endParaRPr lang="en-US" sz="16600" b="1" cap="none" spc="0" dirty="0">
              <a:ln/>
              <a:solidFill>
                <a:srgbClr val="800000"/>
              </a:solidFill>
              <a:effectLst>
                <a:glow rad="127000">
                  <a:schemeClr val="bg1"/>
                </a:glow>
              </a:effectLst>
              <a:latin typeface="Script MT Bold" pitchFamily="66" charset="0"/>
            </a:endParaRPr>
          </a:p>
        </p:txBody>
      </p:sp>
      <p:sp>
        <p:nvSpPr>
          <p:cNvPr id="8" name="Rectangle 7"/>
          <p:cNvSpPr/>
          <p:nvPr/>
        </p:nvSpPr>
        <p:spPr>
          <a:xfrm>
            <a:off x="365760" y="2317169"/>
            <a:ext cx="8107680" cy="4524315"/>
          </a:xfrm>
          <a:prstGeom prst="rect">
            <a:avLst/>
          </a:prstGeom>
          <a:solidFill>
            <a:schemeClr val="accent1">
              <a:lumMod val="50000"/>
              <a:alpha val="29000"/>
            </a:schemeClr>
          </a:solidFill>
          <a:scene3d>
            <a:camera prst="orthographicFront"/>
            <a:lightRig rig="threePt" dir="t"/>
          </a:scene3d>
          <a:sp3d>
            <a:bevelT w="152400" h="50800" prst="softRound"/>
          </a:sp3d>
        </p:spPr>
        <p:txBody>
          <a:bodyPr wrap="square">
            <a:spAutoFit/>
          </a:bodyPr>
          <a:lstStyle/>
          <a:p>
            <a:pPr>
              <a:lnSpc>
                <a:spcPct val="150000"/>
              </a:lnSpc>
            </a:pPr>
            <a:r>
              <a:rPr lang="en-US" dirty="0" smtClean="0">
                <a:ln w="3175" cmpd="sng">
                  <a:solidFill>
                    <a:srgbClr val="FFCC00"/>
                  </a:solidFill>
                  <a:prstDash val="solid"/>
                </a:ln>
                <a:solidFill>
                  <a:srgbClr val="FFFFFF"/>
                </a:solidFill>
                <a:effectLst>
                  <a:outerShdw blurRad="63500" dir="3600000" algn="tl" rotWithShape="0">
                    <a:srgbClr val="000000">
                      <a:alpha val="70000"/>
                    </a:srgbClr>
                  </a:outerShdw>
                </a:effectLst>
                <a:latin typeface="Arial Rounded MT Bold" pitchFamily="34" charset="0"/>
              </a:rPr>
              <a:t>“</a:t>
            </a:r>
            <a:r>
              <a:rPr lang="en-US" sz="2400" dirty="0" smtClean="0">
                <a:ln w="3175" cmpd="sng">
                  <a:solidFill>
                    <a:srgbClr val="FFCC00"/>
                  </a:solidFill>
                  <a:prstDash val="solid"/>
                </a:ln>
                <a:solidFill>
                  <a:srgbClr val="FFFFFF"/>
                </a:solidFill>
                <a:effectLst>
                  <a:outerShdw blurRad="63500" dir="3600000" algn="tl" rotWithShape="0">
                    <a:srgbClr val="000000">
                      <a:alpha val="70000"/>
                    </a:srgbClr>
                  </a:outerShdw>
                </a:effectLst>
                <a:latin typeface="Arial Rounded MT Bold" pitchFamily="34" charset="0"/>
              </a:rPr>
              <a:t>Unbelief </a:t>
            </a:r>
            <a:r>
              <a:rPr lang="en-US" sz="2400" dirty="0">
                <a:ln w="3175" cmpd="sng">
                  <a:solidFill>
                    <a:srgbClr val="FFCC00"/>
                  </a:solidFill>
                  <a:prstDash val="solid"/>
                </a:ln>
                <a:solidFill>
                  <a:srgbClr val="FFFFFF"/>
                </a:solidFill>
                <a:effectLst>
                  <a:outerShdw blurRad="63500" dir="3600000" algn="tl" rotWithShape="0">
                    <a:srgbClr val="000000">
                      <a:alpha val="70000"/>
                    </a:srgbClr>
                  </a:outerShdw>
                </a:effectLst>
                <a:latin typeface="Arial Rounded MT Bold" pitchFamily="34" charset="0"/>
              </a:rPr>
              <a:t>is always questioning.  </a:t>
            </a:r>
            <a:r>
              <a:rPr lang="en-US" sz="2400" dirty="0" smtClean="0">
                <a:ln w="3175" cmpd="sng">
                  <a:solidFill>
                    <a:srgbClr val="FFCC00"/>
                  </a:solidFill>
                  <a:prstDash val="solid"/>
                </a:ln>
                <a:solidFill>
                  <a:srgbClr val="FFFFFF"/>
                </a:solidFill>
                <a:effectLst>
                  <a:outerShdw blurRad="63500" dir="3600000" algn="tl" rotWithShape="0">
                    <a:srgbClr val="000000">
                      <a:alpha val="70000"/>
                    </a:srgbClr>
                  </a:outerShdw>
                </a:effectLst>
                <a:latin typeface="Arial Rounded MT Bold" pitchFamily="34" charset="0"/>
              </a:rPr>
              <a:t>… </a:t>
            </a:r>
            <a:br>
              <a:rPr lang="en-US" sz="2400" dirty="0" smtClean="0">
                <a:ln w="3175" cmpd="sng">
                  <a:solidFill>
                    <a:srgbClr val="FFCC00"/>
                  </a:solidFill>
                  <a:prstDash val="solid"/>
                </a:ln>
                <a:solidFill>
                  <a:srgbClr val="FFFFFF"/>
                </a:solidFill>
                <a:effectLst>
                  <a:outerShdw blurRad="63500" dir="3600000" algn="tl" rotWithShape="0">
                    <a:srgbClr val="000000">
                      <a:alpha val="70000"/>
                    </a:srgbClr>
                  </a:outerShdw>
                </a:effectLst>
                <a:latin typeface="Arial Rounded MT Bold" pitchFamily="34" charset="0"/>
              </a:rPr>
            </a:br>
            <a:r>
              <a:rPr lang="en-US" sz="2400" dirty="0" smtClean="0">
                <a:ln w="3175" cmpd="sng">
                  <a:solidFill>
                    <a:srgbClr val="FFCC00"/>
                  </a:solidFill>
                  <a:prstDash val="solid"/>
                </a:ln>
                <a:solidFill>
                  <a:srgbClr val="FFFFFF"/>
                </a:solidFill>
                <a:effectLst>
                  <a:outerShdw blurRad="63500" dir="3600000" algn="tl" rotWithShape="0">
                    <a:srgbClr val="000000">
                      <a:alpha val="70000"/>
                    </a:srgbClr>
                  </a:outerShdw>
                </a:effectLst>
                <a:latin typeface="Arial Rounded MT Bold" pitchFamily="34" charset="0"/>
              </a:rPr>
              <a:t>She [unbelief] </a:t>
            </a:r>
            <a:r>
              <a:rPr lang="en-US" sz="2400" dirty="0">
                <a:ln w="3175" cmpd="sng">
                  <a:solidFill>
                    <a:srgbClr val="FFCC00"/>
                  </a:solidFill>
                  <a:prstDash val="solid"/>
                </a:ln>
                <a:solidFill>
                  <a:srgbClr val="FFFFFF"/>
                </a:solidFill>
                <a:effectLst>
                  <a:outerShdw blurRad="63500" dir="3600000" algn="tl" rotWithShape="0">
                    <a:srgbClr val="000000">
                      <a:alpha val="70000"/>
                    </a:srgbClr>
                  </a:outerShdw>
                </a:effectLst>
                <a:latin typeface="Arial Rounded MT Bold" pitchFamily="34" charset="0"/>
              </a:rPr>
              <a:t>does not know what she wants.  </a:t>
            </a:r>
            <a:br>
              <a:rPr lang="en-US" sz="2400" dirty="0">
                <a:ln w="3175" cmpd="sng">
                  <a:solidFill>
                    <a:srgbClr val="FFCC00"/>
                  </a:solidFill>
                  <a:prstDash val="solid"/>
                </a:ln>
                <a:solidFill>
                  <a:srgbClr val="FFFFFF"/>
                </a:solidFill>
                <a:effectLst>
                  <a:outerShdw blurRad="63500" dir="3600000" algn="tl" rotWithShape="0">
                    <a:srgbClr val="000000">
                      <a:alpha val="70000"/>
                    </a:srgbClr>
                  </a:outerShdw>
                </a:effectLst>
                <a:latin typeface="Arial Rounded MT Bold" pitchFamily="34" charset="0"/>
              </a:rPr>
            </a:br>
            <a:r>
              <a:rPr lang="en-US" sz="2400" dirty="0" smtClean="0">
                <a:ln w="3175" cmpd="sng">
                  <a:solidFill>
                    <a:srgbClr val="FFCC00"/>
                  </a:solidFill>
                  <a:prstDash val="solid"/>
                </a:ln>
                <a:solidFill>
                  <a:srgbClr val="FFFFFF"/>
                </a:solidFill>
                <a:effectLst>
                  <a:outerShdw blurRad="63500" dir="3600000" algn="tl" rotWithShape="0">
                    <a:srgbClr val="000000">
                      <a:alpha val="70000"/>
                    </a:srgbClr>
                  </a:outerShdw>
                </a:effectLst>
                <a:latin typeface="Arial Rounded MT Bold" pitchFamily="34" charset="0"/>
              </a:rPr>
              <a:t>Unbelief </a:t>
            </a:r>
            <a:r>
              <a:rPr lang="en-US" sz="2400" dirty="0">
                <a:ln w="3175" cmpd="sng">
                  <a:solidFill>
                    <a:srgbClr val="FFCC00"/>
                  </a:solidFill>
                  <a:prstDash val="solid"/>
                </a:ln>
                <a:solidFill>
                  <a:srgbClr val="FFFFFF"/>
                </a:solidFill>
                <a:effectLst>
                  <a:outerShdw blurRad="63500" dir="3600000" algn="tl" rotWithShape="0">
                    <a:srgbClr val="000000">
                      <a:alpha val="70000"/>
                    </a:srgbClr>
                  </a:outerShdw>
                </a:effectLst>
                <a:latin typeface="Arial Rounded MT Bold" pitchFamily="34" charset="0"/>
              </a:rPr>
              <a:t>has a very attentive ear to every new notion. </a:t>
            </a:r>
          </a:p>
          <a:p>
            <a:pPr>
              <a:lnSpc>
                <a:spcPct val="150000"/>
              </a:lnSpc>
            </a:pPr>
            <a:r>
              <a:rPr lang="en-US" sz="2400" dirty="0">
                <a:ln w="3175" cmpd="sng">
                  <a:solidFill>
                    <a:srgbClr val="FFCC00"/>
                  </a:solidFill>
                  <a:prstDash val="solid"/>
                </a:ln>
                <a:solidFill>
                  <a:srgbClr val="FFFFFF"/>
                </a:solidFill>
                <a:effectLst>
                  <a:outerShdw blurRad="63500" dir="3600000" algn="tl" rotWithShape="0">
                    <a:srgbClr val="000000">
                      <a:alpha val="70000"/>
                    </a:srgbClr>
                  </a:outerShdw>
                </a:effectLst>
                <a:latin typeface="Arial Rounded MT Bold" pitchFamily="34" charset="0"/>
              </a:rPr>
              <a:t>When this man over here has a novel doctrine and someone over there has another fresh idea, unbelief goes helter-skelter </a:t>
            </a:r>
            <a:r>
              <a:rPr lang="en-US" sz="2400" dirty="0" smtClean="0">
                <a:ln w="3175" cmpd="sng">
                  <a:solidFill>
                    <a:srgbClr val="FFCC00"/>
                  </a:solidFill>
                  <a:prstDash val="solid"/>
                </a:ln>
                <a:solidFill>
                  <a:srgbClr val="FFFFFF"/>
                </a:solidFill>
                <a:effectLst>
                  <a:outerShdw blurRad="63500" dir="3600000" algn="tl" rotWithShape="0">
                    <a:srgbClr val="000000">
                      <a:alpha val="70000"/>
                    </a:srgbClr>
                  </a:outerShdw>
                </a:effectLst>
                <a:latin typeface="Arial Rounded MT Bold" pitchFamily="34" charset="0"/>
              </a:rPr>
              <a:t>... - </a:t>
            </a:r>
            <a:r>
              <a:rPr lang="en-US" sz="2400" dirty="0">
                <a:ln w="3175" cmpd="sng">
                  <a:solidFill>
                    <a:srgbClr val="FFCC00"/>
                  </a:solidFill>
                  <a:prstDash val="solid"/>
                </a:ln>
                <a:solidFill>
                  <a:srgbClr val="FFFFFF"/>
                </a:solidFill>
                <a:effectLst>
                  <a:outerShdw blurRad="63500" dir="3600000" algn="tl" rotWithShape="0">
                    <a:srgbClr val="000000">
                      <a:alpha val="70000"/>
                    </a:srgbClr>
                  </a:outerShdw>
                </a:effectLst>
                <a:latin typeface="Arial Rounded MT Bold" pitchFamily="34" charset="0"/>
              </a:rPr>
              <a:t>...this way or that!</a:t>
            </a:r>
          </a:p>
          <a:p>
            <a:pPr>
              <a:lnSpc>
                <a:spcPct val="150000"/>
              </a:lnSpc>
            </a:pPr>
            <a:r>
              <a:rPr lang="en-US" sz="2400" dirty="0">
                <a:ln w="3175" cmpd="sng">
                  <a:solidFill>
                    <a:srgbClr val="FFCC00"/>
                  </a:solidFill>
                  <a:prstDash val="solid"/>
                </a:ln>
                <a:solidFill>
                  <a:srgbClr val="FFFFFF"/>
                </a:solidFill>
                <a:effectLst>
                  <a:outerShdw blurRad="63500" dir="3600000" algn="tl" rotWithShape="0">
                    <a:srgbClr val="000000">
                      <a:alpha val="70000"/>
                    </a:srgbClr>
                  </a:outerShdw>
                </a:effectLst>
                <a:latin typeface="Arial Rounded MT Bold" pitchFamily="34" charset="0"/>
              </a:rPr>
              <a:t>She hears voices crying, "Lo here, and lo there!" </a:t>
            </a:r>
            <a:r>
              <a:rPr lang="en-US" sz="2400" dirty="0" smtClean="0">
                <a:ln w="3175" cmpd="sng">
                  <a:solidFill>
                    <a:srgbClr val="FFCC00"/>
                  </a:solidFill>
                  <a:prstDash val="solid"/>
                </a:ln>
                <a:solidFill>
                  <a:srgbClr val="FFFFFF"/>
                </a:solidFill>
                <a:effectLst>
                  <a:outerShdw blurRad="63500" dir="3600000" algn="tl" rotWithShape="0">
                    <a:srgbClr val="000000">
                      <a:alpha val="70000"/>
                    </a:srgbClr>
                  </a:outerShdw>
                </a:effectLst>
                <a:latin typeface="Arial Rounded MT Bold" pitchFamily="34" charset="0"/>
              </a:rPr>
              <a:t/>
            </a:r>
            <a:br>
              <a:rPr lang="en-US" sz="2400" dirty="0" smtClean="0">
                <a:ln w="3175" cmpd="sng">
                  <a:solidFill>
                    <a:srgbClr val="FFCC00"/>
                  </a:solidFill>
                  <a:prstDash val="solid"/>
                </a:ln>
                <a:solidFill>
                  <a:srgbClr val="FFFFFF"/>
                </a:solidFill>
                <a:effectLst>
                  <a:outerShdw blurRad="63500" dir="3600000" algn="tl" rotWithShape="0">
                    <a:srgbClr val="000000">
                      <a:alpha val="70000"/>
                    </a:srgbClr>
                  </a:outerShdw>
                </a:effectLst>
                <a:latin typeface="Arial Rounded MT Bold" pitchFamily="34" charset="0"/>
              </a:rPr>
            </a:br>
            <a:r>
              <a:rPr lang="en-US" sz="2400" dirty="0" smtClean="0">
                <a:ln w="3175" cmpd="sng">
                  <a:solidFill>
                    <a:srgbClr val="FFCC00"/>
                  </a:solidFill>
                  <a:prstDash val="solid"/>
                </a:ln>
                <a:solidFill>
                  <a:srgbClr val="FFFFFF"/>
                </a:solidFill>
                <a:effectLst>
                  <a:outerShdw blurRad="63500" dir="3600000" algn="tl" rotWithShape="0">
                    <a:srgbClr val="000000">
                      <a:alpha val="70000"/>
                    </a:srgbClr>
                  </a:outerShdw>
                </a:effectLst>
                <a:latin typeface="Arial Rounded MT Bold" pitchFamily="34" charset="0"/>
              </a:rPr>
              <a:t>and </a:t>
            </a:r>
            <a:r>
              <a:rPr lang="en-US" sz="2400" dirty="0">
                <a:ln w="3175" cmpd="sng">
                  <a:solidFill>
                    <a:srgbClr val="FFCC00"/>
                  </a:solidFill>
                  <a:prstDash val="solid"/>
                </a:ln>
                <a:solidFill>
                  <a:srgbClr val="FFFFFF"/>
                </a:solidFill>
                <a:effectLst>
                  <a:outerShdw blurRad="63500" dir="3600000" algn="tl" rotWithShape="0">
                    <a:srgbClr val="000000">
                      <a:alpha val="70000"/>
                    </a:srgbClr>
                  </a:outerShdw>
                </a:effectLst>
                <a:latin typeface="Arial Rounded MT Bold" pitchFamily="34" charset="0"/>
              </a:rPr>
              <a:t>like a silly bird she is lured and snared</a:t>
            </a:r>
            <a:r>
              <a:rPr lang="en-US" sz="2400" dirty="0" smtClean="0">
                <a:ln w="3175" cmpd="sng">
                  <a:solidFill>
                    <a:srgbClr val="FFCC00"/>
                  </a:solidFill>
                  <a:prstDash val="solid"/>
                </a:ln>
                <a:solidFill>
                  <a:srgbClr val="FFFFFF"/>
                </a:solidFill>
                <a:effectLst>
                  <a:outerShdw blurRad="63500" dir="3600000" algn="tl" rotWithShape="0">
                    <a:srgbClr val="000000">
                      <a:alpha val="70000"/>
                    </a:srgbClr>
                  </a:outerShdw>
                </a:effectLst>
                <a:latin typeface="Arial Rounded MT Bold" pitchFamily="34" charset="0"/>
              </a:rPr>
              <a:t>.”</a:t>
            </a:r>
            <a:endParaRPr lang="en-US" sz="2400" dirty="0">
              <a:ln w="3175" cmpd="sng">
                <a:solidFill>
                  <a:srgbClr val="FFCC00"/>
                </a:solidFill>
                <a:prstDash val="solid"/>
              </a:ln>
              <a:solidFill>
                <a:srgbClr val="FFFFFF"/>
              </a:solidFill>
              <a:effectLst>
                <a:outerShdw blurRad="63500" dir="3600000" algn="tl" rotWithShape="0">
                  <a:srgbClr val="000000">
                    <a:alpha val="70000"/>
                  </a:srgbClr>
                </a:outerShdw>
              </a:effectLst>
              <a:latin typeface="Arial Rounded MT Bold" pitchFamily="34" charset="0"/>
            </a:endParaRPr>
          </a:p>
        </p:txBody>
      </p:sp>
      <p:sp>
        <p:nvSpPr>
          <p:cNvPr id="9" name="Rectangle 8"/>
          <p:cNvSpPr/>
          <p:nvPr/>
        </p:nvSpPr>
        <p:spPr>
          <a:xfrm>
            <a:off x="911279" y="43487"/>
            <a:ext cx="10500887" cy="461665"/>
          </a:xfrm>
          <a:prstGeom prst="rect">
            <a:avLst/>
          </a:prstGeom>
          <a:solidFill>
            <a:srgbClr val="513B45"/>
          </a:solidFill>
          <a:scene3d>
            <a:camera prst="orthographicFront"/>
            <a:lightRig rig="soft" dir="t">
              <a:rot lat="0" lon="0" rev="10800000"/>
            </a:lightRig>
          </a:scene3d>
          <a:sp3d>
            <a:bevelT w="152400" h="50800" prst="softRound"/>
          </a:sp3d>
        </p:spPr>
        <p:txBody>
          <a:bodyPr wrap="none" lIns="91440" tIns="45720" rIns="91440" bIns="45720">
            <a:spAutoFit/>
            <a:sp3d>
              <a:bevelT w="27940" h="12700"/>
              <a:contourClr>
                <a:srgbClr val="DDDDDD"/>
              </a:contourClr>
            </a:sp3d>
          </a:bodyPr>
          <a:lstStyle/>
          <a:p>
            <a:pPr algn="ctr"/>
            <a:r>
              <a:rPr lang="en-US" b="1" cap="none" spc="150" dirty="0" smtClean="0">
                <a:ln w="11430"/>
                <a:solidFill>
                  <a:srgbClr val="F8F8F8"/>
                </a:solidFill>
                <a:effectLst>
                  <a:outerShdw blurRad="25400" algn="tl" rotWithShape="0">
                    <a:srgbClr val="000000">
                      <a:alpha val="43000"/>
                    </a:srgbClr>
                  </a:outerShdw>
                </a:effectLst>
              </a:rPr>
              <a:t>From </a:t>
            </a:r>
            <a:r>
              <a:rPr lang="en-US" b="1" i="1" cap="none" spc="150" dirty="0" smtClean="0">
                <a:ln w="11430"/>
                <a:solidFill>
                  <a:srgbClr val="F8F8F8"/>
                </a:solidFill>
                <a:effectLst>
                  <a:outerShdw blurRad="25400" algn="tl" rotWithShape="0">
                    <a:srgbClr val="000000">
                      <a:alpha val="43000"/>
                    </a:srgbClr>
                  </a:outerShdw>
                </a:effectLst>
              </a:rPr>
              <a:t>“Day by Day on the Best of Spurgeon”</a:t>
            </a:r>
            <a:r>
              <a:rPr lang="en-US" b="1" cap="none" spc="150" dirty="0" smtClean="0">
                <a:ln w="11430"/>
                <a:solidFill>
                  <a:srgbClr val="F8F8F8"/>
                </a:solidFill>
                <a:effectLst>
                  <a:outerShdw blurRad="25400" algn="tl" rotWithShape="0">
                    <a:srgbClr val="000000">
                      <a:alpha val="43000"/>
                    </a:srgbClr>
                  </a:outerShdw>
                </a:effectLst>
              </a:rPr>
              <a:t> by Dolores </a:t>
            </a:r>
            <a:r>
              <a:rPr lang="en-US" b="1" cap="none" spc="150" dirty="0" err="1" smtClean="0">
                <a:ln w="11430"/>
                <a:solidFill>
                  <a:srgbClr val="F8F8F8"/>
                </a:solidFill>
                <a:effectLst>
                  <a:outerShdw blurRad="25400" algn="tl" rotWithShape="0">
                    <a:srgbClr val="000000">
                      <a:alpha val="43000"/>
                    </a:srgbClr>
                  </a:outerShdw>
                </a:effectLst>
              </a:rPr>
              <a:t>Coupland</a:t>
            </a:r>
            <a:r>
              <a:rPr lang="en-US" b="1" cap="none" spc="150" dirty="0" smtClean="0">
                <a:ln w="11430"/>
                <a:solidFill>
                  <a:srgbClr val="F8F8F8"/>
                </a:solidFill>
                <a:effectLst>
                  <a:outerShdw blurRad="25400" algn="tl" rotWithShape="0">
                    <a:srgbClr val="000000">
                      <a:alpha val="43000"/>
                    </a:srgbClr>
                  </a:outerShdw>
                </a:effectLst>
              </a:rPr>
              <a:t>, Jan 2 devotional reading</a:t>
            </a:r>
            <a:r>
              <a:rPr lang="en-US" sz="2400" b="1" cap="none" spc="150" dirty="0" smtClean="0">
                <a:ln w="11430"/>
                <a:solidFill>
                  <a:srgbClr val="F8F8F8"/>
                </a:solidFill>
                <a:effectLst>
                  <a:outerShdw blurRad="25400" algn="tl" rotWithShape="0">
                    <a:srgbClr val="000000">
                      <a:alpha val="43000"/>
                    </a:srgbClr>
                  </a:outerShdw>
                </a:effectLst>
              </a:rPr>
              <a:t>.</a:t>
            </a:r>
            <a:endParaRPr lang="en-US" sz="5400" b="1" cap="none"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3617124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0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ontent Placeholder 7"/>
          <p:cNvSpPr txBox="1">
            <a:spLocks/>
          </p:cNvSpPr>
          <p:nvPr/>
        </p:nvSpPr>
        <p:spPr>
          <a:xfrm>
            <a:off x="182880" y="248920"/>
            <a:ext cx="2621280" cy="2254568"/>
          </a:xfrm>
          <a:prstGeom prst="rect">
            <a:avLst/>
          </a:prstGeom>
        </p:spPr>
        <p:txBody>
          <a:bodyPr>
            <a:noAutofit/>
            <a:scene3d>
              <a:camera prst="orthographicFront"/>
              <a:lightRig rig="threePt" dir="t"/>
            </a:scene3d>
            <a:sp3d extrusionH="57150">
              <a:bevelT w="38100" h="38100"/>
            </a:sp3d>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buFont typeface="Arial" panose="020B0604020202020204" pitchFamily="34" charset="0"/>
              <a:buNone/>
            </a:pPr>
            <a:r>
              <a:rPr lang="en-CA" sz="4800" b="1" cap="none" smtClean="0">
                <a:ln>
                  <a:solidFill>
                    <a:sysClr val="windowText" lastClr="000000"/>
                  </a:solidFill>
                </a:ln>
                <a:solidFill>
                  <a:schemeClr val="bg2">
                    <a:lumMod val="20000"/>
                    <a:lumOff val="80000"/>
                  </a:schemeClr>
                </a:solidFill>
                <a:effectLst>
                  <a:glow rad="101600">
                    <a:srgbClr val="92D050"/>
                  </a:glow>
                </a:effectLst>
                <a:latin typeface="Cooper Black" pitchFamily="18" charset="0"/>
                <a:cs typeface="Aharoni" pitchFamily="2" charset="-79"/>
              </a:rPr>
              <a:t>Which </a:t>
            </a:r>
            <a:br>
              <a:rPr lang="en-CA" sz="4800" b="1" cap="none" smtClean="0">
                <a:ln>
                  <a:solidFill>
                    <a:sysClr val="windowText" lastClr="000000"/>
                  </a:solidFill>
                </a:ln>
                <a:solidFill>
                  <a:schemeClr val="bg2">
                    <a:lumMod val="20000"/>
                    <a:lumOff val="80000"/>
                  </a:schemeClr>
                </a:solidFill>
                <a:effectLst>
                  <a:glow rad="101600">
                    <a:srgbClr val="92D050"/>
                  </a:glow>
                </a:effectLst>
                <a:latin typeface="Cooper Black" pitchFamily="18" charset="0"/>
                <a:cs typeface="Aharoni" pitchFamily="2" charset="-79"/>
              </a:rPr>
            </a:br>
            <a:r>
              <a:rPr lang="en-CA" sz="4800" b="1" cap="none" smtClean="0">
                <a:ln>
                  <a:solidFill>
                    <a:sysClr val="windowText" lastClr="000000"/>
                  </a:solidFill>
                </a:ln>
                <a:solidFill>
                  <a:schemeClr val="bg2">
                    <a:lumMod val="20000"/>
                    <a:lumOff val="80000"/>
                  </a:schemeClr>
                </a:solidFill>
                <a:effectLst>
                  <a:glow rad="101600">
                    <a:srgbClr val="92D050"/>
                  </a:glow>
                </a:effectLst>
                <a:latin typeface="Cooper Black" pitchFamily="18" charset="0"/>
                <a:cs typeface="Aharoni" pitchFamily="2" charset="-79"/>
              </a:rPr>
              <a:t>road</a:t>
            </a:r>
            <a:endParaRPr lang="en-CA" sz="3600" b="1" cap="none" dirty="0">
              <a:ln>
                <a:solidFill>
                  <a:sysClr val="windowText" lastClr="000000"/>
                </a:solidFill>
              </a:ln>
              <a:solidFill>
                <a:schemeClr val="accent3">
                  <a:lumMod val="20000"/>
                  <a:lumOff val="80000"/>
                </a:schemeClr>
              </a:solidFill>
              <a:effectLst>
                <a:glow rad="101600">
                  <a:srgbClr val="92D050"/>
                </a:glow>
              </a:effectLst>
              <a:latin typeface="Cooper Black" pitchFamily="18" charset="0"/>
              <a:cs typeface="Aharoni" pitchFamily="2" charset="-79"/>
            </a:endParaRPr>
          </a:p>
        </p:txBody>
      </p:sp>
      <p:sp>
        <p:nvSpPr>
          <p:cNvPr id="3" name="Slide Number Placeholder 4"/>
          <p:cNvSpPr>
            <a:spLocks noGrp="1"/>
          </p:cNvSpPr>
          <p:nvPr>
            <p:ph type="sldNum" sz="quarter" idx="12"/>
          </p:nvPr>
        </p:nvSpPr>
        <p:spPr>
          <a:xfrm>
            <a:off x="11341325" y="6492875"/>
            <a:ext cx="764215" cy="365125"/>
          </a:xfrm>
        </p:spPr>
        <p:txBody>
          <a:bodyPr/>
          <a:lstStyle/>
          <a:p>
            <a:fld id="{6D22F896-40B5-4ADD-8801-0D06FADFA095}" type="slidenum">
              <a:rPr lang="en-US" sz="1050" smtClean="0"/>
              <a:pPr/>
              <a:t>108</a:t>
            </a:fld>
            <a:endParaRPr lang="en-US" dirty="0"/>
          </a:p>
        </p:txBody>
      </p:sp>
      <p:sp>
        <p:nvSpPr>
          <p:cNvPr id="4" name="Rectangle 3"/>
          <p:cNvSpPr/>
          <p:nvPr/>
        </p:nvSpPr>
        <p:spPr>
          <a:xfrm>
            <a:off x="-6256020" y="-1139249"/>
            <a:ext cx="6096000" cy="2585323"/>
          </a:xfrm>
          <a:prstGeom prst="rect">
            <a:avLst/>
          </a:prstGeom>
          <a:solidFill>
            <a:schemeClr val="accent5">
              <a:lumMod val="20000"/>
              <a:lumOff val="80000"/>
            </a:schemeClr>
          </a:solidFill>
        </p:spPr>
        <p:txBody>
          <a:bodyPr>
            <a:spAutoFit/>
          </a:bodyPr>
          <a:lstStyle/>
          <a:p>
            <a:endParaRPr lang="en-US" dirty="0"/>
          </a:p>
          <a:p>
            <a:r>
              <a:rPr lang="en-US" dirty="0"/>
              <a:t>THAT is exactly what we are finding with the moon people, the sunset people, the </a:t>
            </a:r>
            <a:r>
              <a:rPr lang="en-US" dirty="0" err="1"/>
              <a:t>enoch</a:t>
            </a:r>
            <a:r>
              <a:rPr lang="en-US" dirty="0"/>
              <a:t> people ... need I say more.  They go everywhere to find truth -- now these days it is the internet, as if the truth is there.  I had over 3 </a:t>
            </a:r>
            <a:r>
              <a:rPr lang="en-US" dirty="0" err="1"/>
              <a:t>hrs</a:t>
            </a:r>
            <a:r>
              <a:rPr lang="en-US" dirty="0"/>
              <a:t> of calendar phone calls to 2 people today, and they go everywhere looking for calendar truth except for in the scriptures.  It seemed difficult to impress upon them they have to find the truth in Yah's book, not every other book.  </a:t>
            </a:r>
          </a:p>
        </p:txBody>
      </p:sp>
      <p:pic>
        <p:nvPicPr>
          <p:cNvPr id="5" name="Picture 2" descr="C:\Users\Rae\Desktop\belief - unbelief.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60357" y="360363"/>
            <a:ext cx="1697038" cy="1697037"/>
          </a:xfrm>
          <a:prstGeom prst="rect">
            <a:avLst/>
          </a:prstGeom>
          <a:noFill/>
          <a:effectLst>
            <a:glow rad="12700">
              <a:srgbClr val="92D050">
                <a:alpha val="40000"/>
              </a:srgbClr>
            </a:glow>
            <a:softEdge rad="177800"/>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4821335" y="-145430"/>
            <a:ext cx="1117614" cy="2646878"/>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16600" b="1" cap="none" spc="0" dirty="0" smtClean="0">
                <a:ln/>
                <a:solidFill>
                  <a:srgbClr val="92D050"/>
                </a:solidFill>
                <a:effectLst>
                  <a:glow rad="127000">
                    <a:schemeClr val="bg1"/>
                  </a:glow>
                </a:effectLst>
                <a:latin typeface="Script MT Bold" pitchFamily="66" charset="0"/>
              </a:rPr>
              <a:t>?</a:t>
            </a:r>
            <a:endParaRPr lang="en-US" sz="16600" b="1" cap="none" spc="0" dirty="0">
              <a:ln/>
              <a:solidFill>
                <a:srgbClr val="92D050"/>
              </a:solidFill>
              <a:effectLst>
                <a:glow rad="127000">
                  <a:schemeClr val="bg1"/>
                </a:glow>
              </a:effectLst>
              <a:latin typeface="Script MT Bold" pitchFamily="66" charset="0"/>
            </a:endParaRPr>
          </a:p>
        </p:txBody>
      </p:sp>
      <p:sp>
        <p:nvSpPr>
          <p:cNvPr id="7" name="Rectangle 6"/>
          <p:cNvSpPr/>
          <p:nvPr/>
        </p:nvSpPr>
        <p:spPr>
          <a:xfrm>
            <a:off x="786579" y="3079169"/>
            <a:ext cx="11046406" cy="3416320"/>
          </a:xfrm>
          <a:prstGeom prst="rect">
            <a:avLst/>
          </a:prstGeom>
          <a:solidFill>
            <a:srgbClr val="008080">
              <a:alpha val="28627"/>
            </a:srgbClr>
          </a:solidFill>
          <a:scene3d>
            <a:camera prst="orthographicFront"/>
            <a:lightRig rig="threePt" dir="t"/>
          </a:scene3d>
          <a:sp3d>
            <a:bevelT w="152400" h="50800" prst="softRound"/>
          </a:sp3d>
        </p:spPr>
        <p:txBody>
          <a:bodyPr wrap="square">
            <a:spAutoFit/>
          </a:bodyPr>
          <a:lstStyle/>
          <a:p>
            <a:pPr>
              <a:lnSpc>
                <a:spcPct val="150000"/>
              </a:lnSpc>
            </a:pPr>
            <a:r>
              <a:rPr lang="en-US" sz="2400" b="1" dirty="0" smtClean="0">
                <a:ln w="1905">
                  <a:solidFill>
                    <a:schemeClr val="accent1">
                      <a:lumMod val="50000"/>
                    </a:schemeClr>
                  </a:solidFill>
                </a:ln>
                <a:solidFill>
                  <a:schemeClr val="accent1">
                    <a:lumMod val="20000"/>
                    <a:lumOff val="80000"/>
                  </a:schemeClr>
                </a:solidFill>
                <a:effectLst>
                  <a:glow rad="101600">
                    <a:srgbClr val="008080">
                      <a:alpha val="93000"/>
                    </a:srgbClr>
                  </a:glow>
                  <a:innerShdw blurRad="69850" dist="43180" dir="5400000">
                    <a:srgbClr val="000000">
                      <a:alpha val="65000"/>
                    </a:srgbClr>
                  </a:innerShdw>
                </a:effectLst>
                <a:latin typeface="Arial Rounded MT Bold" pitchFamily="34" charset="0"/>
              </a:rPr>
              <a:t>That is exactly what is happening with many connected to counterfeit calendars.   They battle with unbelief, not knowing what to do.</a:t>
            </a:r>
            <a:br>
              <a:rPr lang="en-US" sz="2400" b="1" dirty="0" smtClean="0">
                <a:ln w="1905">
                  <a:solidFill>
                    <a:schemeClr val="accent1">
                      <a:lumMod val="50000"/>
                    </a:schemeClr>
                  </a:solidFill>
                </a:ln>
                <a:solidFill>
                  <a:schemeClr val="accent1">
                    <a:lumMod val="20000"/>
                    <a:lumOff val="80000"/>
                  </a:schemeClr>
                </a:solidFill>
                <a:effectLst>
                  <a:glow rad="101600">
                    <a:srgbClr val="008080">
                      <a:alpha val="93000"/>
                    </a:srgbClr>
                  </a:glow>
                  <a:innerShdw blurRad="69850" dist="43180" dir="5400000">
                    <a:srgbClr val="000000">
                      <a:alpha val="65000"/>
                    </a:srgbClr>
                  </a:innerShdw>
                </a:effectLst>
                <a:latin typeface="Arial Rounded MT Bold" pitchFamily="34" charset="0"/>
              </a:rPr>
            </a:br>
            <a:r>
              <a:rPr lang="en-US" sz="2400" b="1" dirty="0" smtClean="0">
                <a:ln w="1905">
                  <a:solidFill>
                    <a:schemeClr val="accent1">
                      <a:lumMod val="50000"/>
                    </a:schemeClr>
                  </a:solidFill>
                </a:ln>
                <a:solidFill>
                  <a:schemeClr val="accent1">
                    <a:lumMod val="20000"/>
                    <a:lumOff val="80000"/>
                  </a:schemeClr>
                </a:solidFill>
                <a:effectLst>
                  <a:glow rad="101600">
                    <a:srgbClr val="008080">
                      <a:alpha val="93000"/>
                    </a:srgbClr>
                  </a:glow>
                  <a:innerShdw blurRad="69850" dist="43180" dir="5400000">
                    <a:srgbClr val="000000">
                      <a:alpha val="65000"/>
                    </a:srgbClr>
                  </a:innerShdw>
                </a:effectLst>
                <a:latin typeface="Arial Rounded MT Bold" pitchFamily="34" charset="0"/>
              </a:rPr>
              <a:t>Most go here, there and everywhere to find truth – especially to the internet, as if all the truth will be found there in one packaged document.</a:t>
            </a:r>
          </a:p>
          <a:p>
            <a:pPr>
              <a:lnSpc>
                <a:spcPct val="150000"/>
              </a:lnSpc>
            </a:pPr>
            <a:r>
              <a:rPr lang="en-US" sz="2400" b="1" dirty="0" smtClean="0">
                <a:ln w="1905">
                  <a:solidFill>
                    <a:schemeClr val="accent1">
                      <a:lumMod val="50000"/>
                    </a:schemeClr>
                  </a:solidFill>
                </a:ln>
                <a:solidFill>
                  <a:schemeClr val="accent1">
                    <a:lumMod val="20000"/>
                    <a:lumOff val="80000"/>
                  </a:schemeClr>
                </a:solidFill>
                <a:effectLst>
                  <a:glow rad="101600">
                    <a:srgbClr val="008080">
                      <a:alpha val="93000"/>
                    </a:srgbClr>
                  </a:glow>
                  <a:innerShdw blurRad="69850" dist="43180" dir="5400000">
                    <a:srgbClr val="000000">
                      <a:alpha val="65000"/>
                    </a:srgbClr>
                  </a:innerShdw>
                </a:effectLst>
                <a:latin typeface="Arial Rounded MT Bold" pitchFamily="34" charset="0"/>
              </a:rPr>
              <a:t>Seeking everywhere … except a thorough search of the Scriptures. </a:t>
            </a:r>
            <a:br>
              <a:rPr lang="en-US" sz="2400" b="1" dirty="0" smtClean="0">
                <a:ln w="1905">
                  <a:solidFill>
                    <a:schemeClr val="accent1">
                      <a:lumMod val="50000"/>
                    </a:schemeClr>
                  </a:solidFill>
                </a:ln>
                <a:solidFill>
                  <a:schemeClr val="accent1">
                    <a:lumMod val="20000"/>
                    <a:lumOff val="80000"/>
                  </a:schemeClr>
                </a:solidFill>
                <a:effectLst>
                  <a:glow rad="101600">
                    <a:srgbClr val="008080">
                      <a:alpha val="93000"/>
                    </a:srgbClr>
                  </a:glow>
                  <a:innerShdw blurRad="69850" dist="43180" dir="5400000">
                    <a:srgbClr val="000000">
                      <a:alpha val="65000"/>
                    </a:srgbClr>
                  </a:innerShdw>
                </a:effectLst>
                <a:latin typeface="Arial Rounded MT Bold" pitchFamily="34" charset="0"/>
              </a:rPr>
            </a:br>
            <a:r>
              <a:rPr lang="en-US" sz="2400" b="1" dirty="0" smtClean="0">
                <a:ln w="1905">
                  <a:solidFill>
                    <a:schemeClr val="accent1">
                      <a:lumMod val="50000"/>
                    </a:schemeClr>
                  </a:solidFill>
                </a:ln>
                <a:solidFill>
                  <a:schemeClr val="accent1">
                    <a:lumMod val="20000"/>
                    <a:lumOff val="80000"/>
                  </a:schemeClr>
                </a:solidFill>
                <a:effectLst>
                  <a:glow rad="101600">
                    <a:srgbClr val="008080">
                      <a:alpha val="93000"/>
                    </a:srgbClr>
                  </a:glow>
                  <a:innerShdw blurRad="69850" dist="43180" dir="5400000">
                    <a:srgbClr val="000000">
                      <a:alpha val="65000"/>
                    </a:srgbClr>
                  </a:innerShdw>
                </a:effectLst>
                <a:latin typeface="Arial Rounded MT Bold" pitchFamily="34" charset="0"/>
              </a:rPr>
              <a:t>Let us base our beliefs for Covenant Calendar in the Scriptures!</a:t>
            </a:r>
            <a:endParaRPr lang="en-US" sz="3200" b="1" dirty="0">
              <a:ln w="1905">
                <a:solidFill>
                  <a:schemeClr val="accent1">
                    <a:lumMod val="50000"/>
                  </a:schemeClr>
                </a:solidFill>
              </a:ln>
              <a:solidFill>
                <a:schemeClr val="accent1">
                  <a:lumMod val="20000"/>
                  <a:lumOff val="80000"/>
                </a:schemeClr>
              </a:solidFill>
              <a:effectLst>
                <a:glow rad="101600">
                  <a:srgbClr val="008080">
                    <a:alpha val="93000"/>
                  </a:srgbClr>
                </a:glow>
                <a:innerShdw blurRad="69850" dist="43180" dir="5400000">
                  <a:srgbClr val="000000">
                    <a:alpha val="65000"/>
                  </a:srgbClr>
                </a:innerShdw>
              </a:effectLst>
              <a:latin typeface="Arial Rounded MT Bold" pitchFamily="34" charset="0"/>
            </a:endParaRPr>
          </a:p>
        </p:txBody>
      </p:sp>
    </p:spTree>
    <p:extLst>
      <p:ext uri="{BB962C8B-B14F-4D97-AF65-F5344CB8AC3E}">
        <p14:creationId xmlns:p14="http://schemas.microsoft.com/office/powerpoint/2010/main" val="29366623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ontent Placeholder 2"/>
          <p:cNvSpPr txBox="1">
            <a:spLocks/>
          </p:cNvSpPr>
          <p:nvPr/>
        </p:nvSpPr>
        <p:spPr>
          <a:xfrm>
            <a:off x="472440" y="1417320"/>
            <a:ext cx="11394868" cy="5151120"/>
          </a:xfrm>
          <a:prstGeom prst="rect">
            <a:avLst/>
          </a:prstGeom>
        </p:spPr>
        <p:txBody>
          <a:bodyPr>
            <a:normAutofit/>
            <a:scene3d>
              <a:camera prst="orthographicFront"/>
              <a:lightRig rig="threePt" dir="t"/>
            </a:scene3d>
            <a:sp3d extrusionH="57150">
              <a:bevelT h="25400" prst="softRound"/>
            </a:sp3d>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buFont typeface="Arial" panose="020B0604020202020204" pitchFamily="34" charset="0"/>
              <a:buNone/>
            </a:pPr>
            <a:r>
              <a:rPr lang="en-CA" sz="4400" dirty="0" smtClean="0">
                <a:solidFill>
                  <a:schemeClr val="accent5">
                    <a:lumMod val="75000"/>
                  </a:schemeClr>
                </a:solidFill>
                <a:effectLst>
                  <a:glow rad="101600">
                    <a:schemeClr val="accent1">
                      <a:lumMod val="20000"/>
                      <a:lumOff val="80000"/>
                    </a:schemeClr>
                  </a:glow>
                </a:effectLst>
                <a:latin typeface="Arial Rounded MT Bold" pitchFamily="34" charset="0"/>
              </a:rPr>
              <a:t>May </a:t>
            </a:r>
            <a:r>
              <a:rPr lang="en-CA" sz="4400" u="sng" dirty="0" smtClean="0">
                <a:solidFill>
                  <a:schemeClr val="accent5">
                    <a:lumMod val="75000"/>
                  </a:schemeClr>
                </a:solidFill>
                <a:effectLst>
                  <a:glow rad="101600">
                    <a:schemeClr val="accent1">
                      <a:lumMod val="20000"/>
                      <a:lumOff val="80000"/>
                    </a:schemeClr>
                  </a:glow>
                </a:effectLst>
                <a:latin typeface="Arial Rounded MT Bold" pitchFamily="34" charset="0"/>
              </a:rPr>
              <a:t>your name</a:t>
            </a:r>
            <a:r>
              <a:rPr lang="en-CA" sz="4400" dirty="0" smtClean="0">
                <a:solidFill>
                  <a:schemeClr val="accent5">
                    <a:lumMod val="75000"/>
                  </a:schemeClr>
                </a:solidFill>
                <a:effectLst>
                  <a:glow rad="101600">
                    <a:schemeClr val="accent1">
                      <a:lumMod val="20000"/>
                      <a:lumOff val="80000"/>
                    </a:schemeClr>
                  </a:glow>
                </a:effectLst>
                <a:latin typeface="Arial Rounded MT Bold" pitchFamily="34" charset="0"/>
              </a:rPr>
              <a:t> be found among </a:t>
            </a:r>
            <a:br>
              <a:rPr lang="en-CA" sz="4400" dirty="0" smtClean="0">
                <a:solidFill>
                  <a:schemeClr val="accent5">
                    <a:lumMod val="75000"/>
                  </a:schemeClr>
                </a:solidFill>
                <a:effectLst>
                  <a:glow rad="101600">
                    <a:schemeClr val="accent1">
                      <a:lumMod val="20000"/>
                      <a:lumOff val="80000"/>
                    </a:schemeClr>
                  </a:glow>
                </a:effectLst>
                <a:latin typeface="Arial Rounded MT Bold" pitchFamily="34" charset="0"/>
              </a:rPr>
            </a:br>
            <a:r>
              <a:rPr lang="en-CA" sz="4400" dirty="0" smtClean="0">
                <a:solidFill>
                  <a:schemeClr val="accent5">
                    <a:lumMod val="75000"/>
                  </a:schemeClr>
                </a:solidFill>
                <a:effectLst>
                  <a:glow rad="101600">
                    <a:schemeClr val="accent1">
                      <a:lumMod val="20000"/>
                      <a:lumOff val="80000"/>
                    </a:schemeClr>
                  </a:glow>
                </a:effectLst>
                <a:latin typeface="Arial Rounded MT Bold" pitchFamily="34" charset="0"/>
              </a:rPr>
              <a:t>the numbers of those that </a:t>
            </a:r>
            <a:r>
              <a:rPr lang="en-CA" sz="4400" dirty="0" smtClean="0"/>
              <a:t/>
            </a:r>
            <a:br>
              <a:rPr lang="en-CA" sz="4400" dirty="0" smtClean="0"/>
            </a:br>
            <a:r>
              <a:rPr lang="en-CA" sz="4400" dirty="0" smtClean="0"/>
              <a:t/>
            </a:r>
            <a:br>
              <a:rPr lang="en-CA" sz="4400" dirty="0" smtClean="0"/>
            </a:br>
            <a:endParaRPr lang="en-CA" sz="4400" dirty="0" smtClean="0"/>
          </a:p>
          <a:p>
            <a:pPr marL="0" indent="0">
              <a:buFont typeface="Arial" panose="020B0604020202020204" pitchFamily="34" charset="0"/>
              <a:buNone/>
            </a:pPr>
            <a:r>
              <a:rPr lang="en-CA" sz="8800" b="1" dirty="0" smtClean="0">
                <a:effectLst>
                  <a:glow rad="127000">
                    <a:srgbClr val="00FF00"/>
                  </a:glow>
                </a:effectLst>
              </a:rPr>
              <a:t>    </a:t>
            </a:r>
            <a:r>
              <a:rPr lang="en-CA" sz="7800" b="1" spc="300" dirty="0" smtClean="0">
                <a:solidFill>
                  <a:schemeClr val="accent5">
                    <a:lumMod val="75000"/>
                  </a:schemeClr>
                </a:solidFill>
                <a:effectLst>
                  <a:glow rad="127000">
                    <a:schemeClr val="accent5">
                      <a:lumMod val="20000"/>
                      <a:lumOff val="80000"/>
                    </a:schemeClr>
                  </a:glow>
                </a:effectLst>
                <a:latin typeface="Cooper Black" pitchFamily="18" charset="0"/>
              </a:rPr>
              <a:t>his commands</a:t>
            </a:r>
            <a:r>
              <a:rPr lang="en-CA" sz="7800" b="1" dirty="0" smtClean="0">
                <a:solidFill>
                  <a:schemeClr val="accent5">
                    <a:lumMod val="75000"/>
                  </a:schemeClr>
                </a:solidFill>
                <a:effectLst>
                  <a:glow rad="127000">
                    <a:schemeClr val="accent5">
                      <a:lumMod val="20000"/>
                      <a:lumOff val="80000"/>
                    </a:schemeClr>
                  </a:glow>
                </a:effectLst>
                <a:latin typeface="Cooper Black" pitchFamily="18" charset="0"/>
              </a:rPr>
              <a:t>.</a:t>
            </a:r>
            <a:endParaRPr lang="en-CA" sz="2200" cap="none" dirty="0">
              <a:solidFill>
                <a:schemeClr val="accent5">
                  <a:lumMod val="75000"/>
                </a:schemeClr>
              </a:solidFill>
              <a:effectLst>
                <a:glow rad="127000">
                  <a:schemeClr val="accent5">
                    <a:lumMod val="20000"/>
                    <a:lumOff val="80000"/>
                  </a:schemeClr>
                </a:glow>
              </a:effectLst>
              <a:latin typeface="Cooper Black" pitchFamily="18" charset="0"/>
            </a:endParaRPr>
          </a:p>
        </p:txBody>
      </p:sp>
      <p:sp>
        <p:nvSpPr>
          <p:cNvPr id="5" name="Rectangle 4"/>
          <p:cNvSpPr/>
          <p:nvPr/>
        </p:nvSpPr>
        <p:spPr>
          <a:xfrm>
            <a:off x="3270540" y="137160"/>
            <a:ext cx="5259711" cy="132343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000" b="1" cap="none" spc="0" dirty="0" smtClean="0">
                <a:ln w="11430"/>
                <a:solidFill>
                  <a:schemeClr val="accent2">
                    <a:lumMod val="50000"/>
                  </a:schemeClr>
                </a:solidFill>
                <a:effectLst>
                  <a:outerShdw blurRad="50800" dist="39000" dir="5460000" algn="tl">
                    <a:srgbClr val="000000">
                      <a:alpha val="38000"/>
                    </a:srgbClr>
                  </a:outerShdw>
                </a:effectLst>
                <a:latin typeface="Edwardian Script ITC" pitchFamily="66" charset="0"/>
              </a:rPr>
              <a:t>The End </a:t>
            </a:r>
            <a:endParaRPr lang="en-US" sz="8000" b="1" cap="none" spc="0" dirty="0">
              <a:ln w="11430"/>
              <a:solidFill>
                <a:schemeClr val="accent2">
                  <a:lumMod val="50000"/>
                </a:schemeClr>
              </a:solidFill>
              <a:effectLst>
                <a:outerShdw blurRad="50800" dist="39000" dir="5460000" algn="tl">
                  <a:srgbClr val="000000">
                    <a:alpha val="38000"/>
                  </a:srgbClr>
                </a:outerShdw>
              </a:effectLst>
              <a:latin typeface="Edwardian Script ITC" pitchFamily="66" charset="0"/>
            </a:endParaRPr>
          </a:p>
        </p:txBody>
      </p:sp>
      <p:sp>
        <p:nvSpPr>
          <p:cNvPr id="6" name="Slide Number Placeholder 4"/>
          <p:cNvSpPr>
            <a:spLocks noGrp="1"/>
          </p:cNvSpPr>
          <p:nvPr>
            <p:ph type="sldNum" sz="quarter" idx="12"/>
          </p:nvPr>
        </p:nvSpPr>
        <p:spPr>
          <a:xfrm>
            <a:off x="11341325" y="6492875"/>
            <a:ext cx="764215" cy="365125"/>
          </a:xfrm>
        </p:spPr>
        <p:txBody>
          <a:bodyPr/>
          <a:lstStyle/>
          <a:p>
            <a:fld id="{6D22F896-40B5-4ADD-8801-0D06FADFA095}" type="slidenum">
              <a:rPr lang="en-US" sz="1050" b="1" smtClean="0"/>
              <a:pPr/>
              <a:t>109</a:t>
            </a:fld>
            <a:endParaRPr lang="en-US" b="1" dirty="0"/>
          </a:p>
        </p:txBody>
      </p:sp>
    </p:spTree>
    <p:extLst>
      <p:ext uri="{BB962C8B-B14F-4D97-AF65-F5344CB8AC3E}">
        <p14:creationId xmlns:p14="http://schemas.microsoft.com/office/powerpoint/2010/main" val="22790815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rgbClr val="99FF99"/>
            </a:gs>
          </a:gsLst>
          <a:lin ang="5400000" scaled="0"/>
        </a:gradFill>
        <a:effectLst/>
      </p:bgPr>
    </p:bg>
    <p:spTree>
      <p:nvGrpSpPr>
        <p:cNvPr id="1" name=""/>
        <p:cNvGrpSpPr/>
        <p:nvPr/>
      </p:nvGrpSpPr>
      <p:grpSpPr>
        <a:xfrm>
          <a:off x="0" y="0"/>
          <a:ext cx="0" cy="0"/>
          <a:chOff x="0" y="0"/>
          <a:chExt cx="0" cy="0"/>
        </a:xfrm>
      </p:grpSpPr>
      <p:sp>
        <p:nvSpPr>
          <p:cNvPr id="2" name="Rounded Rectangle 1"/>
          <p:cNvSpPr/>
          <p:nvPr/>
        </p:nvSpPr>
        <p:spPr>
          <a:xfrm>
            <a:off x="148281" y="626079"/>
            <a:ext cx="5947719" cy="362465"/>
          </a:xfrm>
          <a:prstGeom prst="roundRect">
            <a:avLst/>
          </a:prstGeom>
          <a:solidFill>
            <a:srgbClr val="00FFFF"/>
          </a:solidFill>
          <a:ln w="28575">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2400" dirty="0" err="1" smtClean="0">
                <a:solidFill>
                  <a:srgbClr val="663300"/>
                </a:solidFill>
              </a:rPr>
              <a:t>Shaneh</a:t>
            </a:r>
            <a:r>
              <a:rPr lang="en-CA" sz="2400" dirty="0" smtClean="0">
                <a:solidFill>
                  <a:srgbClr val="663300"/>
                </a:solidFill>
              </a:rPr>
              <a:t> -  </a:t>
            </a:r>
            <a:r>
              <a:rPr lang="en-CA" sz="2400" b="1" dirty="0" smtClean="0">
                <a:ln>
                  <a:solidFill>
                    <a:srgbClr val="0052F6"/>
                  </a:solidFill>
                </a:ln>
                <a:solidFill>
                  <a:srgbClr val="FF00FF"/>
                </a:solidFill>
              </a:rPr>
              <a:t>360 cycles </a:t>
            </a:r>
            <a:r>
              <a:rPr lang="en-CA" sz="2400" dirty="0" smtClean="0">
                <a:solidFill>
                  <a:srgbClr val="663300"/>
                </a:solidFill>
              </a:rPr>
              <a:t>- Tequfah to Tequfah.</a:t>
            </a:r>
            <a:endParaRPr lang="en-CA" sz="2400" dirty="0">
              <a:solidFill>
                <a:srgbClr val="663300"/>
              </a:solidFill>
            </a:endParaRPr>
          </a:p>
        </p:txBody>
      </p:sp>
      <p:sp>
        <p:nvSpPr>
          <p:cNvPr id="5" name="Rounded Rectangle 4"/>
          <p:cNvSpPr/>
          <p:nvPr/>
        </p:nvSpPr>
        <p:spPr>
          <a:xfrm>
            <a:off x="148281" y="1013256"/>
            <a:ext cx="5947719" cy="362465"/>
          </a:xfrm>
          <a:prstGeom prst="roundRect">
            <a:avLst/>
          </a:prstGeom>
          <a:solidFill>
            <a:srgbClr val="00FFFF"/>
          </a:solidFill>
          <a:ln w="28575">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2400" dirty="0" smtClean="0">
                <a:solidFill>
                  <a:srgbClr val="663300"/>
                </a:solidFill>
              </a:rPr>
              <a:t>Shaneh -  </a:t>
            </a:r>
            <a:r>
              <a:rPr lang="en-CA" sz="2400" b="1" dirty="0" smtClean="0">
                <a:ln>
                  <a:solidFill>
                    <a:srgbClr val="0052F6"/>
                  </a:solidFill>
                </a:ln>
                <a:solidFill>
                  <a:srgbClr val="FF00FF"/>
                </a:solidFill>
              </a:rPr>
              <a:t>360 cycles </a:t>
            </a:r>
            <a:r>
              <a:rPr lang="en-CA" sz="2400" dirty="0" smtClean="0">
                <a:solidFill>
                  <a:srgbClr val="663300"/>
                </a:solidFill>
              </a:rPr>
              <a:t>- Tequfah to Tequfah.</a:t>
            </a:r>
            <a:endParaRPr lang="en-CA" sz="2400" dirty="0">
              <a:solidFill>
                <a:srgbClr val="663300"/>
              </a:solidFill>
            </a:endParaRPr>
          </a:p>
        </p:txBody>
      </p:sp>
      <p:sp>
        <p:nvSpPr>
          <p:cNvPr id="6" name="Rounded Rectangle 5"/>
          <p:cNvSpPr/>
          <p:nvPr/>
        </p:nvSpPr>
        <p:spPr>
          <a:xfrm>
            <a:off x="148281" y="1400433"/>
            <a:ext cx="5947719" cy="362465"/>
          </a:xfrm>
          <a:prstGeom prst="roundRect">
            <a:avLst/>
          </a:prstGeom>
          <a:solidFill>
            <a:srgbClr val="00FFFF"/>
          </a:solidFill>
          <a:ln w="28575">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2400" dirty="0" smtClean="0">
                <a:solidFill>
                  <a:srgbClr val="663300"/>
                </a:solidFill>
              </a:rPr>
              <a:t>Shaneh -  </a:t>
            </a:r>
            <a:r>
              <a:rPr lang="en-CA" sz="2400" b="1" dirty="0" smtClean="0">
                <a:ln>
                  <a:solidFill>
                    <a:srgbClr val="0052F6"/>
                  </a:solidFill>
                </a:ln>
                <a:solidFill>
                  <a:srgbClr val="FF00FF"/>
                </a:solidFill>
              </a:rPr>
              <a:t>360 cycles </a:t>
            </a:r>
            <a:r>
              <a:rPr lang="en-CA" sz="2400" dirty="0" smtClean="0">
                <a:solidFill>
                  <a:srgbClr val="663300"/>
                </a:solidFill>
              </a:rPr>
              <a:t>- Tequfah to Tequfah.</a:t>
            </a:r>
            <a:endParaRPr lang="en-CA" sz="2400" dirty="0">
              <a:solidFill>
                <a:srgbClr val="663300"/>
              </a:solidFill>
            </a:endParaRPr>
          </a:p>
        </p:txBody>
      </p:sp>
      <p:sp>
        <p:nvSpPr>
          <p:cNvPr id="7" name="Rounded Rectangle 6"/>
          <p:cNvSpPr/>
          <p:nvPr/>
        </p:nvSpPr>
        <p:spPr>
          <a:xfrm>
            <a:off x="148281" y="1787610"/>
            <a:ext cx="5947719" cy="362465"/>
          </a:xfrm>
          <a:prstGeom prst="roundRect">
            <a:avLst/>
          </a:prstGeom>
          <a:solidFill>
            <a:srgbClr val="00FFFF"/>
          </a:solidFill>
          <a:ln w="28575">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2400" dirty="0" smtClean="0">
                <a:solidFill>
                  <a:srgbClr val="663300"/>
                </a:solidFill>
              </a:rPr>
              <a:t>Shaneh -  </a:t>
            </a:r>
            <a:r>
              <a:rPr lang="en-CA" sz="2400" b="1" dirty="0" smtClean="0">
                <a:ln>
                  <a:solidFill>
                    <a:srgbClr val="0052F6"/>
                  </a:solidFill>
                </a:ln>
                <a:solidFill>
                  <a:srgbClr val="FF00FF"/>
                </a:solidFill>
              </a:rPr>
              <a:t>360 cycles </a:t>
            </a:r>
            <a:r>
              <a:rPr lang="en-CA" sz="2400" dirty="0" smtClean="0">
                <a:solidFill>
                  <a:srgbClr val="663300"/>
                </a:solidFill>
              </a:rPr>
              <a:t>- Tequfah to Tequfah.</a:t>
            </a:r>
            <a:endParaRPr lang="en-CA" sz="2400" dirty="0">
              <a:solidFill>
                <a:srgbClr val="663300"/>
              </a:solidFill>
            </a:endParaRPr>
          </a:p>
        </p:txBody>
      </p:sp>
      <p:sp>
        <p:nvSpPr>
          <p:cNvPr id="8" name="Rounded Rectangle 7"/>
          <p:cNvSpPr/>
          <p:nvPr/>
        </p:nvSpPr>
        <p:spPr>
          <a:xfrm>
            <a:off x="148281" y="2174787"/>
            <a:ext cx="5947719" cy="362465"/>
          </a:xfrm>
          <a:prstGeom prst="roundRect">
            <a:avLst/>
          </a:prstGeom>
          <a:solidFill>
            <a:srgbClr val="00FFFF"/>
          </a:solidFill>
          <a:ln w="28575">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2400" dirty="0" smtClean="0">
                <a:solidFill>
                  <a:srgbClr val="663300"/>
                </a:solidFill>
              </a:rPr>
              <a:t>Shaneh -  </a:t>
            </a:r>
            <a:r>
              <a:rPr lang="en-CA" sz="2400" b="1" dirty="0" smtClean="0">
                <a:ln>
                  <a:solidFill>
                    <a:srgbClr val="0052F6"/>
                  </a:solidFill>
                </a:ln>
                <a:solidFill>
                  <a:srgbClr val="FF00FF"/>
                </a:solidFill>
              </a:rPr>
              <a:t>360 cycles </a:t>
            </a:r>
            <a:r>
              <a:rPr lang="en-CA" sz="2400" dirty="0" smtClean="0">
                <a:solidFill>
                  <a:srgbClr val="663300"/>
                </a:solidFill>
              </a:rPr>
              <a:t>- Tequfah to Tequfah.</a:t>
            </a:r>
            <a:endParaRPr lang="en-CA" sz="2400" dirty="0">
              <a:solidFill>
                <a:srgbClr val="663300"/>
              </a:solidFill>
            </a:endParaRPr>
          </a:p>
        </p:txBody>
      </p:sp>
      <p:sp>
        <p:nvSpPr>
          <p:cNvPr id="9" name="Rounded Rectangle 8"/>
          <p:cNvSpPr/>
          <p:nvPr/>
        </p:nvSpPr>
        <p:spPr>
          <a:xfrm>
            <a:off x="148280" y="2561964"/>
            <a:ext cx="5947719" cy="362465"/>
          </a:xfrm>
          <a:prstGeom prst="roundRect">
            <a:avLst/>
          </a:prstGeom>
          <a:solidFill>
            <a:srgbClr val="00FFFF"/>
          </a:solidFill>
          <a:ln w="28575">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2400" dirty="0" smtClean="0">
                <a:solidFill>
                  <a:srgbClr val="663300"/>
                </a:solidFill>
              </a:rPr>
              <a:t>Shaneh -  </a:t>
            </a:r>
            <a:r>
              <a:rPr lang="en-CA" sz="2400" b="1" dirty="0" smtClean="0">
                <a:ln>
                  <a:solidFill>
                    <a:srgbClr val="0052F6"/>
                  </a:solidFill>
                </a:ln>
                <a:solidFill>
                  <a:srgbClr val="FF00FF"/>
                </a:solidFill>
              </a:rPr>
              <a:t>360 cycles </a:t>
            </a:r>
            <a:r>
              <a:rPr lang="en-CA" sz="2400" dirty="0" smtClean="0">
                <a:solidFill>
                  <a:srgbClr val="663300"/>
                </a:solidFill>
              </a:rPr>
              <a:t>- Tequfah to Tequfah.</a:t>
            </a:r>
            <a:endParaRPr lang="en-CA" sz="2400" dirty="0">
              <a:solidFill>
                <a:srgbClr val="663300"/>
              </a:solidFill>
            </a:endParaRPr>
          </a:p>
        </p:txBody>
      </p:sp>
      <p:sp>
        <p:nvSpPr>
          <p:cNvPr id="10" name="Rounded Rectangle 9"/>
          <p:cNvSpPr/>
          <p:nvPr/>
        </p:nvSpPr>
        <p:spPr>
          <a:xfrm>
            <a:off x="148281" y="2957377"/>
            <a:ext cx="5947719" cy="362465"/>
          </a:xfrm>
          <a:prstGeom prst="roundRect">
            <a:avLst/>
          </a:prstGeom>
          <a:solidFill>
            <a:srgbClr val="00FFFF"/>
          </a:solidFill>
          <a:ln w="28575">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2400" dirty="0" smtClean="0">
                <a:solidFill>
                  <a:srgbClr val="663300"/>
                </a:solidFill>
              </a:rPr>
              <a:t>Shaneh -  </a:t>
            </a:r>
            <a:r>
              <a:rPr lang="en-CA" sz="2400" b="1" dirty="0" smtClean="0">
                <a:ln>
                  <a:solidFill>
                    <a:srgbClr val="0052F6"/>
                  </a:solidFill>
                </a:ln>
                <a:solidFill>
                  <a:srgbClr val="FF00FF"/>
                </a:solidFill>
              </a:rPr>
              <a:t>360 cycles </a:t>
            </a:r>
            <a:r>
              <a:rPr lang="en-CA" sz="2400" dirty="0" smtClean="0">
                <a:solidFill>
                  <a:srgbClr val="663300"/>
                </a:solidFill>
              </a:rPr>
              <a:t>- Tequfah to Tequfah.</a:t>
            </a:r>
            <a:endParaRPr lang="en-CA" sz="2400" dirty="0">
              <a:solidFill>
                <a:srgbClr val="663300"/>
              </a:solidFill>
            </a:endParaRPr>
          </a:p>
        </p:txBody>
      </p:sp>
      <p:sp>
        <p:nvSpPr>
          <p:cNvPr id="11" name="Rounded Rectangle 10"/>
          <p:cNvSpPr/>
          <p:nvPr/>
        </p:nvSpPr>
        <p:spPr>
          <a:xfrm>
            <a:off x="148281" y="3352792"/>
            <a:ext cx="5947719" cy="362465"/>
          </a:xfrm>
          <a:prstGeom prst="roundRect">
            <a:avLst/>
          </a:prstGeom>
          <a:solidFill>
            <a:srgbClr val="00FFFF"/>
          </a:solidFill>
          <a:ln w="28575">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2400" dirty="0" smtClean="0">
                <a:solidFill>
                  <a:srgbClr val="663300"/>
                </a:solidFill>
              </a:rPr>
              <a:t>Shaneh -  </a:t>
            </a:r>
            <a:r>
              <a:rPr lang="en-CA" sz="2400" b="1" dirty="0" smtClean="0">
                <a:ln>
                  <a:solidFill>
                    <a:srgbClr val="0052F6"/>
                  </a:solidFill>
                </a:ln>
                <a:solidFill>
                  <a:srgbClr val="FF00FF"/>
                </a:solidFill>
              </a:rPr>
              <a:t>360 cycles </a:t>
            </a:r>
            <a:r>
              <a:rPr lang="en-CA" sz="2400" dirty="0" smtClean="0">
                <a:solidFill>
                  <a:srgbClr val="663300"/>
                </a:solidFill>
              </a:rPr>
              <a:t>- Tequfah to Tequfah.</a:t>
            </a:r>
            <a:endParaRPr lang="en-CA" sz="2400" dirty="0">
              <a:solidFill>
                <a:srgbClr val="663300"/>
              </a:solidFill>
            </a:endParaRPr>
          </a:p>
        </p:txBody>
      </p:sp>
      <p:sp>
        <p:nvSpPr>
          <p:cNvPr id="12" name="Rounded Rectangle 11"/>
          <p:cNvSpPr/>
          <p:nvPr/>
        </p:nvSpPr>
        <p:spPr>
          <a:xfrm>
            <a:off x="148281" y="3752325"/>
            <a:ext cx="5947719" cy="362465"/>
          </a:xfrm>
          <a:prstGeom prst="roundRect">
            <a:avLst/>
          </a:prstGeom>
          <a:solidFill>
            <a:srgbClr val="00FFFF"/>
          </a:solidFill>
          <a:ln w="28575">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err="1">
                <a:solidFill>
                  <a:srgbClr val="663300"/>
                </a:solidFill>
              </a:rPr>
              <a:t>Shaneh</a:t>
            </a:r>
            <a:r>
              <a:rPr lang="en-CA" sz="2400" dirty="0">
                <a:solidFill>
                  <a:srgbClr val="663300"/>
                </a:solidFill>
              </a:rPr>
              <a:t> -  </a:t>
            </a:r>
            <a:r>
              <a:rPr lang="en-CA" sz="2400" b="1" dirty="0">
                <a:ln>
                  <a:solidFill>
                    <a:srgbClr val="0052F6"/>
                  </a:solidFill>
                </a:ln>
                <a:solidFill>
                  <a:srgbClr val="FF00FF"/>
                </a:solidFill>
              </a:rPr>
              <a:t>360 cycles </a:t>
            </a:r>
            <a:r>
              <a:rPr lang="en-CA" sz="2400" dirty="0">
                <a:solidFill>
                  <a:srgbClr val="663300"/>
                </a:solidFill>
              </a:rPr>
              <a:t>- Tequfah to Tequfah</a:t>
            </a:r>
            <a:r>
              <a:rPr lang="en-CA" sz="2400" dirty="0" smtClean="0">
                <a:solidFill>
                  <a:srgbClr val="663300"/>
                </a:solidFill>
              </a:rPr>
              <a:t>.</a:t>
            </a:r>
            <a:endParaRPr lang="en-CA" sz="2400" dirty="0">
              <a:solidFill>
                <a:srgbClr val="663300"/>
              </a:solidFill>
            </a:endParaRPr>
          </a:p>
        </p:txBody>
      </p:sp>
      <p:sp>
        <p:nvSpPr>
          <p:cNvPr id="13" name="Rounded Rectangle 12"/>
          <p:cNvSpPr/>
          <p:nvPr/>
        </p:nvSpPr>
        <p:spPr>
          <a:xfrm>
            <a:off x="148279" y="4151858"/>
            <a:ext cx="5947719" cy="362465"/>
          </a:xfrm>
          <a:prstGeom prst="roundRect">
            <a:avLst/>
          </a:prstGeom>
          <a:solidFill>
            <a:srgbClr val="00FFFF"/>
          </a:solidFill>
          <a:ln w="28575">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2400" dirty="0" smtClean="0">
                <a:solidFill>
                  <a:srgbClr val="663300"/>
                </a:solidFill>
              </a:rPr>
              <a:t>Shaneh -  </a:t>
            </a:r>
            <a:r>
              <a:rPr lang="en-CA" sz="2400" b="1" dirty="0" smtClean="0">
                <a:ln>
                  <a:solidFill>
                    <a:srgbClr val="0052F6"/>
                  </a:solidFill>
                </a:ln>
                <a:solidFill>
                  <a:srgbClr val="FF00FF"/>
                </a:solidFill>
              </a:rPr>
              <a:t>360 cycles </a:t>
            </a:r>
            <a:r>
              <a:rPr lang="en-CA" sz="2400" dirty="0" smtClean="0">
                <a:solidFill>
                  <a:srgbClr val="663300"/>
                </a:solidFill>
              </a:rPr>
              <a:t>- Tequfah to Tequfah.</a:t>
            </a:r>
            <a:endParaRPr lang="en-CA" sz="2400" dirty="0">
              <a:solidFill>
                <a:srgbClr val="663300"/>
              </a:solidFill>
            </a:endParaRPr>
          </a:p>
        </p:txBody>
      </p:sp>
      <p:sp>
        <p:nvSpPr>
          <p:cNvPr id="14" name="Rounded Rectangle 13"/>
          <p:cNvSpPr/>
          <p:nvPr/>
        </p:nvSpPr>
        <p:spPr>
          <a:xfrm>
            <a:off x="148278" y="4543150"/>
            <a:ext cx="5947719" cy="362465"/>
          </a:xfrm>
          <a:prstGeom prst="roundRect">
            <a:avLst/>
          </a:prstGeom>
          <a:solidFill>
            <a:srgbClr val="00FFFF"/>
          </a:solidFill>
          <a:ln w="28575">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2400" dirty="0" smtClean="0">
                <a:solidFill>
                  <a:srgbClr val="663300"/>
                </a:solidFill>
              </a:rPr>
              <a:t>Shaneh -  </a:t>
            </a:r>
            <a:r>
              <a:rPr lang="en-CA" sz="2400" b="1" dirty="0" smtClean="0">
                <a:ln>
                  <a:solidFill>
                    <a:srgbClr val="0052F6"/>
                  </a:solidFill>
                </a:ln>
                <a:solidFill>
                  <a:srgbClr val="FF00FF"/>
                </a:solidFill>
              </a:rPr>
              <a:t>360 cycles </a:t>
            </a:r>
            <a:r>
              <a:rPr lang="en-CA" sz="2400" dirty="0" smtClean="0">
                <a:solidFill>
                  <a:srgbClr val="663300"/>
                </a:solidFill>
              </a:rPr>
              <a:t>- Tequfah to Tequfah.</a:t>
            </a:r>
            <a:endParaRPr lang="en-CA" sz="2400" dirty="0">
              <a:solidFill>
                <a:srgbClr val="663300"/>
              </a:solidFill>
            </a:endParaRPr>
          </a:p>
        </p:txBody>
      </p:sp>
      <p:sp>
        <p:nvSpPr>
          <p:cNvPr id="15" name="Rounded Rectangle 14"/>
          <p:cNvSpPr/>
          <p:nvPr/>
        </p:nvSpPr>
        <p:spPr>
          <a:xfrm>
            <a:off x="148281" y="4905615"/>
            <a:ext cx="5947719" cy="362465"/>
          </a:xfrm>
          <a:prstGeom prst="roundRect">
            <a:avLst/>
          </a:prstGeom>
          <a:solidFill>
            <a:srgbClr val="00FFFF"/>
          </a:solidFill>
          <a:ln w="28575">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2400" dirty="0" smtClean="0">
                <a:solidFill>
                  <a:srgbClr val="663300"/>
                </a:solidFill>
              </a:rPr>
              <a:t>Shaneh -  </a:t>
            </a:r>
            <a:r>
              <a:rPr lang="en-CA" sz="2400" b="1" dirty="0" smtClean="0">
                <a:ln>
                  <a:solidFill>
                    <a:srgbClr val="0052F6"/>
                  </a:solidFill>
                </a:ln>
                <a:solidFill>
                  <a:srgbClr val="FF00FF"/>
                </a:solidFill>
              </a:rPr>
              <a:t>360 cycles </a:t>
            </a:r>
            <a:r>
              <a:rPr lang="en-CA" sz="2400" dirty="0" smtClean="0">
                <a:solidFill>
                  <a:srgbClr val="663300"/>
                </a:solidFill>
              </a:rPr>
              <a:t>- Tequfah to Tequfah.</a:t>
            </a:r>
            <a:endParaRPr lang="en-CA" sz="2400" dirty="0">
              <a:solidFill>
                <a:srgbClr val="663300"/>
              </a:solidFill>
            </a:endParaRPr>
          </a:p>
        </p:txBody>
      </p:sp>
      <p:sp>
        <p:nvSpPr>
          <p:cNvPr id="16" name="Rounded Rectangle 15"/>
          <p:cNvSpPr/>
          <p:nvPr/>
        </p:nvSpPr>
        <p:spPr>
          <a:xfrm>
            <a:off x="148281" y="5268080"/>
            <a:ext cx="5947719" cy="362465"/>
          </a:xfrm>
          <a:prstGeom prst="roundRect">
            <a:avLst/>
          </a:prstGeom>
          <a:solidFill>
            <a:srgbClr val="00FFFF"/>
          </a:solidFill>
          <a:ln w="28575">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2400" dirty="0" smtClean="0">
                <a:solidFill>
                  <a:srgbClr val="663300"/>
                </a:solidFill>
              </a:rPr>
              <a:t>Shaneh -  </a:t>
            </a:r>
            <a:r>
              <a:rPr lang="en-CA" sz="2400" b="1" dirty="0" smtClean="0">
                <a:ln>
                  <a:solidFill>
                    <a:srgbClr val="0052F6"/>
                  </a:solidFill>
                </a:ln>
                <a:solidFill>
                  <a:srgbClr val="FF00FF"/>
                </a:solidFill>
              </a:rPr>
              <a:t>360 cycles </a:t>
            </a:r>
            <a:r>
              <a:rPr lang="en-CA" sz="2400" dirty="0" smtClean="0">
                <a:solidFill>
                  <a:srgbClr val="663300"/>
                </a:solidFill>
              </a:rPr>
              <a:t>- Tequfah to Tequfah.</a:t>
            </a:r>
            <a:endParaRPr lang="en-CA" sz="2400" dirty="0">
              <a:solidFill>
                <a:srgbClr val="663300"/>
              </a:solidFill>
            </a:endParaRPr>
          </a:p>
        </p:txBody>
      </p:sp>
      <p:sp>
        <p:nvSpPr>
          <p:cNvPr id="17" name="Rounded Rectangle 16"/>
          <p:cNvSpPr/>
          <p:nvPr/>
        </p:nvSpPr>
        <p:spPr>
          <a:xfrm>
            <a:off x="148281" y="5659372"/>
            <a:ext cx="5947719" cy="362465"/>
          </a:xfrm>
          <a:prstGeom prst="roundRect">
            <a:avLst/>
          </a:prstGeom>
          <a:solidFill>
            <a:srgbClr val="00FFFF"/>
          </a:solidFill>
          <a:ln w="28575">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2400" dirty="0" smtClean="0">
                <a:solidFill>
                  <a:srgbClr val="663300"/>
                </a:solidFill>
              </a:rPr>
              <a:t>Shaneh -  </a:t>
            </a:r>
            <a:r>
              <a:rPr lang="en-CA" sz="2400" b="1" dirty="0" smtClean="0">
                <a:ln>
                  <a:solidFill>
                    <a:srgbClr val="0052F6"/>
                  </a:solidFill>
                </a:ln>
                <a:solidFill>
                  <a:srgbClr val="FF00FF"/>
                </a:solidFill>
              </a:rPr>
              <a:t>360 cycles </a:t>
            </a:r>
            <a:r>
              <a:rPr lang="en-CA" sz="2400" dirty="0" smtClean="0">
                <a:solidFill>
                  <a:srgbClr val="663300"/>
                </a:solidFill>
              </a:rPr>
              <a:t>- Tequfah to Tequfah.</a:t>
            </a:r>
            <a:endParaRPr lang="en-CA" sz="2400" dirty="0">
              <a:solidFill>
                <a:srgbClr val="663300"/>
              </a:solidFill>
            </a:endParaRPr>
          </a:p>
        </p:txBody>
      </p:sp>
      <p:sp>
        <p:nvSpPr>
          <p:cNvPr id="18" name="Rounded Rectangle 17"/>
          <p:cNvSpPr/>
          <p:nvPr/>
        </p:nvSpPr>
        <p:spPr>
          <a:xfrm>
            <a:off x="148281" y="6042436"/>
            <a:ext cx="5947719" cy="362465"/>
          </a:xfrm>
          <a:prstGeom prst="roundRect">
            <a:avLst/>
          </a:prstGeom>
          <a:solidFill>
            <a:srgbClr val="00FFFF"/>
          </a:solidFill>
          <a:ln w="28575">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2400" dirty="0" smtClean="0">
                <a:solidFill>
                  <a:srgbClr val="663300"/>
                </a:solidFill>
              </a:rPr>
              <a:t>Shaneh -  </a:t>
            </a:r>
            <a:r>
              <a:rPr lang="en-CA" sz="2400" b="1" dirty="0" smtClean="0">
                <a:ln>
                  <a:solidFill>
                    <a:srgbClr val="0052F6"/>
                  </a:solidFill>
                </a:ln>
                <a:solidFill>
                  <a:srgbClr val="FF00FF"/>
                </a:solidFill>
              </a:rPr>
              <a:t>360 cycles </a:t>
            </a:r>
            <a:r>
              <a:rPr lang="en-CA" sz="2400" dirty="0" smtClean="0">
                <a:solidFill>
                  <a:srgbClr val="663300"/>
                </a:solidFill>
              </a:rPr>
              <a:t>- Tequfah to Tequfah.</a:t>
            </a:r>
            <a:endParaRPr lang="en-CA" sz="2400" dirty="0">
              <a:solidFill>
                <a:srgbClr val="663300"/>
              </a:solidFill>
            </a:endParaRPr>
          </a:p>
        </p:txBody>
      </p:sp>
      <p:sp>
        <p:nvSpPr>
          <p:cNvPr id="19" name="Rounded Rectangle 18"/>
          <p:cNvSpPr/>
          <p:nvPr/>
        </p:nvSpPr>
        <p:spPr>
          <a:xfrm>
            <a:off x="148276" y="6400784"/>
            <a:ext cx="12043723" cy="457216"/>
          </a:xfrm>
          <a:prstGeom prst="roundRect">
            <a:avLst/>
          </a:prstGeom>
          <a:solidFill>
            <a:srgbClr val="00FFFF"/>
          </a:solidFill>
          <a:ln w="28575">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2400" dirty="0" smtClean="0">
                <a:solidFill>
                  <a:srgbClr val="663300"/>
                </a:solidFill>
              </a:rPr>
              <a:t> Shaneh -  </a:t>
            </a:r>
            <a:r>
              <a:rPr lang="en-CA" sz="2400" b="1" dirty="0" smtClean="0">
                <a:ln>
                  <a:solidFill>
                    <a:srgbClr val="0052F6"/>
                  </a:solidFill>
                </a:ln>
                <a:solidFill>
                  <a:srgbClr val="FF00FF"/>
                </a:solidFill>
              </a:rPr>
              <a:t>360 cycle year </a:t>
            </a:r>
            <a:r>
              <a:rPr lang="en-CA" sz="2400" dirty="0" smtClean="0">
                <a:solidFill>
                  <a:srgbClr val="663300"/>
                </a:solidFill>
              </a:rPr>
              <a:t>– </a:t>
            </a:r>
            <a:r>
              <a:rPr lang="en-CA" sz="2400" dirty="0" smtClean="0">
                <a:ln w="0">
                  <a:solidFill>
                    <a:srgbClr val="0066FF"/>
                  </a:solidFill>
                </a:ln>
                <a:solidFill>
                  <a:srgbClr val="FF00FF"/>
                </a:solidFill>
                <a:effectLst>
                  <a:glow rad="127000">
                    <a:srgbClr val="00FF00"/>
                  </a:glow>
                  <a:outerShdw blurRad="38100" dist="19050" dir="2700000" algn="tl" rotWithShape="0">
                    <a:prstClr val="black">
                      <a:alpha val="40000"/>
                    </a:prstClr>
                  </a:outerShdw>
                </a:effectLst>
                <a:latin typeface="Arial Black" panose="020B0A04020102020204" pitchFamily="34" charset="0"/>
              </a:rPr>
              <a:t>CONSISTENTLY REPEATS THROUGH ETERNITY!</a:t>
            </a:r>
            <a:endParaRPr lang="en-CA" sz="2400" dirty="0">
              <a:ln w="0">
                <a:solidFill>
                  <a:srgbClr val="0066FF"/>
                </a:solidFill>
              </a:ln>
              <a:solidFill>
                <a:srgbClr val="FF00FF"/>
              </a:solidFill>
              <a:effectLst>
                <a:glow rad="127000">
                  <a:srgbClr val="00FF00"/>
                </a:glow>
                <a:outerShdw blurRad="38100" dist="19050" dir="2700000" algn="tl" rotWithShape="0">
                  <a:prstClr val="black">
                    <a:alpha val="40000"/>
                  </a:prstClr>
                </a:outerShdw>
              </a:effectLst>
              <a:latin typeface="Arial Black" panose="020B0A04020102020204" pitchFamily="34" charset="0"/>
            </a:endParaRPr>
          </a:p>
        </p:txBody>
      </p:sp>
      <p:sp>
        <p:nvSpPr>
          <p:cNvPr id="21" name="Rounded Rectangle 20"/>
          <p:cNvSpPr/>
          <p:nvPr/>
        </p:nvSpPr>
        <p:spPr>
          <a:xfrm>
            <a:off x="148277" y="1"/>
            <a:ext cx="9643423" cy="560155"/>
          </a:xfrm>
          <a:prstGeom prst="roundRect">
            <a:avLst/>
          </a:prstGeom>
          <a:solidFill>
            <a:schemeClr val="bg1">
              <a:lumMod val="50000"/>
            </a:schemeClr>
          </a:solidFill>
          <a:ln w="38100">
            <a:solidFill>
              <a:srgbClr val="9966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4000" b="1" dirty="0" err="1" smtClean="0">
                <a:ln w="12700">
                  <a:solidFill>
                    <a:srgbClr val="FFFF00"/>
                  </a:solidFill>
                </a:ln>
                <a:solidFill>
                  <a:srgbClr val="0066FF"/>
                </a:solidFill>
                <a:effectLst>
                  <a:glow rad="127000">
                    <a:srgbClr val="00FFFF"/>
                  </a:glow>
                </a:effectLst>
              </a:rPr>
              <a:t>Yahuah’s</a:t>
            </a:r>
            <a:r>
              <a:rPr lang="en-CA" sz="4000" b="1" dirty="0" smtClean="0">
                <a:ln w="12700">
                  <a:solidFill>
                    <a:srgbClr val="FFFF00"/>
                  </a:solidFill>
                </a:ln>
                <a:solidFill>
                  <a:srgbClr val="0066FF"/>
                </a:solidFill>
                <a:effectLst>
                  <a:glow rad="127000">
                    <a:srgbClr val="00FFFF"/>
                  </a:glow>
                </a:effectLst>
              </a:rPr>
              <a:t> Shaneh </a:t>
            </a:r>
            <a:r>
              <a:rPr lang="en-CA" sz="4000" b="1" dirty="0" smtClean="0">
                <a:ln w="12700">
                  <a:solidFill>
                    <a:srgbClr val="FFFF00"/>
                  </a:solidFill>
                </a:ln>
                <a:solidFill>
                  <a:srgbClr val="0066FF"/>
                </a:solidFill>
                <a:effectLst>
                  <a:glow rad="127000">
                    <a:srgbClr val="FFCC00"/>
                  </a:glow>
                </a:effectLst>
              </a:rPr>
              <a:t>Will  -  Will Be Done!</a:t>
            </a:r>
            <a:endParaRPr lang="en-CA" sz="4000" b="1" dirty="0">
              <a:ln w="12700">
                <a:solidFill>
                  <a:srgbClr val="FFFF00"/>
                </a:solidFill>
              </a:ln>
              <a:solidFill>
                <a:srgbClr val="0066FF"/>
              </a:solidFill>
              <a:effectLst>
                <a:glow rad="127000">
                  <a:srgbClr val="FFCC00"/>
                </a:glow>
              </a:effectLst>
            </a:endParaRPr>
          </a:p>
        </p:txBody>
      </p:sp>
      <p:sp>
        <p:nvSpPr>
          <p:cNvPr id="3" name="Notched Right Arrow 2"/>
          <p:cNvSpPr/>
          <p:nvPr/>
        </p:nvSpPr>
        <p:spPr>
          <a:xfrm rot="5400000">
            <a:off x="3547474" y="3286578"/>
            <a:ext cx="5729957" cy="484632"/>
          </a:xfrm>
          <a:prstGeom prst="notchedRightArrow">
            <a:avLst>
              <a:gd name="adj1" fmla="val 50000"/>
              <a:gd name="adj2" fmla="val 201284"/>
            </a:avLst>
          </a:prstGeom>
          <a:gradFill>
            <a:gsLst>
              <a:gs pos="47000">
                <a:srgbClr val="99FF99"/>
              </a:gs>
              <a:gs pos="31000">
                <a:srgbClr val="9966FF"/>
              </a:gs>
              <a:gs pos="68000">
                <a:srgbClr val="FF00FF"/>
              </a:gs>
            </a:gsLst>
            <a:lin ang="5400000" scaled="0"/>
          </a:gradFill>
          <a:ln w="28575">
            <a:solidFill>
              <a:srgbClr val="339966"/>
            </a:solidFill>
          </a:ln>
          <a:effectLst>
            <a:glow rad="127000">
              <a:srgbClr val="FFCC00"/>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2" name="Rounded Rectangular Callout 21"/>
          <p:cNvSpPr/>
          <p:nvPr/>
        </p:nvSpPr>
        <p:spPr>
          <a:xfrm>
            <a:off x="6934199" y="663915"/>
            <a:ext cx="5153025" cy="5489371"/>
          </a:xfrm>
          <a:prstGeom prst="wedgeRoundRectCallout">
            <a:avLst>
              <a:gd name="adj1" fmla="val -102186"/>
              <a:gd name="adj2" fmla="val 4107"/>
              <a:gd name="adj3" fmla="val 16667"/>
            </a:avLst>
          </a:prstGeom>
          <a:noFill/>
          <a:ln w="38100">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CA" sz="3600" dirty="0">
                <a:ln>
                  <a:solidFill>
                    <a:srgbClr val="339966"/>
                  </a:solidFill>
                </a:ln>
                <a:solidFill>
                  <a:srgbClr val="002060"/>
                </a:solidFill>
              </a:rPr>
              <a:t> </a:t>
            </a:r>
            <a:r>
              <a:rPr lang="en-CA" sz="3600" b="1" i="1" dirty="0" smtClean="0">
                <a:ln w="12700">
                  <a:solidFill>
                    <a:srgbClr val="0066FF"/>
                  </a:solidFill>
                </a:ln>
                <a:solidFill>
                  <a:srgbClr val="FF0000"/>
                </a:solidFill>
                <a:effectLst>
                  <a:glow rad="381000">
                    <a:srgbClr val="99FF99"/>
                  </a:glow>
                </a:effectLst>
                <a:latin typeface="Georgia" panose="02040502050405020303" pitchFamily="18" charset="0"/>
              </a:rPr>
              <a:t>With a </a:t>
            </a:r>
            <a:r>
              <a:rPr lang="en-CA" sz="3600" b="1" i="1" dirty="0" smtClean="0">
                <a:ln w="12700">
                  <a:solidFill>
                    <a:srgbClr val="FF00FF"/>
                  </a:solidFill>
                </a:ln>
                <a:solidFill>
                  <a:srgbClr val="00FFFF"/>
                </a:solidFill>
                <a:effectLst>
                  <a:glow rad="381000">
                    <a:srgbClr val="99FF99"/>
                  </a:glow>
                </a:effectLst>
                <a:latin typeface="Georgia" panose="02040502050405020303" pitchFamily="18" charset="0"/>
              </a:rPr>
              <a:t>Tequfah</a:t>
            </a:r>
            <a:r>
              <a:rPr lang="en-CA" sz="3600" b="1" i="1" dirty="0" smtClean="0">
                <a:ln w="12700">
                  <a:solidFill>
                    <a:srgbClr val="0066FF"/>
                  </a:solidFill>
                </a:ln>
                <a:solidFill>
                  <a:srgbClr val="FF0000"/>
                </a:solidFill>
                <a:effectLst>
                  <a:glow rad="381000">
                    <a:srgbClr val="99FF99"/>
                  </a:glow>
                </a:effectLst>
                <a:latin typeface="Georgia" panose="02040502050405020303" pitchFamily="18" charset="0"/>
              </a:rPr>
              <a:t> </a:t>
            </a:r>
            <a:br>
              <a:rPr lang="en-CA" sz="3600" b="1" i="1" dirty="0" smtClean="0">
                <a:ln w="12700">
                  <a:solidFill>
                    <a:srgbClr val="0066FF"/>
                  </a:solidFill>
                </a:ln>
                <a:solidFill>
                  <a:srgbClr val="FF0000"/>
                </a:solidFill>
                <a:effectLst>
                  <a:glow rad="381000">
                    <a:srgbClr val="99FF99"/>
                  </a:glow>
                </a:effectLst>
                <a:latin typeface="Georgia" panose="02040502050405020303" pitchFamily="18" charset="0"/>
              </a:rPr>
            </a:br>
            <a:r>
              <a:rPr lang="en-CA" sz="3600" b="1" i="1" dirty="0" smtClean="0">
                <a:ln w="12700">
                  <a:solidFill>
                    <a:srgbClr val="0066FF"/>
                  </a:solidFill>
                </a:ln>
                <a:solidFill>
                  <a:srgbClr val="FF0000"/>
                </a:solidFill>
                <a:effectLst>
                  <a:glow rad="381000">
                    <a:srgbClr val="99FF99"/>
                  </a:glow>
                </a:effectLst>
                <a:latin typeface="Georgia" panose="02040502050405020303" pitchFamily="18" charset="0"/>
              </a:rPr>
              <a:t>     as your </a:t>
            </a:r>
            <a:r>
              <a:rPr lang="en-CA" sz="3600" b="1" i="1" dirty="0" smtClean="0">
                <a:ln w="12700">
                  <a:noFill/>
                </a:ln>
                <a:noFill/>
                <a:effectLst>
                  <a:glow rad="381000">
                    <a:srgbClr val="99FF99"/>
                  </a:glow>
                </a:effectLst>
                <a:latin typeface="Georgia" panose="02040502050405020303" pitchFamily="18" charset="0"/>
              </a:rPr>
              <a:t>...</a:t>
            </a:r>
            <a:endParaRPr lang="en-CA" sz="3600" b="1" i="1" dirty="0">
              <a:ln w="12700">
                <a:noFill/>
              </a:ln>
              <a:noFill/>
              <a:effectLst>
                <a:glow rad="381000">
                  <a:srgbClr val="99FF99"/>
                </a:glow>
              </a:effectLst>
              <a:latin typeface="Georgia" panose="02040502050405020303" pitchFamily="18" charset="0"/>
            </a:endParaRPr>
          </a:p>
          <a:p>
            <a:pPr algn="ctr"/>
            <a:r>
              <a:rPr lang="en-CA" sz="4800" b="1" i="1" dirty="0" smtClean="0">
                <a:ln w="12700">
                  <a:solidFill>
                    <a:srgbClr val="0066FF"/>
                  </a:solidFill>
                </a:ln>
                <a:solidFill>
                  <a:srgbClr val="FF0000"/>
                </a:solidFill>
                <a:effectLst>
                  <a:glow rad="381000">
                    <a:srgbClr val="99FF99"/>
                  </a:glow>
                </a:effectLst>
                <a:latin typeface="Segoe Script" panose="030B0504020000000003" pitchFamily="66" charset="0"/>
              </a:rPr>
              <a:t>PLUMBLINE</a:t>
            </a:r>
            <a:r>
              <a:rPr lang="en-CA" sz="4800" b="1" i="1" dirty="0" smtClean="0">
                <a:ln w="12700">
                  <a:solidFill>
                    <a:srgbClr val="0066FF"/>
                  </a:solidFill>
                </a:ln>
                <a:solidFill>
                  <a:srgbClr val="FF0000"/>
                </a:solidFill>
                <a:effectLst>
                  <a:glow rad="381000">
                    <a:srgbClr val="99FF99"/>
                  </a:glow>
                </a:effectLst>
                <a:latin typeface="Kristen ITC" panose="03050502040202030202" pitchFamily="66" charset="0"/>
              </a:rPr>
              <a:t>, </a:t>
            </a:r>
            <a:r>
              <a:rPr lang="en-CA" sz="3600" b="1" i="1" dirty="0" err="1" smtClean="0">
                <a:ln w="28575">
                  <a:solidFill>
                    <a:srgbClr val="0066FF"/>
                  </a:solidFill>
                </a:ln>
                <a:solidFill>
                  <a:srgbClr val="00FFFF"/>
                </a:solidFill>
                <a:latin typeface="Georgia" panose="02040502050405020303" pitchFamily="18" charset="0"/>
              </a:rPr>
              <a:t>Yahuah’s</a:t>
            </a:r>
            <a:r>
              <a:rPr lang="en-CA" sz="3600" b="1" i="1" dirty="0" smtClean="0">
                <a:ln w="12700">
                  <a:solidFill>
                    <a:srgbClr val="0066FF"/>
                  </a:solidFill>
                </a:ln>
                <a:solidFill>
                  <a:srgbClr val="FF0000"/>
                </a:solidFill>
                <a:latin typeface="Georgia" panose="02040502050405020303" pitchFamily="18" charset="0"/>
              </a:rPr>
              <a:t> Shaneh Year Alignment is always consistent.</a:t>
            </a:r>
            <a:r>
              <a:rPr lang="en-CA" sz="3600" dirty="0" smtClean="0">
                <a:ln>
                  <a:solidFill>
                    <a:srgbClr val="339966"/>
                  </a:solidFill>
                </a:ln>
                <a:solidFill>
                  <a:srgbClr val="002060"/>
                </a:solidFill>
              </a:rPr>
              <a:t> </a:t>
            </a:r>
            <a:br>
              <a:rPr lang="en-CA" sz="3600" dirty="0" smtClean="0">
                <a:ln>
                  <a:solidFill>
                    <a:srgbClr val="339966"/>
                  </a:solidFill>
                </a:ln>
                <a:solidFill>
                  <a:srgbClr val="002060"/>
                </a:solidFill>
              </a:rPr>
            </a:br>
            <a:r>
              <a:rPr lang="en-CA" sz="3600" dirty="0" smtClean="0">
                <a:ln>
                  <a:solidFill>
                    <a:prstClr val="black"/>
                  </a:solidFill>
                </a:ln>
                <a:solidFill>
                  <a:prstClr val="black"/>
                </a:solidFill>
              </a:rPr>
              <a:t>Will the lunar comparison be similar? </a:t>
            </a:r>
            <a:endParaRPr lang="en-CA" sz="3600" dirty="0">
              <a:ln>
                <a:solidFill>
                  <a:prstClr val="black"/>
                </a:solidFill>
              </a:ln>
              <a:solidFill>
                <a:prstClr val="black"/>
              </a:solidFill>
            </a:endParaRPr>
          </a:p>
        </p:txBody>
      </p:sp>
      <p:cxnSp>
        <p:nvCxnSpPr>
          <p:cNvPr id="23" name="Straight Connector 22"/>
          <p:cNvCxnSpPr/>
          <p:nvPr/>
        </p:nvCxnSpPr>
        <p:spPr>
          <a:xfrm>
            <a:off x="7505700" y="2924429"/>
            <a:ext cx="3903035" cy="0"/>
          </a:xfrm>
          <a:prstGeom prst="line">
            <a:avLst/>
          </a:prstGeom>
          <a:ln w="76200">
            <a:solidFill>
              <a:srgbClr val="0066FF"/>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24" name="Slide Number Placeholder 3"/>
          <p:cNvSpPr txBox="1">
            <a:spLocks/>
          </p:cNvSpPr>
          <p:nvPr/>
        </p:nvSpPr>
        <p:spPr>
          <a:xfrm>
            <a:off x="11478585" y="6513196"/>
            <a:ext cx="764215" cy="365125"/>
          </a:xfrm>
          <a:prstGeom prst="rect">
            <a:avLst/>
          </a:prstGeom>
        </p:spPr>
        <p:txBody>
          <a:bodyPr vert="horz" lIns="91440" tIns="45720" rIns="91440" bIns="45720" rtlCol="0" anchor="ctr">
            <a:scene3d>
              <a:camera prst="orthographicFront"/>
              <a:lightRig rig="threePt" dir="t"/>
            </a:scene3d>
            <a:sp3d extrusionH="57150">
              <a:bevelT h="25400" prst="softRound"/>
            </a:sp3d>
          </a:bodyPr>
          <a:lstStyle>
            <a:defPPr>
              <a:defRPr lang="en-US"/>
            </a:defPPr>
            <a:lvl1pPr marL="0" algn="r" defTabSz="457200" rtl="0" eaLnBrk="1" latinLnBrk="0" hangingPunct="1">
              <a:defRPr sz="1100" kern="1200">
                <a:solidFill>
                  <a:schemeClr val="tx1"/>
                </a:solidFill>
                <a:latin typeface="Arial Rounded MT Bold"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latin typeface="+mn-lt"/>
              </a:rPr>
              <a:pPr/>
              <a:t>11</a:t>
            </a:fld>
            <a:endParaRPr lang="en-US" dirty="0">
              <a:latin typeface="+mn-lt"/>
            </a:endParaRPr>
          </a:p>
        </p:txBody>
      </p:sp>
    </p:spTree>
    <p:extLst>
      <p:ext uri="{BB962C8B-B14F-4D97-AF65-F5344CB8AC3E}">
        <p14:creationId xmlns:p14="http://schemas.microsoft.com/office/powerpoint/2010/main" val="41531438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2" presetClass="entr" presetSubtype="1"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par>
                                <p:cTn id="11" presetID="22" presetClass="entr" presetSubtype="1" fill="hold" grpId="0" nodeType="withEffect">
                                  <p:stCondLst>
                                    <p:cond delay="50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par>
                                <p:cTn id="14" presetID="22" presetClass="entr" presetSubtype="1" fill="hold" grpId="0" nodeType="withEffect">
                                  <p:stCondLst>
                                    <p:cond delay="75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par>
                                <p:cTn id="17" presetID="22" presetClass="entr" presetSubtype="1" fill="hold" grpId="0" nodeType="with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500"/>
                                        <p:tgtEl>
                                          <p:spTgt spid="8"/>
                                        </p:tgtEl>
                                      </p:cBhvr>
                                    </p:animEffect>
                                  </p:childTnLst>
                                </p:cTn>
                              </p:par>
                              <p:par>
                                <p:cTn id="20" presetID="22" presetClass="entr" presetSubtype="1" fill="hold" grpId="0" nodeType="withEffect">
                                  <p:stCondLst>
                                    <p:cond delay="125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par>
                                <p:cTn id="23" presetID="22" presetClass="entr" presetSubtype="1" fill="hold" grpId="0" nodeType="withEffect">
                                  <p:stCondLst>
                                    <p:cond delay="150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500"/>
                                        <p:tgtEl>
                                          <p:spTgt spid="10"/>
                                        </p:tgtEl>
                                      </p:cBhvr>
                                    </p:animEffect>
                                  </p:childTnLst>
                                </p:cTn>
                              </p:par>
                              <p:par>
                                <p:cTn id="26" presetID="22" presetClass="entr" presetSubtype="1" fill="hold" grpId="0" nodeType="withEffect">
                                  <p:stCondLst>
                                    <p:cond delay="1750"/>
                                  </p:stCondLst>
                                  <p:childTnLst>
                                    <p:set>
                                      <p:cBhvr>
                                        <p:cTn id="27" dur="1" fill="hold">
                                          <p:stCondLst>
                                            <p:cond delay="0"/>
                                          </p:stCondLst>
                                        </p:cTn>
                                        <p:tgtEl>
                                          <p:spTgt spid="11"/>
                                        </p:tgtEl>
                                        <p:attrNameLst>
                                          <p:attrName>style.visibility</p:attrName>
                                        </p:attrNameLst>
                                      </p:cBhvr>
                                      <p:to>
                                        <p:strVal val="visible"/>
                                      </p:to>
                                    </p:set>
                                    <p:animEffect transition="in" filter="wipe(up)">
                                      <p:cBhvr>
                                        <p:cTn id="28" dur="500"/>
                                        <p:tgtEl>
                                          <p:spTgt spid="11"/>
                                        </p:tgtEl>
                                      </p:cBhvr>
                                    </p:animEffect>
                                  </p:childTnLst>
                                </p:cTn>
                              </p:par>
                              <p:par>
                                <p:cTn id="29" presetID="22" presetClass="entr" presetSubtype="1" fill="hold" grpId="0" nodeType="withEffect">
                                  <p:stCondLst>
                                    <p:cond delay="200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par>
                                <p:cTn id="32" presetID="22" presetClass="entr" presetSubtype="1" fill="hold" grpId="0" nodeType="withEffect">
                                  <p:stCondLst>
                                    <p:cond delay="2250"/>
                                  </p:stCondLst>
                                  <p:childTnLst>
                                    <p:set>
                                      <p:cBhvr>
                                        <p:cTn id="33" dur="1" fill="hold">
                                          <p:stCondLst>
                                            <p:cond delay="0"/>
                                          </p:stCondLst>
                                        </p:cTn>
                                        <p:tgtEl>
                                          <p:spTgt spid="13"/>
                                        </p:tgtEl>
                                        <p:attrNameLst>
                                          <p:attrName>style.visibility</p:attrName>
                                        </p:attrNameLst>
                                      </p:cBhvr>
                                      <p:to>
                                        <p:strVal val="visible"/>
                                      </p:to>
                                    </p:set>
                                    <p:animEffect transition="in" filter="wipe(up)">
                                      <p:cBhvr>
                                        <p:cTn id="34" dur="500"/>
                                        <p:tgtEl>
                                          <p:spTgt spid="13"/>
                                        </p:tgtEl>
                                      </p:cBhvr>
                                    </p:animEffect>
                                  </p:childTnLst>
                                </p:cTn>
                              </p:par>
                              <p:par>
                                <p:cTn id="35" presetID="22" presetClass="entr" presetSubtype="1" fill="hold" grpId="0" nodeType="withEffect">
                                  <p:stCondLst>
                                    <p:cond delay="2500"/>
                                  </p:stCondLst>
                                  <p:childTnLst>
                                    <p:set>
                                      <p:cBhvr>
                                        <p:cTn id="36" dur="1" fill="hold">
                                          <p:stCondLst>
                                            <p:cond delay="0"/>
                                          </p:stCondLst>
                                        </p:cTn>
                                        <p:tgtEl>
                                          <p:spTgt spid="14"/>
                                        </p:tgtEl>
                                        <p:attrNameLst>
                                          <p:attrName>style.visibility</p:attrName>
                                        </p:attrNameLst>
                                      </p:cBhvr>
                                      <p:to>
                                        <p:strVal val="visible"/>
                                      </p:to>
                                    </p:set>
                                    <p:animEffect transition="in" filter="wipe(up)">
                                      <p:cBhvr>
                                        <p:cTn id="37" dur="500"/>
                                        <p:tgtEl>
                                          <p:spTgt spid="14"/>
                                        </p:tgtEl>
                                      </p:cBhvr>
                                    </p:animEffect>
                                  </p:childTnLst>
                                </p:cTn>
                              </p:par>
                              <p:par>
                                <p:cTn id="38" presetID="22" presetClass="entr" presetSubtype="1" fill="hold" grpId="0" nodeType="withEffect">
                                  <p:stCondLst>
                                    <p:cond delay="2750"/>
                                  </p:stCondLst>
                                  <p:childTnLst>
                                    <p:set>
                                      <p:cBhvr>
                                        <p:cTn id="39" dur="1" fill="hold">
                                          <p:stCondLst>
                                            <p:cond delay="0"/>
                                          </p:stCondLst>
                                        </p:cTn>
                                        <p:tgtEl>
                                          <p:spTgt spid="15"/>
                                        </p:tgtEl>
                                        <p:attrNameLst>
                                          <p:attrName>style.visibility</p:attrName>
                                        </p:attrNameLst>
                                      </p:cBhvr>
                                      <p:to>
                                        <p:strVal val="visible"/>
                                      </p:to>
                                    </p:set>
                                    <p:animEffect transition="in" filter="wipe(up)">
                                      <p:cBhvr>
                                        <p:cTn id="40" dur="500"/>
                                        <p:tgtEl>
                                          <p:spTgt spid="15"/>
                                        </p:tgtEl>
                                      </p:cBhvr>
                                    </p:animEffect>
                                  </p:childTnLst>
                                </p:cTn>
                              </p:par>
                              <p:par>
                                <p:cTn id="41" presetID="22" presetClass="entr" presetSubtype="1" fill="hold" grpId="0" nodeType="withEffect">
                                  <p:stCondLst>
                                    <p:cond delay="3000"/>
                                  </p:stCondLst>
                                  <p:childTnLst>
                                    <p:set>
                                      <p:cBhvr>
                                        <p:cTn id="42" dur="1" fill="hold">
                                          <p:stCondLst>
                                            <p:cond delay="0"/>
                                          </p:stCondLst>
                                        </p:cTn>
                                        <p:tgtEl>
                                          <p:spTgt spid="16"/>
                                        </p:tgtEl>
                                        <p:attrNameLst>
                                          <p:attrName>style.visibility</p:attrName>
                                        </p:attrNameLst>
                                      </p:cBhvr>
                                      <p:to>
                                        <p:strVal val="visible"/>
                                      </p:to>
                                    </p:set>
                                    <p:animEffect transition="in" filter="wipe(up)">
                                      <p:cBhvr>
                                        <p:cTn id="43" dur="500"/>
                                        <p:tgtEl>
                                          <p:spTgt spid="16"/>
                                        </p:tgtEl>
                                      </p:cBhvr>
                                    </p:animEffect>
                                  </p:childTnLst>
                                </p:cTn>
                              </p:par>
                              <p:par>
                                <p:cTn id="44" presetID="22" presetClass="entr" presetSubtype="1" fill="hold" grpId="0" nodeType="withEffect">
                                  <p:stCondLst>
                                    <p:cond delay="3250"/>
                                  </p:stCondLst>
                                  <p:childTnLst>
                                    <p:set>
                                      <p:cBhvr>
                                        <p:cTn id="45" dur="1" fill="hold">
                                          <p:stCondLst>
                                            <p:cond delay="0"/>
                                          </p:stCondLst>
                                        </p:cTn>
                                        <p:tgtEl>
                                          <p:spTgt spid="17"/>
                                        </p:tgtEl>
                                        <p:attrNameLst>
                                          <p:attrName>style.visibility</p:attrName>
                                        </p:attrNameLst>
                                      </p:cBhvr>
                                      <p:to>
                                        <p:strVal val="visible"/>
                                      </p:to>
                                    </p:set>
                                    <p:animEffect transition="in" filter="wipe(up)">
                                      <p:cBhvr>
                                        <p:cTn id="46" dur="500"/>
                                        <p:tgtEl>
                                          <p:spTgt spid="17"/>
                                        </p:tgtEl>
                                      </p:cBhvr>
                                    </p:animEffect>
                                  </p:childTnLst>
                                </p:cTn>
                              </p:par>
                              <p:par>
                                <p:cTn id="47" presetID="22" presetClass="entr" presetSubtype="1" fill="hold" grpId="0" nodeType="withEffect">
                                  <p:stCondLst>
                                    <p:cond delay="3500"/>
                                  </p:stCondLst>
                                  <p:childTnLst>
                                    <p:set>
                                      <p:cBhvr>
                                        <p:cTn id="48" dur="1" fill="hold">
                                          <p:stCondLst>
                                            <p:cond delay="0"/>
                                          </p:stCondLst>
                                        </p:cTn>
                                        <p:tgtEl>
                                          <p:spTgt spid="18"/>
                                        </p:tgtEl>
                                        <p:attrNameLst>
                                          <p:attrName>style.visibility</p:attrName>
                                        </p:attrNameLst>
                                      </p:cBhvr>
                                      <p:to>
                                        <p:strVal val="visible"/>
                                      </p:to>
                                    </p:set>
                                    <p:animEffect transition="in" filter="wipe(up)">
                                      <p:cBhvr>
                                        <p:cTn id="49" dur="500"/>
                                        <p:tgtEl>
                                          <p:spTgt spid="18"/>
                                        </p:tgtEl>
                                      </p:cBhvr>
                                    </p:animEffect>
                                  </p:childTnLst>
                                </p:cTn>
                              </p:par>
                              <p:par>
                                <p:cTn id="50" presetID="22" presetClass="entr" presetSubtype="8" fill="hold" grpId="0" nodeType="withEffect">
                                  <p:stCondLst>
                                    <p:cond delay="3750"/>
                                  </p:stCondLst>
                                  <p:childTnLst>
                                    <p:set>
                                      <p:cBhvr>
                                        <p:cTn id="51" dur="1" fill="hold">
                                          <p:stCondLst>
                                            <p:cond delay="0"/>
                                          </p:stCondLst>
                                        </p:cTn>
                                        <p:tgtEl>
                                          <p:spTgt spid="19"/>
                                        </p:tgtEl>
                                        <p:attrNameLst>
                                          <p:attrName>style.visibility</p:attrName>
                                        </p:attrNameLst>
                                      </p:cBhvr>
                                      <p:to>
                                        <p:strVal val="visible"/>
                                      </p:to>
                                    </p:set>
                                    <p:animEffect transition="in" filter="wipe(left)">
                                      <p:cBhvr>
                                        <p:cTn id="52" dur="20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up)">
                                      <p:cBhvr>
                                        <p:cTn id="57" dur="2000"/>
                                        <p:tgtEl>
                                          <p:spTgt spid="3"/>
                                        </p:tgtEl>
                                      </p:cBhvr>
                                    </p:animEffect>
                                  </p:childTnLst>
                                </p:cTn>
                              </p:par>
                              <p:par>
                                <p:cTn id="58" presetID="14" presetClass="entr" presetSubtype="10" fill="hold" grpId="0" nodeType="withEffect">
                                  <p:stCondLst>
                                    <p:cond delay="1750"/>
                                  </p:stCondLst>
                                  <p:childTnLst>
                                    <p:set>
                                      <p:cBhvr>
                                        <p:cTn id="59" dur="1" fill="hold">
                                          <p:stCondLst>
                                            <p:cond delay="0"/>
                                          </p:stCondLst>
                                        </p:cTn>
                                        <p:tgtEl>
                                          <p:spTgt spid="22"/>
                                        </p:tgtEl>
                                        <p:attrNameLst>
                                          <p:attrName>style.visibility</p:attrName>
                                        </p:attrNameLst>
                                      </p:cBhvr>
                                      <p:to>
                                        <p:strVal val="visible"/>
                                      </p:to>
                                    </p:set>
                                    <p:animEffect transition="in" filter="randombar(horizontal)">
                                      <p:cBhvr>
                                        <p:cTn id="60" dur="500"/>
                                        <p:tgtEl>
                                          <p:spTgt spid="22"/>
                                        </p:tgtEl>
                                      </p:cBhvr>
                                    </p:animEffect>
                                  </p:childTnLst>
                                </p:cTn>
                              </p:par>
                              <p:par>
                                <p:cTn id="61" presetID="42" presetClass="entr" presetSubtype="0" fill="hold" nodeType="withEffect">
                                  <p:stCondLst>
                                    <p:cond delay="175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1000"/>
                                        <p:tgtEl>
                                          <p:spTgt spid="23"/>
                                        </p:tgtEl>
                                      </p:cBhvr>
                                    </p:animEffect>
                                    <p:anim calcmode="lin" valueType="num">
                                      <p:cBhvr>
                                        <p:cTn id="64" dur="1000" fill="hold"/>
                                        <p:tgtEl>
                                          <p:spTgt spid="23"/>
                                        </p:tgtEl>
                                        <p:attrNameLst>
                                          <p:attrName>ppt_x</p:attrName>
                                        </p:attrNameLst>
                                      </p:cBhvr>
                                      <p:tavLst>
                                        <p:tav tm="0">
                                          <p:val>
                                            <p:strVal val="#ppt_x"/>
                                          </p:val>
                                        </p:tav>
                                        <p:tav tm="100000">
                                          <p:val>
                                            <p:strVal val="#ppt_x"/>
                                          </p:val>
                                        </p:tav>
                                      </p:tavLst>
                                    </p:anim>
                                    <p:anim calcmode="lin" valueType="num">
                                      <p:cBhvr>
                                        <p:cTn id="6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3" grpId="0" animBg="1"/>
      <p:bldP spid="22" grpId="0"/>
    </p:bldLst>
  </p:timing>
</p:sld>
</file>

<file path=ppt/slides/slide1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3446648"/>
            <a:ext cx="12197594" cy="3103562"/>
          </a:xfrm>
          <a:prstGeom prst="rect">
            <a:avLst/>
          </a:prstGeom>
          <a:solidFill>
            <a:schemeClr val="accent1">
              <a:lumMod val="20000"/>
              <a:lumOff val="80000"/>
              <a:alpha val="70000"/>
            </a:schemeClr>
          </a:solidFill>
          <a:ln w="76200">
            <a:solidFill>
              <a:schemeClr val="accent5">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dirty="0" smtClean="0">
                <a:solidFill>
                  <a:srgbClr val="002060"/>
                </a:solidFill>
              </a:rPr>
              <a:t>What characteristic of starting the </a:t>
            </a:r>
            <a:r>
              <a:rPr lang="en-CA" sz="3600" b="1" i="1" dirty="0" smtClean="0">
                <a:ln>
                  <a:solidFill>
                    <a:srgbClr val="663300"/>
                  </a:solidFill>
                </a:ln>
                <a:solidFill>
                  <a:srgbClr val="0066FF"/>
                </a:solidFill>
              </a:rPr>
              <a:t>Atonement </a:t>
            </a:r>
            <a:r>
              <a:rPr lang="en-CA" sz="3600" b="1" i="1" u="sng" dirty="0" smtClean="0">
                <a:ln>
                  <a:solidFill>
                    <a:srgbClr val="663300"/>
                  </a:solidFill>
                </a:ln>
                <a:solidFill>
                  <a:srgbClr val="0066FF"/>
                </a:solidFill>
              </a:rPr>
              <a:t>Sabbath</a:t>
            </a:r>
            <a:r>
              <a:rPr lang="en-CA" sz="3600" b="1" i="1" dirty="0" smtClean="0">
                <a:ln>
                  <a:solidFill>
                    <a:srgbClr val="663300"/>
                  </a:solidFill>
                </a:ln>
                <a:solidFill>
                  <a:srgbClr val="0066FF"/>
                </a:solidFill>
              </a:rPr>
              <a:t> </a:t>
            </a:r>
            <a:r>
              <a:rPr lang="en-CA" sz="3600" dirty="0" smtClean="0">
                <a:solidFill>
                  <a:srgbClr val="002060"/>
                </a:solidFill>
              </a:rPr>
              <a:t>by the </a:t>
            </a:r>
            <a:r>
              <a:rPr lang="en-CA" sz="3600" b="1" dirty="0" smtClean="0">
                <a:ln>
                  <a:solidFill>
                    <a:srgbClr val="0066FF"/>
                  </a:solidFill>
                </a:ln>
                <a:solidFill>
                  <a:srgbClr val="FF00FF"/>
                </a:solidFill>
                <a:effectLst>
                  <a:glow rad="127000">
                    <a:srgbClr val="99FF99"/>
                  </a:glow>
                </a:effectLst>
              </a:rPr>
              <a:t>evening</a:t>
            </a:r>
            <a:r>
              <a:rPr lang="en-CA" sz="3600" dirty="0" smtClean="0">
                <a:solidFill>
                  <a:srgbClr val="002060"/>
                </a:solidFill>
              </a:rPr>
              <a:t> of Tishri 9 causes it to take part on </a:t>
            </a:r>
            <a:r>
              <a:rPr lang="en-CA" sz="3600" b="1" u="sng" dirty="0" smtClean="0">
                <a:ln>
                  <a:solidFill>
                    <a:srgbClr val="0066FF"/>
                  </a:solidFill>
                </a:ln>
                <a:solidFill>
                  <a:srgbClr val="FF0000"/>
                </a:solidFill>
              </a:rPr>
              <a:t>two</a:t>
            </a:r>
            <a:r>
              <a:rPr lang="en-CA" sz="3600" dirty="0" smtClean="0">
                <a:solidFill>
                  <a:srgbClr val="002060"/>
                </a:solidFill>
              </a:rPr>
              <a:t> days?</a:t>
            </a:r>
          </a:p>
          <a:p>
            <a:pPr algn="ctr"/>
            <a:r>
              <a:rPr lang="en-CA" sz="3600" dirty="0" smtClean="0">
                <a:solidFill>
                  <a:srgbClr val="002060"/>
                </a:solidFill>
              </a:rPr>
              <a:t>When does the actual Sabbath day of Atonement begin </a:t>
            </a:r>
            <a:br>
              <a:rPr lang="en-CA" sz="3600" dirty="0" smtClean="0">
                <a:solidFill>
                  <a:srgbClr val="002060"/>
                </a:solidFill>
              </a:rPr>
            </a:br>
            <a:r>
              <a:rPr lang="en-CA" sz="3600" dirty="0" smtClean="0">
                <a:solidFill>
                  <a:srgbClr val="002060"/>
                </a:solidFill>
              </a:rPr>
              <a:t>and when does it end??</a:t>
            </a:r>
            <a:br>
              <a:rPr lang="en-CA" sz="3600" dirty="0" smtClean="0">
                <a:solidFill>
                  <a:srgbClr val="002060"/>
                </a:solidFill>
              </a:rPr>
            </a:br>
            <a:r>
              <a:rPr lang="en-CA" sz="3600" u="sng" dirty="0" smtClean="0">
                <a:solidFill>
                  <a:srgbClr val="C00000"/>
                </a:solidFill>
                <a:latin typeface="Arial Black" panose="020B0A04020102020204" pitchFamily="34" charset="0"/>
              </a:rPr>
              <a:t>What</a:t>
            </a:r>
            <a:r>
              <a:rPr lang="en-CA" sz="3600" dirty="0" smtClean="0">
                <a:solidFill>
                  <a:srgbClr val="002060"/>
                </a:solidFill>
              </a:rPr>
              <a:t> are we commanded to </a:t>
            </a:r>
            <a:r>
              <a:rPr lang="en-CA" sz="3600" b="1" u="sng" dirty="0" smtClean="0">
                <a:ln>
                  <a:solidFill>
                    <a:srgbClr val="0066FF"/>
                  </a:solidFill>
                </a:ln>
                <a:solidFill>
                  <a:srgbClr val="FF00FF"/>
                </a:solidFill>
              </a:rPr>
              <a:t>be</a:t>
            </a:r>
            <a:r>
              <a:rPr lang="en-CA" sz="3600" b="1" dirty="0" smtClean="0">
                <a:ln>
                  <a:solidFill>
                    <a:srgbClr val="0066FF"/>
                  </a:solidFill>
                </a:ln>
                <a:solidFill>
                  <a:srgbClr val="FF00FF"/>
                </a:solidFill>
              </a:rPr>
              <a:t>g</a:t>
            </a:r>
            <a:r>
              <a:rPr lang="en-CA" sz="3600" b="1" u="sng" dirty="0" smtClean="0">
                <a:ln>
                  <a:solidFill>
                    <a:srgbClr val="0066FF"/>
                  </a:solidFill>
                </a:ln>
                <a:solidFill>
                  <a:srgbClr val="FF00FF"/>
                </a:solidFill>
              </a:rPr>
              <a:t>in</a:t>
            </a:r>
            <a:r>
              <a:rPr lang="en-CA" sz="3600" dirty="0" smtClean="0">
                <a:solidFill>
                  <a:srgbClr val="002060"/>
                </a:solidFill>
              </a:rPr>
              <a:t> on the evening of Tishri 9?   </a:t>
            </a:r>
            <a:endParaRPr lang="en-CA" sz="3600" dirty="0">
              <a:solidFill>
                <a:srgbClr val="002060"/>
              </a:solidFill>
            </a:endParaRPr>
          </a:p>
        </p:txBody>
      </p:sp>
      <p:sp>
        <p:nvSpPr>
          <p:cNvPr id="3" name="Slide Number Placeholder 1"/>
          <p:cNvSpPr>
            <a:spLocks noGrp="1"/>
          </p:cNvSpPr>
          <p:nvPr>
            <p:ph type="sldNum" sz="quarter" idx="12"/>
          </p:nvPr>
        </p:nvSpPr>
        <p:spPr>
          <a:xfrm>
            <a:off x="11427785" y="6546665"/>
            <a:ext cx="764215" cy="365125"/>
          </a:xfrm>
        </p:spPr>
        <p:txBody>
          <a:bodyPr/>
          <a:lstStyle/>
          <a:p>
            <a:fld id="{6D22F896-40B5-4ADD-8801-0D06FADFA095}" type="slidenum">
              <a:rPr lang="en-US" sz="1100" b="1" smtClean="0">
                <a:solidFill>
                  <a:srgbClr val="663300"/>
                </a:solidFill>
              </a:rPr>
              <a:pPr/>
              <a:t>110</a:t>
            </a:fld>
            <a:endParaRPr lang="en-US" b="1" dirty="0">
              <a:solidFill>
                <a:srgbClr val="663300"/>
              </a:solidFill>
            </a:endParaRPr>
          </a:p>
        </p:txBody>
      </p:sp>
      <p:sp>
        <p:nvSpPr>
          <p:cNvPr id="6" name="Rounded Rectangle 5"/>
          <p:cNvSpPr/>
          <p:nvPr/>
        </p:nvSpPr>
        <p:spPr>
          <a:xfrm>
            <a:off x="3364231" y="1519101"/>
            <a:ext cx="5285362" cy="1600438"/>
          </a:xfrm>
          <a:prstGeom prst="roundRect">
            <a:avLst>
              <a:gd name="adj" fmla="val 13493"/>
            </a:avLst>
          </a:prstGeom>
          <a:solidFill>
            <a:schemeClr val="accent2">
              <a:lumMod val="20000"/>
              <a:lumOff val="80000"/>
              <a:alpha val="57000"/>
            </a:schemeClr>
          </a:solidFill>
          <a:ln w="76200">
            <a:solidFill>
              <a:schemeClr val="accent5">
                <a:lumMod val="75000"/>
              </a:schemeClr>
            </a:solidFill>
          </a:ln>
          <a:scene3d>
            <a:camera prst="orthographicFront"/>
            <a:lightRig rig="threePt" dir="t"/>
          </a:scene3d>
          <a:sp3d>
            <a:bevelT w="152400" h="50800" prst="softRound"/>
          </a:sp3d>
        </p:spPr>
        <p:txBody>
          <a:bodyPr wrap="square" lIns="91440" tIns="45720" rIns="91440" bIns="45720">
            <a:spAutoFit/>
            <a:sp3d extrusionH="57150">
              <a:bevelT h="25400" prst="softRound"/>
            </a:sp3d>
          </a:bodyPr>
          <a:lstStyle/>
          <a:p>
            <a:pPr algn="ctr"/>
            <a:r>
              <a:rPr lang="en-US" sz="8800" b="1" dirty="0" smtClean="0">
                <a:ln w="1905">
                  <a:solidFill>
                    <a:sysClr val="windowText" lastClr="000000"/>
                  </a:solidFill>
                </a:ln>
                <a:solidFill>
                  <a:schemeClr val="accent4">
                    <a:lumMod val="75000"/>
                  </a:schemeClr>
                </a:solidFill>
                <a:effectLst>
                  <a:glow rad="127000">
                    <a:srgbClr val="FFFF00"/>
                  </a:glow>
                  <a:innerShdw blurRad="69850" dist="43180" dir="5400000">
                    <a:srgbClr val="000000">
                      <a:alpha val="65000"/>
                    </a:srgbClr>
                  </a:innerShdw>
                </a:effectLst>
                <a:latin typeface="Old English Text MT" panose="03040902040508030806" pitchFamily="66" charset="0"/>
              </a:rPr>
              <a:t>Atonement</a:t>
            </a:r>
          </a:p>
        </p:txBody>
      </p:sp>
      <p:grpSp>
        <p:nvGrpSpPr>
          <p:cNvPr id="11" name="Group 10"/>
          <p:cNvGrpSpPr/>
          <p:nvPr/>
        </p:nvGrpSpPr>
        <p:grpSpPr>
          <a:xfrm>
            <a:off x="103381" y="489560"/>
            <a:ext cx="3210050" cy="2761374"/>
            <a:chOff x="493292" y="379526"/>
            <a:chExt cx="3210050" cy="2761374"/>
          </a:xfrm>
        </p:grpSpPr>
        <p:pic>
          <p:nvPicPr>
            <p:cNvPr id="12" name="Picture 3" descr="C:\Users\Rae\Desktop\calendar-icon-512x512.png"/>
            <p:cNvPicPr>
              <a:picLocks noChangeAspect="1" noChangeArrowheads="1"/>
            </p:cNvPicPr>
            <p:nvPr/>
          </p:nvPicPr>
          <p:blipFill>
            <a:blip r:embed="rId3" cstate="email">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a:ext>
              </a:extLst>
            </a:blip>
            <a:srcRect/>
            <a:stretch>
              <a:fillRect/>
            </a:stretch>
          </p:blipFill>
          <p:spPr bwMode="auto">
            <a:xfrm>
              <a:off x="717630" y="379526"/>
              <a:ext cx="2761375" cy="2761374"/>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493292" y="1760213"/>
              <a:ext cx="3210050" cy="923330"/>
            </a:xfrm>
            <a:prstGeom prst="rect">
              <a:avLst/>
            </a:prstGeom>
            <a:noFill/>
          </p:spPr>
          <p:txBody>
            <a:bodyPr wrap="square" lIns="91440" tIns="45720" rIns="91440" bIns="45720">
              <a:spAutoFit/>
              <a:scene3d>
                <a:camera prst="orthographicFront"/>
                <a:lightRig rig="threePt" dir="t"/>
              </a:scene3d>
              <a:sp3d extrusionH="57150">
                <a:bevelT h="25400" prst="softRound"/>
              </a:sp3d>
            </a:bodyPr>
            <a:lstStyle/>
            <a:p>
              <a:pPr algn="ctr"/>
              <a:r>
                <a:rPr lang="en-US" sz="5400" b="1" cap="none" spc="0" dirty="0" smtClean="0">
                  <a:ln w="1905">
                    <a:solidFill>
                      <a:schemeClr val="accent2">
                        <a:lumMod val="50000"/>
                      </a:schemeClr>
                    </a:solidFill>
                  </a:ln>
                  <a:solidFill>
                    <a:schemeClr val="accent1">
                      <a:lumMod val="75000"/>
                    </a:schemeClr>
                  </a:solidFill>
                  <a:effectLst>
                    <a:innerShdw blurRad="69850" dist="43180" dir="5400000">
                      <a:srgbClr val="000000">
                        <a:alpha val="65000"/>
                      </a:srgbClr>
                    </a:innerShdw>
                  </a:effectLst>
                  <a:latin typeface="Brush Script MT" pitchFamily="66" charset="0"/>
                </a:rPr>
                <a:t>Feb 1/19</a:t>
              </a:r>
              <a:endParaRPr lang="en-US" sz="5400" b="1" cap="none" spc="0" dirty="0">
                <a:ln w="1905">
                  <a:solidFill>
                    <a:schemeClr val="accent2">
                      <a:lumMod val="50000"/>
                    </a:schemeClr>
                  </a:solidFill>
                </a:ln>
                <a:solidFill>
                  <a:schemeClr val="accent1">
                    <a:lumMod val="75000"/>
                  </a:schemeClr>
                </a:solidFill>
                <a:effectLst>
                  <a:innerShdw blurRad="69850" dist="43180" dir="5400000">
                    <a:srgbClr val="000000">
                      <a:alpha val="65000"/>
                    </a:srgbClr>
                  </a:innerShdw>
                </a:effectLst>
                <a:latin typeface="Brush Script MT" pitchFamily="66" charset="0"/>
              </a:endParaRPr>
            </a:p>
          </p:txBody>
        </p:sp>
        <p:sp>
          <p:nvSpPr>
            <p:cNvPr id="14" name="Rectangle 13"/>
            <p:cNvSpPr/>
            <p:nvPr/>
          </p:nvSpPr>
          <p:spPr>
            <a:xfrm>
              <a:off x="983848" y="1148685"/>
              <a:ext cx="2245489" cy="584775"/>
            </a:xfrm>
            <a:prstGeom prst="rect">
              <a:avLst/>
            </a:prstGeom>
            <a:noFill/>
          </p:spPr>
          <p:txBody>
            <a:bodyPr wrap="square" lIns="91440" tIns="45720" rIns="91440" bIns="45720">
              <a:spAutoFit/>
              <a:scene3d>
                <a:camera prst="orthographicFront"/>
                <a:lightRig rig="threePt" dir="t"/>
              </a:scene3d>
              <a:sp3d extrusionH="57150">
                <a:bevelT h="25400" prst="softRound"/>
              </a:sp3d>
            </a:bodyPr>
            <a:lstStyle/>
            <a:p>
              <a:pPr algn="ctr"/>
              <a:r>
                <a:rPr lang="en-US" sz="3200" b="1" cap="none" spc="0" dirty="0" smtClean="0">
                  <a:ln w="1905">
                    <a:solidFill>
                      <a:schemeClr val="accent2">
                        <a:lumMod val="50000"/>
                      </a:schemeClr>
                    </a:solidFill>
                  </a:ln>
                  <a:solidFill>
                    <a:schemeClr val="accent1">
                      <a:lumMod val="75000"/>
                    </a:schemeClr>
                  </a:solidFill>
                  <a:effectLst>
                    <a:innerShdw blurRad="69850" dist="43180" dir="5400000">
                      <a:srgbClr val="000000">
                        <a:alpha val="65000"/>
                      </a:srgbClr>
                    </a:innerShdw>
                  </a:effectLst>
                  <a:latin typeface="Brush Script MT" pitchFamily="66" charset="0"/>
                </a:rPr>
                <a:t>Save the date!</a:t>
              </a:r>
              <a:endParaRPr lang="en-US" sz="3200" b="1" cap="none" spc="0" dirty="0">
                <a:ln w="1905">
                  <a:solidFill>
                    <a:schemeClr val="accent2">
                      <a:lumMod val="50000"/>
                    </a:schemeClr>
                  </a:solidFill>
                </a:ln>
                <a:solidFill>
                  <a:schemeClr val="accent1">
                    <a:lumMod val="75000"/>
                  </a:schemeClr>
                </a:solidFill>
                <a:effectLst>
                  <a:innerShdw blurRad="69850" dist="43180" dir="5400000">
                    <a:srgbClr val="000000">
                      <a:alpha val="65000"/>
                    </a:srgbClr>
                  </a:innerShdw>
                </a:effectLst>
                <a:latin typeface="Brush Script MT" pitchFamily="66" charset="0"/>
              </a:endParaRPr>
            </a:p>
          </p:txBody>
        </p:sp>
      </p:grpSp>
      <p:pic>
        <p:nvPicPr>
          <p:cNvPr id="15" name="Picture 3" descr="C:\Users\Rae\Desktop\What's next png 2550.png"/>
          <p:cNvPicPr>
            <a:picLocks noChangeAspect="1" noChangeArrowheads="1"/>
          </p:cNvPicPr>
          <p:nvPr/>
        </p:nvPicPr>
        <p:blipFill>
          <a:blip r:embed="rId5" cstate="email">
            <a:biLevel thresh="75000"/>
            <a:extLst>
              <a:ext uri="{28A0092B-C50C-407E-A947-70E740481C1C}">
                <a14:useLocalDpi xmlns:a14="http://schemas.microsoft.com/office/drawing/2010/main"/>
              </a:ext>
            </a:extLst>
          </a:blip>
          <a:srcRect/>
          <a:stretch>
            <a:fillRect/>
          </a:stretch>
        </p:blipFill>
        <p:spPr bwMode="auto">
          <a:xfrm>
            <a:off x="8879840" y="162969"/>
            <a:ext cx="3271520" cy="2094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9752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2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Slide Number Placeholder 1"/>
          <p:cNvSpPr>
            <a:spLocks noGrp="1"/>
          </p:cNvSpPr>
          <p:nvPr>
            <p:ph type="sldNum" sz="quarter" idx="12"/>
          </p:nvPr>
        </p:nvSpPr>
        <p:spPr>
          <a:xfrm>
            <a:off x="11427785" y="6474485"/>
            <a:ext cx="764215" cy="365125"/>
          </a:xfrm>
        </p:spPr>
        <p:txBody>
          <a:bodyPr/>
          <a:lstStyle/>
          <a:p>
            <a:fld id="{6D22F896-40B5-4ADD-8801-0D06FADFA095}" type="slidenum">
              <a:rPr lang="en-US" sz="1100" smtClean="0"/>
              <a:pPr/>
              <a:t>111</a:t>
            </a:fld>
            <a:endParaRPr lang="en-US" sz="1100" dirty="0"/>
          </a:p>
        </p:txBody>
      </p:sp>
      <p:sp>
        <p:nvSpPr>
          <p:cNvPr id="7" name="Title 1"/>
          <p:cNvSpPr txBox="1">
            <a:spLocks/>
          </p:cNvSpPr>
          <p:nvPr/>
        </p:nvSpPr>
        <p:spPr>
          <a:xfrm>
            <a:off x="349926" y="524436"/>
            <a:ext cx="9982794" cy="3048000"/>
          </a:xfrm>
          <a:prstGeom prst="rect">
            <a:avLst/>
          </a:prstGeom>
        </p:spPr>
        <p:txBody>
          <a:bodyPr>
            <a:normAutofit fontScale="97500"/>
            <a:scene3d>
              <a:camera prst="orthographicFront"/>
              <a:lightRig rig="flat" dir="tl">
                <a:rot lat="0" lon="0" rev="6600000"/>
              </a:lightRig>
            </a:scene3d>
            <a:sp3d extrusionH="25400" contourW="8890">
              <a:bevelT w="38100" h="31750"/>
              <a:contourClr>
                <a:schemeClr val="accent2">
                  <a:shade val="75000"/>
                </a:schemeClr>
              </a:contour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4000" b="1" dirty="0" smtClean="0">
                <a:ln w="11430">
                  <a:solidFill>
                    <a:srgbClr val="00206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rPr>
              <a:t>If you need assistance with this information, please send your </a:t>
            </a:r>
            <a:br>
              <a:rPr lang="en-US" sz="4000" b="1" dirty="0" smtClean="0">
                <a:ln w="11430">
                  <a:solidFill>
                    <a:srgbClr val="00206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rPr>
            </a:br>
            <a:r>
              <a:rPr lang="en-US" sz="4000" b="1" dirty="0" smtClean="0">
                <a:ln w="11430">
                  <a:solidFill>
                    <a:srgbClr val="00206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rPr>
              <a:t>questions to </a:t>
            </a:r>
            <a:r>
              <a:rPr lang="en-US" sz="4000" b="1" dirty="0" smtClean="0">
                <a:ln w="11430">
                  <a:solidFill>
                    <a:srgbClr val="002060"/>
                  </a:solidFill>
                </a:ln>
                <a:solidFill>
                  <a:schemeClr val="accent5">
                    <a:lumMod val="75000"/>
                  </a:schemeClr>
                </a:solidFill>
                <a:effectLst>
                  <a:outerShdw blurRad="50800" dist="39000" dir="5460000" algn="tl">
                    <a:srgbClr val="000000">
                      <a:alpha val="38000"/>
                    </a:srgbClr>
                  </a:outerShdw>
                </a:effectLst>
                <a:latin typeface="Segoe Print" pitchFamily="2" charset="0"/>
              </a:rPr>
              <a:t>Timothy Astleford:</a:t>
            </a:r>
            <a:endParaRPr lang="en-US" sz="4000" b="1" dirty="0">
              <a:ln w="11430">
                <a:solidFill>
                  <a:srgbClr val="002060"/>
                </a:solidFill>
              </a:ln>
              <a:solidFill>
                <a:schemeClr val="accent5">
                  <a:lumMod val="75000"/>
                </a:schemeClr>
              </a:solidFill>
              <a:effectLst>
                <a:outerShdw blurRad="50800" dist="39000" dir="5460000" algn="tl">
                  <a:srgbClr val="000000">
                    <a:alpha val="38000"/>
                  </a:srgbClr>
                </a:outerShdw>
              </a:effectLst>
              <a:latin typeface="Segoe Print" pitchFamily="2" charset="0"/>
            </a:endParaRPr>
          </a:p>
        </p:txBody>
      </p:sp>
      <p:pic>
        <p:nvPicPr>
          <p:cNvPr id="8" name="Picture 7" descr="C:\Users\Rae\Desktop\email icon.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19785" y="3411070"/>
            <a:ext cx="1414657" cy="101946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843629" y="4730215"/>
            <a:ext cx="6766972" cy="646331"/>
          </a:xfrm>
          <a:prstGeom prst="rect">
            <a:avLst/>
          </a:prstGeom>
          <a:solidFill>
            <a:schemeClr val="accent5">
              <a:lumMod val="50000"/>
            </a:schemeClr>
          </a:solidFill>
          <a:scene3d>
            <a:camera prst="orthographicFront"/>
            <a:lightRig rig="flat" dir="tl">
              <a:rot lat="0" lon="0" rev="6600000"/>
            </a:lightRig>
          </a:scene3d>
          <a:sp3d>
            <a:bevelT w="165100" prst="coolSlant"/>
          </a:sp3d>
        </p:spPr>
        <p:txBody>
          <a:bodyPr wrap="square" lIns="91440" tIns="45720" rIns="91440" bIns="45720">
            <a:spAutoFit/>
            <a:sp3d extrusionH="25400" contourW="8890">
              <a:bevelT w="38100" h="31750"/>
              <a:contourClr>
                <a:schemeClr val="accent2">
                  <a:shade val="75000"/>
                </a:schemeClr>
              </a:contourClr>
            </a:sp3d>
          </a:bodyPr>
          <a:lstStyle/>
          <a:p>
            <a:pPr algn="ctr"/>
            <a:r>
              <a:rPr lang="en-US" sz="3600" dirty="0" smtClean="0">
                <a:latin typeface="Segoe Print" pitchFamily="2" charset="0"/>
                <a:hlinkClick r:id="rId4"/>
              </a:rPr>
              <a:t>tim</a:t>
            </a:r>
            <a:r>
              <a:rPr lang="en-US" sz="3600" dirty="0" smtClean="0">
                <a:solidFill>
                  <a:srgbClr val="0037A4"/>
                </a:solidFill>
                <a:latin typeface="Segoe Print" pitchFamily="2" charset="0"/>
                <a:hlinkClick r:id="rId4"/>
              </a:rPr>
              <a:t>@studythecalendar.co</a:t>
            </a:r>
            <a:r>
              <a:rPr lang="en-US" sz="3600" dirty="0" smtClean="0">
                <a:latin typeface="Segoe Print" pitchFamily="2" charset="0"/>
                <a:hlinkClick r:id="rId4"/>
              </a:rPr>
              <a:t>m</a:t>
            </a:r>
            <a:r>
              <a:rPr lang="en-US" sz="3600" b="1" cap="none" spc="0" dirty="0" smtClean="0">
                <a:ln w="11430">
                  <a:solidFill>
                    <a:srgbClr val="0070C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228600">
                    <a:schemeClr val="accent5">
                      <a:satMod val="175000"/>
                      <a:alpha val="40000"/>
                    </a:schemeClr>
                  </a:glow>
                  <a:outerShdw blurRad="50800" dist="39000" dir="5460000" algn="tl">
                    <a:srgbClr val="000000">
                      <a:alpha val="38000"/>
                    </a:srgbClr>
                  </a:outerShdw>
                </a:effectLst>
                <a:latin typeface="Segoe Print" pitchFamily="2" charset="0"/>
              </a:rPr>
              <a:t> </a:t>
            </a:r>
            <a:r>
              <a:rPr lang="en-US" sz="2400" b="1" cap="none" spc="0" dirty="0" smtClean="0">
                <a:ln w="11430">
                  <a:solidFill>
                    <a:srgbClr val="0070C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  </a:t>
            </a:r>
            <a:endParaRPr lang="en-US" sz="2400" b="1" cap="none" spc="0" dirty="0">
              <a:ln w="11430">
                <a:solidFill>
                  <a:srgbClr val="0070C0"/>
                </a:solidFill>
              </a:ln>
              <a:solidFill>
                <a:srgbClr val="00B0F0"/>
              </a:solidFill>
              <a:effectLst>
                <a:outerShdw blurRad="50800" dist="39000" dir="5460000" algn="tl">
                  <a:srgbClr val="000000">
                    <a:alpha val="38000"/>
                  </a:srgbClr>
                </a:outerShdw>
              </a:effectLst>
              <a:latin typeface="Segoe Print" pitchFamily="2" charset="0"/>
            </a:endParaRPr>
          </a:p>
        </p:txBody>
      </p:sp>
      <p:sp>
        <p:nvSpPr>
          <p:cNvPr id="10" name="Rectangle 9"/>
          <p:cNvSpPr/>
          <p:nvPr/>
        </p:nvSpPr>
        <p:spPr>
          <a:xfrm>
            <a:off x="1615026" y="5876365"/>
            <a:ext cx="7224174" cy="646331"/>
          </a:xfrm>
          <a:prstGeom prst="rect">
            <a:avLst/>
          </a:prstGeom>
          <a:solidFill>
            <a:schemeClr val="accent5">
              <a:lumMod val="50000"/>
            </a:schemeClr>
          </a:solidFill>
          <a:scene3d>
            <a:camera prst="orthographicFront"/>
            <a:lightRig rig="flat" dir="tl">
              <a:rot lat="0" lon="0" rev="6600000"/>
            </a:lightRig>
          </a:scene3d>
          <a:sp3d>
            <a:bevelT w="165100" prst="coolSlant"/>
          </a:sp3d>
        </p:spPr>
        <p:txBody>
          <a:bodyPr wrap="square" lIns="91440" tIns="45720" rIns="91440" bIns="45720">
            <a:spAutoFit/>
            <a:sp3d extrusionH="25400" contourW="8890">
              <a:bevelT w="38100" h="31750"/>
              <a:contourClr>
                <a:schemeClr val="accent2">
                  <a:shade val="75000"/>
                </a:schemeClr>
              </a:contourClr>
            </a:sp3d>
          </a:bodyPr>
          <a:lstStyle/>
          <a:p>
            <a:pPr algn="ctr"/>
            <a:r>
              <a:rPr lang="en-US" sz="3600" dirty="0" smtClean="0">
                <a:ln>
                  <a:solidFill>
                    <a:schemeClr val="tx1"/>
                  </a:solidFill>
                </a:ln>
                <a:solidFill>
                  <a:srgbClr val="0037A4"/>
                </a:solidFill>
                <a:effectLst>
                  <a:glow rad="127000">
                    <a:srgbClr val="99FF99"/>
                  </a:glow>
                </a:effectLst>
                <a:latin typeface="Segoe Print" pitchFamily="2" charset="0"/>
                <a:hlinkClick r:id="rId5"/>
              </a:rPr>
              <a:t>www.studythecalendar.co</a:t>
            </a:r>
            <a:r>
              <a:rPr lang="en-US" sz="3600" dirty="0" smtClean="0">
                <a:ln>
                  <a:solidFill>
                    <a:schemeClr val="tx1"/>
                  </a:solidFill>
                </a:ln>
                <a:effectLst>
                  <a:glow rad="127000">
                    <a:srgbClr val="99FF99"/>
                  </a:glow>
                </a:effectLst>
                <a:latin typeface="Segoe Print" pitchFamily="2" charset="0"/>
                <a:hlinkClick r:id="rId5"/>
              </a:rPr>
              <a:t>m</a:t>
            </a:r>
            <a:r>
              <a:rPr lang="en-US" sz="3600" b="1" cap="none" spc="0" dirty="0" smtClean="0">
                <a:ln w="11430">
                  <a:solidFill>
                    <a:srgbClr val="0070C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228600">
                    <a:schemeClr val="accent5">
                      <a:satMod val="175000"/>
                      <a:alpha val="40000"/>
                    </a:schemeClr>
                  </a:glow>
                  <a:outerShdw blurRad="50800" dist="39000" dir="5460000" algn="tl">
                    <a:srgbClr val="000000">
                      <a:alpha val="38000"/>
                    </a:srgbClr>
                  </a:outerShdw>
                </a:effectLst>
                <a:latin typeface="Segoe Print" pitchFamily="2" charset="0"/>
              </a:rPr>
              <a:t> </a:t>
            </a:r>
            <a:r>
              <a:rPr lang="en-US" b="1" cap="none" spc="0" dirty="0" smtClean="0">
                <a:ln w="11430">
                  <a:solidFill>
                    <a:srgbClr val="0070C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  </a:t>
            </a:r>
            <a:endParaRPr lang="en-US" b="1" cap="none" spc="0" dirty="0">
              <a:ln w="11430">
                <a:solidFill>
                  <a:srgbClr val="0070C0"/>
                </a:solidFill>
              </a:ln>
              <a:solidFill>
                <a:srgbClr val="00B0F0"/>
              </a:solidFill>
              <a:effectLst>
                <a:outerShdw blurRad="50800" dist="39000" dir="5460000" algn="tl">
                  <a:srgbClr val="000000">
                    <a:alpha val="38000"/>
                  </a:srgbClr>
                </a:outerShdw>
              </a:effectLst>
              <a:latin typeface="Segoe Print" pitchFamily="2" charset="0"/>
            </a:endParaRPr>
          </a:p>
        </p:txBody>
      </p:sp>
    </p:spTree>
    <p:extLst>
      <p:ext uri="{BB962C8B-B14F-4D97-AF65-F5344CB8AC3E}">
        <p14:creationId xmlns:p14="http://schemas.microsoft.com/office/powerpoint/2010/main" val="42671794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rgbClr val="FFFF00"/>
            </a:gs>
          </a:gsLst>
          <a:lin ang="5400000" scaled="0"/>
        </a:gradFill>
        <a:effectLst/>
      </p:bgPr>
    </p:bg>
    <p:spTree>
      <p:nvGrpSpPr>
        <p:cNvPr id="1" name=""/>
        <p:cNvGrpSpPr/>
        <p:nvPr/>
      </p:nvGrpSpPr>
      <p:grpSpPr>
        <a:xfrm>
          <a:off x="0" y="0"/>
          <a:ext cx="0" cy="0"/>
          <a:chOff x="0" y="0"/>
          <a:chExt cx="0" cy="0"/>
        </a:xfrm>
      </p:grpSpPr>
      <p:sp>
        <p:nvSpPr>
          <p:cNvPr id="22" name="Cloud 21"/>
          <p:cNvSpPr/>
          <p:nvPr/>
        </p:nvSpPr>
        <p:spPr>
          <a:xfrm>
            <a:off x="5205847" y="1"/>
            <a:ext cx="7096991" cy="6858000"/>
          </a:xfrm>
          <a:prstGeom prst="cloud">
            <a:avLst/>
          </a:prstGeom>
          <a:solidFill>
            <a:srgbClr val="00FF99"/>
          </a:solidFill>
          <a:ln w="76200">
            <a:solidFill>
              <a:srgbClr val="FF0000"/>
            </a:solidFill>
          </a:ln>
          <a:effectLst>
            <a:glow rad="127000">
              <a:srgbClr val="FF66FF"/>
            </a:glo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CA" sz="4000" b="1" dirty="0" smtClean="0">
                <a:ln w="19050">
                  <a:solidFill>
                    <a:srgbClr val="0066FF"/>
                  </a:solidFill>
                </a:ln>
              </a:rPr>
              <a:t>Ayah </a:t>
            </a:r>
            <a:r>
              <a:rPr lang="en-CA" sz="4000" b="1" dirty="0" err="1" smtClean="0">
                <a:ln w="19050">
                  <a:solidFill>
                    <a:srgbClr val="0066FF"/>
                  </a:solidFill>
                </a:ln>
              </a:rPr>
              <a:t>Ashar</a:t>
            </a:r>
            <a:r>
              <a:rPr lang="en-CA" sz="4000" b="1" dirty="0" smtClean="0">
                <a:ln w="19050">
                  <a:solidFill>
                    <a:srgbClr val="0066FF"/>
                  </a:solidFill>
                </a:ln>
              </a:rPr>
              <a:t> Ayah</a:t>
            </a:r>
            <a:r>
              <a:rPr lang="en-CA" sz="4000" b="1" dirty="0" smtClean="0">
                <a:ln w="19050">
                  <a:noFill/>
                </a:ln>
                <a:noFill/>
              </a:rPr>
              <a:t>..</a:t>
            </a:r>
            <a:r>
              <a:rPr lang="en-CA" sz="4000" b="1" dirty="0" smtClean="0">
                <a:ln w="19050">
                  <a:solidFill>
                    <a:srgbClr val="0066FF"/>
                  </a:solidFill>
                </a:ln>
              </a:rPr>
              <a:t/>
            </a:r>
            <a:br>
              <a:rPr lang="en-CA" sz="4000" b="1" dirty="0" smtClean="0">
                <a:ln w="19050">
                  <a:solidFill>
                    <a:srgbClr val="0066FF"/>
                  </a:solidFill>
                </a:ln>
              </a:rPr>
            </a:br>
            <a:r>
              <a:rPr lang="en-CA" sz="4000" b="1" dirty="0" smtClean="0">
                <a:ln w="19050">
                  <a:solidFill>
                    <a:srgbClr val="0066FF"/>
                  </a:solidFill>
                </a:ln>
              </a:rPr>
              <a:t>(</a:t>
            </a:r>
            <a:r>
              <a:rPr lang="en-CA" sz="2800" b="1" dirty="0" smtClean="0">
                <a:ln w="19050">
                  <a:solidFill>
                    <a:srgbClr val="0066FF"/>
                  </a:solidFill>
                </a:ln>
              </a:rPr>
              <a:t>I Am, that, I Am) </a:t>
            </a:r>
            <a:r>
              <a:rPr lang="en-CA" sz="3200" dirty="0" smtClean="0">
                <a:ln>
                  <a:solidFill>
                    <a:schemeClr val="tx1"/>
                  </a:solidFill>
                </a:ln>
                <a:solidFill>
                  <a:srgbClr val="663300"/>
                </a:solidFill>
              </a:rPr>
              <a:t>does </a:t>
            </a:r>
            <a:r>
              <a:rPr lang="en-CA" sz="3200" u="sng" dirty="0" smtClean="0">
                <a:ln>
                  <a:solidFill>
                    <a:schemeClr val="tx1"/>
                  </a:solidFill>
                </a:ln>
                <a:solidFill>
                  <a:srgbClr val="663300"/>
                </a:solidFill>
              </a:rPr>
              <a:t>not</a:t>
            </a:r>
            <a:r>
              <a:rPr lang="en-CA" sz="3200" dirty="0" smtClean="0">
                <a:ln>
                  <a:solidFill>
                    <a:schemeClr val="tx1"/>
                  </a:solidFill>
                </a:ln>
                <a:solidFill>
                  <a:srgbClr val="663300"/>
                </a:solidFill>
              </a:rPr>
              <a:t> break His patterns! </a:t>
            </a:r>
            <a:r>
              <a:rPr lang="en-CA" sz="3200" b="1" i="1" dirty="0" smtClean="0">
                <a:ln>
                  <a:solidFill>
                    <a:schemeClr val="tx1"/>
                  </a:solidFill>
                </a:ln>
                <a:gradFill flip="none" rotWithShape="1">
                  <a:gsLst>
                    <a:gs pos="27000">
                      <a:srgbClr val="FFFF00"/>
                    </a:gs>
                    <a:gs pos="61000">
                      <a:srgbClr val="00FFFF"/>
                    </a:gs>
                    <a:gs pos="50000">
                      <a:srgbClr val="9966FF"/>
                    </a:gs>
                  </a:gsLst>
                  <a:lin ang="16200000" scaled="1"/>
                  <a:tileRect/>
                </a:gradFill>
                <a:latin typeface="Arial Black" panose="020B0A04020102020204" pitchFamily="34" charset="0"/>
              </a:rPr>
              <a:t>Shaneh (duplicating from oneself)</a:t>
            </a:r>
            <a:r>
              <a:rPr lang="en-CA" sz="3200" dirty="0" smtClean="0">
                <a:ln>
                  <a:solidFill>
                    <a:schemeClr val="tx1"/>
                  </a:solidFill>
                </a:ln>
                <a:gradFill flip="none" rotWithShape="1">
                  <a:gsLst>
                    <a:gs pos="18000">
                      <a:srgbClr val="FFFF00"/>
                    </a:gs>
                    <a:gs pos="85000">
                      <a:srgbClr val="00FFFF"/>
                    </a:gs>
                    <a:gs pos="45000">
                      <a:srgbClr val="9966FF"/>
                    </a:gs>
                  </a:gsLst>
                  <a:lin ang="16200000" scaled="1"/>
                  <a:tileRect/>
                </a:gradFill>
              </a:rPr>
              <a:t> </a:t>
            </a:r>
            <a:r>
              <a:rPr lang="en-CA" sz="3200" dirty="0" smtClean="0">
                <a:ln>
                  <a:solidFill>
                    <a:schemeClr val="tx1"/>
                  </a:solidFill>
                </a:ln>
                <a:solidFill>
                  <a:srgbClr val="663300"/>
                </a:solidFill>
              </a:rPr>
              <a:t>is the pattern established for this earth - </a:t>
            </a:r>
            <a:r>
              <a:rPr lang="en-CA" sz="3200" b="1" u="sng" dirty="0" smtClean="0">
                <a:ln>
                  <a:solidFill>
                    <a:schemeClr val="tx1"/>
                  </a:solidFill>
                </a:ln>
                <a:solidFill>
                  <a:srgbClr val="663300"/>
                </a:solidFill>
              </a:rPr>
              <a:t>AT CREATION</a:t>
            </a:r>
            <a:r>
              <a:rPr lang="en-CA" sz="3200" b="1" dirty="0" smtClean="0">
                <a:ln>
                  <a:solidFill>
                    <a:schemeClr val="tx1"/>
                  </a:solidFill>
                </a:ln>
                <a:solidFill>
                  <a:srgbClr val="663300"/>
                </a:solidFill>
              </a:rPr>
              <a:t>.</a:t>
            </a:r>
          </a:p>
          <a:p>
            <a:pPr algn="ctr"/>
            <a:r>
              <a:rPr lang="en-CA" sz="3200" dirty="0" smtClean="0">
                <a:ln>
                  <a:solidFill>
                    <a:schemeClr val="tx1"/>
                  </a:solidFill>
                </a:ln>
                <a:solidFill>
                  <a:srgbClr val="0066FF"/>
                </a:solidFill>
              </a:rPr>
              <a:t>“Your desire be done on earth as it is in the </a:t>
            </a:r>
            <a:r>
              <a:rPr lang="en-CA" sz="3200" dirty="0" err="1" smtClean="0">
                <a:ln>
                  <a:solidFill>
                    <a:schemeClr val="tx1"/>
                  </a:solidFill>
                </a:ln>
                <a:solidFill>
                  <a:srgbClr val="0066FF"/>
                </a:solidFill>
              </a:rPr>
              <a:t>shamayim</a:t>
            </a:r>
            <a:r>
              <a:rPr lang="en-CA" sz="3200" dirty="0" smtClean="0">
                <a:ln>
                  <a:solidFill>
                    <a:schemeClr val="tx1"/>
                  </a:solidFill>
                </a:ln>
                <a:solidFill>
                  <a:srgbClr val="0066FF"/>
                </a:solidFill>
              </a:rPr>
              <a:t> </a:t>
            </a:r>
            <a:r>
              <a:rPr lang="en-CA" sz="2000" dirty="0" smtClean="0">
                <a:ln>
                  <a:solidFill>
                    <a:schemeClr val="tx1"/>
                  </a:solidFill>
                </a:ln>
                <a:solidFill>
                  <a:schemeClr val="tx1"/>
                </a:solidFill>
              </a:rPr>
              <a:t>(heaven) </a:t>
            </a:r>
            <a:r>
              <a:rPr lang="en-CA" sz="3200" dirty="0" smtClean="0">
                <a:ln>
                  <a:solidFill>
                    <a:schemeClr val="tx1"/>
                  </a:solidFill>
                </a:ln>
                <a:solidFill>
                  <a:srgbClr val="0066FF"/>
                </a:solidFill>
              </a:rPr>
              <a:t>!”</a:t>
            </a:r>
            <a:endParaRPr lang="en-CA" sz="3200" dirty="0">
              <a:ln>
                <a:solidFill>
                  <a:schemeClr val="tx1"/>
                </a:solidFill>
              </a:ln>
              <a:solidFill>
                <a:srgbClr val="0066FF"/>
              </a:solidFill>
            </a:endParaRPr>
          </a:p>
        </p:txBody>
      </p:sp>
      <p:sp>
        <p:nvSpPr>
          <p:cNvPr id="24" name="Rounded Rectangle 23"/>
          <p:cNvSpPr/>
          <p:nvPr/>
        </p:nvSpPr>
        <p:spPr>
          <a:xfrm>
            <a:off x="148281" y="626079"/>
            <a:ext cx="5947719" cy="362465"/>
          </a:xfrm>
          <a:prstGeom prst="roundRect">
            <a:avLst/>
          </a:prstGeom>
          <a:solidFill>
            <a:srgbClr val="00FFFF"/>
          </a:solidFill>
          <a:ln w="28575">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2400" dirty="0" err="1" smtClean="0">
                <a:solidFill>
                  <a:srgbClr val="663300"/>
                </a:solidFill>
              </a:rPr>
              <a:t>Shaneh</a:t>
            </a:r>
            <a:r>
              <a:rPr lang="en-CA" sz="2400" dirty="0" smtClean="0">
                <a:solidFill>
                  <a:srgbClr val="663300"/>
                </a:solidFill>
              </a:rPr>
              <a:t> -  </a:t>
            </a:r>
            <a:r>
              <a:rPr lang="en-CA" sz="2400" b="1" dirty="0" smtClean="0">
                <a:ln>
                  <a:solidFill>
                    <a:srgbClr val="0052F6"/>
                  </a:solidFill>
                </a:ln>
                <a:solidFill>
                  <a:srgbClr val="FF00FF"/>
                </a:solidFill>
              </a:rPr>
              <a:t>360 cycles </a:t>
            </a:r>
            <a:r>
              <a:rPr lang="en-CA" sz="2400" dirty="0" smtClean="0">
                <a:solidFill>
                  <a:srgbClr val="663300"/>
                </a:solidFill>
              </a:rPr>
              <a:t>- Tequfah to Tequfah.</a:t>
            </a:r>
            <a:endParaRPr lang="en-CA" sz="2400" dirty="0">
              <a:solidFill>
                <a:srgbClr val="663300"/>
              </a:solidFill>
            </a:endParaRPr>
          </a:p>
        </p:txBody>
      </p:sp>
      <p:sp>
        <p:nvSpPr>
          <p:cNvPr id="25" name="Rounded Rectangle 24"/>
          <p:cNvSpPr/>
          <p:nvPr/>
        </p:nvSpPr>
        <p:spPr>
          <a:xfrm>
            <a:off x="148281" y="1013256"/>
            <a:ext cx="5947719" cy="362465"/>
          </a:xfrm>
          <a:prstGeom prst="roundRect">
            <a:avLst/>
          </a:prstGeom>
          <a:solidFill>
            <a:srgbClr val="00FFFF"/>
          </a:solidFill>
          <a:ln w="28575">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2400" dirty="0" smtClean="0">
                <a:solidFill>
                  <a:srgbClr val="663300"/>
                </a:solidFill>
              </a:rPr>
              <a:t>Shaneh -  </a:t>
            </a:r>
            <a:r>
              <a:rPr lang="en-CA" sz="2400" b="1" dirty="0" smtClean="0">
                <a:ln>
                  <a:solidFill>
                    <a:srgbClr val="0052F6"/>
                  </a:solidFill>
                </a:ln>
                <a:solidFill>
                  <a:srgbClr val="FF00FF"/>
                </a:solidFill>
              </a:rPr>
              <a:t>360 cycles </a:t>
            </a:r>
            <a:r>
              <a:rPr lang="en-CA" sz="2400" dirty="0" smtClean="0">
                <a:solidFill>
                  <a:srgbClr val="663300"/>
                </a:solidFill>
              </a:rPr>
              <a:t>- Tequfah to Tequfah.</a:t>
            </a:r>
            <a:endParaRPr lang="en-CA" sz="2400" dirty="0">
              <a:solidFill>
                <a:srgbClr val="663300"/>
              </a:solidFill>
            </a:endParaRPr>
          </a:p>
        </p:txBody>
      </p:sp>
      <p:sp>
        <p:nvSpPr>
          <p:cNvPr id="26" name="Rounded Rectangle 25"/>
          <p:cNvSpPr/>
          <p:nvPr/>
        </p:nvSpPr>
        <p:spPr>
          <a:xfrm>
            <a:off x="148281" y="1400433"/>
            <a:ext cx="5947719" cy="362465"/>
          </a:xfrm>
          <a:prstGeom prst="roundRect">
            <a:avLst/>
          </a:prstGeom>
          <a:solidFill>
            <a:srgbClr val="00FFFF"/>
          </a:solidFill>
          <a:ln w="28575">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2400" dirty="0" smtClean="0">
                <a:solidFill>
                  <a:srgbClr val="663300"/>
                </a:solidFill>
              </a:rPr>
              <a:t>Shaneh -  </a:t>
            </a:r>
            <a:r>
              <a:rPr lang="en-CA" sz="2400" b="1" dirty="0" smtClean="0">
                <a:ln>
                  <a:solidFill>
                    <a:srgbClr val="0052F6"/>
                  </a:solidFill>
                </a:ln>
                <a:solidFill>
                  <a:srgbClr val="FF00FF"/>
                </a:solidFill>
              </a:rPr>
              <a:t>360 cycles </a:t>
            </a:r>
            <a:r>
              <a:rPr lang="en-CA" sz="2400" dirty="0" smtClean="0">
                <a:solidFill>
                  <a:srgbClr val="663300"/>
                </a:solidFill>
              </a:rPr>
              <a:t>- Tequfah to Tequfah.</a:t>
            </a:r>
            <a:endParaRPr lang="en-CA" sz="2400" dirty="0">
              <a:solidFill>
                <a:srgbClr val="663300"/>
              </a:solidFill>
            </a:endParaRPr>
          </a:p>
        </p:txBody>
      </p:sp>
      <p:sp>
        <p:nvSpPr>
          <p:cNvPr id="27" name="Rounded Rectangle 26"/>
          <p:cNvSpPr/>
          <p:nvPr/>
        </p:nvSpPr>
        <p:spPr>
          <a:xfrm>
            <a:off x="148281" y="1787610"/>
            <a:ext cx="5947719" cy="362465"/>
          </a:xfrm>
          <a:prstGeom prst="roundRect">
            <a:avLst/>
          </a:prstGeom>
          <a:solidFill>
            <a:srgbClr val="00FFFF"/>
          </a:solidFill>
          <a:ln w="28575">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2400" dirty="0" smtClean="0">
                <a:solidFill>
                  <a:srgbClr val="663300"/>
                </a:solidFill>
              </a:rPr>
              <a:t>Shaneh -  </a:t>
            </a:r>
            <a:r>
              <a:rPr lang="en-CA" sz="2400" b="1" dirty="0" smtClean="0">
                <a:ln>
                  <a:solidFill>
                    <a:srgbClr val="0052F6"/>
                  </a:solidFill>
                </a:ln>
                <a:solidFill>
                  <a:srgbClr val="FF00FF"/>
                </a:solidFill>
              </a:rPr>
              <a:t>360 cycles </a:t>
            </a:r>
            <a:r>
              <a:rPr lang="en-CA" sz="2400" dirty="0" smtClean="0">
                <a:solidFill>
                  <a:srgbClr val="663300"/>
                </a:solidFill>
              </a:rPr>
              <a:t>- Tequfah to Tequfah.</a:t>
            </a:r>
            <a:endParaRPr lang="en-CA" sz="2400" dirty="0">
              <a:solidFill>
                <a:srgbClr val="663300"/>
              </a:solidFill>
            </a:endParaRPr>
          </a:p>
        </p:txBody>
      </p:sp>
      <p:sp>
        <p:nvSpPr>
          <p:cNvPr id="28" name="Rounded Rectangle 27"/>
          <p:cNvSpPr/>
          <p:nvPr/>
        </p:nvSpPr>
        <p:spPr>
          <a:xfrm>
            <a:off x="148281" y="2174787"/>
            <a:ext cx="5947719" cy="362465"/>
          </a:xfrm>
          <a:prstGeom prst="roundRect">
            <a:avLst/>
          </a:prstGeom>
          <a:solidFill>
            <a:srgbClr val="00FFFF"/>
          </a:solidFill>
          <a:ln w="28575">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2400" dirty="0" smtClean="0">
                <a:solidFill>
                  <a:srgbClr val="663300"/>
                </a:solidFill>
              </a:rPr>
              <a:t>Shaneh -  </a:t>
            </a:r>
            <a:r>
              <a:rPr lang="en-CA" sz="2400" b="1" dirty="0" smtClean="0">
                <a:ln>
                  <a:solidFill>
                    <a:srgbClr val="0052F6"/>
                  </a:solidFill>
                </a:ln>
                <a:solidFill>
                  <a:srgbClr val="FF00FF"/>
                </a:solidFill>
              </a:rPr>
              <a:t>360 cycles </a:t>
            </a:r>
            <a:r>
              <a:rPr lang="en-CA" sz="2400" dirty="0" smtClean="0">
                <a:solidFill>
                  <a:srgbClr val="663300"/>
                </a:solidFill>
              </a:rPr>
              <a:t>- Tequfah to Tequfah.</a:t>
            </a:r>
            <a:endParaRPr lang="en-CA" sz="2400" dirty="0">
              <a:solidFill>
                <a:srgbClr val="663300"/>
              </a:solidFill>
            </a:endParaRPr>
          </a:p>
        </p:txBody>
      </p:sp>
      <p:sp>
        <p:nvSpPr>
          <p:cNvPr id="29" name="Rounded Rectangle 28"/>
          <p:cNvSpPr/>
          <p:nvPr/>
        </p:nvSpPr>
        <p:spPr>
          <a:xfrm>
            <a:off x="148280" y="2561964"/>
            <a:ext cx="5947719" cy="362465"/>
          </a:xfrm>
          <a:prstGeom prst="roundRect">
            <a:avLst/>
          </a:prstGeom>
          <a:solidFill>
            <a:srgbClr val="00FFFF"/>
          </a:solidFill>
          <a:ln w="28575">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2400" dirty="0" smtClean="0">
                <a:solidFill>
                  <a:srgbClr val="663300"/>
                </a:solidFill>
              </a:rPr>
              <a:t>Shaneh -  </a:t>
            </a:r>
            <a:r>
              <a:rPr lang="en-CA" sz="2400" b="1" dirty="0" smtClean="0">
                <a:ln>
                  <a:solidFill>
                    <a:srgbClr val="0052F6"/>
                  </a:solidFill>
                </a:ln>
                <a:solidFill>
                  <a:srgbClr val="FF00FF"/>
                </a:solidFill>
              </a:rPr>
              <a:t>360 cycles </a:t>
            </a:r>
            <a:r>
              <a:rPr lang="en-CA" sz="2400" dirty="0" smtClean="0">
                <a:solidFill>
                  <a:srgbClr val="663300"/>
                </a:solidFill>
              </a:rPr>
              <a:t>- Tequfah to Tequfah.</a:t>
            </a:r>
            <a:endParaRPr lang="en-CA" sz="2400" dirty="0">
              <a:solidFill>
                <a:srgbClr val="663300"/>
              </a:solidFill>
            </a:endParaRPr>
          </a:p>
        </p:txBody>
      </p:sp>
      <p:sp>
        <p:nvSpPr>
          <p:cNvPr id="30" name="Rounded Rectangle 29"/>
          <p:cNvSpPr/>
          <p:nvPr/>
        </p:nvSpPr>
        <p:spPr>
          <a:xfrm>
            <a:off x="148281" y="2957377"/>
            <a:ext cx="5947719" cy="362465"/>
          </a:xfrm>
          <a:prstGeom prst="roundRect">
            <a:avLst/>
          </a:prstGeom>
          <a:solidFill>
            <a:srgbClr val="00FFFF"/>
          </a:solidFill>
          <a:ln w="28575">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2400" dirty="0" smtClean="0">
                <a:solidFill>
                  <a:srgbClr val="663300"/>
                </a:solidFill>
              </a:rPr>
              <a:t>Shaneh -  </a:t>
            </a:r>
            <a:r>
              <a:rPr lang="en-CA" sz="2400" b="1" dirty="0" smtClean="0">
                <a:ln>
                  <a:solidFill>
                    <a:srgbClr val="0052F6"/>
                  </a:solidFill>
                </a:ln>
                <a:solidFill>
                  <a:srgbClr val="FF00FF"/>
                </a:solidFill>
              </a:rPr>
              <a:t>360 cycles </a:t>
            </a:r>
            <a:r>
              <a:rPr lang="en-CA" sz="2400" dirty="0" smtClean="0">
                <a:solidFill>
                  <a:srgbClr val="663300"/>
                </a:solidFill>
              </a:rPr>
              <a:t>- Tequfah to Tequfah.</a:t>
            </a:r>
            <a:endParaRPr lang="en-CA" sz="2400" dirty="0">
              <a:solidFill>
                <a:srgbClr val="663300"/>
              </a:solidFill>
            </a:endParaRPr>
          </a:p>
        </p:txBody>
      </p:sp>
      <p:sp>
        <p:nvSpPr>
          <p:cNvPr id="31" name="Rounded Rectangle 30"/>
          <p:cNvSpPr/>
          <p:nvPr/>
        </p:nvSpPr>
        <p:spPr>
          <a:xfrm>
            <a:off x="148281" y="3352792"/>
            <a:ext cx="5947719" cy="362465"/>
          </a:xfrm>
          <a:prstGeom prst="roundRect">
            <a:avLst/>
          </a:prstGeom>
          <a:solidFill>
            <a:srgbClr val="00FFFF"/>
          </a:solidFill>
          <a:ln w="28575">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2400" dirty="0" smtClean="0">
                <a:solidFill>
                  <a:srgbClr val="663300"/>
                </a:solidFill>
              </a:rPr>
              <a:t>Shaneh -  </a:t>
            </a:r>
            <a:r>
              <a:rPr lang="en-CA" sz="2400" b="1" dirty="0" smtClean="0">
                <a:ln>
                  <a:solidFill>
                    <a:srgbClr val="0052F6"/>
                  </a:solidFill>
                </a:ln>
                <a:solidFill>
                  <a:srgbClr val="FF00FF"/>
                </a:solidFill>
              </a:rPr>
              <a:t>360 cycles </a:t>
            </a:r>
            <a:r>
              <a:rPr lang="en-CA" sz="2400" dirty="0" smtClean="0">
                <a:solidFill>
                  <a:srgbClr val="663300"/>
                </a:solidFill>
              </a:rPr>
              <a:t>- Tequfah to Tequfah.</a:t>
            </a:r>
            <a:endParaRPr lang="en-CA" sz="2400" dirty="0">
              <a:solidFill>
                <a:srgbClr val="663300"/>
              </a:solidFill>
            </a:endParaRPr>
          </a:p>
        </p:txBody>
      </p:sp>
      <p:sp>
        <p:nvSpPr>
          <p:cNvPr id="32" name="Rounded Rectangle 31"/>
          <p:cNvSpPr/>
          <p:nvPr/>
        </p:nvSpPr>
        <p:spPr>
          <a:xfrm>
            <a:off x="148281" y="3752325"/>
            <a:ext cx="5947719" cy="362465"/>
          </a:xfrm>
          <a:prstGeom prst="roundRect">
            <a:avLst/>
          </a:prstGeom>
          <a:solidFill>
            <a:srgbClr val="00FFFF"/>
          </a:solidFill>
          <a:ln w="28575">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err="1">
                <a:solidFill>
                  <a:srgbClr val="663300"/>
                </a:solidFill>
              </a:rPr>
              <a:t>Shaneh</a:t>
            </a:r>
            <a:r>
              <a:rPr lang="en-CA" sz="2400" dirty="0">
                <a:solidFill>
                  <a:srgbClr val="663300"/>
                </a:solidFill>
              </a:rPr>
              <a:t> -  </a:t>
            </a:r>
            <a:r>
              <a:rPr lang="en-CA" sz="2400" b="1" dirty="0">
                <a:ln>
                  <a:solidFill>
                    <a:srgbClr val="0052F6"/>
                  </a:solidFill>
                </a:ln>
                <a:solidFill>
                  <a:srgbClr val="FF00FF"/>
                </a:solidFill>
              </a:rPr>
              <a:t>360 cycles </a:t>
            </a:r>
            <a:r>
              <a:rPr lang="en-CA" sz="2400" dirty="0">
                <a:solidFill>
                  <a:srgbClr val="663300"/>
                </a:solidFill>
              </a:rPr>
              <a:t>- Tequfah to Tequfah</a:t>
            </a:r>
            <a:r>
              <a:rPr lang="en-CA" sz="2400" dirty="0" smtClean="0">
                <a:solidFill>
                  <a:srgbClr val="663300"/>
                </a:solidFill>
              </a:rPr>
              <a:t>.</a:t>
            </a:r>
            <a:endParaRPr lang="en-CA" sz="2400" dirty="0">
              <a:solidFill>
                <a:srgbClr val="663300"/>
              </a:solidFill>
            </a:endParaRPr>
          </a:p>
        </p:txBody>
      </p:sp>
      <p:sp>
        <p:nvSpPr>
          <p:cNvPr id="33" name="Rounded Rectangle 32"/>
          <p:cNvSpPr/>
          <p:nvPr/>
        </p:nvSpPr>
        <p:spPr>
          <a:xfrm>
            <a:off x="148279" y="4151858"/>
            <a:ext cx="5947719" cy="362465"/>
          </a:xfrm>
          <a:prstGeom prst="roundRect">
            <a:avLst/>
          </a:prstGeom>
          <a:solidFill>
            <a:srgbClr val="00FFFF"/>
          </a:solidFill>
          <a:ln w="28575">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2400" dirty="0" smtClean="0">
                <a:solidFill>
                  <a:srgbClr val="663300"/>
                </a:solidFill>
              </a:rPr>
              <a:t>Shaneh -  </a:t>
            </a:r>
            <a:r>
              <a:rPr lang="en-CA" sz="2400" b="1" dirty="0" smtClean="0">
                <a:ln>
                  <a:solidFill>
                    <a:srgbClr val="0052F6"/>
                  </a:solidFill>
                </a:ln>
                <a:solidFill>
                  <a:srgbClr val="FF00FF"/>
                </a:solidFill>
              </a:rPr>
              <a:t>360 cycles </a:t>
            </a:r>
            <a:r>
              <a:rPr lang="en-CA" sz="2400" dirty="0" smtClean="0">
                <a:solidFill>
                  <a:srgbClr val="663300"/>
                </a:solidFill>
              </a:rPr>
              <a:t>- Tequfah to Tequfah.</a:t>
            </a:r>
            <a:endParaRPr lang="en-CA" sz="2400" dirty="0">
              <a:solidFill>
                <a:srgbClr val="663300"/>
              </a:solidFill>
            </a:endParaRPr>
          </a:p>
        </p:txBody>
      </p:sp>
      <p:sp>
        <p:nvSpPr>
          <p:cNvPr id="34" name="Rounded Rectangle 33"/>
          <p:cNvSpPr/>
          <p:nvPr/>
        </p:nvSpPr>
        <p:spPr>
          <a:xfrm>
            <a:off x="148278" y="4543150"/>
            <a:ext cx="5947719" cy="362465"/>
          </a:xfrm>
          <a:prstGeom prst="roundRect">
            <a:avLst/>
          </a:prstGeom>
          <a:solidFill>
            <a:srgbClr val="00FFFF"/>
          </a:solidFill>
          <a:ln w="28575">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2400" dirty="0" smtClean="0">
                <a:solidFill>
                  <a:srgbClr val="663300"/>
                </a:solidFill>
              </a:rPr>
              <a:t>Shaneh -  </a:t>
            </a:r>
            <a:r>
              <a:rPr lang="en-CA" sz="2400" b="1" dirty="0" smtClean="0">
                <a:ln>
                  <a:solidFill>
                    <a:srgbClr val="0052F6"/>
                  </a:solidFill>
                </a:ln>
                <a:solidFill>
                  <a:srgbClr val="FF00FF"/>
                </a:solidFill>
              </a:rPr>
              <a:t>360 cycles </a:t>
            </a:r>
            <a:r>
              <a:rPr lang="en-CA" sz="2400" dirty="0" smtClean="0">
                <a:solidFill>
                  <a:srgbClr val="663300"/>
                </a:solidFill>
              </a:rPr>
              <a:t>- Tequfah to Tequfah.</a:t>
            </a:r>
            <a:endParaRPr lang="en-CA" sz="2400" dirty="0">
              <a:solidFill>
                <a:srgbClr val="663300"/>
              </a:solidFill>
            </a:endParaRPr>
          </a:p>
        </p:txBody>
      </p:sp>
      <p:sp>
        <p:nvSpPr>
          <p:cNvPr id="35" name="Rounded Rectangle 34"/>
          <p:cNvSpPr/>
          <p:nvPr/>
        </p:nvSpPr>
        <p:spPr>
          <a:xfrm>
            <a:off x="148281" y="4905615"/>
            <a:ext cx="5947719" cy="362465"/>
          </a:xfrm>
          <a:prstGeom prst="roundRect">
            <a:avLst/>
          </a:prstGeom>
          <a:solidFill>
            <a:srgbClr val="00FFFF"/>
          </a:solidFill>
          <a:ln w="28575">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2400" dirty="0" smtClean="0">
                <a:solidFill>
                  <a:srgbClr val="663300"/>
                </a:solidFill>
              </a:rPr>
              <a:t>Shaneh -  </a:t>
            </a:r>
            <a:r>
              <a:rPr lang="en-CA" sz="2400" b="1" dirty="0" smtClean="0">
                <a:ln>
                  <a:solidFill>
                    <a:srgbClr val="0052F6"/>
                  </a:solidFill>
                </a:ln>
                <a:solidFill>
                  <a:srgbClr val="FF00FF"/>
                </a:solidFill>
              </a:rPr>
              <a:t>360 cycles </a:t>
            </a:r>
            <a:r>
              <a:rPr lang="en-CA" sz="2400" dirty="0" smtClean="0">
                <a:solidFill>
                  <a:srgbClr val="663300"/>
                </a:solidFill>
              </a:rPr>
              <a:t>- Tequfah to Tequfah.</a:t>
            </a:r>
            <a:endParaRPr lang="en-CA" sz="2400" dirty="0">
              <a:solidFill>
                <a:srgbClr val="663300"/>
              </a:solidFill>
            </a:endParaRPr>
          </a:p>
        </p:txBody>
      </p:sp>
      <p:sp>
        <p:nvSpPr>
          <p:cNvPr id="36" name="Rounded Rectangle 35"/>
          <p:cNvSpPr/>
          <p:nvPr/>
        </p:nvSpPr>
        <p:spPr>
          <a:xfrm>
            <a:off x="148281" y="5268080"/>
            <a:ext cx="5947719" cy="362465"/>
          </a:xfrm>
          <a:prstGeom prst="roundRect">
            <a:avLst/>
          </a:prstGeom>
          <a:solidFill>
            <a:srgbClr val="00FFFF"/>
          </a:solidFill>
          <a:ln w="28575">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2400" dirty="0" smtClean="0">
                <a:solidFill>
                  <a:srgbClr val="663300"/>
                </a:solidFill>
              </a:rPr>
              <a:t>Shaneh -  </a:t>
            </a:r>
            <a:r>
              <a:rPr lang="en-CA" sz="2400" b="1" dirty="0" smtClean="0">
                <a:ln>
                  <a:solidFill>
                    <a:srgbClr val="0052F6"/>
                  </a:solidFill>
                </a:ln>
                <a:solidFill>
                  <a:srgbClr val="FF00FF"/>
                </a:solidFill>
              </a:rPr>
              <a:t>360 cycles </a:t>
            </a:r>
            <a:r>
              <a:rPr lang="en-CA" sz="2400" dirty="0" smtClean="0">
                <a:solidFill>
                  <a:srgbClr val="663300"/>
                </a:solidFill>
              </a:rPr>
              <a:t>- Tequfah to Tequfah.</a:t>
            </a:r>
            <a:endParaRPr lang="en-CA" sz="2400" dirty="0">
              <a:solidFill>
                <a:srgbClr val="663300"/>
              </a:solidFill>
            </a:endParaRPr>
          </a:p>
        </p:txBody>
      </p:sp>
      <p:sp>
        <p:nvSpPr>
          <p:cNvPr id="37" name="Rounded Rectangle 36"/>
          <p:cNvSpPr/>
          <p:nvPr/>
        </p:nvSpPr>
        <p:spPr>
          <a:xfrm>
            <a:off x="148281" y="5659372"/>
            <a:ext cx="5947719" cy="362465"/>
          </a:xfrm>
          <a:prstGeom prst="roundRect">
            <a:avLst/>
          </a:prstGeom>
          <a:solidFill>
            <a:srgbClr val="00FFFF"/>
          </a:solidFill>
          <a:ln w="28575">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2400" dirty="0" smtClean="0">
                <a:solidFill>
                  <a:srgbClr val="663300"/>
                </a:solidFill>
              </a:rPr>
              <a:t>Shaneh -  </a:t>
            </a:r>
            <a:r>
              <a:rPr lang="en-CA" sz="2400" b="1" dirty="0" smtClean="0">
                <a:ln>
                  <a:solidFill>
                    <a:srgbClr val="0052F6"/>
                  </a:solidFill>
                </a:ln>
                <a:solidFill>
                  <a:srgbClr val="FF00FF"/>
                </a:solidFill>
              </a:rPr>
              <a:t>360 cycles </a:t>
            </a:r>
            <a:r>
              <a:rPr lang="en-CA" sz="2400" dirty="0" smtClean="0">
                <a:solidFill>
                  <a:srgbClr val="663300"/>
                </a:solidFill>
              </a:rPr>
              <a:t>- Tequfah to Tequfah.</a:t>
            </a:r>
            <a:endParaRPr lang="en-CA" sz="2400" dirty="0">
              <a:solidFill>
                <a:srgbClr val="663300"/>
              </a:solidFill>
            </a:endParaRPr>
          </a:p>
        </p:txBody>
      </p:sp>
      <p:sp>
        <p:nvSpPr>
          <p:cNvPr id="38" name="Rounded Rectangle 37"/>
          <p:cNvSpPr/>
          <p:nvPr/>
        </p:nvSpPr>
        <p:spPr>
          <a:xfrm>
            <a:off x="148281" y="6042436"/>
            <a:ext cx="5947719" cy="362465"/>
          </a:xfrm>
          <a:prstGeom prst="roundRect">
            <a:avLst/>
          </a:prstGeom>
          <a:solidFill>
            <a:srgbClr val="00FFFF"/>
          </a:solidFill>
          <a:ln w="28575">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2400" dirty="0" smtClean="0">
                <a:solidFill>
                  <a:srgbClr val="663300"/>
                </a:solidFill>
              </a:rPr>
              <a:t>Shaneh -  </a:t>
            </a:r>
            <a:r>
              <a:rPr lang="en-CA" sz="2400" b="1" dirty="0" smtClean="0">
                <a:ln>
                  <a:solidFill>
                    <a:srgbClr val="0052F6"/>
                  </a:solidFill>
                </a:ln>
                <a:solidFill>
                  <a:srgbClr val="FF00FF"/>
                </a:solidFill>
              </a:rPr>
              <a:t>360 cycles </a:t>
            </a:r>
            <a:r>
              <a:rPr lang="en-CA" sz="2400" dirty="0" smtClean="0">
                <a:solidFill>
                  <a:srgbClr val="663300"/>
                </a:solidFill>
              </a:rPr>
              <a:t>- Tequfah to Tequfah.</a:t>
            </a:r>
            <a:endParaRPr lang="en-CA" sz="2400" dirty="0">
              <a:solidFill>
                <a:srgbClr val="663300"/>
              </a:solidFill>
            </a:endParaRPr>
          </a:p>
        </p:txBody>
      </p:sp>
      <p:sp>
        <p:nvSpPr>
          <p:cNvPr id="39" name="Rounded Rectangle 38"/>
          <p:cNvSpPr/>
          <p:nvPr/>
        </p:nvSpPr>
        <p:spPr>
          <a:xfrm>
            <a:off x="148276" y="6400784"/>
            <a:ext cx="12043723" cy="457216"/>
          </a:xfrm>
          <a:prstGeom prst="roundRect">
            <a:avLst/>
          </a:prstGeom>
          <a:solidFill>
            <a:srgbClr val="00FFFF"/>
          </a:solidFill>
          <a:ln w="28575">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2400" dirty="0" smtClean="0">
                <a:solidFill>
                  <a:srgbClr val="663300"/>
                </a:solidFill>
              </a:rPr>
              <a:t> Shaneh -  </a:t>
            </a:r>
            <a:r>
              <a:rPr lang="en-CA" sz="2400" b="1" dirty="0" smtClean="0">
                <a:ln>
                  <a:solidFill>
                    <a:srgbClr val="0052F6"/>
                  </a:solidFill>
                </a:ln>
                <a:solidFill>
                  <a:srgbClr val="FF00FF"/>
                </a:solidFill>
              </a:rPr>
              <a:t>360 cycle year -</a:t>
            </a:r>
            <a:r>
              <a:rPr lang="en-CA" sz="2400" dirty="0" smtClean="0">
                <a:solidFill>
                  <a:srgbClr val="663300"/>
                </a:solidFill>
              </a:rPr>
              <a:t> </a:t>
            </a:r>
            <a:r>
              <a:rPr lang="en-CA" sz="2400" dirty="0" smtClean="0">
                <a:ln w="0">
                  <a:solidFill>
                    <a:srgbClr val="0066FF"/>
                  </a:solidFill>
                </a:ln>
                <a:solidFill>
                  <a:srgbClr val="FF00FF"/>
                </a:solidFill>
                <a:effectLst>
                  <a:glow rad="127000">
                    <a:srgbClr val="00FF00"/>
                  </a:glow>
                  <a:outerShdw blurRad="38100" dist="19050" dir="2700000" algn="tl" rotWithShape="0">
                    <a:schemeClr val="dk1">
                      <a:alpha val="40000"/>
                    </a:schemeClr>
                  </a:outerShdw>
                </a:effectLst>
                <a:latin typeface="Arial Black" panose="020B0A04020102020204" pitchFamily="34" charset="0"/>
              </a:rPr>
              <a:t>CONSISTENTLY REPEATS THROUGH ETERNITY!</a:t>
            </a:r>
            <a:endParaRPr lang="en-CA" sz="2400" dirty="0">
              <a:ln w="0">
                <a:solidFill>
                  <a:srgbClr val="0066FF"/>
                </a:solidFill>
              </a:ln>
              <a:solidFill>
                <a:srgbClr val="FF00FF"/>
              </a:solidFill>
              <a:effectLst>
                <a:glow rad="127000">
                  <a:srgbClr val="00FF00"/>
                </a:glow>
                <a:outerShdw blurRad="38100" dist="19050" dir="2700000" algn="tl" rotWithShape="0">
                  <a:schemeClr val="dk1">
                    <a:alpha val="40000"/>
                  </a:schemeClr>
                </a:outerShdw>
              </a:effectLst>
              <a:latin typeface="Arial Black" panose="020B0A04020102020204" pitchFamily="34" charset="0"/>
            </a:endParaRPr>
          </a:p>
        </p:txBody>
      </p:sp>
      <p:sp>
        <p:nvSpPr>
          <p:cNvPr id="40" name="Rounded Rectangle 39"/>
          <p:cNvSpPr/>
          <p:nvPr/>
        </p:nvSpPr>
        <p:spPr>
          <a:xfrm>
            <a:off x="148277" y="1"/>
            <a:ext cx="7468848" cy="560155"/>
          </a:xfrm>
          <a:prstGeom prst="roundRect">
            <a:avLst/>
          </a:prstGeom>
          <a:solidFill>
            <a:schemeClr val="bg1">
              <a:lumMod val="50000"/>
            </a:schemeClr>
          </a:solidFill>
          <a:ln w="38100">
            <a:solidFill>
              <a:srgbClr val="9966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4000" b="1" dirty="0" err="1" smtClean="0">
                <a:ln w="12700">
                  <a:solidFill>
                    <a:srgbClr val="FFFF00"/>
                  </a:solidFill>
                </a:ln>
                <a:solidFill>
                  <a:srgbClr val="0066FF"/>
                </a:solidFill>
                <a:effectLst>
                  <a:glow rad="127000">
                    <a:srgbClr val="00FFFF"/>
                  </a:glow>
                </a:effectLst>
              </a:rPr>
              <a:t>Yahuah’s</a:t>
            </a:r>
            <a:r>
              <a:rPr lang="en-CA" sz="4000" b="1" dirty="0" smtClean="0">
                <a:ln w="12700">
                  <a:solidFill>
                    <a:srgbClr val="FFFF00"/>
                  </a:solidFill>
                </a:ln>
                <a:solidFill>
                  <a:srgbClr val="0066FF"/>
                </a:solidFill>
                <a:effectLst>
                  <a:glow rad="127000">
                    <a:srgbClr val="00FFFF"/>
                  </a:glow>
                </a:effectLst>
              </a:rPr>
              <a:t> Shaneh – </a:t>
            </a:r>
            <a:r>
              <a:rPr lang="en-CA" sz="4000" b="1" dirty="0" smtClean="0">
                <a:ln w="12700">
                  <a:solidFill>
                    <a:srgbClr val="FFFF00"/>
                  </a:solidFill>
                </a:ln>
                <a:solidFill>
                  <a:srgbClr val="0066FF"/>
                </a:solidFill>
                <a:effectLst>
                  <a:glow rad="127000">
                    <a:srgbClr val="FFCC00"/>
                  </a:glow>
                </a:effectLst>
              </a:rPr>
              <a:t>Established!</a:t>
            </a:r>
            <a:endParaRPr lang="en-CA" sz="4000" b="1" dirty="0">
              <a:ln w="12700">
                <a:solidFill>
                  <a:srgbClr val="FFFF00"/>
                </a:solidFill>
              </a:ln>
              <a:solidFill>
                <a:srgbClr val="0066FF"/>
              </a:solidFill>
              <a:effectLst>
                <a:glow rad="127000">
                  <a:srgbClr val="FFCC00"/>
                </a:glow>
              </a:effectLst>
            </a:endParaRPr>
          </a:p>
        </p:txBody>
      </p:sp>
      <p:sp>
        <p:nvSpPr>
          <p:cNvPr id="23" name="Slide Number Placeholder 3"/>
          <p:cNvSpPr>
            <a:spLocks noGrp="1"/>
          </p:cNvSpPr>
          <p:nvPr>
            <p:ph type="sldNum" sz="quarter" idx="12"/>
          </p:nvPr>
        </p:nvSpPr>
        <p:spPr>
          <a:xfrm>
            <a:off x="11458265" y="6513196"/>
            <a:ext cx="764215" cy="365125"/>
          </a:xfrm>
        </p:spPr>
        <p:txBody>
          <a:bodyPr>
            <a:scene3d>
              <a:camera prst="orthographicFront"/>
              <a:lightRig rig="threePt" dir="t"/>
            </a:scene3d>
            <a:sp3d extrusionH="57150">
              <a:bevelT h="25400" prst="softRound"/>
            </a:sp3d>
          </a:bodyPr>
          <a:lstStyle/>
          <a:p>
            <a:fld id="{6D22F896-40B5-4ADD-8801-0D06FADFA095}" type="slidenum">
              <a:rPr lang="en-US" sz="1100" smtClean="0"/>
              <a:pPr/>
              <a:t>12</a:t>
            </a:fld>
            <a:endParaRPr lang="en-US" dirty="0"/>
          </a:p>
        </p:txBody>
      </p:sp>
    </p:spTree>
    <p:extLst>
      <p:ext uri="{BB962C8B-B14F-4D97-AF65-F5344CB8AC3E}">
        <p14:creationId xmlns:p14="http://schemas.microsoft.com/office/powerpoint/2010/main" val="34105562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rgbClr val="FFFF00"/>
            </a:gs>
          </a:gsLst>
          <a:lin ang="5400000" scaled="0"/>
        </a:gradFill>
        <a:effectLst/>
      </p:bgPr>
    </p:bg>
    <p:spTree>
      <p:nvGrpSpPr>
        <p:cNvPr id="1" name=""/>
        <p:cNvGrpSpPr/>
        <p:nvPr/>
      </p:nvGrpSpPr>
      <p:grpSpPr>
        <a:xfrm>
          <a:off x="0" y="0"/>
          <a:ext cx="0" cy="0"/>
          <a:chOff x="0" y="0"/>
          <a:chExt cx="0" cy="0"/>
        </a:xfrm>
      </p:grpSpPr>
      <p:sp>
        <p:nvSpPr>
          <p:cNvPr id="24" name="Slide Number Placeholder 3"/>
          <p:cNvSpPr>
            <a:spLocks noGrp="1"/>
          </p:cNvSpPr>
          <p:nvPr>
            <p:ph type="sldNum" sz="quarter" idx="12"/>
          </p:nvPr>
        </p:nvSpPr>
        <p:spPr>
          <a:xfrm>
            <a:off x="11389360" y="6492875"/>
            <a:ext cx="764215" cy="365125"/>
          </a:xfrm>
        </p:spPr>
        <p:txBody>
          <a:bodyPr/>
          <a:lstStyle/>
          <a:p>
            <a:fld id="{6D22F896-40B5-4ADD-8801-0D06FADFA095}" type="slidenum">
              <a:rPr lang="en-US" smtClean="0"/>
              <a:pPr/>
              <a:t>13</a:t>
            </a:fld>
            <a:endParaRPr lang="en-US" dirty="0"/>
          </a:p>
        </p:txBody>
      </p:sp>
      <p:sp>
        <p:nvSpPr>
          <p:cNvPr id="25" name="Rounded Rectangle 24"/>
          <p:cNvSpPr/>
          <p:nvPr/>
        </p:nvSpPr>
        <p:spPr>
          <a:xfrm>
            <a:off x="148281" y="609125"/>
            <a:ext cx="5947719" cy="362465"/>
          </a:xfrm>
          <a:prstGeom prst="roundRect">
            <a:avLst/>
          </a:prstGeom>
          <a:solidFill>
            <a:srgbClr val="00FFFF"/>
          </a:solidFill>
          <a:ln w="28575">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solidFill>
                  <a:srgbClr val="663300"/>
                </a:solidFill>
              </a:rPr>
              <a:t>Shaneh -  </a:t>
            </a:r>
            <a:r>
              <a:rPr lang="en-CA" sz="2400" b="1" dirty="0" smtClean="0">
                <a:ln>
                  <a:solidFill>
                    <a:srgbClr val="0052F6"/>
                  </a:solidFill>
                </a:ln>
                <a:solidFill>
                  <a:srgbClr val="FF00FF"/>
                </a:solidFill>
              </a:rPr>
              <a:t>360 +5 cycles </a:t>
            </a:r>
            <a:r>
              <a:rPr lang="en-CA" sz="2400" dirty="0" smtClean="0">
                <a:solidFill>
                  <a:srgbClr val="663300"/>
                </a:solidFill>
              </a:rPr>
              <a:t>- Tequfah to Tequfah.</a:t>
            </a:r>
            <a:endParaRPr lang="en-CA" sz="2400" dirty="0">
              <a:solidFill>
                <a:srgbClr val="663300"/>
              </a:solidFill>
            </a:endParaRPr>
          </a:p>
        </p:txBody>
      </p:sp>
      <p:sp>
        <p:nvSpPr>
          <p:cNvPr id="26" name="Rounded Rectangle 25"/>
          <p:cNvSpPr/>
          <p:nvPr/>
        </p:nvSpPr>
        <p:spPr>
          <a:xfrm>
            <a:off x="148281" y="996302"/>
            <a:ext cx="5947719" cy="362465"/>
          </a:xfrm>
          <a:prstGeom prst="roundRect">
            <a:avLst/>
          </a:prstGeom>
          <a:solidFill>
            <a:srgbClr val="00FFFF"/>
          </a:solidFill>
          <a:ln w="28575">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solidFill>
                  <a:srgbClr val="663300"/>
                </a:solidFill>
              </a:rPr>
              <a:t>Shaneh -  </a:t>
            </a:r>
            <a:r>
              <a:rPr lang="en-CA" sz="2400" b="1" dirty="0" smtClean="0">
                <a:ln>
                  <a:solidFill>
                    <a:srgbClr val="0052F6"/>
                  </a:solidFill>
                </a:ln>
                <a:solidFill>
                  <a:srgbClr val="FF00FF"/>
                </a:solidFill>
              </a:rPr>
              <a:t>360 +5 cycles </a:t>
            </a:r>
            <a:r>
              <a:rPr lang="en-CA" sz="2400" dirty="0" smtClean="0">
                <a:solidFill>
                  <a:srgbClr val="663300"/>
                </a:solidFill>
              </a:rPr>
              <a:t>- Tequfah to Tequfah.</a:t>
            </a:r>
            <a:endParaRPr lang="en-CA" sz="2400" dirty="0">
              <a:solidFill>
                <a:srgbClr val="663300"/>
              </a:solidFill>
            </a:endParaRPr>
          </a:p>
        </p:txBody>
      </p:sp>
      <p:sp>
        <p:nvSpPr>
          <p:cNvPr id="27" name="Rounded Rectangle 26"/>
          <p:cNvSpPr/>
          <p:nvPr/>
        </p:nvSpPr>
        <p:spPr>
          <a:xfrm>
            <a:off x="148281" y="1383479"/>
            <a:ext cx="5947719" cy="362465"/>
          </a:xfrm>
          <a:prstGeom prst="roundRect">
            <a:avLst/>
          </a:prstGeom>
          <a:solidFill>
            <a:srgbClr val="00FFFF"/>
          </a:solidFill>
          <a:ln w="28575">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solidFill>
                  <a:srgbClr val="663300"/>
                </a:solidFill>
              </a:rPr>
              <a:t>Shaneh -  </a:t>
            </a:r>
            <a:r>
              <a:rPr lang="en-CA" sz="2400" b="1" dirty="0" smtClean="0">
                <a:ln>
                  <a:solidFill>
                    <a:srgbClr val="0052F6"/>
                  </a:solidFill>
                </a:ln>
                <a:solidFill>
                  <a:srgbClr val="FF00FF"/>
                </a:solidFill>
              </a:rPr>
              <a:t>360 +5 cycles </a:t>
            </a:r>
            <a:r>
              <a:rPr lang="en-CA" sz="2400" dirty="0" smtClean="0">
                <a:solidFill>
                  <a:srgbClr val="663300"/>
                </a:solidFill>
              </a:rPr>
              <a:t>- Tequfah to Tequfah.</a:t>
            </a:r>
            <a:endParaRPr lang="en-CA" sz="2400" dirty="0">
              <a:solidFill>
                <a:srgbClr val="663300"/>
              </a:solidFill>
            </a:endParaRPr>
          </a:p>
        </p:txBody>
      </p:sp>
      <p:sp>
        <p:nvSpPr>
          <p:cNvPr id="28" name="Rounded Rectangle 27"/>
          <p:cNvSpPr/>
          <p:nvPr/>
        </p:nvSpPr>
        <p:spPr>
          <a:xfrm>
            <a:off x="148281" y="1770656"/>
            <a:ext cx="5947719" cy="362465"/>
          </a:xfrm>
          <a:prstGeom prst="roundRect">
            <a:avLst/>
          </a:prstGeom>
          <a:solidFill>
            <a:srgbClr val="00FFFF"/>
          </a:solidFill>
          <a:ln w="28575">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solidFill>
                  <a:srgbClr val="663300"/>
                </a:solidFill>
              </a:rPr>
              <a:t>Shaneh -  </a:t>
            </a:r>
            <a:r>
              <a:rPr lang="en-CA" sz="2400" b="1" dirty="0" smtClean="0">
                <a:ln>
                  <a:solidFill>
                    <a:srgbClr val="0052F6"/>
                  </a:solidFill>
                </a:ln>
                <a:solidFill>
                  <a:srgbClr val="FF00FF"/>
                </a:solidFill>
              </a:rPr>
              <a:t>360 +5 cycles </a:t>
            </a:r>
            <a:r>
              <a:rPr lang="en-CA" sz="2400" dirty="0" smtClean="0">
                <a:solidFill>
                  <a:srgbClr val="663300"/>
                </a:solidFill>
              </a:rPr>
              <a:t>- Tequfah to Tequfah.</a:t>
            </a:r>
            <a:endParaRPr lang="en-CA" sz="2400" dirty="0">
              <a:solidFill>
                <a:srgbClr val="663300"/>
              </a:solidFill>
            </a:endParaRPr>
          </a:p>
        </p:txBody>
      </p:sp>
      <p:sp>
        <p:nvSpPr>
          <p:cNvPr id="29" name="Rounded Rectangle 28"/>
          <p:cNvSpPr/>
          <p:nvPr/>
        </p:nvSpPr>
        <p:spPr>
          <a:xfrm>
            <a:off x="148281" y="2157833"/>
            <a:ext cx="5947719" cy="362465"/>
          </a:xfrm>
          <a:prstGeom prst="roundRect">
            <a:avLst/>
          </a:prstGeom>
          <a:solidFill>
            <a:srgbClr val="00FFFF"/>
          </a:solidFill>
          <a:ln w="28575">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solidFill>
                  <a:srgbClr val="663300"/>
                </a:solidFill>
              </a:rPr>
              <a:t>Shaneh -  </a:t>
            </a:r>
            <a:r>
              <a:rPr lang="en-CA" sz="2400" b="1" dirty="0" smtClean="0">
                <a:ln>
                  <a:solidFill>
                    <a:srgbClr val="0052F6"/>
                  </a:solidFill>
                </a:ln>
                <a:solidFill>
                  <a:srgbClr val="FF00FF"/>
                </a:solidFill>
              </a:rPr>
              <a:t>360 +5 cycles </a:t>
            </a:r>
            <a:r>
              <a:rPr lang="en-CA" sz="2400" dirty="0" smtClean="0">
                <a:solidFill>
                  <a:srgbClr val="663300"/>
                </a:solidFill>
              </a:rPr>
              <a:t>- Tequfah to Tequfah.</a:t>
            </a:r>
            <a:endParaRPr lang="en-CA" sz="2400" dirty="0">
              <a:solidFill>
                <a:srgbClr val="663300"/>
              </a:solidFill>
            </a:endParaRPr>
          </a:p>
        </p:txBody>
      </p:sp>
      <p:sp>
        <p:nvSpPr>
          <p:cNvPr id="30" name="Rounded Rectangle 29"/>
          <p:cNvSpPr/>
          <p:nvPr/>
        </p:nvSpPr>
        <p:spPr>
          <a:xfrm>
            <a:off x="148280" y="2545010"/>
            <a:ext cx="5947719" cy="362465"/>
          </a:xfrm>
          <a:prstGeom prst="roundRect">
            <a:avLst/>
          </a:prstGeom>
          <a:solidFill>
            <a:srgbClr val="00FFFF"/>
          </a:solidFill>
          <a:ln w="28575">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solidFill>
                  <a:srgbClr val="663300"/>
                </a:solidFill>
              </a:rPr>
              <a:t>Shaneh -  </a:t>
            </a:r>
            <a:r>
              <a:rPr lang="en-CA" sz="2400" b="1" dirty="0" smtClean="0">
                <a:ln>
                  <a:solidFill>
                    <a:srgbClr val="0052F6"/>
                  </a:solidFill>
                </a:ln>
                <a:solidFill>
                  <a:srgbClr val="FF00FF"/>
                </a:solidFill>
              </a:rPr>
              <a:t>360 +5 cycles </a:t>
            </a:r>
            <a:r>
              <a:rPr lang="en-CA" sz="2400" dirty="0" smtClean="0">
                <a:solidFill>
                  <a:srgbClr val="663300"/>
                </a:solidFill>
              </a:rPr>
              <a:t>- Tequfah to Tequfah.</a:t>
            </a:r>
            <a:endParaRPr lang="en-CA" sz="2400" dirty="0">
              <a:solidFill>
                <a:srgbClr val="663300"/>
              </a:solidFill>
            </a:endParaRPr>
          </a:p>
        </p:txBody>
      </p:sp>
      <p:sp>
        <p:nvSpPr>
          <p:cNvPr id="31" name="Rounded Rectangle 30"/>
          <p:cNvSpPr/>
          <p:nvPr/>
        </p:nvSpPr>
        <p:spPr>
          <a:xfrm>
            <a:off x="148281" y="2940423"/>
            <a:ext cx="5947719" cy="362465"/>
          </a:xfrm>
          <a:prstGeom prst="roundRect">
            <a:avLst/>
          </a:prstGeom>
          <a:solidFill>
            <a:srgbClr val="00FFFF"/>
          </a:solidFill>
          <a:ln w="28575">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solidFill>
                  <a:srgbClr val="663300"/>
                </a:solidFill>
              </a:rPr>
              <a:t>Shaneh -  </a:t>
            </a:r>
            <a:r>
              <a:rPr lang="en-CA" sz="2400" b="1" dirty="0" smtClean="0">
                <a:ln>
                  <a:solidFill>
                    <a:srgbClr val="0052F6"/>
                  </a:solidFill>
                </a:ln>
                <a:solidFill>
                  <a:srgbClr val="FF00FF"/>
                </a:solidFill>
              </a:rPr>
              <a:t>360 +5 cycles </a:t>
            </a:r>
            <a:r>
              <a:rPr lang="en-CA" sz="2400" dirty="0" smtClean="0">
                <a:solidFill>
                  <a:srgbClr val="663300"/>
                </a:solidFill>
              </a:rPr>
              <a:t>- Tequfah to Tequfah.</a:t>
            </a:r>
            <a:endParaRPr lang="en-CA" sz="2400" dirty="0">
              <a:solidFill>
                <a:srgbClr val="663300"/>
              </a:solidFill>
            </a:endParaRPr>
          </a:p>
        </p:txBody>
      </p:sp>
      <p:sp>
        <p:nvSpPr>
          <p:cNvPr id="32" name="Rounded Rectangle 31"/>
          <p:cNvSpPr/>
          <p:nvPr/>
        </p:nvSpPr>
        <p:spPr>
          <a:xfrm>
            <a:off x="148281" y="3335838"/>
            <a:ext cx="5947719" cy="362465"/>
          </a:xfrm>
          <a:prstGeom prst="roundRect">
            <a:avLst/>
          </a:prstGeom>
          <a:solidFill>
            <a:srgbClr val="00FFFF"/>
          </a:solidFill>
          <a:ln w="28575">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solidFill>
                  <a:srgbClr val="663300"/>
                </a:solidFill>
              </a:rPr>
              <a:t>Shaneh -  </a:t>
            </a:r>
            <a:r>
              <a:rPr lang="en-CA" sz="2400" b="1" dirty="0" smtClean="0">
                <a:ln>
                  <a:solidFill>
                    <a:srgbClr val="0052F6"/>
                  </a:solidFill>
                </a:ln>
                <a:solidFill>
                  <a:srgbClr val="FF00FF"/>
                </a:solidFill>
              </a:rPr>
              <a:t>360 +5 cycles </a:t>
            </a:r>
            <a:r>
              <a:rPr lang="en-CA" sz="2400" dirty="0" smtClean="0">
                <a:solidFill>
                  <a:srgbClr val="663300"/>
                </a:solidFill>
              </a:rPr>
              <a:t>- Tequfah to Tequfah.</a:t>
            </a:r>
            <a:endParaRPr lang="en-CA" sz="2400" dirty="0">
              <a:solidFill>
                <a:srgbClr val="663300"/>
              </a:solidFill>
            </a:endParaRPr>
          </a:p>
        </p:txBody>
      </p:sp>
      <p:sp>
        <p:nvSpPr>
          <p:cNvPr id="33" name="Rounded Rectangle 32"/>
          <p:cNvSpPr/>
          <p:nvPr/>
        </p:nvSpPr>
        <p:spPr>
          <a:xfrm>
            <a:off x="148281" y="3735371"/>
            <a:ext cx="5947719" cy="362465"/>
          </a:xfrm>
          <a:prstGeom prst="roundRect">
            <a:avLst/>
          </a:prstGeom>
          <a:solidFill>
            <a:srgbClr val="00FFFF"/>
          </a:solidFill>
          <a:ln w="28575">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solidFill>
                  <a:srgbClr val="663300"/>
                </a:solidFill>
              </a:rPr>
              <a:t>Shaneh -  </a:t>
            </a:r>
            <a:r>
              <a:rPr lang="en-CA" sz="2400" b="1" dirty="0" smtClean="0">
                <a:ln>
                  <a:solidFill>
                    <a:srgbClr val="0052F6"/>
                  </a:solidFill>
                </a:ln>
                <a:solidFill>
                  <a:srgbClr val="FF00FF"/>
                </a:solidFill>
              </a:rPr>
              <a:t>360 +5 cycles </a:t>
            </a:r>
            <a:r>
              <a:rPr lang="en-CA" sz="2400" dirty="0" smtClean="0">
                <a:solidFill>
                  <a:srgbClr val="663300"/>
                </a:solidFill>
              </a:rPr>
              <a:t>- Tequfah to Tequfah.</a:t>
            </a:r>
            <a:endParaRPr lang="en-CA" sz="2400" dirty="0">
              <a:solidFill>
                <a:srgbClr val="663300"/>
              </a:solidFill>
            </a:endParaRPr>
          </a:p>
        </p:txBody>
      </p:sp>
      <p:sp>
        <p:nvSpPr>
          <p:cNvPr id="34" name="Rounded Rectangle 33"/>
          <p:cNvSpPr/>
          <p:nvPr/>
        </p:nvSpPr>
        <p:spPr>
          <a:xfrm>
            <a:off x="148279" y="4134904"/>
            <a:ext cx="5947719" cy="362465"/>
          </a:xfrm>
          <a:prstGeom prst="roundRect">
            <a:avLst/>
          </a:prstGeom>
          <a:solidFill>
            <a:srgbClr val="00FFFF"/>
          </a:solidFill>
          <a:ln w="28575">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solidFill>
                  <a:srgbClr val="663300"/>
                </a:solidFill>
              </a:rPr>
              <a:t>Shaneh -  </a:t>
            </a:r>
            <a:r>
              <a:rPr lang="en-CA" sz="2400" b="1" dirty="0" smtClean="0">
                <a:ln>
                  <a:solidFill>
                    <a:srgbClr val="0052F6"/>
                  </a:solidFill>
                </a:ln>
                <a:solidFill>
                  <a:srgbClr val="FF00FF"/>
                </a:solidFill>
              </a:rPr>
              <a:t>360 +5 cycles </a:t>
            </a:r>
            <a:r>
              <a:rPr lang="en-CA" sz="2400" dirty="0" smtClean="0">
                <a:solidFill>
                  <a:srgbClr val="663300"/>
                </a:solidFill>
              </a:rPr>
              <a:t>- Tequfah to Tequfah.</a:t>
            </a:r>
            <a:endParaRPr lang="en-CA" sz="2400" dirty="0">
              <a:solidFill>
                <a:srgbClr val="663300"/>
              </a:solidFill>
            </a:endParaRPr>
          </a:p>
        </p:txBody>
      </p:sp>
      <p:sp>
        <p:nvSpPr>
          <p:cNvPr id="35" name="Rounded Rectangle 34"/>
          <p:cNvSpPr/>
          <p:nvPr/>
        </p:nvSpPr>
        <p:spPr>
          <a:xfrm>
            <a:off x="148278" y="4526196"/>
            <a:ext cx="5947719" cy="362465"/>
          </a:xfrm>
          <a:prstGeom prst="roundRect">
            <a:avLst/>
          </a:prstGeom>
          <a:solidFill>
            <a:srgbClr val="00FFFF"/>
          </a:solidFill>
          <a:ln w="28575">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solidFill>
                  <a:srgbClr val="663300"/>
                </a:solidFill>
              </a:rPr>
              <a:t>Shaneh -  </a:t>
            </a:r>
            <a:r>
              <a:rPr lang="en-CA" sz="2400" b="1" dirty="0" smtClean="0">
                <a:ln>
                  <a:solidFill>
                    <a:srgbClr val="0052F6"/>
                  </a:solidFill>
                </a:ln>
                <a:solidFill>
                  <a:srgbClr val="FF00FF"/>
                </a:solidFill>
              </a:rPr>
              <a:t>360 +5 cycles </a:t>
            </a:r>
            <a:r>
              <a:rPr lang="en-CA" sz="2400" dirty="0" smtClean="0">
                <a:solidFill>
                  <a:srgbClr val="663300"/>
                </a:solidFill>
              </a:rPr>
              <a:t>- Tequfah to Tequfah.</a:t>
            </a:r>
            <a:endParaRPr lang="en-CA" sz="2400" dirty="0">
              <a:solidFill>
                <a:srgbClr val="663300"/>
              </a:solidFill>
            </a:endParaRPr>
          </a:p>
        </p:txBody>
      </p:sp>
      <p:sp>
        <p:nvSpPr>
          <p:cNvPr id="36" name="Rounded Rectangle 35"/>
          <p:cNvSpPr/>
          <p:nvPr/>
        </p:nvSpPr>
        <p:spPr>
          <a:xfrm>
            <a:off x="148281" y="4888661"/>
            <a:ext cx="5947719" cy="362465"/>
          </a:xfrm>
          <a:prstGeom prst="roundRect">
            <a:avLst/>
          </a:prstGeom>
          <a:solidFill>
            <a:srgbClr val="00FFFF"/>
          </a:solidFill>
          <a:ln w="28575">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solidFill>
                  <a:srgbClr val="663300"/>
                </a:solidFill>
              </a:rPr>
              <a:t>Shaneh -  </a:t>
            </a:r>
            <a:r>
              <a:rPr lang="en-CA" sz="2400" b="1" dirty="0" smtClean="0">
                <a:ln>
                  <a:solidFill>
                    <a:srgbClr val="0052F6"/>
                  </a:solidFill>
                </a:ln>
                <a:solidFill>
                  <a:srgbClr val="FF00FF"/>
                </a:solidFill>
              </a:rPr>
              <a:t>360 +5 cycles </a:t>
            </a:r>
            <a:r>
              <a:rPr lang="en-CA" sz="2400" dirty="0" smtClean="0">
                <a:solidFill>
                  <a:srgbClr val="663300"/>
                </a:solidFill>
              </a:rPr>
              <a:t>- Tequfah to Tequfah.</a:t>
            </a:r>
            <a:endParaRPr lang="en-CA" sz="2400" dirty="0">
              <a:solidFill>
                <a:srgbClr val="663300"/>
              </a:solidFill>
            </a:endParaRPr>
          </a:p>
        </p:txBody>
      </p:sp>
      <p:sp>
        <p:nvSpPr>
          <p:cNvPr id="37" name="Rounded Rectangle 36"/>
          <p:cNvSpPr/>
          <p:nvPr/>
        </p:nvSpPr>
        <p:spPr>
          <a:xfrm>
            <a:off x="148281" y="5251126"/>
            <a:ext cx="5947719" cy="362465"/>
          </a:xfrm>
          <a:prstGeom prst="roundRect">
            <a:avLst/>
          </a:prstGeom>
          <a:solidFill>
            <a:srgbClr val="00FFFF"/>
          </a:solidFill>
          <a:ln w="28575">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solidFill>
                  <a:srgbClr val="663300"/>
                </a:solidFill>
              </a:rPr>
              <a:t>Shaneh -  </a:t>
            </a:r>
            <a:r>
              <a:rPr lang="en-CA" sz="2400" b="1" dirty="0" smtClean="0">
                <a:ln>
                  <a:solidFill>
                    <a:srgbClr val="0052F6"/>
                  </a:solidFill>
                </a:ln>
                <a:solidFill>
                  <a:srgbClr val="FF00FF"/>
                </a:solidFill>
              </a:rPr>
              <a:t>360 +5 cycles </a:t>
            </a:r>
            <a:r>
              <a:rPr lang="en-CA" sz="2400" dirty="0" smtClean="0">
                <a:solidFill>
                  <a:srgbClr val="663300"/>
                </a:solidFill>
              </a:rPr>
              <a:t>- Tequfah to Tequfah.</a:t>
            </a:r>
            <a:endParaRPr lang="en-CA" sz="2400" dirty="0">
              <a:solidFill>
                <a:srgbClr val="663300"/>
              </a:solidFill>
            </a:endParaRPr>
          </a:p>
        </p:txBody>
      </p:sp>
      <p:sp>
        <p:nvSpPr>
          <p:cNvPr id="38" name="Rounded Rectangle 37"/>
          <p:cNvSpPr/>
          <p:nvPr/>
        </p:nvSpPr>
        <p:spPr>
          <a:xfrm>
            <a:off x="148281" y="5642418"/>
            <a:ext cx="5947719" cy="362465"/>
          </a:xfrm>
          <a:prstGeom prst="roundRect">
            <a:avLst/>
          </a:prstGeom>
          <a:solidFill>
            <a:srgbClr val="00FFFF"/>
          </a:solidFill>
          <a:ln w="28575">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solidFill>
                  <a:srgbClr val="663300"/>
                </a:solidFill>
              </a:rPr>
              <a:t>Shaneh -  </a:t>
            </a:r>
            <a:r>
              <a:rPr lang="en-CA" sz="2400" b="1" dirty="0" smtClean="0">
                <a:ln>
                  <a:solidFill>
                    <a:srgbClr val="0052F6"/>
                  </a:solidFill>
                </a:ln>
                <a:solidFill>
                  <a:srgbClr val="FF00FF"/>
                </a:solidFill>
              </a:rPr>
              <a:t>360 +5 cycles </a:t>
            </a:r>
            <a:r>
              <a:rPr lang="en-CA" sz="2400" dirty="0" smtClean="0">
                <a:solidFill>
                  <a:srgbClr val="663300"/>
                </a:solidFill>
              </a:rPr>
              <a:t>- Tequfah to Tequfah.</a:t>
            </a:r>
            <a:endParaRPr lang="en-CA" sz="2400" dirty="0">
              <a:solidFill>
                <a:srgbClr val="663300"/>
              </a:solidFill>
            </a:endParaRPr>
          </a:p>
        </p:txBody>
      </p:sp>
      <p:sp>
        <p:nvSpPr>
          <p:cNvPr id="39" name="Rounded Rectangle 38"/>
          <p:cNvSpPr/>
          <p:nvPr/>
        </p:nvSpPr>
        <p:spPr>
          <a:xfrm>
            <a:off x="148281" y="6025482"/>
            <a:ext cx="5947719" cy="362465"/>
          </a:xfrm>
          <a:prstGeom prst="roundRect">
            <a:avLst/>
          </a:prstGeom>
          <a:solidFill>
            <a:srgbClr val="00FFFF"/>
          </a:solidFill>
          <a:ln w="28575">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solidFill>
                  <a:srgbClr val="663300"/>
                </a:solidFill>
              </a:rPr>
              <a:t>Shaneh -  </a:t>
            </a:r>
            <a:r>
              <a:rPr lang="en-CA" sz="2400" b="1" dirty="0" smtClean="0">
                <a:ln>
                  <a:solidFill>
                    <a:srgbClr val="0052F6"/>
                  </a:solidFill>
                </a:ln>
                <a:solidFill>
                  <a:srgbClr val="FF00FF"/>
                </a:solidFill>
              </a:rPr>
              <a:t>360 +5 cycles </a:t>
            </a:r>
            <a:r>
              <a:rPr lang="en-CA" sz="2400" dirty="0" smtClean="0">
                <a:solidFill>
                  <a:srgbClr val="663300"/>
                </a:solidFill>
              </a:rPr>
              <a:t>- Tequfah to Tequfah.</a:t>
            </a:r>
            <a:endParaRPr lang="en-CA" sz="2400" dirty="0">
              <a:solidFill>
                <a:srgbClr val="663300"/>
              </a:solidFill>
            </a:endParaRPr>
          </a:p>
        </p:txBody>
      </p:sp>
      <p:sp>
        <p:nvSpPr>
          <p:cNvPr id="40" name="Rounded Rectangle 39"/>
          <p:cNvSpPr/>
          <p:nvPr/>
        </p:nvSpPr>
        <p:spPr>
          <a:xfrm>
            <a:off x="148277" y="6383830"/>
            <a:ext cx="5947719" cy="362465"/>
          </a:xfrm>
          <a:prstGeom prst="roundRect">
            <a:avLst/>
          </a:prstGeom>
          <a:solidFill>
            <a:srgbClr val="00FFFF"/>
          </a:solidFill>
          <a:ln w="28575">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solidFill>
                  <a:srgbClr val="663300"/>
                </a:solidFill>
              </a:rPr>
              <a:t>Shaneh -  </a:t>
            </a:r>
            <a:r>
              <a:rPr lang="en-CA" sz="2400" b="1" dirty="0" smtClean="0">
                <a:ln>
                  <a:solidFill>
                    <a:srgbClr val="0052F6"/>
                  </a:solidFill>
                </a:ln>
                <a:solidFill>
                  <a:srgbClr val="FF00FF"/>
                </a:solidFill>
              </a:rPr>
              <a:t>360 +5 cycles </a:t>
            </a:r>
            <a:r>
              <a:rPr lang="en-CA" sz="2400" dirty="0" smtClean="0">
                <a:solidFill>
                  <a:srgbClr val="663300"/>
                </a:solidFill>
              </a:rPr>
              <a:t>- Tequfah to Tequfah.</a:t>
            </a:r>
            <a:endParaRPr lang="en-CA" sz="2400" dirty="0">
              <a:solidFill>
                <a:srgbClr val="663300"/>
              </a:solidFill>
            </a:endParaRPr>
          </a:p>
        </p:txBody>
      </p:sp>
      <p:sp>
        <p:nvSpPr>
          <p:cNvPr id="41" name="Rounded Rectangle 40"/>
          <p:cNvSpPr/>
          <p:nvPr/>
        </p:nvSpPr>
        <p:spPr>
          <a:xfrm>
            <a:off x="6418053" y="750497"/>
            <a:ext cx="5546785" cy="5823277"/>
          </a:xfrm>
          <a:prstGeom prst="roundRect">
            <a:avLst/>
          </a:prstGeom>
          <a:solidFill>
            <a:schemeClr val="bg1">
              <a:lumMod val="85000"/>
            </a:schemeClr>
          </a:solidFill>
          <a:ln w="76200">
            <a:solidFill>
              <a:srgbClr val="9966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3200" dirty="0" smtClean="0">
                <a:solidFill>
                  <a:srgbClr val="663300"/>
                </a:solidFill>
              </a:rPr>
              <a:t>Concerning </a:t>
            </a:r>
            <a:r>
              <a:rPr lang="en-CA" sz="3200" b="1" dirty="0" smtClean="0">
                <a:ln>
                  <a:solidFill>
                    <a:srgbClr val="0066FF"/>
                  </a:solidFill>
                </a:ln>
                <a:solidFill>
                  <a:srgbClr val="00FFFF"/>
                </a:solidFill>
              </a:rPr>
              <a:t>Yahuah’s</a:t>
            </a:r>
            <a:r>
              <a:rPr lang="en-CA" sz="3200" dirty="0" smtClean="0">
                <a:solidFill>
                  <a:srgbClr val="663300"/>
                </a:solidFill>
              </a:rPr>
              <a:t> offer, Hezekiah requested the sun dial to regress 10 degrees! </a:t>
            </a:r>
            <a:br>
              <a:rPr lang="en-CA" sz="3200" dirty="0" smtClean="0">
                <a:solidFill>
                  <a:srgbClr val="663300"/>
                </a:solidFill>
              </a:rPr>
            </a:br>
            <a:r>
              <a:rPr lang="en-CA" sz="3200" dirty="0" smtClean="0">
                <a:solidFill>
                  <a:srgbClr val="663300"/>
                </a:solidFill>
              </a:rPr>
              <a:t>The result was a </a:t>
            </a:r>
            <a:r>
              <a:rPr lang="en-CA" sz="3200" b="1" u="sng" dirty="0" smtClean="0">
                <a:solidFill>
                  <a:srgbClr val="FF0000"/>
                </a:solidFill>
              </a:rPr>
              <a:t>lengthening</a:t>
            </a:r>
            <a:r>
              <a:rPr lang="en-CA" sz="3200" dirty="0" smtClean="0">
                <a:solidFill>
                  <a:srgbClr val="663300"/>
                </a:solidFill>
              </a:rPr>
              <a:t> of the year from </a:t>
            </a:r>
            <a:r>
              <a:rPr lang="en-CA" sz="3200" b="1" dirty="0" smtClean="0">
                <a:ln>
                  <a:solidFill>
                    <a:srgbClr val="0066FF"/>
                  </a:solidFill>
                </a:ln>
                <a:solidFill>
                  <a:srgbClr val="00FFFF"/>
                </a:solidFill>
              </a:rPr>
              <a:t>360 cycles</a:t>
            </a:r>
            <a:r>
              <a:rPr lang="en-CA" sz="3200" b="1" dirty="0" smtClean="0">
                <a:solidFill>
                  <a:srgbClr val="663300"/>
                </a:solidFill>
              </a:rPr>
              <a:t> </a:t>
            </a:r>
            <a:r>
              <a:rPr lang="en-CA" sz="3200" dirty="0" smtClean="0">
                <a:solidFill>
                  <a:srgbClr val="663300"/>
                </a:solidFill>
              </a:rPr>
              <a:t>to </a:t>
            </a:r>
            <a:r>
              <a:rPr lang="en-CA" sz="3200" u="sng" dirty="0" smtClean="0">
                <a:ln>
                  <a:solidFill>
                    <a:srgbClr val="0066FF"/>
                  </a:solidFill>
                </a:ln>
                <a:solidFill>
                  <a:srgbClr val="00FFFF"/>
                </a:solidFill>
              </a:rPr>
              <a:t>36</a:t>
            </a:r>
            <a:r>
              <a:rPr lang="en-CA" sz="3200" u="sng" dirty="0" smtClean="0">
                <a:solidFill>
                  <a:srgbClr val="FF0000"/>
                </a:solidFill>
                <a:effectLst>
                  <a:glow rad="127000">
                    <a:srgbClr val="00FF99"/>
                  </a:glow>
                </a:effectLst>
              </a:rPr>
              <a:t>5.2425</a:t>
            </a:r>
            <a:r>
              <a:rPr lang="en-CA" sz="3200" dirty="0" smtClean="0">
                <a:solidFill>
                  <a:srgbClr val="663300"/>
                </a:solidFill>
              </a:rPr>
              <a:t> cycles </a:t>
            </a:r>
            <a:r>
              <a:rPr lang="en-CA" sz="2000" dirty="0" smtClean="0">
                <a:solidFill>
                  <a:schemeClr val="tx1"/>
                </a:solidFill>
              </a:rPr>
              <a:t>(Gregorian).</a:t>
            </a:r>
          </a:p>
          <a:p>
            <a:pPr algn="ctr"/>
            <a:r>
              <a:rPr lang="en-CA" sz="3200" dirty="0" smtClean="0">
                <a:ln w="19050">
                  <a:solidFill>
                    <a:srgbClr val="9966FF"/>
                  </a:solidFill>
                </a:ln>
                <a:solidFill>
                  <a:srgbClr val="663300"/>
                </a:solidFill>
                <a:latin typeface="Arial Black" panose="020B0A04020102020204" pitchFamily="34" charset="0"/>
              </a:rPr>
              <a:t>Also at this time, </a:t>
            </a:r>
            <a:r>
              <a:rPr lang="en-CA" sz="3200" dirty="0" smtClean="0">
                <a:solidFill>
                  <a:srgbClr val="663300"/>
                </a:solidFill>
              </a:rPr>
              <a:t>this miracle </a:t>
            </a:r>
            <a:r>
              <a:rPr lang="en-CA" sz="3200" u="sng" dirty="0" smtClean="0">
                <a:solidFill>
                  <a:srgbClr val="FF0000"/>
                </a:solidFill>
              </a:rPr>
              <a:t>shortened the moon’s lunation c</a:t>
            </a:r>
            <a:r>
              <a:rPr lang="en-CA" sz="3200" dirty="0" smtClean="0">
                <a:solidFill>
                  <a:srgbClr val="FF0000"/>
                </a:solidFill>
              </a:rPr>
              <a:t>y</a:t>
            </a:r>
            <a:r>
              <a:rPr lang="en-CA" sz="3200" u="sng" dirty="0" smtClean="0">
                <a:solidFill>
                  <a:srgbClr val="FF0000"/>
                </a:solidFill>
              </a:rPr>
              <a:t>cle</a:t>
            </a:r>
            <a:r>
              <a:rPr lang="en-CA" sz="3200" dirty="0" smtClean="0">
                <a:solidFill>
                  <a:srgbClr val="663300"/>
                </a:solidFill>
              </a:rPr>
              <a:t> from </a:t>
            </a:r>
            <a:r>
              <a:rPr lang="en-CA" sz="3200" dirty="0">
                <a:solidFill>
                  <a:srgbClr val="663300"/>
                </a:solidFill>
              </a:rPr>
              <a:t>30 days to </a:t>
            </a:r>
            <a:r>
              <a:rPr lang="en-CA" sz="3200" dirty="0" smtClean="0">
                <a:solidFill>
                  <a:srgbClr val="663300"/>
                </a:solidFill>
              </a:rPr>
              <a:t>27.321661days of the lunation </a:t>
            </a:r>
            <a:r>
              <a:rPr lang="en-CA" sz="3200" dirty="0">
                <a:solidFill>
                  <a:srgbClr val="663300"/>
                </a:solidFill>
              </a:rPr>
              <a:t>cycle for the first time </a:t>
            </a:r>
            <a:r>
              <a:rPr lang="en-CA" sz="3200" dirty="0" smtClean="0">
                <a:solidFill>
                  <a:srgbClr val="663300"/>
                </a:solidFill>
              </a:rPr>
              <a:t>since </a:t>
            </a:r>
            <a:r>
              <a:rPr lang="en-CA" sz="3200" dirty="0">
                <a:solidFill>
                  <a:srgbClr val="663300"/>
                </a:solidFill>
              </a:rPr>
              <a:t>creation! </a:t>
            </a:r>
            <a:r>
              <a:rPr lang="en-CA" sz="3200" dirty="0" smtClean="0">
                <a:solidFill>
                  <a:srgbClr val="663300"/>
                </a:solidFill>
              </a:rPr>
              <a:t> </a:t>
            </a:r>
            <a:endParaRPr lang="en-CA" sz="3200" dirty="0">
              <a:solidFill>
                <a:srgbClr val="663300"/>
              </a:solidFill>
            </a:endParaRPr>
          </a:p>
        </p:txBody>
      </p:sp>
      <p:sp>
        <p:nvSpPr>
          <p:cNvPr id="42" name="Rounded Rectangle 41"/>
          <p:cNvSpPr/>
          <p:nvPr/>
        </p:nvSpPr>
        <p:spPr>
          <a:xfrm>
            <a:off x="0" y="1"/>
            <a:ext cx="12192000" cy="560155"/>
          </a:xfrm>
          <a:prstGeom prst="roundRect">
            <a:avLst/>
          </a:prstGeom>
          <a:solidFill>
            <a:schemeClr val="bg1">
              <a:lumMod val="50000"/>
            </a:schemeClr>
          </a:solidFill>
          <a:ln w="38100">
            <a:solidFill>
              <a:srgbClr val="9966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800" b="1" dirty="0" smtClean="0">
                <a:ln w="12700">
                  <a:solidFill>
                    <a:srgbClr val="FFFF00"/>
                  </a:solidFill>
                </a:ln>
                <a:solidFill>
                  <a:srgbClr val="0066FF"/>
                </a:solidFill>
                <a:effectLst>
                  <a:glow rad="127000">
                    <a:srgbClr val="00FFFF"/>
                  </a:glow>
                </a:effectLst>
              </a:rPr>
              <a:t>Yahuah linked 5 </a:t>
            </a:r>
            <a:r>
              <a:rPr lang="en-CA" sz="3800" b="1" dirty="0" smtClean="0">
                <a:ln w="12700">
                  <a:solidFill>
                    <a:srgbClr val="FFFF00"/>
                  </a:solidFill>
                </a:ln>
                <a:solidFill>
                  <a:srgbClr val="FF0000"/>
                </a:solidFill>
                <a:effectLst>
                  <a:glow rad="127000">
                    <a:srgbClr val="00FFFF"/>
                  </a:glow>
                </a:effectLst>
              </a:rPr>
              <a:t>Additional</a:t>
            </a:r>
            <a:r>
              <a:rPr lang="en-CA" sz="3800" b="1" dirty="0" smtClean="0">
                <a:ln w="12700">
                  <a:solidFill>
                    <a:srgbClr val="FFFF00"/>
                  </a:solidFill>
                </a:ln>
                <a:solidFill>
                  <a:srgbClr val="0066FF"/>
                </a:solidFill>
                <a:effectLst>
                  <a:glow rad="127000">
                    <a:srgbClr val="00FFFF"/>
                  </a:glow>
                </a:effectLst>
              </a:rPr>
              <a:t> Cycles </a:t>
            </a:r>
            <a:r>
              <a:rPr lang="en-CA" sz="3800" b="1" dirty="0" smtClean="0">
                <a:ln w="12700">
                  <a:solidFill>
                    <a:srgbClr val="FFFF00"/>
                  </a:solidFill>
                </a:ln>
                <a:solidFill>
                  <a:srgbClr val="FF0000"/>
                </a:solidFill>
                <a:effectLst>
                  <a:glow rad="127000">
                    <a:srgbClr val="00FFFF"/>
                  </a:glow>
                </a:effectLst>
              </a:rPr>
              <a:t>onto the end </a:t>
            </a:r>
            <a:r>
              <a:rPr lang="en-CA" sz="3800" b="1" dirty="0" smtClean="0">
                <a:ln w="12700">
                  <a:solidFill>
                    <a:srgbClr val="FFFF00"/>
                  </a:solidFill>
                </a:ln>
                <a:solidFill>
                  <a:srgbClr val="0066FF"/>
                </a:solidFill>
                <a:effectLst>
                  <a:glow rad="127000">
                    <a:srgbClr val="00FFFF"/>
                  </a:glow>
                </a:effectLst>
              </a:rPr>
              <a:t>of Shaneh!</a:t>
            </a:r>
            <a:endParaRPr lang="en-CA" sz="3800" b="1" dirty="0">
              <a:ln w="12700">
                <a:solidFill>
                  <a:srgbClr val="FFFF00"/>
                </a:solidFill>
              </a:ln>
              <a:solidFill>
                <a:srgbClr val="0066FF"/>
              </a:solidFill>
              <a:effectLst>
                <a:glow rad="127000">
                  <a:srgbClr val="FFCC00"/>
                </a:glow>
              </a:effectLst>
            </a:endParaRPr>
          </a:p>
        </p:txBody>
      </p:sp>
      <p:cxnSp>
        <p:nvCxnSpPr>
          <p:cNvPr id="43" name="Straight Connector 42"/>
          <p:cNvCxnSpPr/>
          <p:nvPr/>
        </p:nvCxnSpPr>
        <p:spPr>
          <a:xfrm>
            <a:off x="6956916" y="4144862"/>
            <a:ext cx="3657600" cy="1"/>
          </a:xfrm>
          <a:prstGeom prst="line">
            <a:avLst/>
          </a:prstGeom>
          <a:ln w="76200">
            <a:solidFill>
              <a:srgbClr val="9966FF"/>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2044460" y="609126"/>
            <a:ext cx="459842" cy="613717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7487406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2500"/>
                                  </p:stCondLst>
                                  <p:childTnLst>
                                    <p:set>
                                      <p:cBhvr>
                                        <p:cTn id="6" dur="1" fill="hold">
                                          <p:stCondLst>
                                            <p:cond delay="0"/>
                                          </p:stCondLst>
                                        </p:cTn>
                                        <p:tgtEl>
                                          <p:spTgt spid="41"/>
                                        </p:tgtEl>
                                        <p:attrNameLst>
                                          <p:attrName>style.visibility</p:attrName>
                                        </p:attrNameLst>
                                      </p:cBhvr>
                                      <p:to>
                                        <p:strVal val="visible"/>
                                      </p:to>
                                    </p:set>
                                    <p:animEffect transition="in" filter="randombar(horizontal)">
                                      <p:cBhvr>
                                        <p:cTn id="7" dur="500"/>
                                        <p:tgtEl>
                                          <p:spTgt spid="41"/>
                                        </p:tgtEl>
                                      </p:cBhvr>
                                    </p:animEffect>
                                  </p:childTnLst>
                                </p:cTn>
                              </p:par>
                              <p:par>
                                <p:cTn id="8" presetID="42" presetClass="entr" presetSubtype="0" fill="hold" nodeType="withEffect">
                                  <p:stCondLst>
                                    <p:cond delay="550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1000"/>
                                        <p:tgtEl>
                                          <p:spTgt spid="43"/>
                                        </p:tgtEl>
                                      </p:cBhvr>
                                    </p:animEffect>
                                    <p:anim calcmode="lin" valueType="num">
                                      <p:cBhvr>
                                        <p:cTn id="11" dur="1000" fill="hold"/>
                                        <p:tgtEl>
                                          <p:spTgt spid="43"/>
                                        </p:tgtEl>
                                        <p:attrNameLst>
                                          <p:attrName>ppt_x</p:attrName>
                                        </p:attrNameLst>
                                      </p:cBhvr>
                                      <p:tavLst>
                                        <p:tav tm="0">
                                          <p:val>
                                            <p:strVal val="#ppt_x"/>
                                          </p:val>
                                        </p:tav>
                                        <p:tav tm="100000">
                                          <p:val>
                                            <p:strVal val="#ppt_x"/>
                                          </p:val>
                                        </p:tav>
                                      </p:tavLst>
                                    </p:anim>
                                    <p:anim calcmode="lin" valueType="num">
                                      <p:cBhvr>
                                        <p:cTn id="12"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up)">
                                      <p:cBhvr>
                                        <p:cTn id="17" dur="500"/>
                                        <p:tgtEl>
                                          <p:spTgt spid="25"/>
                                        </p:tgtEl>
                                      </p:cBhvr>
                                    </p:animEffect>
                                  </p:childTnLst>
                                </p:cTn>
                              </p:par>
                              <p:par>
                                <p:cTn id="18" presetID="22" presetClass="entr" presetSubtype="1" fill="hold" grpId="0" nodeType="withEffect">
                                  <p:stCondLst>
                                    <p:cond delay="25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500"/>
                                        <p:tgtEl>
                                          <p:spTgt spid="26"/>
                                        </p:tgtEl>
                                      </p:cBhvr>
                                    </p:animEffect>
                                  </p:childTnLst>
                                </p:cTn>
                              </p:par>
                              <p:par>
                                <p:cTn id="21" presetID="22" presetClass="entr" presetSubtype="1" fill="hold" grpId="0" nodeType="withEffect">
                                  <p:stCondLst>
                                    <p:cond delay="50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par>
                                <p:cTn id="24" presetID="22" presetClass="entr" presetSubtype="1" fill="hold" grpId="0" nodeType="withEffect">
                                  <p:stCondLst>
                                    <p:cond delay="750"/>
                                  </p:stCondLst>
                                  <p:childTnLst>
                                    <p:set>
                                      <p:cBhvr>
                                        <p:cTn id="25" dur="1" fill="hold">
                                          <p:stCondLst>
                                            <p:cond delay="0"/>
                                          </p:stCondLst>
                                        </p:cTn>
                                        <p:tgtEl>
                                          <p:spTgt spid="28"/>
                                        </p:tgtEl>
                                        <p:attrNameLst>
                                          <p:attrName>style.visibility</p:attrName>
                                        </p:attrNameLst>
                                      </p:cBhvr>
                                      <p:to>
                                        <p:strVal val="visible"/>
                                      </p:to>
                                    </p:set>
                                    <p:animEffect transition="in" filter="wipe(up)">
                                      <p:cBhvr>
                                        <p:cTn id="26" dur="500"/>
                                        <p:tgtEl>
                                          <p:spTgt spid="28"/>
                                        </p:tgtEl>
                                      </p:cBhvr>
                                    </p:animEffect>
                                  </p:childTnLst>
                                </p:cTn>
                              </p:par>
                              <p:par>
                                <p:cTn id="27" presetID="22" presetClass="entr" presetSubtype="1" fill="hold" grpId="0" nodeType="withEffect">
                                  <p:stCondLst>
                                    <p:cond delay="1000"/>
                                  </p:stCondLst>
                                  <p:childTnLst>
                                    <p:set>
                                      <p:cBhvr>
                                        <p:cTn id="28" dur="1" fill="hold">
                                          <p:stCondLst>
                                            <p:cond delay="0"/>
                                          </p:stCondLst>
                                        </p:cTn>
                                        <p:tgtEl>
                                          <p:spTgt spid="29"/>
                                        </p:tgtEl>
                                        <p:attrNameLst>
                                          <p:attrName>style.visibility</p:attrName>
                                        </p:attrNameLst>
                                      </p:cBhvr>
                                      <p:to>
                                        <p:strVal val="visible"/>
                                      </p:to>
                                    </p:set>
                                    <p:animEffect transition="in" filter="wipe(up)">
                                      <p:cBhvr>
                                        <p:cTn id="29" dur="500"/>
                                        <p:tgtEl>
                                          <p:spTgt spid="29"/>
                                        </p:tgtEl>
                                      </p:cBhvr>
                                    </p:animEffect>
                                  </p:childTnLst>
                                </p:cTn>
                              </p:par>
                              <p:par>
                                <p:cTn id="30" presetID="22" presetClass="entr" presetSubtype="1" fill="hold" grpId="0" nodeType="withEffect">
                                  <p:stCondLst>
                                    <p:cond delay="1250"/>
                                  </p:stCondLst>
                                  <p:childTnLst>
                                    <p:set>
                                      <p:cBhvr>
                                        <p:cTn id="31" dur="1" fill="hold">
                                          <p:stCondLst>
                                            <p:cond delay="0"/>
                                          </p:stCondLst>
                                        </p:cTn>
                                        <p:tgtEl>
                                          <p:spTgt spid="30"/>
                                        </p:tgtEl>
                                        <p:attrNameLst>
                                          <p:attrName>style.visibility</p:attrName>
                                        </p:attrNameLst>
                                      </p:cBhvr>
                                      <p:to>
                                        <p:strVal val="visible"/>
                                      </p:to>
                                    </p:set>
                                    <p:animEffect transition="in" filter="wipe(up)">
                                      <p:cBhvr>
                                        <p:cTn id="32" dur="500"/>
                                        <p:tgtEl>
                                          <p:spTgt spid="30"/>
                                        </p:tgtEl>
                                      </p:cBhvr>
                                    </p:animEffect>
                                  </p:childTnLst>
                                </p:cTn>
                              </p:par>
                              <p:par>
                                <p:cTn id="33" presetID="22" presetClass="entr" presetSubtype="1" fill="hold" grpId="0" nodeType="withEffect">
                                  <p:stCondLst>
                                    <p:cond delay="1500"/>
                                  </p:stCondLst>
                                  <p:childTnLst>
                                    <p:set>
                                      <p:cBhvr>
                                        <p:cTn id="34" dur="1" fill="hold">
                                          <p:stCondLst>
                                            <p:cond delay="0"/>
                                          </p:stCondLst>
                                        </p:cTn>
                                        <p:tgtEl>
                                          <p:spTgt spid="31"/>
                                        </p:tgtEl>
                                        <p:attrNameLst>
                                          <p:attrName>style.visibility</p:attrName>
                                        </p:attrNameLst>
                                      </p:cBhvr>
                                      <p:to>
                                        <p:strVal val="visible"/>
                                      </p:to>
                                    </p:set>
                                    <p:animEffect transition="in" filter="wipe(up)">
                                      <p:cBhvr>
                                        <p:cTn id="35" dur="500"/>
                                        <p:tgtEl>
                                          <p:spTgt spid="31"/>
                                        </p:tgtEl>
                                      </p:cBhvr>
                                    </p:animEffect>
                                  </p:childTnLst>
                                </p:cTn>
                              </p:par>
                              <p:par>
                                <p:cTn id="36" presetID="22" presetClass="entr" presetSubtype="1" fill="hold" grpId="0" nodeType="withEffect">
                                  <p:stCondLst>
                                    <p:cond delay="1750"/>
                                  </p:stCondLst>
                                  <p:childTnLst>
                                    <p:set>
                                      <p:cBhvr>
                                        <p:cTn id="37" dur="1" fill="hold">
                                          <p:stCondLst>
                                            <p:cond delay="0"/>
                                          </p:stCondLst>
                                        </p:cTn>
                                        <p:tgtEl>
                                          <p:spTgt spid="32"/>
                                        </p:tgtEl>
                                        <p:attrNameLst>
                                          <p:attrName>style.visibility</p:attrName>
                                        </p:attrNameLst>
                                      </p:cBhvr>
                                      <p:to>
                                        <p:strVal val="visible"/>
                                      </p:to>
                                    </p:set>
                                    <p:animEffect transition="in" filter="wipe(up)">
                                      <p:cBhvr>
                                        <p:cTn id="38" dur="500"/>
                                        <p:tgtEl>
                                          <p:spTgt spid="32"/>
                                        </p:tgtEl>
                                      </p:cBhvr>
                                    </p:animEffect>
                                  </p:childTnLst>
                                </p:cTn>
                              </p:par>
                              <p:par>
                                <p:cTn id="39" presetID="22" presetClass="entr" presetSubtype="1" fill="hold" grpId="0" nodeType="withEffect">
                                  <p:stCondLst>
                                    <p:cond delay="2000"/>
                                  </p:stCondLst>
                                  <p:childTnLst>
                                    <p:set>
                                      <p:cBhvr>
                                        <p:cTn id="40" dur="1" fill="hold">
                                          <p:stCondLst>
                                            <p:cond delay="0"/>
                                          </p:stCondLst>
                                        </p:cTn>
                                        <p:tgtEl>
                                          <p:spTgt spid="33"/>
                                        </p:tgtEl>
                                        <p:attrNameLst>
                                          <p:attrName>style.visibility</p:attrName>
                                        </p:attrNameLst>
                                      </p:cBhvr>
                                      <p:to>
                                        <p:strVal val="visible"/>
                                      </p:to>
                                    </p:set>
                                    <p:animEffect transition="in" filter="wipe(up)">
                                      <p:cBhvr>
                                        <p:cTn id="41" dur="500"/>
                                        <p:tgtEl>
                                          <p:spTgt spid="33"/>
                                        </p:tgtEl>
                                      </p:cBhvr>
                                    </p:animEffect>
                                  </p:childTnLst>
                                </p:cTn>
                              </p:par>
                              <p:par>
                                <p:cTn id="42" presetID="22" presetClass="entr" presetSubtype="1" fill="hold" grpId="0" nodeType="withEffect">
                                  <p:stCondLst>
                                    <p:cond delay="2250"/>
                                  </p:stCondLst>
                                  <p:childTnLst>
                                    <p:set>
                                      <p:cBhvr>
                                        <p:cTn id="43" dur="1" fill="hold">
                                          <p:stCondLst>
                                            <p:cond delay="0"/>
                                          </p:stCondLst>
                                        </p:cTn>
                                        <p:tgtEl>
                                          <p:spTgt spid="34"/>
                                        </p:tgtEl>
                                        <p:attrNameLst>
                                          <p:attrName>style.visibility</p:attrName>
                                        </p:attrNameLst>
                                      </p:cBhvr>
                                      <p:to>
                                        <p:strVal val="visible"/>
                                      </p:to>
                                    </p:set>
                                    <p:animEffect transition="in" filter="wipe(up)">
                                      <p:cBhvr>
                                        <p:cTn id="44" dur="500"/>
                                        <p:tgtEl>
                                          <p:spTgt spid="34"/>
                                        </p:tgtEl>
                                      </p:cBhvr>
                                    </p:animEffect>
                                  </p:childTnLst>
                                </p:cTn>
                              </p:par>
                              <p:par>
                                <p:cTn id="45" presetID="22" presetClass="entr" presetSubtype="1" fill="hold" grpId="0" nodeType="withEffect">
                                  <p:stCondLst>
                                    <p:cond delay="2500"/>
                                  </p:stCondLst>
                                  <p:childTnLst>
                                    <p:set>
                                      <p:cBhvr>
                                        <p:cTn id="46" dur="1" fill="hold">
                                          <p:stCondLst>
                                            <p:cond delay="0"/>
                                          </p:stCondLst>
                                        </p:cTn>
                                        <p:tgtEl>
                                          <p:spTgt spid="35"/>
                                        </p:tgtEl>
                                        <p:attrNameLst>
                                          <p:attrName>style.visibility</p:attrName>
                                        </p:attrNameLst>
                                      </p:cBhvr>
                                      <p:to>
                                        <p:strVal val="visible"/>
                                      </p:to>
                                    </p:set>
                                    <p:animEffect transition="in" filter="wipe(up)">
                                      <p:cBhvr>
                                        <p:cTn id="47" dur="500"/>
                                        <p:tgtEl>
                                          <p:spTgt spid="35"/>
                                        </p:tgtEl>
                                      </p:cBhvr>
                                    </p:animEffect>
                                  </p:childTnLst>
                                </p:cTn>
                              </p:par>
                              <p:par>
                                <p:cTn id="48" presetID="22" presetClass="entr" presetSubtype="1" fill="hold" grpId="0" nodeType="withEffect">
                                  <p:stCondLst>
                                    <p:cond delay="2750"/>
                                  </p:stCondLst>
                                  <p:childTnLst>
                                    <p:set>
                                      <p:cBhvr>
                                        <p:cTn id="49" dur="1" fill="hold">
                                          <p:stCondLst>
                                            <p:cond delay="0"/>
                                          </p:stCondLst>
                                        </p:cTn>
                                        <p:tgtEl>
                                          <p:spTgt spid="36"/>
                                        </p:tgtEl>
                                        <p:attrNameLst>
                                          <p:attrName>style.visibility</p:attrName>
                                        </p:attrNameLst>
                                      </p:cBhvr>
                                      <p:to>
                                        <p:strVal val="visible"/>
                                      </p:to>
                                    </p:set>
                                    <p:animEffect transition="in" filter="wipe(up)">
                                      <p:cBhvr>
                                        <p:cTn id="50" dur="500"/>
                                        <p:tgtEl>
                                          <p:spTgt spid="36"/>
                                        </p:tgtEl>
                                      </p:cBhvr>
                                    </p:animEffect>
                                  </p:childTnLst>
                                </p:cTn>
                              </p:par>
                              <p:par>
                                <p:cTn id="51" presetID="22" presetClass="entr" presetSubtype="1" fill="hold" grpId="0" nodeType="withEffect">
                                  <p:stCondLst>
                                    <p:cond delay="3000"/>
                                  </p:stCondLst>
                                  <p:childTnLst>
                                    <p:set>
                                      <p:cBhvr>
                                        <p:cTn id="52" dur="1" fill="hold">
                                          <p:stCondLst>
                                            <p:cond delay="0"/>
                                          </p:stCondLst>
                                        </p:cTn>
                                        <p:tgtEl>
                                          <p:spTgt spid="37"/>
                                        </p:tgtEl>
                                        <p:attrNameLst>
                                          <p:attrName>style.visibility</p:attrName>
                                        </p:attrNameLst>
                                      </p:cBhvr>
                                      <p:to>
                                        <p:strVal val="visible"/>
                                      </p:to>
                                    </p:set>
                                    <p:animEffect transition="in" filter="wipe(up)">
                                      <p:cBhvr>
                                        <p:cTn id="53" dur="500"/>
                                        <p:tgtEl>
                                          <p:spTgt spid="37"/>
                                        </p:tgtEl>
                                      </p:cBhvr>
                                    </p:animEffect>
                                  </p:childTnLst>
                                </p:cTn>
                              </p:par>
                              <p:par>
                                <p:cTn id="54" presetID="22" presetClass="entr" presetSubtype="1" fill="hold" grpId="0" nodeType="withEffect">
                                  <p:stCondLst>
                                    <p:cond delay="3250"/>
                                  </p:stCondLst>
                                  <p:childTnLst>
                                    <p:set>
                                      <p:cBhvr>
                                        <p:cTn id="55" dur="1" fill="hold">
                                          <p:stCondLst>
                                            <p:cond delay="0"/>
                                          </p:stCondLst>
                                        </p:cTn>
                                        <p:tgtEl>
                                          <p:spTgt spid="38"/>
                                        </p:tgtEl>
                                        <p:attrNameLst>
                                          <p:attrName>style.visibility</p:attrName>
                                        </p:attrNameLst>
                                      </p:cBhvr>
                                      <p:to>
                                        <p:strVal val="visible"/>
                                      </p:to>
                                    </p:set>
                                    <p:animEffect transition="in" filter="wipe(up)">
                                      <p:cBhvr>
                                        <p:cTn id="56" dur="500"/>
                                        <p:tgtEl>
                                          <p:spTgt spid="38"/>
                                        </p:tgtEl>
                                      </p:cBhvr>
                                    </p:animEffect>
                                  </p:childTnLst>
                                </p:cTn>
                              </p:par>
                              <p:par>
                                <p:cTn id="57" presetID="22" presetClass="entr" presetSubtype="1" fill="hold" grpId="0" nodeType="withEffect">
                                  <p:stCondLst>
                                    <p:cond delay="3500"/>
                                  </p:stCondLst>
                                  <p:childTnLst>
                                    <p:set>
                                      <p:cBhvr>
                                        <p:cTn id="58" dur="1" fill="hold">
                                          <p:stCondLst>
                                            <p:cond delay="0"/>
                                          </p:stCondLst>
                                        </p:cTn>
                                        <p:tgtEl>
                                          <p:spTgt spid="39"/>
                                        </p:tgtEl>
                                        <p:attrNameLst>
                                          <p:attrName>style.visibility</p:attrName>
                                        </p:attrNameLst>
                                      </p:cBhvr>
                                      <p:to>
                                        <p:strVal val="visible"/>
                                      </p:to>
                                    </p:set>
                                    <p:animEffect transition="in" filter="wipe(up)">
                                      <p:cBhvr>
                                        <p:cTn id="59" dur="500"/>
                                        <p:tgtEl>
                                          <p:spTgt spid="39"/>
                                        </p:tgtEl>
                                      </p:cBhvr>
                                    </p:animEffect>
                                  </p:childTnLst>
                                </p:cTn>
                              </p:par>
                              <p:par>
                                <p:cTn id="60" presetID="22" presetClass="entr" presetSubtype="1" fill="hold" grpId="0" nodeType="withEffect">
                                  <p:stCondLst>
                                    <p:cond delay="3750"/>
                                  </p:stCondLst>
                                  <p:childTnLst>
                                    <p:set>
                                      <p:cBhvr>
                                        <p:cTn id="61" dur="1" fill="hold">
                                          <p:stCondLst>
                                            <p:cond delay="0"/>
                                          </p:stCondLst>
                                        </p:cTn>
                                        <p:tgtEl>
                                          <p:spTgt spid="40"/>
                                        </p:tgtEl>
                                        <p:attrNameLst>
                                          <p:attrName>style.visibility</p:attrName>
                                        </p:attrNameLst>
                                      </p:cBhvr>
                                      <p:to>
                                        <p:strVal val="visible"/>
                                      </p:to>
                                    </p:set>
                                    <p:animEffect transition="in" filter="wipe(up)">
                                      <p:cBhvr>
                                        <p:cTn id="62" dur="500"/>
                                        <p:tgtEl>
                                          <p:spTgt spid="40"/>
                                        </p:tgtEl>
                                      </p:cBhvr>
                                    </p:animEffect>
                                  </p:childTnLst>
                                </p:cTn>
                              </p:par>
                              <p:par>
                                <p:cTn id="63" presetID="21" presetClass="entr" presetSubtype="1" fill="hold" grpId="0" nodeType="withEffect">
                                  <p:stCondLst>
                                    <p:cond delay="4500"/>
                                  </p:stCondLst>
                                  <p:childTnLst>
                                    <p:set>
                                      <p:cBhvr>
                                        <p:cTn id="64" dur="1" fill="hold">
                                          <p:stCondLst>
                                            <p:cond delay="0"/>
                                          </p:stCondLst>
                                        </p:cTn>
                                        <p:tgtEl>
                                          <p:spTgt spid="44"/>
                                        </p:tgtEl>
                                        <p:attrNameLst>
                                          <p:attrName>style.visibility</p:attrName>
                                        </p:attrNameLst>
                                      </p:cBhvr>
                                      <p:to>
                                        <p:strVal val="visible"/>
                                      </p:to>
                                    </p:set>
                                    <p:animEffect transition="in" filter="wheel(1)">
                                      <p:cBhvr>
                                        <p:cTn id="65" dur="2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FF00">
                <a:alpha val="58000"/>
              </a:srgbClr>
            </a:gs>
            <a:gs pos="100000">
              <a:schemeClr val="accent5">
                <a:lumMod val="40000"/>
                <a:lumOff val="60000"/>
              </a:schemeClr>
            </a:gs>
          </a:gsLst>
          <a:lin ang="5400000" scaled="0"/>
        </a:gradFill>
        <a:effectLst/>
      </p:bgPr>
    </p:bg>
    <p:spTree>
      <p:nvGrpSpPr>
        <p:cNvPr id="1" name=""/>
        <p:cNvGrpSpPr/>
        <p:nvPr/>
      </p:nvGrpSpPr>
      <p:grpSpPr>
        <a:xfrm>
          <a:off x="0" y="0"/>
          <a:ext cx="0" cy="0"/>
          <a:chOff x="0" y="0"/>
          <a:chExt cx="0" cy="0"/>
        </a:xfrm>
      </p:grpSpPr>
      <p:sp>
        <p:nvSpPr>
          <p:cNvPr id="6" name="Text Placeholder 2"/>
          <p:cNvSpPr>
            <a:spLocks noGrp="1"/>
          </p:cNvSpPr>
          <p:nvPr>
            <p:ph type="body" idx="1"/>
          </p:nvPr>
        </p:nvSpPr>
        <p:spPr>
          <a:xfrm>
            <a:off x="644680" y="878364"/>
            <a:ext cx="11481759" cy="5979635"/>
          </a:xfrm>
          <a:ln w="38100">
            <a:noFill/>
          </a:ln>
          <a:scene3d>
            <a:camera prst="orthographicFront"/>
            <a:lightRig rig="threePt" dir="t"/>
          </a:scene3d>
          <a:sp3d>
            <a:bevelT prst="angle"/>
          </a:sp3d>
        </p:spPr>
        <p:txBody>
          <a:bodyPr anchor="ctr">
            <a:normAutofit fontScale="85000" lnSpcReduction="10000"/>
            <a:sp3d extrusionH="57150">
              <a:bevelT w="38100" h="38100" prst="angle"/>
            </a:sp3d>
          </a:bodyPr>
          <a:lstStyle/>
          <a:p>
            <a:pPr algn="l"/>
            <a:r>
              <a:rPr lang="en-CA" sz="3800" cap="none" dirty="0" smtClean="0">
                <a:solidFill>
                  <a:srgbClr val="002060"/>
                </a:solidFill>
              </a:rPr>
              <a:t>Passover Festival – 				</a:t>
            </a:r>
            <a:r>
              <a:rPr lang="en-CA" sz="3800" b="1" cap="none" dirty="0" smtClean="0">
                <a:solidFill>
                  <a:srgbClr val="FF9900"/>
                </a:solidFill>
              </a:rPr>
              <a:t>Abib 14</a:t>
            </a:r>
            <a:r>
              <a:rPr lang="en-CA" sz="3800" cap="none" dirty="0" smtClean="0">
                <a:solidFill>
                  <a:srgbClr val="002060"/>
                </a:solidFill>
              </a:rPr>
              <a:t/>
            </a:r>
            <a:br>
              <a:rPr lang="en-CA" sz="3800" cap="none" dirty="0" smtClean="0">
                <a:solidFill>
                  <a:srgbClr val="002060"/>
                </a:solidFill>
              </a:rPr>
            </a:br>
            <a:r>
              <a:rPr lang="en-CA" sz="3800" cap="none" dirty="0" smtClean="0">
                <a:solidFill>
                  <a:srgbClr val="002060"/>
                </a:solidFill>
              </a:rPr>
              <a:t>Unleavened Bread Festival – 		</a:t>
            </a:r>
            <a:r>
              <a:rPr lang="en-CA" sz="3800" b="1" cap="none" dirty="0" smtClean="0">
                <a:solidFill>
                  <a:srgbClr val="FF9900"/>
                </a:solidFill>
              </a:rPr>
              <a:t>Abib </a:t>
            </a:r>
            <a:r>
              <a:rPr lang="en-CA" sz="3800" b="1" cap="none" dirty="0">
                <a:solidFill>
                  <a:srgbClr val="FF9900"/>
                </a:solidFill>
              </a:rPr>
              <a:t>15 – 21 </a:t>
            </a:r>
            <a:r>
              <a:rPr lang="en-CA" sz="3800" cap="none" dirty="0" smtClean="0">
                <a:solidFill>
                  <a:srgbClr val="002060"/>
                </a:solidFill>
              </a:rPr>
              <a:t/>
            </a:r>
            <a:br>
              <a:rPr lang="en-CA" sz="3800" cap="none" dirty="0" smtClean="0">
                <a:solidFill>
                  <a:srgbClr val="002060"/>
                </a:solidFill>
              </a:rPr>
            </a:br>
            <a:r>
              <a:rPr lang="en-CA" sz="3800" cap="none" dirty="0" smtClean="0">
                <a:solidFill>
                  <a:srgbClr val="002060"/>
                </a:solidFill>
              </a:rPr>
              <a:t>Pentecost – 	       				</a:t>
            </a:r>
            <a:r>
              <a:rPr lang="en-CA" sz="3800" b="1" cap="none" dirty="0" smtClean="0">
                <a:solidFill>
                  <a:srgbClr val="FF9900"/>
                </a:solidFill>
              </a:rPr>
              <a:t>Wave Sheaf plus 50 cycles</a:t>
            </a:r>
            <a:br>
              <a:rPr lang="en-CA" sz="3800" b="1" cap="none" dirty="0" smtClean="0">
                <a:solidFill>
                  <a:srgbClr val="FF9900"/>
                </a:solidFill>
              </a:rPr>
            </a:br>
            <a:r>
              <a:rPr lang="en-CA" sz="3800" cap="none" dirty="0" smtClean="0">
                <a:solidFill>
                  <a:srgbClr val="002060"/>
                </a:solidFill>
              </a:rPr>
              <a:t>Festival of Trumpets –				</a:t>
            </a:r>
            <a:r>
              <a:rPr lang="en-CA" sz="3800" b="1" cap="none" dirty="0" smtClean="0">
                <a:solidFill>
                  <a:srgbClr val="FF9900"/>
                </a:solidFill>
              </a:rPr>
              <a:t>Tishri 1</a:t>
            </a:r>
            <a:r>
              <a:rPr lang="en-CA" sz="3800" cap="none" dirty="0" smtClean="0">
                <a:solidFill>
                  <a:srgbClr val="002060"/>
                </a:solidFill>
              </a:rPr>
              <a:t/>
            </a:r>
            <a:br>
              <a:rPr lang="en-CA" sz="3800" cap="none" dirty="0" smtClean="0">
                <a:solidFill>
                  <a:srgbClr val="002060"/>
                </a:solidFill>
              </a:rPr>
            </a:br>
            <a:r>
              <a:rPr lang="en-CA" sz="3800" cap="none" dirty="0" smtClean="0">
                <a:solidFill>
                  <a:srgbClr val="002060"/>
                </a:solidFill>
              </a:rPr>
              <a:t>Festival of Atonement –  (Solemn)</a:t>
            </a:r>
            <a:r>
              <a:rPr lang="en-CA" sz="3800" cap="none" dirty="0">
                <a:solidFill>
                  <a:srgbClr val="002060"/>
                </a:solidFill>
              </a:rPr>
              <a:t> </a:t>
            </a:r>
            <a:r>
              <a:rPr lang="en-CA" sz="3800" cap="none" dirty="0" smtClean="0">
                <a:solidFill>
                  <a:srgbClr val="002060"/>
                </a:solidFill>
              </a:rPr>
              <a:t>	</a:t>
            </a:r>
            <a:r>
              <a:rPr lang="en-CA" sz="3800" b="1" cap="none" dirty="0" smtClean="0">
                <a:solidFill>
                  <a:srgbClr val="FF9900"/>
                </a:solidFill>
              </a:rPr>
              <a:t>Tishri </a:t>
            </a:r>
            <a:r>
              <a:rPr lang="en-CA" sz="3800" b="1" cap="none" dirty="0">
                <a:solidFill>
                  <a:srgbClr val="FF9900"/>
                </a:solidFill>
              </a:rPr>
              <a:t>10 </a:t>
            </a:r>
            <a:r>
              <a:rPr lang="en-CA" sz="3800" b="1" cap="none" dirty="0" smtClean="0">
                <a:solidFill>
                  <a:srgbClr val="FF9900"/>
                </a:solidFill>
              </a:rPr>
              <a:t> </a:t>
            </a:r>
            <a:r>
              <a:rPr lang="en-CA" sz="3800" cap="none" dirty="0" smtClean="0">
                <a:solidFill>
                  <a:srgbClr val="002060"/>
                </a:solidFill>
              </a:rPr>
              <a:t/>
            </a:r>
            <a:br>
              <a:rPr lang="en-CA" sz="3800" cap="none" dirty="0" smtClean="0">
                <a:solidFill>
                  <a:srgbClr val="002060"/>
                </a:solidFill>
              </a:rPr>
            </a:br>
            <a:r>
              <a:rPr lang="en-CA" sz="3800" cap="none" dirty="0" smtClean="0">
                <a:solidFill>
                  <a:srgbClr val="002060"/>
                </a:solidFill>
              </a:rPr>
              <a:t>Festival of Tabernacles –			</a:t>
            </a:r>
            <a:r>
              <a:rPr lang="en-CA" sz="3800" b="1" cap="none" dirty="0" smtClean="0">
                <a:solidFill>
                  <a:srgbClr val="FF9900"/>
                </a:solidFill>
              </a:rPr>
              <a:t>Tishri  15 – 22</a:t>
            </a:r>
          </a:p>
          <a:p>
            <a:pPr algn="l"/>
            <a:r>
              <a:rPr lang="en-CA" sz="3800" cap="none" dirty="0" smtClean="0">
                <a:solidFill>
                  <a:srgbClr val="002060"/>
                </a:solidFill>
              </a:rPr>
              <a:t>This is </a:t>
            </a:r>
            <a:r>
              <a:rPr lang="en-CA" sz="3800" b="1" cap="none" dirty="0" smtClean="0">
                <a:ln>
                  <a:solidFill>
                    <a:srgbClr val="FF00FF"/>
                  </a:solidFill>
                </a:ln>
                <a:solidFill>
                  <a:srgbClr val="0066FF"/>
                </a:solidFill>
              </a:rPr>
              <a:t>Yahuah’s</a:t>
            </a:r>
            <a:r>
              <a:rPr lang="en-CA" sz="3800" cap="none" dirty="0" smtClean="0">
                <a:solidFill>
                  <a:srgbClr val="002060"/>
                </a:solidFill>
              </a:rPr>
              <a:t> Shaneh year - 360 cycles –</a:t>
            </a:r>
          </a:p>
          <a:p>
            <a:pPr algn="l"/>
            <a:r>
              <a:rPr lang="en-CA" sz="3300" cap="none" dirty="0" smtClean="0">
                <a:solidFill>
                  <a:srgbClr val="002060"/>
                </a:solidFill>
              </a:rPr>
              <a:t>		The </a:t>
            </a:r>
            <a:r>
              <a:rPr lang="en-CA" sz="6400" b="1" cap="none" dirty="0" smtClean="0">
                <a:ln>
                  <a:solidFill>
                    <a:srgbClr val="FF00FF"/>
                  </a:solidFill>
                </a:ln>
                <a:solidFill>
                  <a:srgbClr val="0066FF"/>
                </a:solidFill>
                <a:effectLst>
                  <a:glow rad="127000">
                    <a:srgbClr val="FFCC00"/>
                  </a:glow>
                </a:effectLst>
              </a:rPr>
              <a:t>“Way”</a:t>
            </a:r>
            <a:r>
              <a:rPr lang="en-CA" sz="3300" cap="none" dirty="0" smtClean="0">
                <a:solidFill>
                  <a:srgbClr val="002060"/>
                </a:solidFill>
              </a:rPr>
              <a:t> (Worship Festival Calendar)</a:t>
            </a:r>
          </a:p>
          <a:p>
            <a:pPr algn="l"/>
            <a:r>
              <a:rPr lang="en-CA" sz="2800" cap="none" dirty="0" smtClean="0">
                <a:solidFill>
                  <a:srgbClr val="002060"/>
                </a:solidFill>
              </a:rPr>
              <a:t>			</a:t>
            </a:r>
            <a:r>
              <a:rPr lang="en-CA" sz="4200" b="1" u="sng" cap="none" dirty="0" smtClean="0">
                <a:ln>
                  <a:solidFill>
                    <a:srgbClr val="0066FF"/>
                  </a:solidFill>
                </a:ln>
                <a:solidFill>
                  <a:srgbClr val="FF00FF"/>
                </a:solidFill>
              </a:rPr>
              <a:t>before Hezekiah’s sun dial miracle</a:t>
            </a:r>
            <a:r>
              <a:rPr lang="en-CA" sz="4200" b="1" cap="none" dirty="0" smtClean="0">
                <a:ln>
                  <a:solidFill>
                    <a:srgbClr val="0066FF"/>
                  </a:solidFill>
                </a:ln>
                <a:solidFill>
                  <a:srgbClr val="FF00FF"/>
                </a:solidFill>
              </a:rPr>
              <a:t> !!!   </a:t>
            </a:r>
            <a:endParaRPr lang="en-CA" sz="3900" b="1" cap="none" dirty="0">
              <a:ln>
                <a:solidFill>
                  <a:srgbClr val="0066FF"/>
                </a:solidFill>
              </a:ln>
              <a:solidFill>
                <a:srgbClr val="FF00FF"/>
              </a:solidFill>
            </a:endParaRPr>
          </a:p>
        </p:txBody>
      </p:sp>
      <p:sp>
        <p:nvSpPr>
          <p:cNvPr id="7" name="Slide Number Placeholder 3"/>
          <p:cNvSpPr>
            <a:spLocks noGrp="1"/>
          </p:cNvSpPr>
          <p:nvPr>
            <p:ph type="sldNum" sz="quarter" idx="12"/>
          </p:nvPr>
        </p:nvSpPr>
        <p:spPr>
          <a:xfrm>
            <a:off x="11753472" y="6563229"/>
            <a:ext cx="428368" cy="284612"/>
          </a:xfrm>
        </p:spPr>
        <p:txBody>
          <a:bodyPr/>
          <a:lstStyle/>
          <a:p>
            <a:fld id="{6D22F896-40B5-4ADD-8801-0D06FADFA095}" type="slidenum">
              <a:rPr lang="en-US" smtClean="0">
                <a:solidFill>
                  <a:prstClr val="black"/>
                </a:solidFill>
              </a:rPr>
              <a:pPr/>
              <a:t>14</a:t>
            </a:fld>
            <a:endParaRPr lang="en-US" dirty="0">
              <a:solidFill>
                <a:prstClr val="black"/>
              </a:solidFill>
            </a:endParaRPr>
          </a:p>
        </p:txBody>
      </p:sp>
      <p:sp>
        <p:nvSpPr>
          <p:cNvPr id="9" name="Rectangle 8"/>
          <p:cNvSpPr/>
          <p:nvPr/>
        </p:nvSpPr>
        <p:spPr>
          <a:xfrm>
            <a:off x="724619" y="69113"/>
            <a:ext cx="10575985" cy="654423"/>
          </a:xfrm>
          <a:prstGeom prst="rect">
            <a:avLst/>
          </a:prstGeom>
          <a:solidFill>
            <a:schemeClr val="bg1">
              <a:lumMod val="85000"/>
            </a:schemeClr>
          </a:solidFill>
          <a:ln>
            <a:solidFill>
              <a:srgbClr val="6633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lvl="0" algn="ctr" defTabSz="914400">
              <a:lnSpc>
                <a:spcPct val="120000"/>
              </a:lnSpc>
              <a:spcBef>
                <a:spcPts val="1000"/>
              </a:spcBef>
              <a:buClr>
                <a:prstClr val="black"/>
              </a:buClr>
            </a:pPr>
            <a:r>
              <a:rPr lang="en-CA" sz="3600" b="1" dirty="0" err="1">
                <a:ln>
                  <a:solidFill>
                    <a:srgbClr val="FF00FF"/>
                  </a:solidFill>
                </a:ln>
                <a:solidFill>
                  <a:srgbClr val="0066FF"/>
                </a:solidFill>
              </a:rPr>
              <a:t>Yahuah’s</a:t>
            </a:r>
            <a:r>
              <a:rPr lang="en-CA" sz="2800" dirty="0">
                <a:solidFill>
                  <a:srgbClr val="002060"/>
                </a:solidFill>
              </a:rPr>
              <a:t> </a:t>
            </a:r>
            <a:r>
              <a:rPr lang="en-CA" sz="2800" u="sng" dirty="0">
                <a:ln>
                  <a:solidFill>
                    <a:srgbClr val="FF00FF"/>
                  </a:solidFill>
                </a:ln>
                <a:solidFill>
                  <a:srgbClr val="0066FF"/>
                </a:solidFill>
                <a:latin typeface="Arial Black" panose="020B0A04020102020204" pitchFamily="34" charset="0"/>
              </a:rPr>
              <a:t>Shaneh</a:t>
            </a:r>
            <a:r>
              <a:rPr lang="en-CA" sz="2800" dirty="0">
                <a:solidFill>
                  <a:srgbClr val="002060"/>
                </a:solidFill>
              </a:rPr>
              <a:t> Mo-</a:t>
            </a:r>
            <a:r>
              <a:rPr lang="en-CA" sz="2800" dirty="0" err="1">
                <a:solidFill>
                  <a:srgbClr val="002060"/>
                </a:solidFill>
              </a:rPr>
              <a:t>edim</a:t>
            </a:r>
            <a:r>
              <a:rPr lang="en-CA" sz="2800" dirty="0">
                <a:solidFill>
                  <a:srgbClr val="002060"/>
                </a:solidFill>
              </a:rPr>
              <a:t> dates </a:t>
            </a:r>
            <a:r>
              <a:rPr lang="en-CA" sz="2800" dirty="0" smtClean="0">
                <a:solidFill>
                  <a:srgbClr val="002060"/>
                </a:solidFill>
              </a:rPr>
              <a:t>- up </a:t>
            </a:r>
            <a:r>
              <a:rPr lang="en-CA" sz="2800" dirty="0">
                <a:solidFill>
                  <a:srgbClr val="002060"/>
                </a:solidFill>
              </a:rPr>
              <a:t>to </a:t>
            </a:r>
            <a:r>
              <a:rPr lang="en-CA" sz="2800" b="1" i="1" dirty="0">
                <a:solidFill>
                  <a:srgbClr val="7030A0"/>
                </a:solidFill>
              </a:rPr>
              <a:t>Hezekiah’s </a:t>
            </a:r>
            <a:r>
              <a:rPr lang="en-CA" sz="2800" b="1" i="1" dirty="0" smtClean="0">
                <a:solidFill>
                  <a:srgbClr val="7030A0"/>
                </a:solidFill>
              </a:rPr>
              <a:t>Option </a:t>
            </a:r>
            <a:r>
              <a:rPr lang="en-CA" sz="2800" b="1" i="1" dirty="0">
                <a:solidFill>
                  <a:srgbClr val="7030A0"/>
                </a:solidFill>
              </a:rPr>
              <a:t>R</a:t>
            </a:r>
            <a:r>
              <a:rPr lang="en-CA" sz="2800" b="1" i="1" dirty="0" smtClean="0">
                <a:solidFill>
                  <a:srgbClr val="7030A0"/>
                </a:solidFill>
              </a:rPr>
              <a:t>equest</a:t>
            </a:r>
            <a:r>
              <a:rPr lang="en-CA" sz="2800" b="1" i="1" dirty="0">
                <a:solidFill>
                  <a:srgbClr val="7030A0"/>
                </a:solidFill>
              </a:rPr>
              <a:t>! </a:t>
            </a:r>
          </a:p>
        </p:txBody>
      </p:sp>
    </p:spTree>
    <p:extLst>
      <p:ext uri="{BB962C8B-B14F-4D97-AF65-F5344CB8AC3E}">
        <p14:creationId xmlns:p14="http://schemas.microsoft.com/office/powerpoint/2010/main" val="13468827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FF00">
                <a:alpha val="58000"/>
              </a:srgbClr>
            </a:gs>
            <a:gs pos="100000">
              <a:schemeClr val="accent5">
                <a:lumMod val="40000"/>
                <a:lumOff val="60000"/>
              </a:schemeClr>
            </a:gs>
          </a:gsLst>
          <a:lin ang="5400000" scaled="0"/>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5120" y="1017917"/>
            <a:ext cx="11481759" cy="5477774"/>
          </a:xfrm>
          <a:ln w="38100">
            <a:noFill/>
          </a:ln>
          <a:scene3d>
            <a:camera prst="orthographicFront"/>
            <a:lightRig rig="threePt" dir="t"/>
          </a:scene3d>
          <a:sp3d>
            <a:bevelT prst="angle"/>
          </a:sp3d>
        </p:spPr>
        <p:txBody>
          <a:bodyPr anchor="ctr">
            <a:normAutofit fontScale="92500" lnSpcReduction="20000"/>
            <a:sp3d extrusionH="57150">
              <a:bevelT w="38100" h="38100" prst="angle"/>
            </a:sp3d>
          </a:bodyPr>
          <a:lstStyle/>
          <a:p>
            <a:pPr algn="l"/>
            <a:r>
              <a:rPr lang="en-CA" sz="3300" cap="none" dirty="0" smtClean="0">
                <a:solidFill>
                  <a:srgbClr val="002060"/>
                </a:solidFill>
              </a:rPr>
              <a:t>Passover Festival – 			</a:t>
            </a:r>
            <a:r>
              <a:rPr lang="en-CA" sz="3300" b="1" cap="none" dirty="0" smtClean="0">
                <a:solidFill>
                  <a:srgbClr val="FF9900"/>
                </a:solidFill>
              </a:rPr>
              <a:t>Abib 14</a:t>
            </a:r>
            <a:r>
              <a:rPr lang="en-CA" sz="3300" cap="none" dirty="0" smtClean="0">
                <a:solidFill>
                  <a:srgbClr val="002060"/>
                </a:solidFill>
              </a:rPr>
              <a:t/>
            </a:r>
            <a:br>
              <a:rPr lang="en-CA" sz="3300" cap="none" dirty="0" smtClean="0">
                <a:solidFill>
                  <a:srgbClr val="002060"/>
                </a:solidFill>
              </a:rPr>
            </a:br>
            <a:r>
              <a:rPr lang="en-CA" sz="3300" cap="none" dirty="0" smtClean="0">
                <a:solidFill>
                  <a:srgbClr val="002060"/>
                </a:solidFill>
              </a:rPr>
              <a:t>Unleavened Bread Festival – 	</a:t>
            </a:r>
            <a:r>
              <a:rPr lang="en-CA" sz="3300" b="1" cap="none" dirty="0" smtClean="0">
                <a:solidFill>
                  <a:srgbClr val="FF9900"/>
                </a:solidFill>
              </a:rPr>
              <a:t>Abib </a:t>
            </a:r>
            <a:r>
              <a:rPr lang="en-CA" sz="3300" b="1" cap="none" dirty="0">
                <a:solidFill>
                  <a:srgbClr val="FF9900"/>
                </a:solidFill>
              </a:rPr>
              <a:t>15 – 21 </a:t>
            </a:r>
            <a:r>
              <a:rPr lang="en-CA" sz="3300" b="1" cap="none" dirty="0" smtClean="0">
                <a:solidFill>
                  <a:srgbClr val="FF9900"/>
                </a:solidFill>
              </a:rPr>
              <a:t/>
            </a:r>
            <a:br>
              <a:rPr lang="en-CA" sz="3300" b="1" cap="none" dirty="0" smtClean="0">
                <a:solidFill>
                  <a:srgbClr val="FF9900"/>
                </a:solidFill>
              </a:rPr>
            </a:br>
            <a:r>
              <a:rPr lang="en-CA" sz="3300" cap="none" dirty="0" smtClean="0">
                <a:solidFill>
                  <a:srgbClr val="002060"/>
                </a:solidFill>
              </a:rPr>
              <a:t>Pentecost – 	       			</a:t>
            </a:r>
            <a:r>
              <a:rPr lang="en-CA" sz="3300" b="1" cap="none" dirty="0" smtClean="0">
                <a:solidFill>
                  <a:srgbClr val="FF9900"/>
                </a:solidFill>
              </a:rPr>
              <a:t>Wave Sheaf plus 50 cycles</a:t>
            </a:r>
            <a:r>
              <a:rPr lang="en-CA" sz="3300" cap="none" dirty="0" smtClean="0">
                <a:solidFill>
                  <a:srgbClr val="002060"/>
                </a:solidFill>
              </a:rPr>
              <a:t/>
            </a:r>
            <a:br>
              <a:rPr lang="en-CA" sz="3300" cap="none" dirty="0" smtClean="0">
                <a:solidFill>
                  <a:srgbClr val="002060"/>
                </a:solidFill>
              </a:rPr>
            </a:br>
            <a:r>
              <a:rPr lang="en-CA" sz="3300" cap="none" dirty="0" smtClean="0">
                <a:solidFill>
                  <a:srgbClr val="002060"/>
                </a:solidFill>
              </a:rPr>
              <a:t>Festival of Trumpets –			</a:t>
            </a:r>
            <a:r>
              <a:rPr lang="en-CA" sz="3300" b="1" cap="none" dirty="0" smtClean="0">
                <a:solidFill>
                  <a:srgbClr val="FF9900"/>
                </a:solidFill>
              </a:rPr>
              <a:t>Tishri 1</a:t>
            </a:r>
            <a:r>
              <a:rPr lang="en-CA" sz="3300" cap="none" dirty="0" smtClean="0">
                <a:solidFill>
                  <a:srgbClr val="002060"/>
                </a:solidFill>
              </a:rPr>
              <a:t/>
            </a:r>
            <a:br>
              <a:rPr lang="en-CA" sz="3300" cap="none" dirty="0" smtClean="0">
                <a:solidFill>
                  <a:srgbClr val="002060"/>
                </a:solidFill>
              </a:rPr>
            </a:br>
            <a:r>
              <a:rPr lang="en-CA" sz="3300" cap="none" dirty="0" smtClean="0">
                <a:solidFill>
                  <a:srgbClr val="002060"/>
                </a:solidFill>
              </a:rPr>
              <a:t>Festival of Atonement –  (Solemn)</a:t>
            </a:r>
            <a:r>
              <a:rPr lang="en-CA" sz="3300" cap="none" dirty="0">
                <a:solidFill>
                  <a:srgbClr val="002060"/>
                </a:solidFill>
              </a:rPr>
              <a:t> </a:t>
            </a:r>
            <a:r>
              <a:rPr lang="en-CA" sz="3300" cap="none" dirty="0" smtClean="0">
                <a:solidFill>
                  <a:srgbClr val="002060"/>
                </a:solidFill>
              </a:rPr>
              <a:t>	</a:t>
            </a:r>
            <a:r>
              <a:rPr lang="en-CA" sz="3300" b="1" cap="none" dirty="0" smtClean="0">
                <a:solidFill>
                  <a:srgbClr val="FF9900"/>
                </a:solidFill>
              </a:rPr>
              <a:t>Tishri </a:t>
            </a:r>
            <a:r>
              <a:rPr lang="en-CA" sz="3300" b="1" cap="none" dirty="0">
                <a:solidFill>
                  <a:srgbClr val="FF9900"/>
                </a:solidFill>
              </a:rPr>
              <a:t>10 </a:t>
            </a:r>
            <a:r>
              <a:rPr lang="en-CA" sz="3300" b="1" cap="none" dirty="0" smtClean="0">
                <a:solidFill>
                  <a:srgbClr val="FF9900"/>
                </a:solidFill>
              </a:rPr>
              <a:t> </a:t>
            </a:r>
            <a:r>
              <a:rPr lang="en-CA" sz="3300" cap="none" dirty="0" smtClean="0">
                <a:solidFill>
                  <a:srgbClr val="002060"/>
                </a:solidFill>
              </a:rPr>
              <a:t/>
            </a:r>
            <a:br>
              <a:rPr lang="en-CA" sz="3300" cap="none" dirty="0" smtClean="0">
                <a:solidFill>
                  <a:srgbClr val="002060"/>
                </a:solidFill>
              </a:rPr>
            </a:br>
            <a:r>
              <a:rPr lang="en-CA" sz="3300" cap="none" dirty="0" smtClean="0">
                <a:solidFill>
                  <a:srgbClr val="002060"/>
                </a:solidFill>
              </a:rPr>
              <a:t>Festival of Tabernacles –		</a:t>
            </a:r>
            <a:r>
              <a:rPr lang="en-CA" sz="3300" b="1" cap="none" dirty="0" smtClean="0">
                <a:solidFill>
                  <a:srgbClr val="FF9900"/>
                </a:solidFill>
              </a:rPr>
              <a:t>Tishri  15 – 22</a:t>
            </a:r>
          </a:p>
          <a:p>
            <a:pPr algn="l"/>
            <a:r>
              <a:rPr lang="en-CA" sz="3300" cap="none" dirty="0" smtClean="0">
                <a:solidFill>
                  <a:srgbClr val="002060"/>
                </a:solidFill>
              </a:rPr>
              <a:t>This is </a:t>
            </a:r>
            <a:r>
              <a:rPr lang="en-CA" sz="3300" b="1" cap="none" dirty="0" err="1" smtClean="0">
                <a:ln>
                  <a:solidFill>
                    <a:srgbClr val="FF00FF"/>
                  </a:solidFill>
                </a:ln>
                <a:solidFill>
                  <a:srgbClr val="0066FF"/>
                </a:solidFill>
              </a:rPr>
              <a:t>Yahuah’s</a:t>
            </a:r>
            <a:r>
              <a:rPr lang="en-CA" sz="3300" cap="none" dirty="0" smtClean="0">
                <a:solidFill>
                  <a:srgbClr val="002060"/>
                </a:solidFill>
              </a:rPr>
              <a:t> Shaneh year - 360 cycles –</a:t>
            </a:r>
          </a:p>
          <a:p>
            <a:pPr algn="l"/>
            <a:r>
              <a:rPr lang="en-CA" sz="3300" cap="none" dirty="0" smtClean="0">
                <a:solidFill>
                  <a:srgbClr val="002060"/>
                </a:solidFill>
              </a:rPr>
              <a:t>	    The </a:t>
            </a:r>
            <a:r>
              <a:rPr lang="en-CA" sz="6400" b="1" cap="none" dirty="0" smtClean="0">
                <a:ln>
                  <a:solidFill>
                    <a:srgbClr val="FF00FF"/>
                  </a:solidFill>
                </a:ln>
                <a:solidFill>
                  <a:srgbClr val="0066FF"/>
                </a:solidFill>
                <a:effectLst>
                  <a:glow rad="127000">
                    <a:srgbClr val="FFCC00"/>
                  </a:glow>
                </a:effectLst>
              </a:rPr>
              <a:t>Way</a:t>
            </a:r>
            <a:r>
              <a:rPr lang="en-CA" sz="3300" cap="none" dirty="0" smtClean="0">
                <a:solidFill>
                  <a:srgbClr val="002060"/>
                </a:solidFill>
              </a:rPr>
              <a:t> (Worship Festival Calendar)</a:t>
            </a:r>
          </a:p>
          <a:p>
            <a:pPr algn="l"/>
            <a:r>
              <a:rPr lang="en-CA" sz="3900" b="1" cap="none" dirty="0" smtClean="0">
                <a:ln>
                  <a:solidFill>
                    <a:srgbClr val="0066FF"/>
                  </a:solidFill>
                </a:ln>
                <a:solidFill>
                  <a:schemeClr val="tx1"/>
                </a:solidFill>
                <a:latin typeface="Arial Black" panose="020B0A04020102020204" pitchFamily="34" charset="0"/>
              </a:rPr>
              <a:t>		 </a:t>
            </a:r>
            <a:r>
              <a:rPr lang="en-CA" sz="3900" b="1" u="sng" cap="none" dirty="0" smtClean="0">
                <a:ln>
                  <a:solidFill>
                    <a:srgbClr val="0066FF"/>
                  </a:solidFill>
                </a:ln>
                <a:solidFill>
                  <a:schemeClr val="tx1"/>
                </a:solidFill>
                <a:latin typeface="Arial Black" panose="020B0A04020102020204" pitchFamily="34" charset="0"/>
              </a:rPr>
              <a:t>AFTER</a:t>
            </a:r>
            <a:r>
              <a:rPr lang="en-CA" sz="3900" b="1" cap="none" dirty="0" smtClean="0">
                <a:ln>
                  <a:solidFill>
                    <a:srgbClr val="0066FF"/>
                  </a:solidFill>
                </a:ln>
                <a:solidFill>
                  <a:srgbClr val="FF00FF"/>
                </a:solidFill>
              </a:rPr>
              <a:t> </a:t>
            </a:r>
            <a:r>
              <a:rPr lang="en-CA" sz="3900" b="1" u="sng" cap="none" dirty="0" smtClean="0">
                <a:ln>
                  <a:solidFill>
                    <a:srgbClr val="0066FF"/>
                  </a:solidFill>
                </a:ln>
                <a:solidFill>
                  <a:srgbClr val="FF00FF"/>
                </a:solidFill>
              </a:rPr>
              <a:t>Hezekiah’s sun dial miracle</a:t>
            </a:r>
            <a:r>
              <a:rPr lang="en-CA" sz="3900" b="1" cap="none" dirty="0" smtClean="0">
                <a:ln>
                  <a:solidFill>
                    <a:srgbClr val="0066FF"/>
                  </a:solidFill>
                </a:ln>
                <a:solidFill>
                  <a:srgbClr val="FF00FF"/>
                </a:solidFill>
              </a:rPr>
              <a:t> !!!   </a:t>
            </a:r>
            <a:endParaRPr lang="en-CA" sz="3900" b="1" cap="none" dirty="0">
              <a:ln>
                <a:solidFill>
                  <a:srgbClr val="0066FF"/>
                </a:solidFill>
              </a:ln>
              <a:solidFill>
                <a:srgbClr val="FF00FF"/>
              </a:solidFill>
            </a:endParaRPr>
          </a:p>
        </p:txBody>
      </p:sp>
      <p:sp>
        <p:nvSpPr>
          <p:cNvPr id="4" name="Slide Number Placeholder 3"/>
          <p:cNvSpPr>
            <a:spLocks noGrp="1"/>
          </p:cNvSpPr>
          <p:nvPr>
            <p:ph type="sldNum" sz="quarter" idx="12"/>
          </p:nvPr>
        </p:nvSpPr>
        <p:spPr>
          <a:xfrm>
            <a:off x="11743312" y="6553069"/>
            <a:ext cx="428368" cy="284612"/>
          </a:xfrm>
        </p:spPr>
        <p:txBody>
          <a:bodyPr/>
          <a:lstStyle/>
          <a:p>
            <a:fld id="{6D22F896-40B5-4ADD-8801-0D06FADFA095}" type="slidenum">
              <a:rPr lang="en-US" smtClean="0">
                <a:solidFill>
                  <a:prstClr val="black"/>
                </a:solidFill>
              </a:rPr>
              <a:pPr/>
              <a:t>15</a:t>
            </a:fld>
            <a:endParaRPr lang="en-US" dirty="0">
              <a:solidFill>
                <a:prstClr val="black"/>
              </a:solidFill>
            </a:endParaRPr>
          </a:p>
        </p:txBody>
      </p:sp>
      <p:sp>
        <p:nvSpPr>
          <p:cNvPr id="8" name="Rectangle 7"/>
          <p:cNvSpPr/>
          <p:nvPr/>
        </p:nvSpPr>
        <p:spPr>
          <a:xfrm>
            <a:off x="1457869" y="137618"/>
            <a:ext cx="9325155" cy="654423"/>
          </a:xfrm>
          <a:prstGeom prst="rect">
            <a:avLst/>
          </a:prstGeom>
          <a:solidFill>
            <a:schemeClr val="bg1">
              <a:lumMod val="85000"/>
            </a:schemeClr>
          </a:solidFill>
          <a:ln w="38100">
            <a:solidFill>
              <a:srgbClr val="6633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lnSpc>
                <a:spcPct val="120000"/>
              </a:lnSpc>
              <a:spcBef>
                <a:spcPts val="1000"/>
              </a:spcBef>
              <a:buClr>
                <a:prstClr val="black"/>
              </a:buClr>
            </a:pPr>
            <a:r>
              <a:rPr lang="en-CA" sz="2800" b="1" dirty="0" smtClean="0">
                <a:ln>
                  <a:solidFill>
                    <a:srgbClr val="FF00FF"/>
                  </a:solidFill>
                </a:ln>
                <a:solidFill>
                  <a:srgbClr val="0066FF"/>
                </a:solidFill>
              </a:rPr>
              <a:t>The “</a:t>
            </a:r>
            <a:r>
              <a:rPr lang="en-CA" sz="2800" b="1" u="sng" dirty="0" smtClean="0">
                <a:ln>
                  <a:solidFill>
                    <a:srgbClr val="FF00FF"/>
                  </a:solidFill>
                </a:ln>
                <a:solidFill>
                  <a:srgbClr val="0066FF"/>
                </a:solidFill>
              </a:rPr>
              <a:t>Shaneh Wa</a:t>
            </a:r>
            <a:r>
              <a:rPr lang="en-CA" sz="2800" b="1" dirty="0" smtClean="0">
                <a:ln>
                  <a:solidFill>
                    <a:srgbClr val="FF00FF"/>
                  </a:solidFill>
                </a:ln>
                <a:solidFill>
                  <a:srgbClr val="0066FF"/>
                </a:solidFill>
              </a:rPr>
              <a:t>y” – </a:t>
            </a:r>
            <a:r>
              <a:rPr lang="en-CA" sz="2800" b="1" u="sng" dirty="0" smtClean="0">
                <a:ln>
                  <a:solidFill>
                    <a:srgbClr val="FF00FF"/>
                  </a:solidFill>
                </a:ln>
                <a:solidFill>
                  <a:schemeClr val="tx1"/>
                </a:solidFill>
              </a:rPr>
              <a:t>AFTER</a:t>
            </a:r>
            <a:r>
              <a:rPr lang="en-CA" sz="2800" b="1" dirty="0" smtClean="0">
                <a:ln>
                  <a:solidFill>
                    <a:srgbClr val="FF00FF"/>
                  </a:solidFill>
                </a:ln>
                <a:solidFill>
                  <a:srgbClr val="FF9900"/>
                </a:solidFill>
              </a:rPr>
              <a:t> Hezekiah’s Sun </a:t>
            </a:r>
            <a:r>
              <a:rPr lang="en-CA" sz="2800" b="1" dirty="0">
                <a:ln>
                  <a:solidFill>
                    <a:srgbClr val="FF00FF"/>
                  </a:solidFill>
                </a:ln>
                <a:solidFill>
                  <a:srgbClr val="FF9900"/>
                </a:solidFill>
              </a:rPr>
              <a:t>D</a:t>
            </a:r>
            <a:r>
              <a:rPr lang="en-CA" sz="2800" b="1" dirty="0" smtClean="0">
                <a:ln>
                  <a:solidFill>
                    <a:srgbClr val="FF00FF"/>
                  </a:solidFill>
                </a:ln>
                <a:solidFill>
                  <a:srgbClr val="FF9900"/>
                </a:solidFill>
              </a:rPr>
              <a:t>ial Miracle! </a:t>
            </a:r>
            <a:endParaRPr lang="en-CA" sz="2800" dirty="0">
              <a:solidFill>
                <a:srgbClr val="FF9900"/>
              </a:solidFill>
            </a:endParaRPr>
          </a:p>
        </p:txBody>
      </p:sp>
      <p:sp>
        <p:nvSpPr>
          <p:cNvPr id="2" name="Rectangular Callout 1"/>
          <p:cNvSpPr/>
          <p:nvPr/>
        </p:nvSpPr>
        <p:spPr>
          <a:xfrm>
            <a:off x="8471647" y="2648310"/>
            <a:ext cx="3720353" cy="2900843"/>
          </a:xfrm>
          <a:prstGeom prst="wedgeRectCallout">
            <a:avLst>
              <a:gd name="adj1" fmla="val -172254"/>
              <a:gd name="adj2" fmla="val 3501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smtClean="0">
                <a:solidFill>
                  <a:srgbClr val="0066FF"/>
                </a:solidFill>
              </a:rPr>
              <a:t>Yahuah</a:t>
            </a:r>
            <a:r>
              <a:rPr lang="en-CA" sz="2800" dirty="0" smtClean="0">
                <a:solidFill>
                  <a:srgbClr val="002060"/>
                </a:solidFill>
              </a:rPr>
              <a:t> does not change!  The Worship year cycles </a:t>
            </a:r>
            <a:r>
              <a:rPr lang="en-CA" sz="2800" b="1" u="sng" dirty="0" smtClean="0">
                <a:solidFill>
                  <a:srgbClr val="002060"/>
                </a:solidFill>
              </a:rPr>
              <a:t>DID NOT CHANGE</a:t>
            </a:r>
            <a:r>
              <a:rPr lang="en-CA" sz="2800" b="1" dirty="0" smtClean="0">
                <a:solidFill>
                  <a:srgbClr val="002060"/>
                </a:solidFill>
              </a:rPr>
              <a:t>!</a:t>
            </a:r>
          </a:p>
          <a:p>
            <a:pPr algn="ctr"/>
            <a:r>
              <a:rPr lang="en-CA" sz="5400" b="1" dirty="0" smtClean="0">
                <a:ln>
                  <a:solidFill>
                    <a:schemeClr val="tx1"/>
                  </a:solidFill>
                </a:ln>
                <a:solidFill>
                  <a:srgbClr val="C00000"/>
                </a:solidFill>
                <a:effectLst>
                  <a:glow rad="127000">
                    <a:srgbClr val="00FFFF"/>
                  </a:glow>
                </a:effectLst>
              </a:rPr>
              <a:t>So</a:t>
            </a:r>
            <a:r>
              <a:rPr lang="en-CA" sz="2800" b="1" dirty="0" smtClean="0">
                <a:ln>
                  <a:solidFill>
                    <a:schemeClr val="tx1"/>
                  </a:solidFill>
                </a:ln>
                <a:solidFill>
                  <a:srgbClr val="C00000"/>
                </a:solidFill>
                <a:effectLst>
                  <a:glow rad="127000">
                    <a:srgbClr val="00FFFF"/>
                  </a:glow>
                </a:effectLst>
              </a:rPr>
              <a:t> </a:t>
            </a:r>
            <a:r>
              <a:rPr lang="en-CA" sz="5400" b="1" dirty="0" smtClean="0">
                <a:ln>
                  <a:solidFill>
                    <a:schemeClr val="tx1"/>
                  </a:solidFill>
                </a:ln>
                <a:solidFill>
                  <a:srgbClr val="C00000"/>
                </a:solidFill>
                <a:effectLst>
                  <a:glow rad="127000">
                    <a:srgbClr val="00FFFF"/>
                  </a:glow>
                </a:effectLst>
              </a:rPr>
              <a:t>WHAT CHANGED?</a:t>
            </a:r>
            <a:endParaRPr lang="en-CA" sz="5400" b="1" dirty="0">
              <a:ln>
                <a:solidFill>
                  <a:schemeClr val="tx1"/>
                </a:solidFill>
              </a:ln>
              <a:solidFill>
                <a:srgbClr val="C00000"/>
              </a:solidFill>
              <a:effectLst>
                <a:glow rad="127000">
                  <a:srgbClr val="00FFFF"/>
                </a:glow>
              </a:effectLst>
            </a:endParaRPr>
          </a:p>
        </p:txBody>
      </p:sp>
    </p:spTree>
    <p:extLst>
      <p:ext uri="{BB962C8B-B14F-4D97-AF65-F5344CB8AC3E}">
        <p14:creationId xmlns:p14="http://schemas.microsoft.com/office/powerpoint/2010/main" val="13255142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7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75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75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75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31" presetClass="entr" presetSubtype="0" fill="hold" grpId="0" nodeType="withEffect">
                                  <p:stCondLst>
                                    <p:cond delay="1500"/>
                                  </p:stCondLst>
                                  <p:childTnLst>
                                    <p:set>
                                      <p:cBhvr>
                                        <p:cTn id="26" dur="1" fill="hold">
                                          <p:stCondLst>
                                            <p:cond delay="0"/>
                                          </p:stCondLst>
                                        </p:cTn>
                                        <p:tgtEl>
                                          <p:spTgt spid="2"/>
                                        </p:tgtEl>
                                        <p:attrNameLst>
                                          <p:attrName>style.visibility</p:attrName>
                                        </p:attrNameLst>
                                      </p:cBhvr>
                                      <p:to>
                                        <p:strVal val="visible"/>
                                      </p:to>
                                    </p:set>
                                    <p:anim calcmode="lin" valueType="num">
                                      <p:cBhvr>
                                        <p:cTn id="27" dur="1000" fill="hold"/>
                                        <p:tgtEl>
                                          <p:spTgt spid="2"/>
                                        </p:tgtEl>
                                        <p:attrNameLst>
                                          <p:attrName>ppt_w</p:attrName>
                                        </p:attrNameLst>
                                      </p:cBhvr>
                                      <p:tavLst>
                                        <p:tav tm="0">
                                          <p:val>
                                            <p:fltVal val="0"/>
                                          </p:val>
                                        </p:tav>
                                        <p:tav tm="100000">
                                          <p:val>
                                            <p:strVal val="#ppt_w"/>
                                          </p:val>
                                        </p:tav>
                                      </p:tavLst>
                                    </p:anim>
                                    <p:anim calcmode="lin" valueType="num">
                                      <p:cBhvr>
                                        <p:cTn id="28" dur="1000" fill="hold"/>
                                        <p:tgtEl>
                                          <p:spTgt spid="2"/>
                                        </p:tgtEl>
                                        <p:attrNameLst>
                                          <p:attrName>ppt_h</p:attrName>
                                        </p:attrNameLst>
                                      </p:cBhvr>
                                      <p:tavLst>
                                        <p:tav tm="0">
                                          <p:val>
                                            <p:fltVal val="0"/>
                                          </p:val>
                                        </p:tav>
                                        <p:tav tm="100000">
                                          <p:val>
                                            <p:strVal val="#ppt_h"/>
                                          </p:val>
                                        </p:tav>
                                      </p:tavLst>
                                    </p:anim>
                                    <p:anim calcmode="lin" valueType="num">
                                      <p:cBhvr>
                                        <p:cTn id="29" dur="1000" fill="hold"/>
                                        <p:tgtEl>
                                          <p:spTgt spid="2"/>
                                        </p:tgtEl>
                                        <p:attrNameLst>
                                          <p:attrName>style.rotation</p:attrName>
                                        </p:attrNameLst>
                                      </p:cBhvr>
                                      <p:tavLst>
                                        <p:tav tm="0">
                                          <p:val>
                                            <p:fltVal val="90"/>
                                          </p:val>
                                        </p:tav>
                                        <p:tav tm="100000">
                                          <p:val>
                                            <p:fltVal val="0"/>
                                          </p:val>
                                        </p:tav>
                                      </p:tavLst>
                                    </p:anim>
                                    <p:animEffect transition="in" filter="fade">
                                      <p:cBhvr>
                                        <p:cTn id="3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67000">
              <a:schemeClr val="bg2">
                <a:tint val="78000"/>
                <a:shade val="100000"/>
                <a:hueMod val="136000"/>
                <a:satMod val="160000"/>
                <a:lumMod val="105000"/>
              </a:schemeClr>
            </a:gs>
            <a:gs pos="28000">
              <a:srgbClr val="FFFF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a:xfrm>
            <a:off x="11427785" y="6492875"/>
            <a:ext cx="764215" cy="365125"/>
          </a:xfrm>
        </p:spPr>
        <p:txBody>
          <a:bodyPr/>
          <a:lstStyle/>
          <a:p>
            <a:fld id="{6D22F896-40B5-4ADD-8801-0D06FADFA095}" type="slidenum">
              <a:rPr lang="en-US" smtClean="0"/>
              <a:pPr/>
              <a:t>16</a:t>
            </a:fld>
            <a:endParaRPr lang="en-US" dirty="0"/>
          </a:p>
        </p:txBody>
      </p:sp>
      <p:sp>
        <p:nvSpPr>
          <p:cNvPr id="8" name="Cloud 7"/>
          <p:cNvSpPr/>
          <p:nvPr/>
        </p:nvSpPr>
        <p:spPr>
          <a:xfrm>
            <a:off x="883227" y="163600"/>
            <a:ext cx="10266218" cy="4561609"/>
          </a:xfrm>
          <a:prstGeom prst="cloud">
            <a:avLst/>
          </a:prstGeom>
          <a:noFill/>
          <a:ln w="57150">
            <a:solidFill>
              <a:srgbClr val="663300"/>
            </a:solidFill>
          </a:ln>
          <a:effectLst>
            <a:glow rad="127000">
              <a:srgbClr val="99FF99"/>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4000" dirty="0" smtClean="0">
                <a:ln>
                  <a:solidFill>
                    <a:schemeClr val="tx1"/>
                  </a:solidFill>
                </a:ln>
                <a:solidFill>
                  <a:srgbClr val="FF0000"/>
                </a:solidFill>
                <a:latin typeface="Arial Black" panose="020B0A04020102020204" pitchFamily="34" charset="0"/>
              </a:rPr>
              <a:t>5.2425</a:t>
            </a:r>
            <a:r>
              <a:rPr lang="en-CA" sz="4000" dirty="0" smtClean="0">
                <a:ln>
                  <a:solidFill>
                    <a:schemeClr val="tx1"/>
                  </a:solidFill>
                </a:ln>
                <a:solidFill>
                  <a:schemeClr val="accent1">
                    <a:lumMod val="60000"/>
                    <a:lumOff val="40000"/>
                  </a:schemeClr>
                </a:solidFill>
                <a:latin typeface="Arial Black" panose="020B0A04020102020204" pitchFamily="34" charset="0"/>
              </a:rPr>
              <a:t> NEW CYCLES </a:t>
            </a:r>
            <a:br>
              <a:rPr lang="en-CA" sz="4000" dirty="0" smtClean="0">
                <a:ln>
                  <a:solidFill>
                    <a:schemeClr val="tx1"/>
                  </a:solidFill>
                </a:ln>
                <a:solidFill>
                  <a:schemeClr val="accent1">
                    <a:lumMod val="60000"/>
                    <a:lumOff val="40000"/>
                  </a:schemeClr>
                </a:solidFill>
                <a:latin typeface="Arial Black" panose="020B0A04020102020204" pitchFamily="34" charset="0"/>
              </a:rPr>
            </a:br>
            <a:r>
              <a:rPr lang="en-CA" sz="4000" dirty="0" smtClean="0">
                <a:solidFill>
                  <a:srgbClr val="663300"/>
                </a:solidFill>
                <a:latin typeface="Arial Black" panose="020B0A04020102020204" pitchFamily="34" charset="0"/>
              </a:rPr>
              <a:t>WERE LINKED  </a:t>
            </a:r>
            <a:br>
              <a:rPr lang="en-CA" sz="4000" dirty="0" smtClean="0">
                <a:solidFill>
                  <a:srgbClr val="663300"/>
                </a:solidFill>
                <a:latin typeface="Arial Black" panose="020B0A04020102020204" pitchFamily="34" charset="0"/>
              </a:rPr>
            </a:br>
            <a:r>
              <a:rPr lang="en-CA" sz="4000" u="sng" dirty="0" smtClean="0">
                <a:ln w="28575">
                  <a:solidFill>
                    <a:srgbClr val="00FFFF"/>
                  </a:solidFill>
                </a:ln>
                <a:solidFill>
                  <a:srgbClr val="663300"/>
                </a:solidFill>
                <a:latin typeface="Arial Black" panose="020B0A04020102020204" pitchFamily="34" charset="0"/>
              </a:rPr>
              <a:t>ONTO THE </a:t>
            </a:r>
            <a:r>
              <a:rPr lang="en-CA" sz="4000" u="sng" dirty="0" smtClean="0">
                <a:ln w="28575">
                  <a:solidFill>
                    <a:srgbClr val="00FFFF"/>
                  </a:solidFill>
                </a:ln>
                <a:solidFill>
                  <a:srgbClr val="FF00FF"/>
                </a:solidFill>
                <a:latin typeface="Arial Black" panose="020B0A04020102020204" pitchFamily="34" charset="0"/>
              </a:rPr>
              <a:t>END</a:t>
            </a:r>
            <a:r>
              <a:rPr lang="en-CA" sz="4000" u="sng" dirty="0" smtClean="0">
                <a:ln w="28575">
                  <a:solidFill>
                    <a:srgbClr val="00FFFF"/>
                  </a:solidFill>
                </a:ln>
                <a:solidFill>
                  <a:srgbClr val="663300"/>
                </a:solidFill>
                <a:latin typeface="Arial Black" panose="020B0A04020102020204" pitchFamily="34" charset="0"/>
              </a:rPr>
              <a:t> OF </a:t>
            </a:r>
            <a:r>
              <a:rPr lang="en-CA" sz="4000" dirty="0" smtClean="0">
                <a:solidFill>
                  <a:srgbClr val="663300"/>
                </a:solidFill>
                <a:latin typeface="Arial Black" panose="020B0A04020102020204" pitchFamily="34" charset="0"/>
              </a:rPr>
              <a:t>THE SHANEH 360 CYCLE YEAR!</a:t>
            </a:r>
            <a:endParaRPr lang="en-CA" sz="4000" dirty="0">
              <a:solidFill>
                <a:srgbClr val="663300"/>
              </a:solidFill>
              <a:latin typeface="Arial Black" panose="020B0A04020102020204" pitchFamily="34" charset="0"/>
            </a:endParaRPr>
          </a:p>
        </p:txBody>
      </p:sp>
      <p:sp>
        <p:nvSpPr>
          <p:cNvPr id="9" name="Rounded Rectangle 8"/>
          <p:cNvSpPr/>
          <p:nvPr/>
        </p:nvSpPr>
        <p:spPr>
          <a:xfrm>
            <a:off x="331694" y="4814047"/>
            <a:ext cx="11528612" cy="1963271"/>
          </a:xfrm>
          <a:prstGeom prst="roundRect">
            <a:avLst/>
          </a:prstGeom>
          <a:solidFill>
            <a:srgbClr val="002060"/>
          </a:solidFill>
          <a:ln w="57150"/>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3600" b="1" u="sng" dirty="0" smtClean="0">
                <a:ln>
                  <a:solidFill>
                    <a:srgbClr val="002060"/>
                  </a:solidFill>
                </a:ln>
                <a:solidFill>
                  <a:srgbClr val="FFFF00"/>
                </a:solidFill>
              </a:rPr>
              <a:t>WAS and STILL IS</a:t>
            </a:r>
            <a:r>
              <a:rPr lang="en-CA" sz="3600" b="1" dirty="0" smtClean="0">
                <a:ln>
                  <a:solidFill>
                    <a:srgbClr val="002060"/>
                  </a:solidFill>
                </a:ln>
                <a:solidFill>
                  <a:srgbClr val="FFFF00"/>
                </a:solidFill>
              </a:rPr>
              <a:t> </a:t>
            </a:r>
            <a:r>
              <a:rPr lang="en-CA" sz="3200" dirty="0" smtClean="0">
                <a:ln>
                  <a:solidFill>
                    <a:srgbClr val="002060"/>
                  </a:solidFill>
                </a:ln>
                <a:solidFill>
                  <a:srgbClr val="FFFF00"/>
                </a:solidFill>
              </a:rPr>
              <a:t>– </a:t>
            </a:r>
            <a:r>
              <a:rPr lang="en-CA" sz="3200" b="1" spc="50" dirty="0" smtClean="0">
                <a:ln w="12700" cmpd="sng">
                  <a:solidFill>
                    <a:schemeClr val="accent6">
                      <a:satMod val="120000"/>
                      <a:shade val="80000"/>
                    </a:schemeClr>
                  </a:solidFill>
                  <a:prstDash val="solid"/>
                </a:ln>
                <a:solidFill>
                  <a:schemeClr val="accent6">
                    <a:tint val="1000"/>
                  </a:schemeClr>
                </a:solidFill>
                <a:effectLst>
                  <a:glow rad="101600">
                    <a:schemeClr val="accent2">
                      <a:satMod val="175000"/>
                      <a:alpha val="40000"/>
                    </a:schemeClr>
                  </a:glow>
                </a:effectLst>
              </a:rPr>
              <a:t>a 360 cycle Shaneh year; </a:t>
            </a:r>
            <a:br>
              <a:rPr lang="en-CA" sz="3200" b="1" spc="50" dirty="0" smtClean="0">
                <a:ln w="12700" cmpd="sng">
                  <a:solidFill>
                    <a:schemeClr val="accent6">
                      <a:satMod val="120000"/>
                      <a:shade val="80000"/>
                    </a:schemeClr>
                  </a:solidFill>
                  <a:prstDash val="solid"/>
                </a:ln>
                <a:solidFill>
                  <a:schemeClr val="accent6">
                    <a:tint val="1000"/>
                  </a:schemeClr>
                </a:solidFill>
                <a:effectLst>
                  <a:glow rad="101600">
                    <a:schemeClr val="accent2">
                      <a:satMod val="175000"/>
                      <a:alpha val="40000"/>
                    </a:schemeClr>
                  </a:glow>
                </a:effectLst>
              </a:rPr>
            </a:br>
            <a:r>
              <a:rPr lang="en-CA" sz="3200" b="1" spc="50" dirty="0" smtClean="0">
                <a:ln w="12700" cmpd="sng">
                  <a:solidFill>
                    <a:schemeClr val="accent6">
                      <a:satMod val="120000"/>
                      <a:shade val="80000"/>
                    </a:schemeClr>
                  </a:solidFill>
                  <a:prstDash val="solid"/>
                </a:ln>
                <a:solidFill>
                  <a:schemeClr val="accent6">
                    <a:tint val="1000"/>
                  </a:schemeClr>
                </a:solidFill>
                <a:effectLst>
                  <a:glow rad="101600">
                    <a:schemeClr val="accent2">
                      <a:satMod val="175000"/>
                      <a:alpha val="40000"/>
                    </a:schemeClr>
                  </a:glow>
                </a:effectLst>
              </a:rPr>
              <a:t>with 5.2425 cycles linked onto the end.  </a:t>
            </a:r>
            <a:br>
              <a:rPr lang="en-CA" sz="3200" b="1" spc="50" dirty="0" smtClean="0">
                <a:ln w="12700" cmpd="sng">
                  <a:solidFill>
                    <a:schemeClr val="accent6">
                      <a:satMod val="120000"/>
                      <a:shade val="80000"/>
                    </a:schemeClr>
                  </a:solidFill>
                  <a:prstDash val="solid"/>
                </a:ln>
                <a:solidFill>
                  <a:schemeClr val="accent6">
                    <a:tint val="1000"/>
                  </a:schemeClr>
                </a:solidFill>
                <a:effectLst>
                  <a:glow rad="101600">
                    <a:schemeClr val="accent2">
                      <a:satMod val="175000"/>
                      <a:alpha val="40000"/>
                    </a:schemeClr>
                  </a:glow>
                </a:effectLst>
              </a:rPr>
            </a:br>
            <a:r>
              <a:rPr lang="en-CA" sz="3200" b="1" spc="50" dirty="0" smtClean="0">
                <a:ln w="12700" cmpd="sng">
                  <a:solidFill>
                    <a:schemeClr val="accent6">
                      <a:satMod val="120000"/>
                      <a:shade val="80000"/>
                    </a:schemeClr>
                  </a:solidFill>
                  <a:prstDash val="solid"/>
                </a:ln>
                <a:solidFill>
                  <a:schemeClr val="accent6">
                    <a:tint val="1000"/>
                  </a:schemeClr>
                </a:solidFill>
                <a:effectLst>
                  <a:glow rad="101600">
                    <a:schemeClr val="accent2">
                      <a:satMod val="175000"/>
                      <a:alpha val="40000"/>
                    </a:schemeClr>
                  </a:glow>
                </a:effectLst>
              </a:rPr>
              <a:t>This is the exact format that </a:t>
            </a:r>
            <a:r>
              <a:rPr lang="en-CA" sz="3200" b="1" dirty="0" smtClean="0">
                <a:ln>
                  <a:solidFill>
                    <a:srgbClr val="002060"/>
                  </a:solidFill>
                </a:ln>
                <a:solidFill>
                  <a:srgbClr val="00FFFF"/>
                </a:solidFill>
              </a:rPr>
              <a:t>Yahusha</a:t>
            </a:r>
            <a:r>
              <a:rPr lang="en-CA" sz="3200" dirty="0" smtClean="0">
                <a:ln>
                  <a:solidFill>
                    <a:srgbClr val="002060"/>
                  </a:solidFill>
                </a:ln>
                <a:solidFill>
                  <a:srgbClr val="FFFF00"/>
                </a:solidFill>
              </a:rPr>
              <a:t> </a:t>
            </a:r>
            <a:r>
              <a:rPr lang="en-CA" sz="3200" b="1" dirty="0" smtClean="0">
                <a:ln>
                  <a:solidFill>
                    <a:srgbClr val="002060"/>
                  </a:solidFill>
                </a:ln>
                <a:solidFill>
                  <a:srgbClr val="00FFFF"/>
                </a:solidFill>
              </a:rPr>
              <a:t>(as “</a:t>
            </a:r>
            <a:r>
              <a:rPr lang="en-CA" sz="3200" b="1" u="sng" dirty="0" smtClean="0">
                <a:ln>
                  <a:solidFill>
                    <a:srgbClr val="002060"/>
                  </a:solidFill>
                </a:ln>
                <a:solidFill>
                  <a:srgbClr val="00FFFF"/>
                </a:solidFill>
              </a:rPr>
              <a:t>changing not</a:t>
            </a:r>
            <a:r>
              <a:rPr lang="en-CA" sz="3200" b="1" dirty="0" smtClean="0">
                <a:ln>
                  <a:solidFill>
                    <a:srgbClr val="002060"/>
                  </a:solidFill>
                </a:ln>
                <a:solidFill>
                  <a:srgbClr val="00FFFF"/>
                </a:solidFill>
              </a:rPr>
              <a:t>”) </a:t>
            </a:r>
            <a:br>
              <a:rPr lang="en-CA" sz="3200" b="1" dirty="0" smtClean="0">
                <a:ln>
                  <a:solidFill>
                    <a:srgbClr val="002060"/>
                  </a:solidFill>
                </a:ln>
                <a:solidFill>
                  <a:srgbClr val="00FFFF"/>
                </a:solidFill>
              </a:rPr>
            </a:br>
            <a:r>
              <a:rPr lang="en-CA" sz="3200" b="1" spc="50" dirty="0" smtClean="0">
                <a:ln w="12700" cmpd="sng">
                  <a:solidFill>
                    <a:schemeClr val="accent6">
                      <a:satMod val="120000"/>
                      <a:shade val="80000"/>
                    </a:schemeClr>
                  </a:solidFill>
                  <a:prstDash val="solid"/>
                </a:ln>
                <a:solidFill>
                  <a:schemeClr val="accent6">
                    <a:tint val="1000"/>
                  </a:schemeClr>
                </a:solidFill>
                <a:effectLst>
                  <a:glow rad="101600">
                    <a:schemeClr val="accent2">
                      <a:satMod val="175000"/>
                      <a:alpha val="40000"/>
                    </a:schemeClr>
                  </a:glow>
                </a:effectLst>
              </a:rPr>
              <a:t>lived out the </a:t>
            </a:r>
            <a:r>
              <a:rPr lang="en-CA" sz="3200" b="1" dirty="0" smtClean="0">
                <a:ln>
                  <a:solidFill>
                    <a:srgbClr val="002060"/>
                  </a:solidFill>
                </a:ln>
                <a:solidFill>
                  <a:srgbClr val="00FFFF"/>
                </a:solidFill>
              </a:rPr>
              <a:t>Torah</a:t>
            </a:r>
            <a:r>
              <a:rPr lang="en-CA" sz="3200" dirty="0" smtClean="0">
                <a:ln>
                  <a:solidFill>
                    <a:srgbClr val="002060"/>
                  </a:solidFill>
                </a:ln>
                <a:solidFill>
                  <a:srgbClr val="FFFF00"/>
                </a:solidFill>
              </a:rPr>
              <a:t> </a:t>
            </a:r>
            <a:r>
              <a:rPr lang="en-CA" sz="3200" b="1" dirty="0" smtClean="0">
                <a:ln>
                  <a:solidFill>
                    <a:srgbClr val="002060"/>
                  </a:solidFill>
                </a:ln>
                <a:solidFill>
                  <a:srgbClr val="00FF00"/>
                </a:solidFill>
              </a:rPr>
              <a:t>before and after His death, </a:t>
            </a:r>
            <a:r>
              <a:rPr lang="en-CA" sz="3200" b="1" dirty="0" smtClean="0">
                <a:ln>
                  <a:solidFill>
                    <a:srgbClr val="002060"/>
                  </a:solidFill>
                </a:ln>
                <a:solidFill>
                  <a:srgbClr val="FFFF00"/>
                </a:solidFill>
              </a:rPr>
              <a:t>ON THIS EARTH!   </a:t>
            </a:r>
            <a:endParaRPr lang="en-CA" sz="3200" b="1" dirty="0">
              <a:ln>
                <a:solidFill>
                  <a:srgbClr val="002060"/>
                </a:solidFill>
              </a:ln>
              <a:solidFill>
                <a:srgbClr val="FFFF00"/>
              </a:solidFill>
            </a:endParaRPr>
          </a:p>
        </p:txBody>
      </p:sp>
      <p:sp>
        <p:nvSpPr>
          <p:cNvPr id="10" name="Rectangular Callout 9"/>
          <p:cNvSpPr/>
          <p:nvPr/>
        </p:nvSpPr>
        <p:spPr>
          <a:xfrm flipH="1">
            <a:off x="162054" y="2461723"/>
            <a:ext cx="2255516" cy="1535885"/>
          </a:xfrm>
          <a:prstGeom prst="wedgeRectCallout">
            <a:avLst>
              <a:gd name="adj1" fmla="val -45625"/>
              <a:gd name="adj2" fmla="val 10315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2800" b="1" dirty="0" smtClean="0">
                <a:ln>
                  <a:solidFill>
                    <a:schemeClr val="tx1"/>
                  </a:solidFill>
                </a:ln>
                <a:solidFill>
                  <a:srgbClr val="C00000"/>
                </a:solidFill>
                <a:effectLst>
                  <a:glow rad="127000">
                    <a:srgbClr val="00FFFF"/>
                  </a:glow>
                </a:effectLst>
              </a:rPr>
              <a:t>Yahuah’s Covenant Calendar …</a:t>
            </a:r>
            <a:endParaRPr lang="en-CA" sz="2800" b="1" dirty="0">
              <a:ln>
                <a:solidFill>
                  <a:schemeClr val="tx1"/>
                </a:solidFill>
              </a:ln>
              <a:solidFill>
                <a:srgbClr val="C00000"/>
              </a:solidFill>
              <a:effectLst>
                <a:glow rad="127000">
                  <a:srgbClr val="00FFFF"/>
                </a:glow>
              </a:effectLst>
            </a:endParaRPr>
          </a:p>
        </p:txBody>
      </p:sp>
    </p:spTree>
    <p:extLst>
      <p:ext uri="{BB962C8B-B14F-4D97-AF65-F5344CB8AC3E}">
        <p14:creationId xmlns:p14="http://schemas.microsoft.com/office/powerpoint/2010/main" val="20132405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par>
                                <p:cTn id="11" presetID="42" presetClass="entr" presetSubtype="0" fill="hold" grpId="0" nodeType="withEffect">
                                  <p:stCondLst>
                                    <p:cond delay="125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67000">
              <a:srgbClr val="99FF99">
                <a:alpha val="30000"/>
              </a:srgbClr>
            </a:gs>
            <a:gs pos="28000">
              <a:srgbClr val="FFCC00">
                <a:alpha val="59000"/>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a:xfrm>
            <a:off x="11405564" y="6520061"/>
            <a:ext cx="764215" cy="365125"/>
          </a:xfrm>
        </p:spPr>
        <p:txBody>
          <a:bodyPr/>
          <a:lstStyle/>
          <a:p>
            <a:fld id="{6D22F896-40B5-4ADD-8801-0D06FADFA095}" type="slidenum">
              <a:rPr lang="en-US" smtClean="0"/>
              <a:pPr/>
              <a:t>17</a:t>
            </a:fld>
            <a:endParaRPr lang="en-US" dirty="0"/>
          </a:p>
        </p:txBody>
      </p:sp>
      <p:sp>
        <p:nvSpPr>
          <p:cNvPr id="9" name="Rectangle 8"/>
          <p:cNvSpPr/>
          <p:nvPr/>
        </p:nvSpPr>
        <p:spPr>
          <a:xfrm>
            <a:off x="263611" y="313038"/>
            <a:ext cx="11664778" cy="6310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p:nvSpPr>
        <p:spPr>
          <a:xfrm>
            <a:off x="263611" y="3318887"/>
            <a:ext cx="11664778" cy="3231654"/>
          </a:xfrm>
          <a:prstGeom prst="rect">
            <a:avLst/>
          </a:prstGeom>
          <a:ln>
            <a:noFill/>
          </a:ln>
        </p:spPr>
        <p:txBody>
          <a:bodyPr wrap="square">
            <a:spAutoFit/>
            <a:scene3d>
              <a:camera prst="orthographicFront"/>
              <a:lightRig rig="threePt" dir="t"/>
            </a:scene3d>
            <a:sp3d extrusionH="57150">
              <a:bevelT h="25400" prst="softRound"/>
            </a:sp3d>
          </a:bodyPr>
          <a:lstStyle/>
          <a:p>
            <a:endParaRPr lang="en-US" dirty="0">
              <a:solidFill>
                <a:srgbClr val="556BB5"/>
              </a:solidFill>
              <a:latin typeface="Helvetica" panose="020B0604020202020204" pitchFamily="34" charset="0"/>
              <a:hlinkClick r:id="rId2"/>
            </a:endParaRPr>
          </a:p>
          <a:p>
            <a:r>
              <a:rPr lang="en-US" dirty="0" smtClean="0">
                <a:solidFill>
                  <a:srgbClr val="556BB5"/>
                </a:solidFill>
                <a:latin typeface="Helvetica" panose="020B0604020202020204" pitchFamily="34" charset="0"/>
                <a:hlinkClick r:id="rId2"/>
              </a:rPr>
              <a:t>See </a:t>
            </a:r>
            <a:r>
              <a:rPr lang="en-US" dirty="0">
                <a:solidFill>
                  <a:srgbClr val="556BB5"/>
                </a:solidFill>
                <a:latin typeface="Helvetica" panose="020B0604020202020204" pitchFamily="34" charset="0"/>
                <a:hlinkClick r:id="rId2"/>
              </a:rPr>
              <a:t>the Julian calendar</a:t>
            </a:r>
            <a:endParaRPr lang="en-US" dirty="0">
              <a:solidFill>
                <a:srgbClr val="454545"/>
              </a:solidFill>
              <a:latin typeface="Helvetica" panose="020B0604020202020204" pitchFamily="34" charset="0"/>
            </a:endParaRPr>
          </a:p>
          <a:p>
            <a:r>
              <a:rPr lang="en-US" sz="2800" b="1" dirty="0">
                <a:solidFill>
                  <a:srgbClr val="454545"/>
                </a:solidFill>
                <a:latin typeface="Helvetica" panose="020B0604020202020204" pitchFamily="34" charset="0"/>
              </a:rPr>
              <a:t>Replaced Lunar Calendar</a:t>
            </a:r>
          </a:p>
          <a:p>
            <a:r>
              <a:rPr lang="en-US" sz="2800" dirty="0">
                <a:solidFill>
                  <a:srgbClr val="454545"/>
                </a:solidFill>
                <a:latin typeface="Helvetica" panose="020B0604020202020204" pitchFamily="34" charset="0"/>
              </a:rPr>
              <a:t>The </a:t>
            </a:r>
            <a:r>
              <a:rPr lang="en-US" sz="2800" b="1" dirty="0">
                <a:solidFill>
                  <a:srgbClr val="454545"/>
                </a:solidFill>
                <a:effectLst>
                  <a:glow rad="127000">
                    <a:srgbClr val="FFC000"/>
                  </a:glow>
                </a:effectLst>
                <a:latin typeface="Helvetica" panose="020B0604020202020204" pitchFamily="34" charset="0"/>
              </a:rPr>
              <a:t>Julian </a:t>
            </a:r>
            <a:r>
              <a:rPr lang="en-US" sz="2800" b="1" dirty="0" smtClean="0">
                <a:solidFill>
                  <a:srgbClr val="454545"/>
                </a:solidFill>
                <a:effectLst>
                  <a:glow rad="127000">
                    <a:srgbClr val="FFC000"/>
                  </a:glow>
                </a:effectLst>
                <a:latin typeface="Helvetica" panose="020B0604020202020204" pitchFamily="34" charset="0"/>
              </a:rPr>
              <a:t>calendar's </a:t>
            </a:r>
            <a:r>
              <a:rPr lang="en-US" sz="2800" dirty="0">
                <a:solidFill>
                  <a:srgbClr val="454545"/>
                </a:solidFill>
                <a:latin typeface="Helvetica" panose="020B0604020202020204" pitchFamily="34" charset="0"/>
              </a:rPr>
              <a:t>predecessor, the </a:t>
            </a:r>
            <a:r>
              <a:rPr lang="en-US" sz="2800" dirty="0">
                <a:solidFill>
                  <a:srgbClr val="556BB5"/>
                </a:solidFill>
                <a:latin typeface="Helvetica" panose="020B0604020202020204" pitchFamily="34" charset="0"/>
                <a:hlinkClick r:id="rId3"/>
              </a:rPr>
              <a:t>Roman calendar</a:t>
            </a:r>
            <a:r>
              <a:rPr lang="en-US" sz="2800" dirty="0">
                <a:solidFill>
                  <a:srgbClr val="454545"/>
                </a:solidFill>
                <a:latin typeface="Helvetica" panose="020B0604020202020204" pitchFamily="34" charset="0"/>
              </a:rPr>
              <a:t>, was a very complicated lunar calendar, based on the moon phases. It required a group of people to decide when days should be added or removed in order to keep the calendar in sync with the astronomical </a:t>
            </a:r>
            <a:r>
              <a:rPr lang="en-US" sz="2800" dirty="0">
                <a:solidFill>
                  <a:srgbClr val="556BB5"/>
                </a:solidFill>
                <a:latin typeface="Helvetica" panose="020B0604020202020204" pitchFamily="34" charset="0"/>
                <a:hlinkClick r:id="rId4"/>
              </a:rPr>
              <a:t>seasons</a:t>
            </a:r>
            <a:r>
              <a:rPr lang="en-US" sz="2800" dirty="0">
                <a:solidFill>
                  <a:srgbClr val="454545"/>
                </a:solidFill>
                <a:latin typeface="Helvetica" panose="020B0604020202020204" pitchFamily="34" charset="0"/>
              </a:rPr>
              <a:t>, marked by </a:t>
            </a:r>
            <a:r>
              <a:rPr lang="en-US" sz="2800" dirty="0">
                <a:solidFill>
                  <a:srgbClr val="556BB5"/>
                </a:solidFill>
                <a:latin typeface="Helvetica" panose="020B0604020202020204" pitchFamily="34" charset="0"/>
                <a:hlinkClick r:id="rId5"/>
              </a:rPr>
              <a:t>equinoxes and </a:t>
            </a:r>
            <a:r>
              <a:rPr lang="en-US" sz="2800" dirty="0" smtClean="0">
                <a:solidFill>
                  <a:srgbClr val="556BB5"/>
                </a:solidFill>
                <a:latin typeface="Helvetica" panose="020B0604020202020204" pitchFamily="34" charset="0"/>
                <a:hlinkClick r:id="rId5"/>
              </a:rPr>
              <a:t>solstices</a:t>
            </a:r>
            <a:r>
              <a:rPr lang="en-US" sz="2800" dirty="0" smtClean="0">
                <a:solidFill>
                  <a:srgbClr val="454545"/>
                </a:solidFill>
                <a:latin typeface="Helvetica" panose="020B0604020202020204" pitchFamily="34" charset="0"/>
              </a:rPr>
              <a:t>.</a:t>
            </a:r>
            <a:endParaRPr lang="en-US" sz="2800" b="0" i="0" u="none" strike="noStrike" dirty="0">
              <a:solidFill>
                <a:srgbClr val="454545"/>
              </a:solidFill>
              <a:effectLst/>
              <a:latin typeface="Helvetica" panose="020B0604020202020204" pitchFamily="34" charset="0"/>
            </a:endParaRPr>
          </a:p>
        </p:txBody>
      </p:sp>
      <p:sp>
        <p:nvSpPr>
          <p:cNvPr id="11" name="Rectangle 10"/>
          <p:cNvSpPr/>
          <p:nvPr/>
        </p:nvSpPr>
        <p:spPr>
          <a:xfrm>
            <a:off x="263611" y="377654"/>
            <a:ext cx="11664778" cy="12145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smtClean="0">
                <a:solidFill>
                  <a:srgbClr val="002060"/>
                </a:solidFill>
              </a:rPr>
              <a:t>It was the Julian Calendar which dominated the world when </a:t>
            </a:r>
            <a:br>
              <a:rPr lang="en-CA" sz="3200" dirty="0" smtClean="0">
                <a:solidFill>
                  <a:srgbClr val="002060"/>
                </a:solidFill>
              </a:rPr>
            </a:br>
            <a:r>
              <a:rPr lang="en-CA" sz="3200" b="1" dirty="0" smtClean="0">
                <a:ln>
                  <a:solidFill>
                    <a:srgbClr val="FF00FF"/>
                  </a:solidFill>
                </a:ln>
                <a:solidFill>
                  <a:srgbClr val="0066FF"/>
                </a:solidFill>
              </a:rPr>
              <a:t>Yahusha</a:t>
            </a:r>
            <a:r>
              <a:rPr lang="en-CA" sz="3200" dirty="0" smtClean="0">
                <a:solidFill>
                  <a:srgbClr val="002060"/>
                </a:solidFill>
              </a:rPr>
              <a:t> lived out his Life on this earth. So let’s look at it!</a:t>
            </a:r>
            <a:endParaRPr lang="en-CA" sz="3200" dirty="0">
              <a:solidFill>
                <a:srgbClr val="002060"/>
              </a:solidFill>
            </a:endParaRPr>
          </a:p>
        </p:txBody>
      </p:sp>
      <p:sp>
        <p:nvSpPr>
          <p:cNvPr id="12" name="Rectangular Callout 11"/>
          <p:cNvSpPr/>
          <p:nvPr/>
        </p:nvSpPr>
        <p:spPr>
          <a:xfrm>
            <a:off x="358587" y="1515034"/>
            <a:ext cx="11474825" cy="1985403"/>
          </a:xfrm>
          <a:prstGeom prst="wedgeRectCallout">
            <a:avLst>
              <a:gd name="adj1" fmla="val 12135"/>
              <a:gd name="adj2" fmla="val 95714"/>
            </a:avLst>
          </a:prstGeom>
          <a:noFill/>
          <a:ln w="76200">
            <a:solidFill>
              <a:srgbClr val="6633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2800" b="1" u="sng" dirty="0" smtClean="0">
                <a:solidFill>
                  <a:srgbClr val="663300"/>
                </a:solidFill>
              </a:rPr>
              <a:t>Secular histor</a:t>
            </a:r>
            <a:r>
              <a:rPr lang="en-CA" sz="2800" b="1" dirty="0" smtClean="0">
                <a:solidFill>
                  <a:srgbClr val="663300"/>
                </a:solidFill>
              </a:rPr>
              <a:t>y </a:t>
            </a:r>
            <a:r>
              <a:rPr lang="en-CA" sz="2800" b="1" u="sng" dirty="0" smtClean="0">
                <a:solidFill>
                  <a:srgbClr val="663300"/>
                </a:solidFill>
              </a:rPr>
              <a:t>documents</a:t>
            </a:r>
            <a:r>
              <a:rPr lang="en-CA" sz="2800" dirty="0" smtClean="0">
                <a:solidFill>
                  <a:srgbClr val="663300"/>
                </a:solidFill>
              </a:rPr>
              <a:t>: The </a:t>
            </a:r>
            <a:r>
              <a:rPr lang="en-CA" sz="2800" dirty="0" err="1" smtClean="0">
                <a:solidFill>
                  <a:srgbClr val="663300"/>
                </a:solidFill>
              </a:rPr>
              <a:t>Metonic</a:t>
            </a:r>
            <a:r>
              <a:rPr lang="en-CA" sz="2800" dirty="0" smtClean="0">
                <a:solidFill>
                  <a:srgbClr val="663300"/>
                </a:solidFill>
              </a:rPr>
              <a:t> Cycle (lunar calendar) was “discovered” by </a:t>
            </a:r>
            <a:r>
              <a:rPr lang="en-CA" sz="2800" dirty="0" err="1" smtClean="0">
                <a:solidFill>
                  <a:srgbClr val="663300"/>
                </a:solidFill>
              </a:rPr>
              <a:t>Meton</a:t>
            </a:r>
            <a:r>
              <a:rPr lang="en-CA" sz="2800" dirty="0" smtClean="0">
                <a:solidFill>
                  <a:srgbClr val="663300"/>
                </a:solidFill>
              </a:rPr>
              <a:t> the Greek around the 5</a:t>
            </a:r>
            <a:r>
              <a:rPr lang="en-CA" sz="2800" baseline="30000" dirty="0" smtClean="0">
                <a:solidFill>
                  <a:srgbClr val="663300"/>
                </a:solidFill>
              </a:rPr>
              <a:t>th</a:t>
            </a:r>
            <a:r>
              <a:rPr lang="en-CA" sz="2800" dirty="0" smtClean="0">
                <a:solidFill>
                  <a:srgbClr val="663300"/>
                </a:solidFill>
              </a:rPr>
              <a:t> century BC!  In 432 BC </a:t>
            </a:r>
            <a:br>
              <a:rPr lang="en-CA" sz="2800" dirty="0" smtClean="0">
                <a:solidFill>
                  <a:srgbClr val="663300"/>
                </a:solidFill>
              </a:rPr>
            </a:br>
            <a:r>
              <a:rPr lang="en-CA" sz="2800" dirty="0" smtClean="0">
                <a:solidFill>
                  <a:srgbClr val="663300"/>
                </a:solidFill>
              </a:rPr>
              <a:t>he introduced it into the lunisolar Attic Calendar.  The Romans adapted characteristics of numerous calendars based on the moon, for their own.</a:t>
            </a:r>
            <a:endParaRPr lang="en-CA" sz="2800" dirty="0">
              <a:solidFill>
                <a:srgbClr val="663300"/>
              </a:solidFill>
            </a:endParaRPr>
          </a:p>
        </p:txBody>
      </p:sp>
    </p:spTree>
    <p:extLst>
      <p:ext uri="{BB962C8B-B14F-4D97-AF65-F5344CB8AC3E}">
        <p14:creationId xmlns:p14="http://schemas.microsoft.com/office/powerpoint/2010/main" val="18995415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78000"/>
                <a:shade val="100000"/>
                <a:hueMod val="136000"/>
                <a:satMod val="160000"/>
                <a:lumMod val="105000"/>
              </a:schemeClr>
            </a:gs>
            <a:gs pos="100000">
              <a:srgbClr val="9966FF"/>
            </a:gs>
          </a:gsLst>
          <a:lin ang="8100000" scaled="1"/>
          <a:tileRect/>
        </a:gradFill>
        <a:effectLst/>
      </p:bgPr>
    </p:bg>
    <p:spTree>
      <p:nvGrpSpPr>
        <p:cNvPr id="1" name=""/>
        <p:cNvGrpSpPr/>
        <p:nvPr/>
      </p:nvGrpSpPr>
      <p:grpSpPr>
        <a:xfrm>
          <a:off x="0" y="0"/>
          <a:ext cx="0" cy="0"/>
          <a:chOff x="0" y="0"/>
          <a:chExt cx="0" cy="0"/>
        </a:xfrm>
      </p:grpSpPr>
      <p:sp>
        <p:nvSpPr>
          <p:cNvPr id="5" name="Content Placeholder 2"/>
          <p:cNvSpPr>
            <a:spLocks noGrp="1"/>
          </p:cNvSpPr>
          <p:nvPr>
            <p:ph sz="quarter" idx="13"/>
          </p:nvPr>
        </p:nvSpPr>
        <p:spPr>
          <a:xfrm>
            <a:off x="396815" y="453081"/>
            <a:ext cx="11421374" cy="6039794"/>
          </a:xfrm>
          <a:gradFill>
            <a:gsLst>
              <a:gs pos="0">
                <a:srgbClr val="99FF99"/>
              </a:gs>
              <a:gs pos="100000">
                <a:schemeClr val="bg1">
                  <a:lumMod val="85000"/>
                </a:schemeClr>
              </a:gs>
            </a:gsLst>
            <a:lin ang="5400000" scaled="0"/>
          </a:gradFill>
          <a:scene3d>
            <a:camera prst="orthographicFront"/>
            <a:lightRig rig="threePt" dir="t"/>
          </a:scene3d>
          <a:sp3d>
            <a:bevelT w="152400" h="50800" prst="softRound"/>
          </a:sp3d>
        </p:spPr>
        <p:txBody>
          <a:bodyPr>
            <a:normAutofit fontScale="85000" lnSpcReduction="10000"/>
          </a:bodyPr>
          <a:lstStyle/>
          <a:p>
            <a:pPr marL="0" indent="0">
              <a:buNone/>
            </a:pPr>
            <a:r>
              <a:rPr lang="en-US" sz="3600" u="sng" dirty="0"/>
              <a:t>Overview</a:t>
            </a:r>
          </a:p>
          <a:p>
            <a:r>
              <a:rPr lang="en-US" sz="3600" dirty="0"/>
              <a:t>The </a:t>
            </a:r>
            <a:r>
              <a:rPr lang="en-US" sz="3600" dirty="0">
                <a:effectLst>
                  <a:glow rad="127000">
                    <a:srgbClr val="FFCC00"/>
                  </a:glow>
                </a:effectLst>
              </a:rPr>
              <a:t>Julian calendar, </a:t>
            </a:r>
            <a:r>
              <a:rPr lang="en-US" sz="3600" cap="none" dirty="0" smtClean="0"/>
              <a:t>proposed by </a:t>
            </a:r>
            <a:r>
              <a:rPr lang="en-US" sz="3600" dirty="0" smtClean="0">
                <a:hlinkClick r:id="rId2"/>
              </a:rPr>
              <a:t>Julius </a:t>
            </a:r>
            <a:r>
              <a:rPr lang="en-US" sz="3600" dirty="0">
                <a:hlinkClick r:id="rId2"/>
              </a:rPr>
              <a:t>Caesar</a:t>
            </a:r>
            <a:r>
              <a:rPr lang="en-US" sz="3600" dirty="0"/>
              <a:t> </a:t>
            </a:r>
            <a:r>
              <a:rPr lang="en-US" sz="3600" cap="none" dirty="0" smtClean="0"/>
              <a:t>in </a:t>
            </a:r>
            <a:r>
              <a:rPr lang="en-US" sz="3600" dirty="0" smtClean="0"/>
              <a:t>46 </a:t>
            </a:r>
            <a:r>
              <a:rPr lang="en-US" sz="3600" dirty="0">
                <a:hlinkClick r:id="rId3"/>
              </a:rPr>
              <a:t>BC</a:t>
            </a:r>
            <a:r>
              <a:rPr lang="en-US" sz="3600" dirty="0"/>
              <a:t> </a:t>
            </a:r>
            <a:r>
              <a:rPr lang="en-US" sz="3600" dirty="0" smtClean="0"/>
              <a:t/>
            </a:r>
            <a:br>
              <a:rPr lang="en-US" sz="3600" dirty="0" smtClean="0"/>
            </a:br>
            <a:r>
              <a:rPr lang="en-US" sz="3600" dirty="0" smtClean="0"/>
              <a:t>(</a:t>
            </a:r>
            <a:r>
              <a:rPr lang="en-US" sz="3600" dirty="0"/>
              <a:t>708 </a:t>
            </a:r>
            <a:r>
              <a:rPr lang="en-US" sz="3600" dirty="0">
                <a:hlinkClick r:id="rId4"/>
              </a:rPr>
              <a:t>AUC</a:t>
            </a:r>
            <a:r>
              <a:rPr lang="en-US" sz="3600" dirty="0"/>
              <a:t>), </a:t>
            </a:r>
            <a:r>
              <a:rPr lang="en-US" sz="3600" cap="none" dirty="0" smtClean="0"/>
              <a:t>was a reform of the </a:t>
            </a:r>
            <a:r>
              <a:rPr lang="en-US" sz="3600" dirty="0" smtClean="0">
                <a:hlinkClick r:id="rId5"/>
              </a:rPr>
              <a:t>Roman </a:t>
            </a:r>
            <a:r>
              <a:rPr lang="en-US" sz="3600" dirty="0">
                <a:hlinkClick r:id="rId5"/>
              </a:rPr>
              <a:t>calendar</a:t>
            </a:r>
            <a:r>
              <a:rPr lang="en-US" sz="3600" dirty="0"/>
              <a:t>. </a:t>
            </a:r>
            <a:r>
              <a:rPr lang="en-US" sz="3600" dirty="0" smtClean="0"/>
              <a:t> </a:t>
            </a:r>
            <a:r>
              <a:rPr lang="en-US" sz="3600" cap="none" dirty="0"/>
              <a:t>I</a:t>
            </a:r>
            <a:r>
              <a:rPr lang="en-US" sz="3600" cap="none" dirty="0" smtClean="0"/>
              <a:t>t took effect </a:t>
            </a:r>
            <a:br>
              <a:rPr lang="en-US" sz="3600" cap="none" dirty="0" smtClean="0"/>
            </a:br>
            <a:r>
              <a:rPr lang="en-US" sz="3600" cap="none" dirty="0" smtClean="0"/>
              <a:t>on </a:t>
            </a:r>
            <a:r>
              <a:rPr lang="en-US" sz="3600" dirty="0" smtClean="0"/>
              <a:t>1 </a:t>
            </a:r>
            <a:r>
              <a:rPr lang="en-US" sz="3600" dirty="0"/>
              <a:t>January 45 BC (709 AUC), by edict. </a:t>
            </a:r>
            <a:r>
              <a:rPr lang="en-US" sz="3600" dirty="0" smtClean="0"/>
              <a:t> </a:t>
            </a:r>
            <a:r>
              <a:rPr lang="en-US" sz="3600" cap="none" dirty="0" smtClean="0"/>
              <a:t>It was the predominant calendar in the Roman world, most of Europe, and in European settlements in the Americas and elsewhere, until it was refined and </a:t>
            </a:r>
            <a:r>
              <a:rPr lang="en-US" sz="3600" cap="none" dirty="0" smtClean="0">
                <a:hlinkClick r:id="rId6"/>
              </a:rPr>
              <a:t>gradually replaced</a:t>
            </a:r>
            <a:r>
              <a:rPr lang="en-US" sz="3600" cap="none" dirty="0" smtClean="0"/>
              <a:t> by the </a:t>
            </a:r>
            <a:r>
              <a:rPr lang="en-US" sz="3600" cap="none" dirty="0" smtClean="0">
                <a:hlinkClick r:id="rId7"/>
              </a:rPr>
              <a:t>Gregorian calendar</a:t>
            </a:r>
            <a:r>
              <a:rPr lang="en-US" sz="3600" cap="none" dirty="0" smtClean="0"/>
              <a:t>, promulgated in </a:t>
            </a:r>
            <a:br>
              <a:rPr lang="en-US" sz="3600" cap="none" dirty="0" smtClean="0"/>
            </a:br>
            <a:r>
              <a:rPr lang="en-US" sz="3600" cap="none" dirty="0" smtClean="0"/>
              <a:t>1582 by </a:t>
            </a:r>
            <a:r>
              <a:rPr lang="en-US" sz="3600" cap="none" dirty="0" smtClean="0">
                <a:hlinkClick r:id="rId8"/>
              </a:rPr>
              <a:t>Po</a:t>
            </a:r>
            <a:r>
              <a:rPr lang="en-US" sz="3600" u="sng" cap="none" dirty="0" smtClean="0">
                <a:hlinkClick r:id="rId8"/>
              </a:rPr>
              <a:t>p</a:t>
            </a:r>
            <a:r>
              <a:rPr lang="en-US" sz="3600" cap="none" dirty="0" smtClean="0">
                <a:hlinkClick r:id="rId8"/>
              </a:rPr>
              <a:t>e </a:t>
            </a:r>
            <a:r>
              <a:rPr lang="en-US" sz="3600" cap="none" dirty="0">
                <a:hlinkClick r:id="rId8"/>
              </a:rPr>
              <a:t>G</a:t>
            </a:r>
            <a:r>
              <a:rPr lang="en-US" sz="3600" cap="none" dirty="0" smtClean="0">
                <a:hlinkClick r:id="rId8"/>
              </a:rPr>
              <a:t>re</a:t>
            </a:r>
            <a:r>
              <a:rPr lang="en-US" sz="3600" u="sng" cap="none" dirty="0" smtClean="0">
                <a:hlinkClick r:id="rId8"/>
              </a:rPr>
              <a:t>g</a:t>
            </a:r>
            <a:r>
              <a:rPr lang="en-US" sz="3600" cap="none" dirty="0" smtClean="0">
                <a:hlinkClick r:id="rId8"/>
              </a:rPr>
              <a:t>or</a:t>
            </a:r>
            <a:r>
              <a:rPr lang="en-US" sz="3600" u="sng" cap="none" dirty="0" smtClean="0">
                <a:hlinkClick r:id="rId8"/>
              </a:rPr>
              <a:t>y</a:t>
            </a:r>
            <a:r>
              <a:rPr lang="en-US" sz="3600" cap="none" dirty="0" smtClean="0">
                <a:hlinkClick r:id="rId8"/>
              </a:rPr>
              <a:t> XIII</a:t>
            </a:r>
            <a:r>
              <a:rPr lang="en-US" sz="3600" cap="none" dirty="0" smtClean="0"/>
              <a:t>. </a:t>
            </a:r>
            <a:br>
              <a:rPr lang="en-US" sz="3600" cap="none" dirty="0" smtClean="0"/>
            </a:br>
            <a:r>
              <a:rPr lang="en-US" sz="3600" dirty="0" smtClean="0"/>
              <a:t>The </a:t>
            </a:r>
            <a:r>
              <a:rPr lang="en-US" sz="3600" dirty="0"/>
              <a:t>Julian calendar </a:t>
            </a:r>
            <a:r>
              <a:rPr lang="en-US" sz="3600" cap="none" dirty="0" smtClean="0"/>
              <a:t>is still used in parts of the </a:t>
            </a:r>
            <a:r>
              <a:rPr lang="en-US" sz="3600" dirty="0" smtClean="0">
                <a:hlinkClick r:id="rId9"/>
              </a:rPr>
              <a:t>Eastern </a:t>
            </a:r>
            <a:r>
              <a:rPr lang="en-US" sz="3600" dirty="0">
                <a:hlinkClick r:id="rId9"/>
              </a:rPr>
              <a:t>Orthodox Church</a:t>
            </a:r>
            <a:r>
              <a:rPr lang="en-US" sz="3600" dirty="0"/>
              <a:t>, </a:t>
            </a:r>
            <a:r>
              <a:rPr lang="en-US" sz="3600" cap="none" dirty="0" smtClean="0"/>
              <a:t>in parts of </a:t>
            </a:r>
            <a:r>
              <a:rPr lang="en-US" sz="3600" dirty="0" smtClean="0">
                <a:hlinkClick r:id="rId10"/>
              </a:rPr>
              <a:t>Oriental </a:t>
            </a:r>
            <a:r>
              <a:rPr lang="en-US" sz="3600" dirty="0">
                <a:hlinkClick r:id="rId10"/>
              </a:rPr>
              <a:t>Orthodoxy</a:t>
            </a:r>
            <a:r>
              <a:rPr lang="en-US" sz="3600" dirty="0"/>
              <a:t>, </a:t>
            </a:r>
            <a:r>
              <a:rPr lang="en-US" sz="3600" dirty="0" smtClean="0"/>
              <a:t/>
            </a:r>
            <a:br>
              <a:rPr lang="en-US" sz="3600" dirty="0" smtClean="0"/>
            </a:br>
            <a:r>
              <a:rPr lang="en-US" sz="3600" cap="none" dirty="0" smtClean="0"/>
              <a:t>and by the</a:t>
            </a:r>
            <a:r>
              <a:rPr lang="en-US" sz="3600" dirty="0" smtClean="0"/>
              <a:t> </a:t>
            </a:r>
            <a:r>
              <a:rPr lang="en-US" sz="3600" dirty="0" smtClean="0">
                <a:hlinkClick r:id="rId11"/>
              </a:rPr>
              <a:t>Berbers</a:t>
            </a:r>
            <a:r>
              <a:rPr lang="en-US" sz="3600" dirty="0" smtClean="0"/>
              <a:t>.       						</a:t>
            </a:r>
            <a:r>
              <a:rPr lang="en-US" sz="1400" dirty="0" smtClean="0"/>
              <a:t>Time and Date.com</a:t>
            </a:r>
            <a:endParaRPr lang="en-US" sz="1400" dirty="0"/>
          </a:p>
          <a:p>
            <a:pPr marL="0" indent="0">
              <a:buNone/>
            </a:pPr>
            <a:endParaRPr lang="en-CA" sz="3600" dirty="0">
              <a:solidFill>
                <a:srgbClr val="663300"/>
              </a:solidFill>
            </a:endParaRPr>
          </a:p>
        </p:txBody>
      </p:sp>
      <p:sp>
        <p:nvSpPr>
          <p:cNvPr id="6" name="Slide Number Placeholder 3"/>
          <p:cNvSpPr>
            <a:spLocks noGrp="1"/>
          </p:cNvSpPr>
          <p:nvPr>
            <p:ph type="sldNum" sz="quarter" idx="12"/>
          </p:nvPr>
        </p:nvSpPr>
        <p:spPr>
          <a:xfrm>
            <a:off x="11277600" y="6492875"/>
            <a:ext cx="764215" cy="365125"/>
          </a:xfrm>
        </p:spPr>
        <p:txBody>
          <a:bodyPr/>
          <a:lstStyle/>
          <a:p>
            <a:fld id="{6D22F896-40B5-4ADD-8801-0D06FADFA095}" type="slidenum">
              <a:rPr lang="en-US" smtClean="0"/>
              <a:pPr/>
              <a:t>18</a:t>
            </a:fld>
            <a:endParaRPr lang="en-US" dirty="0"/>
          </a:p>
        </p:txBody>
      </p:sp>
    </p:spTree>
    <p:extLst>
      <p:ext uri="{BB962C8B-B14F-4D97-AF65-F5344CB8AC3E}">
        <p14:creationId xmlns:p14="http://schemas.microsoft.com/office/powerpoint/2010/main" val="793240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67000">
              <a:schemeClr val="bg2">
                <a:tint val="78000"/>
                <a:shade val="100000"/>
                <a:hueMod val="136000"/>
                <a:satMod val="160000"/>
                <a:lumMod val="105000"/>
              </a:schemeClr>
            </a:gs>
            <a:gs pos="28000">
              <a:srgbClr val="99FF99">
                <a:alpha val="18000"/>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a:xfrm>
            <a:off x="11277600" y="6492875"/>
            <a:ext cx="764215" cy="365125"/>
          </a:xfrm>
          <a:scene3d>
            <a:camera prst="orthographicFront"/>
            <a:lightRig rig="threePt" dir="t"/>
          </a:scene3d>
          <a:sp3d>
            <a:bevelT w="152400" h="50800" prst="softRound"/>
          </a:sp3d>
        </p:spPr>
        <p:txBody>
          <a:bodyPr>
            <a:sp3d extrusionH="57150">
              <a:bevelT w="38100" h="38100"/>
            </a:sp3d>
          </a:bodyPr>
          <a:lstStyle/>
          <a:p>
            <a:fld id="{6D22F896-40B5-4ADD-8801-0D06FADFA095}" type="slidenum">
              <a:rPr lang="en-US" smtClean="0"/>
              <a:pPr/>
              <a:t>19</a:t>
            </a:fld>
            <a:endParaRPr lang="en-US" dirty="0"/>
          </a:p>
        </p:txBody>
      </p:sp>
      <p:sp>
        <p:nvSpPr>
          <p:cNvPr id="9" name="Rounded Rectangle 8"/>
          <p:cNvSpPr/>
          <p:nvPr/>
        </p:nvSpPr>
        <p:spPr>
          <a:xfrm>
            <a:off x="268941" y="197224"/>
            <a:ext cx="11663083" cy="1963270"/>
          </a:xfrm>
          <a:prstGeom prst="roundRect">
            <a:avLst/>
          </a:prstGeom>
          <a:noFill/>
          <a:ln w="57150">
            <a:solidFill>
              <a:srgbClr val="6633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p>
        </p:txBody>
      </p:sp>
      <p:sp>
        <p:nvSpPr>
          <p:cNvPr id="10" name="Rectangle 9"/>
          <p:cNvSpPr/>
          <p:nvPr/>
        </p:nvSpPr>
        <p:spPr>
          <a:xfrm>
            <a:off x="322729" y="286869"/>
            <a:ext cx="11582399" cy="1754326"/>
          </a:xfrm>
          <a:prstGeom prst="rect">
            <a:avLst/>
          </a:prstGeom>
          <a:scene3d>
            <a:camera prst="orthographicFront"/>
            <a:lightRig rig="threePt" dir="t"/>
          </a:scene3d>
          <a:sp3d>
            <a:bevelT w="152400" h="50800" prst="softRound"/>
          </a:sp3d>
        </p:spPr>
        <p:txBody>
          <a:bodyPr wrap="square">
            <a:spAutoFit/>
            <a:sp3d extrusionH="57150">
              <a:bevelT w="38100" h="38100"/>
            </a:sp3d>
          </a:bodyPr>
          <a:lstStyle/>
          <a:p>
            <a:pPr lvl="0" algn="ctr"/>
            <a:r>
              <a:rPr lang="en-CA" sz="3600" b="1" dirty="0" smtClean="0">
                <a:ln>
                  <a:solidFill>
                    <a:prstClr val="black"/>
                  </a:solidFill>
                </a:ln>
                <a:solidFill>
                  <a:srgbClr val="FF0000"/>
                </a:solidFill>
              </a:rPr>
              <a:t>Note:</a:t>
            </a:r>
            <a:r>
              <a:rPr lang="en-CA" sz="3600" dirty="0" smtClean="0">
                <a:ln>
                  <a:solidFill>
                    <a:prstClr val="black"/>
                  </a:solidFill>
                </a:ln>
                <a:solidFill>
                  <a:srgbClr val="FF0000"/>
                </a:solidFill>
              </a:rPr>
              <a:t>  </a:t>
            </a:r>
            <a:r>
              <a:rPr lang="en-CA" sz="3600" b="1" dirty="0" smtClean="0">
                <a:ln>
                  <a:solidFill>
                    <a:prstClr val="black"/>
                  </a:solidFill>
                </a:ln>
                <a:solidFill>
                  <a:srgbClr val="FF0000"/>
                </a:solidFill>
              </a:rPr>
              <a:t>The </a:t>
            </a:r>
            <a:r>
              <a:rPr lang="en-CA" sz="3600" b="1" dirty="0">
                <a:ln>
                  <a:solidFill>
                    <a:prstClr val="black"/>
                  </a:solidFill>
                </a:ln>
                <a:solidFill>
                  <a:srgbClr val="FF0000"/>
                </a:solidFill>
              </a:rPr>
              <a:t>Ethiopian </a:t>
            </a:r>
            <a:r>
              <a:rPr lang="en-CA" sz="3600" b="1" dirty="0" smtClean="0">
                <a:ln>
                  <a:solidFill>
                    <a:prstClr val="black"/>
                  </a:solidFill>
                </a:ln>
                <a:solidFill>
                  <a:srgbClr val="FF0000"/>
                </a:solidFill>
              </a:rPr>
              <a:t>economy </a:t>
            </a:r>
            <a:r>
              <a:rPr lang="en-CA" sz="3600" b="1" dirty="0">
                <a:ln>
                  <a:solidFill>
                    <a:prstClr val="black"/>
                  </a:solidFill>
                </a:ln>
                <a:solidFill>
                  <a:srgbClr val="FF0000"/>
                </a:solidFill>
              </a:rPr>
              <a:t>operated on the Julius </a:t>
            </a:r>
            <a:r>
              <a:rPr lang="en-CA" sz="3600" b="1" dirty="0" smtClean="0">
                <a:ln>
                  <a:solidFill>
                    <a:prstClr val="black"/>
                  </a:solidFill>
                </a:ln>
                <a:solidFill>
                  <a:srgbClr val="FF0000"/>
                </a:solidFill>
              </a:rPr>
              <a:t>calendar until recently!  The </a:t>
            </a:r>
            <a:r>
              <a:rPr lang="en-CA" sz="3600" b="1" dirty="0">
                <a:ln>
                  <a:solidFill>
                    <a:prstClr val="black"/>
                  </a:solidFill>
                </a:ln>
                <a:solidFill>
                  <a:srgbClr val="FF0000"/>
                </a:solidFill>
              </a:rPr>
              <a:t>Orthodox church still does! </a:t>
            </a:r>
            <a:br>
              <a:rPr lang="en-CA" sz="3600" b="1" dirty="0">
                <a:ln>
                  <a:solidFill>
                    <a:prstClr val="black"/>
                  </a:solidFill>
                </a:ln>
                <a:solidFill>
                  <a:srgbClr val="FF0000"/>
                </a:solidFill>
              </a:rPr>
            </a:br>
            <a:r>
              <a:rPr lang="en-CA" sz="3600" b="1" dirty="0">
                <a:ln>
                  <a:solidFill>
                    <a:prstClr val="black"/>
                  </a:solidFill>
                </a:ln>
                <a:solidFill>
                  <a:srgbClr val="FF0000"/>
                </a:solidFill>
              </a:rPr>
              <a:t>It is said that the Ethiopian calendar has 13 months as well.  </a:t>
            </a:r>
            <a:endParaRPr lang="en-CA" sz="3600" b="1" dirty="0">
              <a:solidFill>
                <a:srgbClr val="663300"/>
              </a:solidFill>
            </a:endParaRPr>
          </a:p>
        </p:txBody>
      </p:sp>
      <p:sp>
        <p:nvSpPr>
          <p:cNvPr id="11" name="Rounded Rectangle 10"/>
          <p:cNvSpPr/>
          <p:nvPr/>
        </p:nvSpPr>
        <p:spPr>
          <a:xfrm>
            <a:off x="268941" y="1766046"/>
            <a:ext cx="11663083" cy="4885765"/>
          </a:xfrm>
          <a:prstGeom prst="roundRect">
            <a:avLst/>
          </a:prstGeom>
          <a:no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p>
        </p:txBody>
      </p:sp>
      <p:sp>
        <p:nvSpPr>
          <p:cNvPr id="12" name="Rounded Rectangle 11"/>
          <p:cNvSpPr/>
          <p:nvPr/>
        </p:nvSpPr>
        <p:spPr>
          <a:xfrm>
            <a:off x="349624" y="2330823"/>
            <a:ext cx="11582400" cy="4320988"/>
          </a:xfrm>
          <a:prstGeom prst="roundRect">
            <a:avLst/>
          </a:prstGeom>
          <a:noFill/>
          <a:ln w="57150">
            <a:solidFill>
              <a:srgbClr val="9966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200" dirty="0" smtClean="0">
                <a:solidFill>
                  <a:srgbClr val="663300"/>
                </a:solidFill>
              </a:rPr>
              <a:t>An Ethiopian/Orthodox man I work with confirms the 13</a:t>
            </a:r>
            <a:r>
              <a:rPr lang="en-CA" sz="3200" baseline="30000" dirty="0" smtClean="0">
                <a:solidFill>
                  <a:srgbClr val="663300"/>
                </a:solidFill>
              </a:rPr>
              <a:t>th</a:t>
            </a:r>
            <a:r>
              <a:rPr lang="en-CA" sz="3200" dirty="0" smtClean="0">
                <a:solidFill>
                  <a:srgbClr val="663300"/>
                </a:solidFill>
              </a:rPr>
              <a:t> month concept, yet he declares the </a:t>
            </a:r>
            <a:r>
              <a:rPr lang="en-CA" sz="3200" b="1" dirty="0" smtClean="0">
                <a:solidFill>
                  <a:srgbClr val="663300"/>
                </a:solidFill>
                <a:effectLst>
                  <a:glow rad="127000">
                    <a:srgbClr val="FFFF00"/>
                  </a:glow>
                </a:effectLst>
              </a:rPr>
              <a:t>13</a:t>
            </a:r>
            <a:r>
              <a:rPr lang="en-CA" sz="3200" b="1" baseline="30000" dirty="0" smtClean="0">
                <a:solidFill>
                  <a:srgbClr val="663300"/>
                </a:solidFill>
                <a:effectLst>
                  <a:glow rad="127000">
                    <a:srgbClr val="FFFF00"/>
                  </a:glow>
                </a:effectLst>
              </a:rPr>
              <a:t>th</a:t>
            </a:r>
            <a:r>
              <a:rPr lang="en-CA" sz="3200" dirty="0" smtClean="0">
                <a:solidFill>
                  <a:srgbClr val="663300"/>
                </a:solidFill>
              </a:rPr>
              <a:t> month of the </a:t>
            </a:r>
            <a:r>
              <a:rPr lang="en-CA" sz="3200" dirty="0">
                <a:solidFill>
                  <a:srgbClr val="663300"/>
                </a:solidFill>
              </a:rPr>
              <a:t>J</a:t>
            </a:r>
            <a:r>
              <a:rPr lang="en-CA" sz="3200" dirty="0" smtClean="0">
                <a:solidFill>
                  <a:srgbClr val="663300"/>
                </a:solidFill>
              </a:rPr>
              <a:t>ulian calendar has only </a:t>
            </a:r>
            <a:r>
              <a:rPr lang="en-CA" sz="3200" b="1" dirty="0" smtClean="0">
                <a:solidFill>
                  <a:srgbClr val="663300"/>
                </a:solidFill>
                <a:effectLst>
                  <a:glow rad="127000">
                    <a:srgbClr val="FFFF00"/>
                  </a:glow>
                </a:effectLst>
              </a:rPr>
              <a:t>5/6 days in the 13</a:t>
            </a:r>
            <a:r>
              <a:rPr lang="en-CA" sz="3200" b="1" baseline="30000" dirty="0" smtClean="0">
                <a:solidFill>
                  <a:srgbClr val="663300"/>
                </a:solidFill>
                <a:effectLst>
                  <a:glow rad="127000">
                    <a:srgbClr val="FFFF00"/>
                  </a:glow>
                </a:effectLst>
              </a:rPr>
              <a:t>th</a:t>
            </a:r>
            <a:r>
              <a:rPr lang="en-CA" sz="3200" b="1" dirty="0" smtClean="0">
                <a:solidFill>
                  <a:srgbClr val="663300"/>
                </a:solidFill>
                <a:effectLst>
                  <a:glow rad="127000">
                    <a:srgbClr val="FFFF00"/>
                  </a:glow>
                </a:effectLst>
              </a:rPr>
              <a:t> month.  </a:t>
            </a:r>
            <a:r>
              <a:rPr lang="en-CA" sz="3200" dirty="0" smtClean="0">
                <a:solidFill>
                  <a:srgbClr val="663300"/>
                </a:solidFill>
              </a:rPr>
              <a:t>This fact has been searched out and confirmed.  Please note that the extra days over the 360 were not interspersed by the quarters!  </a:t>
            </a:r>
            <a:r>
              <a:rPr lang="en-CA" sz="3200" u="sng" dirty="0" smtClean="0">
                <a:solidFill>
                  <a:srgbClr val="00B050"/>
                </a:solidFill>
              </a:rPr>
              <a:t>The</a:t>
            </a:r>
            <a:r>
              <a:rPr lang="en-CA" sz="3200" dirty="0" smtClean="0">
                <a:solidFill>
                  <a:srgbClr val="00B050"/>
                </a:solidFill>
              </a:rPr>
              <a:t>y</a:t>
            </a:r>
            <a:r>
              <a:rPr lang="en-CA" sz="3200" u="sng" dirty="0" smtClean="0">
                <a:solidFill>
                  <a:srgbClr val="00B050"/>
                </a:solidFill>
              </a:rPr>
              <a:t> were added onto the end of the </a:t>
            </a:r>
            <a:r>
              <a:rPr lang="en-CA" sz="3200" dirty="0" smtClean="0">
                <a:solidFill>
                  <a:srgbClr val="00B050"/>
                </a:solidFill>
              </a:rPr>
              <a:t>y</a:t>
            </a:r>
            <a:r>
              <a:rPr lang="en-CA" sz="3200" u="sng" dirty="0" smtClean="0">
                <a:solidFill>
                  <a:srgbClr val="00B050"/>
                </a:solidFill>
              </a:rPr>
              <a:t>ear</a:t>
            </a:r>
            <a:r>
              <a:rPr lang="en-CA" sz="3200" dirty="0" smtClean="0">
                <a:solidFill>
                  <a:srgbClr val="00B050"/>
                </a:solidFill>
              </a:rPr>
              <a:t>,</a:t>
            </a:r>
            <a:r>
              <a:rPr lang="en-CA" sz="3200" dirty="0" smtClean="0">
                <a:solidFill>
                  <a:srgbClr val="663300"/>
                </a:solidFill>
              </a:rPr>
              <a:t> preserving the integrity of the 360 day year.</a:t>
            </a:r>
          </a:p>
          <a:p>
            <a:pPr algn="ctr"/>
            <a:r>
              <a:rPr lang="en-CA" sz="3200" dirty="0" smtClean="0">
                <a:solidFill>
                  <a:srgbClr val="663300"/>
                </a:solidFill>
              </a:rPr>
              <a:t>The Julian calendar also has strict 30 day months with </a:t>
            </a:r>
            <a:r>
              <a:rPr lang="en-CA" sz="3200" b="1" u="sng" dirty="0" smtClean="0">
                <a:solidFill>
                  <a:srgbClr val="663300"/>
                </a:solidFill>
              </a:rPr>
              <a:t>March 1 as new years day</a:t>
            </a:r>
            <a:r>
              <a:rPr lang="en-CA" sz="3200" b="1" dirty="0" smtClean="0">
                <a:solidFill>
                  <a:srgbClr val="663300"/>
                </a:solidFill>
              </a:rPr>
              <a:t>!!</a:t>
            </a:r>
            <a:r>
              <a:rPr lang="en-CA" sz="3200" dirty="0" smtClean="0">
                <a:solidFill>
                  <a:srgbClr val="663300"/>
                </a:solidFill>
              </a:rPr>
              <a:t>  This was the calendar in all the countries that were ruled by Rome, when </a:t>
            </a:r>
            <a:r>
              <a:rPr lang="en-CA" sz="3200" b="1" dirty="0" smtClean="0">
                <a:solidFill>
                  <a:srgbClr val="0066FF"/>
                </a:solidFill>
              </a:rPr>
              <a:t>Yahusha</a:t>
            </a:r>
            <a:r>
              <a:rPr lang="en-CA" sz="3200" dirty="0" smtClean="0">
                <a:solidFill>
                  <a:srgbClr val="663300"/>
                </a:solidFill>
              </a:rPr>
              <a:t> was on this earth. </a:t>
            </a:r>
            <a:r>
              <a:rPr lang="en-CA" sz="3200" dirty="0" smtClean="0">
                <a:solidFill>
                  <a:srgbClr val="663300"/>
                </a:solidFill>
                <a:sym typeface="Wingdings" panose="05000000000000000000" pitchFamily="2" charset="2"/>
              </a:rPr>
              <a:t> </a:t>
            </a:r>
            <a:r>
              <a:rPr lang="en-CA" sz="3200" dirty="0" smtClean="0">
                <a:solidFill>
                  <a:srgbClr val="663300"/>
                </a:solidFill>
              </a:rPr>
              <a:t> </a:t>
            </a:r>
            <a:endParaRPr lang="en-CA" sz="3200" dirty="0">
              <a:solidFill>
                <a:srgbClr val="663300"/>
              </a:solidFill>
            </a:endParaRPr>
          </a:p>
        </p:txBody>
      </p:sp>
    </p:spTree>
    <p:extLst>
      <p:ext uri="{BB962C8B-B14F-4D97-AF65-F5344CB8AC3E}">
        <p14:creationId xmlns:p14="http://schemas.microsoft.com/office/powerpoint/2010/main" val="1264844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336048" y="6492875"/>
            <a:ext cx="764215" cy="365125"/>
          </a:xfrm>
        </p:spPr>
        <p:txBody>
          <a:bodyPr/>
          <a:lstStyle/>
          <a:p>
            <a:fld id="{6D22F896-40B5-4ADD-8801-0D06FADFA095}" type="slidenum">
              <a:rPr lang="en-US" smtClean="0"/>
              <a:pPr/>
              <a:t>2</a:t>
            </a:fld>
            <a:endParaRPr lang="en-US" dirty="0"/>
          </a:p>
        </p:txBody>
      </p:sp>
      <p:sp>
        <p:nvSpPr>
          <p:cNvPr id="4" name="Rectangle 3"/>
          <p:cNvSpPr/>
          <p:nvPr/>
        </p:nvSpPr>
        <p:spPr>
          <a:xfrm>
            <a:off x="397163" y="206203"/>
            <a:ext cx="11397673" cy="6588470"/>
          </a:xfrm>
          <a:prstGeom prst="rect">
            <a:avLst/>
          </a:prstGeom>
        </p:spPr>
        <p:txBody>
          <a:bodyPr wrap="square">
            <a:spAutoFit/>
            <a:scene3d>
              <a:camera prst="orthographicFront"/>
              <a:lightRig rig="threePt" dir="t"/>
            </a:scene3d>
            <a:sp3d extrusionH="57150">
              <a:bevelT w="38100" h="38100"/>
            </a:sp3d>
          </a:bodyPr>
          <a:lstStyle/>
          <a:p>
            <a:pPr marL="228600" lvl="0" indent="-228600" defTabSz="914400">
              <a:lnSpc>
                <a:spcPct val="120000"/>
              </a:lnSpc>
              <a:spcBef>
                <a:spcPts val="1000"/>
              </a:spcBef>
              <a:buClr>
                <a:prstClr val="black"/>
              </a:buClr>
              <a:buFont typeface="Arial" panose="020B0604020202020204" pitchFamily="34" charset="0"/>
              <a:buChar char="•"/>
            </a:pPr>
            <a:r>
              <a:rPr lang="en-CA" sz="3600" b="1" cap="all" dirty="0">
                <a:solidFill>
                  <a:prstClr val="black"/>
                </a:solidFill>
                <a:effectLst>
                  <a:glow rad="228600">
                    <a:srgbClr val="43AFD6">
                      <a:satMod val="175000"/>
                      <a:alpha val="40000"/>
                    </a:srgbClr>
                  </a:glow>
                </a:effectLst>
              </a:rPr>
              <a:t>Notice:   </a:t>
            </a:r>
            <a:r>
              <a:rPr lang="en-CA" sz="3600" dirty="0">
                <a:solidFill>
                  <a:prstClr val="black"/>
                </a:solidFill>
              </a:rPr>
              <a:t>For those new to these studies – </a:t>
            </a:r>
          </a:p>
          <a:p>
            <a:pPr marL="228600" lvl="0" indent="-228600" defTabSz="914400">
              <a:lnSpc>
                <a:spcPct val="120000"/>
              </a:lnSpc>
              <a:spcBef>
                <a:spcPts val="1000"/>
              </a:spcBef>
              <a:buClr>
                <a:prstClr val="black"/>
              </a:buClr>
              <a:buFont typeface="Arial" panose="020B0604020202020204" pitchFamily="34" charset="0"/>
              <a:buChar char="•"/>
            </a:pPr>
            <a:r>
              <a:rPr lang="en-CA" sz="3600" b="1" dirty="0">
                <a:ln>
                  <a:solidFill>
                    <a:srgbClr val="002060"/>
                  </a:solidFill>
                </a:ln>
                <a:solidFill>
                  <a:srgbClr val="43AFD6">
                    <a:lumMod val="75000"/>
                  </a:srgbClr>
                </a:solidFill>
              </a:rPr>
              <a:t>The word – </a:t>
            </a:r>
            <a:r>
              <a:rPr lang="en-CA" sz="3600" b="1" dirty="0">
                <a:ln>
                  <a:solidFill>
                    <a:srgbClr val="002060"/>
                  </a:solidFill>
                </a:ln>
                <a:solidFill>
                  <a:srgbClr val="FF0000"/>
                </a:solidFill>
                <a:effectLst>
                  <a:glow rad="127000">
                    <a:srgbClr val="00FFFF"/>
                  </a:glow>
                </a:effectLst>
              </a:rPr>
              <a:t>Cycle</a:t>
            </a:r>
            <a:r>
              <a:rPr lang="en-CA" sz="3600" b="1" dirty="0">
                <a:ln>
                  <a:solidFill>
                    <a:srgbClr val="002060"/>
                  </a:solidFill>
                </a:ln>
                <a:solidFill>
                  <a:srgbClr val="FF0000"/>
                </a:solidFill>
              </a:rPr>
              <a:t> </a:t>
            </a:r>
            <a:r>
              <a:rPr lang="en-CA" sz="3600" b="1" dirty="0">
                <a:ln>
                  <a:solidFill>
                    <a:srgbClr val="002060"/>
                  </a:solidFill>
                </a:ln>
                <a:solidFill>
                  <a:srgbClr val="43AFD6">
                    <a:lumMod val="75000"/>
                  </a:srgbClr>
                </a:solidFill>
              </a:rPr>
              <a:t>– is used to designate one 24 hour period, </a:t>
            </a:r>
            <a:r>
              <a:rPr lang="en-CA" sz="3600" b="1" u="sng" dirty="0">
                <a:ln>
                  <a:solidFill>
                    <a:srgbClr val="002060"/>
                  </a:solidFill>
                </a:ln>
                <a:solidFill>
                  <a:srgbClr val="FF00FF"/>
                </a:solidFill>
              </a:rPr>
              <a:t>Dawn to Dawn</a:t>
            </a:r>
            <a:r>
              <a:rPr lang="en-CA" sz="3600" b="1" dirty="0">
                <a:ln>
                  <a:solidFill>
                    <a:srgbClr val="002060"/>
                  </a:solidFill>
                </a:ln>
                <a:solidFill>
                  <a:srgbClr val="FF00FF"/>
                </a:solidFill>
              </a:rPr>
              <a:t>,</a:t>
            </a:r>
            <a:r>
              <a:rPr lang="en-CA" sz="3600" b="1" dirty="0">
                <a:ln>
                  <a:solidFill>
                    <a:srgbClr val="002060"/>
                  </a:solidFill>
                </a:ln>
                <a:solidFill>
                  <a:srgbClr val="43AFD6">
                    <a:lumMod val="75000"/>
                  </a:srgbClr>
                </a:solidFill>
              </a:rPr>
              <a:t> within a week of 7. </a:t>
            </a:r>
          </a:p>
          <a:p>
            <a:pPr marL="228600" lvl="0" indent="-228600" defTabSz="914400">
              <a:lnSpc>
                <a:spcPct val="120000"/>
              </a:lnSpc>
              <a:spcBef>
                <a:spcPts val="1000"/>
              </a:spcBef>
              <a:buClr>
                <a:prstClr val="black"/>
              </a:buClr>
              <a:buFont typeface="Arial" panose="020B0604020202020204" pitchFamily="34" charset="0"/>
              <a:buChar char="•"/>
            </a:pPr>
            <a:r>
              <a:rPr lang="en-CA" sz="3600" b="1" dirty="0">
                <a:ln>
                  <a:solidFill>
                    <a:srgbClr val="002060"/>
                  </a:solidFill>
                </a:ln>
                <a:solidFill>
                  <a:srgbClr val="43AFD6">
                    <a:lumMod val="75000"/>
                  </a:srgbClr>
                </a:solidFill>
              </a:rPr>
              <a:t>There are 7 - </a:t>
            </a:r>
            <a:r>
              <a:rPr lang="en-CA" sz="3600" b="1" dirty="0">
                <a:ln>
                  <a:solidFill>
                    <a:srgbClr val="002060"/>
                  </a:solidFill>
                </a:ln>
                <a:solidFill>
                  <a:srgbClr val="FF00FF"/>
                </a:solidFill>
              </a:rPr>
              <a:t>24 hour cycles </a:t>
            </a:r>
            <a:r>
              <a:rPr lang="en-CA" sz="3600" b="1" dirty="0">
                <a:ln>
                  <a:solidFill>
                    <a:srgbClr val="002060"/>
                  </a:solidFill>
                </a:ln>
                <a:solidFill>
                  <a:srgbClr val="43AFD6">
                    <a:lumMod val="75000"/>
                  </a:srgbClr>
                </a:solidFill>
              </a:rPr>
              <a:t>in a week.</a:t>
            </a:r>
          </a:p>
          <a:p>
            <a:pPr marL="228600" lvl="0" indent="-228600" defTabSz="914400">
              <a:lnSpc>
                <a:spcPct val="120000"/>
              </a:lnSpc>
              <a:spcBef>
                <a:spcPts val="1000"/>
              </a:spcBef>
              <a:buClr>
                <a:prstClr val="black"/>
              </a:buClr>
              <a:buFont typeface="Arial" panose="020B0604020202020204" pitchFamily="34" charset="0"/>
              <a:buChar char="•"/>
            </a:pPr>
            <a:r>
              <a:rPr lang="en-CA" sz="3600" b="1" dirty="0">
                <a:ln>
                  <a:solidFill>
                    <a:srgbClr val="002060"/>
                  </a:solidFill>
                </a:ln>
                <a:solidFill>
                  <a:srgbClr val="43AFD6">
                    <a:lumMod val="75000"/>
                  </a:srgbClr>
                </a:solidFill>
              </a:rPr>
              <a:t>The word </a:t>
            </a:r>
            <a:r>
              <a:rPr lang="en-CA" sz="3600" b="1" dirty="0">
                <a:ln>
                  <a:solidFill>
                    <a:srgbClr val="002060"/>
                  </a:solidFill>
                </a:ln>
                <a:solidFill>
                  <a:srgbClr val="FF0000"/>
                </a:solidFill>
              </a:rPr>
              <a:t>“day” </a:t>
            </a:r>
            <a:r>
              <a:rPr lang="en-CA" sz="3600" b="1" dirty="0">
                <a:ln>
                  <a:solidFill>
                    <a:srgbClr val="002060"/>
                  </a:solidFill>
                </a:ln>
                <a:solidFill>
                  <a:srgbClr val="43AFD6">
                    <a:lumMod val="75000"/>
                  </a:srgbClr>
                </a:solidFill>
              </a:rPr>
              <a:t>causes too much confusion within its ambiguous inaccuracy. </a:t>
            </a:r>
            <a:br>
              <a:rPr lang="en-CA" sz="3600" b="1" dirty="0">
                <a:ln>
                  <a:solidFill>
                    <a:srgbClr val="002060"/>
                  </a:solidFill>
                </a:ln>
                <a:solidFill>
                  <a:srgbClr val="43AFD6">
                    <a:lumMod val="75000"/>
                  </a:srgbClr>
                </a:solidFill>
              </a:rPr>
            </a:br>
            <a:r>
              <a:rPr lang="en-CA" sz="3600" b="1" dirty="0">
                <a:ln>
                  <a:solidFill>
                    <a:srgbClr val="002060"/>
                  </a:solidFill>
                </a:ln>
                <a:solidFill>
                  <a:srgbClr val="43AFD6">
                    <a:lumMod val="75000"/>
                  </a:srgbClr>
                </a:solidFill>
              </a:rPr>
              <a:t>i.e. </a:t>
            </a:r>
            <a:r>
              <a:rPr lang="en-CA" sz="3600" b="1" dirty="0" smtClean="0">
                <a:ln>
                  <a:solidFill>
                    <a:srgbClr val="002060"/>
                  </a:solidFill>
                </a:ln>
                <a:solidFill>
                  <a:srgbClr val="43AFD6">
                    <a:lumMod val="75000"/>
                  </a:srgbClr>
                </a:solidFill>
              </a:rPr>
              <a:t> Is </a:t>
            </a:r>
            <a:r>
              <a:rPr lang="en-CA" sz="3600" b="1" dirty="0">
                <a:ln>
                  <a:solidFill>
                    <a:srgbClr val="002060"/>
                  </a:solidFill>
                </a:ln>
                <a:solidFill>
                  <a:srgbClr val="43AFD6">
                    <a:lumMod val="75000"/>
                  </a:srgbClr>
                </a:solidFill>
              </a:rPr>
              <a:t>“day” the </a:t>
            </a:r>
            <a:r>
              <a:rPr lang="en-CA" sz="3600" b="1" dirty="0" smtClean="0">
                <a:ln>
                  <a:solidFill>
                    <a:srgbClr val="002060"/>
                  </a:solidFill>
                </a:ln>
                <a:solidFill>
                  <a:srgbClr val="43AFD6">
                    <a:lumMod val="75000"/>
                  </a:srgbClr>
                </a:solidFill>
              </a:rPr>
              <a:t>Light </a:t>
            </a:r>
            <a:r>
              <a:rPr lang="en-CA" sz="3600" b="1" dirty="0">
                <a:ln>
                  <a:solidFill>
                    <a:srgbClr val="002060"/>
                  </a:solidFill>
                </a:ln>
                <a:solidFill>
                  <a:srgbClr val="43AFD6">
                    <a:lumMod val="75000"/>
                  </a:srgbClr>
                </a:solidFill>
              </a:rPr>
              <a:t>S</a:t>
            </a:r>
            <a:r>
              <a:rPr lang="en-CA" sz="3600" b="1" dirty="0" smtClean="0">
                <a:ln>
                  <a:solidFill>
                    <a:srgbClr val="002060"/>
                  </a:solidFill>
                </a:ln>
                <a:solidFill>
                  <a:srgbClr val="43AFD6">
                    <a:lumMod val="75000"/>
                  </a:srgbClr>
                </a:solidFill>
              </a:rPr>
              <a:t>eason</a:t>
            </a:r>
            <a:r>
              <a:rPr lang="en-CA" sz="3600" b="1" dirty="0">
                <a:ln>
                  <a:solidFill>
                    <a:srgbClr val="002060"/>
                  </a:solidFill>
                </a:ln>
                <a:solidFill>
                  <a:srgbClr val="43AFD6">
                    <a:lumMod val="75000"/>
                  </a:srgbClr>
                </a:solidFill>
              </a:rPr>
              <a:t>?  Is it the </a:t>
            </a:r>
            <a:r>
              <a:rPr lang="en-CA" sz="3600" b="1" dirty="0" smtClean="0">
                <a:ln>
                  <a:solidFill>
                    <a:srgbClr val="002060"/>
                  </a:solidFill>
                </a:ln>
                <a:solidFill>
                  <a:srgbClr val="43AFD6">
                    <a:lumMod val="75000"/>
                  </a:srgbClr>
                </a:solidFill>
              </a:rPr>
              <a:t>Night Season, </a:t>
            </a:r>
            <a:br>
              <a:rPr lang="en-CA" sz="3600" b="1" dirty="0" smtClean="0">
                <a:ln>
                  <a:solidFill>
                    <a:srgbClr val="002060"/>
                  </a:solidFill>
                </a:ln>
                <a:solidFill>
                  <a:srgbClr val="43AFD6">
                    <a:lumMod val="75000"/>
                  </a:srgbClr>
                </a:solidFill>
              </a:rPr>
            </a:br>
            <a:r>
              <a:rPr lang="en-CA" sz="3600" b="1" dirty="0" smtClean="0">
                <a:ln>
                  <a:solidFill>
                    <a:srgbClr val="002060"/>
                  </a:solidFill>
                </a:ln>
                <a:solidFill>
                  <a:srgbClr val="43AFD6">
                    <a:lumMod val="75000"/>
                  </a:srgbClr>
                </a:solidFill>
              </a:rPr>
              <a:t>      or </a:t>
            </a:r>
            <a:r>
              <a:rPr lang="en-CA" sz="3600" b="1" dirty="0">
                <a:ln>
                  <a:solidFill>
                    <a:srgbClr val="002060"/>
                  </a:solidFill>
                </a:ln>
                <a:solidFill>
                  <a:srgbClr val="43AFD6">
                    <a:lumMod val="75000"/>
                  </a:srgbClr>
                </a:solidFill>
              </a:rPr>
              <a:t>does it reference both? </a:t>
            </a:r>
          </a:p>
          <a:p>
            <a:pPr marL="228600" lvl="0" indent="-228600" defTabSz="914400">
              <a:lnSpc>
                <a:spcPct val="120000"/>
              </a:lnSpc>
              <a:spcBef>
                <a:spcPts val="1000"/>
              </a:spcBef>
              <a:buClr>
                <a:prstClr val="black"/>
              </a:buClr>
              <a:buFont typeface="Arial" panose="020B0604020202020204" pitchFamily="34" charset="0"/>
              <a:buChar char="•"/>
            </a:pPr>
            <a:r>
              <a:rPr lang="en-CA" sz="3600" b="1" dirty="0">
                <a:ln>
                  <a:solidFill>
                    <a:srgbClr val="002060"/>
                  </a:solidFill>
                </a:ln>
                <a:solidFill>
                  <a:srgbClr val="FF00FF"/>
                </a:solidFill>
              </a:rPr>
              <a:t>Cycle</a:t>
            </a:r>
            <a:r>
              <a:rPr lang="en-CA" sz="3600" b="1" dirty="0">
                <a:ln>
                  <a:solidFill>
                    <a:srgbClr val="002060"/>
                  </a:solidFill>
                </a:ln>
                <a:solidFill>
                  <a:srgbClr val="43AFD6">
                    <a:lumMod val="75000"/>
                  </a:srgbClr>
                </a:solidFill>
              </a:rPr>
              <a:t> - effectively eliminates all this confusion.  </a:t>
            </a:r>
            <a:r>
              <a:rPr lang="en-CA" sz="3600" b="1" dirty="0">
                <a:solidFill>
                  <a:srgbClr val="FF00FF"/>
                </a:solidFill>
                <a:sym typeface="Wingdings" panose="05000000000000000000" pitchFamily="2" charset="2"/>
              </a:rPr>
              <a:t></a:t>
            </a:r>
            <a:r>
              <a:rPr lang="en-CA" sz="3600" dirty="0">
                <a:solidFill>
                  <a:srgbClr val="43AFD6">
                    <a:lumMod val="75000"/>
                  </a:srgbClr>
                </a:solidFill>
              </a:rPr>
              <a:t> </a:t>
            </a:r>
            <a:endParaRPr lang="en-CA" sz="3600" cap="all" dirty="0">
              <a:solidFill>
                <a:srgbClr val="43AFD6">
                  <a:lumMod val="75000"/>
                </a:srgbClr>
              </a:solidFill>
            </a:endParaRPr>
          </a:p>
        </p:txBody>
      </p:sp>
    </p:spTree>
    <p:extLst>
      <p:ext uri="{BB962C8B-B14F-4D97-AF65-F5344CB8AC3E}">
        <p14:creationId xmlns:p14="http://schemas.microsoft.com/office/powerpoint/2010/main" val="6615341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67000">
              <a:schemeClr val="bg2">
                <a:tint val="78000"/>
                <a:shade val="100000"/>
                <a:hueMod val="136000"/>
                <a:satMod val="160000"/>
                <a:lumMod val="105000"/>
              </a:schemeClr>
            </a:gs>
            <a:gs pos="28000">
              <a:srgbClr val="FFFF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a:xfrm>
            <a:off x="11399520" y="6492875"/>
            <a:ext cx="764215" cy="365125"/>
          </a:xfrm>
        </p:spPr>
        <p:txBody>
          <a:bodyPr/>
          <a:lstStyle/>
          <a:p>
            <a:fld id="{6D22F896-40B5-4ADD-8801-0D06FADFA095}" type="slidenum">
              <a:rPr lang="en-US" smtClean="0"/>
              <a:pPr/>
              <a:t>20</a:t>
            </a:fld>
            <a:endParaRPr lang="en-US" dirty="0"/>
          </a:p>
        </p:txBody>
      </p:sp>
      <p:sp>
        <p:nvSpPr>
          <p:cNvPr id="7" name="Cloud 6"/>
          <p:cNvSpPr/>
          <p:nvPr/>
        </p:nvSpPr>
        <p:spPr>
          <a:xfrm>
            <a:off x="883227" y="227150"/>
            <a:ext cx="10266218" cy="6407524"/>
          </a:xfrm>
          <a:prstGeom prst="cloud">
            <a:avLst/>
          </a:prstGeom>
          <a:noFill/>
          <a:ln w="57150">
            <a:solidFill>
              <a:srgbClr val="663300"/>
            </a:solidFill>
          </a:ln>
          <a:effectLst>
            <a:glow rad="127000">
              <a:srgbClr val="99FF99"/>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h="25400" prst="softRound"/>
            </a:sp3d>
          </a:bodyPr>
          <a:lstStyle/>
          <a:p>
            <a:pPr algn="ctr"/>
            <a:r>
              <a:rPr lang="en-CA" sz="4800" b="1" dirty="0" smtClean="0">
                <a:ln>
                  <a:solidFill>
                    <a:schemeClr val="tx1"/>
                  </a:solidFill>
                </a:ln>
                <a:solidFill>
                  <a:srgbClr val="FF0000"/>
                </a:solidFill>
              </a:rPr>
              <a:t>The</a:t>
            </a:r>
            <a:r>
              <a:rPr lang="en-CA" sz="4800" dirty="0" smtClean="0">
                <a:ln>
                  <a:solidFill>
                    <a:schemeClr val="tx1"/>
                  </a:solidFill>
                </a:ln>
                <a:solidFill>
                  <a:srgbClr val="FF0000"/>
                </a:solidFill>
              </a:rPr>
              <a:t> </a:t>
            </a:r>
            <a:r>
              <a:rPr lang="en-CA" sz="4800" b="1" dirty="0" smtClean="0">
                <a:ln>
                  <a:solidFill>
                    <a:schemeClr val="tx1"/>
                  </a:solidFill>
                </a:ln>
                <a:solidFill>
                  <a:srgbClr val="FF0000"/>
                </a:solidFill>
              </a:rPr>
              <a:t>Julian calendar </a:t>
            </a:r>
            <a:br>
              <a:rPr lang="en-CA" sz="4800" b="1" dirty="0" smtClean="0">
                <a:ln>
                  <a:solidFill>
                    <a:schemeClr val="tx1"/>
                  </a:solidFill>
                </a:ln>
                <a:solidFill>
                  <a:srgbClr val="FF0000"/>
                </a:solidFill>
              </a:rPr>
            </a:br>
            <a:r>
              <a:rPr lang="en-CA" sz="4800" b="1" dirty="0" smtClean="0">
                <a:ln>
                  <a:solidFill>
                    <a:schemeClr val="tx1"/>
                  </a:solidFill>
                </a:ln>
                <a:solidFill>
                  <a:srgbClr val="FF0000"/>
                </a:solidFill>
              </a:rPr>
              <a:t>was </a:t>
            </a:r>
            <a:r>
              <a:rPr lang="en-CA" sz="4800" b="1" u="sng" dirty="0" smtClean="0">
                <a:ln>
                  <a:solidFill>
                    <a:schemeClr val="tx1"/>
                  </a:solidFill>
                </a:ln>
                <a:solidFill>
                  <a:srgbClr val="FF0000"/>
                </a:solidFill>
              </a:rPr>
              <a:t>not</a:t>
            </a:r>
            <a:r>
              <a:rPr lang="en-CA" sz="4800" b="1" dirty="0" smtClean="0">
                <a:ln>
                  <a:solidFill>
                    <a:schemeClr val="tx1"/>
                  </a:solidFill>
                </a:ln>
                <a:solidFill>
                  <a:srgbClr val="FF0000"/>
                </a:solidFill>
              </a:rPr>
              <a:t> determined </a:t>
            </a:r>
            <a:br>
              <a:rPr lang="en-CA" sz="4800" b="1" dirty="0" smtClean="0">
                <a:ln>
                  <a:solidFill>
                    <a:schemeClr val="tx1"/>
                  </a:solidFill>
                </a:ln>
                <a:solidFill>
                  <a:srgbClr val="FF0000"/>
                </a:solidFill>
              </a:rPr>
            </a:br>
            <a:r>
              <a:rPr lang="en-CA" sz="4800" b="1" dirty="0" smtClean="0">
                <a:ln>
                  <a:solidFill>
                    <a:schemeClr val="tx1"/>
                  </a:solidFill>
                </a:ln>
                <a:solidFill>
                  <a:srgbClr val="FF0000"/>
                </a:solidFill>
              </a:rPr>
              <a:t>by the </a:t>
            </a:r>
            <a:r>
              <a:rPr lang="en-CA" sz="4800" b="1" dirty="0" smtClean="0">
                <a:ln>
                  <a:solidFill>
                    <a:schemeClr val="tx1"/>
                  </a:solidFill>
                </a:ln>
                <a:solidFill>
                  <a:srgbClr val="00FFFF"/>
                </a:solidFill>
              </a:rPr>
              <a:t>Tequfah! </a:t>
            </a:r>
            <a:br>
              <a:rPr lang="en-CA" sz="4800" b="1" dirty="0" smtClean="0">
                <a:ln>
                  <a:solidFill>
                    <a:schemeClr val="tx1"/>
                  </a:solidFill>
                </a:ln>
                <a:solidFill>
                  <a:srgbClr val="00FFFF"/>
                </a:solidFill>
              </a:rPr>
            </a:br>
            <a:r>
              <a:rPr lang="en-CA" sz="4800" b="1" dirty="0" smtClean="0">
                <a:ln>
                  <a:solidFill>
                    <a:schemeClr val="tx1"/>
                  </a:solidFill>
                </a:ln>
                <a:solidFill>
                  <a:srgbClr val="FF0000"/>
                </a:solidFill>
              </a:rPr>
              <a:t>It was determined by </a:t>
            </a:r>
            <a:br>
              <a:rPr lang="en-CA" sz="4800" b="1" dirty="0" smtClean="0">
                <a:ln>
                  <a:solidFill>
                    <a:schemeClr val="tx1"/>
                  </a:solidFill>
                </a:ln>
                <a:solidFill>
                  <a:srgbClr val="FF0000"/>
                </a:solidFill>
              </a:rPr>
            </a:br>
            <a:r>
              <a:rPr lang="en-CA" sz="4800" b="1" dirty="0" smtClean="0">
                <a:ln>
                  <a:solidFill>
                    <a:schemeClr val="tx1"/>
                  </a:solidFill>
                </a:ln>
                <a:solidFill>
                  <a:srgbClr val="FF0000"/>
                </a:solidFill>
              </a:rPr>
              <a:t>the lunar phases </a:t>
            </a:r>
            <a:br>
              <a:rPr lang="en-CA" sz="4800" b="1" dirty="0" smtClean="0">
                <a:ln>
                  <a:solidFill>
                    <a:schemeClr val="tx1"/>
                  </a:solidFill>
                </a:ln>
                <a:solidFill>
                  <a:srgbClr val="FF0000"/>
                </a:solidFill>
              </a:rPr>
            </a:br>
            <a:r>
              <a:rPr lang="en-CA" sz="4800" b="1" dirty="0" smtClean="0">
                <a:ln>
                  <a:solidFill>
                    <a:schemeClr val="tx1"/>
                  </a:solidFill>
                </a:ln>
                <a:solidFill>
                  <a:srgbClr val="FF0000"/>
                </a:solidFill>
              </a:rPr>
              <a:t>of the moon!</a:t>
            </a:r>
            <a:endParaRPr lang="en-CA" sz="4800" b="1" dirty="0">
              <a:solidFill>
                <a:srgbClr val="663300"/>
              </a:solidFill>
            </a:endParaRPr>
          </a:p>
        </p:txBody>
      </p:sp>
    </p:spTree>
    <p:extLst>
      <p:ext uri="{BB962C8B-B14F-4D97-AF65-F5344CB8AC3E}">
        <p14:creationId xmlns:p14="http://schemas.microsoft.com/office/powerpoint/2010/main" val="30473985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rgbClr val="FFFF00"/>
            </a:gs>
          </a:gsLst>
          <a:lin ang="5400000" scaled="0"/>
        </a:gradFill>
        <a:effectLst/>
      </p:bgPr>
    </p:bg>
    <p:spTree>
      <p:nvGrpSpPr>
        <p:cNvPr id="1" name=""/>
        <p:cNvGrpSpPr/>
        <p:nvPr/>
      </p:nvGrpSpPr>
      <p:grpSpPr>
        <a:xfrm>
          <a:off x="0" y="0"/>
          <a:ext cx="0" cy="0"/>
          <a:chOff x="0" y="0"/>
          <a:chExt cx="0" cy="0"/>
        </a:xfrm>
      </p:grpSpPr>
      <p:sp>
        <p:nvSpPr>
          <p:cNvPr id="5" name="Content Placeholder 2"/>
          <p:cNvSpPr>
            <a:spLocks noGrp="1"/>
          </p:cNvSpPr>
          <p:nvPr>
            <p:ph sz="quarter" idx="13"/>
          </p:nvPr>
        </p:nvSpPr>
        <p:spPr>
          <a:xfrm>
            <a:off x="396815" y="453081"/>
            <a:ext cx="11421374" cy="6039794"/>
          </a:xfrm>
        </p:spPr>
        <p:txBody>
          <a:bodyPr>
            <a:normAutofit fontScale="92500" lnSpcReduction="10000"/>
            <a:scene3d>
              <a:camera prst="orthographicFront"/>
              <a:lightRig rig="threePt" dir="t"/>
            </a:scene3d>
            <a:sp3d extrusionH="57150">
              <a:bevelT h="25400" prst="softRound"/>
            </a:sp3d>
          </a:bodyPr>
          <a:lstStyle/>
          <a:p>
            <a:pPr marL="0" indent="0" algn="ctr">
              <a:buNone/>
            </a:pPr>
            <a:r>
              <a:rPr lang="en-CA" sz="6600" b="1" cap="none" dirty="0" smtClean="0">
                <a:ln>
                  <a:solidFill>
                    <a:srgbClr val="FF00FF"/>
                  </a:solidFill>
                </a:ln>
                <a:solidFill>
                  <a:srgbClr val="0052F6"/>
                </a:solidFill>
                <a:effectLst>
                  <a:glow rad="127000">
                    <a:schemeClr val="accent6">
                      <a:lumMod val="60000"/>
                      <a:lumOff val="40000"/>
                    </a:schemeClr>
                  </a:glow>
                </a:effectLst>
              </a:rPr>
              <a:t>Who removed </a:t>
            </a:r>
            <a:r>
              <a:rPr lang="en-CA" sz="6600" b="1" u="sng" cap="none" dirty="0" smtClean="0">
                <a:ln>
                  <a:solidFill>
                    <a:srgbClr val="FF00FF"/>
                  </a:solidFill>
                </a:ln>
                <a:solidFill>
                  <a:srgbClr val="0052F6"/>
                </a:solidFill>
                <a:effectLst>
                  <a:glow rad="127000">
                    <a:schemeClr val="accent6">
                      <a:lumMod val="60000"/>
                      <a:lumOff val="40000"/>
                    </a:schemeClr>
                  </a:glow>
                </a:effectLst>
              </a:rPr>
              <a:t>the</a:t>
            </a:r>
            <a:r>
              <a:rPr lang="en-CA" sz="6600" cap="none" dirty="0" smtClean="0"/>
              <a:t> </a:t>
            </a:r>
            <a:r>
              <a:rPr lang="en-CA" sz="6600" dirty="0" smtClean="0">
                <a:effectLst>
                  <a:glow rad="127000">
                    <a:srgbClr val="00FFFF"/>
                  </a:glow>
                </a:effectLst>
              </a:rPr>
              <a:t>TEQUFAH?</a:t>
            </a:r>
          </a:p>
          <a:p>
            <a:r>
              <a:rPr lang="en-CA" sz="3200" dirty="0" smtClean="0"/>
              <a:t>Luke 11:52 – </a:t>
            </a:r>
            <a:r>
              <a:rPr lang="en-CA" sz="4400" dirty="0" smtClean="0">
                <a:solidFill>
                  <a:srgbClr val="0052F6"/>
                </a:solidFill>
              </a:rPr>
              <a:t>“Woe to you learned in the </a:t>
            </a:r>
          </a:p>
          <a:p>
            <a:pPr marL="0" indent="0">
              <a:buNone/>
            </a:pPr>
            <a:r>
              <a:rPr lang="en-CA" sz="4400" dirty="0" smtClean="0">
                <a:solidFill>
                  <a:srgbClr val="0052F6"/>
                </a:solidFill>
              </a:rPr>
              <a:t> 	</a:t>
            </a:r>
            <a:r>
              <a:rPr lang="en-CA" sz="4400" dirty="0" smtClean="0">
                <a:effectLst>
                  <a:glow rad="127000">
                    <a:srgbClr val="00FFFF"/>
                  </a:glow>
                </a:effectLst>
              </a:rPr>
              <a:t>Torah</a:t>
            </a:r>
            <a:r>
              <a:rPr lang="en-CA" sz="4400" dirty="0" smtClean="0">
                <a:solidFill>
                  <a:srgbClr val="0052F6"/>
                </a:solidFill>
              </a:rPr>
              <a:t> because </a:t>
            </a:r>
            <a:r>
              <a:rPr lang="en-CA" sz="6600" b="1" i="1" dirty="0" smtClean="0">
                <a:ln>
                  <a:solidFill>
                    <a:srgbClr val="FF00FF"/>
                  </a:solidFill>
                </a:ln>
                <a:solidFill>
                  <a:srgbClr val="0052F6"/>
                </a:solidFill>
                <a:effectLst>
                  <a:glow rad="127000">
                    <a:schemeClr val="accent6">
                      <a:lumMod val="60000"/>
                      <a:lumOff val="40000"/>
                    </a:schemeClr>
                  </a:glow>
                </a:effectLst>
              </a:rPr>
              <a:t>you took away 	the key of knowledge,</a:t>
            </a:r>
            <a:r>
              <a:rPr lang="en-CA" sz="6600" dirty="0" smtClean="0">
                <a:solidFill>
                  <a:srgbClr val="0052F6"/>
                </a:solidFill>
              </a:rPr>
              <a:t> </a:t>
            </a:r>
            <a:br>
              <a:rPr lang="en-CA" sz="6600" dirty="0" smtClean="0">
                <a:solidFill>
                  <a:srgbClr val="0052F6"/>
                </a:solidFill>
              </a:rPr>
            </a:br>
            <a:r>
              <a:rPr lang="en-CA" sz="6600" dirty="0" smtClean="0">
                <a:solidFill>
                  <a:srgbClr val="0052F6"/>
                </a:solidFill>
              </a:rPr>
              <a:t>    </a:t>
            </a:r>
            <a:r>
              <a:rPr lang="en-CA" sz="4400" dirty="0" smtClean="0">
                <a:solidFill>
                  <a:srgbClr val="0052F6"/>
                </a:solidFill>
              </a:rPr>
              <a:t>you did not enter in yourselves and  </a:t>
            </a:r>
            <a:br>
              <a:rPr lang="en-CA" sz="4400" dirty="0" smtClean="0">
                <a:solidFill>
                  <a:srgbClr val="0052F6"/>
                </a:solidFill>
              </a:rPr>
            </a:br>
            <a:r>
              <a:rPr lang="en-CA" sz="4400" dirty="0" smtClean="0">
                <a:solidFill>
                  <a:srgbClr val="0052F6"/>
                </a:solidFill>
              </a:rPr>
              <a:t>      those entering in you hindered.” </a:t>
            </a:r>
            <a:endParaRPr lang="en-CA" sz="4400" dirty="0">
              <a:solidFill>
                <a:srgbClr val="0052F6"/>
              </a:solidFill>
            </a:endParaRPr>
          </a:p>
        </p:txBody>
      </p:sp>
      <p:sp>
        <p:nvSpPr>
          <p:cNvPr id="6" name="Slide Number Placeholder 3"/>
          <p:cNvSpPr>
            <a:spLocks noGrp="1"/>
          </p:cNvSpPr>
          <p:nvPr>
            <p:ph type="sldNum" sz="quarter" idx="12"/>
          </p:nvPr>
        </p:nvSpPr>
        <p:spPr>
          <a:xfrm>
            <a:off x="11379200" y="6492875"/>
            <a:ext cx="764215" cy="365125"/>
          </a:xfrm>
        </p:spPr>
        <p:txBody>
          <a:bodyPr/>
          <a:lstStyle/>
          <a:p>
            <a:fld id="{6D22F896-40B5-4ADD-8801-0D06FADFA095}" type="slidenum">
              <a:rPr lang="en-US" smtClean="0"/>
              <a:pPr/>
              <a:t>21</a:t>
            </a:fld>
            <a:endParaRPr lang="en-US" dirty="0"/>
          </a:p>
        </p:txBody>
      </p:sp>
    </p:spTree>
    <p:extLst>
      <p:ext uri="{BB962C8B-B14F-4D97-AF65-F5344CB8AC3E}">
        <p14:creationId xmlns:p14="http://schemas.microsoft.com/office/powerpoint/2010/main" val="18319171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circle(in)">
                                      <p:cBhvr>
                                        <p:cTn id="7" dur="1000"/>
                                        <p:tgtEl>
                                          <p:spTgt spid="5">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circle(in)">
                                      <p:cBhvr>
                                        <p:cTn id="10"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rgbClr val="FFFF00"/>
            </a:gs>
          </a:gsLst>
          <a:lin ang="5400000" scaled="0"/>
        </a:gradFill>
        <a:effectLst/>
      </p:bgPr>
    </p:bg>
    <p:spTree>
      <p:nvGrpSpPr>
        <p:cNvPr id="1" name=""/>
        <p:cNvGrpSpPr/>
        <p:nvPr/>
      </p:nvGrpSpPr>
      <p:grpSpPr>
        <a:xfrm>
          <a:off x="0" y="0"/>
          <a:ext cx="0" cy="0"/>
          <a:chOff x="0" y="0"/>
          <a:chExt cx="0" cy="0"/>
        </a:xfrm>
      </p:grpSpPr>
      <p:sp>
        <p:nvSpPr>
          <p:cNvPr id="5" name="Content Placeholder 2"/>
          <p:cNvSpPr>
            <a:spLocks noGrp="1"/>
          </p:cNvSpPr>
          <p:nvPr>
            <p:ph sz="quarter" idx="13"/>
          </p:nvPr>
        </p:nvSpPr>
        <p:spPr>
          <a:xfrm>
            <a:off x="325094" y="453081"/>
            <a:ext cx="11571067" cy="6039794"/>
          </a:xfrm>
        </p:spPr>
        <p:txBody>
          <a:bodyPr anchor="ctr">
            <a:normAutofit fontScale="92500" lnSpcReduction="20000"/>
            <a:scene3d>
              <a:camera prst="orthographicFront"/>
              <a:lightRig rig="threePt" dir="t"/>
            </a:scene3d>
            <a:sp3d extrusionH="57150">
              <a:bevelT w="38100" h="38100"/>
            </a:sp3d>
          </a:bodyPr>
          <a:lstStyle/>
          <a:p>
            <a:pPr marL="0" indent="0" algn="ctr">
              <a:buNone/>
            </a:pPr>
            <a:r>
              <a:rPr lang="en-CA" sz="4400" dirty="0" smtClean="0">
                <a:solidFill>
                  <a:srgbClr val="0052F6"/>
                </a:solidFill>
              </a:rPr>
              <a:t>Was it the system of the 2</a:t>
            </a:r>
            <a:r>
              <a:rPr lang="en-CA" sz="4400" baseline="30000" dirty="0" smtClean="0">
                <a:solidFill>
                  <a:srgbClr val="0052F6"/>
                </a:solidFill>
              </a:rPr>
              <a:t>nd</a:t>
            </a:r>
            <a:r>
              <a:rPr lang="en-CA" sz="4400" dirty="0" smtClean="0">
                <a:solidFill>
                  <a:srgbClr val="0052F6"/>
                </a:solidFill>
              </a:rPr>
              <a:t> </a:t>
            </a:r>
            <a:r>
              <a:rPr lang="en-CA" sz="4400" dirty="0">
                <a:solidFill>
                  <a:srgbClr val="0052F6"/>
                </a:solidFill>
              </a:rPr>
              <a:t>Temple hierarchy </a:t>
            </a:r>
            <a:r>
              <a:rPr lang="en-CA" sz="4400" dirty="0" smtClean="0">
                <a:solidFill>
                  <a:srgbClr val="0052F6"/>
                </a:solidFill>
              </a:rPr>
              <a:t>that removed the tequfah? </a:t>
            </a:r>
            <a:endParaRPr lang="en-CA" sz="4400" dirty="0">
              <a:solidFill>
                <a:srgbClr val="0052F6"/>
              </a:solidFill>
            </a:endParaRPr>
          </a:p>
          <a:p>
            <a:pPr marL="0" indent="0" algn="ctr">
              <a:buNone/>
            </a:pPr>
            <a:r>
              <a:rPr lang="en-CA" sz="3500" dirty="0" smtClean="0">
                <a:solidFill>
                  <a:srgbClr val="0052F6"/>
                </a:solidFill>
              </a:rPr>
              <a:t>The same imposter system of priests that</a:t>
            </a:r>
            <a:r>
              <a:rPr lang="en-CA" sz="3500" dirty="0">
                <a:solidFill>
                  <a:srgbClr val="0052F6"/>
                </a:solidFill>
              </a:rPr>
              <a:t> </a:t>
            </a:r>
            <a:r>
              <a:rPr lang="en-CA" sz="3500" b="1" dirty="0" smtClean="0">
                <a:solidFill>
                  <a:srgbClr val="0052F6"/>
                </a:solidFill>
              </a:rPr>
              <a:t>Yahusha</a:t>
            </a:r>
            <a:r>
              <a:rPr lang="en-CA" sz="3500" dirty="0" smtClean="0">
                <a:solidFill>
                  <a:srgbClr val="0052F6"/>
                </a:solidFill>
              </a:rPr>
              <a:t> reprimanded as </a:t>
            </a:r>
            <a:r>
              <a:rPr lang="en-CA" sz="4400" dirty="0" smtClean="0">
                <a:solidFill>
                  <a:srgbClr val="0052F6"/>
                </a:solidFill>
              </a:rPr>
              <a:t>– </a:t>
            </a:r>
            <a:r>
              <a:rPr lang="en-CA" sz="4400" cap="none" dirty="0" smtClean="0">
                <a:solidFill>
                  <a:srgbClr val="663300"/>
                </a:solidFill>
              </a:rPr>
              <a:t>blind scribes, hypocrites, blind guides, fools, blind Pharisees, sons of </a:t>
            </a:r>
            <a:r>
              <a:rPr lang="en-CA" sz="4400" cap="none" dirty="0" err="1" smtClean="0">
                <a:solidFill>
                  <a:srgbClr val="663300"/>
                </a:solidFill>
              </a:rPr>
              <a:t>Gey-Hinnom</a:t>
            </a:r>
            <a:r>
              <a:rPr lang="en-CA" sz="4400" cap="none" dirty="0" smtClean="0">
                <a:solidFill>
                  <a:srgbClr val="663300"/>
                </a:solidFill>
              </a:rPr>
              <a:t>,  	</a:t>
            </a:r>
            <a:br>
              <a:rPr lang="en-CA" sz="4400" cap="none" dirty="0" smtClean="0">
                <a:solidFill>
                  <a:srgbClr val="663300"/>
                </a:solidFill>
              </a:rPr>
            </a:br>
            <a:r>
              <a:rPr lang="en-CA" sz="4400" cap="none" dirty="0" smtClean="0">
                <a:solidFill>
                  <a:srgbClr val="663300"/>
                </a:solidFill>
              </a:rPr>
              <a:t>	 </a:t>
            </a:r>
            <a:r>
              <a:rPr lang="en-CA" sz="4400" b="1" cap="none" dirty="0" smtClean="0">
                <a:ln w="22225">
                  <a:solidFill>
                    <a:schemeClr val="accent2"/>
                  </a:solidFill>
                  <a:prstDash val="solid"/>
                </a:ln>
                <a:solidFill>
                  <a:srgbClr val="FF0000"/>
                </a:solidFill>
                <a:effectLst>
                  <a:glow rad="127000">
                    <a:srgbClr val="00FF00"/>
                  </a:glow>
                </a:effectLst>
                <a:latin typeface="Arial Black" panose="020B0A04020102020204" pitchFamily="34" charset="0"/>
              </a:rPr>
              <a:t>SERPENTS &amp; </a:t>
            </a:r>
            <a:r>
              <a:rPr lang="en-CA" sz="4400" b="1" cap="none" dirty="0">
                <a:ln w="22225">
                  <a:solidFill>
                    <a:schemeClr val="accent2"/>
                  </a:solidFill>
                  <a:prstDash val="solid"/>
                </a:ln>
                <a:solidFill>
                  <a:srgbClr val="FF0000"/>
                </a:solidFill>
                <a:effectLst>
                  <a:glow rad="127000">
                    <a:srgbClr val="00FF00"/>
                  </a:glow>
                </a:effectLst>
                <a:latin typeface="Arial Black" panose="020B0A04020102020204" pitchFamily="34" charset="0"/>
              </a:rPr>
              <a:t>BROOD OF </a:t>
            </a:r>
            <a:r>
              <a:rPr lang="en-CA" sz="4400" b="1" cap="none" dirty="0" smtClean="0">
                <a:ln w="22225">
                  <a:solidFill>
                    <a:schemeClr val="accent2"/>
                  </a:solidFill>
                  <a:prstDash val="solid"/>
                </a:ln>
                <a:solidFill>
                  <a:srgbClr val="FF0000"/>
                </a:solidFill>
                <a:effectLst>
                  <a:glow rad="127000">
                    <a:srgbClr val="00FF00"/>
                  </a:glow>
                </a:effectLst>
                <a:latin typeface="Arial Black" panose="020B0A04020102020204" pitchFamily="34" charset="0"/>
              </a:rPr>
              <a:t>ADDERS!</a:t>
            </a:r>
            <a:endParaRPr lang="en-CA" sz="4400" cap="none" dirty="0" smtClean="0">
              <a:solidFill>
                <a:srgbClr val="663300"/>
              </a:solidFill>
              <a:effectLst>
                <a:glow rad="127000">
                  <a:srgbClr val="00FF00"/>
                </a:glow>
              </a:effectLst>
            </a:endParaRPr>
          </a:p>
          <a:p>
            <a:pPr marL="0" indent="0" algn="ctr">
              <a:buNone/>
            </a:pPr>
            <a:r>
              <a:rPr lang="en-CA" sz="4400" b="1" i="1" cap="none" dirty="0" smtClean="0">
                <a:solidFill>
                  <a:srgbClr val="663300"/>
                </a:solidFill>
              </a:rPr>
              <a:t>What calendar format </a:t>
            </a:r>
            <a:r>
              <a:rPr lang="en-CA" sz="4400" b="1" cap="none" dirty="0" smtClean="0">
                <a:ln>
                  <a:solidFill>
                    <a:srgbClr val="0052F6"/>
                  </a:solidFill>
                </a:ln>
                <a:solidFill>
                  <a:srgbClr val="FF0000"/>
                </a:solidFill>
                <a:effectLst>
                  <a:glow rad="127000">
                    <a:srgbClr val="00FF00"/>
                  </a:glow>
                </a:effectLst>
              </a:rPr>
              <a:t>REMOVED PEOPLE</a:t>
            </a:r>
            <a:r>
              <a:rPr lang="en-CA" sz="4400" cap="none" dirty="0" smtClean="0">
                <a:solidFill>
                  <a:srgbClr val="663300"/>
                </a:solidFill>
              </a:rPr>
              <a:t> </a:t>
            </a:r>
            <a:br>
              <a:rPr lang="en-CA" sz="4400" cap="none" dirty="0" smtClean="0">
                <a:solidFill>
                  <a:srgbClr val="663300"/>
                </a:solidFill>
              </a:rPr>
            </a:br>
            <a:r>
              <a:rPr lang="en-CA" sz="4400" cap="none" dirty="0" smtClean="0">
                <a:solidFill>
                  <a:srgbClr val="663300"/>
                </a:solidFill>
              </a:rPr>
              <a:t>from </a:t>
            </a:r>
            <a:r>
              <a:rPr lang="en-CA" sz="4400" cap="none" dirty="0">
                <a:solidFill>
                  <a:srgbClr val="663300"/>
                </a:solidFill>
              </a:rPr>
              <a:t>o</a:t>
            </a:r>
            <a:r>
              <a:rPr lang="en-CA" sz="4400" cap="none" dirty="0" smtClean="0">
                <a:solidFill>
                  <a:srgbClr val="663300"/>
                </a:solidFill>
              </a:rPr>
              <a:t>bserving </a:t>
            </a:r>
            <a:r>
              <a:rPr lang="en-CA" sz="4400" cap="none" dirty="0" smtClean="0">
                <a:solidFill>
                  <a:srgbClr val="0052F6"/>
                </a:solidFill>
              </a:rPr>
              <a:t>Yahuah’s </a:t>
            </a:r>
            <a:r>
              <a:rPr lang="en-CA" sz="4400" b="1" i="1" cap="none" dirty="0" smtClean="0">
                <a:ln>
                  <a:solidFill>
                    <a:schemeClr val="tx1"/>
                  </a:solidFill>
                </a:ln>
                <a:gradFill flip="none" rotWithShape="1">
                  <a:gsLst>
                    <a:gs pos="0">
                      <a:srgbClr val="00FFFF">
                        <a:lumMod val="89000"/>
                        <a:lumOff val="11000"/>
                      </a:srgbClr>
                    </a:gs>
                    <a:gs pos="86000">
                      <a:srgbClr val="FF00FF"/>
                    </a:gs>
                    <a:gs pos="53000">
                      <a:srgbClr val="99FF99"/>
                    </a:gs>
                  </a:gsLst>
                  <a:lin ang="5400000" scaled="1"/>
                  <a:tileRect/>
                </a:gradFill>
                <a:effectLst>
                  <a:glow rad="88900">
                    <a:schemeClr val="accent1">
                      <a:lumMod val="60000"/>
                      <a:lumOff val="40000"/>
                    </a:schemeClr>
                  </a:glow>
                </a:effectLst>
                <a:latin typeface="Georgia" panose="02040502050405020303" pitchFamily="18" charset="0"/>
              </a:rPr>
              <a:t>“Way” </a:t>
            </a:r>
            <a:r>
              <a:rPr lang="en-CA" sz="4400" cap="none" dirty="0" smtClean="0">
                <a:solidFill>
                  <a:srgbClr val="0052F6"/>
                </a:solidFill>
              </a:rPr>
              <a:t/>
            </a:r>
            <a:br>
              <a:rPr lang="en-CA" sz="4400" cap="none" dirty="0" smtClean="0">
                <a:solidFill>
                  <a:srgbClr val="0052F6"/>
                </a:solidFill>
              </a:rPr>
            </a:br>
            <a:r>
              <a:rPr lang="en-CA" sz="4400" cap="none" dirty="0" smtClean="0">
                <a:solidFill>
                  <a:srgbClr val="0052F6"/>
                </a:solidFill>
              </a:rPr>
              <a:t>{the Old Paths </a:t>
            </a:r>
            <a:r>
              <a:rPr lang="en-CA" sz="4400" cap="none" dirty="0" smtClean="0">
                <a:solidFill>
                  <a:srgbClr val="663300"/>
                </a:solidFill>
              </a:rPr>
              <a:t>which are presently being restored}?</a:t>
            </a:r>
            <a:endParaRPr lang="en-CA" sz="4400" dirty="0">
              <a:solidFill>
                <a:srgbClr val="663300"/>
              </a:solidFill>
            </a:endParaRPr>
          </a:p>
        </p:txBody>
      </p:sp>
      <p:sp>
        <p:nvSpPr>
          <p:cNvPr id="6" name="Slide Number Placeholder 3"/>
          <p:cNvSpPr>
            <a:spLocks noGrp="1"/>
          </p:cNvSpPr>
          <p:nvPr>
            <p:ph type="sldNum" sz="quarter" idx="12"/>
          </p:nvPr>
        </p:nvSpPr>
        <p:spPr>
          <a:xfrm>
            <a:off x="11399520" y="6492875"/>
            <a:ext cx="764215" cy="365125"/>
          </a:xfrm>
        </p:spPr>
        <p:txBody>
          <a:bodyPr/>
          <a:lstStyle/>
          <a:p>
            <a:fld id="{6D22F896-40B5-4ADD-8801-0D06FADFA095}" type="slidenum">
              <a:rPr lang="en-US" smtClean="0"/>
              <a:pPr/>
              <a:t>22</a:t>
            </a:fld>
            <a:endParaRPr lang="en-US" dirty="0"/>
          </a:p>
        </p:txBody>
      </p:sp>
    </p:spTree>
    <p:extLst>
      <p:ext uri="{BB962C8B-B14F-4D97-AF65-F5344CB8AC3E}">
        <p14:creationId xmlns:p14="http://schemas.microsoft.com/office/powerpoint/2010/main" val="4405885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rgbClr val="99FF99"/>
            </a:gs>
          </a:gsLst>
          <a:lin ang="5400000" scaled="0"/>
        </a:gradFill>
        <a:effectLst/>
      </p:bgPr>
    </p:bg>
    <p:spTree>
      <p:nvGrpSpPr>
        <p:cNvPr id="1" name=""/>
        <p:cNvGrpSpPr/>
        <p:nvPr/>
      </p:nvGrpSpPr>
      <p:grpSpPr>
        <a:xfrm>
          <a:off x="0" y="0"/>
          <a:ext cx="0" cy="0"/>
          <a:chOff x="0" y="0"/>
          <a:chExt cx="0" cy="0"/>
        </a:xfrm>
      </p:grpSpPr>
      <p:sp>
        <p:nvSpPr>
          <p:cNvPr id="5" name="Content Placeholder 2"/>
          <p:cNvSpPr>
            <a:spLocks noGrp="1"/>
          </p:cNvSpPr>
          <p:nvPr>
            <p:ph sz="quarter" idx="13"/>
          </p:nvPr>
        </p:nvSpPr>
        <p:spPr>
          <a:xfrm>
            <a:off x="325094" y="453081"/>
            <a:ext cx="11571067" cy="6039794"/>
          </a:xfrm>
        </p:spPr>
        <p:txBody>
          <a:bodyPr anchor="ctr">
            <a:normAutofit/>
            <a:scene3d>
              <a:camera prst="orthographicFront"/>
              <a:lightRig rig="threePt" dir="t"/>
            </a:scene3d>
            <a:sp3d extrusionH="57150">
              <a:bevelT w="38100" h="38100"/>
            </a:sp3d>
          </a:bodyPr>
          <a:lstStyle/>
          <a:p>
            <a:pPr marL="0" indent="0" algn="ctr">
              <a:buNone/>
            </a:pPr>
            <a:r>
              <a:rPr lang="en-CA" sz="3200" b="1" i="1" cap="none" dirty="0">
                <a:solidFill>
                  <a:srgbClr val="9966FF"/>
                </a:solidFill>
              </a:rPr>
              <a:t>O</a:t>
            </a:r>
            <a:r>
              <a:rPr lang="en-CA" sz="3200" b="1" i="1" cap="none" dirty="0" smtClean="0">
                <a:solidFill>
                  <a:srgbClr val="9966FF"/>
                </a:solidFill>
              </a:rPr>
              <a:t>n the next slide, </a:t>
            </a:r>
            <a:r>
              <a:rPr lang="en-CA" sz="3200" cap="none" dirty="0" smtClean="0">
                <a:solidFill>
                  <a:schemeClr val="accent1">
                    <a:lumMod val="75000"/>
                  </a:schemeClr>
                </a:solidFill>
              </a:rPr>
              <a:t>an attempt has been made to match the </a:t>
            </a:r>
            <a:br>
              <a:rPr lang="en-CA" sz="3200" cap="none" dirty="0" smtClean="0">
                <a:solidFill>
                  <a:schemeClr val="accent1">
                    <a:lumMod val="75000"/>
                  </a:schemeClr>
                </a:solidFill>
              </a:rPr>
            </a:br>
            <a:r>
              <a:rPr lang="en-CA" sz="3200" cap="none" dirty="0" smtClean="0">
                <a:solidFill>
                  <a:schemeClr val="accent1">
                    <a:lumMod val="75000"/>
                  </a:schemeClr>
                </a:solidFill>
              </a:rPr>
              <a:t>lunar full moons, as close as possible to </a:t>
            </a:r>
            <a:br>
              <a:rPr lang="en-CA" sz="3200" cap="none" dirty="0" smtClean="0">
                <a:solidFill>
                  <a:schemeClr val="accent1">
                    <a:lumMod val="75000"/>
                  </a:schemeClr>
                </a:solidFill>
              </a:rPr>
            </a:br>
            <a:r>
              <a:rPr lang="en-CA" sz="3200" cap="none" dirty="0" smtClean="0">
                <a:solidFill>
                  <a:srgbClr val="0066FF"/>
                </a:solidFill>
              </a:rPr>
              <a:t>Yahuah’s</a:t>
            </a:r>
            <a:r>
              <a:rPr lang="en-CA" sz="3200" cap="none" dirty="0" smtClean="0">
                <a:solidFill>
                  <a:schemeClr val="accent1">
                    <a:lumMod val="75000"/>
                  </a:schemeClr>
                </a:solidFill>
              </a:rPr>
              <a:t> Tequfah based 360 degree completed circuit of the sun.</a:t>
            </a:r>
          </a:p>
          <a:p>
            <a:pPr marL="0" indent="0" algn="ctr">
              <a:buNone/>
            </a:pPr>
            <a:r>
              <a:rPr lang="en-CA" sz="3200" cap="none" dirty="0" smtClean="0">
                <a:solidFill>
                  <a:schemeClr val="accent1">
                    <a:lumMod val="75000"/>
                  </a:schemeClr>
                </a:solidFill>
              </a:rPr>
              <a:t>The full moons a “year” apart, in the months of January </a:t>
            </a:r>
            <a:br>
              <a:rPr lang="en-CA" sz="3200" cap="none" dirty="0" smtClean="0">
                <a:solidFill>
                  <a:schemeClr val="accent1">
                    <a:lumMod val="75000"/>
                  </a:schemeClr>
                </a:solidFill>
              </a:rPr>
            </a:br>
            <a:r>
              <a:rPr lang="en-CA" sz="3200" cap="none" dirty="0" smtClean="0">
                <a:solidFill>
                  <a:schemeClr val="accent1">
                    <a:lumMod val="75000"/>
                  </a:schemeClr>
                </a:solidFill>
              </a:rPr>
              <a:t>are recorded in an attempt to view a </a:t>
            </a:r>
            <a:br>
              <a:rPr lang="en-CA" sz="3200" cap="none" dirty="0" smtClean="0">
                <a:solidFill>
                  <a:schemeClr val="accent1">
                    <a:lumMod val="75000"/>
                  </a:schemeClr>
                </a:solidFill>
              </a:rPr>
            </a:br>
            <a:r>
              <a:rPr lang="en-CA" sz="3200" b="1" cap="none" dirty="0" smtClean="0">
                <a:solidFill>
                  <a:srgbClr val="006600"/>
                </a:solidFill>
              </a:rPr>
              <a:t>“p</a:t>
            </a:r>
            <a:r>
              <a:rPr lang="en-CA" sz="3200" b="1" u="sng" cap="none" dirty="0" smtClean="0">
                <a:solidFill>
                  <a:srgbClr val="006600"/>
                </a:solidFill>
              </a:rPr>
              <a:t>oint of de</a:t>
            </a:r>
            <a:r>
              <a:rPr lang="en-CA" sz="3200" b="1" cap="none" dirty="0" smtClean="0">
                <a:solidFill>
                  <a:srgbClr val="006600"/>
                </a:solidFill>
              </a:rPr>
              <a:t>p</a:t>
            </a:r>
            <a:r>
              <a:rPr lang="en-CA" sz="3200" b="1" u="sng" cap="none" dirty="0" smtClean="0">
                <a:solidFill>
                  <a:srgbClr val="006600"/>
                </a:solidFill>
              </a:rPr>
              <a:t>arture with a return to the same</a:t>
            </a:r>
            <a:r>
              <a:rPr lang="en-CA" sz="3200" b="1" cap="none" dirty="0" smtClean="0">
                <a:solidFill>
                  <a:srgbClr val="006600"/>
                </a:solidFill>
              </a:rPr>
              <a:t>” </a:t>
            </a:r>
            <a:r>
              <a:rPr lang="en-CA" sz="3200" cap="none" dirty="0" smtClean="0">
                <a:solidFill>
                  <a:srgbClr val="006600"/>
                </a:solidFill>
              </a:rPr>
              <a:t>(Eccl 1:5), </a:t>
            </a:r>
            <a:br>
              <a:rPr lang="en-CA" sz="3200" cap="none" dirty="0" smtClean="0">
                <a:solidFill>
                  <a:srgbClr val="006600"/>
                </a:solidFill>
              </a:rPr>
            </a:br>
            <a:r>
              <a:rPr lang="en-CA" sz="3200" cap="none" dirty="0" smtClean="0">
                <a:solidFill>
                  <a:schemeClr val="accent1">
                    <a:lumMod val="75000"/>
                  </a:schemeClr>
                </a:solidFill>
              </a:rPr>
              <a:t>360 degree circuit.</a:t>
            </a:r>
            <a:endParaRPr lang="en-CA" sz="3200" cap="none" dirty="0">
              <a:solidFill>
                <a:schemeClr val="accent1">
                  <a:lumMod val="75000"/>
                </a:schemeClr>
              </a:solidFill>
            </a:endParaRPr>
          </a:p>
        </p:txBody>
      </p:sp>
      <p:sp>
        <p:nvSpPr>
          <p:cNvPr id="6" name="Slide Number Placeholder 3"/>
          <p:cNvSpPr>
            <a:spLocks noGrp="1"/>
          </p:cNvSpPr>
          <p:nvPr>
            <p:ph type="sldNum" sz="quarter" idx="12"/>
          </p:nvPr>
        </p:nvSpPr>
        <p:spPr>
          <a:xfrm>
            <a:off x="11399520" y="6492875"/>
            <a:ext cx="764215" cy="365125"/>
          </a:xfrm>
        </p:spPr>
        <p:txBody>
          <a:bodyPr/>
          <a:lstStyle/>
          <a:p>
            <a:fld id="{6D22F896-40B5-4ADD-8801-0D06FADFA095}" type="slidenum">
              <a:rPr lang="en-US" smtClean="0"/>
              <a:pPr/>
              <a:t>23</a:t>
            </a:fld>
            <a:endParaRPr lang="en-US" dirty="0"/>
          </a:p>
        </p:txBody>
      </p:sp>
    </p:spTree>
    <p:extLst>
      <p:ext uri="{BB962C8B-B14F-4D97-AF65-F5344CB8AC3E}">
        <p14:creationId xmlns:p14="http://schemas.microsoft.com/office/powerpoint/2010/main" val="23508574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rgbClr val="FFFF00"/>
            </a:gs>
          </a:gsLst>
          <a:lin ang="5400000" scaled="0"/>
        </a:gradFill>
        <a:effectLst/>
      </p:bgPr>
    </p:bg>
    <p:spTree>
      <p:nvGrpSpPr>
        <p:cNvPr id="1" name=""/>
        <p:cNvGrpSpPr/>
        <p:nvPr/>
      </p:nvGrpSpPr>
      <p:grpSpPr>
        <a:xfrm>
          <a:off x="0" y="0"/>
          <a:ext cx="0" cy="0"/>
          <a:chOff x="0" y="0"/>
          <a:chExt cx="0" cy="0"/>
        </a:xfrm>
      </p:grpSpPr>
      <p:sp>
        <p:nvSpPr>
          <p:cNvPr id="49" name="Content Placeholder 2"/>
          <p:cNvSpPr>
            <a:spLocks noGrp="1"/>
          </p:cNvSpPr>
          <p:nvPr>
            <p:ph sz="quarter" idx="13"/>
          </p:nvPr>
        </p:nvSpPr>
        <p:spPr>
          <a:xfrm>
            <a:off x="396815" y="80683"/>
            <a:ext cx="11580032" cy="779926"/>
          </a:xfrm>
          <a:scene3d>
            <a:camera prst="orthographicFront"/>
            <a:lightRig rig="threePt" dir="t"/>
          </a:scene3d>
          <a:sp3d>
            <a:bevelT/>
          </a:sp3d>
        </p:spPr>
        <p:txBody>
          <a:bodyPr>
            <a:normAutofit/>
            <a:sp3d extrusionH="57150">
              <a:bevelT h="25400" prst="softRound"/>
            </a:sp3d>
          </a:bodyPr>
          <a:lstStyle/>
          <a:p>
            <a:pPr marL="0" indent="0">
              <a:buNone/>
            </a:pPr>
            <a:r>
              <a:rPr lang="en-CA" sz="3600" b="1" dirty="0" smtClean="0">
                <a:solidFill>
                  <a:srgbClr val="663300"/>
                </a:solidFill>
              </a:rPr>
              <a:t>Luni-SolaR years </a:t>
            </a:r>
            <a:r>
              <a:rPr lang="en-CA" sz="2800" cap="none" dirty="0" smtClean="0">
                <a:solidFill>
                  <a:srgbClr val="663300"/>
                </a:solidFill>
                <a:effectLst>
                  <a:glow rad="127000">
                    <a:srgbClr val="FFCC00"/>
                  </a:glow>
                </a:effectLst>
              </a:rPr>
              <a:t>(Full moon to full moon </a:t>
            </a:r>
            <a:r>
              <a:rPr lang="en-CA" sz="3600" dirty="0" smtClean="0">
                <a:solidFill>
                  <a:srgbClr val="663300"/>
                </a:solidFill>
                <a:effectLst>
                  <a:glow rad="127000">
                    <a:srgbClr val="FFCC00"/>
                  </a:glow>
                </a:effectLst>
              </a:rPr>
              <a:t>- </a:t>
            </a:r>
            <a:r>
              <a:rPr lang="en-CA" b="1" i="1" dirty="0" smtClean="0">
                <a:effectLst/>
              </a:rPr>
              <a:t>repeating like </a:t>
            </a:r>
            <a:r>
              <a:rPr lang="en-CA" b="1" dirty="0" smtClean="0">
                <a:solidFill>
                  <a:srgbClr val="663300"/>
                </a:solidFill>
                <a:effectLst>
                  <a:glow rad="127000">
                    <a:srgbClr val="99FF99"/>
                  </a:glow>
                </a:effectLst>
              </a:rPr>
              <a:t>- “The Wanderer”</a:t>
            </a:r>
            <a:r>
              <a:rPr lang="en-CA" sz="2800" b="1" dirty="0" smtClean="0">
                <a:solidFill>
                  <a:srgbClr val="663300"/>
                </a:solidFill>
                <a:effectLst>
                  <a:glow rad="127000">
                    <a:srgbClr val="99FF99"/>
                  </a:glow>
                </a:effectLst>
              </a:rPr>
              <a:t>)</a:t>
            </a:r>
            <a:endParaRPr lang="en-CA" sz="2800" b="1" dirty="0">
              <a:solidFill>
                <a:srgbClr val="663300"/>
              </a:solidFill>
              <a:effectLst>
                <a:glow rad="127000">
                  <a:srgbClr val="99FF99"/>
                </a:glow>
              </a:effectLst>
            </a:endParaRPr>
          </a:p>
        </p:txBody>
      </p:sp>
      <p:sp>
        <p:nvSpPr>
          <p:cNvPr id="50" name="Slide Number Placeholder 3"/>
          <p:cNvSpPr>
            <a:spLocks noGrp="1"/>
          </p:cNvSpPr>
          <p:nvPr>
            <p:ph type="sldNum" sz="quarter" idx="12"/>
          </p:nvPr>
        </p:nvSpPr>
        <p:spPr>
          <a:xfrm>
            <a:off x="11389360" y="6492875"/>
            <a:ext cx="764215" cy="365125"/>
          </a:xfrm>
          <a:scene3d>
            <a:camera prst="orthographicFront"/>
            <a:lightRig rig="threePt" dir="t"/>
          </a:scene3d>
          <a:sp3d>
            <a:bevelT/>
          </a:sp3d>
        </p:spPr>
        <p:txBody>
          <a:bodyPr/>
          <a:lstStyle/>
          <a:p>
            <a:fld id="{6D22F896-40B5-4ADD-8801-0D06FADFA095}" type="slidenum">
              <a:rPr lang="en-US" smtClean="0"/>
              <a:pPr/>
              <a:t>24</a:t>
            </a:fld>
            <a:endParaRPr lang="en-US" dirty="0"/>
          </a:p>
        </p:txBody>
      </p:sp>
      <p:sp>
        <p:nvSpPr>
          <p:cNvPr id="51" name="Rectangle 50"/>
          <p:cNvSpPr/>
          <p:nvPr/>
        </p:nvSpPr>
        <p:spPr>
          <a:xfrm>
            <a:off x="253380" y="860608"/>
            <a:ext cx="4964080" cy="277905"/>
          </a:xfrm>
          <a:prstGeom prst="rect">
            <a:avLst/>
          </a:prstGeom>
          <a:solidFill>
            <a:srgbClr val="FF0000"/>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dirty="0" smtClean="0">
                <a:solidFill>
                  <a:schemeClr val="tx1"/>
                </a:solidFill>
              </a:rPr>
              <a:t>Jan  1   1999 – 2000 		 -- 384 days!</a:t>
            </a:r>
            <a:endParaRPr lang="en-CA" b="1" dirty="0">
              <a:solidFill>
                <a:schemeClr val="tx1"/>
              </a:solidFill>
            </a:endParaRPr>
          </a:p>
        </p:txBody>
      </p:sp>
      <p:sp>
        <p:nvSpPr>
          <p:cNvPr id="52" name="Rectangle 51"/>
          <p:cNvSpPr/>
          <p:nvPr/>
        </p:nvSpPr>
        <p:spPr>
          <a:xfrm>
            <a:off x="253379" y="1138513"/>
            <a:ext cx="4193115" cy="277905"/>
          </a:xfrm>
          <a:prstGeom prst="rect">
            <a:avLst/>
          </a:prstGeom>
          <a:solidFill>
            <a:srgbClr val="B2B2B2"/>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dirty="0" smtClean="0">
                <a:solidFill>
                  <a:schemeClr val="tx1"/>
                </a:solidFill>
              </a:rPr>
              <a:t>Jan 20   2000 – 2001		 -- 354 days!</a:t>
            </a:r>
            <a:endParaRPr lang="en-CA" b="1" dirty="0">
              <a:solidFill>
                <a:schemeClr val="tx1"/>
              </a:solidFill>
            </a:endParaRPr>
          </a:p>
        </p:txBody>
      </p:sp>
      <p:sp>
        <p:nvSpPr>
          <p:cNvPr id="53" name="Rectangle 52"/>
          <p:cNvSpPr/>
          <p:nvPr/>
        </p:nvSpPr>
        <p:spPr>
          <a:xfrm>
            <a:off x="253380" y="1416418"/>
            <a:ext cx="4964080" cy="277905"/>
          </a:xfrm>
          <a:prstGeom prst="rect">
            <a:avLst/>
          </a:prstGeom>
          <a:solidFill>
            <a:srgbClr val="FF0000"/>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dirty="0" smtClean="0">
                <a:solidFill>
                  <a:schemeClr val="tx1"/>
                </a:solidFill>
              </a:rPr>
              <a:t>Jan  9    2001 – 2002 		 – 384 days!</a:t>
            </a:r>
            <a:endParaRPr lang="en-CA" b="1" dirty="0">
              <a:solidFill>
                <a:schemeClr val="tx1"/>
              </a:solidFill>
            </a:endParaRPr>
          </a:p>
        </p:txBody>
      </p:sp>
      <p:sp>
        <p:nvSpPr>
          <p:cNvPr id="54" name="Rectangle 53"/>
          <p:cNvSpPr/>
          <p:nvPr/>
        </p:nvSpPr>
        <p:spPr>
          <a:xfrm>
            <a:off x="253379" y="1694323"/>
            <a:ext cx="4255867" cy="277905"/>
          </a:xfrm>
          <a:prstGeom prst="rect">
            <a:avLst/>
          </a:prstGeom>
          <a:solidFill>
            <a:srgbClr val="99FF99"/>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dirty="0" smtClean="0">
                <a:solidFill>
                  <a:schemeClr val="tx1"/>
                </a:solidFill>
              </a:rPr>
              <a:t>Jan 28   2002 – 2003		 – 355 days!</a:t>
            </a:r>
            <a:endParaRPr lang="en-CA" b="1" dirty="0">
              <a:solidFill>
                <a:schemeClr val="tx1"/>
              </a:solidFill>
            </a:endParaRPr>
          </a:p>
        </p:txBody>
      </p:sp>
      <p:sp>
        <p:nvSpPr>
          <p:cNvPr id="55" name="Rectangle 54"/>
          <p:cNvSpPr/>
          <p:nvPr/>
        </p:nvSpPr>
        <p:spPr>
          <a:xfrm>
            <a:off x="253379" y="1972228"/>
            <a:ext cx="4193115" cy="277905"/>
          </a:xfrm>
          <a:prstGeom prst="rect">
            <a:avLst/>
          </a:prstGeom>
          <a:solidFill>
            <a:schemeClr val="bg1">
              <a:lumMod val="7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dirty="0" smtClean="0">
                <a:solidFill>
                  <a:schemeClr val="tx1"/>
                </a:solidFill>
              </a:rPr>
              <a:t>Jan 18   2003 – 2004		 – 354 days!</a:t>
            </a:r>
            <a:endParaRPr lang="en-CA" b="1" dirty="0">
              <a:solidFill>
                <a:schemeClr val="tx1"/>
              </a:solidFill>
            </a:endParaRPr>
          </a:p>
        </p:txBody>
      </p:sp>
      <p:sp>
        <p:nvSpPr>
          <p:cNvPr id="56" name="Rectangle 55"/>
          <p:cNvSpPr/>
          <p:nvPr/>
        </p:nvSpPr>
        <p:spPr>
          <a:xfrm>
            <a:off x="253379" y="2250133"/>
            <a:ext cx="4901327" cy="277905"/>
          </a:xfrm>
          <a:prstGeom prst="rect">
            <a:avLst/>
          </a:prstGeom>
          <a:solidFill>
            <a:srgbClr val="339966"/>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dirty="0" smtClean="0">
                <a:solidFill>
                  <a:schemeClr val="tx1"/>
                </a:solidFill>
              </a:rPr>
              <a:t>Jan   7   2004 – 2005		 – 383 days!</a:t>
            </a:r>
            <a:endParaRPr lang="en-CA" b="1" dirty="0">
              <a:solidFill>
                <a:schemeClr val="tx1"/>
              </a:solidFill>
            </a:endParaRPr>
          </a:p>
        </p:txBody>
      </p:sp>
      <p:sp>
        <p:nvSpPr>
          <p:cNvPr id="57" name="Rectangle 56"/>
          <p:cNvSpPr/>
          <p:nvPr/>
        </p:nvSpPr>
        <p:spPr>
          <a:xfrm>
            <a:off x="253379" y="2528038"/>
            <a:ext cx="4193115" cy="277905"/>
          </a:xfrm>
          <a:prstGeom prst="rect">
            <a:avLst/>
          </a:prstGeom>
          <a:solidFill>
            <a:schemeClr val="bg1">
              <a:lumMod val="7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dirty="0" smtClean="0">
                <a:solidFill>
                  <a:schemeClr val="tx1"/>
                </a:solidFill>
              </a:rPr>
              <a:t>Jan 25   2005 – 2006 		 – 354 days!</a:t>
            </a:r>
            <a:endParaRPr lang="en-CA" b="1" dirty="0">
              <a:solidFill>
                <a:schemeClr val="tx1"/>
              </a:solidFill>
            </a:endParaRPr>
          </a:p>
        </p:txBody>
      </p:sp>
      <p:sp>
        <p:nvSpPr>
          <p:cNvPr id="58" name="Rectangle 57"/>
          <p:cNvSpPr/>
          <p:nvPr/>
        </p:nvSpPr>
        <p:spPr>
          <a:xfrm>
            <a:off x="253379" y="2805943"/>
            <a:ext cx="4318621" cy="277905"/>
          </a:xfrm>
          <a:prstGeom prst="rect">
            <a:avLst/>
          </a:prstGeom>
          <a:solidFill>
            <a:schemeClr val="accent5">
              <a:lumMod val="7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dirty="0" smtClean="0">
                <a:solidFill>
                  <a:schemeClr val="tx1"/>
                </a:solidFill>
              </a:rPr>
              <a:t>Jan 14   2006 – 2007		 – 356 days!</a:t>
            </a:r>
            <a:endParaRPr lang="en-CA" b="1" dirty="0">
              <a:solidFill>
                <a:schemeClr val="tx1"/>
              </a:solidFill>
            </a:endParaRPr>
          </a:p>
        </p:txBody>
      </p:sp>
      <p:sp>
        <p:nvSpPr>
          <p:cNvPr id="59" name="Rectangle 58"/>
          <p:cNvSpPr/>
          <p:nvPr/>
        </p:nvSpPr>
        <p:spPr>
          <a:xfrm>
            <a:off x="253380" y="3091593"/>
            <a:ext cx="4964080" cy="277905"/>
          </a:xfrm>
          <a:prstGeom prst="rect">
            <a:avLst/>
          </a:prstGeom>
          <a:solidFill>
            <a:srgbClr val="FF0000"/>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dirty="0" smtClean="0">
                <a:solidFill>
                  <a:schemeClr val="tx1"/>
                </a:solidFill>
              </a:rPr>
              <a:t>Jan  3    2007 – 2008		 – 384 days!</a:t>
            </a:r>
            <a:endParaRPr lang="en-CA" b="1" dirty="0">
              <a:solidFill>
                <a:schemeClr val="tx1"/>
              </a:solidFill>
            </a:endParaRPr>
          </a:p>
        </p:txBody>
      </p:sp>
      <p:sp>
        <p:nvSpPr>
          <p:cNvPr id="60" name="Rectangle 59"/>
          <p:cNvSpPr/>
          <p:nvPr/>
        </p:nvSpPr>
        <p:spPr>
          <a:xfrm>
            <a:off x="253379" y="3377243"/>
            <a:ext cx="4112433" cy="277905"/>
          </a:xfrm>
          <a:prstGeom prst="rect">
            <a:avLst/>
          </a:prstGeom>
          <a:solidFill>
            <a:schemeClr val="bg1">
              <a:lumMod val="9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dirty="0" smtClean="0">
                <a:solidFill>
                  <a:schemeClr val="tx1"/>
                </a:solidFill>
              </a:rPr>
              <a:t>Jan 22   2008 – 2009		 – 353 days!</a:t>
            </a:r>
            <a:endParaRPr lang="en-CA" b="1" dirty="0">
              <a:solidFill>
                <a:schemeClr val="tx1"/>
              </a:solidFill>
            </a:endParaRPr>
          </a:p>
        </p:txBody>
      </p:sp>
      <p:sp>
        <p:nvSpPr>
          <p:cNvPr id="61" name="Rectangle 60"/>
          <p:cNvSpPr/>
          <p:nvPr/>
        </p:nvSpPr>
        <p:spPr>
          <a:xfrm>
            <a:off x="253379" y="3658910"/>
            <a:ext cx="4964081" cy="277905"/>
          </a:xfrm>
          <a:prstGeom prst="rect">
            <a:avLst/>
          </a:prstGeom>
          <a:solidFill>
            <a:srgbClr val="FF0000"/>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dirty="0" smtClean="0">
                <a:solidFill>
                  <a:schemeClr val="tx1"/>
                </a:solidFill>
              </a:rPr>
              <a:t>Jan 10   2009 – 2010		 – 384 days!</a:t>
            </a:r>
            <a:endParaRPr lang="en-CA" b="1" dirty="0">
              <a:solidFill>
                <a:schemeClr val="tx1"/>
              </a:solidFill>
            </a:endParaRPr>
          </a:p>
        </p:txBody>
      </p:sp>
      <p:sp>
        <p:nvSpPr>
          <p:cNvPr id="62" name="Rectangle 61"/>
          <p:cNvSpPr/>
          <p:nvPr/>
        </p:nvSpPr>
        <p:spPr>
          <a:xfrm>
            <a:off x="253379" y="3940702"/>
            <a:ext cx="4193116" cy="277905"/>
          </a:xfrm>
          <a:prstGeom prst="rect">
            <a:avLst/>
          </a:prstGeom>
          <a:solidFill>
            <a:srgbClr val="B2B2B2"/>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dirty="0" smtClean="0">
                <a:solidFill>
                  <a:schemeClr val="tx1"/>
                </a:solidFill>
              </a:rPr>
              <a:t>Jan 29   2000 – 2011		 – 354 days!</a:t>
            </a:r>
            <a:endParaRPr lang="en-CA" b="1" dirty="0">
              <a:solidFill>
                <a:schemeClr val="tx1"/>
              </a:solidFill>
            </a:endParaRPr>
          </a:p>
        </p:txBody>
      </p:sp>
      <p:sp>
        <p:nvSpPr>
          <p:cNvPr id="63" name="Rectangle 62"/>
          <p:cNvSpPr/>
          <p:nvPr/>
        </p:nvSpPr>
        <p:spPr>
          <a:xfrm>
            <a:off x="253378" y="4225034"/>
            <a:ext cx="4193116" cy="277905"/>
          </a:xfrm>
          <a:prstGeom prst="rect">
            <a:avLst/>
          </a:prstGeom>
          <a:solidFill>
            <a:schemeClr val="bg1">
              <a:lumMod val="7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dirty="0" smtClean="0">
                <a:solidFill>
                  <a:schemeClr val="tx1"/>
                </a:solidFill>
              </a:rPr>
              <a:t>Jan 19   2011 – 2012		 – 354 days!</a:t>
            </a:r>
            <a:endParaRPr lang="en-CA" b="1" dirty="0">
              <a:solidFill>
                <a:schemeClr val="tx1"/>
              </a:solidFill>
            </a:endParaRPr>
          </a:p>
        </p:txBody>
      </p:sp>
      <p:sp>
        <p:nvSpPr>
          <p:cNvPr id="64" name="Rectangle 63"/>
          <p:cNvSpPr/>
          <p:nvPr/>
        </p:nvSpPr>
        <p:spPr>
          <a:xfrm>
            <a:off x="253378" y="4509366"/>
            <a:ext cx="4838576" cy="277905"/>
          </a:xfrm>
          <a:prstGeom prst="rect">
            <a:avLst/>
          </a:prstGeom>
          <a:solidFill>
            <a:schemeClr val="tx1"/>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dirty="0" smtClean="0">
                <a:solidFill>
                  <a:srgbClr val="FFFF00"/>
                </a:solidFill>
              </a:rPr>
              <a:t>Jan  9    2012 – 2013		 – 382 days</a:t>
            </a:r>
            <a:r>
              <a:rPr lang="en-CA" b="1" dirty="0" smtClean="0">
                <a:solidFill>
                  <a:schemeClr val="tx1"/>
                </a:solidFill>
              </a:rPr>
              <a:t>!</a:t>
            </a:r>
            <a:endParaRPr lang="en-CA" b="1" dirty="0">
              <a:solidFill>
                <a:schemeClr val="tx1"/>
              </a:solidFill>
            </a:endParaRPr>
          </a:p>
        </p:txBody>
      </p:sp>
      <p:sp>
        <p:nvSpPr>
          <p:cNvPr id="65" name="Rectangle 64"/>
          <p:cNvSpPr/>
          <p:nvPr/>
        </p:nvSpPr>
        <p:spPr>
          <a:xfrm>
            <a:off x="253378" y="4802761"/>
            <a:ext cx="4193116" cy="277905"/>
          </a:xfrm>
          <a:prstGeom prst="rect">
            <a:avLst/>
          </a:prstGeom>
          <a:solidFill>
            <a:schemeClr val="bg1">
              <a:lumMod val="7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dirty="0" smtClean="0">
                <a:solidFill>
                  <a:schemeClr val="tx1"/>
                </a:solidFill>
              </a:rPr>
              <a:t>Jan 26   2013 – 2014		 – 354 days!</a:t>
            </a:r>
            <a:endParaRPr lang="en-CA" b="1" dirty="0">
              <a:solidFill>
                <a:schemeClr val="tx1"/>
              </a:solidFill>
            </a:endParaRPr>
          </a:p>
        </p:txBody>
      </p:sp>
      <p:sp>
        <p:nvSpPr>
          <p:cNvPr id="66" name="Rectangle 65"/>
          <p:cNvSpPr/>
          <p:nvPr/>
        </p:nvSpPr>
        <p:spPr>
          <a:xfrm>
            <a:off x="253377" y="5095685"/>
            <a:ext cx="4193117" cy="277905"/>
          </a:xfrm>
          <a:prstGeom prst="rect">
            <a:avLst/>
          </a:prstGeom>
          <a:solidFill>
            <a:schemeClr val="bg1">
              <a:lumMod val="7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dirty="0" smtClean="0">
                <a:solidFill>
                  <a:schemeClr val="tx1"/>
                </a:solidFill>
              </a:rPr>
              <a:t>Jan 15   2014 – 2015		 – 354 days!</a:t>
            </a:r>
            <a:endParaRPr lang="en-CA" b="1" dirty="0">
              <a:solidFill>
                <a:schemeClr val="tx1"/>
              </a:solidFill>
            </a:endParaRPr>
          </a:p>
        </p:txBody>
      </p:sp>
      <p:sp>
        <p:nvSpPr>
          <p:cNvPr id="67" name="Rectangle 66"/>
          <p:cNvSpPr/>
          <p:nvPr/>
        </p:nvSpPr>
        <p:spPr>
          <a:xfrm>
            <a:off x="253377" y="5377179"/>
            <a:ext cx="4964083" cy="277905"/>
          </a:xfrm>
          <a:prstGeom prst="rect">
            <a:avLst/>
          </a:prstGeom>
          <a:solidFill>
            <a:srgbClr val="FF0000"/>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dirty="0" smtClean="0">
                <a:solidFill>
                  <a:schemeClr val="tx1"/>
                </a:solidFill>
              </a:rPr>
              <a:t>Jan  4    2015 – 2016		 – 384 days!</a:t>
            </a:r>
            <a:endParaRPr lang="en-CA" b="1" dirty="0">
              <a:solidFill>
                <a:schemeClr val="tx1"/>
              </a:solidFill>
            </a:endParaRPr>
          </a:p>
        </p:txBody>
      </p:sp>
      <p:sp>
        <p:nvSpPr>
          <p:cNvPr id="68" name="Rectangle 67"/>
          <p:cNvSpPr/>
          <p:nvPr/>
        </p:nvSpPr>
        <p:spPr>
          <a:xfrm>
            <a:off x="253377" y="5666937"/>
            <a:ext cx="4193117" cy="277905"/>
          </a:xfrm>
          <a:prstGeom prst="rect">
            <a:avLst/>
          </a:prstGeom>
          <a:solidFill>
            <a:schemeClr val="bg1">
              <a:lumMod val="7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dirty="0" smtClean="0">
                <a:solidFill>
                  <a:schemeClr val="tx1"/>
                </a:solidFill>
              </a:rPr>
              <a:t>Jan 23   2016 – 2017		 – 354 days!</a:t>
            </a:r>
            <a:endParaRPr lang="en-CA" b="1" dirty="0">
              <a:solidFill>
                <a:schemeClr val="tx1"/>
              </a:solidFill>
            </a:endParaRPr>
          </a:p>
        </p:txBody>
      </p:sp>
      <p:sp>
        <p:nvSpPr>
          <p:cNvPr id="69" name="Rectangle 68"/>
          <p:cNvSpPr/>
          <p:nvPr/>
        </p:nvSpPr>
        <p:spPr>
          <a:xfrm>
            <a:off x="253377" y="5950049"/>
            <a:ext cx="4193117" cy="277905"/>
          </a:xfrm>
          <a:prstGeom prst="rect">
            <a:avLst/>
          </a:prstGeom>
          <a:solidFill>
            <a:schemeClr val="bg1">
              <a:lumMod val="7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dirty="0" smtClean="0">
                <a:solidFill>
                  <a:schemeClr val="tx1"/>
                </a:solidFill>
              </a:rPr>
              <a:t>Jan 12   2017 – 2018		 – 354 days!</a:t>
            </a:r>
            <a:endParaRPr lang="en-CA" b="1" dirty="0">
              <a:solidFill>
                <a:schemeClr val="tx1"/>
              </a:solidFill>
            </a:endParaRPr>
          </a:p>
        </p:txBody>
      </p:sp>
      <p:sp>
        <p:nvSpPr>
          <p:cNvPr id="70" name="Rectangle 69"/>
          <p:cNvSpPr/>
          <p:nvPr/>
        </p:nvSpPr>
        <p:spPr>
          <a:xfrm>
            <a:off x="253378" y="6233765"/>
            <a:ext cx="4964082" cy="277905"/>
          </a:xfrm>
          <a:prstGeom prst="rect">
            <a:avLst/>
          </a:prstGeom>
          <a:solidFill>
            <a:srgbClr val="FF0000"/>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dirty="0" smtClean="0">
                <a:solidFill>
                  <a:schemeClr val="tx1"/>
                </a:solidFill>
              </a:rPr>
              <a:t>Jan  1    2018 – 2019		 – 384 days!</a:t>
            </a:r>
            <a:endParaRPr lang="en-CA" b="1" dirty="0">
              <a:solidFill>
                <a:schemeClr val="tx1"/>
              </a:solidFill>
            </a:endParaRPr>
          </a:p>
        </p:txBody>
      </p:sp>
      <p:sp>
        <p:nvSpPr>
          <p:cNvPr id="71" name="Rectangle 70"/>
          <p:cNvSpPr/>
          <p:nvPr/>
        </p:nvSpPr>
        <p:spPr>
          <a:xfrm>
            <a:off x="5500881" y="860607"/>
            <a:ext cx="2531011" cy="277905"/>
          </a:xfrm>
          <a:prstGeom prst="rect">
            <a:avLst/>
          </a:prstGeom>
          <a:solidFill>
            <a:srgbClr val="99FF99"/>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tx1"/>
                </a:solidFill>
              </a:rPr>
              <a:t>New Moon – Apr     5</a:t>
            </a:r>
            <a:endParaRPr lang="en-CA" b="1" dirty="0">
              <a:solidFill>
                <a:schemeClr val="tx1"/>
              </a:solidFill>
            </a:endParaRPr>
          </a:p>
        </p:txBody>
      </p:sp>
      <p:sp>
        <p:nvSpPr>
          <p:cNvPr id="72" name="Rectangle 71"/>
          <p:cNvSpPr/>
          <p:nvPr/>
        </p:nvSpPr>
        <p:spPr>
          <a:xfrm>
            <a:off x="5500878" y="1423674"/>
            <a:ext cx="2531011" cy="277905"/>
          </a:xfrm>
          <a:prstGeom prst="rect">
            <a:avLst/>
          </a:prstGeom>
          <a:solidFill>
            <a:srgbClr val="99FF99"/>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tx1"/>
                </a:solidFill>
              </a:rPr>
              <a:t>New Moon – Mar   24</a:t>
            </a:r>
            <a:endParaRPr lang="en-CA" b="1" dirty="0">
              <a:solidFill>
                <a:schemeClr val="tx1"/>
              </a:solidFill>
            </a:endParaRPr>
          </a:p>
        </p:txBody>
      </p:sp>
      <p:sp>
        <p:nvSpPr>
          <p:cNvPr id="73" name="Rectangle 72"/>
          <p:cNvSpPr/>
          <p:nvPr/>
        </p:nvSpPr>
        <p:spPr>
          <a:xfrm>
            <a:off x="5500880" y="1695740"/>
            <a:ext cx="2531011" cy="277905"/>
          </a:xfrm>
          <a:prstGeom prst="rect">
            <a:avLst/>
          </a:prstGeom>
          <a:solidFill>
            <a:srgbClr val="99FF99"/>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tx1"/>
                </a:solidFill>
              </a:rPr>
              <a:t>New Moon – Apr   12</a:t>
            </a:r>
            <a:endParaRPr lang="en-CA" b="1" dirty="0">
              <a:solidFill>
                <a:schemeClr val="tx1"/>
              </a:solidFill>
            </a:endParaRPr>
          </a:p>
        </p:txBody>
      </p:sp>
      <p:sp>
        <p:nvSpPr>
          <p:cNvPr id="74" name="Rectangle 73"/>
          <p:cNvSpPr/>
          <p:nvPr/>
        </p:nvSpPr>
        <p:spPr>
          <a:xfrm>
            <a:off x="5500879" y="1973863"/>
            <a:ext cx="2531011" cy="277905"/>
          </a:xfrm>
          <a:prstGeom prst="rect">
            <a:avLst/>
          </a:prstGeom>
          <a:solidFill>
            <a:srgbClr val="99FF99"/>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tx1"/>
                </a:solidFill>
              </a:rPr>
              <a:t>New Moon – Apr     1</a:t>
            </a:r>
            <a:endParaRPr lang="en-CA" b="1" dirty="0">
              <a:solidFill>
                <a:schemeClr val="tx1"/>
              </a:solidFill>
            </a:endParaRPr>
          </a:p>
        </p:txBody>
      </p:sp>
      <p:sp>
        <p:nvSpPr>
          <p:cNvPr id="75" name="Rectangle 74"/>
          <p:cNvSpPr/>
          <p:nvPr/>
        </p:nvSpPr>
        <p:spPr>
          <a:xfrm>
            <a:off x="5500879" y="2251768"/>
            <a:ext cx="2531011" cy="277905"/>
          </a:xfrm>
          <a:prstGeom prst="rect">
            <a:avLst/>
          </a:prstGeom>
          <a:solidFill>
            <a:srgbClr val="99FF99"/>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tx1"/>
                </a:solidFill>
              </a:rPr>
              <a:t>New Moon – Mar   20</a:t>
            </a:r>
            <a:endParaRPr lang="en-CA" b="1" dirty="0">
              <a:solidFill>
                <a:schemeClr val="tx1"/>
              </a:solidFill>
            </a:endParaRPr>
          </a:p>
        </p:txBody>
      </p:sp>
      <p:sp>
        <p:nvSpPr>
          <p:cNvPr id="76" name="Rectangle 75"/>
          <p:cNvSpPr/>
          <p:nvPr/>
        </p:nvSpPr>
        <p:spPr>
          <a:xfrm>
            <a:off x="5500879" y="2528092"/>
            <a:ext cx="2531011" cy="277905"/>
          </a:xfrm>
          <a:prstGeom prst="rect">
            <a:avLst/>
          </a:prstGeom>
          <a:solidFill>
            <a:srgbClr val="99FF99"/>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tx1"/>
                </a:solidFill>
              </a:rPr>
              <a:t>New Moon – Apr    8</a:t>
            </a:r>
            <a:endParaRPr lang="en-CA" b="1" dirty="0">
              <a:solidFill>
                <a:schemeClr val="tx1"/>
              </a:solidFill>
            </a:endParaRPr>
          </a:p>
        </p:txBody>
      </p:sp>
      <p:sp>
        <p:nvSpPr>
          <p:cNvPr id="77" name="Rectangle 76"/>
          <p:cNvSpPr/>
          <p:nvPr/>
        </p:nvSpPr>
        <p:spPr>
          <a:xfrm>
            <a:off x="5500879" y="2812270"/>
            <a:ext cx="2531011" cy="277905"/>
          </a:xfrm>
          <a:prstGeom prst="rect">
            <a:avLst/>
          </a:prstGeom>
          <a:solidFill>
            <a:srgbClr val="99FF99"/>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tx1"/>
                </a:solidFill>
              </a:rPr>
              <a:t>New Moon – Mar   29 </a:t>
            </a:r>
            <a:endParaRPr lang="en-CA" b="1" dirty="0">
              <a:solidFill>
                <a:schemeClr val="tx1"/>
              </a:solidFill>
            </a:endParaRPr>
          </a:p>
        </p:txBody>
      </p:sp>
      <p:sp>
        <p:nvSpPr>
          <p:cNvPr id="78" name="Rectangle 77"/>
          <p:cNvSpPr/>
          <p:nvPr/>
        </p:nvSpPr>
        <p:spPr>
          <a:xfrm>
            <a:off x="5500878" y="3091592"/>
            <a:ext cx="2531011" cy="277905"/>
          </a:xfrm>
          <a:prstGeom prst="rect">
            <a:avLst/>
          </a:prstGeom>
          <a:solidFill>
            <a:srgbClr val="99FF99"/>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tx1"/>
                </a:solidFill>
              </a:rPr>
              <a:t>New Moon – Apr   17</a:t>
            </a:r>
            <a:endParaRPr lang="en-CA" b="1" dirty="0">
              <a:solidFill>
                <a:schemeClr val="tx1"/>
              </a:solidFill>
            </a:endParaRPr>
          </a:p>
        </p:txBody>
      </p:sp>
      <p:sp>
        <p:nvSpPr>
          <p:cNvPr id="79" name="Rectangle 78"/>
          <p:cNvSpPr/>
          <p:nvPr/>
        </p:nvSpPr>
        <p:spPr>
          <a:xfrm>
            <a:off x="5500872" y="1138512"/>
            <a:ext cx="2531011" cy="277905"/>
          </a:xfrm>
          <a:prstGeom prst="rect">
            <a:avLst/>
          </a:prstGeom>
          <a:solidFill>
            <a:srgbClr val="99FF99"/>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tx1"/>
                </a:solidFill>
              </a:rPr>
              <a:t>New Moon – Apr     4</a:t>
            </a:r>
            <a:endParaRPr lang="en-CA" b="1" dirty="0">
              <a:solidFill>
                <a:schemeClr val="tx1"/>
              </a:solidFill>
            </a:endParaRPr>
          </a:p>
        </p:txBody>
      </p:sp>
      <p:sp>
        <p:nvSpPr>
          <p:cNvPr id="80" name="Rectangle 79"/>
          <p:cNvSpPr/>
          <p:nvPr/>
        </p:nvSpPr>
        <p:spPr>
          <a:xfrm>
            <a:off x="5500877" y="3374012"/>
            <a:ext cx="2531011" cy="277905"/>
          </a:xfrm>
          <a:prstGeom prst="rect">
            <a:avLst/>
          </a:prstGeom>
          <a:solidFill>
            <a:srgbClr val="99FF99"/>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tx1"/>
                </a:solidFill>
              </a:rPr>
              <a:t>New Moon – Apr     5</a:t>
            </a:r>
            <a:endParaRPr lang="en-CA" b="1" dirty="0">
              <a:solidFill>
                <a:schemeClr val="tx1"/>
              </a:solidFill>
            </a:endParaRPr>
          </a:p>
        </p:txBody>
      </p:sp>
      <p:sp>
        <p:nvSpPr>
          <p:cNvPr id="81" name="Rectangle 80"/>
          <p:cNvSpPr/>
          <p:nvPr/>
        </p:nvSpPr>
        <p:spPr>
          <a:xfrm>
            <a:off x="5500877" y="3666285"/>
            <a:ext cx="2531011" cy="277905"/>
          </a:xfrm>
          <a:prstGeom prst="rect">
            <a:avLst/>
          </a:prstGeom>
          <a:solidFill>
            <a:srgbClr val="99FF99"/>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tx1"/>
                </a:solidFill>
              </a:rPr>
              <a:t>New Moon – Mar   26</a:t>
            </a:r>
            <a:endParaRPr lang="en-CA" b="1" dirty="0">
              <a:solidFill>
                <a:schemeClr val="tx1"/>
              </a:solidFill>
            </a:endParaRPr>
          </a:p>
        </p:txBody>
      </p:sp>
      <p:sp>
        <p:nvSpPr>
          <p:cNvPr id="82" name="Rectangle 81"/>
          <p:cNvSpPr/>
          <p:nvPr/>
        </p:nvSpPr>
        <p:spPr>
          <a:xfrm>
            <a:off x="5500877" y="3946026"/>
            <a:ext cx="2531011" cy="277905"/>
          </a:xfrm>
          <a:prstGeom prst="rect">
            <a:avLst/>
          </a:prstGeom>
          <a:solidFill>
            <a:srgbClr val="99FF99"/>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tx1"/>
                </a:solidFill>
              </a:rPr>
              <a:t>New Moon – Apr   14</a:t>
            </a:r>
            <a:endParaRPr lang="en-CA" b="1" dirty="0">
              <a:solidFill>
                <a:schemeClr val="tx1"/>
              </a:solidFill>
            </a:endParaRPr>
          </a:p>
        </p:txBody>
      </p:sp>
      <p:sp>
        <p:nvSpPr>
          <p:cNvPr id="83" name="Rectangle 82"/>
          <p:cNvSpPr/>
          <p:nvPr/>
        </p:nvSpPr>
        <p:spPr>
          <a:xfrm>
            <a:off x="5500877" y="4240625"/>
            <a:ext cx="2531011" cy="277905"/>
          </a:xfrm>
          <a:prstGeom prst="rect">
            <a:avLst/>
          </a:prstGeom>
          <a:solidFill>
            <a:srgbClr val="99FF99"/>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tx1"/>
                </a:solidFill>
              </a:rPr>
              <a:t>New Moon – Apr     3 </a:t>
            </a:r>
            <a:endParaRPr lang="en-CA" b="1" dirty="0">
              <a:solidFill>
                <a:schemeClr val="tx1"/>
              </a:solidFill>
            </a:endParaRPr>
          </a:p>
        </p:txBody>
      </p:sp>
      <p:sp>
        <p:nvSpPr>
          <p:cNvPr id="84" name="Rectangle 83"/>
          <p:cNvSpPr/>
          <p:nvPr/>
        </p:nvSpPr>
        <p:spPr>
          <a:xfrm>
            <a:off x="5500876" y="4529741"/>
            <a:ext cx="2531011" cy="277905"/>
          </a:xfrm>
          <a:prstGeom prst="rect">
            <a:avLst/>
          </a:prstGeom>
          <a:solidFill>
            <a:srgbClr val="99FF99"/>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tx1"/>
                </a:solidFill>
              </a:rPr>
              <a:t>New Moon – Mar   22 </a:t>
            </a:r>
            <a:endParaRPr lang="en-CA" b="1" dirty="0">
              <a:solidFill>
                <a:schemeClr val="tx1"/>
              </a:solidFill>
            </a:endParaRPr>
          </a:p>
        </p:txBody>
      </p:sp>
      <p:sp>
        <p:nvSpPr>
          <p:cNvPr id="85" name="Rectangle 84"/>
          <p:cNvSpPr/>
          <p:nvPr/>
        </p:nvSpPr>
        <p:spPr>
          <a:xfrm>
            <a:off x="5500876" y="4817848"/>
            <a:ext cx="2531011" cy="277905"/>
          </a:xfrm>
          <a:prstGeom prst="rect">
            <a:avLst/>
          </a:prstGeom>
          <a:solidFill>
            <a:srgbClr val="99FF99"/>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tx1"/>
                </a:solidFill>
              </a:rPr>
              <a:t>New Moon – Apr   10 </a:t>
            </a:r>
            <a:endParaRPr lang="en-CA" b="1" dirty="0">
              <a:solidFill>
                <a:schemeClr val="tx1"/>
              </a:solidFill>
            </a:endParaRPr>
          </a:p>
        </p:txBody>
      </p:sp>
      <p:sp>
        <p:nvSpPr>
          <p:cNvPr id="86" name="Rectangle 85"/>
          <p:cNvSpPr/>
          <p:nvPr/>
        </p:nvSpPr>
        <p:spPr>
          <a:xfrm>
            <a:off x="5500876" y="5097756"/>
            <a:ext cx="2531011" cy="277905"/>
          </a:xfrm>
          <a:prstGeom prst="rect">
            <a:avLst/>
          </a:prstGeom>
          <a:solidFill>
            <a:srgbClr val="99FF99"/>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tx1"/>
                </a:solidFill>
              </a:rPr>
              <a:t>New Moon – Mar   30 </a:t>
            </a:r>
            <a:endParaRPr lang="en-CA" b="1" dirty="0">
              <a:solidFill>
                <a:schemeClr val="tx1"/>
              </a:solidFill>
            </a:endParaRPr>
          </a:p>
        </p:txBody>
      </p:sp>
      <p:sp>
        <p:nvSpPr>
          <p:cNvPr id="87" name="Rectangle 86"/>
          <p:cNvSpPr/>
          <p:nvPr/>
        </p:nvSpPr>
        <p:spPr>
          <a:xfrm>
            <a:off x="5500876" y="5383756"/>
            <a:ext cx="2531011" cy="277905"/>
          </a:xfrm>
          <a:prstGeom prst="rect">
            <a:avLst/>
          </a:prstGeom>
          <a:solidFill>
            <a:srgbClr val="99FF99"/>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tx1"/>
                </a:solidFill>
              </a:rPr>
              <a:t>New Moon – Mar   20 </a:t>
            </a:r>
            <a:endParaRPr lang="en-CA" b="1" dirty="0">
              <a:solidFill>
                <a:schemeClr val="tx1"/>
              </a:solidFill>
            </a:endParaRPr>
          </a:p>
        </p:txBody>
      </p:sp>
      <p:sp>
        <p:nvSpPr>
          <p:cNvPr id="88" name="Rectangle 87"/>
          <p:cNvSpPr/>
          <p:nvPr/>
        </p:nvSpPr>
        <p:spPr>
          <a:xfrm>
            <a:off x="5500875" y="5666353"/>
            <a:ext cx="2531011" cy="277905"/>
          </a:xfrm>
          <a:prstGeom prst="rect">
            <a:avLst/>
          </a:prstGeom>
          <a:solidFill>
            <a:srgbClr val="99FF99"/>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tx1"/>
                </a:solidFill>
              </a:rPr>
              <a:t>New Moon – Apr     7 </a:t>
            </a:r>
            <a:endParaRPr lang="en-CA" b="1" dirty="0">
              <a:solidFill>
                <a:schemeClr val="tx1"/>
              </a:solidFill>
            </a:endParaRPr>
          </a:p>
        </p:txBody>
      </p:sp>
      <p:sp>
        <p:nvSpPr>
          <p:cNvPr id="89" name="Rectangle 88"/>
          <p:cNvSpPr/>
          <p:nvPr/>
        </p:nvSpPr>
        <p:spPr>
          <a:xfrm>
            <a:off x="5500874" y="5960591"/>
            <a:ext cx="2531011" cy="277905"/>
          </a:xfrm>
          <a:prstGeom prst="rect">
            <a:avLst/>
          </a:prstGeom>
          <a:solidFill>
            <a:srgbClr val="99FF99"/>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tx1"/>
                </a:solidFill>
              </a:rPr>
              <a:t>New Moon – Mar   27 </a:t>
            </a:r>
            <a:endParaRPr lang="en-CA" b="1" dirty="0">
              <a:solidFill>
                <a:schemeClr val="tx1"/>
              </a:solidFill>
            </a:endParaRPr>
          </a:p>
        </p:txBody>
      </p:sp>
      <p:sp>
        <p:nvSpPr>
          <p:cNvPr id="90" name="Rectangle 89"/>
          <p:cNvSpPr/>
          <p:nvPr/>
        </p:nvSpPr>
        <p:spPr>
          <a:xfrm>
            <a:off x="5500873" y="6250129"/>
            <a:ext cx="2531011" cy="277905"/>
          </a:xfrm>
          <a:prstGeom prst="rect">
            <a:avLst/>
          </a:prstGeom>
          <a:solidFill>
            <a:srgbClr val="99FF99"/>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tx1"/>
                </a:solidFill>
              </a:rPr>
              <a:t>New Moon – Apr   15 </a:t>
            </a:r>
            <a:endParaRPr lang="en-CA" b="1" dirty="0">
              <a:solidFill>
                <a:schemeClr val="tx1"/>
              </a:solidFill>
            </a:endParaRPr>
          </a:p>
        </p:txBody>
      </p:sp>
      <p:sp>
        <p:nvSpPr>
          <p:cNvPr id="91" name="Rectangle 90"/>
          <p:cNvSpPr/>
          <p:nvPr/>
        </p:nvSpPr>
        <p:spPr>
          <a:xfrm>
            <a:off x="7456004" y="851090"/>
            <a:ext cx="469557" cy="5692183"/>
          </a:xfrm>
          <a:prstGeom prst="rect">
            <a:avLst/>
          </a:prstGeom>
          <a:noFill/>
          <a:ln w="57150">
            <a:solidFill>
              <a:srgbClr val="FF00FF"/>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2" name="Rectangular Callout 91"/>
          <p:cNvSpPr/>
          <p:nvPr/>
        </p:nvSpPr>
        <p:spPr>
          <a:xfrm>
            <a:off x="8193837" y="851090"/>
            <a:ext cx="3847978" cy="2800827"/>
          </a:xfrm>
          <a:prstGeom prst="wedgeRectCallout">
            <a:avLst>
              <a:gd name="adj1" fmla="val -50200"/>
              <a:gd name="adj2" fmla="val 59146"/>
            </a:avLst>
          </a:prstGeom>
          <a:solidFill>
            <a:schemeClr val="bg1">
              <a:lumMod val="85000"/>
            </a:schemeClr>
          </a:solidFill>
          <a:ln w="38100">
            <a:solidFill>
              <a:srgbClr val="9966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2800" dirty="0" smtClean="0">
                <a:solidFill>
                  <a:srgbClr val="002060"/>
                </a:solidFill>
              </a:rPr>
              <a:t>These are the closest New Moons  after Mar 20</a:t>
            </a:r>
            <a:br>
              <a:rPr lang="en-CA" sz="2800" dirty="0" smtClean="0">
                <a:solidFill>
                  <a:srgbClr val="002060"/>
                </a:solidFill>
              </a:rPr>
            </a:br>
            <a:r>
              <a:rPr lang="en-CA" sz="2800" dirty="0" smtClean="0">
                <a:solidFill>
                  <a:srgbClr val="002060"/>
                </a:solidFill>
              </a:rPr>
              <a:t> (normally the Tequfah.)</a:t>
            </a:r>
            <a:br>
              <a:rPr lang="en-CA" sz="2800" dirty="0" smtClean="0">
                <a:solidFill>
                  <a:srgbClr val="002060"/>
                </a:solidFill>
              </a:rPr>
            </a:br>
            <a:r>
              <a:rPr lang="en-CA" sz="2800" dirty="0" smtClean="0">
                <a:solidFill>
                  <a:srgbClr val="002060"/>
                </a:solidFill>
              </a:rPr>
              <a:t>Another factor is – what if someone decides to use   </a:t>
            </a:r>
            <a:r>
              <a:rPr lang="en-CA" sz="2800" dirty="0" smtClean="0">
                <a:noFill/>
              </a:rPr>
              <a:t>…</a:t>
            </a:r>
            <a:r>
              <a:rPr lang="en-CA" sz="2800" dirty="0" smtClean="0">
                <a:solidFill>
                  <a:srgbClr val="002060"/>
                </a:solidFill>
              </a:rPr>
              <a:t>the deceptive </a:t>
            </a:r>
            <a:r>
              <a:rPr lang="en-CA" sz="2800" dirty="0" err="1" smtClean="0">
                <a:solidFill>
                  <a:srgbClr val="002060"/>
                </a:solidFill>
              </a:rPr>
              <a:t>Equi</a:t>
            </a:r>
            <a:r>
              <a:rPr lang="en-CA" sz="2800" u="sng" dirty="0" err="1" smtClean="0">
                <a:solidFill>
                  <a:srgbClr val="FF00FF"/>
                </a:solidFill>
              </a:rPr>
              <a:t>lux</a:t>
            </a:r>
            <a:r>
              <a:rPr lang="en-CA" sz="2800" dirty="0" smtClean="0">
                <a:solidFill>
                  <a:srgbClr val="002060"/>
                </a:solidFill>
              </a:rPr>
              <a:t>?</a:t>
            </a:r>
            <a:endParaRPr lang="en-CA" sz="2800" dirty="0">
              <a:solidFill>
                <a:srgbClr val="002060"/>
              </a:solidFill>
            </a:endParaRPr>
          </a:p>
        </p:txBody>
      </p:sp>
      <p:sp>
        <p:nvSpPr>
          <p:cNvPr id="93" name="Oval 92"/>
          <p:cNvSpPr/>
          <p:nvPr/>
        </p:nvSpPr>
        <p:spPr>
          <a:xfrm>
            <a:off x="8093549" y="3786996"/>
            <a:ext cx="3948266" cy="3001993"/>
          </a:xfrm>
          <a:prstGeom prst="ellipse">
            <a:avLst/>
          </a:prstGeom>
          <a:solidFill>
            <a:schemeClr val="tx1"/>
          </a:solidFill>
          <a:ln w="76200">
            <a:solidFill>
              <a:srgbClr val="00FF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CA" sz="2800" b="1" dirty="0" smtClean="0"/>
              <a:t>Is it actually necessary to chart Abib 14 Passover on a lunar chart to see the variations?</a:t>
            </a:r>
            <a:endParaRPr lang="en-CA" sz="2800" b="1" dirty="0"/>
          </a:p>
        </p:txBody>
      </p:sp>
      <p:sp>
        <p:nvSpPr>
          <p:cNvPr id="94" name="Rectangle 93"/>
          <p:cNvSpPr/>
          <p:nvPr/>
        </p:nvSpPr>
        <p:spPr>
          <a:xfrm>
            <a:off x="728707" y="812818"/>
            <a:ext cx="345631" cy="5730455"/>
          </a:xfrm>
          <a:prstGeom prst="rect">
            <a:avLst/>
          </a:prstGeom>
          <a:noFill/>
          <a:ln w="57150">
            <a:solidFill>
              <a:srgbClr val="00FF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8" name="Oval 47"/>
          <p:cNvSpPr/>
          <p:nvPr/>
        </p:nvSpPr>
        <p:spPr>
          <a:xfrm>
            <a:off x="2921045" y="3922801"/>
            <a:ext cx="1654695" cy="621053"/>
          </a:xfrm>
          <a:prstGeom prst="ellipse">
            <a:avLst/>
          </a:prstGeom>
          <a:noFill/>
          <a:ln w="57150">
            <a:solidFill>
              <a:srgbClr val="00FF00"/>
            </a:solidFill>
          </a:ln>
          <a:effectLst>
            <a:glow rad="76200">
              <a:srgbClr val="00FFFF"/>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5" name="Oval 94"/>
          <p:cNvSpPr/>
          <p:nvPr/>
        </p:nvSpPr>
        <p:spPr>
          <a:xfrm>
            <a:off x="2916978" y="4785816"/>
            <a:ext cx="1654695" cy="621053"/>
          </a:xfrm>
          <a:prstGeom prst="ellipse">
            <a:avLst/>
          </a:prstGeom>
          <a:noFill/>
          <a:ln w="57150">
            <a:solidFill>
              <a:srgbClr val="00FF00"/>
            </a:solidFill>
          </a:ln>
          <a:effectLst>
            <a:glow rad="76200">
              <a:srgbClr val="FFCC00"/>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6" name="Oval 95"/>
          <p:cNvSpPr/>
          <p:nvPr/>
        </p:nvSpPr>
        <p:spPr>
          <a:xfrm>
            <a:off x="2917158" y="5633480"/>
            <a:ext cx="1654695" cy="621053"/>
          </a:xfrm>
          <a:prstGeom prst="ellipse">
            <a:avLst/>
          </a:prstGeom>
          <a:noFill/>
          <a:ln w="57150">
            <a:solidFill>
              <a:srgbClr val="00FF00"/>
            </a:solidFill>
          </a:ln>
          <a:effectLst>
            <a:glow rad="76200">
              <a:srgbClr val="9966FF"/>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7" name="Oval 96"/>
          <p:cNvSpPr/>
          <p:nvPr/>
        </p:nvSpPr>
        <p:spPr>
          <a:xfrm>
            <a:off x="556995" y="3919458"/>
            <a:ext cx="656343" cy="873020"/>
          </a:xfrm>
          <a:prstGeom prst="ellipse">
            <a:avLst/>
          </a:prstGeom>
          <a:noFill/>
          <a:ln w="57150">
            <a:solidFill>
              <a:srgbClr val="00FF00"/>
            </a:solidFill>
          </a:ln>
          <a:effectLst>
            <a:glow rad="76200">
              <a:srgbClr val="00FFFF"/>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8" name="Oval 97"/>
          <p:cNvSpPr/>
          <p:nvPr/>
        </p:nvSpPr>
        <p:spPr>
          <a:xfrm>
            <a:off x="552928" y="4793698"/>
            <a:ext cx="656343" cy="867963"/>
          </a:xfrm>
          <a:prstGeom prst="ellipse">
            <a:avLst/>
          </a:prstGeom>
          <a:noFill/>
          <a:ln w="57150">
            <a:solidFill>
              <a:srgbClr val="00FF00"/>
            </a:solidFill>
          </a:ln>
          <a:effectLst>
            <a:glow rad="76200">
              <a:srgbClr val="FFCC00"/>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9" name="Oval 98"/>
          <p:cNvSpPr/>
          <p:nvPr/>
        </p:nvSpPr>
        <p:spPr>
          <a:xfrm>
            <a:off x="553108" y="5658673"/>
            <a:ext cx="656343" cy="894883"/>
          </a:xfrm>
          <a:prstGeom prst="ellipse">
            <a:avLst/>
          </a:prstGeom>
          <a:noFill/>
          <a:ln w="57150">
            <a:solidFill>
              <a:srgbClr val="00FF00"/>
            </a:solidFill>
          </a:ln>
          <a:effectLst>
            <a:glow rad="76200">
              <a:srgbClr val="9966FF"/>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Curved Down Arrow 1"/>
          <p:cNvSpPr/>
          <p:nvPr/>
        </p:nvSpPr>
        <p:spPr>
          <a:xfrm rot="5400000" flipH="1">
            <a:off x="7039579" y="3731047"/>
            <a:ext cx="2694366" cy="1114424"/>
          </a:xfrm>
          <a:prstGeom prst="curvedDownArrow">
            <a:avLst>
              <a:gd name="adj1" fmla="val 25000"/>
              <a:gd name="adj2" fmla="val 50000"/>
              <a:gd name="adj3" fmla="val 39546"/>
            </a:avLst>
          </a:prstGeom>
          <a:gradFill>
            <a:gsLst>
              <a:gs pos="0">
                <a:srgbClr val="006600"/>
              </a:gs>
              <a:gs pos="100000">
                <a:srgbClr val="FFFF00"/>
              </a:gs>
            </a:gsLst>
            <a:lin ang="5400000" scaled="0"/>
          </a:gra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34037443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up)">
                                      <p:cBhvr>
                                        <p:cTn id="7" dur="500"/>
                                        <p:tgtEl>
                                          <p:spTgt spid="51"/>
                                        </p:tgtEl>
                                      </p:cBhvr>
                                    </p:animEffect>
                                  </p:childTnLst>
                                </p:cTn>
                              </p:par>
                              <p:par>
                                <p:cTn id="8" presetID="22" presetClass="entr" presetSubtype="1" fill="hold" grpId="0" nodeType="withEffect">
                                  <p:stCondLst>
                                    <p:cond delay="250"/>
                                  </p:stCondLst>
                                  <p:childTnLst>
                                    <p:set>
                                      <p:cBhvr>
                                        <p:cTn id="9" dur="1" fill="hold">
                                          <p:stCondLst>
                                            <p:cond delay="0"/>
                                          </p:stCondLst>
                                        </p:cTn>
                                        <p:tgtEl>
                                          <p:spTgt spid="52"/>
                                        </p:tgtEl>
                                        <p:attrNameLst>
                                          <p:attrName>style.visibility</p:attrName>
                                        </p:attrNameLst>
                                      </p:cBhvr>
                                      <p:to>
                                        <p:strVal val="visible"/>
                                      </p:to>
                                    </p:set>
                                    <p:animEffect transition="in" filter="wipe(up)">
                                      <p:cBhvr>
                                        <p:cTn id="10" dur="500"/>
                                        <p:tgtEl>
                                          <p:spTgt spid="52"/>
                                        </p:tgtEl>
                                      </p:cBhvr>
                                    </p:animEffect>
                                  </p:childTnLst>
                                </p:cTn>
                              </p:par>
                              <p:par>
                                <p:cTn id="11" presetID="22" presetClass="entr" presetSubtype="1" fill="hold" grpId="0" nodeType="withEffect">
                                  <p:stCondLst>
                                    <p:cond delay="500"/>
                                  </p:stCondLst>
                                  <p:childTnLst>
                                    <p:set>
                                      <p:cBhvr>
                                        <p:cTn id="12" dur="1" fill="hold">
                                          <p:stCondLst>
                                            <p:cond delay="0"/>
                                          </p:stCondLst>
                                        </p:cTn>
                                        <p:tgtEl>
                                          <p:spTgt spid="53"/>
                                        </p:tgtEl>
                                        <p:attrNameLst>
                                          <p:attrName>style.visibility</p:attrName>
                                        </p:attrNameLst>
                                      </p:cBhvr>
                                      <p:to>
                                        <p:strVal val="visible"/>
                                      </p:to>
                                    </p:set>
                                    <p:animEffect transition="in" filter="wipe(up)">
                                      <p:cBhvr>
                                        <p:cTn id="13" dur="500"/>
                                        <p:tgtEl>
                                          <p:spTgt spid="53"/>
                                        </p:tgtEl>
                                      </p:cBhvr>
                                    </p:animEffect>
                                  </p:childTnLst>
                                </p:cTn>
                              </p:par>
                              <p:par>
                                <p:cTn id="14" presetID="22" presetClass="entr" presetSubtype="1" fill="hold" grpId="0" nodeType="withEffect">
                                  <p:stCondLst>
                                    <p:cond delay="750"/>
                                  </p:stCondLst>
                                  <p:childTnLst>
                                    <p:set>
                                      <p:cBhvr>
                                        <p:cTn id="15" dur="1" fill="hold">
                                          <p:stCondLst>
                                            <p:cond delay="0"/>
                                          </p:stCondLst>
                                        </p:cTn>
                                        <p:tgtEl>
                                          <p:spTgt spid="54"/>
                                        </p:tgtEl>
                                        <p:attrNameLst>
                                          <p:attrName>style.visibility</p:attrName>
                                        </p:attrNameLst>
                                      </p:cBhvr>
                                      <p:to>
                                        <p:strVal val="visible"/>
                                      </p:to>
                                    </p:set>
                                    <p:animEffect transition="in" filter="wipe(up)">
                                      <p:cBhvr>
                                        <p:cTn id="16" dur="500"/>
                                        <p:tgtEl>
                                          <p:spTgt spid="54"/>
                                        </p:tgtEl>
                                      </p:cBhvr>
                                    </p:animEffect>
                                  </p:childTnLst>
                                </p:cTn>
                              </p:par>
                              <p:par>
                                <p:cTn id="17" presetID="22" presetClass="entr" presetSubtype="1" fill="hold" grpId="0" nodeType="withEffect">
                                  <p:stCondLst>
                                    <p:cond delay="1000"/>
                                  </p:stCondLst>
                                  <p:childTnLst>
                                    <p:set>
                                      <p:cBhvr>
                                        <p:cTn id="18" dur="1" fill="hold">
                                          <p:stCondLst>
                                            <p:cond delay="0"/>
                                          </p:stCondLst>
                                        </p:cTn>
                                        <p:tgtEl>
                                          <p:spTgt spid="55"/>
                                        </p:tgtEl>
                                        <p:attrNameLst>
                                          <p:attrName>style.visibility</p:attrName>
                                        </p:attrNameLst>
                                      </p:cBhvr>
                                      <p:to>
                                        <p:strVal val="visible"/>
                                      </p:to>
                                    </p:set>
                                    <p:animEffect transition="in" filter="wipe(up)">
                                      <p:cBhvr>
                                        <p:cTn id="19" dur="500"/>
                                        <p:tgtEl>
                                          <p:spTgt spid="55"/>
                                        </p:tgtEl>
                                      </p:cBhvr>
                                    </p:animEffect>
                                  </p:childTnLst>
                                </p:cTn>
                              </p:par>
                              <p:par>
                                <p:cTn id="20" presetID="22" presetClass="entr" presetSubtype="1" fill="hold" grpId="0" nodeType="withEffect">
                                  <p:stCondLst>
                                    <p:cond delay="1250"/>
                                  </p:stCondLst>
                                  <p:childTnLst>
                                    <p:set>
                                      <p:cBhvr>
                                        <p:cTn id="21" dur="1" fill="hold">
                                          <p:stCondLst>
                                            <p:cond delay="0"/>
                                          </p:stCondLst>
                                        </p:cTn>
                                        <p:tgtEl>
                                          <p:spTgt spid="56"/>
                                        </p:tgtEl>
                                        <p:attrNameLst>
                                          <p:attrName>style.visibility</p:attrName>
                                        </p:attrNameLst>
                                      </p:cBhvr>
                                      <p:to>
                                        <p:strVal val="visible"/>
                                      </p:to>
                                    </p:set>
                                    <p:animEffect transition="in" filter="wipe(up)">
                                      <p:cBhvr>
                                        <p:cTn id="22" dur="500"/>
                                        <p:tgtEl>
                                          <p:spTgt spid="56"/>
                                        </p:tgtEl>
                                      </p:cBhvr>
                                    </p:animEffect>
                                  </p:childTnLst>
                                </p:cTn>
                              </p:par>
                              <p:par>
                                <p:cTn id="23" presetID="22" presetClass="entr" presetSubtype="1" fill="hold" grpId="0" nodeType="withEffect">
                                  <p:stCondLst>
                                    <p:cond delay="1500"/>
                                  </p:stCondLst>
                                  <p:childTnLst>
                                    <p:set>
                                      <p:cBhvr>
                                        <p:cTn id="24" dur="1" fill="hold">
                                          <p:stCondLst>
                                            <p:cond delay="0"/>
                                          </p:stCondLst>
                                        </p:cTn>
                                        <p:tgtEl>
                                          <p:spTgt spid="57"/>
                                        </p:tgtEl>
                                        <p:attrNameLst>
                                          <p:attrName>style.visibility</p:attrName>
                                        </p:attrNameLst>
                                      </p:cBhvr>
                                      <p:to>
                                        <p:strVal val="visible"/>
                                      </p:to>
                                    </p:set>
                                    <p:animEffect transition="in" filter="wipe(up)">
                                      <p:cBhvr>
                                        <p:cTn id="25" dur="500"/>
                                        <p:tgtEl>
                                          <p:spTgt spid="57"/>
                                        </p:tgtEl>
                                      </p:cBhvr>
                                    </p:animEffect>
                                  </p:childTnLst>
                                </p:cTn>
                              </p:par>
                              <p:par>
                                <p:cTn id="26" presetID="22" presetClass="entr" presetSubtype="1" fill="hold" grpId="0" nodeType="withEffect">
                                  <p:stCondLst>
                                    <p:cond delay="1750"/>
                                  </p:stCondLst>
                                  <p:childTnLst>
                                    <p:set>
                                      <p:cBhvr>
                                        <p:cTn id="27" dur="1" fill="hold">
                                          <p:stCondLst>
                                            <p:cond delay="0"/>
                                          </p:stCondLst>
                                        </p:cTn>
                                        <p:tgtEl>
                                          <p:spTgt spid="58"/>
                                        </p:tgtEl>
                                        <p:attrNameLst>
                                          <p:attrName>style.visibility</p:attrName>
                                        </p:attrNameLst>
                                      </p:cBhvr>
                                      <p:to>
                                        <p:strVal val="visible"/>
                                      </p:to>
                                    </p:set>
                                    <p:animEffect transition="in" filter="wipe(up)">
                                      <p:cBhvr>
                                        <p:cTn id="28" dur="500"/>
                                        <p:tgtEl>
                                          <p:spTgt spid="58"/>
                                        </p:tgtEl>
                                      </p:cBhvr>
                                    </p:animEffect>
                                  </p:childTnLst>
                                </p:cTn>
                              </p:par>
                              <p:par>
                                <p:cTn id="29" presetID="22" presetClass="entr" presetSubtype="1" fill="hold" grpId="0" nodeType="withEffect">
                                  <p:stCondLst>
                                    <p:cond delay="2000"/>
                                  </p:stCondLst>
                                  <p:childTnLst>
                                    <p:set>
                                      <p:cBhvr>
                                        <p:cTn id="30" dur="1" fill="hold">
                                          <p:stCondLst>
                                            <p:cond delay="0"/>
                                          </p:stCondLst>
                                        </p:cTn>
                                        <p:tgtEl>
                                          <p:spTgt spid="59"/>
                                        </p:tgtEl>
                                        <p:attrNameLst>
                                          <p:attrName>style.visibility</p:attrName>
                                        </p:attrNameLst>
                                      </p:cBhvr>
                                      <p:to>
                                        <p:strVal val="visible"/>
                                      </p:to>
                                    </p:set>
                                    <p:animEffect transition="in" filter="wipe(up)">
                                      <p:cBhvr>
                                        <p:cTn id="31" dur="500"/>
                                        <p:tgtEl>
                                          <p:spTgt spid="59"/>
                                        </p:tgtEl>
                                      </p:cBhvr>
                                    </p:animEffect>
                                  </p:childTnLst>
                                </p:cTn>
                              </p:par>
                              <p:par>
                                <p:cTn id="32" presetID="22" presetClass="entr" presetSubtype="1" fill="hold" grpId="0" nodeType="withEffect">
                                  <p:stCondLst>
                                    <p:cond delay="2250"/>
                                  </p:stCondLst>
                                  <p:childTnLst>
                                    <p:set>
                                      <p:cBhvr>
                                        <p:cTn id="33" dur="1" fill="hold">
                                          <p:stCondLst>
                                            <p:cond delay="0"/>
                                          </p:stCondLst>
                                        </p:cTn>
                                        <p:tgtEl>
                                          <p:spTgt spid="60"/>
                                        </p:tgtEl>
                                        <p:attrNameLst>
                                          <p:attrName>style.visibility</p:attrName>
                                        </p:attrNameLst>
                                      </p:cBhvr>
                                      <p:to>
                                        <p:strVal val="visible"/>
                                      </p:to>
                                    </p:set>
                                    <p:animEffect transition="in" filter="wipe(up)">
                                      <p:cBhvr>
                                        <p:cTn id="34" dur="500"/>
                                        <p:tgtEl>
                                          <p:spTgt spid="60"/>
                                        </p:tgtEl>
                                      </p:cBhvr>
                                    </p:animEffect>
                                  </p:childTnLst>
                                </p:cTn>
                              </p:par>
                              <p:par>
                                <p:cTn id="35" presetID="22" presetClass="entr" presetSubtype="1" fill="hold" grpId="0" nodeType="withEffect">
                                  <p:stCondLst>
                                    <p:cond delay="2500"/>
                                  </p:stCondLst>
                                  <p:childTnLst>
                                    <p:set>
                                      <p:cBhvr>
                                        <p:cTn id="36" dur="1" fill="hold">
                                          <p:stCondLst>
                                            <p:cond delay="0"/>
                                          </p:stCondLst>
                                        </p:cTn>
                                        <p:tgtEl>
                                          <p:spTgt spid="61"/>
                                        </p:tgtEl>
                                        <p:attrNameLst>
                                          <p:attrName>style.visibility</p:attrName>
                                        </p:attrNameLst>
                                      </p:cBhvr>
                                      <p:to>
                                        <p:strVal val="visible"/>
                                      </p:to>
                                    </p:set>
                                    <p:animEffect transition="in" filter="wipe(up)">
                                      <p:cBhvr>
                                        <p:cTn id="37" dur="500"/>
                                        <p:tgtEl>
                                          <p:spTgt spid="61"/>
                                        </p:tgtEl>
                                      </p:cBhvr>
                                    </p:animEffect>
                                  </p:childTnLst>
                                </p:cTn>
                              </p:par>
                              <p:par>
                                <p:cTn id="38" presetID="22" presetClass="entr" presetSubtype="1" fill="hold" grpId="0" nodeType="withEffect">
                                  <p:stCondLst>
                                    <p:cond delay="2750"/>
                                  </p:stCondLst>
                                  <p:childTnLst>
                                    <p:set>
                                      <p:cBhvr>
                                        <p:cTn id="39" dur="1" fill="hold">
                                          <p:stCondLst>
                                            <p:cond delay="0"/>
                                          </p:stCondLst>
                                        </p:cTn>
                                        <p:tgtEl>
                                          <p:spTgt spid="62"/>
                                        </p:tgtEl>
                                        <p:attrNameLst>
                                          <p:attrName>style.visibility</p:attrName>
                                        </p:attrNameLst>
                                      </p:cBhvr>
                                      <p:to>
                                        <p:strVal val="visible"/>
                                      </p:to>
                                    </p:set>
                                    <p:animEffect transition="in" filter="wipe(up)">
                                      <p:cBhvr>
                                        <p:cTn id="40" dur="500"/>
                                        <p:tgtEl>
                                          <p:spTgt spid="62"/>
                                        </p:tgtEl>
                                      </p:cBhvr>
                                    </p:animEffect>
                                  </p:childTnLst>
                                </p:cTn>
                              </p:par>
                              <p:par>
                                <p:cTn id="41" presetID="22" presetClass="entr" presetSubtype="1" fill="hold" grpId="0" nodeType="withEffect">
                                  <p:stCondLst>
                                    <p:cond delay="3000"/>
                                  </p:stCondLst>
                                  <p:childTnLst>
                                    <p:set>
                                      <p:cBhvr>
                                        <p:cTn id="42" dur="1" fill="hold">
                                          <p:stCondLst>
                                            <p:cond delay="0"/>
                                          </p:stCondLst>
                                        </p:cTn>
                                        <p:tgtEl>
                                          <p:spTgt spid="63"/>
                                        </p:tgtEl>
                                        <p:attrNameLst>
                                          <p:attrName>style.visibility</p:attrName>
                                        </p:attrNameLst>
                                      </p:cBhvr>
                                      <p:to>
                                        <p:strVal val="visible"/>
                                      </p:to>
                                    </p:set>
                                    <p:animEffect transition="in" filter="wipe(up)">
                                      <p:cBhvr>
                                        <p:cTn id="43" dur="500"/>
                                        <p:tgtEl>
                                          <p:spTgt spid="63"/>
                                        </p:tgtEl>
                                      </p:cBhvr>
                                    </p:animEffect>
                                  </p:childTnLst>
                                </p:cTn>
                              </p:par>
                              <p:par>
                                <p:cTn id="44" presetID="22" presetClass="entr" presetSubtype="1" fill="hold" grpId="0" nodeType="withEffect">
                                  <p:stCondLst>
                                    <p:cond delay="3250"/>
                                  </p:stCondLst>
                                  <p:childTnLst>
                                    <p:set>
                                      <p:cBhvr>
                                        <p:cTn id="45" dur="1" fill="hold">
                                          <p:stCondLst>
                                            <p:cond delay="0"/>
                                          </p:stCondLst>
                                        </p:cTn>
                                        <p:tgtEl>
                                          <p:spTgt spid="64"/>
                                        </p:tgtEl>
                                        <p:attrNameLst>
                                          <p:attrName>style.visibility</p:attrName>
                                        </p:attrNameLst>
                                      </p:cBhvr>
                                      <p:to>
                                        <p:strVal val="visible"/>
                                      </p:to>
                                    </p:set>
                                    <p:animEffect transition="in" filter="wipe(up)">
                                      <p:cBhvr>
                                        <p:cTn id="46" dur="500"/>
                                        <p:tgtEl>
                                          <p:spTgt spid="64"/>
                                        </p:tgtEl>
                                      </p:cBhvr>
                                    </p:animEffect>
                                  </p:childTnLst>
                                </p:cTn>
                              </p:par>
                              <p:par>
                                <p:cTn id="47" presetID="22" presetClass="entr" presetSubtype="1" fill="hold" grpId="0" nodeType="withEffect">
                                  <p:stCondLst>
                                    <p:cond delay="3500"/>
                                  </p:stCondLst>
                                  <p:childTnLst>
                                    <p:set>
                                      <p:cBhvr>
                                        <p:cTn id="48" dur="1" fill="hold">
                                          <p:stCondLst>
                                            <p:cond delay="0"/>
                                          </p:stCondLst>
                                        </p:cTn>
                                        <p:tgtEl>
                                          <p:spTgt spid="65"/>
                                        </p:tgtEl>
                                        <p:attrNameLst>
                                          <p:attrName>style.visibility</p:attrName>
                                        </p:attrNameLst>
                                      </p:cBhvr>
                                      <p:to>
                                        <p:strVal val="visible"/>
                                      </p:to>
                                    </p:set>
                                    <p:animEffect transition="in" filter="wipe(up)">
                                      <p:cBhvr>
                                        <p:cTn id="49" dur="500"/>
                                        <p:tgtEl>
                                          <p:spTgt spid="65"/>
                                        </p:tgtEl>
                                      </p:cBhvr>
                                    </p:animEffect>
                                  </p:childTnLst>
                                </p:cTn>
                              </p:par>
                              <p:par>
                                <p:cTn id="50" presetID="22" presetClass="entr" presetSubtype="1" fill="hold" grpId="0" nodeType="withEffect">
                                  <p:stCondLst>
                                    <p:cond delay="3750"/>
                                  </p:stCondLst>
                                  <p:childTnLst>
                                    <p:set>
                                      <p:cBhvr>
                                        <p:cTn id="51" dur="1" fill="hold">
                                          <p:stCondLst>
                                            <p:cond delay="0"/>
                                          </p:stCondLst>
                                        </p:cTn>
                                        <p:tgtEl>
                                          <p:spTgt spid="66"/>
                                        </p:tgtEl>
                                        <p:attrNameLst>
                                          <p:attrName>style.visibility</p:attrName>
                                        </p:attrNameLst>
                                      </p:cBhvr>
                                      <p:to>
                                        <p:strVal val="visible"/>
                                      </p:to>
                                    </p:set>
                                    <p:animEffect transition="in" filter="wipe(up)">
                                      <p:cBhvr>
                                        <p:cTn id="52" dur="500"/>
                                        <p:tgtEl>
                                          <p:spTgt spid="66"/>
                                        </p:tgtEl>
                                      </p:cBhvr>
                                    </p:animEffect>
                                  </p:childTnLst>
                                </p:cTn>
                              </p:par>
                              <p:par>
                                <p:cTn id="53" presetID="22" presetClass="entr" presetSubtype="1" fill="hold" grpId="0" nodeType="withEffect">
                                  <p:stCondLst>
                                    <p:cond delay="4000"/>
                                  </p:stCondLst>
                                  <p:childTnLst>
                                    <p:set>
                                      <p:cBhvr>
                                        <p:cTn id="54" dur="1" fill="hold">
                                          <p:stCondLst>
                                            <p:cond delay="0"/>
                                          </p:stCondLst>
                                        </p:cTn>
                                        <p:tgtEl>
                                          <p:spTgt spid="67"/>
                                        </p:tgtEl>
                                        <p:attrNameLst>
                                          <p:attrName>style.visibility</p:attrName>
                                        </p:attrNameLst>
                                      </p:cBhvr>
                                      <p:to>
                                        <p:strVal val="visible"/>
                                      </p:to>
                                    </p:set>
                                    <p:animEffect transition="in" filter="wipe(up)">
                                      <p:cBhvr>
                                        <p:cTn id="55" dur="500"/>
                                        <p:tgtEl>
                                          <p:spTgt spid="67"/>
                                        </p:tgtEl>
                                      </p:cBhvr>
                                    </p:animEffect>
                                  </p:childTnLst>
                                </p:cTn>
                              </p:par>
                              <p:par>
                                <p:cTn id="56" presetID="22" presetClass="entr" presetSubtype="1" fill="hold" grpId="0" nodeType="withEffect">
                                  <p:stCondLst>
                                    <p:cond delay="4250"/>
                                  </p:stCondLst>
                                  <p:childTnLst>
                                    <p:set>
                                      <p:cBhvr>
                                        <p:cTn id="57" dur="1" fill="hold">
                                          <p:stCondLst>
                                            <p:cond delay="0"/>
                                          </p:stCondLst>
                                        </p:cTn>
                                        <p:tgtEl>
                                          <p:spTgt spid="68"/>
                                        </p:tgtEl>
                                        <p:attrNameLst>
                                          <p:attrName>style.visibility</p:attrName>
                                        </p:attrNameLst>
                                      </p:cBhvr>
                                      <p:to>
                                        <p:strVal val="visible"/>
                                      </p:to>
                                    </p:set>
                                    <p:animEffect transition="in" filter="wipe(up)">
                                      <p:cBhvr>
                                        <p:cTn id="58" dur="500"/>
                                        <p:tgtEl>
                                          <p:spTgt spid="68"/>
                                        </p:tgtEl>
                                      </p:cBhvr>
                                    </p:animEffect>
                                  </p:childTnLst>
                                </p:cTn>
                              </p:par>
                              <p:par>
                                <p:cTn id="59" presetID="22" presetClass="entr" presetSubtype="1" fill="hold" grpId="0" nodeType="withEffect">
                                  <p:stCondLst>
                                    <p:cond delay="450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500"/>
                                        <p:tgtEl>
                                          <p:spTgt spid="69"/>
                                        </p:tgtEl>
                                      </p:cBhvr>
                                    </p:animEffect>
                                  </p:childTnLst>
                                </p:cTn>
                              </p:par>
                              <p:par>
                                <p:cTn id="62" presetID="22" presetClass="entr" presetSubtype="1" fill="hold" grpId="0" nodeType="withEffect">
                                  <p:stCondLst>
                                    <p:cond delay="4750"/>
                                  </p:stCondLst>
                                  <p:childTnLst>
                                    <p:set>
                                      <p:cBhvr>
                                        <p:cTn id="63" dur="1" fill="hold">
                                          <p:stCondLst>
                                            <p:cond delay="0"/>
                                          </p:stCondLst>
                                        </p:cTn>
                                        <p:tgtEl>
                                          <p:spTgt spid="70"/>
                                        </p:tgtEl>
                                        <p:attrNameLst>
                                          <p:attrName>style.visibility</p:attrName>
                                        </p:attrNameLst>
                                      </p:cBhvr>
                                      <p:to>
                                        <p:strVal val="visible"/>
                                      </p:to>
                                    </p:set>
                                    <p:animEffect transition="in" filter="wipe(up)">
                                      <p:cBhvr>
                                        <p:cTn id="64" dur="500"/>
                                        <p:tgtEl>
                                          <p:spTgt spid="70"/>
                                        </p:tgtEl>
                                      </p:cBhvr>
                                    </p:animEffect>
                                  </p:childTnLst>
                                </p:cTn>
                              </p:par>
                              <p:par>
                                <p:cTn id="65" presetID="21" presetClass="entr" presetSubtype="1" fill="hold" grpId="0" nodeType="withEffect">
                                  <p:stCondLst>
                                    <p:cond delay="4750"/>
                                  </p:stCondLst>
                                  <p:childTnLst>
                                    <p:set>
                                      <p:cBhvr>
                                        <p:cTn id="66" dur="1" fill="hold">
                                          <p:stCondLst>
                                            <p:cond delay="0"/>
                                          </p:stCondLst>
                                        </p:cTn>
                                        <p:tgtEl>
                                          <p:spTgt spid="94"/>
                                        </p:tgtEl>
                                        <p:attrNameLst>
                                          <p:attrName>style.visibility</p:attrName>
                                        </p:attrNameLst>
                                      </p:cBhvr>
                                      <p:to>
                                        <p:strVal val="visible"/>
                                      </p:to>
                                    </p:set>
                                    <p:animEffect transition="in" filter="wheel(1)">
                                      <p:cBhvr>
                                        <p:cTn id="67" dur="1500"/>
                                        <p:tgtEl>
                                          <p:spTgt spid="94"/>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2" fill="hold" grpId="0" nodeType="clickEffect">
                                  <p:stCondLst>
                                    <p:cond delay="0"/>
                                  </p:stCondLst>
                                  <p:childTnLst>
                                    <p:set>
                                      <p:cBhvr>
                                        <p:cTn id="71" dur="1" fill="hold">
                                          <p:stCondLst>
                                            <p:cond delay="0"/>
                                          </p:stCondLst>
                                        </p:cTn>
                                        <p:tgtEl>
                                          <p:spTgt spid="71"/>
                                        </p:tgtEl>
                                        <p:attrNameLst>
                                          <p:attrName>style.visibility</p:attrName>
                                        </p:attrNameLst>
                                      </p:cBhvr>
                                      <p:to>
                                        <p:strVal val="visible"/>
                                      </p:to>
                                    </p:set>
                                    <p:anim calcmode="lin" valueType="num">
                                      <p:cBhvr additive="base">
                                        <p:cTn id="72" dur="500" fill="hold"/>
                                        <p:tgtEl>
                                          <p:spTgt spid="71"/>
                                        </p:tgtEl>
                                        <p:attrNameLst>
                                          <p:attrName>ppt_x</p:attrName>
                                        </p:attrNameLst>
                                      </p:cBhvr>
                                      <p:tavLst>
                                        <p:tav tm="0">
                                          <p:val>
                                            <p:strVal val="1+#ppt_w/2"/>
                                          </p:val>
                                        </p:tav>
                                        <p:tav tm="100000">
                                          <p:val>
                                            <p:strVal val="#ppt_x"/>
                                          </p:val>
                                        </p:tav>
                                      </p:tavLst>
                                    </p:anim>
                                    <p:anim calcmode="lin" valueType="num">
                                      <p:cBhvr additive="base">
                                        <p:cTn id="73" dur="500" fill="hold"/>
                                        <p:tgtEl>
                                          <p:spTgt spid="71"/>
                                        </p:tgtEl>
                                        <p:attrNameLst>
                                          <p:attrName>ppt_y</p:attrName>
                                        </p:attrNameLst>
                                      </p:cBhvr>
                                      <p:tavLst>
                                        <p:tav tm="0">
                                          <p:val>
                                            <p:strVal val="#ppt_y"/>
                                          </p:val>
                                        </p:tav>
                                        <p:tav tm="100000">
                                          <p:val>
                                            <p:strVal val="#ppt_y"/>
                                          </p:val>
                                        </p:tav>
                                      </p:tavLst>
                                    </p:anim>
                                  </p:childTnLst>
                                </p:cTn>
                              </p:par>
                              <p:par>
                                <p:cTn id="74" presetID="2" presetClass="entr" presetSubtype="2" fill="hold" grpId="0" nodeType="withEffect">
                                  <p:stCondLst>
                                    <p:cond delay="0"/>
                                  </p:stCondLst>
                                  <p:childTnLst>
                                    <p:set>
                                      <p:cBhvr>
                                        <p:cTn id="75" dur="1" fill="hold">
                                          <p:stCondLst>
                                            <p:cond delay="0"/>
                                          </p:stCondLst>
                                        </p:cTn>
                                        <p:tgtEl>
                                          <p:spTgt spid="79"/>
                                        </p:tgtEl>
                                        <p:attrNameLst>
                                          <p:attrName>style.visibility</p:attrName>
                                        </p:attrNameLst>
                                      </p:cBhvr>
                                      <p:to>
                                        <p:strVal val="visible"/>
                                      </p:to>
                                    </p:set>
                                    <p:anim calcmode="lin" valueType="num">
                                      <p:cBhvr additive="base">
                                        <p:cTn id="76" dur="500" fill="hold"/>
                                        <p:tgtEl>
                                          <p:spTgt spid="79"/>
                                        </p:tgtEl>
                                        <p:attrNameLst>
                                          <p:attrName>ppt_x</p:attrName>
                                        </p:attrNameLst>
                                      </p:cBhvr>
                                      <p:tavLst>
                                        <p:tav tm="0">
                                          <p:val>
                                            <p:strVal val="1+#ppt_w/2"/>
                                          </p:val>
                                        </p:tav>
                                        <p:tav tm="100000">
                                          <p:val>
                                            <p:strVal val="#ppt_x"/>
                                          </p:val>
                                        </p:tav>
                                      </p:tavLst>
                                    </p:anim>
                                    <p:anim calcmode="lin" valueType="num">
                                      <p:cBhvr additive="base">
                                        <p:cTn id="77" dur="500" fill="hold"/>
                                        <p:tgtEl>
                                          <p:spTgt spid="79"/>
                                        </p:tgtEl>
                                        <p:attrNameLst>
                                          <p:attrName>ppt_y</p:attrName>
                                        </p:attrNameLst>
                                      </p:cBhvr>
                                      <p:tavLst>
                                        <p:tav tm="0">
                                          <p:val>
                                            <p:strVal val="#ppt_y"/>
                                          </p:val>
                                        </p:tav>
                                        <p:tav tm="100000">
                                          <p:val>
                                            <p:strVal val="#ppt_y"/>
                                          </p:val>
                                        </p:tav>
                                      </p:tavLst>
                                    </p:anim>
                                  </p:childTnLst>
                                </p:cTn>
                              </p:par>
                              <p:par>
                                <p:cTn id="78" presetID="2" presetClass="entr" presetSubtype="2" fill="hold" grpId="0" nodeType="withEffect">
                                  <p:stCondLst>
                                    <p:cond delay="0"/>
                                  </p:stCondLst>
                                  <p:childTnLst>
                                    <p:set>
                                      <p:cBhvr>
                                        <p:cTn id="79" dur="1" fill="hold">
                                          <p:stCondLst>
                                            <p:cond delay="0"/>
                                          </p:stCondLst>
                                        </p:cTn>
                                        <p:tgtEl>
                                          <p:spTgt spid="72"/>
                                        </p:tgtEl>
                                        <p:attrNameLst>
                                          <p:attrName>style.visibility</p:attrName>
                                        </p:attrNameLst>
                                      </p:cBhvr>
                                      <p:to>
                                        <p:strVal val="visible"/>
                                      </p:to>
                                    </p:set>
                                    <p:anim calcmode="lin" valueType="num">
                                      <p:cBhvr additive="base">
                                        <p:cTn id="80" dur="500" fill="hold"/>
                                        <p:tgtEl>
                                          <p:spTgt spid="72"/>
                                        </p:tgtEl>
                                        <p:attrNameLst>
                                          <p:attrName>ppt_x</p:attrName>
                                        </p:attrNameLst>
                                      </p:cBhvr>
                                      <p:tavLst>
                                        <p:tav tm="0">
                                          <p:val>
                                            <p:strVal val="1+#ppt_w/2"/>
                                          </p:val>
                                        </p:tav>
                                        <p:tav tm="100000">
                                          <p:val>
                                            <p:strVal val="#ppt_x"/>
                                          </p:val>
                                        </p:tav>
                                      </p:tavLst>
                                    </p:anim>
                                    <p:anim calcmode="lin" valueType="num">
                                      <p:cBhvr additive="base">
                                        <p:cTn id="81" dur="500" fill="hold"/>
                                        <p:tgtEl>
                                          <p:spTgt spid="72"/>
                                        </p:tgtEl>
                                        <p:attrNameLst>
                                          <p:attrName>ppt_y</p:attrName>
                                        </p:attrNameLst>
                                      </p:cBhvr>
                                      <p:tavLst>
                                        <p:tav tm="0">
                                          <p:val>
                                            <p:strVal val="#ppt_y"/>
                                          </p:val>
                                        </p:tav>
                                        <p:tav tm="100000">
                                          <p:val>
                                            <p:strVal val="#ppt_y"/>
                                          </p:val>
                                        </p:tav>
                                      </p:tavLst>
                                    </p:anim>
                                  </p:childTnLst>
                                </p:cTn>
                              </p:par>
                              <p:par>
                                <p:cTn id="82" presetID="2" presetClass="entr" presetSubtype="2" fill="hold" grpId="0" nodeType="with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additive="base">
                                        <p:cTn id="84" dur="500" fill="hold"/>
                                        <p:tgtEl>
                                          <p:spTgt spid="73"/>
                                        </p:tgtEl>
                                        <p:attrNameLst>
                                          <p:attrName>ppt_x</p:attrName>
                                        </p:attrNameLst>
                                      </p:cBhvr>
                                      <p:tavLst>
                                        <p:tav tm="0">
                                          <p:val>
                                            <p:strVal val="1+#ppt_w/2"/>
                                          </p:val>
                                        </p:tav>
                                        <p:tav tm="100000">
                                          <p:val>
                                            <p:strVal val="#ppt_x"/>
                                          </p:val>
                                        </p:tav>
                                      </p:tavLst>
                                    </p:anim>
                                    <p:anim calcmode="lin" valueType="num">
                                      <p:cBhvr additive="base">
                                        <p:cTn id="85" dur="500" fill="hold"/>
                                        <p:tgtEl>
                                          <p:spTgt spid="73"/>
                                        </p:tgtEl>
                                        <p:attrNameLst>
                                          <p:attrName>ppt_y</p:attrName>
                                        </p:attrNameLst>
                                      </p:cBhvr>
                                      <p:tavLst>
                                        <p:tav tm="0">
                                          <p:val>
                                            <p:strVal val="#ppt_y"/>
                                          </p:val>
                                        </p:tav>
                                        <p:tav tm="100000">
                                          <p:val>
                                            <p:strVal val="#ppt_y"/>
                                          </p:val>
                                        </p:tav>
                                      </p:tavLst>
                                    </p:anim>
                                  </p:childTnLst>
                                </p:cTn>
                              </p:par>
                              <p:par>
                                <p:cTn id="86" presetID="2" presetClass="entr" presetSubtype="2" fill="hold" grpId="0" nodeType="withEffect">
                                  <p:stCondLst>
                                    <p:cond delay="0"/>
                                  </p:stCondLst>
                                  <p:childTnLst>
                                    <p:set>
                                      <p:cBhvr>
                                        <p:cTn id="87" dur="1" fill="hold">
                                          <p:stCondLst>
                                            <p:cond delay="0"/>
                                          </p:stCondLst>
                                        </p:cTn>
                                        <p:tgtEl>
                                          <p:spTgt spid="74"/>
                                        </p:tgtEl>
                                        <p:attrNameLst>
                                          <p:attrName>style.visibility</p:attrName>
                                        </p:attrNameLst>
                                      </p:cBhvr>
                                      <p:to>
                                        <p:strVal val="visible"/>
                                      </p:to>
                                    </p:set>
                                    <p:anim calcmode="lin" valueType="num">
                                      <p:cBhvr additive="base">
                                        <p:cTn id="88" dur="500" fill="hold"/>
                                        <p:tgtEl>
                                          <p:spTgt spid="74"/>
                                        </p:tgtEl>
                                        <p:attrNameLst>
                                          <p:attrName>ppt_x</p:attrName>
                                        </p:attrNameLst>
                                      </p:cBhvr>
                                      <p:tavLst>
                                        <p:tav tm="0">
                                          <p:val>
                                            <p:strVal val="1+#ppt_w/2"/>
                                          </p:val>
                                        </p:tav>
                                        <p:tav tm="100000">
                                          <p:val>
                                            <p:strVal val="#ppt_x"/>
                                          </p:val>
                                        </p:tav>
                                      </p:tavLst>
                                    </p:anim>
                                    <p:anim calcmode="lin" valueType="num">
                                      <p:cBhvr additive="base">
                                        <p:cTn id="89" dur="500" fill="hold"/>
                                        <p:tgtEl>
                                          <p:spTgt spid="74"/>
                                        </p:tgtEl>
                                        <p:attrNameLst>
                                          <p:attrName>ppt_y</p:attrName>
                                        </p:attrNameLst>
                                      </p:cBhvr>
                                      <p:tavLst>
                                        <p:tav tm="0">
                                          <p:val>
                                            <p:strVal val="#ppt_y"/>
                                          </p:val>
                                        </p:tav>
                                        <p:tav tm="100000">
                                          <p:val>
                                            <p:strVal val="#ppt_y"/>
                                          </p:val>
                                        </p:tav>
                                      </p:tavLst>
                                    </p:anim>
                                  </p:childTnLst>
                                </p:cTn>
                              </p:par>
                              <p:par>
                                <p:cTn id="90" presetID="2" presetClass="entr" presetSubtype="2" fill="hold" grpId="0" nodeType="withEffect">
                                  <p:stCondLst>
                                    <p:cond delay="0"/>
                                  </p:stCondLst>
                                  <p:childTnLst>
                                    <p:set>
                                      <p:cBhvr>
                                        <p:cTn id="91" dur="1" fill="hold">
                                          <p:stCondLst>
                                            <p:cond delay="0"/>
                                          </p:stCondLst>
                                        </p:cTn>
                                        <p:tgtEl>
                                          <p:spTgt spid="75"/>
                                        </p:tgtEl>
                                        <p:attrNameLst>
                                          <p:attrName>style.visibility</p:attrName>
                                        </p:attrNameLst>
                                      </p:cBhvr>
                                      <p:to>
                                        <p:strVal val="visible"/>
                                      </p:to>
                                    </p:set>
                                    <p:anim calcmode="lin" valueType="num">
                                      <p:cBhvr additive="base">
                                        <p:cTn id="92" dur="500" fill="hold"/>
                                        <p:tgtEl>
                                          <p:spTgt spid="75"/>
                                        </p:tgtEl>
                                        <p:attrNameLst>
                                          <p:attrName>ppt_x</p:attrName>
                                        </p:attrNameLst>
                                      </p:cBhvr>
                                      <p:tavLst>
                                        <p:tav tm="0">
                                          <p:val>
                                            <p:strVal val="1+#ppt_w/2"/>
                                          </p:val>
                                        </p:tav>
                                        <p:tav tm="100000">
                                          <p:val>
                                            <p:strVal val="#ppt_x"/>
                                          </p:val>
                                        </p:tav>
                                      </p:tavLst>
                                    </p:anim>
                                    <p:anim calcmode="lin" valueType="num">
                                      <p:cBhvr additive="base">
                                        <p:cTn id="93" dur="500" fill="hold"/>
                                        <p:tgtEl>
                                          <p:spTgt spid="75"/>
                                        </p:tgtEl>
                                        <p:attrNameLst>
                                          <p:attrName>ppt_y</p:attrName>
                                        </p:attrNameLst>
                                      </p:cBhvr>
                                      <p:tavLst>
                                        <p:tav tm="0">
                                          <p:val>
                                            <p:strVal val="#ppt_y"/>
                                          </p:val>
                                        </p:tav>
                                        <p:tav tm="100000">
                                          <p:val>
                                            <p:strVal val="#ppt_y"/>
                                          </p:val>
                                        </p:tav>
                                      </p:tavLst>
                                    </p:anim>
                                  </p:childTnLst>
                                </p:cTn>
                              </p:par>
                              <p:par>
                                <p:cTn id="94" presetID="2" presetClass="entr" presetSubtype="2" fill="hold" grpId="0" nodeType="withEffect">
                                  <p:stCondLst>
                                    <p:cond delay="0"/>
                                  </p:stCondLst>
                                  <p:childTnLst>
                                    <p:set>
                                      <p:cBhvr>
                                        <p:cTn id="95" dur="1" fill="hold">
                                          <p:stCondLst>
                                            <p:cond delay="0"/>
                                          </p:stCondLst>
                                        </p:cTn>
                                        <p:tgtEl>
                                          <p:spTgt spid="76"/>
                                        </p:tgtEl>
                                        <p:attrNameLst>
                                          <p:attrName>style.visibility</p:attrName>
                                        </p:attrNameLst>
                                      </p:cBhvr>
                                      <p:to>
                                        <p:strVal val="visible"/>
                                      </p:to>
                                    </p:set>
                                    <p:anim calcmode="lin" valueType="num">
                                      <p:cBhvr additive="base">
                                        <p:cTn id="96" dur="500" fill="hold"/>
                                        <p:tgtEl>
                                          <p:spTgt spid="76"/>
                                        </p:tgtEl>
                                        <p:attrNameLst>
                                          <p:attrName>ppt_x</p:attrName>
                                        </p:attrNameLst>
                                      </p:cBhvr>
                                      <p:tavLst>
                                        <p:tav tm="0">
                                          <p:val>
                                            <p:strVal val="1+#ppt_w/2"/>
                                          </p:val>
                                        </p:tav>
                                        <p:tav tm="100000">
                                          <p:val>
                                            <p:strVal val="#ppt_x"/>
                                          </p:val>
                                        </p:tav>
                                      </p:tavLst>
                                    </p:anim>
                                    <p:anim calcmode="lin" valueType="num">
                                      <p:cBhvr additive="base">
                                        <p:cTn id="97" dur="500" fill="hold"/>
                                        <p:tgtEl>
                                          <p:spTgt spid="76"/>
                                        </p:tgtEl>
                                        <p:attrNameLst>
                                          <p:attrName>ppt_y</p:attrName>
                                        </p:attrNameLst>
                                      </p:cBhvr>
                                      <p:tavLst>
                                        <p:tav tm="0">
                                          <p:val>
                                            <p:strVal val="#ppt_y"/>
                                          </p:val>
                                        </p:tav>
                                        <p:tav tm="100000">
                                          <p:val>
                                            <p:strVal val="#ppt_y"/>
                                          </p:val>
                                        </p:tav>
                                      </p:tavLst>
                                    </p:anim>
                                  </p:childTnLst>
                                </p:cTn>
                              </p:par>
                              <p:par>
                                <p:cTn id="98" presetID="2" presetClass="entr" presetSubtype="2" fill="hold" grpId="0" nodeType="withEffect">
                                  <p:stCondLst>
                                    <p:cond delay="0"/>
                                  </p:stCondLst>
                                  <p:childTnLst>
                                    <p:set>
                                      <p:cBhvr>
                                        <p:cTn id="99" dur="1" fill="hold">
                                          <p:stCondLst>
                                            <p:cond delay="0"/>
                                          </p:stCondLst>
                                        </p:cTn>
                                        <p:tgtEl>
                                          <p:spTgt spid="77"/>
                                        </p:tgtEl>
                                        <p:attrNameLst>
                                          <p:attrName>style.visibility</p:attrName>
                                        </p:attrNameLst>
                                      </p:cBhvr>
                                      <p:to>
                                        <p:strVal val="visible"/>
                                      </p:to>
                                    </p:set>
                                    <p:anim calcmode="lin" valueType="num">
                                      <p:cBhvr additive="base">
                                        <p:cTn id="100" dur="500" fill="hold"/>
                                        <p:tgtEl>
                                          <p:spTgt spid="77"/>
                                        </p:tgtEl>
                                        <p:attrNameLst>
                                          <p:attrName>ppt_x</p:attrName>
                                        </p:attrNameLst>
                                      </p:cBhvr>
                                      <p:tavLst>
                                        <p:tav tm="0">
                                          <p:val>
                                            <p:strVal val="1+#ppt_w/2"/>
                                          </p:val>
                                        </p:tav>
                                        <p:tav tm="100000">
                                          <p:val>
                                            <p:strVal val="#ppt_x"/>
                                          </p:val>
                                        </p:tav>
                                      </p:tavLst>
                                    </p:anim>
                                    <p:anim calcmode="lin" valueType="num">
                                      <p:cBhvr additive="base">
                                        <p:cTn id="101" dur="500" fill="hold"/>
                                        <p:tgtEl>
                                          <p:spTgt spid="7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78"/>
                                        </p:tgtEl>
                                        <p:attrNameLst>
                                          <p:attrName>style.visibility</p:attrName>
                                        </p:attrNameLst>
                                      </p:cBhvr>
                                      <p:to>
                                        <p:strVal val="visible"/>
                                      </p:to>
                                    </p:set>
                                    <p:anim calcmode="lin" valueType="num">
                                      <p:cBhvr additive="base">
                                        <p:cTn id="104" dur="500" fill="hold"/>
                                        <p:tgtEl>
                                          <p:spTgt spid="78"/>
                                        </p:tgtEl>
                                        <p:attrNameLst>
                                          <p:attrName>ppt_x</p:attrName>
                                        </p:attrNameLst>
                                      </p:cBhvr>
                                      <p:tavLst>
                                        <p:tav tm="0">
                                          <p:val>
                                            <p:strVal val="1+#ppt_w/2"/>
                                          </p:val>
                                        </p:tav>
                                        <p:tav tm="100000">
                                          <p:val>
                                            <p:strVal val="#ppt_x"/>
                                          </p:val>
                                        </p:tav>
                                      </p:tavLst>
                                    </p:anim>
                                    <p:anim calcmode="lin" valueType="num">
                                      <p:cBhvr additive="base">
                                        <p:cTn id="105" dur="500" fill="hold"/>
                                        <p:tgtEl>
                                          <p:spTgt spid="78"/>
                                        </p:tgtEl>
                                        <p:attrNameLst>
                                          <p:attrName>ppt_y</p:attrName>
                                        </p:attrNameLst>
                                      </p:cBhvr>
                                      <p:tavLst>
                                        <p:tav tm="0">
                                          <p:val>
                                            <p:strVal val="#ppt_y"/>
                                          </p:val>
                                        </p:tav>
                                        <p:tav tm="100000">
                                          <p:val>
                                            <p:strVal val="#ppt_y"/>
                                          </p:val>
                                        </p:tav>
                                      </p:tavLst>
                                    </p:anim>
                                  </p:childTnLst>
                                </p:cTn>
                              </p:par>
                              <p:par>
                                <p:cTn id="106" presetID="2" presetClass="entr" presetSubtype="2" fill="hold" grpId="0" nodeType="withEffect">
                                  <p:stCondLst>
                                    <p:cond delay="0"/>
                                  </p:stCondLst>
                                  <p:childTnLst>
                                    <p:set>
                                      <p:cBhvr>
                                        <p:cTn id="107" dur="1" fill="hold">
                                          <p:stCondLst>
                                            <p:cond delay="0"/>
                                          </p:stCondLst>
                                        </p:cTn>
                                        <p:tgtEl>
                                          <p:spTgt spid="80"/>
                                        </p:tgtEl>
                                        <p:attrNameLst>
                                          <p:attrName>style.visibility</p:attrName>
                                        </p:attrNameLst>
                                      </p:cBhvr>
                                      <p:to>
                                        <p:strVal val="visible"/>
                                      </p:to>
                                    </p:set>
                                    <p:anim calcmode="lin" valueType="num">
                                      <p:cBhvr additive="base">
                                        <p:cTn id="108" dur="500" fill="hold"/>
                                        <p:tgtEl>
                                          <p:spTgt spid="80"/>
                                        </p:tgtEl>
                                        <p:attrNameLst>
                                          <p:attrName>ppt_x</p:attrName>
                                        </p:attrNameLst>
                                      </p:cBhvr>
                                      <p:tavLst>
                                        <p:tav tm="0">
                                          <p:val>
                                            <p:strVal val="1+#ppt_w/2"/>
                                          </p:val>
                                        </p:tav>
                                        <p:tav tm="100000">
                                          <p:val>
                                            <p:strVal val="#ppt_x"/>
                                          </p:val>
                                        </p:tav>
                                      </p:tavLst>
                                    </p:anim>
                                    <p:anim calcmode="lin" valueType="num">
                                      <p:cBhvr additive="base">
                                        <p:cTn id="109" dur="500" fill="hold"/>
                                        <p:tgtEl>
                                          <p:spTgt spid="80"/>
                                        </p:tgtEl>
                                        <p:attrNameLst>
                                          <p:attrName>ppt_y</p:attrName>
                                        </p:attrNameLst>
                                      </p:cBhvr>
                                      <p:tavLst>
                                        <p:tav tm="0">
                                          <p:val>
                                            <p:strVal val="#ppt_y"/>
                                          </p:val>
                                        </p:tav>
                                        <p:tav tm="100000">
                                          <p:val>
                                            <p:strVal val="#ppt_y"/>
                                          </p:val>
                                        </p:tav>
                                      </p:tavLst>
                                    </p:anim>
                                  </p:childTnLst>
                                </p:cTn>
                              </p:par>
                              <p:par>
                                <p:cTn id="110" presetID="2" presetClass="entr" presetSubtype="2" fill="hold" grpId="0" nodeType="withEffect">
                                  <p:stCondLst>
                                    <p:cond delay="0"/>
                                  </p:stCondLst>
                                  <p:childTnLst>
                                    <p:set>
                                      <p:cBhvr>
                                        <p:cTn id="111" dur="1" fill="hold">
                                          <p:stCondLst>
                                            <p:cond delay="0"/>
                                          </p:stCondLst>
                                        </p:cTn>
                                        <p:tgtEl>
                                          <p:spTgt spid="81"/>
                                        </p:tgtEl>
                                        <p:attrNameLst>
                                          <p:attrName>style.visibility</p:attrName>
                                        </p:attrNameLst>
                                      </p:cBhvr>
                                      <p:to>
                                        <p:strVal val="visible"/>
                                      </p:to>
                                    </p:set>
                                    <p:anim calcmode="lin" valueType="num">
                                      <p:cBhvr additive="base">
                                        <p:cTn id="112" dur="500" fill="hold"/>
                                        <p:tgtEl>
                                          <p:spTgt spid="81"/>
                                        </p:tgtEl>
                                        <p:attrNameLst>
                                          <p:attrName>ppt_x</p:attrName>
                                        </p:attrNameLst>
                                      </p:cBhvr>
                                      <p:tavLst>
                                        <p:tav tm="0">
                                          <p:val>
                                            <p:strVal val="1+#ppt_w/2"/>
                                          </p:val>
                                        </p:tav>
                                        <p:tav tm="100000">
                                          <p:val>
                                            <p:strVal val="#ppt_x"/>
                                          </p:val>
                                        </p:tav>
                                      </p:tavLst>
                                    </p:anim>
                                    <p:anim calcmode="lin" valueType="num">
                                      <p:cBhvr additive="base">
                                        <p:cTn id="113" dur="500" fill="hold"/>
                                        <p:tgtEl>
                                          <p:spTgt spid="81"/>
                                        </p:tgtEl>
                                        <p:attrNameLst>
                                          <p:attrName>ppt_y</p:attrName>
                                        </p:attrNameLst>
                                      </p:cBhvr>
                                      <p:tavLst>
                                        <p:tav tm="0">
                                          <p:val>
                                            <p:strVal val="#ppt_y"/>
                                          </p:val>
                                        </p:tav>
                                        <p:tav tm="100000">
                                          <p:val>
                                            <p:strVal val="#ppt_y"/>
                                          </p:val>
                                        </p:tav>
                                      </p:tavLst>
                                    </p:anim>
                                  </p:childTnLst>
                                </p:cTn>
                              </p:par>
                              <p:par>
                                <p:cTn id="114" presetID="2" presetClass="entr" presetSubtype="2" fill="hold" grpId="0" nodeType="withEffect">
                                  <p:stCondLst>
                                    <p:cond delay="0"/>
                                  </p:stCondLst>
                                  <p:childTnLst>
                                    <p:set>
                                      <p:cBhvr>
                                        <p:cTn id="115" dur="1" fill="hold">
                                          <p:stCondLst>
                                            <p:cond delay="0"/>
                                          </p:stCondLst>
                                        </p:cTn>
                                        <p:tgtEl>
                                          <p:spTgt spid="82"/>
                                        </p:tgtEl>
                                        <p:attrNameLst>
                                          <p:attrName>style.visibility</p:attrName>
                                        </p:attrNameLst>
                                      </p:cBhvr>
                                      <p:to>
                                        <p:strVal val="visible"/>
                                      </p:to>
                                    </p:set>
                                    <p:anim calcmode="lin" valueType="num">
                                      <p:cBhvr additive="base">
                                        <p:cTn id="116" dur="500" fill="hold"/>
                                        <p:tgtEl>
                                          <p:spTgt spid="82"/>
                                        </p:tgtEl>
                                        <p:attrNameLst>
                                          <p:attrName>ppt_x</p:attrName>
                                        </p:attrNameLst>
                                      </p:cBhvr>
                                      <p:tavLst>
                                        <p:tav tm="0">
                                          <p:val>
                                            <p:strVal val="1+#ppt_w/2"/>
                                          </p:val>
                                        </p:tav>
                                        <p:tav tm="100000">
                                          <p:val>
                                            <p:strVal val="#ppt_x"/>
                                          </p:val>
                                        </p:tav>
                                      </p:tavLst>
                                    </p:anim>
                                    <p:anim calcmode="lin" valueType="num">
                                      <p:cBhvr additive="base">
                                        <p:cTn id="117" dur="500" fill="hold"/>
                                        <p:tgtEl>
                                          <p:spTgt spid="82"/>
                                        </p:tgtEl>
                                        <p:attrNameLst>
                                          <p:attrName>ppt_y</p:attrName>
                                        </p:attrNameLst>
                                      </p:cBhvr>
                                      <p:tavLst>
                                        <p:tav tm="0">
                                          <p:val>
                                            <p:strVal val="#ppt_y"/>
                                          </p:val>
                                        </p:tav>
                                        <p:tav tm="100000">
                                          <p:val>
                                            <p:strVal val="#ppt_y"/>
                                          </p:val>
                                        </p:tav>
                                      </p:tavLst>
                                    </p:anim>
                                  </p:childTnLst>
                                </p:cTn>
                              </p:par>
                              <p:par>
                                <p:cTn id="118" presetID="2" presetClass="entr" presetSubtype="2" fill="hold" grpId="0" nodeType="withEffect">
                                  <p:stCondLst>
                                    <p:cond delay="0"/>
                                  </p:stCondLst>
                                  <p:childTnLst>
                                    <p:set>
                                      <p:cBhvr>
                                        <p:cTn id="119" dur="1" fill="hold">
                                          <p:stCondLst>
                                            <p:cond delay="0"/>
                                          </p:stCondLst>
                                        </p:cTn>
                                        <p:tgtEl>
                                          <p:spTgt spid="83"/>
                                        </p:tgtEl>
                                        <p:attrNameLst>
                                          <p:attrName>style.visibility</p:attrName>
                                        </p:attrNameLst>
                                      </p:cBhvr>
                                      <p:to>
                                        <p:strVal val="visible"/>
                                      </p:to>
                                    </p:set>
                                    <p:anim calcmode="lin" valueType="num">
                                      <p:cBhvr additive="base">
                                        <p:cTn id="120" dur="500" fill="hold"/>
                                        <p:tgtEl>
                                          <p:spTgt spid="83"/>
                                        </p:tgtEl>
                                        <p:attrNameLst>
                                          <p:attrName>ppt_x</p:attrName>
                                        </p:attrNameLst>
                                      </p:cBhvr>
                                      <p:tavLst>
                                        <p:tav tm="0">
                                          <p:val>
                                            <p:strVal val="1+#ppt_w/2"/>
                                          </p:val>
                                        </p:tav>
                                        <p:tav tm="100000">
                                          <p:val>
                                            <p:strVal val="#ppt_x"/>
                                          </p:val>
                                        </p:tav>
                                      </p:tavLst>
                                    </p:anim>
                                    <p:anim calcmode="lin" valueType="num">
                                      <p:cBhvr additive="base">
                                        <p:cTn id="121" dur="500" fill="hold"/>
                                        <p:tgtEl>
                                          <p:spTgt spid="83"/>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84"/>
                                        </p:tgtEl>
                                        <p:attrNameLst>
                                          <p:attrName>style.visibility</p:attrName>
                                        </p:attrNameLst>
                                      </p:cBhvr>
                                      <p:to>
                                        <p:strVal val="visible"/>
                                      </p:to>
                                    </p:set>
                                    <p:anim calcmode="lin" valueType="num">
                                      <p:cBhvr additive="base">
                                        <p:cTn id="124" dur="500" fill="hold"/>
                                        <p:tgtEl>
                                          <p:spTgt spid="84"/>
                                        </p:tgtEl>
                                        <p:attrNameLst>
                                          <p:attrName>ppt_x</p:attrName>
                                        </p:attrNameLst>
                                      </p:cBhvr>
                                      <p:tavLst>
                                        <p:tav tm="0">
                                          <p:val>
                                            <p:strVal val="1+#ppt_w/2"/>
                                          </p:val>
                                        </p:tav>
                                        <p:tav tm="100000">
                                          <p:val>
                                            <p:strVal val="#ppt_x"/>
                                          </p:val>
                                        </p:tav>
                                      </p:tavLst>
                                    </p:anim>
                                    <p:anim calcmode="lin" valueType="num">
                                      <p:cBhvr additive="base">
                                        <p:cTn id="125" dur="500" fill="hold"/>
                                        <p:tgtEl>
                                          <p:spTgt spid="84"/>
                                        </p:tgtEl>
                                        <p:attrNameLst>
                                          <p:attrName>ppt_y</p:attrName>
                                        </p:attrNameLst>
                                      </p:cBhvr>
                                      <p:tavLst>
                                        <p:tav tm="0">
                                          <p:val>
                                            <p:strVal val="#ppt_y"/>
                                          </p:val>
                                        </p:tav>
                                        <p:tav tm="100000">
                                          <p:val>
                                            <p:strVal val="#ppt_y"/>
                                          </p:val>
                                        </p:tav>
                                      </p:tavLst>
                                    </p:anim>
                                  </p:childTnLst>
                                </p:cTn>
                              </p:par>
                              <p:par>
                                <p:cTn id="126" presetID="2" presetClass="entr" presetSubtype="2" fill="hold" grpId="0" nodeType="withEffect">
                                  <p:stCondLst>
                                    <p:cond delay="0"/>
                                  </p:stCondLst>
                                  <p:childTnLst>
                                    <p:set>
                                      <p:cBhvr>
                                        <p:cTn id="127" dur="1" fill="hold">
                                          <p:stCondLst>
                                            <p:cond delay="0"/>
                                          </p:stCondLst>
                                        </p:cTn>
                                        <p:tgtEl>
                                          <p:spTgt spid="85"/>
                                        </p:tgtEl>
                                        <p:attrNameLst>
                                          <p:attrName>style.visibility</p:attrName>
                                        </p:attrNameLst>
                                      </p:cBhvr>
                                      <p:to>
                                        <p:strVal val="visible"/>
                                      </p:to>
                                    </p:set>
                                    <p:anim calcmode="lin" valueType="num">
                                      <p:cBhvr additive="base">
                                        <p:cTn id="128" dur="500" fill="hold"/>
                                        <p:tgtEl>
                                          <p:spTgt spid="85"/>
                                        </p:tgtEl>
                                        <p:attrNameLst>
                                          <p:attrName>ppt_x</p:attrName>
                                        </p:attrNameLst>
                                      </p:cBhvr>
                                      <p:tavLst>
                                        <p:tav tm="0">
                                          <p:val>
                                            <p:strVal val="1+#ppt_w/2"/>
                                          </p:val>
                                        </p:tav>
                                        <p:tav tm="100000">
                                          <p:val>
                                            <p:strVal val="#ppt_x"/>
                                          </p:val>
                                        </p:tav>
                                      </p:tavLst>
                                    </p:anim>
                                    <p:anim calcmode="lin" valueType="num">
                                      <p:cBhvr additive="base">
                                        <p:cTn id="129" dur="500" fill="hold"/>
                                        <p:tgtEl>
                                          <p:spTgt spid="85"/>
                                        </p:tgtEl>
                                        <p:attrNameLst>
                                          <p:attrName>ppt_y</p:attrName>
                                        </p:attrNameLst>
                                      </p:cBhvr>
                                      <p:tavLst>
                                        <p:tav tm="0">
                                          <p:val>
                                            <p:strVal val="#ppt_y"/>
                                          </p:val>
                                        </p:tav>
                                        <p:tav tm="100000">
                                          <p:val>
                                            <p:strVal val="#ppt_y"/>
                                          </p:val>
                                        </p:tav>
                                      </p:tavLst>
                                    </p:anim>
                                  </p:childTnLst>
                                </p:cTn>
                              </p:par>
                              <p:par>
                                <p:cTn id="130" presetID="2" presetClass="entr" presetSubtype="2" fill="hold" grpId="0" nodeType="withEffect">
                                  <p:stCondLst>
                                    <p:cond delay="0"/>
                                  </p:stCondLst>
                                  <p:childTnLst>
                                    <p:set>
                                      <p:cBhvr>
                                        <p:cTn id="131" dur="1" fill="hold">
                                          <p:stCondLst>
                                            <p:cond delay="0"/>
                                          </p:stCondLst>
                                        </p:cTn>
                                        <p:tgtEl>
                                          <p:spTgt spid="86"/>
                                        </p:tgtEl>
                                        <p:attrNameLst>
                                          <p:attrName>style.visibility</p:attrName>
                                        </p:attrNameLst>
                                      </p:cBhvr>
                                      <p:to>
                                        <p:strVal val="visible"/>
                                      </p:to>
                                    </p:set>
                                    <p:anim calcmode="lin" valueType="num">
                                      <p:cBhvr additive="base">
                                        <p:cTn id="132" dur="500" fill="hold"/>
                                        <p:tgtEl>
                                          <p:spTgt spid="86"/>
                                        </p:tgtEl>
                                        <p:attrNameLst>
                                          <p:attrName>ppt_x</p:attrName>
                                        </p:attrNameLst>
                                      </p:cBhvr>
                                      <p:tavLst>
                                        <p:tav tm="0">
                                          <p:val>
                                            <p:strVal val="1+#ppt_w/2"/>
                                          </p:val>
                                        </p:tav>
                                        <p:tav tm="100000">
                                          <p:val>
                                            <p:strVal val="#ppt_x"/>
                                          </p:val>
                                        </p:tav>
                                      </p:tavLst>
                                    </p:anim>
                                    <p:anim calcmode="lin" valueType="num">
                                      <p:cBhvr additive="base">
                                        <p:cTn id="133" dur="500" fill="hold"/>
                                        <p:tgtEl>
                                          <p:spTgt spid="86"/>
                                        </p:tgtEl>
                                        <p:attrNameLst>
                                          <p:attrName>ppt_y</p:attrName>
                                        </p:attrNameLst>
                                      </p:cBhvr>
                                      <p:tavLst>
                                        <p:tav tm="0">
                                          <p:val>
                                            <p:strVal val="#ppt_y"/>
                                          </p:val>
                                        </p:tav>
                                        <p:tav tm="100000">
                                          <p:val>
                                            <p:strVal val="#ppt_y"/>
                                          </p:val>
                                        </p:tav>
                                      </p:tavLst>
                                    </p:anim>
                                  </p:childTnLst>
                                </p:cTn>
                              </p:par>
                              <p:par>
                                <p:cTn id="134" presetID="2" presetClass="entr" presetSubtype="2" fill="hold" grpId="0" nodeType="withEffect">
                                  <p:stCondLst>
                                    <p:cond delay="0"/>
                                  </p:stCondLst>
                                  <p:childTnLst>
                                    <p:set>
                                      <p:cBhvr>
                                        <p:cTn id="135" dur="1" fill="hold">
                                          <p:stCondLst>
                                            <p:cond delay="0"/>
                                          </p:stCondLst>
                                        </p:cTn>
                                        <p:tgtEl>
                                          <p:spTgt spid="87"/>
                                        </p:tgtEl>
                                        <p:attrNameLst>
                                          <p:attrName>style.visibility</p:attrName>
                                        </p:attrNameLst>
                                      </p:cBhvr>
                                      <p:to>
                                        <p:strVal val="visible"/>
                                      </p:to>
                                    </p:set>
                                    <p:anim calcmode="lin" valueType="num">
                                      <p:cBhvr additive="base">
                                        <p:cTn id="136" dur="500" fill="hold"/>
                                        <p:tgtEl>
                                          <p:spTgt spid="87"/>
                                        </p:tgtEl>
                                        <p:attrNameLst>
                                          <p:attrName>ppt_x</p:attrName>
                                        </p:attrNameLst>
                                      </p:cBhvr>
                                      <p:tavLst>
                                        <p:tav tm="0">
                                          <p:val>
                                            <p:strVal val="1+#ppt_w/2"/>
                                          </p:val>
                                        </p:tav>
                                        <p:tav tm="100000">
                                          <p:val>
                                            <p:strVal val="#ppt_x"/>
                                          </p:val>
                                        </p:tav>
                                      </p:tavLst>
                                    </p:anim>
                                    <p:anim calcmode="lin" valueType="num">
                                      <p:cBhvr additive="base">
                                        <p:cTn id="137" dur="500" fill="hold"/>
                                        <p:tgtEl>
                                          <p:spTgt spid="87"/>
                                        </p:tgtEl>
                                        <p:attrNameLst>
                                          <p:attrName>ppt_y</p:attrName>
                                        </p:attrNameLst>
                                      </p:cBhvr>
                                      <p:tavLst>
                                        <p:tav tm="0">
                                          <p:val>
                                            <p:strVal val="#ppt_y"/>
                                          </p:val>
                                        </p:tav>
                                        <p:tav tm="100000">
                                          <p:val>
                                            <p:strVal val="#ppt_y"/>
                                          </p:val>
                                        </p:tav>
                                      </p:tavLst>
                                    </p:anim>
                                  </p:childTnLst>
                                </p:cTn>
                              </p:par>
                              <p:par>
                                <p:cTn id="138" presetID="2" presetClass="entr" presetSubtype="2" fill="hold" grpId="0" nodeType="with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additive="base">
                                        <p:cTn id="140" dur="500" fill="hold"/>
                                        <p:tgtEl>
                                          <p:spTgt spid="88"/>
                                        </p:tgtEl>
                                        <p:attrNameLst>
                                          <p:attrName>ppt_x</p:attrName>
                                        </p:attrNameLst>
                                      </p:cBhvr>
                                      <p:tavLst>
                                        <p:tav tm="0">
                                          <p:val>
                                            <p:strVal val="1+#ppt_w/2"/>
                                          </p:val>
                                        </p:tav>
                                        <p:tav tm="100000">
                                          <p:val>
                                            <p:strVal val="#ppt_x"/>
                                          </p:val>
                                        </p:tav>
                                      </p:tavLst>
                                    </p:anim>
                                    <p:anim calcmode="lin" valueType="num">
                                      <p:cBhvr additive="base">
                                        <p:cTn id="141" dur="500" fill="hold"/>
                                        <p:tgtEl>
                                          <p:spTgt spid="88"/>
                                        </p:tgtEl>
                                        <p:attrNameLst>
                                          <p:attrName>ppt_y</p:attrName>
                                        </p:attrNameLst>
                                      </p:cBhvr>
                                      <p:tavLst>
                                        <p:tav tm="0">
                                          <p:val>
                                            <p:strVal val="#ppt_y"/>
                                          </p:val>
                                        </p:tav>
                                        <p:tav tm="100000">
                                          <p:val>
                                            <p:strVal val="#ppt_y"/>
                                          </p:val>
                                        </p:tav>
                                      </p:tavLst>
                                    </p:anim>
                                  </p:childTnLst>
                                </p:cTn>
                              </p:par>
                              <p:par>
                                <p:cTn id="142" presetID="2" presetClass="entr" presetSubtype="2" fill="hold" grpId="0" nodeType="withEffect">
                                  <p:stCondLst>
                                    <p:cond delay="0"/>
                                  </p:stCondLst>
                                  <p:childTnLst>
                                    <p:set>
                                      <p:cBhvr>
                                        <p:cTn id="143" dur="1" fill="hold">
                                          <p:stCondLst>
                                            <p:cond delay="0"/>
                                          </p:stCondLst>
                                        </p:cTn>
                                        <p:tgtEl>
                                          <p:spTgt spid="89"/>
                                        </p:tgtEl>
                                        <p:attrNameLst>
                                          <p:attrName>style.visibility</p:attrName>
                                        </p:attrNameLst>
                                      </p:cBhvr>
                                      <p:to>
                                        <p:strVal val="visible"/>
                                      </p:to>
                                    </p:set>
                                    <p:anim calcmode="lin" valueType="num">
                                      <p:cBhvr additive="base">
                                        <p:cTn id="144" dur="500" fill="hold"/>
                                        <p:tgtEl>
                                          <p:spTgt spid="89"/>
                                        </p:tgtEl>
                                        <p:attrNameLst>
                                          <p:attrName>ppt_x</p:attrName>
                                        </p:attrNameLst>
                                      </p:cBhvr>
                                      <p:tavLst>
                                        <p:tav tm="0">
                                          <p:val>
                                            <p:strVal val="1+#ppt_w/2"/>
                                          </p:val>
                                        </p:tav>
                                        <p:tav tm="100000">
                                          <p:val>
                                            <p:strVal val="#ppt_x"/>
                                          </p:val>
                                        </p:tav>
                                      </p:tavLst>
                                    </p:anim>
                                    <p:anim calcmode="lin" valueType="num">
                                      <p:cBhvr additive="base">
                                        <p:cTn id="145" dur="500" fill="hold"/>
                                        <p:tgtEl>
                                          <p:spTgt spid="89"/>
                                        </p:tgtEl>
                                        <p:attrNameLst>
                                          <p:attrName>ppt_y</p:attrName>
                                        </p:attrNameLst>
                                      </p:cBhvr>
                                      <p:tavLst>
                                        <p:tav tm="0">
                                          <p:val>
                                            <p:strVal val="#ppt_y"/>
                                          </p:val>
                                        </p:tav>
                                        <p:tav tm="100000">
                                          <p:val>
                                            <p:strVal val="#ppt_y"/>
                                          </p:val>
                                        </p:tav>
                                      </p:tavLst>
                                    </p:anim>
                                  </p:childTnLst>
                                </p:cTn>
                              </p:par>
                              <p:par>
                                <p:cTn id="146" presetID="2" presetClass="entr" presetSubtype="2" fill="hold" grpId="0" nodeType="withEffect">
                                  <p:stCondLst>
                                    <p:cond delay="0"/>
                                  </p:stCondLst>
                                  <p:childTnLst>
                                    <p:set>
                                      <p:cBhvr>
                                        <p:cTn id="147" dur="1" fill="hold">
                                          <p:stCondLst>
                                            <p:cond delay="0"/>
                                          </p:stCondLst>
                                        </p:cTn>
                                        <p:tgtEl>
                                          <p:spTgt spid="90"/>
                                        </p:tgtEl>
                                        <p:attrNameLst>
                                          <p:attrName>style.visibility</p:attrName>
                                        </p:attrNameLst>
                                      </p:cBhvr>
                                      <p:to>
                                        <p:strVal val="visible"/>
                                      </p:to>
                                    </p:set>
                                    <p:anim calcmode="lin" valueType="num">
                                      <p:cBhvr additive="base">
                                        <p:cTn id="148" dur="500" fill="hold"/>
                                        <p:tgtEl>
                                          <p:spTgt spid="90"/>
                                        </p:tgtEl>
                                        <p:attrNameLst>
                                          <p:attrName>ppt_x</p:attrName>
                                        </p:attrNameLst>
                                      </p:cBhvr>
                                      <p:tavLst>
                                        <p:tav tm="0">
                                          <p:val>
                                            <p:strVal val="1+#ppt_w/2"/>
                                          </p:val>
                                        </p:tav>
                                        <p:tav tm="100000">
                                          <p:val>
                                            <p:strVal val="#ppt_x"/>
                                          </p:val>
                                        </p:tav>
                                      </p:tavLst>
                                    </p:anim>
                                    <p:anim calcmode="lin" valueType="num">
                                      <p:cBhvr additive="base">
                                        <p:cTn id="149" dur="500" fill="hold"/>
                                        <p:tgtEl>
                                          <p:spTgt spid="90"/>
                                        </p:tgtEl>
                                        <p:attrNameLst>
                                          <p:attrName>ppt_y</p:attrName>
                                        </p:attrNameLst>
                                      </p:cBhvr>
                                      <p:tavLst>
                                        <p:tav tm="0">
                                          <p:val>
                                            <p:strVal val="#ppt_y"/>
                                          </p:val>
                                        </p:tav>
                                        <p:tav tm="100000">
                                          <p:val>
                                            <p:strVal val="#ppt_y"/>
                                          </p:val>
                                        </p:tav>
                                      </p:tavLst>
                                    </p:anim>
                                  </p:childTnLst>
                                </p:cTn>
                              </p:par>
                              <p:par>
                                <p:cTn id="150" presetID="21" presetClass="entr" presetSubtype="1" fill="hold" grpId="0" nodeType="withEffect">
                                  <p:stCondLst>
                                    <p:cond delay="750"/>
                                  </p:stCondLst>
                                  <p:childTnLst>
                                    <p:set>
                                      <p:cBhvr>
                                        <p:cTn id="151" dur="1" fill="hold">
                                          <p:stCondLst>
                                            <p:cond delay="0"/>
                                          </p:stCondLst>
                                        </p:cTn>
                                        <p:tgtEl>
                                          <p:spTgt spid="91"/>
                                        </p:tgtEl>
                                        <p:attrNameLst>
                                          <p:attrName>style.visibility</p:attrName>
                                        </p:attrNameLst>
                                      </p:cBhvr>
                                      <p:to>
                                        <p:strVal val="visible"/>
                                      </p:to>
                                    </p:set>
                                    <p:animEffect transition="in" filter="wheel(1)">
                                      <p:cBhvr>
                                        <p:cTn id="152" dur="1000"/>
                                        <p:tgtEl>
                                          <p:spTgt spid="91"/>
                                        </p:tgtEl>
                                      </p:cBhvr>
                                    </p:animEffect>
                                  </p:childTnLst>
                                </p:cTn>
                              </p:par>
                            </p:childTnLst>
                          </p:cTn>
                        </p:par>
                      </p:childTnLst>
                    </p:cTn>
                  </p:par>
                  <p:par>
                    <p:cTn id="153" fill="hold">
                      <p:stCondLst>
                        <p:cond delay="indefinite"/>
                      </p:stCondLst>
                      <p:childTnLst>
                        <p:par>
                          <p:cTn id="154" fill="hold">
                            <p:stCondLst>
                              <p:cond delay="0"/>
                            </p:stCondLst>
                            <p:childTnLst>
                              <p:par>
                                <p:cTn id="155" presetID="42" presetClass="entr" presetSubtype="0" fill="hold" grpId="0" nodeType="clickEffect">
                                  <p:stCondLst>
                                    <p:cond delay="0"/>
                                  </p:stCondLst>
                                  <p:childTnLst>
                                    <p:set>
                                      <p:cBhvr>
                                        <p:cTn id="156" dur="1" fill="hold">
                                          <p:stCondLst>
                                            <p:cond delay="0"/>
                                          </p:stCondLst>
                                        </p:cTn>
                                        <p:tgtEl>
                                          <p:spTgt spid="92"/>
                                        </p:tgtEl>
                                        <p:attrNameLst>
                                          <p:attrName>style.visibility</p:attrName>
                                        </p:attrNameLst>
                                      </p:cBhvr>
                                      <p:to>
                                        <p:strVal val="visible"/>
                                      </p:to>
                                    </p:set>
                                    <p:animEffect transition="in" filter="fade">
                                      <p:cBhvr>
                                        <p:cTn id="157" dur="1000"/>
                                        <p:tgtEl>
                                          <p:spTgt spid="92"/>
                                        </p:tgtEl>
                                      </p:cBhvr>
                                    </p:animEffect>
                                    <p:anim calcmode="lin" valueType="num">
                                      <p:cBhvr>
                                        <p:cTn id="158" dur="1000" fill="hold"/>
                                        <p:tgtEl>
                                          <p:spTgt spid="92"/>
                                        </p:tgtEl>
                                        <p:attrNameLst>
                                          <p:attrName>ppt_x</p:attrName>
                                        </p:attrNameLst>
                                      </p:cBhvr>
                                      <p:tavLst>
                                        <p:tav tm="0">
                                          <p:val>
                                            <p:strVal val="#ppt_x"/>
                                          </p:val>
                                        </p:tav>
                                        <p:tav tm="100000">
                                          <p:val>
                                            <p:strVal val="#ppt_x"/>
                                          </p:val>
                                        </p:tav>
                                      </p:tavLst>
                                    </p:anim>
                                    <p:anim calcmode="lin" valueType="num">
                                      <p:cBhvr>
                                        <p:cTn id="159" dur="1000" fill="hold"/>
                                        <p:tgtEl>
                                          <p:spTgt spid="92"/>
                                        </p:tgtEl>
                                        <p:attrNameLst>
                                          <p:attrName>ppt_y</p:attrName>
                                        </p:attrNameLst>
                                      </p:cBhvr>
                                      <p:tavLst>
                                        <p:tav tm="0">
                                          <p:val>
                                            <p:strVal val="#ppt_y+.1"/>
                                          </p:val>
                                        </p:tav>
                                        <p:tav tm="100000">
                                          <p:val>
                                            <p:strVal val="#ppt_y"/>
                                          </p:val>
                                        </p:tav>
                                      </p:tavLst>
                                    </p:anim>
                                  </p:childTnLst>
                                </p:cTn>
                              </p:par>
                              <p:par>
                                <p:cTn id="160" presetID="2" presetClass="entr" presetSubtype="6" fill="hold" grpId="0" nodeType="withEffect">
                                  <p:stCondLst>
                                    <p:cond delay="2000"/>
                                  </p:stCondLst>
                                  <p:childTnLst>
                                    <p:set>
                                      <p:cBhvr>
                                        <p:cTn id="161" dur="1" fill="hold">
                                          <p:stCondLst>
                                            <p:cond delay="0"/>
                                          </p:stCondLst>
                                        </p:cTn>
                                        <p:tgtEl>
                                          <p:spTgt spid="2"/>
                                        </p:tgtEl>
                                        <p:attrNameLst>
                                          <p:attrName>style.visibility</p:attrName>
                                        </p:attrNameLst>
                                      </p:cBhvr>
                                      <p:to>
                                        <p:strVal val="visible"/>
                                      </p:to>
                                    </p:set>
                                    <p:anim calcmode="lin" valueType="num">
                                      <p:cBhvr additive="base">
                                        <p:cTn id="162" dur="1000" fill="hold"/>
                                        <p:tgtEl>
                                          <p:spTgt spid="2"/>
                                        </p:tgtEl>
                                        <p:attrNameLst>
                                          <p:attrName>ppt_x</p:attrName>
                                        </p:attrNameLst>
                                      </p:cBhvr>
                                      <p:tavLst>
                                        <p:tav tm="0">
                                          <p:val>
                                            <p:strVal val="1+#ppt_w/2"/>
                                          </p:val>
                                        </p:tav>
                                        <p:tav tm="100000">
                                          <p:val>
                                            <p:strVal val="#ppt_x"/>
                                          </p:val>
                                        </p:tav>
                                      </p:tavLst>
                                    </p:anim>
                                    <p:anim calcmode="lin" valueType="num">
                                      <p:cBhvr additive="base">
                                        <p:cTn id="163"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31" presetClass="entr" presetSubtype="0" fill="hold" grpId="0" nodeType="clickEffect">
                                  <p:stCondLst>
                                    <p:cond delay="0"/>
                                  </p:stCondLst>
                                  <p:childTnLst>
                                    <p:set>
                                      <p:cBhvr>
                                        <p:cTn id="167" dur="1" fill="hold">
                                          <p:stCondLst>
                                            <p:cond delay="0"/>
                                          </p:stCondLst>
                                        </p:cTn>
                                        <p:tgtEl>
                                          <p:spTgt spid="48"/>
                                        </p:tgtEl>
                                        <p:attrNameLst>
                                          <p:attrName>style.visibility</p:attrName>
                                        </p:attrNameLst>
                                      </p:cBhvr>
                                      <p:to>
                                        <p:strVal val="visible"/>
                                      </p:to>
                                    </p:set>
                                    <p:anim calcmode="lin" valueType="num">
                                      <p:cBhvr>
                                        <p:cTn id="168" dur="1000" fill="hold"/>
                                        <p:tgtEl>
                                          <p:spTgt spid="48"/>
                                        </p:tgtEl>
                                        <p:attrNameLst>
                                          <p:attrName>ppt_w</p:attrName>
                                        </p:attrNameLst>
                                      </p:cBhvr>
                                      <p:tavLst>
                                        <p:tav tm="0">
                                          <p:val>
                                            <p:fltVal val="0"/>
                                          </p:val>
                                        </p:tav>
                                        <p:tav tm="100000">
                                          <p:val>
                                            <p:strVal val="#ppt_w"/>
                                          </p:val>
                                        </p:tav>
                                      </p:tavLst>
                                    </p:anim>
                                    <p:anim calcmode="lin" valueType="num">
                                      <p:cBhvr>
                                        <p:cTn id="169" dur="1000" fill="hold"/>
                                        <p:tgtEl>
                                          <p:spTgt spid="48"/>
                                        </p:tgtEl>
                                        <p:attrNameLst>
                                          <p:attrName>ppt_h</p:attrName>
                                        </p:attrNameLst>
                                      </p:cBhvr>
                                      <p:tavLst>
                                        <p:tav tm="0">
                                          <p:val>
                                            <p:fltVal val="0"/>
                                          </p:val>
                                        </p:tav>
                                        <p:tav tm="100000">
                                          <p:val>
                                            <p:strVal val="#ppt_h"/>
                                          </p:val>
                                        </p:tav>
                                      </p:tavLst>
                                    </p:anim>
                                    <p:anim calcmode="lin" valueType="num">
                                      <p:cBhvr>
                                        <p:cTn id="170" dur="1000" fill="hold"/>
                                        <p:tgtEl>
                                          <p:spTgt spid="48"/>
                                        </p:tgtEl>
                                        <p:attrNameLst>
                                          <p:attrName>style.rotation</p:attrName>
                                        </p:attrNameLst>
                                      </p:cBhvr>
                                      <p:tavLst>
                                        <p:tav tm="0">
                                          <p:val>
                                            <p:fltVal val="90"/>
                                          </p:val>
                                        </p:tav>
                                        <p:tav tm="100000">
                                          <p:val>
                                            <p:fltVal val="0"/>
                                          </p:val>
                                        </p:tav>
                                      </p:tavLst>
                                    </p:anim>
                                    <p:animEffect transition="in" filter="fade">
                                      <p:cBhvr>
                                        <p:cTn id="171" dur="1000"/>
                                        <p:tgtEl>
                                          <p:spTgt spid="48"/>
                                        </p:tgtEl>
                                      </p:cBhvr>
                                    </p:animEffect>
                                  </p:childTnLst>
                                </p:cTn>
                              </p:par>
                              <p:par>
                                <p:cTn id="172" presetID="31" presetClass="entr" presetSubtype="0" fill="hold" grpId="0" nodeType="withEffect">
                                  <p:stCondLst>
                                    <p:cond delay="0"/>
                                  </p:stCondLst>
                                  <p:childTnLst>
                                    <p:set>
                                      <p:cBhvr>
                                        <p:cTn id="173" dur="1" fill="hold">
                                          <p:stCondLst>
                                            <p:cond delay="0"/>
                                          </p:stCondLst>
                                        </p:cTn>
                                        <p:tgtEl>
                                          <p:spTgt spid="95"/>
                                        </p:tgtEl>
                                        <p:attrNameLst>
                                          <p:attrName>style.visibility</p:attrName>
                                        </p:attrNameLst>
                                      </p:cBhvr>
                                      <p:to>
                                        <p:strVal val="visible"/>
                                      </p:to>
                                    </p:set>
                                    <p:anim calcmode="lin" valueType="num">
                                      <p:cBhvr>
                                        <p:cTn id="174" dur="1000" fill="hold"/>
                                        <p:tgtEl>
                                          <p:spTgt spid="95"/>
                                        </p:tgtEl>
                                        <p:attrNameLst>
                                          <p:attrName>ppt_w</p:attrName>
                                        </p:attrNameLst>
                                      </p:cBhvr>
                                      <p:tavLst>
                                        <p:tav tm="0">
                                          <p:val>
                                            <p:fltVal val="0"/>
                                          </p:val>
                                        </p:tav>
                                        <p:tav tm="100000">
                                          <p:val>
                                            <p:strVal val="#ppt_w"/>
                                          </p:val>
                                        </p:tav>
                                      </p:tavLst>
                                    </p:anim>
                                    <p:anim calcmode="lin" valueType="num">
                                      <p:cBhvr>
                                        <p:cTn id="175" dur="1000" fill="hold"/>
                                        <p:tgtEl>
                                          <p:spTgt spid="95"/>
                                        </p:tgtEl>
                                        <p:attrNameLst>
                                          <p:attrName>ppt_h</p:attrName>
                                        </p:attrNameLst>
                                      </p:cBhvr>
                                      <p:tavLst>
                                        <p:tav tm="0">
                                          <p:val>
                                            <p:fltVal val="0"/>
                                          </p:val>
                                        </p:tav>
                                        <p:tav tm="100000">
                                          <p:val>
                                            <p:strVal val="#ppt_h"/>
                                          </p:val>
                                        </p:tav>
                                      </p:tavLst>
                                    </p:anim>
                                    <p:anim calcmode="lin" valueType="num">
                                      <p:cBhvr>
                                        <p:cTn id="176" dur="1000" fill="hold"/>
                                        <p:tgtEl>
                                          <p:spTgt spid="95"/>
                                        </p:tgtEl>
                                        <p:attrNameLst>
                                          <p:attrName>style.rotation</p:attrName>
                                        </p:attrNameLst>
                                      </p:cBhvr>
                                      <p:tavLst>
                                        <p:tav tm="0">
                                          <p:val>
                                            <p:fltVal val="90"/>
                                          </p:val>
                                        </p:tav>
                                        <p:tav tm="100000">
                                          <p:val>
                                            <p:fltVal val="0"/>
                                          </p:val>
                                        </p:tav>
                                      </p:tavLst>
                                    </p:anim>
                                    <p:animEffect transition="in" filter="fade">
                                      <p:cBhvr>
                                        <p:cTn id="177" dur="1000"/>
                                        <p:tgtEl>
                                          <p:spTgt spid="95"/>
                                        </p:tgtEl>
                                      </p:cBhvr>
                                    </p:animEffect>
                                  </p:childTnLst>
                                </p:cTn>
                              </p:par>
                              <p:par>
                                <p:cTn id="178" presetID="31" presetClass="entr" presetSubtype="0" fill="hold" grpId="0" nodeType="withEffect">
                                  <p:stCondLst>
                                    <p:cond delay="0"/>
                                  </p:stCondLst>
                                  <p:childTnLst>
                                    <p:set>
                                      <p:cBhvr>
                                        <p:cTn id="179" dur="1" fill="hold">
                                          <p:stCondLst>
                                            <p:cond delay="0"/>
                                          </p:stCondLst>
                                        </p:cTn>
                                        <p:tgtEl>
                                          <p:spTgt spid="96"/>
                                        </p:tgtEl>
                                        <p:attrNameLst>
                                          <p:attrName>style.visibility</p:attrName>
                                        </p:attrNameLst>
                                      </p:cBhvr>
                                      <p:to>
                                        <p:strVal val="visible"/>
                                      </p:to>
                                    </p:set>
                                    <p:anim calcmode="lin" valueType="num">
                                      <p:cBhvr>
                                        <p:cTn id="180" dur="1000" fill="hold"/>
                                        <p:tgtEl>
                                          <p:spTgt spid="96"/>
                                        </p:tgtEl>
                                        <p:attrNameLst>
                                          <p:attrName>ppt_w</p:attrName>
                                        </p:attrNameLst>
                                      </p:cBhvr>
                                      <p:tavLst>
                                        <p:tav tm="0">
                                          <p:val>
                                            <p:fltVal val="0"/>
                                          </p:val>
                                        </p:tav>
                                        <p:tav tm="100000">
                                          <p:val>
                                            <p:strVal val="#ppt_w"/>
                                          </p:val>
                                        </p:tav>
                                      </p:tavLst>
                                    </p:anim>
                                    <p:anim calcmode="lin" valueType="num">
                                      <p:cBhvr>
                                        <p:cTn id="181" dur="1000" fill="hold"/>
                                        <p:tgtEl>
                                          <p:spTgt spid="96"/>
                                        </p:tgtEl>
                                        <p:attrNameLst>
                                          <p:attrName>ppt_h</p:attrName>
                                        </p:attrNameLst>
                                      </p:cBhvr>
                                      <p:tavLst>
                                        <p:tav tm="0">
                                          <p:val>
                                            <p:fltVal val="0"/>
                                          </p:val>
                                        </p:tav>
                                        <p:tav tm="100000">
                                          <p:val>
                                            <p:strVal val="#ppt_h"/>
                                          </p:val>
                                        </p:tav>
                                      </p:tavLst>
                                    </p:anim>
                                    <p:anim calcmode="lin" valueType="num">
                                      <p:cBhvr>
                                        <p:cTn id="182" dur="1000" fill="hold"/>
                                        <p:tgtEl>
                                          <p:spTgt spid="96"/>
                                        </p:tgtEl>
                                        <p:attrNameLst>
                                          <p:attrName>style.rotation</p:attrName>
                                        </p:attrNameLst>
                                      </p:cBhvr>
                                      <p:tavLst>
                                        <p:tav tm="0">
                                          <p:val>
                                            <p:fltVal val="90"/>
                                          </p:val>
                                        </p:tav>
                                        <p:tav tm="100000">
                                          <p:val>
                                            <p:fltVal val="0"/>
                                          </p:val>
                                        </p:tav>
                                      </p:tavLst>
                                    </p:anim>
                                    <p:animEffect transition="in" filter="fade">
                                      <p:cBhvr>
                                        <p:cTn id="183" dur="1000"/>
                                        <p:tgtEl>
                                          <p:spTgt spid="96"/>
                                        </p:tgtEl>
                                      </p:cBhvr>
                                    </p:animEffect>
                                  </p:childTnLst>
                                </p:cTn>
                              </p:par>
                              <p:par>
                                <p:cTn id="184" presetID="8" presetClass="emph" presetSubtype="0" fill="hold" grpId="1" nodeType="withEffect">
                                  <p:stCondLst>
                                    <p:cond delay="1250"/>
                                  </p:stCondLst>
                                  <p:childTnLst>
                                    <p:animRot by="21600000">
                                      <p:cBhvr>
                                        <p:cTn id="185" dur="2000" fill="hold"/>
                                        <p:tgtEl>
                                          <p:spTgt spid="48"/>
                                        </p:tgtEl>
                                        <p:attrNameLst>
                                          <p:attrName>r</p:attrName>
                                        </p:attrNameLst>
                                      </p:cBhvr>
                                    </p:animRot>
                                  </p:childTnLst>
                                </p:cTn>
                              </p:par>
                              <p:par>
                                <p:cTn id="186" presetID="8" presetClass="emph" presetSubtype="0" fill="hold" grpId="1" nodeType="withEffect">
                                  <p:stCondLst>
                                    <p:cond delay="1250"/>
                                  </p:stCondLst>
                                  <p:childTnLst>
                                    <p:animRot by="21600000">
                                      <p:cBhvr>
                                        <p:cTn id="187" dur="2000" fill="hold"/>
                                        <p:tgtEl>
                                          <p:spTgt spid="95"/>
                                        </p:tgtEl>
                                        <p:attrNameLst>
                                          <p:attrName>r</p:attrName>
                                        </p:attrNameLst>
                                      </p:cBhvr>
                                    </p:animRot>
                                  </p:childTnLst>
                                </p:cTn>
                              </p:par>
                              <p:par>
                                <p:cTn id="188" presetID="8" presetClass="emph" presetSubtype="0" fill="hold" grpId="1" nodeType="withEffect">
                                  <p:stCondLst>
                                    <p:cond delay="1250"/>
                                  </p:stCondLst>
                                  <p:childTnLst>
                                    <p:animRot by="21600000">
                                      <p:cBhvr>
                                        <p:cTn id="189" dur="2000" fill="hold"/>
                                        <p:tgtEl>
                                          <p:spTgt spid="96"/>
                                        </p:tgtEl>
                                        <p:attrNameLst>
                                          <p:attrName>r</p:attrName>
                                        </p:attrNameLst>
                                      </p:cBhvr>
                                    </p:animRot>
                                  </p:childTnLst>
                                </p:cTn>
                              </p:par>
                              <p:par>
                                <p:cTn id="190" presetID="31" presetClass="entr" presetSubtype="0" fill="hold" grpId="0" nodeType="withEffect">
                                  <p:stCondLst>
                                    <p:cond delay="2500"/>
                                  </p:stCondLst>
                                  <p:childTnLst>
                                    <p:set>
                                      <p:cBhvr>
                                        <p:cTn id="191" dur="1" fill="hold">
                                          <p:stCondLst>
                                            <p:cond delay="0"/>
                                          </p:stCondLst>
                                        </p:cTn>
                                        <p:tgtEl>
                                          <p:spTgt spid="97"/>
                                        </p:tgtEl>
                                        <p:attrNameLst>
                                          <p:attrName>style.visibility</p:attrName>
                                        </p:attrNameLst>
                                      </p:cBhvr>
                                      <p:to>
                                        <p:strVal val="visible"/>
                                      </p:to>
                                    </p:set>
                                    <p:anim calcmode="lin" valueType="num">
                                      <p:cBhvr>
                                        <p:cTn id="192" dur="1000" fill="hold"/>
                                        <p:tgtEl>
                                          <p:spTgt spid="97"/>
                                        </p:tgtEl>
                                        <p:attrNameLst>
                                          <p:attrName>ppt_w</p:attrName>
                                        </p:attrNameLst>
                                      </p:cBhvr>
                                      <p:tavLst>
                                        <p:tav tm="0">
                                          <p:val>
                                            <p:fltVal val="0"/>
                                          </p:val>
                                        </p:tav>
                                        <p:tav tm="100000">
                                          <p:val>
                                            <p:strVal val="#ppt_w"/>
                                          </p:val>
                                        </p:tav>
                                      </p:tavLst>
                                    </p:anim>
                                    <p:anim calcmode="lin" valueType="num">
                                      <p:cBhvr>
                                        <p:cTn id="193" dur="1000" fill="hold"/>
                                        <p:tgtEl>
                                          <p:spTgt spid="97"/>
                                        </p:tgtEl>
                                        <p:attrNameLst>
                                          <p:attrName>ppt_h</p:attrName>
                                        </p:attrNameLst>
                                      </p:cBhvr>
                                      <p:tavLst>
                                        <p:tav tm="0">
                                          <p:val>
                                            <p:fltVal val="0"/>
                                          </p:val>
                                        </p:tav>
                                        <p:tav tm="100000">
                                          <p:val>
                                            <p:strVal val="#ppt_h"/>
                                          </p:val>
                                        </p:tav>
                                      </p:tavLst>
                                    </p:anim>
                                    <p:anim calcmode="lin" valueType="num">
                                      <p:cBhvr>
                                        <p:cTn id="194" dur="1000" fill="hold"/>
                                        <p:tgtEl>
                                          <p:spTgt spid="97"/>
                                        </p:tgtEl>
                                        <p:attrNameLst>
                                          <p:attrName>style.rotation</p:attrName>
                                        </p:attrNameLst>
                                      </p:cBhvr>
                                      <p:tavLst>
                                        <p:tav tm="0">
                                          <p:val>
                                            <p:fltVal val="90"/>
                                          </p:val>
                                        </p:tav>
                                        <p:tav tm="100000">
                                          <p:val>
                                            <p:fltVal val="0"/>
                                          </p:val>
                                        </p:tav>
                                      </p:tavLst>
                                    </p:anim>
                                    <p:animEffect transition="in" filter="fade">
                                      <p:cBhvr>
                                        <p:cTn id="195" dur="1000"/>
                                        <p:tgtEl>
                                          <p:spTgt spid="97"/>
                                        </p:tgtEl>
                                      </p:cBhvr>
                                    </p:animEffect>
                                  </p:childTnLst>
                                </p:cTn>
                              </p:par>
                              <p:par>
                                <p:cTn id="196" presetID="31" presetClass="entr" presetSubtype="0" fill="hold" grpId="0" nodeType="withEffect">
                                  <p:stCondLst>
                                    <p:cond delay="2500"/>
                                  </p:stCondLst>
                                  <p:childTnLst>
                                    <p:set>
                                      <p:cBhvr>
                                        <p:cTn id="197" dur="1" fill="hold">
                                          <p:stCondLst>
                                            <p:cond delay="0"/>
                                          </p:stCondLst>
                                        </p:cTn>
                                        <p:tgtEl>
                                          <p:spTgt spid="98"/>
                                        </p:tgtEl>
                                        <p:attrNameLst>
                                          <p:attrName>style.visibility</p:attrName>
                                        </p:attrNameLst>
                                      </p:cBhvr>
                                      <p:to>
                                        <p:strVal val="visible"/>
                                      </p:to>
                                    </p:set>
                                    <p:anim calcmode="lin" valueType="num">
                                      <p:cBhvr>
                                        <p:cTn id="198" dur="1000" fill="hold"/>
                                        <p:tgtEl>
                                          <p:spTgt spid="98"/>
                                        </p:tgtEl>
                                        <p:attrNameLst>
                                          <p:attrName>ppt_w</p:attrName>
                                        </p:attrNameLst>
                                      </p:cBhvr>
                                      <p:tavLst>
                                        <p:tav tm="0">
                                          <p:val>
                                            <p:fltVal val="0"/>
                                          </p:val>
                                        </p:tav>
                                        <p:tav tm="100000">
                                          <p:val>
                                            <p:strVal val="#ppt_w"/>
                                          </p:val>
                                        </p:tav>
                                      </p:tavLst>
                                    </p:anim>
                                    <p:anim calcmode="lin" valueType="num">
                                      <p:cBhvr>
                                        <p:cTn id="199" dur="1000" fill="hold"/>
                                        <p:tgtEl>
                                          <p:spTgt spid="98"/>
                                        </p:tgtEl>
                                        <p:attrNameLst>
                                          <p:attrName>ppt_h</p:attrName>
                                        </p:attrNameLst>
                                      </p:cBhvr>
                                      <p:tavLst>
                                        <p:tav tm="0">
                                          <p:val>
                                            <p:fltVal val="0"/>
                                          </p:val>
                                        </p:tav>
                                        <p:tav tm="100000">
                                          <p:val>
                                            <p:strVal val="#ppt_h"/>
                                          </p:val>
                                        </p:tav>
                                      </p:tavLst>
                                    </p:anim>
                                    <p:anim calcmode="lin" valueType="num">
                                      <p:cBhvr>
                                        <p:cTn id="200" dur="1000" fill="hold"/>
                                        <p:tgtEl>
                                          <p:spTgt spid="98"/>
                                        </p:tgtEl>
                                        <p:attrNameLst>
                                          <p:attrName>style.rotation</p:attrName>
                                        </p:attrNameLst>
                                      </p:cBhvr>
                                      <p:tavLst>
                                        <p:tav tm="0">
                                          <p:val>
                                            <p:fltVal val="90"/>
                                          </p:val>
                                        </p:tav>
                                        <p:tav tm="100000">
                                          <p:val>
                                            <p:fltVal val="0"/>
                                          </p:val>
                                        </p:tav>
                                      </p:tavLst>
                                    </p:anim>
                                    <p:animEffect transition="in" filter="fade">
                                      <p:cBhvr>
                                        <p:cTn id="201" dur="1000"/>
                                        <p:tgtEl>
                                          <p:spTgt spid="98"/>
                                        </p:tgtEl>
                                      </p:cBhvr>
                                    </p:animEffect>
                                  </p:childTnLst>
                                </p:cTn>
                              </p:par>
                              <p:par>
                                <p:cTn id="202" presetID="31" presetClass="entr" presetSubtype="0" fill="hold" grpId="0" nodeType="withEffect">
                                  <p:stCondLst>
                                    <p:cond delay="2500"/>
                                  </p:stCondLst>
                                  <p:childTnLst>
                                    <p:set>
                                      <p:cBhvr>
                                        <p:cTn id="203" dur="1" fill="hold">
                                          <p:stCondLst>
                                            <p:cond delay="0"/>
                                          </p:stCondLst>
                                        </p:cTn>
                                        <p:tgtEl>
                                          <p:spTgt spid="99"/>
                                        </p:tgtEl>
                                        <p:attrNameLst>
                                          <p:attrName>style.visibility</p:attrName>
                                        </p:attrNameLst>
                                      </p:cBhvr>
                                      <p:to>
                                        <p:strVal val="visible"/>
                                      </p:to>
                                    </p:set>
                                    <p:anim calcmode="lin" valueType="num">
                                      <p:cBhvr>
                                        <p:cTn id="204" dur="1000" fill="hold"/>
                                        <p:tgtEl>
                                          <p:spTgt spid="99"/>
                                        </p:tgtEl>
                                        <p:attrNameLst>
                                          <p:attrName>ppt_w</p:attrName>
                                        </p:attrNameLst>
                                      </p:cBhvr>
                                      <p:tavLst>
                                        <p:tav tm="0">
                                          <p:val>
                                            <p:fltVal val="0"/>
                                          </p:val>
                                        </p:tav>
                                        <p:tav tm="100000">
                                          <p:val>
                                            <p:strVal val="#ppt_w"/>
                                          </p:val>
                                        </p:tav>
                                      </p:tavLst>
                                    </p:anim>
                                    <p:anim calcmode="lin" valueType="num">
                                      <p:cBhvr>
                                        <p:cTn id="205" dur="1000" fill="hold"/>
                                        <p:tgtEl>
                                          <p:spTgt spid="99"/>
                                        </p:tgtEl>
                                        <p:attrNameLst>
                                          <p:attrName>ppt_h</p:attrName>
                                        </p:attrNameLst>
                                      </p:cBhvr>
                                      <p:tavLst>
                                        <p:tav tm="0">
                                          <p:val>
                                            <p:fltVal val="0"/>
                                          </p:val>
                                        </p:tav>
                                        <p:tav tm="100000">
                                          <p:val>
                                            <p:strVal val="#ppt_h"/>
                                          </p:val>
                                        </p:tav>
                                      </p:tavLst>
                                    </p:anim>
                                    <p:anim calcmode="lin" valueType="num">
                                      <p:cBhvr>
                                        <p:cTn id="206" dur="1000" fill="hold"/>
                                        <p:tgtEl>
                                          <p:spTgt spid="99"/>
                                        </p:tgtEl>
                                        <p:attrNameLst>
                                          <p:attrName>style.rotation</p:attrName>
                                        </p:attrNameLst>
                                      </p:cBhvr>
                                      <p:tavLst>
                                        <p:tav tm="0">
                                          <p:val>
                                            <p:fltVal val="90"/>
                                          </p:val>
                                        </p:tav>
                                        <p:tav tm="100000">
                                          <p:val>
                                            <p:fltVal val="0"/>
                                          </p:val>
                                        </p:tav>
                                      </p:tavLst>
                                    </p:anim>
                                    <p:animEffect transition="in" filter="fade">
                                      <p:cBhvr>
                                        <p:cTn id="207" dur="1000"/>
                                        <p:tgtEl>
                                          <p:spTgt spid="99"/>
                                        </p:tgtEl>
                                      </p:cBhvr>
                                    </p:animEffect>
                                  </p:childTnLst>
                                </p:cTn>
                              </p:par>
                              <p:par>
                                <p:cTn id="208" presetID="8" presetClass="emph" presetSubtype="0" fill="hold" grpId="1" nodeType="withEffect">
                                  <p:stCondLst>
                                    <p:cond delay="3750"/>
                                  </p:stCondLst>
                                  <p:childTnLst>
                                    <p:animRot by="21600000">
                                      <p:cBhvr>
                                        <p:cTn id="209" dur="2000" fill="hold"/>
                                        <p:tgtEl>
                                          <p:spTgt spid="97"/>
                                        </p:tgtEl>
                                        <p:attrNameLst>
                                          <p:attrName>r</p:attrName>
                                        </p:attrNameLst>
                                      </p:cBhvr>
                                    </p:animRot>
                                  </p:childTnLst>
                                </p:cTn>
                              </p:par>
                              <p:par>
                                <p:cTn id="210" presetID="8" presetClass="emph" presetSubtype="0" fill="hold" grpId="1" nodeType="withEffect">
                                  <p:stCondLst>
                                    <p:cond delay="3750"/>
                                  </p:stCondLst>
                                  <p:childTnLst>
                                    <p:animRot by="21600000">
                                      <p:cBhvr>
                                        <p:cTn id="211" dur="2000" fill="hold"/>
                                        <p:tgtEl>
                                          <p:spTgt spid="98"/>
                                        </p:tgtEl>
                                        <p:attrNameLst>
                                          <p:attrName>r</p:attrName>
                                        </p:attrNameLst>
                                      </p:cBhvr>
                                    </p:animRot>
                                  </p:childTnLst>
                                </p:cTn>
                              </p:par>
                              <p:par>
                                <p:cTn id="212" presetID="8" presetClass="emph" presetSubtype="0" fill="hold" grpId="1" nodeType="withEffect">
                                  <p:stCondLst>
                                    <p:cond delay="3750"/>
                                  </p:stCondLst>
                                  <p:childTnLst>
                                    <p:animRot by="21600000">
                                      <p:cBhvr>
                                        <p:cTn id="213" dur="2000" fill="hold"/>
                                        <p:tgtEl>
                                          <p:spTgt spid="99"/>
                                        </p:tgtEl>
                                        <p:attrNameLst>
                                          <p:attrName>r</p:attrName>
                                        </p:attrNameLst>
                                      </p:cBhvr>
                                    </p:animRot>
                                  </p:childTnLst>
                                </p:cTn>
                              </p:par>
                            </p:childTnLst>
                          </p:cTn>
                        </p:par>
                      </p:childTnLst>
                    </p:cTn>
                  </p:par>
                  <p:par>
                    <p:cTn id="214" fill="hold">
                      <p:stCondLst>
                        <p:cond delay="indefinite"/>
                      </p:stCondLst>
                      <p:childTnLst>
                        <p:par>
                          <p:cTn id="215" fill="hold">
                            <p:stCondLst>
                              <p:cond delay="0"/>
                            </p:stCondLst>
                            <p:childTnLst>
                              <p:par>
                                <p:cTn id="216" presetID="42" presetClass="entr" presetSubtype="0" fill="hold" grpId="0" nodeType="clickEffect">
                                  <p:stCondLst>
                                    <p:cond delay="0"/>
                                  </p:stCondLst>
                                  <p:childTnLst>
                                    <p:set>
                                      <p:cBhvr>
                                        <p:cTn id="217" dur="1" fill="hold">
                                          <p:stCondLst>
                                            <p:cond delay="0"/>
                                          </p:stCondLst>
                                        </p:cTn>
                                        <p:tgtEl>
                                          <p:spTgt spid="93"/>
                                        </p:tgtEl>
                                        <p:attrNameLst>
                                          <p:attrName>style.visibility</p:attrName>
                                        </p:attrNameLst>
                                      </p:cBhvr>
                                      <p:to>
                                        <p:strVal val="visible"/>
                                      </p:to>
                                    </p:set>
                                    <p:animEffect transition="in" filter="fade">
                                      <p:cBhvr>
                                        <p:cTn id="218" dur="1000"/>
                                        <p:tgtEl>
                                          <p:spTgt spid="93"/>
                                        </p:tgtEl>
                                      </p:cBhvr>
                                    </p:animEffect>
                                    <p:anim calcmode="lin" valueType="num">
                                      <p:cBhvr>
                                        <p:cTn id="219" dur="1000" fill="hold"/>
                                        <p:tgtEl>
                                          <p:spTgt spid="93"/>
                                        </p:tgtEl>
                                        <p:attrNameLst>
                                          <p:attrName>ppt_x</p:attrName>
                                        </p:attrNameLst>
                                      </p:cBhvr>
                                      <p:tavLst>
                                        <p:tav tm="0">
                                          <p:val>
                                            <p:strVal val="#ppt_x"/>
                                          </p:val>
                                        </p:tav>
                                        <p:tav tm="100000">
                                          <p:val>
                                            <p:strVal val="#ppt_x"/>
                                          </p:val>
                                        </p:tav>
                                      </p:tavLst>
                                    </p:anim>
                                    <p:anim calcmode="lin" valueType="num">
                                      <p:cBhvr>
                                        <p:cTn id="220" dur="1000" fill="hold"/>
                                        <p:tgtEl>
                                          <p:spTgt spid="9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48" grpId="0" animBg="1"/>
      <p:bldP spid="48" grpId="1" animBg="1"/>
      <p:bldP spid="95" grpId="0" animBg="1"/>
      <p:bldP spid="95" grpId="1" animBg="1"/>
      <p:bldP spid="96" grpId="0" animBg="1"/>
      <p:bldP spid="96" grpId="1" animBg="1"/>
      <p:bldP spid="97" grpId="0" animBg="1"/>
      <p:bldP spid="97" grpId="1" animBg="1"/>
      <p:bldP spid="98" grpId="0" animBg="1"/>
      <p:bldP spid="98" grpId="1" animBg="1"/>
      <p:bldP spid="99" grpId="0" animBg="1"/>
      <p:bldP spid="99" grpId="1" animBg="1"/>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rgbClr val="FFFF00"/>
            </a:gs>
          </a:gsLst>
          <a:lin ang="5400000" scaled="0"/>
        </a:gradFill>
        <a:effectLst/>
      </p:bgPr>
    </p:bg>
    <p:spTree>
      <p:nvGrpSpPr>
        <p:cNvPr id="1" name=""/>
        <p:cNvGrpSpPr/>
        <p:nvPr/>
      </p:nvGrpSpPr>
      <p:grpSpPr>
        <a:xfrm>
          <a:off x="0" y="0"/>
          <a:ext cx="0" cy="0"/>
          <a:chOff x="0" y="0"/>
          <a:chExt cx="0" cy="0"/>
        </a:xfrm>
      </p:grpSpPr>
      <p:sp>
        <p:nvSpPr>
          <p:cNvPr id="23" name="Cloud 22"/>
          <p:cNvSpPr/>
          <p:nvPr/>
        </p:nvSpPr>
        <p:spPr>
          <a:xfrm>
            <a:off x="6220724" y="827173"/>
            <a:ext cx="5910664" cy="5291487"/>
          </a:xfrm>
          <a:prstGeom prst="cloud">
            <a:avLst/>
          </a:prstGeom>
          <a:solidFill>
            <a:srgbClr val="00FF99"/>
          </a:solidFill>
          <a:ln w="76200">
            <a:solidFill>
              <a:srgbClr val="FF0000"/>
            </a:solidFill>
          </a:ln>
          <a:effectLst>
            <a:glow rad="127000">
              <a:srgbClr val="FF66FF"/>
            </a:glo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6000" i="1" dirty="0" smtClean="0">
                <a:ln>
                  <a:solidFill>
                    <a:schemeClr val="tx1"/>
                  </a:solidFill>
                </a:ln>
                <a:solidFill>
                  <a:srgbClr val="0066FF"/>
                </a:solidFill>
                <a:effectLst>
                  <a:glow rad="127000">
                    <a:schemeClr val="accent1">
                      <a:lumMod val="60000"/>
                      <a:lumOff val="40000"/>
                    </a:schemeClr>
                  </a:glow>
                </a:effectLst>
                <a:latin typeface="Georgia" panose="02040502050405020303" pitchFamily="18" charset="0"/>
              </a:rPr>
              <a:t>Tequfah:</a:t>
            </a:r>
            <a:r>
              <a:rPr lang="en-CA" sz="6000" i="1" dirty="0" smtClean="0">
                <a:ln>
                  <a:solidFill>
                    <a:schemeClr val="tx1"/>
                  </a:solidFill>
                </a:ln>
                <a:solidFill>
                  <a:srgbClr val="0066FF"/>
                </a:solidFill>
                <a:latin typeface="Georgia" panose="02040502050405020303" pitchFamily="18" charset="0"/>
              </a:rPr>
              <a:t> </a:t>
            </a:r>
            <a:r>
              <a:rPr lang="en-CA" sz="4800" dirty="0" smtClean="0">
                <a:ln>
                  <a:solidFill>
                    <a:schemeClr val="tx1"/>
                  </a:solidFill>
                </a:ln>
                <a:solidFill>
                  <a:srgbClr val="0066FF"/>
                </a:solidFill>
              </a:rPr>
              <a:t>+ 14 cycles = </a:t>
            </a:r>
            <a:r>
              <a:rPr lang="en-CA" sz="6000" i="1" dirty="0" smtClean="0">
                <a:ln>
                  <a:solidFill>
                    <a:schemeClr val="tx1"/>
                  </a:solidFill>
                </a:ln>
                <a:solidFill>
                  <a:srgbClr val="0066FF"/>
                </a:solidFill>
                <a:effectLst>
                  <a:glow rad="127000">
                    <a:schemeClr val="accent1">
                      <a:lumMod val="60000"/>
                      <a:lumOff val="40000"/>
                    </a:schemeClr>
                  </a:glow>
                </a:effectLst>
                <a:latin typeface="Georgia" panose="02040502050405020303" pitchFamily="18" charset="0"/>
              </a:rPr>
              <a:t>Passover!</a:t>
            </a:r>
          </a:p>
          <a:p>
            <a:pPr algn="ctr"/>
            <a:endParaRPr lang="en-CA" sz="3200" dirty="0">
              <a:ln>
                <a:solidFill>
                  <a:schemeClr val="tx1"/>
                </a:solidFill>
              </a:ln>
              <a:solidFill>
                <a:srgbClr val="0066FF"/>
              </a:solidFill>
            </a:endParaRPr>
          </a:p>
        </p:txBody>
      </p:sp>
      <p:sp>
        <p:nvSpPr>
          <p:cNvPr id="25" name="Rounded Rectangle 24"/>
          <p:cNvSpPr/>
          <p:nvPr/>
        </p:nvSpPr>
        <p:spPr>
          <a:xfrm>
            <a:off x="148281" y="626079"/>
            <a:ext cx="5947719" cy="362465"/>
          </a:xfrm>
          <a:prstGeom prst="roundRect">
            <a:avLst/>
          </a:prstGeom>
          <a:solidFill>
            <a:srgbClr val="00FFFF"/>
          </a:solidFill>
          <a:ln w="28575">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solidFill>
                  <a:srgbClr val="663300"/>
                </a:solidFill>
              </a:rPr>
              <a:t>Shaneh -  </a:t>
            </a:r>
            <a:r>
              <a:rPr lang="en-CA" sz="2400" b="1" dirty="0" smtClean="0">
                <a:ln>
                  <a:solidFill>
                    <a:srgbClr val="0052F6"/>
                  </a:solidFill>
                </a:ln>
                <a:solidFill>
                  <a:srgbClr val="FF00FF"/>
                </a:solidFill>
              </a:rPr>
              <a:t>360 cycles </a:t>
            </a:r>
            <a:r>
              <a:rPr lang="en-CA" sz="2400" dirty="0" smtClean="0">
                <a:solidFill>
                  <a:srgbClr val="663300"/>
                </a:solidFill>
              </a:rPr>
              <a:t>- Tequfah to Tequfah.</a:t>
            </a:r>
            <a:endParaRPr lang="en-CA" sz="2400" dirty="0">
              <a:solidFill>
                <a:srgbClr val="663300"/>
              </a:solidFill>
            </a:endParaRPr>
          </a:p>
        </p:txBody>
      </p:sp>
      <p:sp>
        <p:nvSpPr>
          <p:cNvPr id="26" name="Rounded Rectangle 25"/>
          <p:cNvSpPr/>
          <p:nvPr/>
        </p:nvSpPr>
        <p:spPr>
          <a:xfrm>
            <a:off x="148281" y="1013256"/>
            <a:ext cx="5947719" cy="362465"/>
          </a:xfrm>
          <a:prstGeom prst="roundRect">
            <a:avLst/>
          </a:prstGeom>
          <a:solidFill>
            <a:srgbClr val="00FFFF"/>
          </a:solidFill>
          <a:ln w="28575">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solidFill>
                  <a:srgbClr val="663300"/>
                </a:solidFill>
              </a:rPr>
              <a:t>Shaneh -  </a:t>
            </a:r>
            <a:r>
              <a:rPr lang="en-CA" sz="2400" b="1" dirty="0" smtClean="0">
                <a:ln>
                  <a:solidFill>
                    <a:srgbClr val="0052F6"/>
                  </a:solidFill>
                </a:ln>
                <a:solidFill>
                  <a:srgbClr val="FF00FF"/>
                </a:solidFill>
              </a:rPr>
              <a:t>360 cycles </a:t>
            </a:r>
            <a:r>
              <a:rPr lang="en-CA" sz="2400" dirty="0" smtClean="0">
                <a:solidFill>
                  <a:srgbClr val="663300"/>
                </a:solidFill>
              </a:rPr>
              <a:t>- Tequfah to Tequfah.</a:t>
            </a:r>
            <a:endParaRPr lang="en-CA" sz="2400" dirty="0">
              <a:solidFill>
                <a:srgbClr val="663300"/>
              </a:solidFill>
            </a:endParaRPr>
          </a:p>
        </p:txBody>
      </p:sp>
      <p:sp>
        <p:nvSpPr>
          <p:cNvPr id="27" name="Rounded Rectangle 26"/>
          <p:cNvSpPr/>
          <p:nvPr/>
        </p:nvSpPr>
        <p:spPr>
          <a:xfrm>
            <a:off x="148281" y="1400433"/>
            <a:ext cx="5947719" cy="362465"/>
          </a:xfrm>
          <a:prstGeom prst="roundRect">
            <a:avLst/>
          </a:prstGeom>
          <a:solidFill>
            <a:srgbClr val="00FFFF"/>
          </a:solidFill>
          <a:ln w="28575">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solidFill>
                  <a:srgbClr val="663300"/>
                </a:solidFill>
              </a:rPr>
              <a:t>Shaneh -  </a:t>
            </a:r>
            <a:r>
              <a:rPr lang="en-CA" sz="2400" b="1" dirty="0" smtClean="0">
                <a:ln>
                  <a:solidFill>
                    <a:srgbClr val="0052F6"/>
                  </a:solidFill>
                </a:ln>
                <a:solidFill>
                  <a:srgbClr val="FF00FF"/>
                </a:solidFill>
              </a:rPr>
              <a:t>360 cycles </a:t>
            </a:r>
            <a:r>
              <a:rPr lang="en-CA" sz="2400" dirty="0" smtClean="0">
                <a:solidFill>
                  <a:srgbClr val="663300"/>
                </a:solidFill>
              </a:rPr>
              <a:t>- Tequfah to Tequfah.</a:t>
            </a:r>
            <a:endParaRPr lang="en-CA" sz="2400" dirty="0">
              <a:solidFill>
                <a:srgbClr val="663300"/>
              </a:solidFill>
            </a:endParaRPr>
          </a:p>
        </p:txBody>
      </p:sp>
      <p:sp>
        <p:nvSpPr>
          <p:cNvPr id="28" name="Rounded Rectangle 27"/>
          <p:cNvSpPr/>
          <p:nvPr/>
        </p:nvSpPr>
        <p:spPr>
          <a:xfrm>
            <a:off x="148281" y="1787610"/>
            <a:ext cx="5947719" cy="362465"/>
          </a:xfrm>
          <a:prstGeom prst="roundRect">
            <a:avLst/>
          </a:prstGeom>
          <a:solidFill>
            <a:srgbClr val="00FFFF"/>
          </a:solidFill>
          <a:ln w="28575">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solidFill>
                  <a:srgbClr val="663300"/>
                </a:solidFill>
              </a:rPr>
              <a:t>Shaneh -  </a:t>
            </a:r>
            <a:r>
              <a:rPr lang="en-CA" sz="2400" b="1" dirty="0" smtClean="0">
                <a:ln>
                  <a:solidFill>
                    <a:srgbClr val="0052F6"/>
                  </a:solidFill>
                </a:ln>
                <a:solidFill>
                  <a:srgbClr val="FF00FF"/>
                </a:solidFill>
              </a:rPr>
              <a:t>360 cycles </a:t>
            </a:r>
            <a:r>
              <a:rPr lang="en-CA" sz="2400" dirty="0" smtClean="0">
                <a:solidFill>
                  <a:srgbClr val="663300"/>
                </a:solidFill>
              </a:rPr>
              <a:t>- Tequfah to Tequfah.</a:t>
            </a:r>
            <a:endParaRPr lang="en-CA" sz="2400" dirty="0">
              <a:solidFill>
                <a:srgbClr val="663300"/>
              </a:solidFill>
            </a:endParaRPr>
          </a:p>
        </p:txBody>
      </p:sp>
      <p:sp>
        <p:nvSpPr>
          <p:cNvPr id="29" name="Rounded Rectangle 28"/>
          <p:cNvSpPr/>
          <p:nvPr/>
        </p:nvSpPr>
        <p:spPr>
          <a:xfrm>
            <a:off x="148281" y="2174787"/>
            <a:ext cx="5947719" cy="362465"/>
          </a:xfrm>
          <a:prstGeom prst="roundRect">
            <a:avLst/>
          </a:prstGeom>
          <a:solidFill>
            <a:srgbClr val="00FFFF"/>
          </a:solidFill>
          <a:ln w="28575">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solidFill>
                  <a:srgbClr val="663300"/>
                </a:solidFill>
              </a:rPr>
              <a:t>Shaneh -  </a:t>
            </a:r>
            <a:r>
              <a:rPr lang="en-CA" sz="2400" b="1" dirty="0" smtClean="0">
                <a:ln>
                  <a:solidFill>
                    <a:srgbClr val="0052F6"/>
                  </a:solidFill>
                </a:ln>
                <a:solidFill>
                  <a:srgbClr val="FF00FF"/>
                </a:solidFill>
              </a:rPr>
              <a:t>360 cycles </a:t>
            </a:r>
            <a:r>
              <a:rPr lang="en-CA" sz="2400" dirty="0" smtClean="0">
                <a:solidFill>
                  <a:srgbClr val="663300"/>
                </a:solidFill>
              </a:rPr>
              <a:t>- Tequfah to Tequfah.</a:t>
            </a:r>
            <a:endParaRPr lang="en-CA" sz="2400" dirty="0">
              <a:solidFill>
                <a:srgbClr val="663300"/>
              </a:solidFill>
            </a:endParaRPr>
          </a:p>
        </p:txBody>
      </p:sp>
      <p:sp>
        <p:nvSpPr>
          <p:cNvPr id="30" name="Rounded Rectangle 29"/>
          <p:cNvSpPr/>
          <p:nvPr/>
        </p:nvSpPr>
        <p:spPr>
          <a:xfrm>
            <a:off x="148280" y="2561964"/>
            <a:ext cx="5947719" cy="362465"/>
          </a:xfrm>
          <a:prstGeom prst="roundRect">
            <a:avLst/>
          </a:prstGeom>
          <a:solidFill>
            <a:srgbClr val="00FFFF"/>
          </a:solidFill>
          <a:ln w="28575">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solidFill>
                  <a:srgbClr val="663300"/>
                </a:solidFill>
              </a:rPr>
              <a:t>Shaneh -  </a:t>
            </a:r>
            <a:r>
              <a:rPr lang="en-CA" sz="2400" b="1" dirty="0" smtClean="0">
                <a:ln>
                  <a:solidFill>
                    <a:srgbClr val="0052F6"/>
                  </a:solidFill>
                </a:ln>
                <a:solidFill>
                  <a:srgbClr val="FF00FF"/>
                </a:solidFill>
              </a:rPr>
              <a:t>360 cycles </a:t>
            </a:r>
            <a:r>
              <a:rPr lang="en-CA" sz="2400" dirty="0" smtClean="0">
                <a:solidFill>
                  <a:srgbClr val="663300"/>
                </a:solidFill>
              </a:rPr>
              <a:t>- Tequfah to Tequfah.</a:t>
            </a:r>
            <a:endParaRPr lang="en-CA" sz="2400" dirty="0">
              <a:solidFill>
                <a:srgbClr val="663300"/>
              </a:solidFill>
            </a:endParaRPr>
          </a:p>
        </p:txBody>
      </p:sp>
      <p:sp>
        <p:nvSpPr>
          <p:cNvPr id="31" name="Rounded Rectangle 30"/>
          <p:cNvSpPr/>
          <p:nvPr/>
        </p:nvSpPr>
        <p:spPr>
          <a:xfrm>
            <a:off x="148281" y="2957377"/>
            <a:ext cx="5947719" cy="362465"/>
          </a:xfrm>
          <a:prstGeom prst="roundRect">
            <a:avLst/>
          </a:prstGeom>
          <a:solidFill>
            <a:srgbClr val="00FFFF"/>
          </a:solidFill>
          <a:ln w="28575">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solidFill>
                  <a:srgbClr val="663300"/>
                </a:solidFill>
              </a:rPr>
              <a:t>Shaneh -  </a:t>
            </a:r>
            <a:r>
              <a:rPr lang="en-CA" sz="2400" b="1" dirty="0" smtClean="0">
                <a:ln>
                  <a:solidFill>
                    <a:srgbClr val="0052F6"/>
                  </a:solidFill>
                </a:ln>
                <a:solidFill>
                  <a:srgbClr val="FF00FF"/>
                </a:solidFill>
              </a:rPr>
              <a:t>360 cycles </a:t>
            </a:r>
            <a:r>
              <a:rPr lang="en-CA" sz="2400" dirty="0" smtClean="0">
                <a:solidFill>
                  <a:srgbClr val="663300"/>
                </a:solidFill>
              </a:rPr>
              <a:t>- Tequfah to Tequfah.</a:t>
            </a:r>
            <a:endParaRPr lang="en-CA" sz="2400" dirty="0">
              <a:solidFill>
                <a:srgbClr val="663300"/>
              </a:solidFill>
            </a:endParaRPr>
          </a:p>
        </p:txBody>
      </p:sp>
      <p:sp>
        <p:nvSpPr>
          <p:cNvPr id="32" name="Rounded Rectangle 31"/>
          <p:cNvSpPr/>
          <p:nvPr/>
        </p:nvSpPr>
        <p:spPr>
          <a:xfrm>
            <a:off x="148281" y="3352792"/>
            <a:ext cx="5947719" cy="362465"/>
          </a:xfrm>
          <a:prstGeom prst="roundRect">
            <a:avLst/>
          </a:prstGeom>
          <a:solidFill>
            <a:srgbClr val="00FFFF"/>
          </a:solidFill>
          <a:ln w="28575">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solidFill>
                  <a:srgbClr val="663300"/>
                </a:solidFill>
              </a:rPr>
              <a:t>Shaneh -  </a:t>
            </a:r>
            <a:r>
              <a:rPr lang="en-CA" sz="2400" b="1" dirty="0" smtClean="0">
                <a:ln>
                  <a:solidFill>
                    <a:srgbClr val="0052F6"/>
                  </a:solidFill>
                </a:ln>
                <a:solidFill>
                  <a:srgbClr val="FF00FF"/>
                </a:solidFill>
              </a:rPr>
              <a:t>360 cycles </a:t>
            </a:r>
            <a:r>
              <a:rPr lang="en-CA" sz="2400" dirty="0" smtClean="0">
                <a:solidFill>
                  <a:srgbClr val="663300"/>
                </a:solidFill>
              </a:rPr>
              <a:t>- Tequfah to Tequfah.</a:t>
            </a:r>
            <a:endParaRPr lang="en-CA" sz="2400" dirty="0">
              <a:solidFill>
                <a:srgbClr val="663300"/>
              </a:solidFill>
            </a:endParaRPr>
          </a:p>
        </p:txBody>
      </p:sp>
      <p:sp>
        <p:nvSpPr>
          <p:cNvPr id="33" name="Rounded Rectangle 32"/>
          <p:cNvSpPr/>
          <p:nvPr/>
        </p:nvSpPr>
        <p:spPr>
          <a:xfrm>
            <a:off x="148281" y="3752325"/>
            <a:ext cx="5947719" cy="362465"/>
          </a:xfrm>
          <a:prstGeom prst="roundRect">
            <a:avLst/>
          </a:prstGeom>
          <a:solidFill>
            <a:srgbClr val="00FFFF"/>
          </a:solidFill>
          <a:ln w="28575">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solidFill>
                  <a:srgbClr val="663300"/>
                </a:solidFill>
              </a:rPr>
              <a:t>Shaneh -  </a:t>
            </a:r>
            <a:r>
              <a:rPr lang="en-CA" sz="2400" b="1" dirty="0" smtClean="0">
                <a:ln>
                  <a:solidFill>
                    <a:srgbClr val="0052F6"/>
                  </a:solidFill>
                </a:ln>
                <a:solidFill>
                  <a:srgbClr val="FF00FF"/>
                </a:solidFill>
              </a:rPr>
              <a:t>360 cycles </a:t>
            </a:r>
            <a:r>
              <a:rPr lang="en-CA" sz="2400" dirty="0" smtClean="0">
                <a:solidFill>
                  <a:srgbClr val="663300"/>
                </a:solidFill>
              </a:rPr>
              <a:t>- Tequfah to Tequfah.</a:t>
            </a:r>
            <a:endParaRPr lang="en-CA" sz="2400" dirty="0">
              <a:solidFill>
                <a:srgbClr val="663300"/>
              </a:solidFill>
            </a:endParaRPr>
          </a:p>
        </p:txBody>
      </p:sp>
      <p:sp>
        <p:nvSpPr>
          <p:cNvPr id="34" name="Rounded Rectangle 33"/>
          <p:cNvSpPr/>
          <p:nvPr/>
        </p:nvSpPr>
        <p:spPr>
          <a:xfrm>
            <a:off x="148279" y="4151858"/>
            <a:ext cx="5947719" cy="362465"/>
          </a:xfrm>
          <a:prstGeom prst="roundRect">
            <a:avLst/>
          </a:prstGeom>
          <a:solidFill>
            <a:srgbClr val="00FFFF"/>
          </a:solidFill>
          <a:ln w="28575">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solidFill>
                  <a:srgbClr val="663300"/>
                </a:solidFill>
              </a:rPr>
              <a:t>Shaneh -  </a:t>
            </a:r>
            <a:r>
              <a:rPr lang="en-CA" sz="2400" b="1" dirty="0" smtClean="0">
                <a:ln>
                  <a:solidFill>
                    <a:srgbClr val="0052F6"/>
                  </a:solidFill>
                </a:ln>
                <a:solidFill>
                  <a:srgbClr val="FF00FF"/>
                </a:solidFill>
              </a:rPr>
              <a:t>360 cycles </a:t>
            </a:r>
            <a:r>
              <a:rPr lang="en-CA" sz="2400" dirty="0" smtClean="0">
                <a:solidFill>
                  <a:srgbClr val="663300"/>
                </a:solidFill>
              </a:rPr>
              <a:t>- Tequfah to Tequfah.</a:t>
            </a:r>
            <a:endParaRPr lang="en-CA" sz="2400" dirty="0">
              <a:solidFill>
                <a:srgbClr val="663300"/>
              </a:solidFill>
            </a:endParaRPr>
          </a:p>
        </p:txBody>
      </p:sp>
      <p:sp>
        <p:nvSpPr>
          <p:cNvPr id="35" name="Rounded Rectangle 34"/>
          <p:cNvSpPr/>
          <p:nvPr/>
        </p:nvSpPr>
        <p:spPr>
          <a:xfrm>
            <a:off x="148278" y="4543150"/>
            <a:ext cx="5947719" cy="362465"/>
          </a:xfrm>
          <a:prstGeom prst="roundRect">
            <a:avLst/>
          </a:prstGeom>
          <a:solidFill>
            <a:srgbClr val="00FFFF"/>
          </a:solidFill>
          <a:ln w="28575">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solidFill>
                  <a:srgbClr val="663300"/>
                </a:solidFill>
              </a:rPr>
              <a:t>Shaneh -  </a:t>
            </a:r>
            <a:r>
              <a:rPr lang="en-CA" sz="2400" b="1" dirty="0" smtClean="0">
                <a:ln>
                  <a:solidFill>
                    <a:srgbClr val="0052F6"/>
                  </a:solidFill>
                </a:ln>
                <a:solidFill>
                  <a:srgbClr val="FF00FF"/>
                </a:solidFill>
              </a:rPr>
              <a:t>360 cycles </a:t>
            </a:r>
            <a:r>
              <a:rPr lang="en-CA" sz="2400" dirty="0" smtClean="0">
                <a:solidFill>
                  <a:srgbClr val="663300"/>
                </a:solidFill>
              </a:rPr>
              <a:t>- Tequfah to Tequfah.</a:t>
            </a:r>
            <a:endParaRPr lang="en-CA" sz="2400" dirty="0">
              <a:solidFill>
                <a:srgbClr val="663300"/>
              </a:solidFill>
            </a:endParaRPr>
          </a:p>
        </p:txBody>
      </p:sp>
      <p:sp>
        <p:nvSpPr>
          <p:cNvPr id="36" name="Rounded Rectangle 35"/>
          <p:cNvSpPr/>
          <p:nvPr/>
        </p:nvSpPr>
        <p:spPr>
          <a:xfrm>
            <a:off x="148281" y="4905615"/>
            <a:ext cx="5947719" cy="362465"/>
          </a:xfrm>
          <a:prstGeom prst="roundRect">
            <a:avLst/>
          </a:prstGeom>
          <a:solidFill>
            <a:srgbClr val="00FFFF"/>
          </a:solidFill>
          <a:ln w="28575">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solidFill>
                  <a:srgbClr val="663300"/>
                </a:solidFill>
              </a:rPr>
              <a:t>Shaneh -  </a:t>
            </a:r>
            <a:r>
              <a:rPr lang="en-CA" sz="2400" b="1" dirty="0" smtClean="0">
                <a:ln>
                  <a:solidFill>
                    <a:srgbClr val="0052F6"/>
                  </a:solidFill>
                </a:ln>
                <a:solidFill>
                  <a:srgbClr val="FF00FF"/>
                </a:solidFill>
              </a:rPr>
              <a:t>360 cycles </a:t>
            </a:r>
            <a:r>
              <a:rPr lang="en-CA" sz="2400" dirty="0" smtClean="0">
                <a:solidFill>
                  <a:srgbClr val="663300"/>
                </a:solidFill>
              </a:rPr>
              <a:t>- Tequfah to Tequfah.</a:t>
            </a:r>
            <a:endParaRPr lang="en-CA" sz="2400" dirty="0">
              <a:solidFill>
                <a:srgbClr val="663300"/>
              </a:solidFill>
            </a:endParaRPr>
          </a:p>
        </p:txBody>
      </p:sp>
      <p:sp>
        <p:nvSpPr>
          <p:cNvPr id="37" name="Rounded Rectangle 36"/>
          <p:cNvSpPr/>
          <p:nvPr/>
        </p:nvSpPr>
        <p:spPr>
          <a:xfrm>
            <a:off x="148281" y="5268080"/>
            <a:ext cx="5947719" cy="362465"/>
          </a:xfrm>
          <a:prstGeom prst="roundRect">
            <a:avLst/>
          </a:prstGeom>
          <a:solidFill>
            <a:srgbClr val="00FFFF"/>
          </a:solidFill>
          <a:ln w="28575">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solidFill>
                  <a:srgbClr val="663300"/>
                </a:solidFill>
              </a:rPr>
              <a:t>Shaneh -  </a:t>
            </a:r>
            <a:r>
              <a:rPr lang="en-CA" sz="2400" b="1" dirty="0" smtClean="0">
                <a:ln>
                  <a:solidFill>
                    <a:srgbClr val="0052F6"/>
                  </a:solidFill>
                </a:ln>
                <a:solidFill>
                  <a:srgbClr val="FF00FF"/>
                </a:solidFill>
              </a:rPr>
              <a:t>360 cycles </a:t>
            </a:r>
            <a:r>
              <a:rPr lang="en-CA" sz="2400" dirty="0" smtClean="0">
                <a:solidFill>
                  <a:srgbClr val="663300"/>
                </a:solidFill>
              </a:rPr>
              <a:t>- Tequfah to Tequfah.</a:t>
            </a:r>
            <a:endParaRPr lang="en-CA" sz="2400" dirty="0">
              <a:solidFill>
                <a:srgbClr val="663300"/>
              </a:solidFill>
            </a:endParaRPr>
          </a:p>
        </p:txBody>
      </p:sp>
      <p:sp>
        <p:nvSpPr>
          <p:cNvPr id="38" name="Rounded Rectangle 37"/>
          <p:cNvSpPr/>
          <p:nvPr/>
        </p:nvSpPr>
        <p:spPr>
          <a:xfrm>
            <a:off x="148281" y="5659372"/>
            <a:ext cx="5947719" cy="362465"/>
          </a:xfrm>
          <a:prstGeom prst="roundRect">
            <a:avLst/>
          </a:prstGeom>
          <a:solidFill>
            <a:srgbClr val="00FFFF"/>
          </a:solidFill>
          <a:ln w="28575">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solidFill>
                  <a:srgbClr val="663300"/>
                </a:solidFill>
              </a:rPr>
              <a:t>Shaneh -  </a:t>
            </a:r>
            <a:r>
              <a:rPr lang="en-CA" sz="2400" b="1" dirty="0" smtClean="0">
                <a:ln>
                  <a:solidFill>
                    <a:srgbClr val="0052F6"/>
                  </a:solidFill>
                </a:ln>
                <a:solidFill>
                  <a:srgbClr val="FF00FF"/>
                </a:solidFill>
              </a:rPr>
              <a:t>360 cycles </a:t>
            </a:r>
            <a:r>
              <a:rPr lang="en-CA" sz="2400" dirty="0" smtClean="0">
                <a:solidFill>
                  <a:srgbClr val="663300"/>
                </a:solidFill>
              </a:rPr>
              <a:t>- Tequfah to Tequfah.</a:t>
            </a:r>
            <a:endParaRPr lang="en-CA" sz="2400" dirty="0">
              <a:solidFill>
                <a:srgbClr val="663300"/>
              </a:solidFill>
            </a:endParaRPr>
          </a:p>
        </p:txBody>
      </p:sp>
      <p:sp>
        <p:nvSpPr>
          <p:cNvPr id="39" name="Rounded Rectangle 38"/>
          <p:cNvSpPr/>
          <p:nvPr/>
        </p:nvSpPr>
        <p:spPr>
          <a:xfrm>
            <a:off x="148281" y="6042436"/>
            <a:ext cx="5947719" cy="362465"/>
          </a:xfrm>
          <a:prstGeom prst="roundRect">
            <a:avLst/>
          </a:prstGeom>
          <a:solidFill>
            <a:srgbClr val="00FFFF"/>
          </a:solidFill>
          <a:ln w="28575">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solidFill>
                  <a:srgbClr val="663300"/>
                </a:solidFill>
              </a:rPr>
              <a:t>Shaneh -  </a:t>
            </a:r>
            <a:r>
              <a:rPr lang="en-CA" sz="2400" b="1" dirty="0" smtClean="0">
                <a:ln>
                  <a:solidFill>
                    <a:srgbClr val="0052F6"/>
                  </a:solidFill>
                </a:ln>
                <a:solidFill>
                  <a:srgbClr val="FF00FF"/>
                </a:solidFill>
              </a:rPr>
              <a:t>360 cycles </a:t>
            </a:r>
            <a:r>
              <a:rPr lang="en-CA" sz="2400" dirty="0" smtClean="0">
                <a:solidFill>
                  <a:srgbClr val="663300"/>
                </a:solidFill>
              </a:rPr>
              <a:t>- Tequfah to Tequfah.</a:t>
            </a:r>
            <a:endParaRPr lang="en-CA" sz="2400" dirty="0">
              <a:solidFill>
                <a:srgbClr val="663300"/>
              </a:solidFill>
            </a:endParaRPr>
          </a:p>
        </p:txBody>
      </p:sp>
      <p:sp>
        <p:nvSpPr>
          <p:cNvPr id="40" name="Rounded Rectangle 39"/>
          <p:cNvSpPr/>
          <p:nvPr/>
        </p:nvSpPr>
        <p:spPr>
          <a:xfrm>
            <a:off x="148276" y="6400784"/>
            <a:ext cx="12043723" cy="457216"/>
          </a:xfrm>
          <a:prstGeom prst="roundRect">
            <a:avLst/>
          </a:prstGeom>
          <a:solidFill>
            <a:srgbClr val="00FFFF"/>
          </a:solidFill>
          <a:ln w="28575">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400" dirty="0" smtClean="0">
                <a:solidFill>
                  <a:srgbClr val="663300"/>
                </a:solidFill>
              </a:rPr>
              <a:t> Shaneh -  </a:t>
            </a:r>
            <a:r>
              <a:rPr lang="en-CA" sz="2400" b="1" dirty="0" smtClean="0">
                <a:ln>
                  <a:solidFill>
                    <a:srgbClr val="0052F6"/>
                  </a:solidFill>
                </a:ln>
                <a:solidFill>
                  <a:srgbClr val="FF00FF"/>
                </a:solidFill>
              </a:rPr>
              <a:t>360 cycle year </a:t>
            </a:r>
            <a:r>
              <a:rPr lang="en-CA" sz="2400" dirty="0" smtClean="0">
                <a:solidFill>
                  <a:srgbClr val="663300"/>
                </a:solidFill>
              </a:rPr>
              <a:t>– </a:t>
            </a:r>
            <a:r>
              <a:rPr lang="en-CA" sz="2400" dirty="0" smtClean="0">
                <a:ln w="0">
                  <a:solidFill>
                    <a:srgbClr val="0066FF"/>
                  </a:solidFill>
                </a:ln>
                <a:solidFill>
                  <a:srgbClr val="FF00FF"/>
                </a:solidFill>
                <a:effectLst>
                  <a:glow rad="127000">
                    <a:srgbClr val="00FF00"/>
                  </a:glow>
                  <a:outerShdw blurRad="38100" dist="19050" dir="2700000" algn="tl" rotWithShape="0">
                    <a:schemeClr val="dk1">
                      <a:alpha val="40000"/>
                    </a:schemeClr>
                  </a:outerShdw>
                </a:effectLst>
                <a:latin typeface="Arial Black" panose="020B0A04020102020204" pitchFamily="34" charset="0"/>
              </a:rPr>
              <a:t>CONSISTENTLY REPEATS THROUGH ETERNITY!</a:t>
            </a:r>
            <a:endParaRPr lang="en-CA" sz="2400" dirty="0">
              <a:ln w="0">
                <a:solidFill>
                  <a:srgbClr val="0066FF"/>
                </a:solidFill>
              </a:ln>
              <a:solidFill>
                <a:srgbClr val="FF00FF"/>
              </a:solidFill>
              <a:effectLst>
                <a:glow rad="127000">
                  <a:srgbClr val="00FF00"/>
                </a:glow>
                <a:outerShdw blurRad="38100" dist="19050" dir="2700000" algn="tl" rotWithShape="0">
                  <a:schemeClr val="dk1">
                    <a:alpha val="40000"/>
                  </a:schemeClr>
                </a:outerShdw>
              </a:effectLst>
              <a:latin typeface="Arial Black" panose="020B0A04020102020204" pitchFamily="34" charset="0"/>
            </a:endParaRPr>
          </a:p>
        </p:txBody>
      </p:sp>
      <p:sp>
        <p:nvSpPr>
          <p:cNvPr id="41" name="Rounded Rectangle 40"/>
          <p:cNvSpPr/>
          <p:nvPr/>
        </p:nvSpPr>
        <p:spPr>
          <a:xfrm>
            <a:off x="0" y="1"/>
            <a:ext cx="12191999" cy="560155"/>
          </a:xfrm>
          <a:prstGeom prst="roundRect">
            <a:avLst/>
          </a:prstGeom>
          <a:solidFill>
            <a:schemeClr val="bg1">
              <a:lumMod val="50000"/>
            </a:schemeClr>
          </a:solidFill>
          <a:ln w="38100">
            <a:solidFill>
              <a:srgbClr val="9966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4000" b="1" dirty="0">
                <a:ln w="12700">
                  <a:solidFill>
                    <a:srgbClr val="FFFF00"/>
                  </a:solidFill>
                </a:ln>
                <a:solidFill>
                  <a:srgbClr val="0066FF"/>
                </a:solidFill>
                <a:effectLst>
                  <a:glow rad="127000">
                    <a:srgbClr val="FFCC00"/>
                  </a:glow>
                </a:effectLst>
              </a:rPr>
              <a:t>C</a:t>
            </a:r>
            <a:r>
              <a:rPr lang="en-CA" sz="4000" b="1" dirty="0" smtClean="0">
                <a:ln w="12700">
                  <a:solidFill>
                    <a:srgbClr val="FFFF00"/>
                  </a:solidFill>
                </a:ln>
                <a:solidFill>
                  <a:srgbClr val="0066FF"/>
                </a:solidFill>
                <a:effectLst>
                  <a:glow rad="127000">
                    <a:srgbClr val="FFCC00"/>
                  </a:glow>
                </a:effectLst>
              </a:rPr>
              <a:t>ompare </a:t>
            </a:r>
            <a:r>
              <a:rPr lang="en-CA" sz="4000" b="1" dirty="0" err="1" smtClean="0">
                <a:ln w="12700">
                  <a:solidFill>
                    <a:srgbClr val="FFFF00"/>
                  </a:solidFill>
                </a:ln>
                <a:solidFill>
                  <a:srgbClr val="0066FF"/>
                </a:solidFill>
                <a:effectLst>
                  <a:glow rad="127000">
                    <a:srgbClr val="FFCC00"/>
                  </a:glow>
                </a:effectLst>
              </a:rPr>
              <a:t>Yahuah’s</a:t>
            </a:r>
            <a:r>
              <a:rPr lang="en-CA" sz="4000" b="1" dirty="0" smtClean="0">
                <a:ln w="12700">
                  <a:solidFill>
                    <a:srgbClr val="FFFF00"/>
                  </a:solidFill>
                </a:ln>
                <a:solidFill>
                  <a:srgbClr val="0066FF"/>
                </a:solidFill>
                <a:effectLst>
                  <a:glow rad="127000">
                    <a:srgbClr val="FFCC00"/>
                  </a:glow>
                </a:effectLst>
              </a:rPr>
              <a:t> </a:t>
            </a:r>
            <a:r>
              <a:rPr lang="en-CA" sz="4000" b="1" i="1" dirty="0" smtClean="0">
                <a:ln w="12700">
                  <a:solidFill>
                    <a:srgbClr val="FFFF00"/>
                  </a:solidFill>
                </a:ln>
                <a:solidFill>
                  <a:srgbClr val="0066FF"/>
                </a:solidFill>
                <a:effectLst>
                  <a:glow rad="127000">
                    <a:schemeClr val="accent1">
                      <a:lumMod val="60000"/>
                      <a:lumOff val="40000"/>
                    </a:schemeClr>
                  </a:glow>
                </a:effectLst>
              </a:rPr>
              <a:t>Simplicity in </a:t>
            </a:r>
            <a:r>
              <a:rPr lang="en-CA" sz="4000" b="1" dirty="0" smtClean="0">
                <a:ln w="12700">
                  <a:solidFill>
                    <a:srgbClr val="FFFF00"/>
                  </a:solidFill>
                </a:ln>
                <a:solidFill>
                  <a:srgbClr val="0066FF"/>
                </a:solidFill>
                <a:effectLst>
                  <a:glow rad="127000">
                    <a:srgbClr val="FFCC00"/>
                  </a:glow>
                </a:effectLst>
              </a:rPr>
              <a:t>Shaneh </a:t>
            </a:r>
            <a:r>
              <a:rPr lang="en-CA" sz="4000" b="1" i="1" dirty="0" err="1" smtClean="0">
                <a:ln w="12700">
                  <a:solidFill>
                    <a:srgbClr val="FFFF00"/>
                  </a:solidFill>
                </a:ln>
                <a:solidFill>
                  <a:srgbClr val="0066FF"/>
                </a:solidFill>
                <a:effectLst>
                  <a:glow rad="127000">
                    <a:schemeClr val="accent1">
                      <a:lumMod val="60000"/>
                      <a:lumOff val="40000"/>
                    </a:schemeClr>
                  </a:glow>
                </a:effectLst>
              </a:rPr>
              <a:t>Consistancy</a:t>
            </a:r>
            <a:r>
              <a:rPr lang="en-CA" sz="4000" b="1" i="1" dirty="0">
                <a:ln w="12700">
                  <a:solidFill>
                    <a:srgbClr val="FFFF00"/>
                  </a:solidFill>
                </a:ln>
                <a:solidFill>
                  <a:srgbClr val="0066FF"/>
                </a:solidFill>
                <a:effectLst>
                  <a:glow rad="127000">
                    <a:schemeClr val="accent1">
                      <a:lumMod val="60000"/>
                      <a:lumOff val="40000"/>
                    </a:schemeClr>
                  </a:glow>
                </a:effectLst>
              </a:rPr>
              <a:t>!</a:t>
            </a:r>
            <a:r>
              <a:rPr lang="en-CA" sz="4000" b="1" i="1" dirty="0" smtClean="0">
                <a:ln w="12700">
                  <a:solidFill>
                    <a:srgbClr val="FFFF00"/>
                  </a:solidFill>
                </a:ln>
                <a:solidFill>
                  <a:srgbClr val="0066FF"/>
                </a:solidFill>
                <a:effectLst>
                  <a:glow rad="127000">
                    <a:schemeClr val="accent1">
                      <a:lumMod val="60000"/>
                      <a:lumOff val="40000"/>
                    </a:schemeClr>
                  </a:glow>
                </a:effectLst>
              </a:rPr>
              <a:t>  </a:t>
            </a:r>
            <a:endParaRPr lang="en-CA" sz="4000" b="1" i="1" dirty="0">
              <a:ln w="12700">
                <a:solidFill>
                  <a:srgbClr val="FFFF00"/>
                </a:solidFill>
              </a:ln>
              <a:solidFill>
                <a:srgbClr val="0066FF"/>
              </a:solidFill>
              <a:effectLst>
                <a:glow rad="127000">
                  <a:schemeClr val="accent1">
                    <a:lumMod val="60000"/>
                    <a:lumOff val="40000"/>
                  </a:schemeClr>
                </a:glow>
              </a:effectLst>
            </a:endParaRPr>
          </a:p>
        </p:txBody>
      </p:sp>
      <p:pic>
        <p:nvPicPr>
          <p:cNvPr id="42" name="Picture 25" descr="C:\Users\Rae\Desktop\Art on Desktop\white man clip art\yellow-blue smiley faces\happy face clap.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075919" y="4529200"/>
            <a:ext cx="2365153" cy="1665351"/>
          </a:xfrm>
          <a:prstGeom prst="round2DiagRect">
            <a:avLst>
              <a:gd name="adj1" fmla="val 16667"/>
              <a:gd name="adj2" fmla="val 0"/>
            </a:avLst>
          </a:prstGeom>
          <a:ln w="88900" cap="sq">
            <a:solidFill>
              <a:srgbClr val="9966FF"/>
            </a:solidFill>
            <a:miter lim="800000"/>
          </a:ln>
          <a:effectLst>
            <a:outerShdw blurRad="254000" algn="tl" rotWithShape="0">
              <a:srgbClr val="000000">
                <a:alpha val="43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24" name="Slide Number Placeholder 3"/>
          <p:cNvSpPr>
            <a:spLocks noGrp="1"/>
          </p:cNvSpPr>
          <p:nvPr>
            <p:ph type="sldNum" sz="quarter" idx="12"/>
          </p:nvPr>
        </p:nvSpPr>
        <p:spPr>
          <a:xfrm>
            <a:off x="11468425" y="6485948"/>
            <a:ext cx="764215" cy="365125"/>
          </a:xfrm>
        </p:spPr>
        <p:txBody>
          <a:bodyPr/>
          <a:lstStyle/>
          <a:p>
            <a:fld id="{6D22F896-40B5-4ADD-8801-0D06FADFA095}" type="slidenum">
              <a:rPr lang="en-US" smtClean="0"/>
              <a:pPr/>
              <a:t>25</a:t>
            </a:fld>
            <a:endParaRPr lang="en-US" dirty="0"/>
          </a:p>
        </p:txBody>
      </p:sp>
    </p:spTree>
    <p:extLst>
      <p:ext uri="{BB962C8B-B14F-4D97-AF65-F5344CB8AC3E}">
        <p14:creationId xmlns:p14="http://schemas.microsoft.com/office/powerpoint/2010/main" val="251979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par>
                                <p:cTn id="8" presetID="22" presetClass="entr" presetSubtype="1" fill="hold" grpId="0" nodeType="withEffect">
                                  <p:stCondLst>
                                    <p:cond delay="250"/>
                                  </p:stCondLst>
                                  <p:childTnLst>
                                    <p:set>
                                      <p:cBhvr>
                                        <p:cTn id="9" dur="1" fill="hold">
                                          <p:stCondLst>
                                            <p:cond delay="0"/>
                                          </p:stCondLst>
                                        </p:cTn>
                                        <p:tgtEl>
                                          <p:spTgt spid="26"/>
                                        </p:tgtEl>
                                        <p:attrNameLst>
                                          <p:attrName>style.visibility</p:attrName>
                                        </p:attrNameLst>
                                      </p:cBhvr>
                                      <p:to>
                                        <p:strVal val="visible"/>
                                      </p:to>
                                    </p:set>
                                    <p:animEffect transition="in" filter="wipe(up)">
                                      <p:cBhvr>
                                        <p:cTn id="10" dur="500"/>
                                        <p:tgtEl>
                                          <p:spTgt spid="26"/>
                                        </p:tgtEl>
                                      </p:cBhvr>
                                    </p:animEffect>
                                  </p:childTnLst>
                                </p:cTn>
                              </p:par>
                              <p:par>
                                <p:cTn id="11" presetID="22" presetClass="entr" presetSubtype="1" fill="hold" grpId="0" nodeType="withEffect">
                                  <p:stCondLst>
                                    <p:cond delay="500"/>
                                  </p:stCondLst>
                                  <p:childTnLst>
                                    <p:set>
                                      <p:cBhvr>
                                        <p:cTn id="12" dur="1" fill="hold">
                                          <p:stCondLst>
                                            <p:cond delay="0"/>
                                          </p:stCondLst>
                                        </p:cTn>
                                        <p:tgtEl>
                                          <p:spTgt spid="27"/>
                                        </p:tgtEl>
                                        <p:attrNameLst>
                                          <p:attrName>style.visibility</p:attrName>
                                        </p:attrNameLst>
                                      </p:cBhvr>
                                      <p:to>
                                        <p:strVal val="visible"/>
                                      </p:to>
                                    </p:set>
                                    <p:animEffect transition="in" filter="wipe(up)">
                                      <p:cBhvr>
                                        <p:cTn id="13" dur="500"/>
                                        <p:tgtEl>
                                          <p:spTgt spid="27"/>
                                        </p:tgtEl>
                                      </p:cBhvr>
                                    </p:animEffect>
                                  </p:childTnLst>
                                </p:cTn>
                              </p:par>
                              <p:par>
                                <p:cTn id="14" presetID="22" presetClass="entr" presetSubtype="1" fill="hold" grpId="0" nodeType="withEffect">
                                  <p:stCondLst>
                                    <p:cond delay="750"/>
                                  </p:stCondLst>
                                  <p:childTnLst>
                                    <p:set>
                                      <p:cBhvr>
                                        <p:cTn id="15" dur="1" fill="hold">
                                          <p:stCondLst>
                                            <p:cond delay="0"/>
                                          </p:stCondLst>
                                        </p:cTn>
                                        <p:tgtEl>
                                          <p:spTgt spid="28"/>
                                        </p:tgtEl>
                                        <p:attrNameLst>
                                          <p:attrName>style.visibility</p:attrName>
                                        </p:attrNameLst>
                                      </p:cBhvr>
                                      <p:to>
                                        <p:strVal val="visible"/>
                                      </p:to>
                                    </p:set>
                                    <p:animEffect transition="in" filter="wipe(up)">
                                      <p:cBhvr>
                                        <p:cTn id="16" dur="500"/>
                                        <p:tgtEl>
                                          <p:spTgt spid="28"/>
                                        </p:tgtEl>
                                      </p:cBhvr>
                                    </p:animEffect>
                                  </p:childTnLst>
                                </p:cTn>
                              </p:par>
                              <p:par>
                                <p:cTn id="17" presetID="22" presetClass="entr" presetSubtype="1" fill="hold" grpId="0" nodeType="withEffect">
                                  <p:stCondLst>
                                    <p:cond delay="1000"/>
                                  </p:stCondLst>
                                  <p:childTnLst>
                                    <p:set>
                                      <p:cBhvr>
                                        <p:cTn id="18" dur="1" fill="hold">
                                          <p:stCondLst>
                                            <p:cond delay="0"/>
                                          </p:stCondLst>
                                        </p:cTn>
                                        <p:tgtEl>
                                          <p:spTgt spid="29"/>
                                        </p:tgtEl>
                                        <p:attrNameLst>
                                          <p:attrName>style.visibility</p:attrName>
                                        </p:attrNameLst>
                                      </p:cBhvr>
                                      <p:to>
                                        <p:strVal val="visible"/>
                                      </p:to>
                                    </p:set>
                                    <p:animEffect transition="in" filter="wipe(up)">
                                      <p:cBhvr>
                                        <p:cTn id="19" dur="500"/>
                                        <p:tgtEl>
                                          <p:spTgt spid="29"/>
                                        </p:tgtEl>
                                      </p:cBhvr>
                                    </p:animEffect>
                                  </p:childTnLst>
                                </p:cTn>
                              </p:par>
                              <p:par>
                                <p:cTn id="20" presetID="22" presetClass="entr" presetSubtype="1" fill="hold" grpId="0" nodeType="withEffect">
                                  <p:stCondLst>
                                    <p:cond delay="1250"/>
                                  </p:stCondLst>
                                  <p:childTnLst>
                                    <p:set>
                                      <p:cBhvr>
                                        <p:cTn id="21" dur="1" fill="hold">
                                          <p:stCondLst>
                                            <p:cond delay="0"/>
                                          </p:stCondLst>
                                        </p:cTn>
                                        <p:tgtEl>
                                          <p:spTgt spid="30"/>
                                        </p:tgtEl>
                                        <p:attrNameLst>
                                          <p:attrName>style.visibility</p:attrName>
                                        </p:attrNameLst>
                                      </p:cBhvr>
                                      <p:to>
                                        <p:strVal val="visible"/>
                                      </p:to>
                                    </p:set>
                                    <p:animEffect transition="in" filter="wipe(up)">
                                      <p:cBhvr>
                                        <p:cTn id="22" dur="500"/>
                                        <p:tgtEl>
                                          <p:spTgt spid="30"/>
                                        </p:tgtEl>
                                      </p:cBhvr>
                                    </p:animEffect>
                                  </p:childTnLst>
                                </p:cTn>
                              </p:par>
                              <p:par>
                                <p:cTn id="23" presetID="22" presetClass="entr" presetSubtype="1" fill="hold" grpId="0" nodeType="withEffect">
                                  <p:stCondLst>
                                    <p:cond delay="1500"/>
                                  </p:stCondLst>
                                  <p:childTnLst>
                                    <p:set>
                                      <p:cBhvr>
                                        <p:cTn id="24" dur="1" fill="hold">
                                          <p:stCondLst>
                                            <p:cond delay="0"/>
                                          </p:stCondLst>
                                        </p:cTn>
                                        <p:tgtEl>
                                          <p:spTgt spid="31"/>
                                        </p:tgtEl>
                                        <p:attrNameLst>
                                          <p:attrName>style.visibility</p:attrName>
                                        </p:attrNameLst>
                                      </p:cBhvr>
                                      <p:to>
                                        <p:strVal val="visible"/>
                                      </p:to>
                                    </p:set>
                                    <p:animEffect transition="in" filter="wipe(up)">
                                      <p:cBhvr>
                                        <p:cTn id="25" dur="500"/>
                                        <p:tgtEl>
                                          <p:spTgt spid="31"/>
                                        </p:tgtEl>
                                      </p:cBhvr>
                                    </p:animEffect>
                                  </p:childTnLst>
                                </p:cTn>
                              </p:par>
                              <p:par>
                                <p:cTn id="26" presetID="22" presetClass="entr" presetSubtype="1" fill="hold" grpId="0" nodeType="withEffect">
                                  <p:stCondLst>
                                    <p:cond delay="1750"/>
                                  </p:stCondLst>
                                  <p:childTnLst>
                                    <p:set>
                                      <p:cBhvr>
                                        <p:cTn id="27" dur="1" fill="hold">
                                          <p:stCondLst>
                                            <p:cond delay="0"/>
                                          </p:stCondLst>
                                        </p:cTn>
                                        <p:tgtEl>
                                          <p:spTgt spid="32"/>
                                        </p:tgtEl>
                                        <p:attrNameLst>
                                          <p:attrName>style.visibility</p:attrName>
                                        </p:attrNameLst>
                                      </p:cBhvr>
                                      <p:to>
                                        <p:strVal val="visible"/>
                                      </p:to>
                                    </p:set>
                                    <p:animEffect transition="in" filter="wipe(up)">
                                      <p:cBhvr>
                                        <p:cTn id="28" dur="500"/>
                                        <p:tgtEl>
                                          <p:spTgt spid="32"/>
                                        </p:tgtEl>
                                      </p:cBhvr>
                                    </p:animEffect>
                                  </p:childTnLst>
                                </p:cTn>
                              </p:par>
                              <p:par>
                                <p:cTn id="29" presetID="22" presetClass="entr" presetSubtype="1" fill="hold" grpId="0" nodeType="withEffect">
                                  <p:stCondLst>
                                    <p:cond delay="2000"/>
                                  </p:stCondLst>
                                  <p:childTnLst>
                                    <p:set>
                                      <p:cBhvr>
                                        <p:cTn id="30" dur="1" fill="hold">
                                          <p:stCondLst>
                                            <p:cond delay="0"/>
                                          </p:stCondLst>
                                        </p:cTn>
                                        <p:tgtEl>
                                          <p:spTgt spid="33"/>
                                        </p:tgtEl>
                                        <p:attrNameLst>
                                          <p:attrName>style.visibility</p:attrName>
                                        </p:attrNameLst>
                                      </p:cBhvr>
                                      <p:to>
                                        <p:strVal val="visible"/>
                                      </p:to>
                                    </p:set>
                                    <p:animEffect transition="in" filter="wipe(up)">
                                      <p:cBhvr>
                                        <p:cTn id="31" dur="500"/>
                                        <p:tgtEl>
                                          <p:spTgt spid="33"/>
                                        </p:tgtEl>
                                      </p:cBhvr>
                                    </p:animEffect>
                                  </p:childTnLst>
                                </p:cTn>
                              </p:par>
                              <p:par>
                                <p:cTn id="32" presetID="22" presetClass="entr" presetSubtype="1" fill="hold" grpId="0" nodeType="withEffect">
                                  <p:stCondLst>
                                    <p:cond delay="2250"/>
                                  </p:stCondLst>
                                  <p:childTnLst>
                                    <p:set>
                                      <p:cBhvr>
                                        <p:cTn id="33" dur="1" fill="hold">
                                          <p:stCondLst>
                                            <p:cond delay="0"/>
                                          </p:stCondLst>
                                        </p:cTn>
                                        <p:tgtEl>
                                          <p:spTgt spid="34"/>
                                        </p:tgtEl>
                                        <p:attrNameLst>
                                          <p:attrName>style.visibility</p:attrName>
                                        </p:attrNameLst>
                                      </p:cBhvr>
                                      <p:to>
                                        <p:strVal val="visible"/>
                                      </p:to>
                                    </p:set>
                                    <p:animEffect transition="in" filter="wipe(up)">
                                      <p:cBhvr>
                                        <p:cTn id="34" dur="500"/>
                                        <p:tgtEl>
                                          <p:spTgt spid="34"/>
                                        </p:tgtEl>
                                      </p:cBhvr>
                                    </p:animEffect>
                                  </p:childTnLst>
                                </p:cTn>
                              </p:par>
                              <p:par>
                                <p:cTn id="35" presetID="22" presetClass="entr" presetSubtype="1" fill="hold" grpId="0" nodeType="withEffect">
                                  <p:stCondLst>
                                    <p:cond delay="2500"/>
                                  </p:stCondLst>
                                  <p:childTnLst>
                                    <p:set>
                                      <p:cBhvr>
                                        <p:cTn id="36" dur="1" fill="hold">
                                          <p:stCondLst>
                                            <p:cond delay="0"/>
                                          </p:stCondLst>
                                        </p:cTn>
                                        <p:tgtEl>
                                          <p:spTgt spid="35"/>
                                        </p:tgtEl>
                                        <p:attrNameLst>
                                          <p:attrName>style.visibility</p:attrName>
                                        </p:attrNameLst>
                                      </p:cBhvr>
                                      <p:to>
                                        <p:strVal val="visible"/>
                                      </p:to>
                                    </p:set>
                                    <p:animEffect transition="in" filter="wipe(up)">
                                      <p:cBhvr>
                                        <p:cTn id="37" dur="500"/>
                                        <p:tgtEl>
                                          <p:spTgt spid="35"/>
                                        </p:tgtEl>
                                      </p:cBhvr>
                                    </p:animEffect>
                                  </p:childTnLst>
                                </p:cTn>
                              </p:par>
                              <p:par>
                                <p:cTn id="38" presetID="22" presetClass="entr" presetSubtype="1" fill="hold" grpId="0" nodeType="withEffect">
                                  <p:stCondLst>
                                    <p:cond delay="2750"/>
                                  </p:stCondLst>
                                  <p:childTnLst>
                                    <p:set>
                                      <p:cBhvr>
                                        <p:cTn id="39" dur="1" fill="hold">
                                          <p:stCondLst>
                                            <p:cond delay="0"/>
                                          </p:stCondLst>
                                        </p:cTn>
                                        <p:tgtEl>
                                          <p:spTgt spid="36"/>
                                        </p:tgtEl>
                                        <p:attrNameLst>
                                          <p:attrName>style.visibility</p:attrName>
                                        </p:attrNameLst>
                                      </p:cBhvr>
                                      <p:to>
                                        <p:strVal val="visible"/>
                                      </p:to>
                                    </p:set>
                                    <p:animEffect transition="in" filter="wipe(up)">
                                      <p:cBhvr>
                                        <p:cTn id="40" dur="500"/>
                                        <p:tgtEl>
                                          <p:spTgt spid="36"/>
                                        </p:tgtEl>
                                      </p:cBhvr>
                                    </p:animEffect>
                                  </p:childTnLst>
                                </p:cTn>
                              </p:par>
                              <p:par>
                                <p:cTn id="41" presetID="22" presetClass="entr" presetSubtype="1" fill="hold" grpId="0" nodeType="withEffect">
                                  <p:stCondLst>
                                    <p:cond delay="300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par>
                                <p:cTn id="44" presetID="22" presetClass="entr" presetSubtype="1" fill="hold" grpId="0" nodeType="withEffect">
                                  <p:stCondLst>
                                    <p:cond delay="3250"/>
                                  </p:stCondLst>
                                  <p:childTnLst>
                                    <p:set>
                                      <p:cBhvr>
                                        <p:cTn id="45" dur="1" fill="hold">
                                          <p:stCondLst>
                                            <p:cond delay="0"/>
                                          </p:stCondLst>
                                        </p:cTn>
                                        <p:tgtEl>
                                          <p:spTgt spid="38"/>
                                        </p:tgtEl>
                                        <p:attrNameLst>
                                          <p:attrName>style.visibility</p:attrName>
                                        </p:attrNameLst>
                                      </p:cBhvr>
                                      <p:to>
                                        <p:strVal val="visible"/>
                                      </p:to>
                                    </p:set>
                                    <p:animEffect transition="in" filter="wipe(up)">
                                      <p:cBhvr>
                                        <p:cTn id="46" dur="500"/>
                                        <p:tgtEl>
                                          <p:spTgt spid="38"/>
                                        </p:tgtEl>
                                      </p:cBhvr>
                                    </p:animEffect>
                                  </p:childTnLst>
                                </p:cTn>
                              </p:par>
                              <p:par>
                                <p:cTn id="47" presetID="22" presetClass="entr" presetSubtype="1" fill="hold" grpId="0" nodeType="withEffect">
                                  <p:stCondLst>
                                    <p:cond delay="3500"/>
                                  </p:stCondLst>
                                  <p:childTnLst>
                                    <p:set>
                                      <p:cBhvr>
                                        <p:cTn id="48" dur="1" fill="hold">
                                          <p:stCondLst>
                                            <p:cond delay="0"/>
                                          </p:stCondLst>
                                        </p:cTn>
                                        <p:tgtEl>
                                          <p:spTgt spid="39"/>
                                        </p:tgtEl>
                                        <p:attrNameLst>
                                          <p:attrName>style.visibility</p:attrName>
                                        </p:attrNameLst>
                                      </p:cBhvr>
                                      <p:to>
                                        <p:strVal val="visible"/>
                                      </p:to>
                                    </p:set>
                                    <p:animEffect transition="in" filter="wipe(up)">
                                      <p:cBhvr>
                                        <p:cTn id="49" dur="500"/>
                                        <p:tgtEl>
                                          <p:spTgt spid="39"/>
                                        </p:tgtEl>
                                      </p:cBhvr>
                                    </p:animEffect>
                                  </p:childTnLst>
                                </p:cTn>
                              </p:par>
                              <p:par>
                                <p:cTn id="50" presetID="22" presetClass="entr" presetSubtype="8" fill="hold" grpId="0" nodeType="withEffect">
                                  <p:stCondLst>
                                    <p:cond delay="3750"/>
                                  </p:stCondLst>
                                  <p:childTnLst>
                                    <p:set>
                                      <p:cBhvr>
                                        <p:cTn id="51" dur="1" fill="hold">
                                          <p:stCondLst>
                                            <p:cond delay="0"/>
                                          </p:stCondLst>
                                        </p:cTn>
                                        <p:tgtEl>
                                          <p:spTgt spid="40"/>
                                        </p:tgtEl>
                                        <p:attrNameLst>
                                          <p:attrName>style.visibility</p:attrName>
                                        </p:attrNameLst>
                                      </p:cBhvr>
                                      <p:to>
                                        <p:strVal val="visible"/>
                                      </p:to>
                                    </p:set>
                                    <p:animEffect transition="in" filter="wipe(left)">
                                      <p:cBhvr>
                                        <p:cTn id="52" dur="2000"/>
                                        <p:tgtEl>
                                          <p:spTgt spid="40"/>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randombar(horizontal)">
                                      <p:cBhvr>
                                        <p:cTn id="57" dur="500"/>
                                        <p:tgtEl>
                                          <p:spTgt spid="23"/>
                                        </p:tgtEl>
                                      </p:cBhvr>
                                    </p:animEffect>
                                  </p:childTnLst>
                                </p:cTn>
                              </p:par>
                              <p:par>
                                <p:cTn id="58" presetID="21" presetClass="entr" presetSubtype="1" fill="hold" nodeType="withEffect">
                                  <p:stCondLst>
                                    <p:cond delay="3000"/>
                                  </p:stCondLst>
                                  <p:childTnLst>
                                    <p:set>
                                      <p:cBhvr>
                                        <p:cTn id="59" dur="1" fill="hold">
                                          <p:stCondLst>
                                            <p:cond delay="0"/>
                                          </p:stCondLst>
                                        </p:cTn>
                                        <p:tgtEl>
                                          <p:spTgt spid="42"/>
                                        </p:tgtEl>
                                        <p:attrNameLst>
                                          <p:attrName>style.visibility</p:attrName>
                                        </p:attrNameLst>
                                      </p:cBhvr>
                                      <p:to>
                                        <p:strVal val="visible"/>
                                      </p:to>
                                    </p:set>
                                    <p:animEffect transition="in" filter="wheel(1)">
                                      <p:cBhvr>
                                        <p:cTn id="60" dur="75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2403" y="96748"/>
            <a:ext cx="11869268" cy="1596177"/>
          </a:xfrm>
        </p:spPr>
        <p:txBody>
          <a:bodyPr>
            <a:normAutofit/>
            <a:scene3d>
              <a:camera prst="orthographicFront"/>
              <a:lightRig rig="threePt" dir="t"/>
            </a:scene3d>
            <a:sp3d extrusionH="57150">
              <a:bevelT w="38100" h="38100"/>
            </a:sp3d>
          </a:bodyPr>
          <a:lstStyle/>
          <a:p>
            <a:r>
              <a:rPr lang="en-CA" sz="4400" b="1" cap="none" dirty="0" smtClean="0">
                <a:solidFill>
                  <a:srgbClr val="FF0000"/>
                </a:solidFill>
                <a:latin typeface="Comic Sans MS" pitchFamily="66" charset="0"/>
              </a:rPr>
              <a:t>Why then does </a:t>
            </a:r>
            <a:r>
              <a:rPr lang="en-CA" sz="4400" b="1" cap="none" dirty="0">
                <a:solidFill>
                  <a:srgbClr val="0066FF"/>
                </a:solidFill>
                <a:latin typeface="Comic Sans MS" pitchFamily="66" charset="0"/>
              </a:rPr>
              <a:t>Y</a:t>
            </a:r>
            <a:r>
              <a:rPr lang="en-CA" sz="4400" b="1" cap="none" dirty="0" smtClean="0">
                <a:solidFill>
                  <a:srgbClr val="0066FF"/>
                </a:solidFill>
                <a:latin typeface="Comic Sans MS" pitchFamily="66" charset="0"/>
              </a:rPr>
              <a:t>ahuah</a:t>
            </a:r>
            <a:r>
              <a:rPr lang="en-CA" sz="4400" b="1" cap="none" dirty="0" smtClean="0">
                <a:solidFill>
                  <a:srgbClr val="FF0000"/>
                </a:solidFill>
                <a:latin typeface="Comic Sans MS" pitchFamily="66" charset="0"/>
              </a:rPr>
              <a:t> adamantly and emphatically despise the lunar calendars?</a:t>
            </a:r>
            <a:endParaRPr lang="en-US" sz="4400" cap="none" dirty="0">
              <a:latin typeface="Comic Sans MS" pitchFamily="66" charset="0"/>
            </a:endParaRPr>
          </a:p>
        </p:txBody>
      </p:sp>
      <p:sp>
        <p:nvSpPr>
          <p:cNvPr id="6" name="Content Placeholder 2"/>
          <p:cNvSpPr>
            <a:spLocks noGrp="1"/>
          </p:cNvSpPr>
          <p:nvPr>
            <p:ph sz="quarter" idx="13"/>
          </p:nvPr>
        </p:nvSpPr>
        <p:spPr>
          <a:xfrm>
            <a:off x="322729" y="1647687"/>
            <a:ext cx="6494760" cy="4849888"/>
          </a:xfrm>
        </p:spPr>
        <p:txBody>
          <a:bodyPr>
            <a:noAutofit/>
            <a:scene3d>
              <a:camera prst="orthographicFront"/>
              <a:lightRig rig="threePt" dir="t"/>
            </a:scene3d>
            <a:sp3d extrusionH="57150">
              <a:bevelT w="38100" h="38100"/>
            </a:sp3d>
          </a:bodyPr>
          <a:lstStyle/>
          <a:p>
            <a:r>
              <a:rPr lang="en-US" sz="2200" b="1" cap="none" dirty="0" smtClean="0">
                <a:solidFill>
                  <a:srgbClr val="008080"/>
                </a:solidFill>
                <a:latin typeface="Comic Sans MS" pitchFamily="66" charset="0"/>
              </a:rPr>
              <a:t>Isa 1:12</a:t>
            </a:r>
            <a:r>
              <a:rPr lang="en-US" sz="2200" b="1" cap="none" dirty="0" smtClean="0">
                <a:solidFill>
                  <a:prstClr val="black"/>
                </a:solidFill>
                <a:latin typeface="Comic Sans MS" pitchFamily="66" charset="0"/>
              </a:rPr>
              <a:t>  </a:t>
            </a:r>
            <a:r>
              <a:rPr lang="en-US" sz="2200" cap="none" dirty="0" smtClean="0">
                <a:solidFill>
                  <a:prstClr val="black"/>
                </a:solidFill>
                <a:latin typeface="Comic Sans MS" pitchFamily="66" charset="0"/>
              </a:rPr>
              <a:t>When you come to appear </a:t>
            </a:r>
            <a:br>
              <a:rPr lang="en-US" sz="2200" cap="none" dirty="0" smtClean="0">
                <a:solidFill>
                  <a:prstClr val="black"/>
                </a:solidFill>
                <a:latin typeface="Comic Sans MS" pitchFamily="66" charset="0"/>
              </a:rPr>
            </a:br>
            <a:r>
              <a:rPr lang="en-US" sz="2200" cap="none" dirty="0" smtClean="0">
                <a:solidFill>
                  <a:prstClr val="black"/>
                </a:solidFill>
                <a:latin typeface="Comic Sans MS" pitchFamily="66" charset="0"/>
              </a:rPr>
              <a:t>before Me, who has required this from </a:t>
            </a:r>
            <a:br>
              <a:rPr lang="en-US" sz="2200" cap="none" dirty="0" smtClean="0">
                <a:solidFill>
                  <a:prstClr val="black"/>
                </a:solidFill>
                <a:latin typeface="Comic Sans MS" pitchFamily="66" charset="0"/>
              </a:rPr>
            </a:br>
            <a:r>
              <a:rPr lang="en-US" sz="2200" cap="none" dirty="0" smtClean="0">
                <a:solidFill>
                  <a:prstClr val="black"/>
                </a:solidFill>
                <a:latin typeface="Comic Sans MS" pitchFamily="66" charset="0"/>
              </a:rPr>
              <a:t>your hand, </a:t>
            </a:r>
            <a:r>
              <a:rPr lang="en-US" sz="2200" cap="none" dirty="0" smtClean="0">
                <a:solidFill>
                  <a:prstClr val="black"/>
                </a:solidFill>
                <a:effectLst>
                  <a:glow rad="127000">
                    <a:srgbClr val="00FFFF"/>
                  </a:glow>
                </a:effectLst>
                <a:latin typeface="Comic Sans MS" pitchFamily="66" charset="0"/>
              </a:rPr>
              <a:t>to trample My courtyards? </a:t>
            </a:r>
          </a:p>
          <a:p>
            <a:r>
              <a:rPr lang="en-US" sz="2200" b="1" cap="none" dirty="0" smtClean="0">
                <a:solidFill>
                  <a:srgbClr val="008080"/>
                </a:solidFill>
                <a:latin typeface="Comic Sans MS" pitchFamily="66" charset="0"/>
              </a:rPr>
              <a:t>Isa 1:13</a:t>
            </a:r>
            <a:r>
              <a:rPr lang="en-US" sz="2200" b="1" cap="none" dirty="0" smtClean="0">
                <a:solidFill>
                  <a:prstClr val="black"/>
                </a:solidFill>
                <a:latin typeface="Comic Sans MS" pitchFamily="66" charset="0"/>
              </a:rPr>
              <a:t>  </a:t>
            </a:r>
            <a:r>
              <a:rPr lang="en-US" sz="2200" cap="none" dirty="0" smtClean="0">
                <a:solidFill>
                  <a:prstClr val="black"/>
                </a:solidFill>
                <a:latin typeface="Comic Sans MS" pitchFamily="66" charset="0"/>
              </a:rPr>
              <a:t>Stop bringing </a:t>
            </a:r>
            <a:r>
              <a:rPr lang="en-US" sz="2200" cap="none" dirty="0" smtClean="0">
                <a:solidFill>
                  <a:prstClr val="black"/>
                </a:solidFill>
                <a:effectLst>
                  <a:glow rad="127000">
                    <a:srgbClr val="FF9900"/>
                  </a:glow>
                </a:effectLst>
                <a:latin typeface="Comic Sans MS" pitchFamily="66" charset="0"/>
              </a:rPr>
              <a:t>futile offerings, incense, it is an abomination</a:t>
            </a:r>
            <a:r>
              <a:rPr lang="en-US" sz="2200" cap="none" dirty="0" smtClean="0">
                <a:solidFill>
                  <a:prstClr val="black"/>
                </a:solidFill>
                <a:latin typeface="Comic Sans MS" pitchFamily="66" charset="0"/>
              </a:rPr>
              <a:t> to me. </a:t>
            </a:r>
            <a:br>
              <a:rPr lang="en-US" sz="2200" cap="none" dirty="0" smtClean="0">
                <a:solidFill>
                  <a:prstClr val="black"/>
                </a:solidFill>
                <a:latin typeface="Comic Sans MS" pitchFamily="66" charset="0"/>
              </a:rPr>
            </a:br>
            <a:r>
              <a:rPr lang="en-US" sz="2200" b="1" cap="none" dirty="0" smtClean="0">
                <a:solidFill>
                  <a:prstClr val="black"/>
                </a:solidFill>
                <a:effectLst>
                  <a:glow rad="127000">
                    <a:schemeClr val="accent1">
                      <a:lumMod val="60000"/>
                      <a:lumOff val="40000"/>
                    </a:schemeClr>
                  </a:glow>
                </a:effectLst>
                <a:latin typeface="Comic Sans MS" pitchFamily="66" charset="0"/>
              </a:rPr>
              <a:t>New moons, </a:t>
            </a:r>
            <a:r>
              <a:rPr lang="en-US" sz="2200" cap="none" dirty="0">
                <a:solidFill>
                  <a:prstClr val="black"/>
                </a:solidFill>
                <a:latin typeface="Comic Sans MS" pitchFamily="66" charset="0"/>
              </a:rPr>
              <a:t>S</a:t>
            </a:r>
            <a:r>
              <a:rPr lang="en-US" sz="2200" cap="none" dirty="0" smtClean="0">
                <a:solidFill>
                  <a:prstClr val="black"/>
                </a:solidFill>
                <a:latin typeface="Comic Sans MS" pitchFamily="66" charset="0"/>
              </a:rPr>
              <a:t>abbaths, </a:t>
            </a:r>
            <a:r>
              <a:rPr lang="en-US" sz="2200" b="1" cap="none" dirty="0" smtClean="0">
                <a:solidFill>
                  <a:prstClr val="black"/>
                </a:solidFill>
                <a:effectLst>
                  <a:glow rad="304800">
                    <a:srgbClr val="FFFF00"/>
                  </a:glow>
                </a:effectLst>
                <a:latin typeface="Comic Sans MS" pitchFamily="66" charset="0"/>
              </a:rPr>
              <a:t>the calling of meetings</a:t>
            </a:r>
            <a:r>
              <a:rPr lang="en-US" sz="2200" cap="none" dirty="0" smtClean="0">
                <a:solidFill>
                  <a:prstClr val="black"/>
                </a:solidFill>
                <a:latin typeface="Comic Sans MS" pitchFamily="66" charset="0"/>
              </a:rPr>
              <a:t> – I am unable to bear </a:t>
            </a:r>
            <a:r>
              <a:rPr lang="en-US" sz="2200" cap="none" dirty="0" smtClean="0">
                <a:solidFill>
                  <a:prstClr val="black"/>
                </a:solidFill>
                <a:effectLst>
                  <a:glow rad="127000">
                    <a:srgbClr val="99FF99"/>
                  </a:glow>
                </a:effectLst>
                <a:latin typeface="Comic Sans MS" pitchFamily="66" charset="0"/>
              </a:rPr>
              <a:t>unrighteousness and assembly. </a:t>
            </a:r>
          </a:p>
          <a:p>
            <a:r>
              <a:rPr lang="en-US" sz="2200" b="1" cap="none" dirty="0" smtClean="0">
                <a:solidFill>
                  <a:srgbClr val="008080"/>
                </a:solidFill>
                <a:latin typeface="Comic Sans MS" pitchFamily="66" charset="0"/>
              </a:rPr>
              <a:t>Isa 1:14</a:t>
            </a:r>
            <a:r>
              <a:rPr lang="en-US" sz="2200" b="1" cap="none" dirty="0" smtClean="0">
                <a:solidFill>
                  <a:prstClr val="black"/>
                </a:solidFill>
                <a:latin typeface="Comic Sans MS" pitchFamily="66" charset="0"/>
              </a:rPr>
              <a:t>  </a:t>
            </a:r>
            <a:r>
              <a:rPr lang="en-US" sz="2200" cap="none" dirty="0" smtClean="0">
                <a:solidFill>
                  <a:prstClr val="black"/>
                </a:solidFill>
                <a:latin typeface="Comic Sans MS" pitchFamily="66" charset="0"/>
              </a:rPr>
              <a:t>My being </a:t>
            </a:r>
            <a:r>
              <a:rPr lang="en-US" sz="2200" b="1" cap="none" dirty="0" smtClean="0">
                <a:solidFill>
                  <a:prstClr val="black"/>
                </a:solidFill>
                <a:effectLst>
                  <a:glow rad="127000">
                    <a:srgbClr val="99FF99"/>
                  </a:glow>
                </a:effectLst>
                <a:latin typeface="Comic Sans MS" pitchFamily="66" charset="0"/>
              </a:rPr>
              <a:t>hates your new moons </a:t>
            </a:r>
            <a:r>
              <a:rPr lang="en-US" sz="2200" cap="none" dirty="0" smtClean="0">
                <a:solidFill>
                  <a:prstClr val="black"/>
                </a:solidFill>
                <a:latin typeface="Comic Sans MS" pitchFamily="66" charset="0"/>
              </a:rPr>
              <a:t>and </a:t>
            </a:r>
            <a:r>
              <a:rPr lang="en-US" sz="2200" cap="none" dirty="0" smtClean="0">
                <a:solidFill>
                  <a:prstClr val="black"/>
                </a:solidFill>
                <a:effectLst>
                  <a:glow rad="127000">
                    <a:srgbClr val="99FF99"/>
                  </a:glow>
                </a:effectLst>
                <a:latin typeface="Comic Sans MS" pitchFamily="66" charset="0"/>
              </a:rPr>
              <a:t>your appointed times, they are a trouble to Me, I am weary of bearing them. </a:t>
            </a:r>
            <a:endParaRPr lang="en-US" sz="2200" cap="none" dirty="0">
              <a:solidFill>
                <a:prstClr val="black"/>
              </a:solidFill>
              <a:effectLst>
                <a:glow rad="127000">
                  <a:srgbClr val="99FF99"/>
                </a:glow>
              </a:effectLst>
              <a:latin typeface="Comic Sans MS" pitchFamily="66" charset="0"/>
            </a:endParaRPr>
          </a:p>
        </p:txBody>
      </p:sp>
      <p:sp>
        <p:nvSpPr>
          <p:cNvPr id="7" name="Content Placeholder 4"/>
          <p:cNvSpPr txBox="1">
            <a:spLocks/>
          </p:cNvSpPr>
          <p:nvPr/>
        </p:nvSpPr>
        <p:spPr>
          <a:xfrm>
            <a:off x="6840637" y="1647687"/>
            <a:ext cx="5104435" cy="4270006"/>
          </a:xfrm>
          <a:prstGeom prst="rect">
            <a:avLst/>
          </a:prstGeom>
        </p:spPr>
        <p:txBody>
          <a:bodyPr>
            <a:noAutofit/>
            <a:scene3d>
              <a:camera prst="orthographicFront"/>
              <a:lightRig rig="threePt" dir="t"/>
            </a:scene3d>
            <a:sp3d extrusionH="57150">
              <a:bevelT h="25400" prst="softRound"/>
            </a:sp3d>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r>
              <a:rPr lang="en-US" sz="2200" b="1" cap="none" dirty="0" smtClean="0">
                <a:solidFill>
                  <a:srgbClr val="008080"/>
                </a:solidFill>
                <a:latin typeface="Comic Sans MS" pitchFamily="66" charset="0"/>
              </a:rPr>
              <a:t>Isa 1:15</a:t>
            </a:r>
            <a:r>
              <a:rPr lang="en-US" sz="2200" b="1" cap="none" dirty="0" smtClean="0">
                <a:solidFill>
                  <a:prstClr val="black"/>
                </a:solidFill>
                <a:latin typeface="Comic Sans MS" pitchFamily="66" charset="0"/>
              </a:rPr>
              <a:t>  </a:t>
            </a:r>
            <a:r>
              <a:rPr lang="en-US" sz="2200" cap="none" dirty="0" smtClean="0">
                <a:solidFill>
                  <a:prstClr val="black"/>
                </a:solidFill>
                <a:latin typeface="Comic Sans MS" pitchFamily="66" charset="0"/>
              </a:rPr>
              <a:t>And when you spread out your hands, </a:t>
            </a:r>
            <a:r>
              <a:rPr lang="en-US" sz="2200" b="1" cap="none" dirty="0" smtClean="0">
                <a:ln>
                  <a:solidFill>
                    <a:schemeClr val="accent6">
                      <a:lumMod val="75000"/>
                    </a:schemeClr>
                  </a:solidFill>
                </a:ln>
                <a:solidFill>
                  <a:srgbClr val="0066FF"/>
                </a:solidFill>
                <a:latin typeface="Comic Sans MS" pitchFamily="66" charset="0"/>
              </a:rPr>
              <a:t>I hide my eyes </a:t>
            </a:r>
            <a:r>
              <a:rPr lang="en-US" sz="2200" cap="none" dirty="0" smtClean="0">
                <a:solidFill>
                  <a:prstClr val="black"/>
                </a:solidFill>
                <a:latin typeface="Comic Sans MS" pitchFamily="66" charset="0"/>
              </a:rPr>
              <a:t>from you; even though you make many prayers, </a:t>
            </a:r>
            <a:r>
              <a:rPr lang="en-US" sz="2200" b="1" cap="none" dirty="0" smtClean="0">
                <a:ln>
                  <a:solidFill>
                    <a:schemeClr val="accent6">
                      <a:lumMod val="75000"/>
                    </a:schemeClr>
                  </a:solidFill>
                </a:ln>
                <a:solidFill>
                  <a:srgbClr val="0066FF"/>
                </a:solidFill>
                <a:latin typeface="Comic Sans MS" pitchFamily="66" charset="0"/>
              </a:rPr>
              <a:t>I do not hear.</a:t>
            </a:r>
            <a:r>
              <a:rPr lang="en-US" sz="2200" cap="none" dirty="0" smtClean="0">
                <a:solidFill>
                  <a:prstClr val="black"/>
                </a:solidFill>
                <a:latin typeface="Comic Sans MS" pitchFamily="66" charset="0"/>
              </a:rPr>
              <a:t>  </a:t>
            </a:r>
            <a:br>
              <a:rPr lang="en-US" sz="2200" cap="none" dirty="0" smtClean="0">
                <a:solidFill>
                  <a:prstClr val="black"/>
                </a:solidFill>
                <a:latin typeface="Comic Sans MS" pitchFamily="66" charset="0"/>
              </a:rPr>
            </a:br>
            <a:r>
              <a:rPr lang="en-US" sz="2200" cap="none" dirty="0" smtClean="0">
                <a:solidFill>
                  <a:prstClr val="black"/>
                </a:solidFill>
                <a:latin typeface="Comic Sans MS" pitchFamily="66" charset="0"/>
              </a:rPr>
              <a:t>Your hands have become filled </a:t>
            </a:r>
            <a:br>
              <a:rPr lang="en-US" sz="2200" cap="none" dirty="0" smtClean="0">
                <a:solidFill>
                  <a:prstClr val="black"/>
                </a:solidFill>
                <a:latin typeface="Comic Sans MS" pitchFamily="66" charset="0"/>
              </a:rPr>
            </a:br>
            <a:r>
              <a:rPr lang="en-US" sz="2200" cap="none" dirty="0" smtClean="0">
                <a:solidFill>
                  <a:prstClr val="black"/>
                </a:solidFill>
                <a:latin typeface="Comic Sans MS" pitchFamily="66" charset="0"/>
              </a:rPr>
              <a:t>with blood. </a:t>
            </a:r>
          </a:p>
          <a:p>
            <a:r>
              <a:rPr lang="en-US" sz="2200" b="1" cap="none" dirty="0" smtClean="0">
                <a:solidFill>
                  <a:srgbClr val="008080"/>
                </a:solidFill>
                <a:latin typeface="Comic Sans MS" pitchFamily="66" charset="0"/>
              </a:rPr>
              <a:t>Isa 1:16</a:t>
            </a:r>
            <a:r>
              <a:rPr lang="en-US" sz="2200" b="1" cap="none" dirty="0" smtClean="0">
                <a:solidFill>
                  <a:prstClr val="black"/>
                </a:solidFill>
                <a:latin typeface="Comic Sans MS" pitchFamily="66" charset="0"/>
              </a:rPr>
              <a:t>  </a:t>
            </a:r>
            <a:r>
              <a:rPr lang="en-US" sz="2200" b="1" cap="none" dirty="0" smtClean="0">
                <a:solidFill>
                  <a:prstClr val="black"/>
                </a:solidFill>
                <a:effectLst>
                  <a:glow rad="127000">
                    <a:srgbClr val="99FF99"/>
                  </a:glow>
                </a:effectLst>
                <a:latin typeface="Comic Sans MS" pitchFamily="66" charset="0"/>
              </a:rPr>
              <a:t>Wash yourselves, </a:t>
            </a:r>
            <a:br>
              <a:rPr lang="en-US" sz="2200" b="1" cap="none" dirty="0" smtClean="0">
                <a:solidFill>
                  <a:prstClr val="black"/>
                </a:solidFill>
                <a:effectLst>
                  <a:glow rad="127000">
                    <a:srgbClr val="99FF99"/>
                  </a:glow>
                </a:effectLst>
                <a:latin typeface="Comic Sans MS" pitchFamily="66" charset="0"/>
              </a:rPr>
            </a:br>
            <a:r>
              <a:rPr lang="en-US" sz="2200" b="1" cap="none" dirty="0" smtClean="0">
                <a:solidFill>
                  <a:prstClr val="black"/>
                </a:solidFill>
                <a:effectLst>
                  <a:glow rad="127000">
                    <a:srgbClr val="99FF99"/>
                  </a:glow>
                </a:effectLst>
                <a:latin typeface="Comic Sans MS" pitchFamily="66" charset="0"/>
              </a:rPr>
              <a:t>make yourselves clean; put away the evil of your doings from before my eyes.</a:t>
            </a:r>
            <a:endParaRPr lang="en-US" sz="2200" cap="none" dirty="0">
              <a:latin typeface="Comic Sans MS" pitchFamily="66" charset="0"/>
            </a:endParaRPr>
          </a:p>
        </p:txBody>
      </p:sp>
      <p:sp>
        <p:nvSpPr>
          <p:cNvPr id="8" name="Slide Number Placeholder 3"/>
          <p:cNvSpPr>
            <a:spLocks noGrp="1"/>
          </p:cNvSpPr>
          <p:nvPr>
            <p:ph type="sldNum" sz="quarter" idx="12"/>
          </p:nvPr>
        </p:nvSpPr>
        <p:spPr>
          <a:xfrm>
            <a:off x="11427785" y="6473279"/>
            <a:ext cx="764215" cy="365125"/>
          </a:xfrm>
        </p:spPr>
        <p:txBody>
          <a:bodyPr/>
          <a:lstStyle/>
          <a:p>
            <a:fld id="{6D22F896-40B5-4ADD-8801-0D06FADFA095}" type="slidenum">
              <a:rPr lang="en-US" smtClean="0"/>
              <a:pPr/>
              <a:t>26</a:t>
            </a:fld>
            <a:endParaRPr lang="en-US" dirty="0"/>
          </a:p>
        </p:txBody>
      </p:sp>
      <p:sp>
        <p:nvSpPr>
          <p:cNvPr id="9" name="Rectangle 8"/>
          <p:cNvSpPr/>
          <p:nvPr/>
        </p:nvSpPr>
        <p:spPr>
          <a:xfrm>
            <a:off x="7014259" y="5917693"/>
            <a:ext cx="4725344" cy="769441"/>
          </a:xfrm>
          <a:prstGeom prst="rect">
            <a:avLst/>
          </a:prstGeom>
          <a:noFill/>
        </p:spPr>
        <p:txBody>
          <a:bodyPr wrap="square" lIns="91440" tIns="45720" rIns="91440" bIns="45720">
            <a:spAutoFit/>
            <a:scene3d>
              <a:camera prst="orthographicFront"/>
              <a:lightRig rig="soft" dir="tl">
                <a:rot lat="0" lon="0" rev="0"/>
              </a:lightRig>
            </a:scene3d>
            <a:sp3d extrusionH="57150" contourW="25400" prstMaterial="matte">
              <a:bevelT w="25400" h="55880" prst="angle"/>
              <a:contourClr>
                <a:schemeClr val="accent2">
                  <a:tint val="20000"/>
                </a:schemeClr>
              </a:contourClr>
            </a:sp3d>
          </a:bodyPr>
          <a:lstStyle/>
          <a:p>
            <a:pPr algn="ctr"/>
            <a:r>
              <a:rPr lang="en-US" sz="4400" b="1" spc="50" dirty="0" smtClean="0">
                <a:ln w="11430"/>
                <a:gradFill flip="none" rotWithShape="1">
                  <a:gsLst>
                    <a:gs pos="51500">
                      <a:srgbClr val="9966FF"/>
                    </a:gs>
                    <a:gs pos="17000">
                      <a:schemeClr val="tx1"/>
                    </a:gs>
                    <a:gs pos="65000">
                      <a:srgbClr val="FFC000"/>
                    </a:gs>
                    <a:gs pos="38000">
                      <a:srgbClr val="009999"/>
                    </a:gs>
                    <a:gs pos="81000">
                      <a:schemeClr val="accent6">
                        <a:lumMod val="60000"/>
                        <a:lumOff val="40000"/>
                      </a:schemeClr>
                    </a:gs>
                  </a:gsLst>
                  <a:lin ang="2700000" scaled="1"/>
                  <a:tileRect/>
                </a:gradFill>
                <a:effectLst>
                  <a:glow rad="254000">
                    <a:schemeClr val="tx1">
                      <a:lumMod val="75000"/>
                      <a:lumOff val="25000"/>
                      <a:alpha val="97000"/>
                    </a:schemeClr>
                  </a:glow>
                  <a:outerShdw blurRad="76200" dist="50800" dir="5400000" algn="tl" rotWithShape="0">
                    <a:srgbClr val="000000">
                      <a:alpha val="65000"/>
                    </a:srgbClr>
                  </a:outerShdw>
                </a:effectLst>
                <a:latin typeface="Comic Sans MS" pitchFamily="66" charset="0"/>
              </a:rPr>
              <a:t>Stop</a:t>
            </a:r>
            <a:r>
              <a:rPr lang="en-US" sz="4400" b="1" spc="50" dirty="0" smtClean="0">
                <a:ln w="11430"/>
                <a:gradFill>
                  <a:gsLst>
                    <a:gs pos="51500">
                      <a:srgbClr val="9966FF"/>
                    </a:gs>
                    <a:gs pos="17000">
                      <a:schemeClr val="tx1"/>
                    </a:gs>
                    <a:gs pos="65000">
                      <a:srgbClr val="FFC000"/>
                    </a:gs>
                    <a:gs pos="38000">
                      <a:srgbClr val="009999"/>
                    </a:gs>
                    <a:gs pos="81000">
                      <a:schemeClr val="accent6">
                        <a:lumMod val="60000"/>
                        <a:lumOff val="40000"/>
                      </a:schemeClr>
                    </a:gs>
                  </a:gsLst>
                  <a:path path="circle">
                    <a:fillToRect l="100000" t="100000"/>
                  </a:path>
                </a:gradFill>
                <a:effectLst>
                  <a:glow rad="254000">
                    <a:schemeClr val="tx1">
                      <a:lumMod val="75000"/>
                      <a:lumOff val="25000"/>
                      <a:alpha val="97000"/>
                    </a:schemeClr>
                  </a:glow>
                  <a:outerShdw blurRad="76200" dist="50800" dir="5400000" algn="tl" rotWithShape="0">
                    <a:srgbClr val="000000">
                      <a:alpha val="65000"/>
                    </a:srgbClr>
                  </a:outerShdw>
                </a:effectLst>
                <a:latin typeface="Comic Sans MS" pitchFamily="66" charset="0"/>
              </a:rPr>
              <a:t> </a:t>
            </a:r>
            <a:r>
              <a:rPr lang="en-US" sz="4400" b="1" spc="50" dirty="0">
                <a:ln w="11430"/>
                <a:gradFill>
                  <a:gsLst>
                    <a:gs pos="51500">
                      <a:srgbClr val="9966FF"/>
                    </a:gs>
                    <a:gs pos="17000">
                      <a:schemeClr val="tx1"/>
                    </a:gs>
                    <a:gs pos="65000">
                      <a:srgbClr val="FFC000"/>
                    </a:gs>
                    <a:gs pos="38000">
                      <a:srgbClr val="009999"/>
                    </a:gs>
                    <a:gs pos="81000">
                      <a:schemeClr val="accent6">
                        <a:lumMod val="60000"/>
                        <a:lumOff val="40000"/>
                      </a:schemeClr>
                    </a:gs>
                  </a:gsLst>
                  <a:path path="circle">
                    <a:fillToRect l="100000" t="100000"/>
                  </a:path>
                </a:gradFill>
                <a:effectLst>
                  <a:glow rad="254000">
                    <a:schemeClr val="tx1">
                      <a:lumMod val="75000"/>
                      <a:lumOff val="25000"/>
                      <a:alpha val="97000"/>
                    </a:schemeClr>
                  </a:glow>
                  <a:outerShdw blurRad="76200" dist="50800" dir="5400000" algn="tl" rotWithShape="0">
                    <a:srgbClr val="000000">
                      <a:alpha val="65000"/>
                    </a:srgbClr>
                  </a:outerShdw>
                </a:effectLst>
                <a:latin typeface="Comic Sans MS" pitchFamily="66" charset="0"/>
              </a:rPr>
              <a:t>doing evil! </a:t>
            </a:r>
            <a:endParaRPr lang="en-US" sz="5400" b="1" spc="50" dirty="0">
              <a:ln w="11430"/>
              <a:gradFill>
                <a:gsLst>
                  <a:gs pos="51500">
                    <a:srgbClr val="9966FF"/>
                  </a:gs>
                  <a:gs pos="17000">
                    <a:schemeClr val="tx1"/>
                  </a:gs>
                  <a:gs pos="65000">
                    <a:srgbClr val="FFC000"/>
                  </a:gs>
                  <a:gs pos="38000">
                    <a:srgbClr val="009999"/>
                  </a:gs>
                  <a:gs pos="81000">
                    <a:schemeClr val="accent6">
                      <a:lumMod val="60000"/>
                      <a:lumOff val="40000"/>
                    </a:schemeClr>
                  </a:gs>
                </a:gsLst>
                <a:path path="circle">
                  <a:fillToRect l="100000" t="100000"/>
                </a:path>
              </a:gradFill>
              <a:effectLst>
                <a:glow rad="254000">
                  <a:schemeClr val="tx1">
                    <a:lumMod val="75000"/>
                    <a:lumOff val="25000"/>
                    <a:alpha val="97000"/>
                  </a:schemeClr>
                </a:glow>
                <a:outerShdw blurRad="76200" dist="50800" dir="5400000" algn="tl" rotWithShape="0">
                  <a:srgbClr val="000000">
                    <a:alpha val="65000"/>
                  </a:srgbClr>
                </a:outerShdw>
              </a:effectLst>
              <a:latin typeface="Comic Sans MS" pitchFamily="66" charset="0"/>
            </a:endParaRPr>
          </a:p>
        </p:txBody>
      </p:sp>
      <p:cxnSp>
        <p:nvCxnSpPr>
          <p:cNvPr id="3" name="Straight Connector 2"/>
          <p:cNvCxnSpPr/>
          <p:nvPr/>
        </p:nvCxnSpPr>
        <p:spPr>
          <a:xfrm>
            <a:off x="628650" y="5019675"/>
            <a:ext cx="2095500" cy="9525"/>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21775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anim calcmode="lin" valueType="num">
                                      <p:cBhvr>
                                        <p:cTn id="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500"/>
                                        <p:tgtEl>
                                          <p:spTgt spid="7">
                                            <p:txEl>
                                              <p:pRg st="0" end="0"/>
                                            </p:txEl>
                                          </p:spTgt>
                                        </p:tgtEl>
                                      </p:cBhvr>
                                    </p:animEffect>
                                    <p:anim calcmode="lin" valueType="num">
                                      <p:cBhvr>
                                        <p:cTn id="15" dur="1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5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150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fade">
                                      <p:cBhvr>
                                        <p:cTn id="20" dur="1500"/>
                                        <p:tgtEl>
                                          <p:spTgt spid="7">
                                            <p:txEl>
                                              <p:pRg st="1" end="1"/>
                                            </p:txEl>
                                          </p:spTgt>
                                        </p:tgtEl>
                                      </p:cBhvr>
                                    </p:animEffect>
                                    <p:anim calcmode="lin" valueType="num">
                                      <p:cBhvr>
                                        <p:cTn id="21" dur="15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2" dur="15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1" presetClass="entr" presetSubtype="0" fill="hold" grpId="0" nodeType="clickEffect">
                                  <p:stCondLst>
                                    <p:cond delay="0"/>
                                  </p:stCondLst>
                                  <p:iterate type="lt">
                                    <p:tmPct val="10000"/>
                                  </p:iterate>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8" dur="1000" fill="hold"/>
                                        <p:tgtEl>
                                          <p:spTgt spid="9"/>
                                        </p:tgtEl>
                                        <p:attrNameLst>
                                          <p:attrName>ppt_y</p:attrName>
                                        </p:attrNameLst>
                                      </p:cBhvr>
                                      <p:tavLst>
                                        <p:tav tm="0">
                                          <p:val>
                                            <p:strVal val="#ppt_y"/>
                                          </p:val>
                                        </p:tav>
                                        <p:tav tm="100000">
                                          <p:val>
                                            <p:strVal val="#ppt_y"/>
                                          </p:val>
                                        </p:tav>
                                      </p:tavLst>
                                    </p:anim>
                                    <p:anim calcmode="lin" valueType="num">
                                      <p:cBhvr>
                                        <p:cTn id="29" dur="10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0" dur="10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1" dur="10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sz="quarter" idx="13"/>
          </p:nvPr>
        </p:nvSpPr>
        <p:spPr>
          <a:xfrm>
            <a:off x="925348" y="256312"/>
            <a:ext cx="10363826" cy="6285470"/>
          </a:xfrm>
        </p:spPr>
        <p:txBody>
          <a:bodyPr anchor="ctr">
            <a:normAutofit/>
            <a:scene3d>
              <a:camera prst="orthographicFront"/>
              <a:lightRig rig="threePt" dir="t"/>
            </a:scene3d>
            <a:sp3d extrusionH="57150">
              <a:bevelT h="25400" prst="softRound"/>
            </a:sp3d>
          </a:bodyPr>
          <a:lstStyle/>
          <a:p>
            <a:pPr marL="0" indent="0" algn="ctr">
              <a:buNone/>
            </a:pPr>
            <a:r>
              <a:rPr lang="en-CA" sz="4800" b="1" dirty="0" smtClean="0">
                <a:ln>
                  <a:solidFill>
                    <a:schemeClr val="tx1"/>
                  </a:solidFill>
                </a:ln>
                <a:solidFill>
                  <a:schemeClr val="tx1">
                    <a:lumMod val="65000"/>
                    <a:lumOff val="35000"/>
                  </a:schemeClr>
                </a:solidFill>
              </a:rPr>
              <a:t>Replacing the Tequfah with </a:t>
            </a:r>
            <a:r>
              <a:rPr lang="en-CA" sz="4800" b="1" dirty="0" err="1" smtClean="0">
                <a:ln>
                  <a:solidFill>
                    <a:schemeClr val="tx1"/>
                  </a:solidFill>
                </a:ln>
                <a:solidFill>
                  <a:schemeClr val="tx1">
                    <a:lumMod val="65000"/>
                    <a:lumOff val="35000"/>
                  </a:schemeClr>
                </a:solidFill>
              </a:rPr>
              <a:t>aNY</a:t>
            </a:r>
            <a:r>
              <a:rPr lang="en-CA" sz="4800" b="1" dirty="0" smtClean="0">
                <a:ln>
                  <a:solidFill>
                    <a:schemeClr val="tx1"/>
                  </a:solidFill>
                </a:ln>
                <a:solidFill>
                  <a:schemeClr val="tx1">
                    <a:lumMod val="65000"/>
                    <a:lumOff val="35000"/>
                  </a:schemeClr>
                </a:solidFill>
              </a:rPr>
              <a:t> lunar phase</a:t>
            </a:r>
            <a:r>
              <a:rPr lang="en-CA" sz="4800" dirty="0" smtClean="0">
                <a:ln>
                  <a:solidFill>
                    <a:schemeClr val="tx1"/>
                  </a:solidFill>
                </a:ln>
                <a:solidFill>
                  <a:schemeClr val="tx1">
                    <a:lumMod val="65000"/>
                    <a:lumOff val="35000"/>
                  </a:schemeClr>
                </a:solidFill>
              </a:rPr>
              <a:t>, </a:t>
            </a:r>
            <a:r>
              <a:rPr lang="en-CA" sz="4800" b="1" dirty="0" smtClean="0">
                <a:ln>
                  <a:solidFill>
                    <a:schemeClr val="tx1"/>
                  </a:solidFill>
                </a:ln>
                <a:solidFill>
                  <a:srgbClr val="FFFF00"/>
                </a:solidFill>
              </a:rPr>
              <a:t>to Operate on a </a:t>
            </a:r>
            <a:r>
              <a:rPr lang="en-CA" sz="4800" b="1" dirty="0" smtClean="0">
                <a:ln>
                  <a:solidFill>
                    <a:schemeClr val="tx1"/>
                  </a:solidFill>
                </a:ln>
                <a:solidFill>
                  <a:srgbClr val="663300"/>
                </a:solidFill>
                <a:effectLst>
                  <a:glow rad="127000">
                    <a:schemeClr val="accent1">
                      <a:lumMod val="60000"/>
                      <a:lumOff val="40000"/>
                    </a:schemeClr>
                  </a:glow>
                </a:effectLst>
              </a:rPr>
              <a:t>lunar</a:t>
            </a:r>
            <a:r>
              <a:rPr lang="en-CA" sz="4800" b="1" dirty="0" smtClean="0">
                <a:ln>
                  <a:solidFill>
                    <a:schemeClr val="tx1"/>
                  </a:solidFill>
                </a:ln>
                <a:solidFill>
                  <a:srgbClr val="FFFF00"/>
                </a:solidFill>
              </a:rPr>
              <a:t> calendar </a:t>
            </a:r>
            <a:r>
              <a:rPr lang="en-CA" sz="4800" b="1" u="sng" dirty="0" smtClean="0">
                <a:ln>
                  <a:solidFill>
                    <a:schemeClr val="tx1"/>
                  </a:solidFill>
                </a:ln>
                <a:solidFill>
                  <a:srgbClr val="FF0000"/>
                </a:solidFill>
                <a:latin typeface="Arial Black" panose="020B0A04020102020204" pitchFamily="34" charset="0"/>
              </a:rPr>
              <a:t>removes</a:t>
            </a:r>
            <a:r>
              <a:rPr lang="en-CA" sz="4800" dirty="0" smtClean="0">
                <a:ln>
                  <a:solidFill>
                    <a:schemeClr val="tx1"/>
                  </a:solidFill>
                </a:ln>
                <a:solidFill>
                  <a:srgbClr val="FFFF00"/>
                </a:solidFill>
              </a:rPr>
              <a:t> </a:t>
            </a:r>
            <a:r>
              <a:rPr lang="en-CA" sz="4800" b="1" dirty="0" smtClean="0">
                <a:ln>
                  <a:solidFill>
                    <a:schemeClr val="tx1"/>
                  </a:solidFill>
                </a:ln>
                <a:solidFill>
                  <a:srgbClr val="FFFF00"/>
                </a:solidFill>
              </a:rPr>
              <a:t>worshippers from </a:t>
            </a:r>
            <a:r>
              <a:rPr lang="en-CA" sz="4800" b="1" dirty="0" smtClean="0">
                <a:ln>
                  <a:solidFill>
                    <a:schemeClr val="tx1"/>
                  </a:solidFill>
                </a:ln>
                <a:solidFill>
                  <a:srgbClr val="0066FF"/>
                </a:solidFill>
              </a:rPr>
              <a:t>Yahuah’s</a:t>
            </a:r>
            <a:r>
              <a:rPr lang="en-CA" sz="4800" b="1" dirty="0" smtClean="0">
                <a:ln>
                  <a:solidFill>
                    <a:schemeClr val="tx1"/>
                  </a:solidFill>
                </a:ln>
                <a:solidFill>
                  <a:srgbClr val="FFFF00"/>
                </a:solidFill>
              </a:rPr>
              <a:t> </a:t>
            </a:r>
            <a:r>
              <a:rPr lang="en-CA" sz="4800" b="1" u="sng" dirty="0" smtClean="0">
                <a:ln>
                  <a:solidFill>
                    <a:srgbClr val="FF00FF"/>
                  </a:solidFill>
                </a:ln>
                <a:solidFill>
                  <a:srgbClr val="9966FF"/>
                </a:solidFill>
                <a:effectLst>
                  <a:glow rad="127000">
                    <a:srgbClr val="FFFF00"/>
                  </a:glow>
                </a:effectLst>
                <a:latin typeface="Arial Black" panose="020B0A04020102020204" pitchFamily="34" charset="0"/>
              </a:rPr>
              <a:t>PRECISE</a:t>
            </a:r>
            <a:r>
              <a:rPr lang="en-CA" sz="4800" b="1" dirty="0" smtClean="0">
                <a:ln>
                  <a:solidFill>
                    <a:schemeClr val="tx1"/>
                  </a:solidFill>
                </a:ln>
                <a:solidFill>
                  <a:srgbClr val="FFFF00"/>
                </a:solidFill>
              </a:rPr>
              <a:t> </a:t>
            </a:r>
            <a:br>
              <a:rPr lang="en-CA" sz="4800" b="1" dirty="0" smtClean="0">
                <a:ln>
                  <a:solidFill>
                    <a:schemeClr val="tx1"/>
                  </a:solidFill>
                </a:ln>
                <a:solidFill>
                  <a:srgbClr val="FFFF00"/>
                </a:solidFill>
              </a:rPr>
            </a:br>
            <a:r>
              <a:rPr lang="en-CA" sz="4800" b="1" dirty="0" smtClean="0">
                <a:ln>
                  <a:solidFill>
                    <a:schemeClr val="tx1"/>
                  </a:solidFill>
                </a:ln>
                <a:solidFill>
                  <a:srgbClr val="FFFF00"/>
                </a:solidFill>
              </a:rPr>
              <a:t>SHANEH/TEQUFAH MO-EDIM DATES!</a:t>
            </a:r>
          </a:p>
        </p:txBody>
      </p:sp>
      <p:sp>
        <p:nvSpPr>
          <p:cNvPr id="6" name="Slide Number Placeholder 3"/>
          <p:cNvSpPr>
            <a:spLocks noGrp="1"/>
          </p:cNvSpPr>
          <p:nvPr>
            <p:ph type="sldNum" sz="quarter" idx="12"/>
          </p:nvPr>
        </p:nvSpPr>
        <p:spPr>
          <a:xfrm>
            <a:off x="11409680" y="6492875"/>
            <a:ext cx="764215" cy="365125"/>
          </a:xfrm>
        </p:spPr>
        <p:txBody>
          <a:bodyPr/>
          <a:lstStyle/>
          <a:p>
            <a:fld id="{6D22F896-40B5-4ADD-8801-0D06FADFA095}" type="slidenum">
              <a:rPr lang="en-US" smtClean="0"/>
              <a:pPr/>
              <a:t>27</a:t>
            </a:fld>
            <a:endParaRPr lang="en-US" dirty="0"/>
          </a:p>
        </p:txBody>
      </p:sp>
    </p:spTree>
    <p:extLst>
      <p:ext uri="{BB962C8B-B14F-4D97-AF65-F5344CB8AC3E}">
        <p14:creationId xmlns:p14="http://schemas.microsoft.com/office/powerpoint/2010/main" val="1677167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362144" y="6456605"/>
            <a:ext cx="764215" cy="365125"/>
          </a:xfrm>
        </p:spPr>
        <p:txBody>
          <a:bodyPr/>
          <a:lstStyle/>
          <a:p>
            <a:fld id="{6D22F896-40B5-4ADD-8801-0D06FADFA095}" type="slidenum">
              <a:rPr lang="en-US" smtClean="0"/>
              <a:pPr/>
              <a:t>28</a:t>
            </a:fld>
            <a:endParaRPr lang="en-US" dirty="0"/>
          </a:p>
        </p:txBody>
      </p:sp>
      <p:pic>
        <p:nvPicPr>
          <p:cNvPr id="5" name="Picture 4" descr="C:\Users\Rae\Desktop\in other words edit.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36968" y="249609"/>
            <a:ext cx="6898463" cy="116175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C:\Users\Rae\Desktop\moon full 922 edi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94320" y="383664"/>
            <a:ext cx="3728012" cy="36214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7" name="Rectangle 6"/>
          <p:cNvSpPr/>
          <p:nvPr/>
        </p:nvSpPr>
        <p:spPr>
          <a:xfrm>
            <a:off x="436968" y="1411367"/>
            <a:ext cx="6685103" cy="2123658"/>
          </a:xfrm>
          <a:prstGeom prst="rect">
            <a:avLst/>
          </a:prstGeom>
          <a:noFill/>
        </p:spPr>
        <p:txBody>
          <a:bodyPr wrap="square" lIns="91440" tIns="45720" rIns="91440" bIns="45720">
            <a:spAutoFit/>
            <a:scene3d>
              <a:camera prst="orthographicFront"/>
              <a:lightRig rig="threePt" dir="t"/>
            </a:scene3d>
            <a:sp3d extrusionH="57150">
              <a:bevelT h="25400" prst="softRound"/>
            </a:sp3d>
          </a:bodyPr>
          <a:lstStyle/>
          <a:p>
            <a:pPr algn="ctr"/>
            <a:r>
              <a:rPr lang="en-US" sz="6600" b="1" dirty="0">
                <a:ln w="1905">
                  <a:solidFill>
                    <a:schemeClr val="accent4">
                      <a:lumMod val="75000"/>
                    </a:schemeClr>
                  </a:solidFill>
                </a:ln>
                <a:solidFill>
                  <a:srgbClr val="FF9900"/>
                </a:solidFill>
                <a:effectLst>
                  <a:innerShdw blurRad="69850" dist="43180" dir="5400000">
                    <a:srgbClr val="000000">
                      <a:alpha val="65000"/>
                    </a:srgbClr>
                  </a:innerShdw>
                </a:effectLst>
                <a:latin typeface="Matura MT Script Capitals" pitchFamily="66" charset="0"/>
              </a:rPr>
              <a:t>T</a:t>
            </a:r>
            <a:r>
              <a:rPr lang="en-US" sz="6600" b="1" cap="none" spc="0" dirty="0" smtClean="0">
                <a:ln w="1905">
                  <a:solidFill>
                    <a:schemeClr val="accent4">
                      <a:lumMod val="75000"/>
                    </a:schemeClr>
                  </a:solidFill>
                </a:ln>
                <a:solidFill>
                  <a:srgbClr val="FF9900"/>
                </a:solidFill>
                <a:effectLst>
                  <a:innerShdw blurRad="69850" dist="43180" dir="5400000">
                    <a:srgbClr val="000000">
                      <a:alpha val="65000"/>
                    </a:srgbClr>
                  </a:innerShdw>
                </a:effectLst>
                <a:latin typeface="Matura MT Script Capitals" pitchFamily="66" charset="0"/>
              </a:rPr>
              <a:t>he moon is not </a:t>
            </a:r>
            <a:br>
              <a:rPr lang="en-US" sz="6600" b="1" cap="none" spc="0" dirty="0" smtClean="0">
                <a:ln w="1905">
                  <a:solidFill>
                    <a:schemeClr val="accent4">
                      <a:lumMod val="75000"/>
                    </a:schemeClr>
                  </a:solidFill>
                </a:ln>
                <a:solidFill>
                  <a:srgbClr val="FF9900"/>
                </a:solidFill>
                <a:effectLst>
                  <a:innerShdw blurRad="69850" dist="43180" dir="5400000">
                    <a:srgbClr val="000000">
                      <a:alpha val="65000"/>
                    </a:srgbClr>
                  </a:innerShdw>
                </a:effectLst>
                <a:latin typeface="Matura MT Script Capitals" pitchFamily="66" charset="0"/>
              </a:rPr>
            </a:br>
            <a:r>
              <a:rPr lang="en-US" sz="6600" b="1" dirty="0" err="1" smtClean="0">
                <a:ln w="1905">
                  <a:solidFill>
                    <a:schemeClr val="accent4">
                      <a:lumMod val="75000"/>
                    </a:schemeClr>
                  </a:solidFill>
                </a:ln>
                <a:solidFill>
                  <a:schemeClr val="accent5">
                    <a:lumMod val="75000"/>
                  </a:schemeClr>
                </a:solidFill>
                <a:effectLst>
                  <a:innerShdw blurRad="69850" dist="43180" dir="5400000">
                    <a:srgbClr val="000000">
                      <a:alpha val="65000"/>
                    </a:srgbClr>
                  </a:innerShdw>
                </a:effectLst>
                <a:latin typeface="Matura MT Script Capitals" pitchFamily="66" charset="0"/>
              </a:rPr>
              <a:t>C</a:t>
            </a:r>
            <a:r>
              <a:rPr lang="en-US" sz="6600" b="1" cap="none" spc="0" dirty="0" err="1" smtClean="0">
                <a:ln w="1905">
                  <a:solidFill>
                    <a:schemeClr val="accent4">
                      <a:lumMod val="75000"/>
                    </a:schemeClr>
                  </a:solidFill>
                </a:ln>
                <a:solidFill>
                  <a:schemeClr val="accent5">
                    <a:lumMod val="75000"/>
                  </a:schemeClr>
                </a:solidFill>
                <a:effectLst>
                  <a:innerShdw blurRad="69850" dist="43180" dir="5400000">
                    <a:srgbClr val="000000">
                      <a:alpha val="65000"/>
                    </a:srgbClr>
                  </a:innerShdw>
                </a:effectLst>
                <a:latin typeface="Matura MT Script Capitals" pitchFamily="66" charset="0"/>
              </a:rPr>
              <a:t>hodesh</a:t>
            </a:r>
            <a:r>
              <a:rPr lang="en-US" sz="6600" b="1" cap="none" spc="0" dirty="0" smtClean="0">
                <a:ln w="1905">
                  <a:solidFill>
                    <a:schemeClr val="accent4">
                      <a:lumMod val="75000"/>
                    </a:schemeClr>
                  </a:solidFill>
                </a:ln>
                <a:solidFill>
                  <a:schemeClr val="accent5">
                    <a:lumMod val="75000"/>
                  </a:schemeClr>
                </a:solidFill>
                <a:effectLst>
                  <a:innerShdw blurRad="69850" dist="43180" dir="5400000">
                    <a:srgbClr val="000000">
                      <a:alpha val="65000"/>
                    </a:srgbClr>
                  </a:innerShdw>
                </a:effectLst>
                <a:latin typeface="Matura MT Script Capitals" pitchFamily="66" charset="0"/>
              </a:rPr>
              <a:t>, ever!</a:t>
            </a:r>
            <a:r>
              <a:rPr lang="en-US" sz="6600" b="1" dirty="0" smtClean="0">
                <a:ln w="1905">
                  <a:solidFill>
                    <a:schemeClr val="accent4">
                      <a:lumMod val="75000"/>
                    </a:schemeClr>
                  </a:solidFill>
                </a:ln>
                <a:solidFill>
                  <a:schemeClr val="accent5">
                    <a:lumMod val="75000"/>
                  </a:schemeClr>
                </a:solidFill>
                <a:effectLst>
                  <a:innerShdw blurRad="69850" dist="43180" dir="5400000">
                    <a:srgbClr val="000000">
                      <a:alpha val="65000"/>
                    </a:srgbClr>
                  </a:innerShdw>
                </a:effectLst>
                <a:latin typeface="Matura MT Script Capitals" pitchFamily="66" charset="0"/>
              </a:rPr>
              <a:t> </a:t>
            </a:r>
          </a:p>
        </p:txBody>
      </p:sp>
      <p:sp>
        <p:nvSpPr>
          <p:cNvPr id="8" name="Rectangle 7"/>
          <p:cNvSpPr/>
          <p:nvPr/>
        </p:nvSpPr>
        <p:spPr>
          <a:xfrm>
            <a:off x="91440" y="3371145"/>
            <a:ext cx="6812280" cy="3416320"/>
          </a:xfrm>
          <a:prstGeom prst="rect">
            <a:avLst/>
          </a:prstGeom>
          <a:noFill/>
        </p:spPr>
        <p:txBody>
          <a:bodyPr wrap="square" lIns="91440" tIns="45720" rIns="91440" bIns="45720">
            <a:spAutoFit/>
            <a:scene3d>
              <a:camera prst="orthographicFront"/>
              <a:lightRig rig="threePt" dir="t"/>
            </a:scene3d>
            <a:sp3d extrusionH="57150">
              <a:bevelT w="38100" h="38100"/>
            </a:sp3d>
          </a:bodyPr>
          <a:lstStyle/>
          <a:p>
            <a:pPr algn="ctr">
              <a:lnSpc>
                <a:spcPct val="150000"/>
              </a:lnSpc>
            </a:pPr>
            <a:r>
              <a:rPr lang="en-US" sz="3600" b="1" dirty="0" smtClean="0">
                <a:ln w="1905"/>
                <a:solidFill>
                  <a:srgbClr val="FF9900"/>
                </a:solidFill>
                <a:effectLst>
                  <a:glow rad="228600">
                    <a:schemeClr val="accent3">
                      <a:lumMod val="50000"/>
                      <a:alpha val="68000"/>
                    </a:schemeClr>
                  </a:glow>
                </a:effectLst>
                <a:latin typeface="Arial Rounded MT Bold" pitchFamily="34" charset="0"/>
              </a:rPr>
              <a:t>The moon’s lunation cycle is not found in the Mazzaroth – the only place the Tequfah can be found!</a:t>
            </a:r>
          </a:p>
        </p:txBody>
      </p:sp>
      <p:sp>
        <p:nvSpPr>
          <p:cNvPr id="9" name="Rectangle 8"/>
          <p:cNvSpPr/>
          <p:nvPr/>
        </p:nvSpPr>
        <p:spPr>
          <a:xfrm>
            <a:off x="8059066" y="2887888"/>
            <a:ext cx="3398520" cy="1107996"/>
          </a:xfrm>
          <a:prstGeom prst="rect">
            <a:avLst/>
          </a:prstGeom>
          <a:noFill/>
        </p:spPr>
        <p:txBody>
          <a:bodyPr wrap="square" lIns="91440" tIns="45720" rIns="91440" bIns="45720">
            <a:spAutoFit/>
            <a:scene3d>
              <a:camera prst="orthographicFront"/>
              <a:lightRig rig="threePt" dir="t"/>
            </a:scene3d>
            <a:sp3d extrusionH="57150">
              <a:bevelT h="25400" prst="softRound"/>
            </a:sp3d>
          </a:bodyPr>
          <a:lstStyle/>
          <a:p>
            <a:pPr algn="ctr"/>
            <a:r>
              <a:rPr lang="en-US" sz="6600" b="1" dirty="0" smtClean="0">
                <a:ln w="1905">
                  <a:solidFill>
                    <a:schemeClr val="accent1">
                      <a:lumMod val="75000"/>
                    </a:schemeClr>
                  </a:solidFill>
                </a:ln>
                <a:solidFill>
                  <a:schemeClr val="accent5">
                    <a:lumMod val="20000"/>
                    <a:lumOff val="80000"/>
                  </a:schemeClr>
                </a:solidFill>
                <a:effectLst>
                  <a:innerShdw blurRad="69850" dist="43180" dir="5400000">
                    <a:srgbClr val="000000">
                      <a:alpha val="65000"/>
                    </a:srgbClr>
                  </a:innerShdw>
                </a:effectLst>
                <a:latin typeface="Matura MT Script Capitals" pitchFamily="66" charset="0"/>
              </a:rPr>
              <a:t>Why? </a:t>
            </a:r>
          </a:p>
        </p:txBody>
      </p:sp>
      <p:sp>
        <p:nvSpPr>
          <p:cNvPr id="10" name="Rectangle 9"/>
          <p:cNvSpPr/>
          <p:nvPr/>
        </p:nvSpPr>
        <p:spPr>
          <a:xfrm>
            <a:off x="7487831" y="4178865"/>
            <a:ext cx="4475569" cy="2308324"/>
          </a:xfrm>
          <a:prstGeom prst="rect">
            <a:avLst/>
          </a:prstGeom>
          <a:noFill/>
        </p:spPr>
        <p:txBody>
          <a:bodyPr wrap="square" lIns="91440" tIns="45720" rIns="91440" bIns="45720">
            <a:spAutoFit/>
            <a:scene3d>
              <a:camera prst="orthographicFront"/>
              <a:lightRig rig="threePt" dir="t"/>
            </a:scene3d>
            <a:sp3d extrusionH="57150">
              <a:bevelT w="38100" h="38100"/>
            </a:sp3d>
          </a:bodyPr>
          <a:lstStyle/>
          <a:p>
            <a:pPr algn="ctr"/>
            <a:r>
              <a:rPr lang="en-US" sz="3600" b="1" spc="300" dirty="0" smtClean="0">
                <a:ln w="1905"/>
                <a:solidFill>
                  <a:srgbClr val="FF9900"/>
                </a:solidFill>
                <a:effectLst>
                  <a:glow rad="228600">
                    <a:schemeClr val="accent3">
                      <a:lumMod val="50000"/>
                      <a:alpha val="68000"/>
                    </a:schemeClr>
                  </a:glow>
                </a:effectLst>
                <a:latin typeface="Arial Rounded MT Bold" pitchFamily="34" charset="0"/>
              </a:rPr>
              <a:t>Therefore, the moon can never determine a </a:t>
            </a:r>
            <a:r>
              <a:rPr lang="en-US" sz="3600" b="1" spc="300" dirty="0" err="1">
                <a:ln w="1905"/>
                <a:solidFill>
                  <a:schemeClr val="accent5">
                    <a:lumMod val="60000"/>
                    <a:lumOff val="40000"/>
                  </a:schemeClr>
                </a:solidFill>
                <a:effectLst>
                  <a:glow rad="228600">
                    <a:schemeClr val="accent3">
                      <a:lumMod val="50000"/>
                      <a:alpha val="68000"/>
                    </a:schemeClr>
                  </a:glow>
                </a:effectLst>
                <a:latin typeface="Arial Rounded MT Bold" pitchFamily="34" charset="0"/>
              </a:rPr>
              <a:t>C</a:t>
            </a:r>
            <a:r>
              <a:rPr lang="en-US" sz="3600" b="1" spc="300" dirty="0" err="1" smtClean="0">
                <a:ln w="1905"/>
                <a:solidFill>
                  <a:schemeClr val="accent5">
                    <a:lumMod val="60000"/>
                    <a:lumOff val="40000"/>
                  </a:schemeClr>
                </a:solidFill>
                <a:effectLst>
                  <a:glow rad="228600">
                    <a:schemeClr val="accent3">
                      <a:lumMod val="50000"/>
                      <a:alpha val="68000"/>
                    </a:schemeClr>
                  </a:glow>
                </a:effectLst>
                <a:latin typeface="Arial Rounded MT Bold" pitchFamily="34" charset="0"/>
              </a:rPr>
              <a:t>hodesh</a:t>
            </a:r>
            <a:r>
              <a:rPr lang="en-US" sz="3600" b="1" spc="300" dirty="0" smtClean="0">
                <a:ln w="1905"/>
                <a:solidFill>
                  <a:srgbClr val="FF9900"/>
                </a:solidFill>
                <a:effectLst>
                  <a:glow rad="228600">
                    <a:schemeClr val="accent3">
                      <a:lumMod val="50000"/>
                      <a:alpha val="68000"/>
                    </a:schemeClr>
                  </a:glow>
                </a:effectLst>
                <a:latin typeface="Arial Rounded MT Bold" pitchFamily="34" charset="0"/>
              </a:rPr>
              <a:t> month!</a:t>
            </a:r>
          </a:p>
        </p:txBody>
      </p:sp>
      <p:sp>
        <p:nvSpPr>
          <p:cNvPr id="11" name="Lightning Bolt 10"/>
          <p:cNvSpPr/>
          <p:nvPr/>
        </p:nvSpPr>
        <p:spPr>
          <a:xfrm rot="1456932">
            <a:off x="6023840" y="2283371"/>
            <a:ext cx="2226941" cy="3352142"/>
          </a:xfrm>
          <a:prstGeom prst="lightningBolt">
            <a:avLst/>
          </a:prstGeom>
          <a:gradFill flip="none" rotWithShape="1">
            <a:gsLst>
              <a:gs pos="0">
                <a:srgbClr val="FFF200"/>
              </a:gs>
              <a:gs pos="45000">
                <a:srgbClr val="FF7A00"/>
              </a:gs>
              <a:gs pos="70000">
                <a:srgbClr val="FF0300"/>
              </a:gs>
              <a:gs pos="100000">
                <a:srgbClr val="4D0808"/>
              </a:gs>
            </a:gsLst>
            <a:path path="rect">
              <a:fillToRect l="100000" t="100000"/>
            </a:path>
            <a:tileRect r="-100000" b="-100000"/>
          </a:gradFill>
          <a:ln w="38100">
            <a:solidFill>
              <a:schemeClr val="accent3">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894320" y="383664"/>
            <a:ext cx="3728012" cy="646331"/>
          </a:xfrm>
          <a:prstGeom prst="rect">
            <a:avLst/>
          </a:prstGeom>
          <a:noFill/>
        </p:spPr>
        <p:txBody>
          <a:bodyPr wrap="square" lIns="91440" tIns="45720" rIns="91440" bIns="45720">
            <a:spAutoFit/>
            <a:scene3d>
              <a:camera prst="orthographicFront"/>
              <a:lightRig rig="threePt" dir="t"/>
            </a:scene3d>
            <a:sp3d extrusionH="57150">
              <a:bevelT w="38100" h="38100"/>
            </a:sp3d>
          </a:bodyPr>
          <a:lstStyle/>
          <a:p>
            <a:pPr algn="ctr"/>
            <a:r>
              <a:rPr lang="en-US" sz="3600" b="1" spc="300" dirty="0" smtClean="0">
                <a:ln w="1905"/>
                <a:solidFill>
                  <a:srgbClr val="FF9900"/>
                </a:solidFill>
                <a:effectLst>
                  <a:glow rad="228600">
                    <a:schemeClr val="accent3">
                      <a:lumMod val="50000"/>
                      <a:alpha val="68000"/>
                    </a:schemeClr>
                  </a:glow>
                </a:effectLst>
                <a:latin typeface="Arial Rounded MT Bold" pitchFamily="34" charset="0"/>
              </a:rPr>
              <a:t>&lt;</a:t>
            </a:r>
            <a:r>
              <a:rPr lang="en-US" sz="3600" b="1" spc="300" dirty="0" err="1" smtClean="0">
                <a:ln w="1905"/>
                <a:solidFill>
                  <a:srgbClr val="FF9900"/>
                </a:solidFill>
                <a:effectLst>
                  <a:glow rad="228600">
                    <a:schemeClr val="accent3">
                      <a:lumMod val="50000"/>
                      <a:alpha val="68000"/>
                    </a:schemeClr>
                  </a:glow>
                </a:effectLst>
                <a:latin typeface="Arial Rounded MT Bold" pitchFamily="34" charset="0"/>
              </a:rPr>
              <a:t>yareach</a:t>
            </a:r>
            <a:r>
              <a:rPr lang="en-US" sz="3600" b="1" spc="300" dirty="0" smtClean="0">
                <a:ln w="1905"/>
                <a:solidFill>
                  <a:srgbClr val="FF9900"/>
                </a:solidFill>
                <a:effectLst>
                  <a:glow rad="228600">
                    <a:schemeClr val="accent3">
                      <a:lumMod val="50000"/>
                      <a:alpha val="68000"/>
                    </a:schemeClr>
                  </a:glow>
                </a:effectLst>
                <a:latin typeface="Arial Rounded MT Bold" pitchFamily="34" charset="0"/>
              </a:rPr>
              <a:t>&gt;</a:t>
            </a:r>
          </a:p>
        </p:txBody>
      </p:sp>
    </p:spTree>
    <p:extLst>
      <p:ext uri="{BB962C8B-B14F-4D97-AF65-F5344CB8AC3E}">
        <p14:creationId xmlns:p14="http://schemas.microsoft.com/office/powerpoint/2010/main" val="25505044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750"/>
                                        <p:tgtEl>
                                          <p:spTgt spid="7"/>
                                        </p:tgtEl>
                                      </p:cBhvr>
                                    </p:animEffect>
                                  </p:childTnLst>
                                </p:cTn>
                              </p:par>
                            </p:childTnLst>
                          </p:cTn>
                        </p:par>
                        <p:par>
                          <p:cTn id="8" fill="hold">
                            <p:stCondLst>
                              <p:cond delay="1750"/>
                            </p:stCondLst>
                            <p:childTnLst>
                              <p:par>
                                <p:cTn id="9" presetID="6" presetClass="entr" presetSubtype="32" fill="hold" nodeType="afterEffect">
                                  <p:stCondLst>
                                    <p:cond delay="50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circle(out)">
                                      <p:cBhvr>
                                        <p:cTn id="11" dur="2000"/>
                                        <p:tgtEl>
                                          <p:spTgt spid="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75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up)">
                                      <p:cBhvr>
                                        <p:cTn id="21" dur="2000"/>
                                        <p:tgtEl>
                                          <p:spTgt spid="11"/>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up)">
                                      <p:cBhvr>
                                        <p:cTn id="24" dur="1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a:spLocks noGrp="1"/>
          </p:cNvSpPr>
          <p:nvPr>
            <p:ph type="sldNum" sz="quarter" idx="12"/>
          </p:nvPr>
        </p:nvSpPr>
        <p:spPr>
          <a:xfrm>
            <a:off x="11427785" y="6492875"/>
            <a:ext cx="764215" cy="365125"/>
          </a:xfrm>
        </p:spPr>
        <p:txBody>
          <a:bodyPr/>
          <a:lstStyle/>
          <a:p>
            <a:fld id="{6D22F896-40B5-4ADD-8801-0D06FADFA095}" type="slidenum">
              <a:rPr lang="en-US" smtClean="0"/>
              <a:pPr/>
              <a:t>29</a:t>
            </a:fld>
            <a:endParaRPr lang="en-US" dirty="0"/>
          </a:p>
        </p:txBody>
      </p:sp>
      <p:pic>
        <p:nvPicPr>
          <p:cNvPr id="3" name="Picture 2" descr="C:\Users\Rae\Desktop\sun &amp; mazzaroth 1000.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36321" y="2176500"/>
            <a:ext cx="8550879" cy="454051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65506" y="246504"/>
            <a:ext cx="2257861" cy="1754326"/>
          </a:xfrm>
          <a:prstGeom prst="rect">
            <a:avLst/>
          </a:prstGeom>
          <a:blipFill>
            <a:blip r:embed="rId3" cstate="email">
              <a:extLst>
                <a:ext uri="{28A0092B-C50C-407E-A947-70E740481C1C}">
                  <a14:useLocalDpi xmlns:a14="http://schemas.microsoft.com/office/drawing/2010/main"/>
                </a:ext>
              </a:extLst>
            </a:blip>
            <a:stretch>
              <a:fillRect/>
            </a:stretch>
          </a:blipFill>
          <a:scene3d>
            <a:camera prst="orthographicFront"/>
            <a:lightRig rig="threePt" dir="t"/>
          </a:scene3d>
          <a:sp3d>
            <a:bevelT w="165100" prst="coolSlant"/>
          </a:sp3d>
        </p:spPr>
        <p:txBody>
          <a:bodyPr wrap="none" lIns="91440" tIns="45720" rIns="91440" bIns="45720">
            <a:spAutoFit/>
            <a:sp3d extrusionH="57150">
              <a:bevelT h="25400" prst="softRound"/>
            </a:sp3d>
          </a:bodyPr>
          <a:lstStyle/>
          <a:p>
            <a:pPr algn="ctr"/>
            <a:r>
              <a:rPr lang="en-US" sz="5400" b="1" cap="none" spc="0" dirty="0" smtClean="0">
                <a:ln w="1905">
                  <a:solidFill>
                    <a:schemeClr val="accent4">
                      <a:lumMod val="75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atura MT Script Capitals" pitchFamily="66" charset="0"/>
              </a:rPr>
              <a:t>It’s a </a:t>
            </a:r>
            <a:br>
              <a:rPr lang="en-US" sz="5400" b="1" cap="none" spc="0" dirty="0" smtClean="0">
                <a:ln w="1905">
                  <a:solidFill>
                    <a:schemeClr val="accent4">
                      <a:lumMod val="75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atura MT Script Capitals" pitchFamily="66" charset="0"/>
              </a:rPr>
            </a:br>
            <a:r>
              <a:rPr lang="en-US" sz="5400" b="1" cap="none" spc="0" dirty="0" smtClean="0">
                <a:ln w="1905">
                  <a:solidFill>
                    <a:schemeClr val="accent4">
                      <a:lumMod val="75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atura MT Script Capitals" pitchFamily="66" charset="0"/>
              </a:rPr>
              <a:t>fact …</a:t>
            </a:r>
            <a:endParaRPr lang="en-US" sz="5400" b="1" cap="none" spc="0" dirty="0">
              <a:ln w="1905">
                <a:solidFill>
                  <a:schemeClr val="accent4">
                    <a:lumMod val="75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atura MT Script Capitals" pitchFamily="66" charset="0"/>
            </a:endParaRPr>
          </a:p>
        </p:txBody>
      </p:sp>
      <p:sp>
        <p:nvSpPr>
          <p:cNvPr id="5" name="Rectangle 4"/>
          <p:cNvSpPr/>
          <p:nvPr/>
        </p:nvSpPr>
        <p:spPr>
          <a:xfrm>
            <a:off x="6003634" y="2967335"/>
            <a:ext cx="184731" cy="923330"/>
          </a:xfrm>
          <a:prstGeom prst="rect">
            <a:avLst/>
          </a:prstGeom>
          <a:noFill/>
        </p:spPr>
        <p:txBody>
          <a:bodyPr wrap="none" lIns="91440" tIns="45720" rIns="91440" bIns="45720">
            <a:spAutoFit/>
          </a:bodyPr>
          <a:lstStyle/>
          <a:p>
            <a:pPr algn="ct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Rectangle 5"/>
          <p:cNvSpPr/>
          <p:nvPr/>
        </p:nvSpPr>
        <p:spPr>
          <a:xfrm>
            <a:off x="2621280" y="106127"/>
            <a:ext cx="9098280" cy="2092881"/>
          </a:xfrm>
          <a:prstGeom prst="rect">
            <a:avLst/>
          </a:prstGeom>
        </p:spPr>
        <p:txBody>
          <a:bodyPr wrap="square">
            <a:spAutoFit/>
            <a:scene3d>
              <a:camera prst="orthographicFront"/>
              <a:lightRig rig="threePt" dir="t"/>
            </a:scene3d>
            <a:sp3d extrusionH="57150">
              <a:bevelT h="25400" prst="softRound"/>
            </a:sp3d>
          </a:bodyPr>
          <a:lstStyle/>
          <a:p>
            <a:pPr lvl="0" algn="ctr"/>
            <a:r>
              <a:rPr lang="en-US" sz="3200" b="1" dirty="0" smtClean="0">
                <a:ln w="1905"/>
                <a:solidFill>
                  <a:srgbClr val="0066FF"/>
                </a:solidFill>
                <a:effectLst>
                  <a:innerShdw blurRad="69850" dist="43180" dir="5400000">
                    <a:srgbClr val="000000">
                      <a:alpha val="65000"/>
                    </a:srgbClr>
                  </a:innerShdw>
                </a:effectLst>
              </a:rPr>
              <a:t>The Tequfah is found only as the sun moves through a perfect circuit every year within the Mazzaroth producing the 1</a:t>
            </a:r>
            <a:r>
              <a:rPr lang="en-US" sz="3200" b="1" baseline="30000" dirty="0" smtClean="0">
                <a:ln w="1905"/>
                <a:solidFill>
                  <a:srgbClr val="0066FF"/>
                </a:solidFill>
                <a:effectLst>
                  <a:innerShdw blurRad="69850" dist="43180" dir="5400000">
                    <a:srgbClr val="000000">
                      <a:alpha val="65000"/>
                    </a:srgbClr>
                  </a:innerShdw>
                </a:effectLst>
              </a:rPr>
              <a:t>st</a:t>
            </a:r>
            <a:r>
              <a:rPr lang="en-US" sz="3200" b="1" dirty="0" smtClean="0">
                <a:ln w="1905"/>
                <a:solidFill>
                  <a:srgbClr val="0066FF"/>
                </a:solidFill>
                <a:effectLst>
                  <a:innerShdw blurRad="69850" dist="43180" dir="5400000">
                    <a:srgbClr val="000000">
                      <a:alpha val="65000"/>
                    </a:srgbClr>
                  </a:innerShdw>
                </a:effectLst>
              </a:rPr>
              <a:t> </a:t>
            </a:r>
            <a:r>
              <a:rPr lang="en-US" sz="3200" b="1" dirty="0" err="1" smtClean="0">
                <a:ln w="1905"/>
                <a:solidFill>
                  <a:srgbClr val="0066FF"/>
                </a:solidFill>
                <a:effectLst>
                  <a:innerShdw blurRad="69850" dist="43180" dir="5400000">
                    <a:srgbClr val="000000">
                      <a:alpha val="65000"/>
                    </a:srgbClr>
                  </a:innerShdw>
                </a:effectLst>
              </a:rPr>
              <a:t>Chodesh</a:t>
            </a:r>
            <a:r>
              <a:rPr lang="en-US" sz="3200" b="1" dirty="0" smtClean="0">
                <a:ln w="1905"/>
                <a:solidFill>
                  <a:srgbClr val="0066FF"/>
                </a:solidFill>
                <a:effectLst>
                  <a:innerShdw blurRad="69850" dist="43180" dir="5400000">
                    <a:srgbClr val="000000">
                      <a:alpha val="65000"/>
                    </a:srgbClr>
                  </a:innerShdw>
                </a:effectLst>
              </a:rPr>
              <a:t> month of the year!  </a:t>
            </a:r>
            <a:r>
              <a:rPr lang="en-US" sz="3200" b="1" dirty="0" smtClean="0">
                <a:ln w="1905"/>
                <a:gradFill>
                  <a:gsLst>
                    <a:gs pos="0">
                      <a:srgbClr val="DE85E1">
                        <a:shade val="20000"/>
                        <a:satMod val="200000"/>
                      </a:srgbClr>
                    </a:gs>
                    <a:gs pos="78000">
                      <a:srgbClr val="DE85E1">
                        <a:tint val="90000"/>
                        <a:shade val="89000"/>
                        <a:satMod val="220000"/>
                      </a:srgbClr>
                    </a:gs>
                    <a:gs pos="100000">
                      <a:srgbClr val="DE85E1">
                        <a:tint val="12000"/>
                        <a:satMod val="255000"/>
                      </a:srgbClr>
                    </a:gs>
                  </a:gsLst>
                  <a:lin ang="5400000"/>
                </a:gradFill>
                <a:effectLst>
                  <a:innerShdw blurRad="69850" dist="43180" dir="5400000">
                    <a:srgbClr val="000000">
                      <a:alpha val="65000"/>
                    </a:srgbClr>
                  </a:innerShdw>
                </a:effectLst>
              </a:rPr>
              <a:t/>
            </a:r>
            <a:br>
              <a:rPr lang="en-US" sz="3200" b="1" dirty="0" smtClean="0">
                <a:ln w="1905"/>
                <a:gradFill>
                  <a:gsLst>
                    <a:gs pos="0">
                      <a:srgbClr val="DE85E1">
                        <a:shade val="20000"/>
                        <a:satMod val="200000"/>
                      </a:srgbClr>
                    </a:gs>
                    <a:gs pos="78000">
                      <a:srgbClr val="DE85E1">
                        <a:tint val="90000"/>
                        <a:shade val="89000"/>
                        <a:satMod val="220000"/>
                      </a:srgbClr>
                    </a:gs>
                    <a:gs pos="100000">
                      <a:srgbClr val="DE85E1">
                        <a:tint val="12000"/>
                        <a:satMod val="255000"/>
                      </a:srgbClr>
                    </a:gs>
                  </a:gsLst>
                  <a:lin ang="5400000"/>
                </a:gradFill>
                <a:effectLst>
                  <a:innerShdw blurRad="69850" dist="43180" dir="5400000">
                    <a:srgbClr val="000000">
                      <a:alpha val="65000"/>
                    </a:srgbClr>
                  </a:innerShdw>
                </a:effectLst>
              </a:rPr>
            </a:br>
            <a:r>
              <a:rPr lang="en-US" sz="3200" b="1" dirty="0" smtClean="0">
                <a:ln w="1905">
                  <a:solidFill>
                    <a:schemeClr val="accent3">
                      <a:lumMod val="50000"/>
                    </a:schemeClr>
                  </a:solidFill>
                </a:ln>
                <a:gradFill flip="none" rotWithShape="1">
                  <a:gsLst>
                    <a:gs pos="0">
                      <a:srgbClr val="FFF200"/>
                    </a:gs>
                    <a:gs pos="45000">
                      <a:srgbClr val="FF7A00"/>
                    </a:gs>
                    <a:gs pos="70000">
                      <a:srgbClr val="FF0300"/>
                    </a:gs>
                    <a:gs pos="100000">
                      <a:srgbClr val="4D0808"/>
                    </a:gs>
                  </a:gsLst>
                  <a:path path="rect">
                    <a:fillToRect l="100000" b="100000"/>
                  </a:path>
                  <a:tileRect t="-100000" r="-100000"/>
                </a:gradFill>
                <a:effectLst>
                  <a:innerShdw blurRad="69850" dist="43180" dir="5400000">
                    <a:srgbClr val="000000">
                      <a:alpha val="65000"/>
                    </a:srgbClr>
                  </a:innerShdw>
                </a:effectLst>
                <a:latin typeface="Arial Rounded MT Bold" pitchFamily="34" charset="0"/>
              </a:rPr>
              <a:t>The moon has nothing to contribute</a:t>
            </a:r>
            <a:r>
              <a:rPr lang="en-US" sz="3400" b="1" dirty="0" smtClean="0">
                <a:ln w="1905">
                  <a:solidFill>
                    <a:schemeClr val="accent3">
                      <a:lumMod val="50000"/>
                    </a:schemeClr>
                  </a:solidFill>
                </a:ln>
                <a:gradFill flip="none" rotWithShape="1">
                  <a:gsLst>
                    <a:gs pos="0">
                      <a:srgbClr val="FFF200"/>
                    </a:gs>
                    <a:gs pos="45000">
                      <a:srgbClr val="FF7A00"/>
                    </a:gs>
                    <a:gs pos="70000">
                      <a:srgbClr val="FF0300"/>
                    </a:gs>
                    <a:gs pos="100000">
                      <a:srgbClr val="4D0808"/>
                    </a:gs>
                  </a:gsLst>
                  <a:path path="rect">
                    <a:fillToRect l="100000" b="100000"/>
                  </a:path>
                  <a:tileRect t="-100000" r="-100000"/>
                </a:gradFill>
                <a:effectLst>
                  <a:innerShdw blurRad="69850" dist="43180" dir="5400000">
                    <a:srgbClr val="000000">
                      <a:alpha val="65000"/>
                    </a:srgbClr>
                  </a:innerShdw>
                </a:effectLst>
                <a:latin typeface="Arial Rounded MT Bold" pitchFamily="34" charset="0"/>
              </a:rPr>
              <a:t>.</a:t>
            </a:r>
            <a:endParaRPr lang="en-US" sz="3400" b="1" dirty="0">
              <a:ln w="1905">
                <a:solidFill>
                  <a:schemeClr val="accent3">
                    <a:lumMod val="50000"/>
                  </a:schemeClr>
                </a:solidFill>
              </a:ln>
              <a:gradFill flip="none" rotWithShape="1">
                <a:gsLst>
                  <a:gs pos="0">
                    <a:srgbClr val="FFF200"/>
                  </a:gs>
                  <a:gs pos="45000">
                    <a:srgbClr val="FF7A00"/>
                  </a:gs>
                  <a:gs pos="70000">
                    <a:srgbClr val="FF0300"/>
                  </a:gs>
                  <a:gs pos="100000">
                    <a:srgbClr val="4D0808"/>
                  </a:gs>
                </a:gsLst>
                <a:path path="rect">
                  <a:fillToRect l="100000" b="100000"/>
                </a:path>
                <a:tileRect t="-100000" r="-100000"/>
              </a:gradFill>
              <a:effectLst>
                <a:innerShdw blurRad="69850" dist="43180" dir="5400000">
                  <a:srgbClr val="000000">
                    <a:alpha val="65000"/>
                  </a:srgbClr>
                </a:innerShdw>
              </a:effectLst>
              <a:latin typeface="Arial Rounded MT Bold" pitchFamily="34" charset="0"/>
            </a:endParaRPr>
          </a:p>
        </p:txBody>
      </p:sp>
      <p:sp>
        <p:nvSpPr>
          <p:cNvPr id="7" name="Rectangle 6"/>
          <p:cNvSpPr/>
          <p:nvPr/>
        </p:nvSpPr>
        <p:spPr>
          <a:xfrm>
            <a:off x="378870" y="2020535"/>
            <a:ext cx="2987931" cy="4862870"/>
          </a:xfrm>
          <a:prstGeom prst="rect">
            <a:avLst/>
          </a:prstGeom>
          <a:noFill/>
        </p:spPr>
        <p:txBody>
          <a:bodyPr wrap="square" lIns="91440" tIns="45720" rIns="91440" bIns="45720">
            <a:spAutoFit/>
            <a:scene3d>
              <a:camera prst="orthographicFront"/>
              <a:lightRig rig="threePt" dir="t"/>
            </a:scene3d>
            <a:sp3d extrusionH="57150">
              <a:bevelT h="25400" prst="softRound"/>
            </a:sp3d>
          </a:bodyPr>
          <a:lstStyle/>
          <a:p>
            <a:r>
              <a:rPr lang="en-US" sz="3100" b="1" dirty="0" smtClean="0">
                <a:ln w="1905">
                  <a:solidFill>
                    <a:schemeClr val="accent4">
                      <a:lumMod val="75000"/>
                    </a:schemeClr>
                  </a:solidFill>
                </a:ln>
                <a:solidFill>
                  <a:schemeClr val="accent5">
                    <a:lumMod val="75000"/>
                  </a:schemeClr>
                </a:solidFill>
                <a:effectLst>
                  <a:innerShdw blurRad="69850" dist="43180" dir="5400000">
                    <a:srgbClr val="000000">
                      <a:alpha val="65000"/>
                    </a:srgbClr>
                  </a:innerShdw>
                </a:effectLst>
              </a:rPr>
              <a:t>The Tequfah is established when the sun returns to </a:t>
            </a:r>
            <a:r>
              <a:rPr lang="en-US" sz="3100" b="1" dirty="0" smtClean="0">
                <a:ln w="1905">
                  <a:solidFill>
                    <a:schemeClr val="accent4">
                      <a:lumMod val="75000"/>
                    </a:schemeClr>
                  </a:solidFill>
                </a:ln>
                <a:solidFill>
                  <a:srgbClr val="00B050"/>
                </a:solidFill>
                <a:effectLst>
                  <a:innerShdw blurRad="69850" dist="43180" dir="5400000">
                    <a:srgbClr val="000000">
                      <a:alpha val="65000"/>
                    </a:srgbClr>
                  </a:innerShdw>
                </a:effectLst>
              </a:rPr>
              <a:t>Aries</a:t>
            </a:r>
            <a:r>
              <a:rPr lang="en-US" sz="3100" b="1" dirty="0" smtClean="0">
                <a:ln w="1905">
                  <a:solidFill>
                    <a:schemeClr val="accent4">
                      <a:lumMod val="75000"/>
                    </a:schemeClr>
                  </a:solidFill>
                </a:ln>
                <a:solidFill>
                  <a:schemeClr val="accent5">
                    <a:lumMod val="75000"/>
                  </a:schemeClr>
                </a:solidFill>
                <a:effectLst>
                  <a:innerShdw blurRad="69850" dist="43180" dir="5400000">
                    <a:srgbClr val="000000">
                      <a:alpha val="65000"/>
                    </a:srgbClr>
                  </a:innerShdw>
                </a:effectLst>
              </a:rPr>
              <a:t> at the Spring </a:t>
            </a:r>
            <a:r>
              <a:rPr lang="en-US" sz="3100" b="1" dirty="0">
                <a:ln w="1905">
                  <a:solidFill>
                    <a:schemeClr val="accent4">
                      <a:lumMod val="75000"/>
                    </a:schemeClr>
                  </a:solidFill>
                </a:ln>
                <a:solidFill>
                  <a:schemeClr val="accent5">
                    <a:lumMod val="75000"/>
                  </a:schemeClr>
                </a:solidFill>
                <a:effectLst>
                  <a:innerShdw blurRad="69850" dist="43180" dir="5400000">
                    <a:srgbClr val="000000">
                      <a:alpha val="65000"/>
                    </a:srgbClr>
                  </a:innerShdw>
                </a:effectLst>
              </a:rPr>
              <a:t>E</a:t>
            </a:r>
            <a:r>
              <a:rPr lang="en-US" sz="3100" b="1" dirty="0" smtClean="0">
                <a:ln w="1905">
                  <a:solidFill>
                    <a:schemeClr val="accent4">
                      <a:lumMod val="75000"/>
                    </a:schemeClr>
                  </a:solidFill>
                </a:ln>
                <a:solidFill>
                  <a:schemeClr val="accent5">
                    <a:lumMod val="75000"/>
                  </a:schemeClr>
                </a:solidFill>
                <a:effectLst>
                  <a:innerShdw blurRad="69850" dist="43180" dir="5400000">
                    <a:srgbClr val="000000">
                      <a:alpha val="65000"/>
                    </a:srgbClr>
                  </a:innerShdw>
                </a:effectLst>
              </a:rPr>
              <a:t>quinox.  Then the sun repeats the circuit by rebuilding a new </a:t>
            </a:r>
            <a:r>
              <a:rPr lang="en-US" sz="3100" b="1" dirty="0" err="1" smtClean="0">
                <a:ln w="1905">
                  <a:solidFill>
                    <a:schemeClr val="accent4">
                      <a:lumMod val="75000"/>
                    </a:schemeClr>
                  </a:solidFill>
                </a:ln>
                <a:solidFill>
                  <a:schemeClr val="accent5">
                    <a:lumMod val="75000"/>
                  </a:schemeClr>
                </a:solidFill>
                <a:effectLst>
                  <a:innerShdw blurRad="69850" dist="43180" dir="5400000">
                    <a:srgbClr val="000000">
                      <a:alpha val="65000"/>
                    </a:srgbClr>
                  </a:innerShdw>
                </a:effectLst>
              </a:rPr>
              <a:t>Chodesh</a:t>
            </a:r>
            <a:r>
              <a:rPr lang="en-US" sz="3100" b="1" dirty="0" smtClean="0">
                <a:ln w="1905">
                  <a:solidFill>
                    <a:schemeClr val="accent4">
                      <a:lumMod val="75000"/>
                    </a:schemeClr>
                  </a:solidFill>
                </a:ln>
                <a:solidFill>
                  <a:schemeClr val="accent5">
                    <a:lumMod val="75000"/>
                  </a:schemeClr>
                </a:solidFill>
                <a:effectLst>
                  <a:innerShdw blurRad="69850" dist="43180" dir="5400000">
                    <a:srgbClr val="000000">
                      <a:alpha val="65000"/>
                    </a:srgbClr>
                  </a:innerShdw>
                </a:effectLst>
              </a:rPr>
              <a:t> year.</a:t>
            </a:r>
            <a:endParaRPr lang="en-US" sz="3100" b="1" cap="none" spc="0" dirty="0">
              <a:ln w="1905">
                <a:solidFill>
                  <a:schemeClr val="accent4">
                    <a:lumMod val="75000"/>
                  </a:schemeClr>
                </a:solidFill>
              </a:ln>
              <a:solidFill>
                <a:schemeClr val="accent5">
                  <a:lumMod val="75000"/>
                </a:schemeClr>
              </a:solidFill>
              <a:effectLst>
                <a:innerShdw blurRad="69850" dist="43180" dir="5400000">
                  <a:srgbClr val="000000">
                    <a:alpha val="65000"/>
                  </a:srgbClr>
                </a:innerShdw>
              </a:effectLst>
            </a:endParaRPr>
          </a:p>
        </p:txBody>
      </p:sp>
      <p:sp>
        <p:nvSpPr>
          <p:cNvPr id="8" name="Explosion 1 7"/>
          <p:cNvSpPr/>
          <p:nvPr/>
        </p:nvSpPr>
        <p:spPr>
          <a:xfrm rot="20304076">
            <a:off x="10247738" y="3371951"/>
            <a:ext cx="1347189" cy="1333310"/>
          </a:xfrm>
          <a:prstGeom prst="irregularSeal1">
            <a:avLst/>
          </a:prstGeom>
          <a:noFill/>
          <a:ln w="76200">
            <a:solidFill>
              <a:srgbClr val="00B050"/>
            </a:solidFill>
          </a:ln>
          <a:effectLst>
            <a:glow rad="228600">
              <a:srgbClr val="FFFF00">
                <a:alpha val="40000"/>
              </a:srgb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8670296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21" presetClass="entr" presetSubtype="4" repeatCount="4000" fill="hold" grpId="0" nodeType="withEffect">
                                  <p:stCondLst>
                                    <p:cond delay="500"/>
                                  </p:stCondLst>
                                  <p:childTnLst>
                                    <p:set>
                                      <p:cBhvr>
                                        <p:cTn id="16" dur="1" fill="hold">
                                          <p:stCondLst>
                                            <p:cond delay="0"/>
                                          </p:stCondLst>
                                        </p:cTn>
                                        <p:tgtEl>
                                          <p:spTgt spid="8"/>
                                        </p:tgtEl>
                                        <p:attrNameLst>
                                          <p:attrName>style.visibility</p:attrName>
                                        </p:attrNameLst>
                                      </p:cBhvr>
                                      <p:to>
                                        <p:strVal val="visible"/>
                                      </p:to>
                                    </p:set>
                                    <p:animEffect transition="in" filter="wheel(4)">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lide Number Placeholder 1"/>
          <p:cNvSpPr txBox="1">
            <a:spLocks/>
          </p:cNvSpPr>
          <p:nvPr/>
        </p:nvSpPr>
        <p:spPr>
          <a:xfrm>
            <a:off x="9372600" y="6462395"/>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4C6552-42F6-43F2-A3FB-E92E8C09004E}" type="slidenum">
              <a:rPr lang="en-US" sz="1400" b="1" smtClean="0">
                <a:solidFill>
                  <a:schemeClr val="accent1">
                    <a:lumMod val="50000"/>
                  </a:schemeClr>
                </a:solidFill>
              </a:rPr>
              <a:pPr/>
              <a:t>3</a:t>
            </a:fld>
            <a:endParaRPr lang="en-US" b="1" dirty="0">
              <a:solidFill>
                <a:schemeClr val="accent1">
                  <a:lumMod val="50000"/>
                </a:schemeClr>
              </a:solidFill>
            </a:endParaRPr>
          </a:p>
        </p:txBody>
      </p:sp>
      <p:sp>
        <p:nvSpPr>
          <p:cNvPr id="4" name="Content Placeholder 2"/>
          <p:cNvSpPr txBox="1">
            <a:spLocks/>
          </p:cNvSpPr>
          <p:nvPr/>
        </p:nvSpPr>
        <p:spPr>
          <a:xfrm>
            <a:off x="152398" y="121918"/>
            <a:ext cx="5831711" cy="3389377"/>
          </a:xfrm>
          <a:prstGeom prst="rect">
            <a:avLst/>
          </a:prstGeom>
          <a:gradFill flip="none" rotWithShape="1">
            <a:gsLst>
              <a:gs pos="0">
                <a:schemeClr val="accent1">
                  <a:tint val="66000"/>
                  <a:satMod val="160000"/>
                  <a:alpha val="38000"/>
                </a:schemeClr>
              </a:gs>
              <a:gs pos="50000">
                <a:schemeClr val="accent1">
                  <a:tint val="44500"/>
                  <a:satMod val="160000"/>
                  <a:alpha val="51000"/>
                </a:schemeClr>
              </a:gs>
              <a:gs pos="100000">
                <a:schemeClr val="accent1">
                  <a:tint val="23500"/>
                  <a:satMod val="160000"/>
                  <a:alpha val="97000"/>
                </a:schemeClr>
              </a:gs>
            </a:gsLst>
            <a:path path="circle">
              <a:fillToRect l="50000" t="50000" r="50000" b="50000"/>
            </a:path>
            <a:tileRect/>
          </a:gradFill>
          <a:scene3d>
            <a:camera prst="orthographicFront"/>
            <a:lightRig rig="threePt" dir="t"/>
          </a:scene3d>
          <a:sp3d>
            <a:bevelT w="152400" h="50800" prst="softRound"/>
          </a:sp3d>
        </p:spPr>
        <p:txBody>
          <a:bodyPr>
            <a:noAutofit/>
            <a:sp3d extrusionH="57150">
              <a:bevelT w="381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smtClean="0">
                <a:solidFill>
                  <a:srgbClr val="7030A0"/>
                </a:solidFill>
                <a:latin typeface="Arial Rounded MT Bold" pitchFamily="34" charset="0"/>
              </a:rPr>
              <a:t>Remembering a Question:  </a:t>
            </a:r>
          </a:p>
          <a:p>
            <a:pPr marL="0" indent="0" algn="ctr">
              <a:buNone/>
            </a:pPr>
            <a:r>
              <a:rPr lang="en-US" sz="2400" b="1" dirty="0" smtClean="0">
                <a:solidFill>
                  <a:srgbClr val="002060"/>
                </a:solidFill>
              </a:rPr>
              <a:t>In Power Point #9 of </a:t>
            </a:r>
            <a:br>
              <a:rPr lang="en-US" sz="2400" b="1" dirty="0" smtClean="0">
                <a:solidFill>
                  <a:srgbClr val="002060"/>
                </a:solidFill>
              </a:rPr>
            </a:br>
            <a:r>
              <a:rPr lang="en-US" sz="4000" b="1" dirty="0" smtClean="0">
                <a:solidFill>
                  <a:srgbClr val="7030A0"/>
                </a:solidFill>
                <a:latin typeface="Edwardian Script ITC" pitchFamily="66" charset="0"/>
              </a:rPr>
              <a:t>The Moon! Oh, the Moon! </a:t>
            </a:r>
            <a:br>
              <a:rPr lang="en-US" sz="4000" b="1" dirty="0" smtClean="0">
                <a:solidFill>
                  <a:srgbClr val="7030A0"/>
                </a:solidFill>
                <a:latin typeface="Edwardian Script ITC" pitchFamily="66" charset="0"/>
              </a:rPr>
            </a:br>
            <a:r>
              <a:rPr lang="en-US" sz="2400" b="1" dirty="0" smtClean="0">
                <a:solidFill>
                  <a:srgbClr val="002060"/>
                </a:solidFill>
              </a:rPr>
              <a:t>a question was asked with the promise </a:t>
            </a:r>
            <a:br>
              <a:rPr lang="en-US" sz="2400" b="1" dirty="0" smtClean="0">
                <a:solidFill>
                  <a:srgbClr val="002060"/>
                </a:solidFill>
              </a:rPr>
            </a:br>
            <a:r>
              <a:rPr lang="en-US" sz="2400" b="1" dirty="0" smtClean="0">
                <a:solidFill>
                  <a:srgbClr val="002060"/>
                </a:solidFill>
              </a:rPr>
              <a:t>of the answer in upcoming studies.  </a:t>
            </a:r>
          </a:p>
          <a:p>
            <a:pPr marL="0" indent="0" algn="ctr">
              <a:buNone/>
            </a:pPr>
            <a:r>
              <a:rPr lang="en-US" sz="2400" b="1" dirty="0" smtClean="0">
                <a:solidFill>
                  <a:srgbClr val="002060"/>
                </a:solidFill>
              </a:rPr>
              <a:t>The next two slides will be a short review.  </a:t>
            </a:r>
          </a:p>
          <a:p>
            <a:pPr marL="0" indent="0" algn="ctr">
              <a:buNone/>
            </a:pPr>
            <a:r>
              <a:rPr lang="en-US" sz="2400" b="1" dirty="0" smtClean="0">
                <a:solidFill>
                  <a:srgbClr val="002060"/>
                </a:solidFill>
              </a:rPr>
              <a:t>This presentation will have a very specific answer for a clear understanding.</a:t>
            </a:r>
            <a:endParaRPr lang="en-US" sz="2400" b="1" dirty="0" smtClean="0">
              <a:solidFill>
                <a:srgbClr val="0070C0"/>
              </a:solidFill>
            </a:endParaRPr>
          </a:p>
        </p:txBody>
      </p:sp>
      <p:sp>
        <p:nvSpPr>
          <p:cNvPr id="5" name="Title 2"/>
          <p:cNvSpPr txBox="1">
            <a:spLocks/>
          </p:cNvSpPr>
          <p:nvPr/>
        </p:nvSpPr>
        <p:spPr>
          <a:xfrm>
            <a:off x="-1600" y="5867400"/>
            <a:ext cx="12192000" cy="990600"/>
          </a:xfrm>
          <a:prstGeom prst="rect">
            <a:avLst/>
          </a:prstGeom>
          <a:solidFill>
            <a:schemeClr val="bg2"/>
          </a:solidFill>
          <a:ln w="3492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anchor="ctr">
            <a:no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en-US" sz="6600" b="1" dirty="0" smtClean="0">
                <a:ln w="11430">
                  <a:solidFill>
                    <a:srgbClr val="002060"/>
                  </a:solidFill>
                </a:ln>
                <a:solidFill>
                  <a:schemeClr val="bg2">
                    <a:lumMod val="50000"/>
                  </a:schemeClr>
                </a:solidFill>
                <a:effectLst>
                  <a:outerShdw blurRad="50800" dist="39000" dir="5460000" algn="tl">
                    <a:srgbClr val="000000">
                      <a:alpha val="38000"/>
                    </a:srgbClr>
                  </a:outerShdw>
                </a:effectLst>
                <a:latin typeface="Matura MT Script Capitals" pitchFamily="66" charset="0"/>
              </a:rPr>
              <a:t>A Short Introduction</a:t>
            </a:r>
            <a:endParaRPr lang="en-US" sz="6600" b="1" dirty="0">
              <a:ln w="11430">
                <a:solidFill>
                  <a:srgbClr val="002060"/>
                </a:solidFill>
              </a:ln>
              <a:solidFill>
                <a:schemeClr val="bg2">
                  <a:lumMod val="50000"/>
                </a:schemeClr>
              </a:solidFill>
              <a:effectLst>
                <a:outerShdw blurRad="50800" dist="39000" dir="5460000" algn="tl">
                  <a:srgbClr val="000000">
                    <a:alpha val="38000"/>
                  </a:srgbClr>
                </a:outerShdw>
              </a:effectLst>
              <a:latin typeface="Matura MT Script Capitals" pitchFamily="66" charset="0"/>
            </a:endParaRPr>
          </a:p>
        </p:txBody>
      </p:sp>
      <p:sp>
        <p:nvSpPr>
          <p:cNvPr id="6" name="Slide Number Placeholder 1"/>
          <p:cNvSpPr txBox="1">
            <a:spLocks/>
          </p:cNvSpPr>
          <p:nvPr/>
        </p:nvSpPr>
        <p:spPr>
          <a:xfrm>
            <a:off x="9563532" y="6477730"/>
            <a:ext cx="259080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4C6552-42F6-43F2-A3FB-E92E8C09004E}" type="slidenum">
              <a:rPr lang="en-US" sz="1400" b="1" smtClean="0">
                <a:solidFill>
                  <a:schemeClr val="bg2">
                    <a:lumMod val="50000"/>
                  </a:schemeClr>
                </a:solidFill>
              </a:rPr>
              <a:pPr/>
              <a:t>3</a:t>
            </a:fld>
            <a:endParaRPr lang="en-US" b="1" dirty="0">
              <a:solidFill>
                <a:schemeClr val="bg2">
                  <a:lumMod val="50000"/>
                </a:schemeClr>
              </a:solidFill>
            </a:endParaRPr>
          </a:p>
        </p:txBody>
      </p:sp>
    </p:spTree>
    <p:extLst>
      <p:ext uri="{BB962C8B-B14F-4D97-AF65-F5344CB8AC3E}">
        <p14:creationId xmlns:p14="http://schemas.microsoft.com/office/powerpoint/2010/main" val="8497394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5">
                                            <p:txEl>
                                              <p:pRg st="0" end="0"/>
                                            </p:txEl>
                                          </p:spTgt>
                                        </p:tgtEl>
                                      </p:cBhvr>
                                    </p:animEffect>
                                  </p:childTnLst>
                                </p:cTn>
                              </p:par>
                            </p:childTnLst>
                          </p:cTn>
                        </p:par>
                        <p:par>
                          <p:cTn id="12" fill="hold">
                            <p:stCondLst>
                              <p:cond delay="2700"/>
                            </p:stCondLst>
                            <p:childTnLst>
                              <p:par>
                                <p:cTn id="13" presetID="8" presetClass="entr" presetSubtype="32" fill="hold" grpId="0" nodeType="afterEffect">
                                  <p:stCondLst>
                                    <p:cond delay="1000"/>
                                  </p:stCondLst>
                                  <p:childTnLst>
                                    <p:set>
                                      <p:cBhvr>
                                        <p:cTn id="14" dur="1" fill="hold">
                                          <p:stCondLst>
                                            <p:cond delay="0"/>
                                          </p:stCondLst>
                                        </p:cTn>
                                        <p:tgtEl>
                                          <p:spTgt spid="4"/>
                                        </p:tgtEl>
                                        <p:attrNameLst>
                                          <p:attrName>style.visibility</p:attrName>
                                        </p:attrNameLst>
                                      </p:cBhvr>
                                      <p:to>
                                        <p:strVal val="visible"/>
                                      </p:to>
                                    </p:set>
                                    <p:animEffect transition="in" filter="diamond(out)">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a:xfrm>
            <a:off x="11382065" y="6454428"/>
            <a:ext cx="764215" cy="365125"/>
          </a:xfrm>
        </p:spPr>
        <p:txBody>
          <a:bodyPr/>
          <a:lstStyle/>
          <a:p>
            <a:fld id="{6D22F896-40B5-4ADD-8801-0D06FADFA095}" type="slidenum">
              <a:rPr lang="en-US" smtClean="0"/>
              <a:pPr/>
              <a:t>30</a:t>
            </a:fld>
            <a:endParaRPr lang="en-US" dirty="0"/>
          </a:p>
        </p:txBody>
      </p:sp>
      <p:sp>
        <p:nvSpPr>
          <p:cNvPr id="4" name="Rectangle 3"/>
          <p:cNvSpPr/>
          <p:nvPr/>
        </p:nvSpPr>
        <p:spPr>
          <a:xfrm>
            <a:off x="383320" y="231737"/>
            <a:ext cx="4191000" cy="6617196"/>
          </a:xfrm>
          <a:prstGeom prst="rect">
            <a:avLst/>
          </a:prstGeom>
          <a:noFill/>
        </p:spPr>
        <p:txBody>
          <a:bodyPr wrap="square" lIns="91440" tIns="45720" rIns="91440" bIns="45720">
            <a:spAutoFit/>
            <a:scene3d>
              <a:camera prst="orthographicFront"/>
              <a:lightRig rig="threePt" dir="t"/>
            </a:scene3d>
            <a:sp3d extrusionH="57150">
              <a:bevelT h="25400" prst="softRound"/>
            </a:sp3d>
          </a:bodyPr>
          <a:lstStyle/>
          <a:p>
            <a:pPr algn="ctr"/>
            <a:r>
              <a:rPr lang="en-US" sz="4000" b="1" dirty="0" smtClean="0">
                <a:ln w="1905"/>
                <a:solidFill>
                  <a:schemeClr val="accent3">
                    <a:lumMod val="75000"/>
                  </a:schemeClr>
                </a:solidFill>
                <a:effectLst>
                  <a:innerShdw blurRad="69850" dist="43180" dir="5400000">
                    <a:srgbClr val="000000">
                      <a:alpha val="65000"/>
                    </a:srgbClr>
                  </a:innerShdw>
                </a:effectLst>
                <a:latin typeface="Matura MT Script Capitals" pitchFamily="66" charset="0"/>
              </a:rPr>
              <a:t>Your Homework!</a:t>
            </a:r>
          </a:p>
          <a:p>
            <a:pPr algn="ctr"/>
            <a:r>
              <a:rPr lang="en-US" sz="3200" cap="none" spc="0" dirty="0" smtClean="0">
                <a:ln w="1905"/>
                <a:solidFill>
                  <a:schemeClr val="accent2">
                    <a:lumMod val="75000"/>
                  </a:schemeClr>
                </a:solidFill>
                <a:effectLst>
                  <a:innerShdw blurRad="69850" dist="43180" dir="5400000">
                    <a:srgbClr val="000000">
                      <a:alpha val="65000"/>
                    </a:srgbClr>
                  </a:innerShdw>
                </a:effectLst>
                <a:latin typeface="Matura MT Script Capitals" pitchFamily="66" charset="0"/>
              </a:rPr>
              <a:t>Aires is connected </a:t>
            </a:r>
            <a:br>
              <a:rPr lang="en-US" sz="3200" cap="none" spc="0" dirty="0" smtClean="0">
                <a:ln w="1905"/>
                <a:solidFill>
                  <a:schemeClr val="accent2">
                    <a:lumMod val="75000"/>
                  </a:schemeClr>
                </a:solidFill>
                <a:effectLst>
                  <a:innerShdw blurRad="69850" dist="43180" dir="5400000">
                    <a:srgbClr val="000000">
                      <a:alpha val="65000"/>
                    </a:srgbClr>
                  </a:innerShdw>
                </a:effectLst>
                <a:latin typeface="Matura MT Script Capitals" pitchFamily="66" charset="0"/>
              </a:rPr>
            </a:br>
            <a:r>
              <a:rPr lang="en-US" sz="3200" cap="none" spc="0" dirty="0" smtClean="0">
                <a:ln w="1905"/>
                <a:solidFill>
                  <a:schemeClr val="accent2">
                    <a:lumMod val="75000"/>
                  </a:schemeClr>
                </a:solidFill>
                <a:effectLst>
                  <a:innerShdw blurRad="69850" dist="43180" dir="5400000">
                    <a:srgbClr val="000000">
                      <a:alpha val="65000"/>
                    </a:srgbClr>
                  </a:innerShdw>
                </a:effectLst>
                <a:latin typeface="Matura MT Script Capitals" pitchFamily="66" charset="0"/>
              </a:rPr>
              <a:t>to Zebulon!</a:t>
            </a:r>
          </a:p>
          <a:p>
            <a:pPr algn="ctr"/>
            <a:r>
              <a:rPr lang="en-US" sz="3200" dirty="0" err="1" smtClean="0">
                <a:ln w="1905"/>
                <a:solidFill>
                  <a:schemeClr val="accent2">
                    <a:lumMod val="75000"/>
                  </a:schemeClr>
                </a:solidFill>
                <a:effectLst>
                  <a:innerShdw blurRad="69850" dist="43180" dir="5400000">
                    <a:srgbClr val="000000">
                      <a:alpha val="65000"/>
                    </a:srgbClr>
                  </a:innerShdw>
                </a:effectLst>
                <a:latin typeface="Matura MT Script Capitals" pitchFamily="66" charset="0"/>
              </a:rPr>
              <a:t>Bethula</a:t>
            </a:r>
            <a:r>
              <a:rPr lang="en-US" sz="3200" dirty="0" smtClean="0">
                <a:ln w="1905"/>
                <a:solidFill>
                  <a:schemeClr val="accent2">
                    <a:lumMod val="75000"/>
                  </a:schemeClr>
                </a:solidFill>
                <a:effectLst>
                  <a:innerShdw blurRad="69850" dist="43180" dir="5400000">
                    <a:srgbClr val="000000">
                      <a:alpha val="65000"/>
                    </a:srgbClr>
                  </a:innerShdw>
                </a:effectLst>
                <a:latin typeface="Matura MT Script Capitals" pitchFamily="66" charset="0"/>
              </a:rPr>
              <a:t> is linked </a:t>
            </a:r>
            <a:br>
              <a:rPr lang="en-US" sz="3200" dirty="0" smtClean="0">
                <a:ln w="1905"/>
                <a:solidFill>
                  <a:schemeClr val="accent2">
                    <a:lumMod val="75000"/>
                  </a:schemeClr>
                </a:solidFill>
                <a:effectLst>
                  <a:innerShdw blurRad="69850" dist="43180" dir="5400000">
                    <a:srgbClr val="000000">
                      <a:alpha val="65000"/>
                    </a:srgbClr>
                  </a:innerShdw>
                </a:effectLst>
                <a:latin typeface="Matura MT Script Capitals" pitchFamily="66" charset="0"/>
              </a:rPr>
            </a:br>
            <a:r>
              <a:rPr lang="en-US" sz="3200" dirty="0" smtClean="0">
                <a:ln w="1905"/>
                <a:solidFill>
                  <a:schemeClr val="accent2">
                    <a:lumMod val="75000"/>
                  </a:schemeClr>
                </a:solidFill>
                <a:effectLst>
                  <a:innerShdw blurRad="69850" dist="43180" dir="5400000">
                    <a:srgbClr val="000000">
                      <a:alpha val="65000"/>
                    </a:srgbClr>
                  </a:innerShdw>
                </a:effectLst>
                <a:latin typeface="Matura MT Script Capitals" pitchFamily="66" charset="0"/>
              </a:rPr>
              <a:t>with Naphtali!</a:t>
            </a:r>
          </a:p>
          <a:p>
            <a:pPr algn="ctr"/>
            <a:r>
              <a:rPr lang="en-US" sz="3200" cap="none" spc="0" dirty="0" smtClean="0">
                <a:ln w="1905">
                  <a:solidFill>
                    <a:srgbClr val="002060"/>
                  </a:solidFill>
                </a:ln>
                <a:solidFill>
                  <a:srgbClr val="00B0F0"/>
                </a:solidFill>
                <a:effectLst>
                  <a:innerShdw blurRad="69850" dist="43180" dir="5400000">
                    <a:srgbClr val="000000">
                      <a:alpha val="65000"/>
                    </a:srgbClr>
                  </a:innerShdw>
                </a:effectLst>
                <a:latin typeface="Matura MT Script Capitals" pitchFamily="66" charset="0"/>
              </a:rPr>
              <a:t>Both tribes were linked to the </a:t>
            </a:r>
            <a:br>
              <a:rPr lang="en-US" sz="3200" cap="none" spc="0" dirty="0" smtClean="0">
                <a:ln w="1905">
                  <a:solidFill>
                    <a:srgbClr val="002060"/>
                  </a:solidFill>
                </a:ln>
                <a:solidFill>
                  <a:srgbClr val="00B0F0"/>
                </a:solidFill>
                <a:effectLst>
                  <a:innerShdw blurRad="69850" dist="43180" dir="5400000">
                    <a:srgbClr val="000000">
                      <a:alpha val="65000"/>
                    </a:srgbClr>
                  </a:innerShdw>
                </a:effectLst>
                <a:latin typeface="Matura MT Script Capitals" pitchFamily="66" charset="0"/>
              </a:rPr>
            </a:br>
            <a:r>
              <a:rPr lang="en-US" sz="3200" cap="none" spc="0" dirty="0" smtClean="0">
                <a:ln w="1905">
                  <a:solidFill>
                    <a:srgbClr val="002060"/>
                  </a:solidFill>
                </a:ln>
                <a:solidFill>
                  <a:srgbClr val="00B0F0"/>
                </a:solidFill>
                <a:effectLst>
                  <a:innerShdw blurRad="69850" dist="43180" dir="5400000">
                    <a:srgbClr val="000000">
                      <a:alpha val="65000"/>
                    </a:srgbClr>
                  </a:innerShdw>
                </a:effectLst>
                <a:latin typeface="Matura MT Script Capitals" pitchFamily="66" charset="0"/>
              </a:rPr>
              <a:t>“Light” in Galilee!</a:t>
            </a:r>
          </a:p>
          <a:p>
            <a:pPr algn="ctr"/>
            <a:r>
              <a:rPr lang="en-US" sz="3200" cap="none" spc="0" dirty="0" smtClean="0">
                <a:ln w="1905"/>
                <a:solidFill>
                  <a:schemeClr val="accent2">
                    <a:lumMod val="75000"/>
                  </a:schemeClr>
                </a:solidFill>
                <a:effectLst>
                  <a:innerShdw blurRad="69850" dist="43180" dir="5400000">
                    <a:srgbClr val="000000">
                      <a:alpha val="65000"/>
                    </a:srgbClr>
                  </a:innerShdw>
                </a:effectLst>
                <a:latin typeface="Matura MT Script Capitals" pitchFamily="66" charset="0"/>
              </a:rPr>
              <a:t>Is there something </a:t>
            </a:r>
            <a:br>
              <a:rPr lang="en-US" sz="3200" cap="none" spc="0" dirty="0" smtClean="0">
                <a:ln w="1905"/>
                <a:solidFill>
                  <a:schemeClr val="accent2">
                    <a:lumMod val="75000"/>
                  </a:schemeClr>
                </a:solidFill>
                <a:effectLst>
                  <a:innerShdw blurRad="69850" dist="43180" dir="5400000">
                    <a:srgbClr val="000000">
                      <a:alpha val="65000"/>
                    </a:srgbClr>
                  </a:innerShdw>
                </a:effectLst>
                <a:latin typeface="Matura MT Script Capitals" pitchFamily="66" charset="0"/>
              </a:rPr>
            </a:br>
            <a:r>
              <a:rPr lang="en-US" sz="3200" cap="none" spc="0" dirty="0" smtClean="0">
                <a:ln w="1905"/>
                <a:solidFill>
                  <a:schemeClr val="accent2">
                    <a:lumMod val="75000"/>
                  </a:schemeClr>
                </a:solidFill>
                <a:effectLst>
                  <a:innerShdw blurRad="69850" dist="43180" dir="5400000">
                    <a:srgbClr val="000000">
                      <a:alpha val="65000"/>
                    </a:srgbClr>
                  </a:innerShdw>
                </a:effectLst>
                <a:latin typeface="Matura MT Script Capitals" pitchFamily="66" charset="0"/>
              </a:rPr>
              <a:t>to be noted here?</a:t>
            </a:r>
          </a:p>
          <a:p>
            <a:pPr algn="ctr"/>
            <a:r>
              <a:rPr lang="en-US" sz="3200" cap="none" spc="0" dirty="0" smtClean="0">
                <a:ln w="1905"/>
                <a:solidFill>
                  <a:schemeClr val="accent1">
                    <a:lumMod val="75000"/>
                  </a:schemeClr>
                </a:solidFill>
                <a:effectLst>
                  <a:innerShdw blurRad="69850" dist="43180" dir="5400000">
                    <a:srgbClr val="000000">
                      <a:alpha val="65000"/>
                    </a:srgbClr>
                  </a:innerShdw>
                </a:effectLst>
                <a:latin typeface="Matura MT Script Capitals" pitchFamily="66" charset="0"/>
              </a:rPr>
              <a:t>(This may be an interesting topic for further study.)</a:t>
            </a:r>
            <a:endParaRPr lang="en-US" sz="3200" cap="none" spc="0" dirty="0">
              <a:ln w="1905"/>
              <a:solidFill>
                <a:schemeClr val="accent1">
                  <a:lumMod val="75000"/>
                </a:schemeClr>
              </a:solidFill>
              <a:effectLst>
                <a:innerShdw blurRad="69850" dist="43180" dir="5400000">
                  <a:srgbClr val="000000">
                    <a:alpha val="65000"/>
                  </a:srgbClr>
                </a:innerShdw>
              </a:effectLst>
              <a:latin typeface="Matura MT Script Capitals" pitchFamily="66" charset="0"/>
            </a:endParaRPr>
          </a:p>
        </p:txBody>
      </p:sp>
      <p:pic>
        <p:nvPicPr>
          <p:cNvPr id="5" name="Picture 2" descr="C:\Users\Rae\Desktop\mazzaroth &amp; 12 tribes 1166.jpg"/>
          <p:cNvPicPr>
            <a:picLocks noChangeAspect="1" noChangeArrowheads="1"/>
          </p:cNvPicPr>
          <p:nvPr/>
        </p:nvPicPr>
        <p:blipFill>
          <a:blip r:embed="rId2" cstate="email">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a:ext>
            </a:extLst>
          </a:blip>
          <a:srcRect/>
          <a:stretch>
            <a:fillRect/>
          </a:stretch>
        </p:blipFill>
        <p:spPr bwMode="auto">
          <a:xfrm>
            <a:off x="4946163" y="353184"/>
            <a:ext cx="6644542" cy="6222847"/>
          </a:xfrm>
          <a:prstGeom prst="roundRect">
            <a:avLst>
              <a:gd name="adj" fmla="val 7116"/>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6" name="Oval 5"/>
          <p:cNvSpPr/>
          <p:nvPr/>
        </p:nvSpPr>
        <p:spPr>
          <a:xfrm>
            <a:off x="5474523" y="3946968"/>
            <a:ext cx="2127849" cy="2051556"/>
          </a:xfrm>
          <a:prstGeom prst="ellipse">
            <a:avLst/>
          </a:prstGeom>
          <a:noFill/>
          <a:ln w="76200">
            <a:solidFill>
              <a:schemeClr val="accent1">
                <a:lumMod val="75000"/>
              </a:schemeClr>
            </a:solidFill>
          </a:ln>
          <a:effectLst>
            <a:glow rad="127000">
              <a:srgbClr val="FFFF00"/>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Oval 6"/>
          <p:cNvSpPr/>
          <p:nvPr/>
        </p:nvSpPr>
        <p:spPr>
          <a:xfrm>
            <a:off x="7602372" y="126520"/>
            <a:ext cx="2849577" cy="1961361"/>
          </a:xfrm>
          <a:prstGeom prst="ellipse">
            <a:avLst/>
          </a:prstGeom>
          <a:noFill/>
          <a:ln w="76200">
            <a:solidFill>
              <a:srgbClr val="00FF00"/>
            </a:solidFill>
          </a:ln>
          <a:effectLst>
            <a:glow rad="127000">
              <a:srgbClr val="FF9900"/>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6139922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repeatCount="4000"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wheel(8)">
                                      <p:cBhvr>
                                        <p:cTn id="7" dur="1250"/>
                                        <p:tgtEl>
                                          <p:spTgt spid="6"/>
                                        </p:tgtEl>
                                      </p:cBhvr>
                                    </p:animEffect>
                                  </p:childTnLst>
                                </p:cTn>
                              </p:par>
                              <p:par>
                                <p:cTn id="8" presetID="21" presetClass="entr" presetSubtype="8" repeatCount="4000" fill="hold" grpId="0" nodeType="withEffect">
                                  <p:stCondLst>
                                    <p:cond delay="1000"/>
                                  </p:stCondLst>
                                  <p:childTnLst>
                                    <p:set>
                                      <p:cBhvr>
                                        <p:cTn id="9" dur="1" fill="hold">
                                          <p:stCondLst>
                                            <p:cond delay="0"/>
                                          </p:stCondLst>
                                        </p:cTn>
                                        <p:tgtEl>
                                          <p:spTgt spid="7"/>
                                        </p:tgtEl>
                                        <p:attrNameLst>
                                          <p:attrName>style.visibility</p:attrName>
                                        </p:attrNameLst>
                                      </p:cBhvr>
                                      <p:to>
                                        <p:strVal val="visible"/>
                                      </p:to>
                                    </p:set>
                                    <p:animEffect transition="in" filter="wheel(8)">
                                      <p:cBhvr>
                                        <p:cTn id="10"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rgbClr val="FFFF00"/>
            </a:gs>
          </a:gsLst>
          <a:lin ang="5400000" scaled="0"/>
        </a:gradFill>
        <a:effectLst/>
      </p:bgPr>
    </p:bg>
    <p:spTree>
      <p:nvGrpSpPr>
        <p:cNvPr id="1" name=""/>
        <p:cNvGrpSpPr/>
        <p:nvPr/>
      </p:nvGrpSpPr>
      <p:grpSpPr>
        <a:xfrm>
          <a:off x="0" y="0"/>
          <a:ext cx="0" cy="0"/>
          <a:chOff x="0" y="0"/>
          <a:chExt cx="0" cy="0"/>
        </a:xfrm>
      </p:grpSpPr>
      <p:sp>
        <p:nvSpPr>
          <p:cNvPr id="47" name="Slide Number Placeholder 3"/>
          <p:cNvSpPr>
            <a:spLocks noGrp="1"/>
          </p:cNvSpPr>
          <p:nvPr>
            <p:ph type="sldNum" sz="quarter" idx="12"/>
          </p:nvPr>
        </p:nvSpPr>
        <p:spPr>
          <a:xfrm>
            <a:off x="11399520" y="6492875"/>
            <a:ext cx="764215" cy="365125"/>
          </a:xfrm>
          <a:scene3d>
            <a:camera prst="orthographicFront"/>
            <a:lightRig rig="threePt" dir="t"/>
          </a:scene3d>
          <a:sp3d>
            <a:bevelT/>
          </a:sp3d>
        </p:spPr>
        <p:txBody>
          <a:bodyPr/>
          <a:lstStyle/>
          <a:p>
            <a:fld id="{6D22F896-40B5-4ADD-8801-0D06FADFA095}" type="slidenum">
              <a:rPr lang="en-US" smtClean="0"/>
              <a:pPr/>
              <a:t>31</a:t>
            </a:fld>
            <a:endParaRPr lang="en-US" dirty="0"/>
          </a:p>
        </p:txBody>
      </p:sp>
      <p:sp>
        <p:nvSpPr>
          <p:cNvPr id="50" name="Rectangle 49"/>
          <p:cNvSpPr/>
          <p:nvPr/>
        </p:nvSpPr>
        <p:spPr>
          <a:xfrm>
            <a:off x="253380" y="860608"/>
            <a:ext cx="4964080" cy="277905"/>
          </a:xfrm>
          <a:prstGeom prst="rect">
            <a:avLst/>
          </a:prstGeom>
          <a:solidFill>
            <a:srgbClr val="FF0000"/>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dirty="0" smtClean="0">
                <a:solidFill>
                  <a:schemeClr val="tx1"/>
                </a:solidFill>
              </a:rPr>
              <a:t>Jan  1   1999 – 2000 		 -- 384 days!</a:t>
            </a:r>
            <a:endParaRPr lang="en-CA" b="1" dirty="0">
              <a:solidFill>
                <a:schemeClr val="tx1"/>
              </a:solidFill>
            </a:endParaRPr>
          </a:p>
        </p:txBody>
      </p:sp>
      <p:sp>
        <p:nvSpPr>
          <p:cNvPr id="51" name="Rectangle 50"/>
          <p:cNvSpPr/>
          <p:nvPr/>
        </p:nvSpPr>
        <p:spPr>
          <a:xfrm>
            <a:off x="253379" y="1138513"/>
            <a:ext cx="4193115" cy="277905"/>
          </a:xfrm>
          <a:prstGeom prst="rect">
            <a:avLst/>
          </a:prstGeom>
          <a:solidFill>
            <a:srgbClr val="B2B2B2"/>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dirty="0" smtClean="0">
                <a:solidFill>
                  <a:schemeClr val="tx1"/>
                </a:solidFill>
              </a:rPr>
              <a:t>Jan 20   2000 – 2001		 -- 354 days!</a:t>
            </a:r>
            <a:endParaRPr lang="en-CA" b="1" dirty="0">
              <a:solidFill>
                <a:schemeClr val="tx1"/>
              </a:solidFill>
            </a:endParaRPr>
          </a:p>
        </p:txBody>
      </p:sp>
      <p:sp>
        <p:nvSpPr>
          <p:cNvPr id="52" name="Rectangle 51"/>
          <p:cNvSpPr/>
          <p:nvPr/>
        </p:nvSpPr>
        <p:spPr>
          <a:xfrm>
            <a:off x="253380" y="1416418"/>
            <a:ext cx="4964080" cy="277905"/>
          </a:xfrm>
          <a:prstGeom prst="rect">
            <a:avLst/>
          </a:prstGeom>
          <a:solidFill>
            <a:srgbClr val="FF0000"/>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dirty="0" smtClean="0">
                <a:solidFill>
                  <a:schemeClr val="tx1"/>
                </a:solidFill>
              </a:rPr>
              <a:t>Jan  9    2001 – 2002 		 – 384 days!</a:t>
            </a:r>
            <a:endParaRPr lang="en-CA" b="1" dirty="0">
              <a:solidFill>
                <a:schemeClr val="tx1"/>
              </a:solidFill>
            </a:endParaRPr>
          </a:p>
        </p:txBody>
      </p:sp>
      <p:sp>
        <p:nvSpPr>
          <p:cNvPr id="53" name="Rectangle 52"/>
          <p:cNvSpPr/>
          <p:nvPr/>
        </p:nvSpPr>
        <p:spPr>
          <a:xfrm>
            <a:off x="253379" y="1694323"/>
            <a:ext cx="4255867" cy="277905"/>
          </a:xfrm>
          <a:prstGeom prst="rect">
            <a:avLst/>
          </a:prstGeom>
          <a:solidFill>
            <a:srgbClr val="99FF99"/>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dirty="0" smtClean="0">
                <a:solidFill>
                  <a:schemeClr val="tx1"/>
                </a:solidFill>
              </a:rPr>
              <a:t>Jan 28   2002 – 2003		 – 355 days!</a:t>
            </a:r>
            <a:endParaRPr lang="en-CA" b="1" dirty="0">
              <a:solidFill>
                <a:schemeClr val="tx1"/>
              </a:solidFill>
            </a:endParaRPr>
          </a:p>
        </p:txBody>
      </p:sp>
      <p:sp>
        <p:nvSpPr>
          <p:cNvPr id="54" name="Rectangle 53"/>
          <p:cNvSpPr/>
          <p:nvPr/>
        </p:nvSpPr>
        <p:spPr>
          <a:xfrm>
            <a:off x="253379" y="1972228"/>
            <a:ext cx="4193115" cy="277905"/>
          </a:xfrm>
          <a:prstGeom prst="rect">
            <a:avLst/>
          </a:prstGeom>
          <a:solidFill>
            <a:schemeClr val="bg1">
              <a:lumMod val="7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dirty="0" smtClean="0">
                <a:solidFill>
                  <a:schemeClr val="tx1"/>
                </a:solidFill>
              </a:rPr>
              <a:t>Jan 18   2003 – 2004		 – 354 days!</a:t>
            </a:r>
            <a:endParaRPr lang="en-CA" b="1" dirty="0">
              <a:solidFill>
                <a:schemeClr val="tx1"/>
              </a:solidFill>
            </a:endParaRPr>
          </a:p>
        </p:txBody>
      </p:sp>
      <p:sp>
        <p:nvSpPr>
          <p:cNvPr id="55" name="Rectangle 54"/>
          <p:cNvSpPr/>
          <p:nvPr/>
        </p:nvSpPr>
        <p:spPr>
          <a:xfrm>
            <a:off x="253379" y="2250133"/>
            <a:ext cx="4901327" cy="277905"/>
          </a:xfrm>
          <a:prstGeom prst="rect">
            <a:avLst/>
          </a:prstGeom>
          <a:solidFill>
            <a:srgbClr val="339966"/>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dirty="0" smtClean="0">
                <a:solidFill>
                  <a:schemeClr val="tx1"/>
                </a:solidFill>
              </a:rPr>
              <a:t>Jan   7   2004 – 2005		 – 383 days!</a:t>
            </a:r>
            <a:endParaRPr lang="en-CA" b="1" dirty="0">
              <a:solidFill>
                <a:schemeClr val="tx1"/>
              </a:solidFill>
            </a:endParaRPr>
          </a:p>
        </p:txBody>
      </p:sp>
      <p:sp>
        <p:nvSpPr>
          <p:cNvPr id="56" name="Rectangle 55"/>
          <p:cNvSpPr/>
          <p:nvPr/>
        </p:nvSpPr>
        <p:spPr>
          <a:xfrm>
            <a:off x="253379" y="2528038"/>
            <a:ext cx="4193115" cy="277905"/>
          </a:xfrm>
          <a:prstGeom prst="rect">
            <a:avLst/>
          </a:prstGeom>
          <a:solidFill>
            <a:schemeClr val="bg1">
              <a:lumMod val="7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dirty="0" smtClean="0">
                <a:solidFill>
                  <a:schemeClr val="tx1"/>
                </a:solidFill>
              </a:rPr>
              <a:t>Jan 25   2005 – 2006 		 – 354 days!</a:t>
            </a:r>
            <a:endParaRPr lang="en-CA" b="1" dirty="0">
              <a:solidFill>
                <a:schemeClr val="tx1"/>
              </a:solidFill>
            </a:endParaRPr>
          </a:p>
        </p:txBody>
      </p:sp>
      <p:sp>
        <p:nvSpPr>
          <p:cNvPr id="57" name="Rectangle 56"/>
          <p:cNvSpPr/>
          <p:nvPr/>
        </p:nvSpPr>
        <p:spPr>
          <a:xfrm>
            <a:off x="253379" y="2805943"/>
            <a:ext cx="4318621" cy="277905"/>
          </a:xfrm>
          <a:prstGeom prst="rect">
            <a:avLst/>
          </a:prstGeom>
          <a:solidFill>
            <a:schemeClr val="accent5">
              <a:lumMod val="7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dirty="0" smtClean="0">
                <a:solidFill>
                  <a:schemeClr val="tx1"/>
                </a:solidFill>
              </a:rPr>
              <a:t>Jan 14   2006 – 2007		 – 356 days!</a:t>
            </a:r>
            <a:endParaRPr lang="en-CA" b="1" dirty="0">
              <a:solidFill>
                <a:schemeClr val="tx1"/>
              </a:solidFill>
            </a:endParaRPr>
          </a:p>
        </p:txBody>
      </p:sp>
      <p:sp>
        <p:nvSpPr>
          <p:cNvPr id="58" name="Rectangle 57"/>
          <p:cNvSpPr/>
          <p:nvPr/>
        </p:nvSpPr>
        <p:spPr>
          <a:xfrm>
            <a:off x="253380" y="3091593"/>
            <a:ext cx="4964080" cy="277905"/>
          </a:xfrm>
          <a:prstGeom prst="rect">
            <a:avLst/>
          </a:prstGeom>
          <a:solidFill>
            <a:srgbClr val="FF0000"/>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dirty="0" smtClean="0">
                <a:solidFill>
                  <a:schemeClr val="tx1"/>
                </a:solidFill>
              </a:rPr>
              <a:t>Jan  3    2007 – 2008		 – 384 days!</a:t>
            </a:r>
            <a:endParaRPr lang="en-CA" b="1" dirty="0">
              <a:solidFill>
                <a:schemeClr val="tx1"/>
              </a:solidFill>
            </a:endParaRPr>
          </a:p>
        </p:txBody>
      </p:sp>
      <p:sp>
        <p:nvSpPr>
          <p:cNvPr id="59" name="Rectangle 58"/>
          <p:cNvSpPr/>
          <p:nvPr/>
        </p:nvSpPr>
        <p:spPr>
          <a:xfrm>
            <a:off x="253379" y="3377243"/>
            <a:ext cx="4112433" cy="277905"/>
          </a:xfrm>
          <a:prstGeom prst="rect">
            <a:avLst/>
          </a:prstGeom>
          <a:solidFill>
            <a:schemeClr val="bg1">
              <a:lumMod val="9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dirty="0" smtClean="0">
                <a:solidFill>
                  <a:schemeClr val="tx1"/>
                </a:solidFill>
              </a:rPr>
              <a:t>Jan 22   2008 – 2009		 – 353 days!</a:t>
            </a:r>
            <a:endParaRPr lang="en-CA" b="1" dirty="0">
              <a:solidFill>
                <a:schemeClr val="tx1"/>
              </a:solidFill>
            </a:endParaRPr>
          </a:p>
        </p:txBody>
      </p:sp>
      <p:sp>
        <p:nvSpPr>
          <p:cNvPr id="60" name="Rectangle 59"/>
          <p:cNvSpPr/>
          <p:nvPr/>
        </p:nvSpPr>
        <p:spPr>
          <a:xfrm>
            <a:off x="253379" y="3658910"/>
            <a:ext cx="4964081" cy="277905"/>
          </a:xfrm>
          <a:prstGeom prst="rect">
            <a:avLst/>
          </a:prstGeom>
          <a:solidFill>
            <a:srgbClr val="FF0000"/>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dirty="0" smtClean="0">
                <a:solidFill>
                  <a:schemeClr val="tx1"/>
                </a:solidFill>
              </a:rPr>
              <a:t>Jan 10   2009 – 2010		 – 384 days!</a:t>
            </a:r>
            <a:endParaRPr lang="en-CA" b="1" dirty="0">
              <a:solidFill>
                <a:schemeClr val="tx1"/>
              </a:solidFill>
            </a:endParaRPr>
          </a:p>
        </p:txBody>
      </p:sp>
      <p:sp>
        <p:nvSpPr>
          <p:cNvPr id="61" name="Rectangle 60"/>
          <p:cNvSpPr/>
          <p:nvPr/>
        </p:nvSpPr>
        <p:spPr>
          <a:xfrm>
            <a:off x="253379" y="3940702"/>
            <a:ext cx="4193116" cy="277905"/>
          </a:xfrm>
          <a:prstGeom prst="rect">
            <a:avLst/>
          </a:prstGeom>
          <a:solidFill>
            <a:srgbClr val="B2B2B2"/>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dirty="0" smtClean="0">
                <a:solidFill>
                  <a:schemeClr val="tx1"/>
                </a:solidFill>
              </a:rPr>
              <a:t>Jan 29   2000 – 2011		 – 354 days!</a:t>
            </a:r>
            <a:endParaRPr lang="en-CA" b="1" dirty="0">
              <a:solidFill>
                <a:schemeClr val="tx1"/>
              </a:solidFill>
            </a:endParaRPr>
          </a:p>
        </p:txBody>
      </p:sp>
      <p:sp>
        <p:nvSpPr>
          <p:cNvPr id="62" name="Rectangle 61"/>
          <p:cNvSpPr/>
          <p:nvPr/>
        </p:nvSpPr>
        <p:spPr>
          <a:xfrm>
            <a:off x="253378" y="4225034"/>
            <a:ext cx="4193116" cy="277905"/>
          </a:xfrm>
          <a:prstGeom prst="rect">
            <a:avLst/>
          </a:prstGeom>
          <a:solidFill>
            <a:schemeClr val="bg1">
              <a:lumMod val="7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dirty="0" smtClean="0">
                <a:solidFill>
                  <a:schemeClr val="tx1"/>
                </a:solidFill>
              </a:rPr>
              <a:t>Jan 19   2011 – 2012		 – 354 days!</a:t>
            </a:r>
            <a:endParaRPr lang="en-CA" b="1" dirty="0">
              <a:solidFill>
                <a:schemeClr val="tx1"/>
              </a:solidFill>
            </a:endParaRPr>
          </a:p>
        </p:txBody>
      </p:sp>
      <p:sp>
        <p:nvSpPr>
          <p:cNvPr id="63" name="Rectangle 62"/>
          <p:cNvSpPr/>
          <p:nvPr/>
        </p:nvSpPr>
        <p:spPr>
          <a:xfrm>
            <a:off x="253378" y="4509366"/>
            <a:ext cx="4838576" cy="277905"/>
          </a:xfrm>
          <a:prstGeom prst="rect">
            <a:avLst/>
          </a:prstGeom>
          <a:solidFill>
            <a:schemeClr val="tx1"/>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dirty="0" smtClean="0">
                <a:solidFill>
                  <a:srgbClr val="FFFF00"/>
                </a:solidFill>
              </a:rPr>
              <a:t>Jan  9    2012 – 2013		 – 382 days</a:t>
            </a:r>
            <a:r>
              <a:rPr lang="en-CA" b="1" dirty="0" smtClean="0">
                <a:solidFill>
                  <a:schemeClr val="tx1"/>
                </a:solidFill>
              </a:rPr>
              <a:t>!</a:t>
            </a:r>
            <a:endParaRPr lang="en-CA" b="1" dirty="0">
              <a:solidFill>
                <a:schemeClr val="tx1"/>
              </a:solidFill>
            </a:endParaRPr>
          </a:p>
        </p:txBody>
      </p:sp>
      <p:sp>
        <p:nvSpPr>
          <p:cNvPr id="64" name="Rectangle 63"/>
          <p:cNvSpPr/>
          <p:nvPr/>
        </p:nvSpPr>
        <p:spPr>
          <a:xfrm>
            <a:off x="253378" y="4802761"/>
            <a:ext cx="4193116" cy="277905"/>
          </a:xfrm>
          <a:prstGeom prst="rect">
            <a:avLst/>
          </a:prstGeom>
          <a:solidFill>
            <a:schemeClr val="bg1">
              <a:lumMod val="7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dirty="0" smtClean="0">
                <a:solidFill>
                  <a:schemeClr val="tx1"/>
                </a:solidFill>
              </a:rPr>
              <a:t>Jan 26   2013 – 2014		 – 354 days!</a:t>
            </a:r>
            <a:endParaRPr lang="en-CA" b="1" dirty="0">
              <a:solidFill>
                <a:schemeClr val="tx1"/>
              </a:solidFill>
            </a:endParaRPr>
          </a:p>
        </p:txBody>
      </p:sp>
      <p:sp>
        <p:nvSpPr>
          <p:cNvPr id="65" name="Rectangle 64"/>
          <p:cNvSpPr/>
          <p:nvPr/>
        </p:nvSpPr>
        <p:spPr>
          <a:xfrm>
            <a:off x="253377" y="5095685"/>
            <a:ext cx="4193117" cy="277905"/>
          </a:xfrm>
          <a:prstGeom prst="rect">
            <a:avLst/>
          </a:prstGeom>
          <a:solidFill>
            <a:schemeClr val="bg1">
              <a:lumMod val="7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dirty="0" smtClean="0">
                <a:solidFill>
                  <a:schemeClr val="tx1"/>
                </a:solidFill>
              </a:rPr>
              <a:t>Jan 15   2014 – 2015		 – 354 days!</a:t>
            </a:r>
            <a:endParaRPr lang="en-CA" b="1" dirty="0">
              <a:solidFill>
                <a:schemeClr val="tx1"/>
              </a:solidFill>
            </a:endParaRPr>
          </a:p>
        </p:txBody>
      </p:sp>
      <p:sp>
        <p:nvSpPr>
          <p:cNvPr id="66" name="Rectangle 65"/>
          <p:cNvSpPr/>
          <p:nvPr/>
        </p:nvSpPr>
        <p:spPr>
          <a:xfrm>
            <a:off x="253377" y="5377179"/>
            <a:ext cx="4964083" cy="277905"/>
          </a:xfrm>
          <a:prstGeom prst="rect">
            <a:avLst/>
          </a:prstGeom>
          <a:solidFill>
            <a:srgbClr val="FF0000"/>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dirty="0" smtClean="0">
                <a:solidFill>
                  <a:schemeClr val="tx1"/>
                </a:solidFill>
              </a:rPr>
              <a:t>Jan  4    2015 – 2016		 – 384 days!</a:t>
            </a:r>
            <a:endParaRPr lang="en-CA" b="1" dirty="0">
              <a:solidFill>
                <a:schemeClr val="tx1"/>
              </a:solidFill>
            </a:endParaRPr>
          </a:p>
        </p:txBody>
      </p:sp>
      <p:sp>
        <p:nvSpPr>
          <p:cNvPr id="67" name="Rectangle 66"/>
          <p:cNvSpPr/>
          <p:nvPr/>
        </p:nvSpPr>
        <p:spPr>
          <a:xfrm>
            <a:off x="253377" y="5666937"/>
            <a:ext cx="4193117" cy="277905"/>
          </a:xfrm>
          <a:prstGeom prst="rect">
            <a:avLst/>
          </a:prstGeom>
          <a:solidFill>
            <a:schemeClr val="bg1">
              <a:lumMod val="7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dirty="0" smtClean="0">
                <a:solidFill>
                  <a:schemeClr val="tx1"/>
                </a:solidFill>
              </a:rPr>
              <a:t>Jan 23   2016 – 2017		 – 354 days!</a:t>
            </a:r>
            <a:endParaRPr lang="en-CA" b="1" dirty="0">
              <a:solidFill>
                <a:schemeClr val="tx1"/>
              </a:solidFill>
            </a:endParaRPr>
          </a:p>
        </p:txBody>
      </p:sp>
      <p:sp>
        <p:nvSpPr>
          <p:cNvPr id="68" name="Rectangle 67"/>
          <p:cNvSpPr/>
          <p:nvPr/>
        </p:nvSpPr>
        <p:spPr>
          <a:xfrm>
            <a:off x="253377" y="5950049"/>
            <a:ext cx="4193117" cy="277905"/>
          </a:xfrm>
          <a:prstGeom prst="rect">
            <a:avLst/>
          </a:prstGeom>
          <a:solidFill>
            <a:schemeClr val="bg1">
              <a:lumMod val="7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dirty="0" smtClean="0">
                <a:solidFill>
                  <a:schemeClr val="tx1"/>
                </a:solidFill>
              </a:rPr>
              <a:t>Jan 12   2017 – 2018		 – 354 days!</a:t>
            </a:r>
            <a:endParaRPr lang="en-CA" b="1" dirty="0">
              <a:solidFill>
                <a:schemeClr val="tx1"/>
              </a:solidFill>
            </a:endParaRPr>
          </a:p>
        </p:txBody>
      </p:sp>
      <p:sp>
        <p:nvSpPr>
          <p:cNvPr id="69" name="Rectangle 68"/>
          <p:cNvSpPr/>
          <p:nvPr/>
        </p:nvSpPr>
        <p:spPr>
          <a:xfrm>
            <a:off x="253378" y="6233765"/>
            <a:ext cx="4964082" cy="277905"/>
          </a:xfrm>
          <a:prstGeom prst="rect">
            <a:avLst/>
          </a:prstGeom>
          <a:solidFill>
            <a:srgbClr val="FF0000"/>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dirty="0" smtClean="0">
                <a:solidFill>
                  <a:schemeClr val="tx1"/>
                </a:solidFill>
              </a:rPr>
              <a:t>Jan  1    2018 – 2019		 – 384 days!</a:t>
            </a:r>
            <a:endParaRPr lang="en-CA" b="1" dirty="0">
              <a:solidFill>
                <a:schemeClr val="tx1"/>
              </a:solidFill>
            </a:endParaRPr>
          </a:p>
        </p:txBody>
      </p:sp>
      <p:sp>
        <p:nvSpPr>
          <p:cNvPr id="70" name="Rectangle 69"/>
          <p:cNvSpPr/>
          <p:nvPr/>
        </p:nvSpPr>
        <p:spPr>
          <a:xfrm>
            <a:off x="5500881" y="860607"/>
            <a:ext cx="2531011" cy="277905"/>
          </a:xfrm>
          <a:prstGeom prst="rect">
            <a:avLst/>
          </a:prstGeom>
          <a:solidFill>
            <a:srgbClr val="99FF99"/>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tx1"/>
                </a:solidFill>
              </a:rPr>
              <a:t>New Moon – Apr     5</a:t>
            </a:r>
            <a:endParaRPr lang="en-CA" b="1" dirty="0">
              <a:solidFill>
                <a:schemeClr val="tx1"/>
              </a:solidFill>
            </a:endParaRPr>
          </a:p>
        </p:txBody>
      </p:sp>
      <p:sp>
        <p:nvSpPr>
          <p:cNvPr id="71" name="Rectangle 70"/>
          <p:cNvSpPr/>
          <p:nvPr/>
        </p:nvSpPr>
        <p:spPr>
          <a:xfrm>
            <a:off x="5500878" y="1423674"/>
            <a:ext cx="2531011" cy="277905"/>
          </a:xfrm>
          <a:prstGeom prst="rect">
            <a:avLst/>
          </a:prstGeom>
          <a:solidFill>
            <a:srgbClr val="99FF99"/>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tx1"/>
                </a:solidFill>
              </a:rPr>
              <a:t>New Moon – Mar   24</a:t>
            </a:r>
            <a:endParaRPr lang="en-CA" b="1" dirty="0">
              <a:solidFill>
                <a:schemeClr val="tx1"/>
              </a:solidFill>
            </a:endParaRPr>
          </a:p>
        </p:txBody>
      </p:sp>
      <p:sp>
        <p:nvSpPr>
          <p:cNvPr id="72" name="Rectangle 71"/>
          <p:cNvSpPr/>
          <p:nvPr/>
        </p:nvSpPr>
        <p:spPr>
          <a:xfrm>
            <a:off x="5500880" y="1695740"/>
            <a:ext cx="2531011" cy="277905"/>
          </a:xfrm>
          <a:prstGeom prst="rect">
            <a:avLst/>
          </a:prstGeom>
          <a:solidFill>
            <a:srgbClr val="99FF99"/>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tx1"/>
                </a:solidFill>
              </a:rPr>
              <a:t>New Moon – Apr   12</a:t>
            </a:r>
            <a:endParaRPr lang="en-CA" b="1" dirty="0">
              <a:solidFill>
                <a:schemeClr val="tx1"/>
              </a:solidFill>
            </a:endParaRPr>
          </a:p>
        </p:txBody>
      </p:sp>
      <p:sp>
        <p:nvSpPr>
          <p:cNvPr id="73" name="Rectangle 72"/>
          <p:cNvSpPr/>
          <p:nvPr/>
        </p:nvSpPr>
        <p:spPr>
          <a:xfrm>
            <a:off x="5500879" y="1973863"/>
            <a:ext cx="2531011" cy="277905"/>
          </a:xfrm>
          <a:prstGeom prst="rect">
            <a:avLst/>
          </a:prstGeom>
          <a:solidFill>
            <a:srgbClr val="99FF99"/>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tx1"/>
                </a:solidFill>
              </a:rPr>
              <a:t>New Moon – Apr     1</a:t>
            </a:r>
            <a:endParaRPr lang="en-CA" b="1" dirty="0">
              <a:solidFill>
                <a:schemeClr val="tx1"/>
              </a:solidFill>
            </a:endParaRPr>
          </a:p>
        </p:txBody>
      </p:sp>
      <p:sp>
        <p:nvSpPr>
          <p:cNvPr id="74" name="Rectangle 73"/>
          <p:cNvSpPr/>
          <p:nvPr/>
        </p:nvSpPr>
        <p:spPr>
          <a:xfrm>
            <a:off x="5500879" y="2251768"/>
            <a:ext cx="2531011" cy="277905"/>
          </a:xfrm>
          <a:prstGeom prst="rect">
            <a:avLst/>
          </a:prstGeom>
          <a:solidFill>
            <a:srgbClr val="99FF99"/>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tx1"/>
                </a:solidFill>
              </a:rPr>
              <a:t>New Moon – Mar   20</a:t>
            </a:r>
            <a:endParaRPr lang="en-CA" b="1" dirty="0">
              <a:solidFill>
                <a:schemeClr val="tx1"/>
              </a:solidFill>
            </a:endParaRPr>
          </a:p>
        </p:txBody>
      </p:sp>
      <p:sp>
        <p:nvSpPr>
          <p:cNvPr id="75" name="Rectangle 74"/>
          <p:cNvSpPr/>
          <p:nvPr/>
        </p:nvSpPr>
        <p:spPr>
          <a:xfrm>
            <a:off x="5500879" y="2528092"/>
            <a:ext cx="2531011" cy="277905"/>
          </a:xfrm>
          <a:prstGeom prst="rect">
            <a:avLst/>
          </a:prstGeom>
          <a:solidFill>
            <a:srgbClr val="99FF99"/>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tx1"/>
                </a:solidFill>
              </a:rPr>
              <a:t>New Moon – Apr    8</a:t>
            </a:r>
            <a:endParaRPr lang="en-CA" b="1" dirty="0">
              <a:solidFill>
                <a:schemeClr val="tx1"/>
              </a:solidFill>
            </a:endParaRPr>
          </a:p>
        </p:txBody>
      </p:sp>
      <p:sp>
        <p:nvSpPr>
          <p:cNvPr id="76" name="Rectangle 75"/>
          <p:cNvSpPr/>
          <p:nvPr/>
        </p:nvSpPr>
        <p:spPr>
          <a:xfrm>
            <a:off x="5500879" y="2812270"/>
            <a:ext cx="2531011" cy="277905"/>
          </a:xfrm>
          <a:prstGeom prst="rect">
            <a:avLst/>
          </a:prstGeom>
          <a:solidFill>
            <a:srgbClr val="99FF99"/>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tx1"/>
                </a:solidFill>
              </a:rPr>
              <a:t>New Moon – Mar   29 </a:t>
            </a:r>
            <a:endParaRPr lang="en-CA" b="1" dirty="0">
              <a:solidFill>
                <a:schemeClr val="tx1"/>
              </a:solidFill>
            </a:endParaRPr>
          </a:p>
        </p:txBody>
      </p:sp>
      <p:sp>
        <p:nvSpPr>
          <p:cNvPr id="77" name="Rectangle 76"/>
          <p:cNvSpPr/>
          <p:nvPr/>
        </p:nvSpPr>
        <p:spPr>
          <a:xfrm>
            <a:off x="5500878" y="3091592"/>
            <a:ext cx="2531011" cy="277905"/>
          </a:xfrm>
          <a:prstGeom prst="rect">
            <a:avLst/>
          </a:prstGeom>
          <a:solidFill>
            <a:srgbClr val="99FF99"/>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tx1"/>
                </a:solidFill>
              </a:rPr>
              <a:t>New Moon – Apr   17</a:t>
            </a:r>
            <a:endParaRPr lang="en-CA" b="1" dirty="0">
              <a:solidFill>
                <a:schemeClr val="tx1"/>
              </a:solidFill>
            </a:endParaRPr>
          </a:p>
        </p:txBody>
      </p:sp>
      <p:sp>
        <p:nvSpPr>
          <p:cNvPr id="78" name="Rectangle 77"/>
          <p:cNvSpPr/>
          <p:nvPr/>
        </p:nvSpPr>
        <p:spPr>
          <a:xfrm>
            <a:off x="5500872" y="1138512"/>
            <a:ext cx="2531011" cy="277905"/>
          </a:xfrm>
          <a:prstGeom prst="rect">
            <a:avLst/>
          </a:prstGeom>
          <a:solidFill>
            <a:srgbClr val="99FF99"/>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tx1"/>
                </a:solidFill>
              </a:rPr>
              <a:t>New Moon – Apr    4</a:t>
            </a:r>
            <a:endParaRPr lang="en-CA" b="1" dirty="0">
              <a:solidFill>
                <a:schemeClr val="tx1"/>
              </a:solidFill>
            </a:endParaRPr>
          </a:p>
        </p:txBody>
      </p:sp>
      <p:sp>
        <p:nvSpPr>
          <p:cNvPr id="79" name="Rectangle 78"/>
          <p:cNvSpPr/>
          <p:nvPr/>
        </p:nvSpPr>
        <p:spPr>
          <a:xfrm>
            <a:off x="5500877" y="3374012"/>
            <a:ext cx="2531011" cy="277905"/>
          </a:xfrm>
          <a:prstGeom prst="rect">
            <a:avLst/>
          </a:prstGeom>
          <a:solidFill>
            <a:srgbClr val="99FF99"/>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tx1"/>
                </a:solidFill>
              </a:rPr>
              <a:t>New Moon – Apr     5</a:t>
            </a:r>
            <a:endParaRPr lang="en-CA" b="1" dirty="0">
              <a:solidFill>
                <a:schemeClr val="tx1"/>
              </a:solidFill>
            </a:endParaRPr>
          </a:p>
        </p:txBody>
      </p:sp>
      <p:sp>
        <p:nvSpPr>
          <p:cNvPr id="80" name="Rectangle 79"/>
          <p:cNvSpPr/>
          <p:nvPr/>
        </p:nvSpPr>
        <p:spPr>
          <a:xfrm>
            <a:off x="5500877" y="3666285"/>
            <a:ext cx="2531011" cy="277905"/>
          </a:xfrm>
          <a:prstGeom prst="rect">
            <a:avLst/>
          </a:prstGeom>
          <a:solidFill>
            <a:srgbClr val="99FF99"/>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tx1"/>
                </a:solidFill>
              </a:rPr>
              <a:t>New Moon – Mar   26</a:t>
            </a:r>
            <a:endParaRPr lang="en-CA" b="1" dirty="0">
              <a:solidFill>
                <a:schemeClr val="tx1"/>
              </a:solidFill>
            </a:endParaRPr>
          </a:p>
        </p:txBody>
      </p:sp>
      <p:sp>
        <p:nvSpPr>
          <p:cNvPr id="81" name="Rectangle 80"/>
          <p:cNvSpPr/>
          <p:nvPr/>
        </p:nvSpPr>
        <p:spPr>
          <a:xfrm>
            <a:off x="5500877" y="3942216"/>
            <a:ext cx="2531011" cy="277905"/>
          </a:xfrm>
          <a:prstGeom prst="rect">
            <a:avLst/>
          </a:prstGeom>
          <a:solidFill>
            <a:srgbClr val="99FF99"/>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tx1"/>
                </a:solidFill>
              </a:rPr>
              <a:t>New Moon – Apr   14</a:t>
            </a:r>
            <a:endParaRPr lang="en-CA" b="1" dirty="0">
              <a:solidFill>
                <a:schemeClr val="tx1"/>
              </a:solidFill>
            </a:endParaRPr>
          </a:p>
        </p:txBody>
      </p:sp>
      <p:sp>
        <p:nvSpPr>
          <p:cNvPr id="82" name="Rectangle 81"/>
          <p:cNvSpPr/>
          <p:nvPr/>
        </p:nvSpPr>
        <p:spPr>
          <a:xfrm>
            <a:off x="5500877" y="4225957"/>
            <a:ext cx="2531011" cy="277905"/>
          </a:xfrm>
          <a:prstGeom prst="rect">
            <a:avLst/>
          </a:prstGeom>
          <a:solidFill>
            <a:srgbClr val="99FF99"/>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tx1"/>
                </a:solidFill>
              </a:rPr>
              <a:t>New Moon – Apr     3 </a:t>
            </a:r>
            <a:endParaRPr lang="en-CA" b="1" dirty="0">
              <a:solidFill>
                <a:schemeClr val="tx1"/>
              </a:solidFill>
            </a:endParaRPr>
          </a:p>
        </p:txBody>
      </p:sp>
      <p:sp>
        <p:nvSpPr>
          <p:cNvPr id="83" name="Rectangle 82"/>
          <p:cNvSpPr/>
          <p:nvPr/>
        </p:nvSpPr>
        <p:spPr>
          <a:xfrm>
            <a:off x="5500876" y="4515073"/>
            <a:ext cx="2531011" cy="277905"/>
          </a:xfrm>
          <a:prstGeom prst="rect">
            <a:avLst/>
          </a:prstGeom>
          <a:solidFill>
            <a:srgbClr val="99FF99"/>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tx1"/>
                </a:solidFill>
              </a:rPr>
              <a:t>New Moon – Mar   22 </a:t>
            </a:r>
            <a:endParaRPr lang="en-CA" b="1" dirty="0">
              <a:solidFill>
                <a:schemeClr val="tx1"/>
              </a:solidFill>
            </a:endParaRPr>
          </a:p>
        </p:txBody>
      </p:sp>
      <p:sp>
        <p:nvSpPr>
          <p:cNvPr id="84" name="Rectangle 83"/>
          <p:cNvSpPr/>
          <p:nvPr/>
        </p:nvSpPr>
        <p:spPr>
          <a:xfrm>
            <a:off x="5500876" y="4803180"/>
            <a:ext cx="2531011" cy="277905"/>
          </a:xfrm>
          <a:prstGeom prst="rect">
            <a:avLst/>
          </a:prstGeom>
          <a:solidFill>
            <a:srgbClr val="99FF99"/>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tx1"/>
                </a:solidFill>
              </a:rPr>
              <a:t>New Moon – Apr   10 </a:t>
            </a:r>
            <a:endParaRPr lang="en-CA" b="1" dirty="0">
              <a:solidFill>
                <a:schemeClr val="tx1"/>
              </a:solidFill>
            </a:endParaRPr>
          </a:p>
        </p:txBody>
      </p:sp>
      <p:sp>
        <p:nvSpPr>
          <p:cNvPr id="85" name="Rectangle 84"/>
          <p:cNvSpPr/>
          <p:nvPr/>
        </p:nvSpPr>
        <p:spPr>
          <a:xfrm>
            <a:off x="5500876" y="5083088"/>
            <a:ext cx="2531011" cy="277905"/>
          </a:xfrm>
          <a:prstGeom prst="rect">
            <a:avLst/>
          </a:prstGeom>
          <a:solidFill>
            <a:srgbClr val="99FF99"/>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tx1"/>
                </a:solidFill>
              </a:rPr>
              <a:t>New Moon – Mar   30 </a:t>
            </a:r>
            <a:endParaRPr lang="en-CA" b="1" dirty="0">
              <a:solidFill>
                <a:schemeClr val="tx1"/>
              </a:solidFill>
            </a:endParaRPr>
          </a:p>
        </p:txBody>
      </p:sp>
      <p:sp>
        <p:nvSpPr>
          <p:cNvPr id="86" name="Rectangle 85"/>
          <p:cNvSpPr/>
          <p:nvPr/>
        </p:nvSpPr>
        <p:spPr>
          <a:xfrm>
            <a:off x="5500876" y="5369088"/>
            <a:ext cx="2531011" cy="277905"/>
          </a:xfrm>
          <a:prstGeom prst="rect">
            <a:avLst/>
          </a:prstGeom>
          <a:solidFill>
            <a:srgbClr val="99FF99"/>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tx1"/>
                </a:solidFill>
              </a:rPr>
              <a:t>New Moon – Mar   20 </a:t>
            </a:r>
            <a:endParaRPr lang="en-CA" b="1" dirty="0">
              <a:solidFill>
                <a:schemeClr val="tx1"/>
              </a:solidFill>
            </a:endParaRPr>
          </a:p>
        </p:txBody>
      </p:sp>
      <p:sp>
        <p:nvSpPr>
          <p:cNvPr id="87" name="Rectangle 86"/>
          <p:cNvSpPr/>
          <p:nvPr/>
        </p:nvSpPr>
        <p:spPr>
          <a:xfrm>
            <a:off x="5500875" y="5651685"/>
            <a:ext cx="2531011" cy="277905"/>
          </a:xfrm>
          <a:prstGeom prst="rect">
            <a:avLst/>
          </a:prstGeom>
          <a:solidFill>
            <a:srgbClr val="99FF99"/>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tx1"/>
                </a:solidFill>
              </a:rPr>
              <a:t>New Moon – Apr     7 </a:t>
            </a:r>
            <a:endParaRPr lang="en-CA" b="1" dirty="0">
              <a:solidFill>
                <a:schemeClr val="tx1"/>
              </a:solidFill>
            </a:endParaRPr>
          </a:p>
        </p:txBody>
      </p:sp>
      <p:sp>
        <p:nvSpPr>
          <p:cNvPr id="88" name="Rectangle 87"/>
          <p:cNvSpPr/>
          <p:nvPr/>
        </p:nvSpPr>
        <p:spPr>
          <a:xfrm>
            <a:off x="5500874" y="5926873"/>
            <a:ext cx="2531011" cy="277905"/>
          </a:xfrm>
          <a:prstGeom prst="rect">
            <a:avLst/>
          </a:prstGeom>
          <a:solidFill>
            <a:srgbClr val="99FF99"/>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tx1"/>
                </a:solidFill>
              </a:rPr>
              <a:t>New Moon – Mar   27 </a:t>
            </a:r>
            <a:endParaRPr lang="en-CA" b="1" dirty="0">
              <a:solidFill>
                <a:schemeClr val="tx1"/>
              </a:solidFill>
            </a:endParaRPr>
          </a:p>
        </p:txBody>
      </p:sp>
      <p:sp>
        <p:nvSpPr>
          <p:cNvPr id="89" name="Rectangle 88"/>
          <p:cNvSpPr/>
          <p:nvPr/>
        </p:nvSpPr>
        <p:spPr>
          <a:xfrm>
            <a:off x="5500873" y="6180969"/>
            <a:ext cx="2531011" cy="277905"/>
          </a:xfrm>
          <a:prstGeom prst="rect">
            <a:avLst/>
          </a:prstGeom>
          <a:solidFill>
            <a:srgbClr val="99FF99"/>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tx1"/>
                </a:solidFill>
              </a:rPr>
              <a:t>New Moon – Apr   15 </a:t>
            </a:r>
            <a:endParaRPr lang="en-CA" b="1" dirty="0">
              <a:solidFill>
                <a:schemeClr val="tx1"/>
              </a:solidFill>
            </a:endParaRPr>
          </a:p>
        </p:txBody>
      </p:sp>
      <p:sp>
        <p:nvSpPr>
          <p:cNvPr id="90" name="Rectangle 89"/>
          <p:cNvSpPr/>
          <p:nvPr/>
        </p:nvSpPr>
        <p:spPr>
          <a:xfrm>
            <a:off x="7480557" y="851091"/>
            <a:ext cx="469557" cy="5607784"/>
          </a:xfrm>
          <a:prstGeom prst="rect">
            <a:avLst/>
          </a:prstGeom>
          <a:noFill/>
          <a:ln w="57150">
            <a:solidFill>
              <a:srgbClr val="FF00FF"/>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1" name="Rectangle 90"/>
          <p:cNvSpPr/>
          <p:nvPr/>
        </p:nvSpPr>
        <p:spPr>
          <a:xfrm>
            <a:off x="728707" y="812818"/>
            <a:ext cx="345631" cy="5730455"/>
          </a:xfrm>
          <a:prstGeom prst="rect">
            <a:avLst/>
          </a:prstGeom>
          <a:noFill/>
          <a:ln w="57150">
            <a:solidFill>
              <a:srgbClr val="00FF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2" name="Content Placeholder 49"/>
          <p:cNvSpPr>
            <a:spLocks noGrp="1"/>
          </p:cNvSpPr>
          <p:nvPr>
            <p:ph sz="quarter" idx="13"/>
          </p:nvPr>
        </p:nvSpPr>
        <p:spPr>
          <a:xfrm>
            <a:off x="7950114" y="402432"/>
            <a:ext cx="4308601" cy="3247015"/>
          </a:xfrm>
          <a:prstGeom prst="ellipse">
            <a:avLst/>
          </a:prstGeom>
          <a:solidFill>
            <a:schemeClr val="tx1"/>
          </a:solidFill>
          <a:ln w="76200">
            <a:solidFill>
              <a:srgbClr val="00FFFF"/>
            </a:solidFill>
          </a:ln>
          <a:effectLst>
            <a:outerShdw blurRad="76200" dir="18900000" sy="23000" kx="-1200000" algn="bl" rotWithShape="0">
              <a:prstClr val="black">
                <a:alpha val="2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sp3d extrusionH="57150">
              <a:bevelT h="25400" prst="softRound"/>
            </a:sp3d>
          </a:bodyPr>
          <a:lstStyle/>
          <a:p>
            <a:pPr marL="0" indent="0" algn="ctr">
              <a:buNone/>
            </a:pPr>
            <a:r>
              <a:rPr lang="en-CA" sz="4800" b="1" dirty="0" smtClean="0">
                <a:ln>
                  <a:solidFill>
                    <a:srgbClr val="002060"/>
                  </a:solidFill>
                </a:ln>
                <a:solidFill>
                  <a:srgbClr val="FF00FF"/>
                </a:solidFill>
                <a:effectLst>
                  <a:glow rad="127000">
                    <a:srgbClr val="FFCC00"/>
                  </a:glow>
                </a:effectLst>
              </a:rPr>
              <a:t>Horrific</a:t>
            </a:r>
            <a:r>
              <a:rPr lang="en-CA" sz="3200" b="1" dirty="0" smtClean="0">
                <a:ln>
                  <a:solidFill>
                    <a:srgbClr val="002060"/>
                  </a:solidFill>
                </a:ln>
                <a:effectLst>
                  <a:glow rad="127000">
                    <a:srgbClr val="FFCC00"/>
                  </a:glow>
                </a:effectLst>
              </a:rPr>
              <a:t> Lunar inconsistency </a:t>
            </a:r>
            <a:endParaRPr lang="en-CA" sz="3200" b="1" dirty="0">
              <a:ln>
                <a:solidFill>
                  <a:srgbClr val="002060"/>
                </a:solidFill>
              </a:ln>
              <a:effectLst>
                <a:glow rad="127000">
                  <a:srgbClr val="FFCC00"/>
                </a:glow>
              </a:effectLst>
            </a:endParaRPr>
          </a:p>
        </p:txBody>
      </p:sp>
      <p:sp>
        <p:nvSpPr>
          <p:cNvPr id="93" name="Oval 92"/>
          <p:cNvSpPr/>
          <p:nvPr/>
        </p:nvSpPr>
        <p:spPr>
          <a:xfrm>
            <a:off x="8265552" y="3793466"/>
            <a:ext cx="3948266" cy="2702563"/>
          </a:xfrm>
          <a:prstGeom prst="ellipse">
            <a:avLst/>
          </a:prstGeom>
          <a:solidFill>
            <a:schemeClr val="tx1"/>
          </a:solidFill>
          <a:ln w="76200">
            <a:solidFill>
              <a:srgbClr val="00FFFF"/>
            </a:solidFill>
          </a:ln>
          <a:effectLst>
            <a:outerShdw blurRad="76200" dir="18900000" sy="23000" kx="-1200000" algn="bl" rotWithShape="0">
              <a:prstClr val="black">
                <a:alpha val="2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4400" dirty="0">
                <a:ln>
                  <a:solidFill>
                    <a:srgbClr val="002060"/>
                  </a:solidFill>
                </a:ln>
                <a:effectLst>
                  <a:glow rad="127000">
                    <a:srgbClr val="FFCC00"/>
                  </a:glow>
                </a:effectLst>
              </a:rPr>
              <a:t>c</a:t>
            </a:r>
            <a:r>
              <a:rPr lang="en-CA" sz="4400" dirty="0" smtClean="0">
                <a:ln>
                  <a:solidFill>
                    <a:srgbClr val="002060"/>
                  </a:solidFill>
                </a:ln>
                <a:effectLst>
                  <a:glow rad="127000">
                    <a:srgbClr val="FFCC00"/>
                  </a:glow>
                </a:effectLst>
              </a:rPr>
              <a:t>annot compare to</a:t>
            </a:r>
            <a:endParaRPr lang="en-CA" sz="4400" dirty="0">
              <a:ln>
                <a:solidFill>
                  <a:srgbClr val="002060"/>
                </a:solidFill>
              </a:ln>
              <a:effectLst>
                <a:glow rad="127000">
                  <a:srgbClr val="FFCC00"/>
                </a:glow>
              </a:effectLst>
            </a:endParaRPr>
          </a:p>
        </p:txBody>
      </p:sp>
      <p:sp>
        <p:nvSpPr>
          <p:cNvPr id="94" name="Content Placeholder 2"/>
          <p:cNvSpPr txBox="1">
            <a:spLocks/>
          </p:cNvSpPr>
          <p:nvPr/>
        </p:nvSpPr>
        <p:spPr>
          <a:xfrm>
            <a:off x="396815" y="80683"/>
            <a:ext cx="6527860" cy="779926"/>
          </a:xfrm>
          <a:prstGeom prst="rect">
            <a:avLst/>
          </a:prstGeom>
          <a:scene3d>
            <a:camera prst="orthographicFront"/>
            <a:lightRig rig="threePt" dir="t"/>
          </a:scene3d>
          <a:sp3d>
            <a:bevelT/>
          </a:sp3d>
        </p:spPr>
        <p:txBody>
          <a:bodyPr vert="horz" lIns="91440" tIns="45720" rIns="91440" bIns="45720" rtlCol="0">
            <a:normAutofit/>
            <a:sp3d extrusionH="57150">
              <a:bevelT h="25400" prst="softRound"/>
            </a:sp3d>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Font typeface="Arial" panose="020B0604020202020204" pitchFamily="34" charset="0"/>
              <a:buNone/>
            </a:pPr>
            <a:r>
              <a:rPr lang="en-CA" sz="3600" b="1" dirty="0" smtClean="0">
                <a:solidFill>
                  <a:srgbClr val="663300"/>
                </a:solidFill>
              </a:rPr>
              <a:t>The Lunacy of Lunar Cycles! </a:t>
            </a:r>
            <a:endParaRPr lang="en-CA" sz="2800" dirty="0">
              <a:solidFill>
                <a:srgbClr val="663300"/>
              </a:solidFill>
              <a:effectLst>
                <a:glow rad="127000">
                  <a:srgbClr val="FFCC00"/>
                </a:glow>
              </a:effectLst>
            </a:endParaRPr>
          </a:p>
        </p:txBody>
      </p:sp>
      <p:sp>
        <p:nvSpPr>
          <p:cNvPr id="48" name="Oval 47"/>
          <p:cNvSpPr/>
          <p:nvPr/>
        </p:nvSpPr>
        <p:spPr>
          <a:xfrm>
            <a:off x="2921045" y="3922801"/>
            <a:ext cx="1654695" cy="621053"/>
          </a:xfrm>
          <a:prstGeom prst="ellipse">
            <a:avLst/>
          </a:prstGeom>
          <a:noFill/>
          <a:ln w="57150">
            <a:solidFill>
              <a:srgbClr val="00FF00"/>
            </a:solidFill>
          </a:ln>
          <a:effectLst>
            <a:glow rad="76200">
              <a:srgbClr val="00FFFF"/>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Oval 48"/>
          <p:cNvSpPr/>
          <p:nvPr/>
        </p:nvSpPr>
        <p:spPr>
          <a:xfrm>
            <a:off x="2916978" y="4785816"/>
            <a:ext cx="1654695" cy="621053"/>
          </a:xfrm>
          <a:prstGeom prst="ellipse">
            <a:avLst/>
          </a:prstGeom>
          <a:noFill/>
          <a:ln w="57150">
            <a:solidFill>
              <a:srgbClr val="00FF00"/>
            </a:solidFill>
          </a:ln>
          <a:effectLst>
            <a:glow rad="76200">
              <a:srgbClr val="FFCC00"/>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5" name="Oval 94"/>
          <p:cNvSpPr/>
          <p:nvPr/>
        </p:nvSpPr>
        <p:spPr>
          <a:xfrm>
            <a:off x="2917158" y="5633480"/>
            <a:ext cx="1654695" cy="621053"/>
          </a:xfrm>
          <a:prstGeom prst="ellipse">
            <a:avLst/>
          </a:prstGeom>
          <a:noFill/>
          <a:ln w="57150">
            <a:solidFill>
              <a:srgbClr val="00FF00"/>
            </a:solidFill>
          </a:ln>
          <a:effectLst>
            <a:glow rad="76200">
              <a:srgbClr val="9966FF"/>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6" name="Oval 95"/>
          <p:cNvSpPr/>
          <p:nvPr/>
        </p:nvSpPr>
        <p:spPr>
          <a:xfrm>
            <a:off x="556995" y="3919458"/>
            <a:ext cx="656343" cy="873020"/>
          </a:xfrm>
          <a:prstGeom prst="ellipse">
            <a:avLst/>
          </a:prstGeom>
          <a:noFill/>
          <a:ln w="57150">
            <a:solidFill>
              <a:srgbClr val="00FF00"/>
            </a:solidFill>
          </a:ln>
          <a:effectLst>
            <a:glow rad="76200">
              <a:srgbClr val="00FFFF"/>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7" name="Oval 96"/>
          <p:cNvSpPr/>
          <p:nvPr/>
        </p:nvSpPr>
        <p:spPr>
          <a:xfrm>
            <a:off x="552928" y="4793698"/>
            <a:ext cx="656343" cy="867963"/>
          </a:xfrm>
          <a:prstGeom prst="ellipse">
            <a:avLst/>
          </a:prstGeom>
          <a:noFill/>
          <a:ln w="57150">
            <a:solidFill>
              <a:srgbClr val="00FF00"/>
            </a:solidFill>
          </a:ln>
          <a:effectLst>
            <a:glow rad="76200">
              <a:srgbClr val="FFCC00"/>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8" name="Oval 97"/>
          <p:cNvSpPr/>
          <p:nvPr/>
        </p:nvSpPr>
        <p:spPr>
          <a:xfrm>
            <a:off x="553108" y="5658673"/>
            <a:ext cx="656343" cy="894883"/>
          </a:xfrm>
          <a:prstGeom prst="ellipse">
            <a:avLst/>
          </a:prstGeom>
          <a:noFill/>
          <a:ln w="57150">
            <a:solidFill>
              <a:srgbClr val="00FF00"/>
            </a:solidFill>
          </a:ln>
          <a:effectLst>
            <a:glow rad="76200">
              <a:srgbClr val="9966FF"/>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 name="Straight Connector 2"/>
          <p:cNvCxnSpPr/>
          <p:nvPr/>
        </p:nvCxnSpPr>
        <p:spPr>
          <a:xfrm>
            <a:off x="8686800" y="3021965"/>
            <a:ext cx="381000" cy="0"/>
          </a:xfrm>
          <a:prstGeom prst="line">
            <a:avLst/>
          </a:prstGeom>
          <a:ln w="76200">
            <a:solidFill>
              <a:srgbClr val="FF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06195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repeatCount="3000" fill="hold" grpId="0" nodeType="withEffect">
                                  <p:stCondLst>
                                    <p:cond delay="750"/>
                                  </p:stCondLst>
                                  <p:childTnLst>
                                    <p:set>
                                      <p:cBhvr>
                                        <p:cTn id="6" dur="1" fill="hold">
                                          <p:stCondLst>
                                            <p:cond delay="0"/>
                                          </p:stCondLst>
                                        </p:cTn>
                                        <p:tgtEl>
                                          <p:spTgt spid="90"/>
                                        </p:tgtEl>
                                        <p:attrNameLst>
                                          <p:attrName>style.visibility</p:attrName>
                                        </p:attrNameLst>
                                      </p:cBhvr>
                                      <p:to>
                                        <p:strVal val="visible"/>
                                      </p:to>
                                    </p:set>
                                    <p:animEffect transition="in" filter="wheel(1)">
                                      <p:cBhvr>
                                        <p:cTn id="7" dur="1000"/>
                                        <p:tgtEl>
                                          <p:spTgt spid="90"/>
                                        </p:tgtEl>
                                      </p:cBhvr>
                                    </p:animEffect>
                                  </p:childTnLst>
                                </p:cTn>
                              </p:par>
                              <p:par>
                                <p:cTn id="8" presetID="31" presetClass="entr" presetSubtype="0"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 calcmode="lin" valueType="num">
                                      <p:cBhvr>
                                        <p:cTn id="10" dur="1000" fill="hold"/>
                                        <p:tgtEl>
                                          <p:spTgt spid="48"/>
                                        </p:tgtEl>
                                        <p:attrNameLst>
                                          <p:attrName>ppt_w</p:attrName>
                                        </p:attrNameLst>
                                      </p:cBhvr>
                                      <p:tavLst>
                                        <p:tav tm="0">
                                          <p:val>
                                            <p:fltVal val="0"/>
                                          </p:val>
                                        </p:tav>
                                        <p:tav tm="100000">
                                          <p:val>
                                            <p:strVal val="#ppt_w"/>
                                          </p:val>
                                        </p:tav>
                                      </p:tavLst>
                                    </p:anim>
                                    <p:anim calcmode="lin" valueType="num">
                                      <p:cBhvr>
                                        <p:cTn id="11" dur="1000" fill="hold"/>
                                        <p:tgtEl>
                                          <p:spTgt spid="48"/>
                                        </p:tgtEl>
                                        <p:attrNameLst>
                                          <p:attrName>ppt_h</p:attrName>
                                        </p:attrNameLst>
                                      </p:cBhvr>
                                      <p:tavLst>
                                        <p:tav tm="0">
                                          <p:val>
                                            <p:fltVal val="0"/>
                                          </p:val>
                                        </p:tav>
                                        <p:tav tm="100000">
                                          <p:val>
                                            <p:strVal val="#ppt_h"/>
                                          </p:val>
                                        </p:tav>
                                      </p:tavLst>
                                    </p:anim>
                                    <p:anim calcmode="lin" valueType="num">
                                      <p:cBhvr>
                                        <p:cTn id="12" dur="1000" fill="hold"/>
                                        <p:tgtEl>
                                          <p:spTgt spid="48"/>
                                        </p:tgtEl>
                                        <p:attrNameLst>
                                          <p:attrName>style.rotation</p:attrName>
                                        </p:attrNameLst>
                                      </p:cBhvr>
                                      <p:tavLst>
                                        <p:tav tm="0">
                                          <p:val>
                                            <p:fltVal val="90"/>
                                          </p:val>
                                        </p:tav>
                                        <p:tav tm="100000">
                                          <p:val>
                                            <p:fltVal val="0"/>
                                          </p:val>
                                        </p:tav>
                                      </p:tavLst>
                                    </p:anim>
                                    <p:animEffect transition="in" filter="fade">
                                      <p:cBhvr>
                                        <p:cTn id="13" dur="1000"/>
                                        <p:tgtEl>
                                          <p:spTgt spid="48"/>
                                        </p:tgtEl>
                                      </p:cBhvr>
                                    </p:animEffect>
                                  </p:childTnLst>
                                </p:cTn>
                              </p:par>
                              <p:par>
                                <p:cTn id="14" presetID="31" presetClass="entr" presetSubtype="0" fill="hold" grpId="0" nodeType="with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p:cTn id="16" dur="1000" fill="hold"/>
                                        <p:tgtEl>
                                          <p:spTgt spid="49"/>
                                        </p:tgtEl>
                                        <p:attrNameLst>
                                          <p:attrName>ppt_w</p:attrName>
                                        </p:attrNameLst>
                                      </p:cBhvr>
                                      <p:tavLst>
                                        <p:tav tm="0">
                                          <p:val>
                                            <p:fltVal val="0"/>
                                          </p:val>
                                        </p:tav>
                                        <p:tav tm="100000">
                                          <p:val>
                                            <p:strVal val="#ppt_w"/>
                                          </p:val>
                                        </p:tav>
                                      </p:tavLst>
                                    </p:anim>
                                    <p:anim calcmode="lin" valueType="num">
                                      <p:cBhvr>
                                        <p:cTn id="17" dur="1000" fill="hold"/>
                                        <p:tgtEl>
                                          <p:spTgt spid="49"/>
                                        </p:tgtEl>
                                        <p:attrNameLst>
                                          <p:attrName>ppt_h</p:attrName>
                                        </p:attrNameLst>
                                      </p:cBhvr>
                                      <p:tavLst>
                                        <p:tav tm="0">
                                          <p:val>
                                            <p:fltVal val="0"/>
                                          </p:val>
                                        </p:tav>
                                        <p:tav tm="100000">
                                          <p:val>
                                            <p:strVal val="#ppt_h"/>
                                          </p:val>
                                        </p:tav>
                                      </p:tavLst>
                                    </p:anim>
                                    <p:anim calcmode="lin" valueType="num">
                                      <p:cBhvr>
                                        <p:cTn id="18" dur="1000" fill="hold"/>
                                        <p:tgtEl>
                                          <p:spTgt spid="49"/>
                                        </p:tgtEl>
                                        <p:attrNameLst>
                                          <p:attrName>style.rotation</p:attrName>
                                        </p:attrNameLst>
                                      </p:cBhvr>
                                      <p:tavLst>
                                        <p:tav tm="0">
                                          <p:val>
                                            <p:fltVal val="90"/>
                                          </p:val>
                                        </p:tav>
                                        <p:tav tm="100000">
                                          <p:val>
                                            <p:fltVal val="0"/>
                                          </p:val>
                                        </p:tav>
                                      </p:tavLst>
                                    </p:anim>
                                    <p:animEffect transition="in" filter="fade">
                                      <p:cBhvr>
                                        <p:cTn id="19" dur="1000"/>
                                        <p:tgtEl>
                                          <p:spTgt spid="49"/>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5"/>
                                        </p:tgtEl>
                                        <p:attrNameLst>
                                          <p:attrName>style.visibility</p:attrName>
                                        </p:attrNameLst>
                                      </p:cBhvr>
                                      <p:to>
                                        <p:strVal val="visible"/>
                                      </p:to>
                                    </p:set>
                                    <p:anim calcmode="lin" valueType="num">
                                      <p:cBhvr>
                                        <p:cTn id="22" dur="1000" fill="hold"/>
                                        <p:tgtEl>
                                          <p:spTgt spid="95"/>
                                        </p:tgtEl>
                                        <p:attrNameLst>
                                          <p:attrName>ppt_w</p:attrName>
                                        </p:attrNameLst>
                                      </p:cBhvr>
                                      <p:tavLst>
                                        <p:tav tm="0">
                                          <p:val>
                                            <p:fltVal val="0"/>
                                          </p:val>
                                        </p:tav>
                                        <p:tav tm="100000">
                                          <p:val>
                                            <p:strVal val="#ppt_w"/>
                                          </p:val>
                                        </p:tav>
                                      </p:tavLst>
                                    </p:anim>
                                    <p:anim calcmode="lin" valueType="num">
                                      <p:cBhvr>
                                        <p:cTn id="23" dur="1000" fill="hold"/>
                                        <p:tgtEl>
                                          <p:spTgt spid="95"/>
                                        </p:tgtEl>
                                        <p:attrNameLst>
                                          <p:attrName>ppt_h</p:attrName>
                                        </p:attrNameLst>
                                      </p:cBhvr>
                                      <p:tavLst>
                                        <p:tav tm="0">
                                          <p:val>
                                            <p:fltVal val="0"/>
                                          </p:val>
                                        </p:tav>
                                        <p:tav tm="100000">
                                          <p:val>
                                            <p:strVal val="#ppt_h"/>
                                          </p:val>
                                        </p:tav>
                                      </p:tavLst>
                                    </p:anim>
                                    <p:anim calcmode="lin" valueType="num">
                                      <p:cBhvr>
                                        <p:cTn id="24" dur="1000" fill="hold"/>
                                        <p:tgtEl>
                                          <p:spTgt spid="95"/>
                                        </p:tgtEl>
                                        <p:attrNameLst>
                                          <p:attrName>style.rotation</p:attrName>
                                        </p:attrNameLst>
                                      </p:cBhvr>
                                      <p:tavLst>
                                        <p:tav tm="0">
                                          <p:val>
                                            <p:fltVal val="90"/>
                                          </p:val>
                                        </p:tav>
                                        <p:tav tm="100000">
                                          <p:val>
                                            <p:fltVal val="0"/>
                                          </p:val>
                                        </p:tav>
                                      </p:tavLst>
                                    </p:anim>
                                    <p:animEffect transition="in" filter="fade">
                                      <p:cBhvr>
                                        <p:cTn id="25" dur="1000"/>
                                        <p:tgtEl>
                                          <p:spTgt spid="95"/>
                                        </p:tgtEl>
                                      </p:cBhvr>
                                    </p:animEffect>
                                  </p:childTnLst>
                                </p:cTn>
                              </p:par>
                              <p:par>
                                <p:cTn id="26" presetID="8" presetClass="emph" presetSubtype="0" fill="hold" grpId="1" nodeType="withEffect">
                                  <p:stCondLst>
                                    <p:cond delay="0"/>
                                  </p:stCondLst>
                                  <p:childTnLst>
                                    <p:animRot by="21600000">
                                      <p:cBhvr>
                                        <p:cTn id="27" dur="2000" fill="hold"/>
                                        <p:tgtEl>
                                          <p:spTgt spid="48"/>
                                        </p:tgtEl>
                                        <p:attrNameLst>
                                          <p:attrName>r</p:attrName>
                                        </p:attrNameLst>
                                      </p:cBhvr>
                                    </p:animRot>
                                  </p:childTnLst>
                                </p:cTn>
                              </p:par>
                              <p:par>
                                <p:cTn id="28" presetID="8" presetClass="emph" presetSubtype="0" fill="hold" grpId="1" nodeType="withEffect">
                                  <p:stCondLst>
                                    <p:cond delay="0"/>
                                  </p:stCondLst>
                                  <p:childTnLst>
                                    <p:animRot by="21600000">
                                      <p:cBhvr>
                                        <p:cTn id="29" dur="2000" fill="hold"/>
                                        <p:tgtEl>
                                          <p:spTgt spid="49"/>
                                        </p:tgtEl>
                                        <p:attrNameLst>
                                          <p:attrName>r</p:attrName>
                                        </p:attrNameLst>
                                      </p:cBhvr>
                                    </p:animRot>
                                  </p:childTnLst>
                                </p:cTn>
                              </p:par>
                              <p:par>
                                <p:cTn id="30" presetID="8" presetClass="emph" presetSubtype="0" fill="hold" grpId="1" nodeType="withEffect">
                                  <p:stCondLst>
                                    <p:cond delay="0"/>
                                  </p:stCondLst>
                                  <p:childTnLst>
                                    <p:animRot by="21600000">
                                      <p:cBhvr>
                                        <p:cTn id="31" dur="2000" fill="hold"/>
                                        <p:tgtEl>
                                          <p:spTgt spid="95"/>
                                        </p:tgtEl>
                                        <p:attrNameLst>
                                          <p:attrName>r</p:attrName>
                                        </p:attrNameLst>
                                      </p:cBhvr>
                                    </p:animRot>
                                  </p:childTnLst>
                                </p:cTn>
                              </p:par>
                              <p:par>
                                <p:cTn id="32" presetID="31" presetClass="entr" presetSubtype="0" fill="hold" grpId="0" nodeType="withEffect">
                                  <p:stCondLst>
                                    <p:cond delay="0"/>
                                  </p:stCondLst>
                                  <p:childTnLst>
                                    <p:set>
                                      <p:cBhvr>
                                        <p:cTn id="33" dur="1" fill="hold">
                                          <p:stCondLst>
                                            <p:cond delay="0"/>
                                          </p:stCondLst>
                                        </p:cTn>
                                        <p:tgtEl>
                                          <p:spTgt spid="96"/>
                                        </p:tgtEl>
                                        <p:attrNameLst>
                                          <p:attrName>style.visibility</p:attrName>
                                        </p:attrNameLst>
                                      </p:cBhvr>
                                      <p:to>
                                        <p:strVal val="visible"/>
                                      </p:to>
                                    </p:set>
                                    <p:anim calcmode="lin" valueType="num">
                                      <p:cBhvr>
                                        <p:cTn id="34" dur="1000" fill="hold"/>
                                        <p:tgtEl>
                                          <p:spTgt spid="96"/>
                                        </p:tgtEl>
                                        <p:attrNameLst>
                                          <p:attrName>ppt_w</p:attrName>
                                        </p:attrNameLst>
                                      </p:cBhvr>
                                      <p:tavLst>
                                        <p:tav tm="0">
                                          <p:val>
                                            <p:fltVal val="0"/>
                                          </p:val>
                                        </p:tav>
                                        <p:tav tm="100000">
                                          <p:val>
                                            <p:strVal val="#ppt_w"/>
                                          </p:val>
                                        </p:tav>
                                      </p:tavLst>
                                    </p:anim>
                                    <p:anim calcmode="lin" valueType="num">
                                      <p:cBhvr>
                                        <p:cTn id="35" dur="1000" fill="hold"/>
                                        <p:tgtEl>
                                          <p:spTgt spid="96"/>
                                        </p:tgtEl>
                                        <p:attrNameLst>
                                          <p:attrName>ppt_h</p:attrName>
                                        </p:attrNameLst>
                                      </p:cBhvr>
                                      <p:tavLst>
                                        <p:tav tm="0">
                                          <p:val>
                                            <p:fltVal val="0"/>
                                          </p:val>
                                        </p:tav>
                                        <p:tav tm="100000">
                                          <p:val>
                                            <p:strVal val="#ppt_h"/>
                                          </p:val>
                                        </p:tav>
                                      </p:tavLst>
                                    </p:anim>
                                    <p:anim calcmode="lin" valueType="num">
                                      <p:cBhvr>
                                        <p:cTn id="36" dur="1000" fill="hold"/>
                                        <p:tgtEl>
                                          <p:spTgt spid="96"/>
                                        </p:tgtEl>
                                        <p:attrNameLst>
                                          <p:attrName>style.rotation</p:attrName>
                                        </p:attrNameLst>
                                      </p:cBhvr>
                                      <p:tavLst>
                                        <p:tav tm="0">
                                          <p:val>
                                            <p:fltVal val="90"/>
                                          </p:val>
                                        </p:tav>
                                        <p:tav tm="100000">
                                          <p:val>
                                            <p:fltVal val="0"/>
                                          </p:val>
                                        </p:tav>
                                      </p:tavLst>
                                    </p:anim>
                                    <p:animEffect transition="in" filter="fade">
                                      <p:cBhvr>
                                        <p:cTn id="37" dur="1000"/>
                                        <p:tgtEl>
                                          <p:spTgt spid="96"/>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97"/>
                                        </p:tgtEl>
                                        <p:attrNameLst>
                                          <p:attrName>style.visibility</p:attrName>
                                        </p:attrNameLst>
                                      </p:cBhvr>
                                      <p:to>
                                        <p:strVal val="visible"/>
                                      </p:to>
                                    </p:set>
                                    <p:anim calcmode="lin" valueType="num">
                                      <p:cBhvr>
                                        <p:cTn id="40" dur="1000" fill="hold"/>
                                        <p:tgtEl>
                                          <p:spTgt spid="97"/>
                                        </p:tgtEl>
                                        <p:attrNameLst>
                                          <p:attrName>ppt_w</p:attrName>
                                        </p:attrNameLst>
                                      </p:cBhvr>
                                      <p:tavLst>
                                        <p:tav tm="0">
                                          <p:val>
                                            <p:fltVal val="0"/>
                                          </p:val>
                                        </p:tav>
                                        <p:tav tm="100000">
                                          <p:val>
                                            <p:strVal val="#ppt_w"/>
                                          </p:val>
                                        </p:tav>
                                      </p:tavLst>
                                    </p:anim>
                                    <p:anim calcmode="lin" valueType="num">
                                      <p:cBhvr>
                                        <p:cTn id="41" dur="1000" fill="hold"/>
                                        <p:tgtEl>
                                          <p:spTgt spid="97"/>
                                        </p:tgtEl>
                                        <p:attrNameLst>
                                          <p:attrName>ppt_h</p:attrName>
                                        </p:attrNameLst>
                                      </p:cBhvr>
                                      <p:tavLst>
                                        <p:tav tm="0">
                                          <p:val>
                                            <p:fltVal val="0"/>
                                          </p:val>
                                        </p:tav>
                                        <p:tav tm="100000">
                                          <p:val>
                                            <p:strVal val="#ppt_h"/>
                                          </p:val>
                                        </p:tav>
                                      </p:tavLst>
                                    </p:anim>
                                    <p:anim calcmode="lin" valueType="num">
                                      <p:cBhvr>
                                        <p:cTn id="42" dur="1000" fill="hold"/>
                                        <p:tgtEl>
                                          <p:spTgt spid="97"/>
                                        </p:tgtEl>
                                        <p:attrNameLst>
                                          <p:attrName>style.rotation</p:attrName>
                                        </p:attrNameLst>
                                      </p:cBhvr>
                                      <p:tavLst>
                                        <p:tav tm="0">
                                          <p:val>
                                            <p:fltVal val="90"/>
                                          </p:val>
                                        </p:tav>
                                        <p:tav tm="100000">
                                          <p:val>
                                            <p:fltVal val="0"/>
                                          </p:val>
                                        </p:tav>
                                      </p:tavLst>
                                    </p:anim>
                                    <p:animEffect transition="in" filter="fade">
                                      <p:cBhvr>
                                        <p:cTn id="43" dur="1000"/>
                                        <p:tgtEl>
                                          <p:spTgt spid="97"/>
                                        </p:tgtEl>
                                      </p:cBhvr>
                                    </p:animEffect>
                                  </p:childTnLst>
                                </p:cTn>
                              </p:par>
                              <p:par>
                                <p:cTn id="44" presetID="31" presetClass="entr" presetSubtype="0" fill="hold" grpId="0" nodeType="withEffect">
                                  <p:stCondLst>
                                    <p:cond delay="0"/>
                                  </p:stCondLst>
                                  <p:childTnLst>
                                    <p:set>
                                      <p:cBhvr>
                                        <p:cTn id="45" dur="1" fill="hold">
                                          <p:stCondLst>
                                            <p:cond delay="0"/>
                                          </p:stCondLst>
                                        </p:cTn>
                                        <p:tgtEl>
                                          <p:spTgt spid="98"/>
                                        </p:tgtEl>
                                        <p:attrNameLst>
                                          <p:attrName>style.visibility</p:attrName>
                                        </p:attrNameLst>
                                      </p:cBhvr>
                                      <p:to>
                                        <p:strVal val="visible"/>
                                      </p:to>
                                    </p:set>
                                    <p:anim calcmode="lin" valueType="num">
                                      <p:cBhvr>
                                        <p:cTn id="46" dur="1000" fill="hold"/>
                                        <p:tgtEl>
                                          <p:spTgt spid="98"/>
                                        </p:tgtEl>
                                        <p:attrNameLst>
                                          <p:attrName>ppt_w</p:attrName>
                                        </p:attrNameLst>
                                      </p:cBhvr>
                                      <p:tavLst>
                                        <p:tav tm="0">
                                          <p:val>
                                            <p:fltVal val="0"/>
                                          </p:val>
                                        </p:tav>
                                        <p:tav tm="100000">
                                          <p:val>
                                            <p:strVal val="#ppt_w"/>
                                          </p:val>
                                        </p:tav>
                                      </p:tavLst>
                                    </p:anim>
                                    <p:anim calcmode="lin" valueType="num">
                                      <p:cBhvr>
                                        <p:cTn id="47" dur="1000" fill="hold"/>
                                        <p:tgtEl>
                                          <p:spTgt spid="98"/>
                                        </p:tgtEl>
                                        <p:attrNameLst>
                                          <p:attrName>ppt_h</p:attrName>
                                        </p:attrNameLst>
                                      </p:cBhvr>
                                      <p:tavLst>
                                        <p:tav tm="0">
                                          <p:val>
                                            <p:fltVal val="0"/>
                                          </p:val>
                                        </p:tav>
                                        <p:tav tm="100000">
                                          <p:val>
                                            <p:strVal val="#ppt_h"/>
                                          </p:val>
                                        </p:tav>
                                      </p:tavLst>
                                    </p:anim>
                                    <p:anim calcmode="lin" valueType="num">
                                      <p:cBhvr>
                                        <p:cTn id="48" dur="1000" fill="hold"/>
                                        <p:tgtEl>
                                          <p:spTgt spid="98"/>
                                        </p:tgtEl>
                                        <p:attrNameLst>
                                          <p:attrName>style.rotation</p:attrName>
                                        </p:attrNameLst>
                                      </p:cBhvr>
                                      <p:tavLst>
                                        <p:tav tm="0">
                                          <p:val>
                                            <p:fltVal val="90"/>
                                          </p:val>
                                        </p:tav>
                                        <p:tav tm="100000">
                                          <p:val>
                                            <p:fltVal val="0"/>
                                          </p:val>
                                        </p:tav>
                                      </p:tavLst>
                                    </p:anim>
                                    <p:animEffect transition="in" filter="fade">
                                      <p:cBhvr>
                                        <p:cTn id="49" dur="1000"/>
                                        <p:tgtEl>
                                          <p:spTgt spid="98"/>
                                        </p:tgtEl>
                                      </p:cBhvr>
                                    </p:animEffect>
                                  </p:childTnLst>
                                </p:cTn>
                              </p:par>
                              <p:par>
                                <p:cTn id="50" presetID="8" presetClass="emph" presetSubtype="0" fill="hold" grpId="1" nodeType="withEffect">
                                  <p:stCondLst>
                                    <p:cond delay="0"/>
                                  </p:stCondLst>
                                  <p:childTnLst>
                                    <p:animRot by="21600000">
                                      <p:cBhvr>
                                        <p:cTn id="51" dur="2000" fill="hold"/>
                                        <p:tgtEl>
                                          <p:spTgt spid="96"/>
                                        </p:tgtEl>
                                        <p:attrNameLst>
                                          <p:attrName>r</p:attrName>
                                        </p:attrNameLst>
                                      </p:cBhvr>
                                    </p:animRot>
                                  </p:childTnLst>
                                </p:cTn>
                              </p:par>
                              <p:par>
                                <p:cTn id="52" presetID="8" presetClass="emph" presetSubtype="0" fill="hold" grpId="1" nodeType="withEffect">
                                  <p:stCondLst>
                                    <p:cond delay="0"/>
                                  </p:stCondLst>
                                  <p:childTnLst>
                                    <p:animRot by="21600000">
                                      <p:cBhvr>
                                        <p:cTn id="53" dur="2000" fill="hold"/>
                                        <p:tgtEl>
                                          <p:spTgt spid="97"/>
                                        </p:tgtEl>
                                        <p:attrNameLst>
                                          <p:attrName>r</p:attrName>
                                        </p:attrNameLst>
                                      </p:cBhvr>
                                    </p:animRot>
                                  </p:childTnLst>
                                </p:cTn>
                              </p:par>
                              <p:par>
                                <p:cTn id="54" presetID="8" presetClass="emph" presetSubtype="0" fill="hold" grpId="1" nodeType="withEffect">
                                  <p:stCondLst>
                                    <p:cond delay="0"/>
                                  </p:stCondLst>
                                  <p:childTnLst>
                                    <p:animRot by="21600000">
                                      <p:cBhvr>
                                        <p:cTn id="55" dur="2000" fill="hold"/>
                                        <p:tgtEl>
                                          <p:spTgt spid="98"/>
                                        </p:tgtEl>
                                        <p:attrNameLst>
                                          <p:attrName>r</p:attrName>
                                        </p:attrNameLst>
                                      </p:cBhvr>
                                    </p:animRot>
                                  </p:childTnLst>
                                </p:cTn>
                              </p:par>
                            </p:childTnLst>
                          </p:cTn>
                        </p:par>
                        <p:par>
                          <p:cTn id="56" fill="hold">
                            <p:stCondLst>
                              <p:cond delay="3750"/>
                            </p:stCondLst>
                            <p:childTnLst>
                              <p:par>
                                <p:cTn id="57" presetID="6" presetClass="entr" presetSubtype="16" fill="hold" grpId="0" nodeType="afterEffect">
                                  <p:stCondLst>
                                    <p:cond delay="750"/>
                                  </p:stCondLst>
                                  <p:childTnLst>
                                    <p:set>
                                      <p:cBhvr>
                                        <p:cTn id="58" dur="1" fill="hold">
                                          <p:stCondLst>
                                            <p:cond delay="0"/>
                                          </p:stCondLst>
                                        </p:cTn>
                                        <p:tgtEl>
                                          <p:spTgt spid="93"/>
                                        </p:tgtEl>
                                        <p:attrNameLst>
                                          <p:attrName>style.visibility</p:attrName>
                                        </p:attrNameLst>
                                      </p:cBhvr>
                                      <p:to>
                                        <p:strVal val="visible"/>
                                      </p:to>
                                    </p:set>
                                    <p:animEffect transition="in" filter="circle(in)">
                                      <p:cBhvr>
                                        <p:cTn id="59" dur="75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3" grpId="0" animBg="1"/>
      <p:bldP spid="48" grpId="0" animBg="1"/>
      <p:bldP spid="48" grpId="1" animBg="1"/>
      <p:bldP spid="49" grpId="0" animBg="1"/>
      <p:bldP spid="49" grpId="1" animBg="1"/>
      <p:bldP spid="95" grpId="0" animBg="1"/>
      <p:bldP spid="95" grpId="1" animBg="1"/>
      <p:bldP spid="96" grpId="0" animBg="1"/>
      <p:bldP spid="96" grpId="1" animBg="1"/>
      <p:bldP spid="97" grpId="0" animBg="1"/>
      <p:bldP spid="97" grpId="1" animBg="1"/>
      <p:bldP spid="98" grpId="0" animBg="1"/>
      <p:bldP spid="98"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rgbClr val="FFFF00"/>
            </a:gs>
          </a:gsLst>
          <a:lin ang="5400000" scaled="0"/>
        </a:gradFill>
        <a:effectLst/>
      </p:bgPr>
    </p:bg>
    <p:spTree>
      <p:nvGrpSpPr>
        <p:cNvPr id="1" name=""/>
        <p:cNvGrpSpPr/>
        <p:nvPr/>
      </p:nvGrpSpPr>
      <p:grpSpPr>
        <a:xfrm>
          <a:off x="0" y="0"/>
          <a:ext cx="0" cy="0"/>
          <a:chOff x="0" y="0"/>
          <a:chExt cx="0" cy="0"/>
        </a:xfrm>
      </p:grpSpPr>
      <p:sp>
        <p:nvSpPr>
          <p:cNvPr id="23" name="Cloud 22"/>
          <p:cNvSpPr/>
          <p:nvPr/>
        </p:nvSpPr>
        <p:spPr>
          <a:xfrm>
            <a:off x="6211199" y="827173"/>
            <a:ext cx="5910664" cy="5291487"/>
          </a:xfrm>
          <a:prstGeom prst="cloud">
            <a:avLst/>
          </a:prstGeom>
          <a:solidFill>
            <a:srgbClr val="00FF99"/>
          </a:solidFill>
          <a:ln w="76200">
            <a:solidFill>
              <a:srgbClr val="FF0000"/>
            </a:solidFill>
          </a:ln>
          <a:effectLst>
            <a:glow rad="127000">
              <a:srgbClr val="FF66FF"/>
            </a:glo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6000" i="1" dirty="0" smtClean="0">
                <a:ln>
                  <a:solidFill>
                    <a:schemeClr val="tx1"/>
                  </a:solidFill>
                </a:ln>
                <a:solidFill>
                  <a:srgbClr val="0066FF"/>
                </a:solidFill>
                <a:effectLst>
                  <a:glow rad="127000">
                    <a:schemeClr val="accent1">
                      <a:lumMod val="60000"/>
                      <a:lumOff val="40000"/>
                    </a:schemeClr>
                  </a:glow>
                </a:effectLst>
                <a:latin typeface="Georgia" panose="02040502050405020303" pitchFamily="18" charset="0"/>
              </a:rPr>
              <a:t>Tequfah:</a:t>
            </a:r>
            <a:r>
              <a:rPr lang="en-CA" sz="6000" i="1" dirty="0" smtClean="0">
                <a:ln>
                  <a:solidFill>
                    <a:schemeClr val="tx1"/>
                  </a:solidFill>
                </a:ln>
                <a:solidFill>
                  <a:srgbClr val="0066FF"/>
                </a:solidFill>
                <a:latin typeface="Georgia" panose="02040502050405020303" pitchFamily="18" charset="0"/>
              </a:rPr>
              <a:t> </a:t>
            </a:r>
            <a:r>
              <a:rPr lang="en-CA" sz="4800" dirty="0" smtClean="0">
                <a:ln>
                  <a:solidFill>
                    <a:schemeClr val="tx1"/>
                  </a:solidFill>
                </a:ln>
                <a:solidFill>
                  <a:srgbClr val="0066FF"/>
                </a:solidFill>
              </a:rPr>
              <a:t>+ 14 cycles = </a:t>
            </a:r>
            <a:r>
              <a:rPr lang="en-CA" sz="6000" i="1" dirty="0" smtClean="0">
                <a:ln>
                  <a:solidFill>
                    <a:schemeClr val="tx1"/>
                  </a:solidFill>
                </a:ln>
                <a:solidFill>
                  <a:srgbClr val="0066FF"/>
                </a:solidFill>
                <a:effectLst>
                  <a:glow rad="127000">
                    <a:schemeClr val="accent1">
                      <a:lumMod val="60000"/>
                      <a:lumOff val="40000"/>
                    </a:schemeClr>
                  </a:glow>
                </a:effectLst>
                <a:latin typeface="Georgia" panose="02040502050405020303" pitchFamily="18" charset="0"/>
              </a:rPr>
              <a:t>Passover!</a:t>
            </a:r>
          </a:p>
          <a:p>
            <a:pPr algn="ctr"/>
            <a:endParaRPr lang="en-CA" sz="3200" dirty="0">
              <a:ln>
                <a:solidFill>
                  <a:schemeClr val="tx1"/>
                </a:solidFill>
              </a:ln>
              <a:solidFill>
                <a:srgbClr val="0066FF"/>
              </a:solidFill>
            </a:endParaRPr>
          </a:p>
        </p:txBody>
      </p:sp>
      <p:sp>
        <p:nvSpPr>
          <p:cNvPr id="25" name="Rounded Rectangle 24"/>
          <p:cNvSpPr/>
          <p:nvPr/>
        </p:nvSpPr>
        <p:spPr>
          <a:xfrm>
            <a:off x="148281" y="626079"/>
            <a:ext cx="5947719" cy="362465"/>
          </a:xfrm>
          <a:prstGeom prst="roundRect">
            <a:avLst/>
          </a:prstGeom>
          <a:solidFill>
            <a:srgbClr val="00FFFF"/>
          </a:solidFill>
          <a:ln w="28575">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solidFill>
                  <a:srgbClr val="663300"/>
                </a:solidFill>
              </a:rPr>
              <a:t>Shaneh -  </a:t>
            </a:r>
            <a:r>
              <a:rPr lang="en-CA" sz="2400" b="1" dirty="0" smtClean="0">
                <a:ln>
                  <a:solidFill>
                    <a:srgbClr val="0052F6"/>
                  </a:solidFill>
                </a:ln>
                <a:solidFill>
                  <a:srgbClr val="FF00FF"/>
                </a:solidFill>
              </a:rPr>
              <a:t>360 cycles </a:t>
            </a:r>
            <a:r>
              <a:rPr lang="en-CA" sz="2400" dirty="0" smtClean="0">
                <a:solidFill>
                  <a:srgbClr val="663300"/>
                </a:solidFill>
              </a:rPr>
              <a:t>- Tequfah to Tequfah.</a:t>
            </a:r>
            <a:endParaRPr lang="en-CA" sz="2400" dirty="0">
              <a:solidFill>
                <a:srgbClr val="663300"/>
              </a:solidFill>
            </a:endParaRPr>
          </a:p>
        </p:txBody>
      </p:sp>
      <p:sp>
        <p:nvSpPr>
          <p:cNvPr id="26" name="Rounded Rectangle 25"/>
          <p:cNvSpPr/>
          <p:nvPr/>
        </p:nvSpPr>
        <p:spPr>
          <a:xfrm>
            <a:off x="148281" y="1013256"/>
            <a:ext cx="5947719" cy="362465"/>
          </a:xfrm>
          <a:prstGeom prst="roundRect">
            <a:avLst/>
          </a:prstGeom>
          <a:solidFill>
            <a:srgbClr val="00FFFF"/>
          </a:solidFill>
          <a:ln w="28575">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solidFill>
                  <a:srgbClr val="663300"/>
                </a:solidFill>
              </a:rPr>
              <a:t>Shaneh -  </a:t>
            </a:r>
            <a:r>
              <a:rPr lang="en-CA" sz="2400" b="1" dirty="0" smtClean="0">
                <a:ln>
                  <a:solidFill>
                    <a:srgbClr val="0052F6"/>
                  </a:solidFill>
                </a:ln>
                <a:solidFill>
                  <a:srgbClr val="FF00FF"/>
                </a:solidFill>
              </a:rPr>
              <a:t>360 cycles </a:t>
            </a:r>
            <a:r>
              <a:rPr lang="en-CA" sz="2400" dirty="0" smtClean="0">
                <a:solidFill>
                  <a:srgbClr val="663300"/>
                </a:solidFill>
              </a:rPr>
              <a:t>- Tequfah to Tequfah.</a:t>
            </a:r>
            <a:endParaRPr lang="en-CA" sz="2400" dirty="0">
              <a:solidFill>
                <a:srgbClr val="663300"/>
              </a:solidFill>
            </a:endParaRPr>
          </a:p>
        </p:txBody>
      </p:sp>
      <p:sp>
        <p:nvSpPr>
          <p:cNvPr id="27" name="Rounded Rectangle 26"/>
          <p:cNvSpPr/>
          <p:nvPr/>
        </p:nvSpPr>
        <p:spPr>
          <a:xfrm>
            <a:off x="148281" y="1400433"/>
            <a:ext cx="5947719" cy="362465"/>
          </a:xfrm>
          <a:prstGeom prst="roundRect">
            <a:avLst/>
          </a:prstGeom>
          <a:solidFill>
            <a:srgbClr val="00FFFF"/>
          </a:solidFill>
          <a:ln w="28575">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solidFill>
                  <a:srgbClr val="663300"/>
                </a:solidFill>
              </a:rPr>
              <a:t>Shaneh -  </a:t>
            </a:r>
            <a:r>
              <a:rPr lang="en-CA" sz="2400" b="1" dirty="0" smtClean="0">
                <a:ln>
                  <a:solidFill>
                    <a:srgbClr val="0052F6"/>
                  </a:solidFill>
                </a:ln>
                <a:solidFill>
                  <a:srgbClr val="FF00FF"/>
                </a:solidFill>
              </a:rPr>
              <a:t>360 cycles </a:t>
            </a:r>
            <a:r>
              <a:rPr lang="en-CA" sz="2400" dirty="0" smtClean="0">
                <a:solidFill>
                  <a:srgbClr val="663300"/>
                </a:solidFill>
              </a:rPr>
              <a:t>- Tequfah to Tequfah.</a:t>
            </a:r>
            <a:endParaRPr lang="en-CA" sz="2400" dirty="0">
              <a:solidFill>
                <a:srgbClr val="663300"/>
              </a:solidFill>
            </a:endParaRPr>
          </a:p>
        </p:txBody>
      </p:sp>
      <p:sp>
        <p:nvSpPr>
          <p:cNvPr id="28" name="Rounded Rectangle 27"/>
          <p:cNvSpPr/>
          <p:nvPr/>
        </p:nvSpPr>
        <p:spPr>
          <a:xfrm>
            <a:off x="148281" y="1787610"/>
            <a:ext cx="5947719" cy="362465"/>
          </a:xfrm>
          <a:prstGeom prst="roundRect">
            <a:avLst/>
          </a:prstGeom>
          <a:solidFill>
            <a:srgbClr val="00FFFF"/>
          </a:solidFill>
          <a:ln w="28575">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solidFill>
                  <a:srgbClr val="663300"/>
                </a:solidFill>
              </a:rPr>
              <a:t>Shaneh -  </a:t>
            </a:r>
            <a:r>
              <a:rPr lang="en-CA" sz="2400" b="1" dirty="0" smtClean="0">
                <a:ln>
                  <a:solidFill>
                    <a:srgbClr val="0052F6"/>
                  </a:solidFill>
                </a:ln>
                <a:solidFill>
                  <a:srgbClr val="FF00FF"/>
                </a:solidFill>
              </a:rPr>
              <a:t>360 cycles </a:t>
            </a:r>
            <a:r>
              <a:rPr lang="en-CA" sz="2400" dirty="0" smtClean="0">
                <a:solidFill>
                  <a:srgbClr val="663300"/>
                </a:solidFill>
              </a:rPr>
              <a:t>- Tequfah to Tequfah.</a:t>
            </a:r>
            <a:endParaRPr lang="en-CA" sz="2400" dirty="0">
              <a:solidFill>
                <a:srgbClr val="663300"/>
              </a:solidFill>
            </a:endParaRPr>
          </a:p>
        </p:txBody>
      </p:sp>
      <p:sp>
        <p:nvSpPr>
          <p:cNvPr id="29" name="Rounded Rectangle 28"/>
          <p:cNvSpPr/>
          <p:nvPr/>
        </p:nvSpPr>
        <p:spPr>
          <a:xfrm>
            <a:off x="148281" y="2174787"/>
            <a:ext cx="5947719" cy="362465"/>
          </a:xfrm>
          <a:prstGeom prst="roundRect">
            <a:avLst/>
          </a:prstGeom>
          <a:solidFill>
            <a:srgbClr val="00FFFF"/>
          </a:solidFill>
          <a:ln w="28575">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solidFill>
                  <a:srgbClr val="663300"/>
                </a:solidFill>
              </a:rPr>
              <a:t>Shaneh -  </a:t>
            </a:r>
            <a:r>
              <a:rPr lang="en-CA" sz="2400" b="1" dirty="0" smtClean="0">
                <a:ln>
                  <a:solidFill>
                    <a:srgbClr val="0052F6"/>
                  </a:solidFill>
                </a:ln>
                <a:solidFill>
                  <a:srgbClr val="FF00FF"/>
                </a:solidFill>
              </a:rPr>
              <a:t>360 cycles </a:t>
            </a:r>
            <a:r>
              <a:rPr lang="en-CA" sz="2400" dirty="0" smtClean="0">
                <a:solidFill>
                  <a:srgbClr val="663300"/>
                </a:solidFill>
              </a:rPr>
              <a:t>- Tequfah to Tequfah.</a:t>
            </a:r>
            <a:endParaRPr lang="en-CA" sz="2400" dirty="0">
              <a:solidFill>
                <a:srgbClr val="663300"/>
              </a:solidFill>
            </a:endParaRPr>
          </a:p>
        </p:txBody>
      </p:sp>
      <p:sp>
        <p:nvSpPr>
          <p:cNvPr id="30" name="Rounded Rectangle 29"/>
          <p:cNvSpPr/>
          <p:nvPr/>
        </p:nvSpPr>
        <p:spPr>
          <a:xfrm>
            <a:off x="148280" y="2561964"/>
            <a:ext cx="5947719" cy="362465"/>
          </a:xfrm>
          <a:prstGeom prst="roundRect">
            <a:avLst/>
          </a:prstGeom>
          <a:solidFill>
            <a:srgbClr val="00FFFF"/>
          </a:solidFill>
          <a:ln w="28575">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solidFill>
                  <a:srgbClr val="663300"/>
                </a:solidFill>
              </a:rPr>
              <a:t>Shaneh -  </a:t>
            </a:r>
            <a:r>
              <a:rPr lang="en-CA" sz="2400" b="1" dirty="0" smtClean="0">
                <a:ln>
                  <a:solidFill>
                    <a:srgbClr val="0052F6"/>
                  </a:solidFill>
                </a:ln>
                <a:solidFill>
                  <a:srgbClr val="FF00FF"/>
                </a:solidFill>
              </a:rPr>
              <a:t>360 cycles </a:t>
            </a:r>
            <a:r>
              <a:rPr lang="en-CA" sz="2400" dirty="0" smtClean="0">
                <a:solidFill>
                  <a:srgbClr val="663300"/>
                </a:solidFill>
              </a:rPr>
              <a:t>- Tequfah to Tequfah.</a:t>
            </a:r>
            <a:endParaRPr lang="en-CA" sz="2400" dirty="0">
              <a:solidFill>
                <a:srgbClr val="663300"/>
              </a:solidFill>
            </a:endParaRPr>
          </a:p>
        </p:txBody>
      </p:sp>
      <p:sp>
        <p:nvSpPr>
          <p:cNvPr id="31" name="Rounded Rectangle 30"/>
          <p:cNvSpPr/>
          <p:nvPr/>
        </p:nvSpPr>
        <p:spPr>
          <a:xfrm>
            <a:off x="148281" y="2957377"/>
            <a:ext cx="5947719" cy="362465"/>
          </a:xfrm>
          <a:prstGeom prst="roundRect">
            <a:avLst/>
          </a:prstGeom>
          <a:solidFill>
            <a:srgbClr val="00FFFF"/>
          </a:solidFill>
          <a:ln w="28575">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solidFill>
                  <a:srgbClr val="663300"/>
                </a:solidFill>
              </a:rPr>
              <a:t>Shaneh -  </a:t>
            </a:r>
            <a:r>
              <a:rPr lang="en-CA" sz="2400" b="1" dirty="0" smtClean="0">
                <a:ln>
                  <a:solidFill>
                    <a:srgbClr val="0052F6"/>
                  </a:solidFill>
                </a:ln>
                <a:solidFill>
                  <a:srgbClr val="FF00FF"/>
                </a:solidFill>
              </a:rPr>
              <a:t>360 cycles </a:t>
            </a:r>
            <a:r>
              <a:rPr lang="en-CA" sz="2400" dirty="0" smtClean="0">
                <a:solidFill>
                  <a:srgbClr val="663300"/>
                </a:solidFill>
              </a:rPr>
              <a:t>- Tequfah to Tequfah.</a:t>
            </a:r>
            <a:endParaRPr lang="en-CA" sz="2400" dirty="0">
              <a:solidFill>
                <a:srgbClr val="663300"/>
              </a:solidFill>
            </a:endParaRPr>
          </a:p>
        </p:txBody>
      </p:sp>
      <p:sp>
        <p:nvSpPr>
          <p:cNvPr id="32" name="Rounded Rectangle 31"/>
          <p:cNvSpPr/>
          <p:nvPr/>
        </p:nvSpPr>
        <p:spPr>
          <a:xfrm>
            <a:off x="148281" y="3352792"/>
            <a:ext cx="5947719" cy="362465"/>
          </a:xfrm>
          <a:prstGeom prst="roundRect">
            <a:avLst/>
          </a:prstGeom>
          <a:solidFill>
            <a:srgbClr val="00FFFF"/>
          </a:solidFill>
          <a:ln w="28575">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solidFill>
                  <a:srgbClr val="663300"/>
                </a:solidFill>
              </a:rPr>
              <a:t>Shaneh -  </a:t>
            </a:r>
            <a:r>
              <a:rPr lang="en-CA" sz="2400" b="1" dirty="0" smtClean="0">
                <a:ln>
                  <a:solidFill>
                    <a:srgbClr val="0052F6"/>
                  </a:solidFill>
                </a:ln>
                <a:solidFill>
                  <a:srgbClr val="FF00FF"/>
                </a:solidFill>
              </a:rPr>
              <a:t>360 cycles </a:t>
            </a:r>
            <a:r>
              <a:rPr lang="en-CA" sz="2400" dirty="0" smtClean="0">
                <a:solidFill>
                  <a:srgbClr val="663300"/>
                </a:solidFill>
              </a:rPr>
              <a:t>- Tequfah to Tequfah.</a:t>
            </a:r>
            <a:endParaRPr lang="en-CA" sz="2400" dirty="0">
              <a:solidFill>
                <a:srgbClr val="663300"/>
              </a:solidFill>
            </a:endParaRPr>
          </a:p>
        </p:txBody>
      </p:sp>
      <p:sp>
        <p:nvSpPr>
          <p:cNvPr id="33" name="Rounded Rectangle 32"/>
          <p:cNvSpPr/>
          <p:nvPr/>
        </p:nvSpPr>
        <p:spPr>
          <a:xfrm>
            <a:off x="148281" y="3752325"/>
            <a:ext cx="5947719" cy="362465"/>
          </a:xfrm>
          <a:prstGeom prst="roundRect">
            <a:avLst/>
          </a:prstGeom>
          <a:solidFill>
            <a:srgbClr val="00FFFF"/>
          </a:solidFill>
          <a:ln w="28575">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solidFill>
                  <a:srgbClr val="663300"/>
                </a:solidFill>
              </a:rPr>
              <a:t>Shaneh -  </a:t>
            </a:r>
            <a:r>
              <a:rPr lang="en-CA" sz="2400" b="1" dirty="0" smtClean="0">
                <a:ln>
                  <a:solidFill>
                    <a:srgbClr val="0052F6"/>
                  </a:solidFill>
                </a:ln>
                <a:solidFill>
                  <a:srgbClr val="FF00FF"/>
                </a:solidFill>
              </a:rPr>
              <a:t>360 cycles </a:t>
            </a:r>
            <a:r>
              <a:rPr lang="en-CA" sz="2400" dirty="0" smtClean="0">
                <a:solidFill>
                  <a:srgbClr val="663300"/>
                </a:solidFill>
              </a:rPr>
              <a:t>- Tequfah to Tequfah.</a:t>
            </a:r>
            <a:endParaRPr lang="en-CA" sz="2400" dirty="0">
              <a:solidFill>
                <a:srgbClr val="663300"/>
              </a:solidFill>
            </a:endParaRPr>
          </a:p>
        </p:txBody>
      </p:sp>
      <p:sp>
        <p:nvSpPr>
          <p:cNvPr id="34" name="Rounded Rectangle 33"/>
          <p:cNvSpPr/>
          <p:nvPr/>
        </p:nvSpPr>
        <p:spPr>
          <a:xfrm>
            <a:off x="148279" y="4151858"/>
            <a:ext cx="5947719" cy="362465"/>
          </a:xfrm>
          <a:prstGeom prst="roundRect">
            <a:avLst/>
          </a:prstGeom>
          <a:solidFill>
            <a:srgbClr val="00FFFF"/>
          </a:solidFill>
          <a:ln w="28575">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solidFill>
                  <a:srgbClr val="663300"/>
                </a:solidFill>
              </a:rPr>
              <a:t>Shaneh -  </a:t>
            </a:r>
            <a:r>
              <a:rPr lang="en-CA" sz="2400" b="1" dirty="0" smtClean="0">
                <a:ln>
                  <a:solidFill>
                    <a:srgbClr val="0052F6"/>
                  </a:solidFill>
                </a:ln>
                <a:solidFill>
                  <a:srgbClr val="FF00FF"/>
                </a:solidFill>
              </a:rPr>
              <a:t>360 cycles </a:t>
            </a:r>
            <a:r>
              <a:rPr lang="en-CA" sz="2400" dirty="0" smtClean="0">
                <a:solidFill>
                  <a:srgbClr val="663300"/>
                </a:solidFill>
              </a:rPr>
              <a:t>- Tequfah to Tequfah.</a:t>
            </a:r>
            <a:endParaRPr lang="en-CA" sz="2400" dirty="0">
              <a:solidFill>
                <a:srgbClr val="663300"/>
              </a:solidFill>
            </a:endParaRPr>
          </a:p>
        </p:txBody>
      </p:sp>
      <p:sp>
        <p:nvSpPr>
          <p:cNvPr id="35" name="Rounded Rectangle 34"/>
          <p:cNvSpPr/>
          <p:nvPr/>
        </p:nvSpPr>
        <p:spPr>
          <a:xfrm>
            <a:off x="148278" y="4543150"/>
            <a:ext cx="5947719" cy="362465"/>
          </a:xfrm>
          <a:prstGeom prst="roundRect">
            <a:avLst/>
          </a:prstGeom>
          <a:solidFill>
            <a:srgbClr val="00FFFF"/>
          </a:solidFill>
          <a:ln w="28575">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solidFill>
                  <a:srgbClr val="663300"/>
                </a:solidFill>
              </a:rPr>
              <a:t>Shaneh -  </a:t>
            </a:r>
            <a:r>
              <a:rPr lang="en-CA" sz="2400" b="1" dirty="0" smtClean="0">
                <a:ln>
                  <a:solidFill>
                    <a:srgbClr val="0052F6"/>
                  </a:solidFill>
                </a:ln>
                <a:solidFill>
                  <a:srgbClr val="FF00FF"/>
                </a:solidFill>
              </a:rPr>
              <a:t>360 cycles </a:t>
            </a:r>
            <a:r>
              <a:rPr lang="en-CA" sz="2400" dirty="0" smtClean="0">
                <a:solidFill>
                  <a:srgbClr val="663300"/>
                </a:solidFill>
              </a:rPr>
              <a:t>- Tequfah to Tequfah.</a:t>
            </a:r>
            <a:endParaRPr lang="en-CA" sz="2400" dirty="0">
              <a:solidFill>
                <a:srgbClr val="663300"/>
              </a:solidFill>
            </a:endParaRPr>
          </a:p>
        </p:txBody>
      </p:sp>
      <p:sp>
        <p:nvSpPr>
          <p:cNvPr id="36" name="Rounded Rectangle 35"/>
          <p:cNvSpPr/>
          <p:nvPr/>
        </p:nvSpPr>
        <p:spPr>
          <a:xfrm>
            <a:off x="148281" y="4905615"/>
            <a:ext cx="5947719" cy="362465"/>
          </a:xfrm>
          <a:prstGeom prst="roundRect">
            <a:avLst/>
          </a:prstGeom>
          <a:solidFill>
            <a:srgbClr val="00FFFF"/>
          </a:solidFill>
          <a:ln w="28575">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solidFill>
                  <a:srgbClr val="663300"/>
                </a:solidFill>
              </a:rPr>
              <a:t>Shaneh -  </a:t>
            </a:r>
            <a:r>
              <a:rPr lang="en-CA" sz="2400" b="1" dirty="0" smtClean="0">
                <a:ln>
                  <a:solidFill>
                    <a:srgbClr val="0052F6"/>
                  </a:solidFill>
                </a:ln>
                <a:solidFill>
                  <a:srgbClr val="FF00FF"/>
                </a:solidFill>
              </a:rPr>
              <a:t>360 cycles </a:t>
            </a:r>
            <a:r>
              <a:rPr lang="en-CA" sz="2400" dirty="0" smtClean="0">
                <a:solidFill>
                  <a:srgbClr val="663300"/>
                </a:solidFill>
              </a:rPr>
              <a:t>- Tequfah to Tequfah.</a:t>
            </a:r>
            <a:endParaRPr lang="en-CA" sz="2400" dirty="0">
              <a:solidFill>
                <a:srgbClr val="663300"/>
              </a:solidFill>
            </a:endParaRPr>
          </a:p>
        </p:txBody>
      </p:sp>
      <p:sp>
        <p:nvSpPr>
          <p:cNvPr id="37" name="Rounded Rectangle 36"/>
          <p:cNvSpPr/>
          <p:nvPr/>
        </p:nvSpPr>
        <p:spPr>
          <a:xfrm>
            <a:off x="148281" y="5268080"/>
            <a:ext cx="5947719" cy="362465"/>
          </a:xfrm>
          <a:prstGeom prst="roundRect">
            <a:avLst/>
          </a:prstGeom>
          <a:solidFill>
            <a:srgbClr val="00FFFF"/>
          </a:solidFill>
          <a:ln w="28575">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solidFill>
                  <a:srgbClr val="663300"/>
                </a:solidFill>
              </a:rPr>
              <a:t>Shaneh -  </a:t>
            </a:r>
            <a:r>
              <a:rPr lang="en-CA" sz="2400" b="1" dirty="0" smtClean="0">
                <a:ln>
                  <a:solidFill>
                    <a:srgbClr val="0052F6"/>
                  </a:solidFill>
                </a:ln>
                <a:solidFill>
                  <a:srgbClr val="FF00FF"/>
                </a:solidFill>
              </a:rPr>
              <a:t>360 cycles </a:t>
            </a:r>
            <a:r>
              <a:rPr lang="en-CA" sz="2400" dirty="0" smtClean="0">
                <a:solidFill>
                  <a:srgbClr val="663300"/>
                </a:solidFill>
              </a:rPr>
              <a:t>- Tequfah to Tequfah.</a:t>
            </a:r>
            <a:endParaRPr lang="en-CA" sz="2400" dirty="0">
              <a:solidFill>
                <a:srgbClr val="663300"/>
              </a:solidFill>
            </a:endParaRPr>
          </a:p>
        </p:txBody>
      </p:sp>
      <p:sp>
        <p:nvSpPr>
          <p:cNvPr id="38" name="Rounded Rectangle 37"/>
          <p:cNvSpPr/>
          <p:nvPr/>
        </p:nvSpPr>
        <p:spPr>
          <a:xfrm>
            <a:off x="148281" y="5659372"/>
            <a:ext cx="5947719" cy="362465"/>
          </a:xfrm>
          <a:prstGeom prst="roundRect">
            <a:avLst/>
          </a:prstGeom>
          <a:solidFill>
            <a:srgbClr val="00FFFF"/>
          </a:solidFill>
          <a:ln w="28575">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solidFill>
                  <a:srgbClr val="663300"/>
                </a:solidFill>
              </a:rPr>
              <a:t>Shaneh -  </a:t>
            </a:r>
            <a:r>
              <a:rPr lang="en-CA" sz="2400" b="1" dirty="0" smtClean="0">
                <a:ln>
                  <a:solidFill>
                    <a:srgbClr val="0052F6"/>
                  </a:solidFill>
                </a:ln>
                <a:solidFill>
                  <a:srgbClr val="FF00FF"/>
                </a:solidFill>
              </a:rPr>
              <a:t>360 cycles </a:t>
            </a:r>
            <a:r>
              <a:rPr lang="en-CA" sz="2400" dirty="0" smtClean="0">
                <a:solidFill>
                  <a:srgbClr val="663300"/>
                </a:solidFill>
              </a:rPr>
              <a:t>- Tequfah to Tequfah.</a:t>
            </a:r>
            <a:endParaRPr lang="en-CA" sz="2400" dirty="0">
              <a:solidFill>
                <a:srgbClr val="663300"/>
              </a:solidFill>
            </a:endParaRPr>
          </a:p>
        </p:txBody>
      </p:sp>
      <p:sp>
        <p:nvSpPr>
          <p:cNvPr id="39" name="Rounded Rectangle 38"/>
          <p:cNvSpPr/>
          <p:nvPr/>
        </p:nvSpPr>
        <p:spPr>
          <a:xfrm>
            <a:off x="148281" y="6042436"/>
            <a:ext cx="5947719" cy="362465"/>
          </a:xfrm>
          <a:prstGeom prst="roundRect">
            <a:avLst/>
          </a:prstGeom>
          <a:solidFill>
            <a:srgbClr val="00FFFF"/>
          </a:solidFill>
          <a:ln w="28575">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solidFill>
                  <a:srgbClr val="663300"/>
                </a:solidFill>
              </a:rPr>
              <a:t>Shaneh -  </a:t>
            </a:r>
            <a:r>
              <a:rPr lang="en-CA" sz="2400" b="1" dirty="0" smtClean="0">
                <a:ln>
                  <a:solidFill>
                    <a:srgbClr val="0052F6"/>
                  </a:solidFill>
                </a:ln>
                <a:solidFill>
                  <a:srgbClr val="FF00FF"/>
                </a:solidFill>
              </a:rPr>
              <a:t>360 cycles </a:t>
            </a:r>
            <a:r>
              <a:rPr lang="en-CA" sz="2400" dirty="0" smtClean="0">
                <a:solidFill>
                  <a:srgbClr val="663300"/>
                </a:solidFill>
              </a:rPr>
              <a:t>- Tequfah to Tequfah.</a:t>
            </a:r>
            <a:endParaRPr lang="en-CA" sz="2400" dirty="0">
              <a:solidFill>
                <a:srgbClr val="663300"/>
              </a:solidFill>
            </a:endParaRPr>
          </a:p>
        </p:txBody>
      </p:sp>
      <p:sp>
        <p:nvSpPr>
          <p:cNvPr id="40" name="Rounded Rectangle 39"/>
          <p:cNvSpPr/>
          <p:nvPr/>
        </p:nvSpPr>
        <p:spPr>
          <a:xfrm>
            <a:off x="148276" y="6400784"/>
            <a:ext cx="12043723" cy="457216"/>
          </a:xfrm>
          <a:prstGeom prst="roundRect">
            <a:avLst/>
          </a:prstGeom>
          <a:solidFill>
            <a:srgbClr val="00FFFF"/>
          </a:solidFill>
          <a:ln w="28575">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400" dirty="0" smtClean="0">
                <a:solidFill>
                  <a:srgbClr val="663300"/>
                </a:solidFill>
              </a:rPr>
              <a:t> Shaneh -  </a:t>
            </a:r>
            <a:r>
              <a:rPr lang="en-CA" sz="2400" b="1" dirty="0" smtClean="0">
                <a:ln>
                  <a:solidFill>
                    <a:srgbClr val="0052F6"/>
                  </a:solidFill>
                </a:ln>
                <a:solidFill>
                  <a:srgbClr val="FF00FF"/>
                </a:solidFill>
              </a:rPr>
              <a:t>360 cycle year </a:t>
            </a:r>
            <a:r>
              <a:rPr lang="en-CA" sz="2400" dirty="0" smtClean="0">
                <a:solidFill>
                  <a:srgbClr val="663300"/>
                </a:solidFill>
              </a:rPr>
              <a:t>– </a:t>
            </a:r>
            <a:r>
              <a:rPr lang="en-CA" sz="2400" dirty="0" smtClean="0">
                <a:ln w="0">
                  <a:solidFill>
                    <a:srgbClr val="0066FF"/>
                  </a:solidFill>
                </a:ln>
                <a:solidFill>
                  <a:srgbClr val="FF00FF"/>
                </a:solidFill>
                <a:effectLst>
                  <a:glow rad="127000">
                    <a:srgbClr val="00FF00"/>
                  </a:glow>
                  <a:outerShdw blurRad="38100" dist="19050" dir="2700000" algn="tl" rotWithShape="0">
                    <a:schemeClr val="dk1">
                      <a:alpha val="40000"/>
                    </a:schemeClr>
                  </a:outerShdw>
                </a:effectLst>
                <a:latin typeface="Arial Black" panose="020B0A04020102020204" pitchFamily="34" charset="0"/>
              </a:rPr>
              <a:t>CONSISTENTLY REPEATS THROUGH ETERNITY!</a:t>
            </a:r>
            <a:endParaRPr lang="en-CA" sz="2400" dirty="0">
              <a:ln w="0">
                <a:solidFill>
                  <a:srgbClr val="0066FF"/>
                </a:solidFill>
              </a:ln>
              <a:solidFill>
                <a:srgbClr val="FF00FF"/>
              </a:solidFill>
              <a:effectLst>
                <a:glow rad="127000">
                  <a:srgbClr val="00FF00"/>
                </a:glow>
                <a:outerShdw blurRad="38100" dist="19050" dir="2700000" algn="tl" rotWithShape="0">
                  <a:schemeClr val="dk1">
                    <a:alpha val="40000"/>
                  </a:schemeClr>
                </a:outerShdw>
              </a:effectLst>
              <a:latin typeface="Arial Black" panose="020B0A04020102020204" pitchFamily="34" charset="0"/>
            </a:endParaRPr>
          </a:p>
        </p:txBody>
      </p:sp>
      <p:sp>
        <p:nvSpPr>
          <p:cNvPr id="41" name="Rounded Rectangle 40"/>
          <p:cNvSpPr/>
          <p:nvPr/>
        </p:nvSpPr>
        <p:spPr>
          <a:xfrm>
            <a:off x="1021494" y="24738"/>
            <a:ext cx="10083114" cy="560155"/>
          </a:xfrm>
          <a:prstGeom prst="roundRect">
            <a:avLst/>
          </a:prstGeom>
          <a:solidFill>
            <a:schemeClr val="bg1">
              <a:lumMod val="75000"/>
            </a:schemeClr>
          </a:solidFill>
          <a:ln w="38100">
            <a:solidFill>
              <a:srgbClr val="9966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4000" b="1" dirty="0" smtClean="0">
                <a:ln w="12700">
                  <a:solidFill>
                    <a:srgbClr val="FFFF00"/>
                  </a:solidFill>
                </a:ln>
                <a:solidFill>
                  <a:srgbClr val="0066FF"/>
                </a:solidFill>
                <a:effectLst>
                  <a:glow rad="127000">
                    <a:srgbClr val="FFCC00"/>
                  </a:glow>
                </a:effectLst>
              </a:rPr>
              <a:t>Yahuah’s  </a:t>
            </a:r>
            <a:r>
              <a:rPr lang="en-CA" sz="4000" b="1" i="1" dirty="0" smtClean="0">
                <a:ln w="12700">
                  <a:solidFill>
                    <a:srgbClr val="FFFF00"/>
                  </a:solidFill>
                </a:ln>
                <a:solidFill>
                  <a:srgbClr val="0066FF"/>
                </a:solidFill>
                <a:effectLst>
                  <a:glow rad="127000">
                    <a:schemeClr val="accent1">
                      <a:lumMod val="60000"/>
                      <a:lumOff val="40000"/>
                    </a:schemeClr>
                  </a:glow>
                </a:effectLst>
              </a:rPr>
              <a:t>Simplicity  in </a:t>
            </a:r>
            <a:r>
              <a:rPr lang="en-CA" sz="4000" b="1" dirty="0" smtClean="0">
                <a:ln w="12700">
                  <a:solidFill>
                    <a:srgbClr val="FFFF00"/>
                  </a:solidFill>
                </a:ln>
                <a:solidFill>
                  <a:srgbClr val="0066FF"/>
                </a:solidFill>
                <a:effectLst>
                  <a:glow rad="127000">
                    <a:srgbClr val="FFCC00"/>
                  </a:glow>
                </a:effectLst>
              </a:rPr>
              <a:t>Shaneh </a:t>
            </a:r>
            <a:r>
              <a:rPr lang="en-CA" sz="4000" b="1" i="1" dirty="0" smtClean="0">
                <a:ln w="12700">
                  <a:solidFill>
                    <a:srgbClr val="FFFF00"/>
                  </a:solidFill>
                </a:ln>
                <a:solidFill>
                  <a:srgbClr val="0066FF"/>
                </a:solidFill>
                <a:effectLst>
                  <a:glow rad="127000">
                    <a:schemeClr val="accent1">
                      <a:lumMod val="60000"/>
                      <a:lumOff val="40000"/>
                    </a:schemeClr>
                  </a:glow>
                </a:effectLst>
              </a:rPr>
              <a:t>Consistency</a:t>
            </a:r>
            <a:r>
              <a:rPr lang="en-CA" sz="4000" b="1" i="1" dirty="0">
                <a:ln w="12700">
                  <a:solidFill>
                    <a:srgbClr val="FFFF00"/>
                  </a:solidFill>
                </a:ln>
                <a:solidFill>
                  <a:srgbClr val="0066FF"/>
                </a:solidFill>
                <a:effectLst>
                  <a:glow rad="127000">
                    <a:schemeClr val="accent1">
                      <a:lumMod val="60000"/>
                      <a:lumOff val="40000"/>
                    </a:schemeClr>
                  </a:glow>
                </a:effectLst>
              </a:rPr>
              <a:t>!</a:t>
            </a:r>
            <a:r>
              <a:rPr lang="en-CA" sz="4000" b="1" i="1" dirty="0" smtClean="0">
                <a:ln w="12700">
                  <a:solidFill>
                    <a:srgbClr val="FFFF00"/>
                  </a:solidFill>
                </a:ln>
                <a:solidFill>
                  <a:srgbClr val="0066FF"/>
                </a:solidFill>
                <a:effectLst>
                  <a:glow rad="127000">
                    <a:schemeClr val="accent1">
                      <a:lumMod val="60000"/>
                      <a:lumOff val="40000"/>
                    </a:schemeClr>
                  </a:glow>
                </a:effectLst>
              </a:rPr>
              <a:t>  </a:t>
            </a:r>
            <a:endParaRPr lang="en-CA" sz="4000" b="1" i="1" dirty="0">
              <a:ln w="12700">
                <a:solidFill>
                  <a:srgbClr val="FFFF00"/>
                </a:solidFill>
              </a:ln>
              <a:solidFill>
                <a:srgbClr val="0066FF"/>
              </a:solidFill>
              <a:effectLst>
                <a:glow rad="127000">
                  <a:schemeClr val="accent1">
                    <a:lumMod val="60000"/>
                    <a:lumOff val="40000"/>
                  </a:schemeClr>
                </a:glow>
              </a:effectLst>
            </a:endParaRPr>
          </a:p>
        </p:txBody>
      </p:sp>
      <p:pic>
        <p:nvPicPr>
          <p:cNvPr id="42" name="Picture 25" descr="C:\Users\Rae\Desktop\Art on Desktop\white man clip art\yellow-blue smiley faces\happy face clap.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075919" y="4529200"/>
            <a:ext cx="2365153" cy="1665351"/>
          </a:xfrm>
          <a:prstGeom prst="round2DiagRect">
            <a:avLst>
              <a:gd name="adj1" fmla="val 16667"/>
              <a:gd name="adj2" fmla="val 0"/>
            </a:avLst>
          </a:prstGeom>
          <a:ln w="88900" cap="sq">
            <a:solidFill>
              <a:srgbClr val="9966FF"/>
            </a:solidFill>
            <a:miter lim="800000"/>
          </a:ln>
          <a:effectLst>
            <a:outerShdw blurRad="254000" algn="tl" rotWithShape="0">
              <a:srgbClr val="000000">
                <a:alpha val="43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pic>
        <p:nvPicPr>
          <p:cNvPr id="22" name="Picture 21" descr="C:\Users\Rae\Desktop\Art on Desktop\white man clip art\yellow-blue smiley faces\smiley reminder.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460121" y="731520"/>
            <a:ext cx="1595893" cy="1579526"/>
          </a:xfrm>
          <a:prstGeom prst="snip2DiagRect">
            <a:avLst/>
          </a:prstGeom>
          <a:solidFill>
            <a:srgbClr val="FFFFFF">
              <a:shade val="85000"/>
            </a:srgbClr>
          </a:solidFill>
          <a:ln w="38100" cap="sq">
            <a:solidFill>
              <a:srgbClr val="00B0F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softRound"/>
            <a:contourClr>
              <a:srgbClr val="FFFFFF"/>
            </a:contourClr>
          </a:sp3d>
          <a:extLst/>
        </p:spPr>
      </p:pic>
      <p:sp>
        <p:nvSpPr>
          <p:cNvPr id="24" name="Slide Number Placeholder 3"/>
          <p:cNvSpPr>
            <a:spLocks noGrp="1"/>
          </p:cNvSpPr>
          <p:nvPr>
            <p:ph type="sldNum" sz="quarter" idx="12"/>
          </p:nvPr>
        </p:nvSpPr>
        <p:spPr>
          <a:xfrm>
            <a:off x="11468425" y="6502384"/>
            <a:ext cx="764215" cy="365125"/>
          </a:xfrm>
        </p:spPr>
        <p:txBody>
          <a:bodyPr/>
          <a:lstStyle/>
          <a:p>
            <a:fld id="{6D22F896-40B5-4ADD-8801-0D06FADFA095}" type="slidenum">
              <a:rPr lang="en-US" smtClean="0"/>
              <a:pPr/>
              <a:t>32</a:t>
            </a:fld>
            <a:endParaRPr lang="en-US" dirty="0"/>
          </a:p>
        </p:txBody>
      </p:sp>
    </p:spTree>
    <p:extLst>
      <p:ext uri="{BB962C8B-B14F-4D97-AF65-F5344CB8AC3E}">
        <p14:creationId xmlns:p14="http://schemas.microsoft.com/office/powerpoint/2010/main" val="17354507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par>
                                <p:cTn id="8" presetID="14" presetClass="entr" presetSubtype="10" fill="hold" nodeType="withEffect">
                                  <p:stCondLst>
                                    <p:cond delay="1250"/>
                                  </p:stCondLst>
                                  <p:childTnLst>
                                    <p:set>
                                      <p:cBhvr>
                                        <p:cTn id="9" dur="1" fill="hold">
                                          <p:stCondLst>
                                            <p:cond delay="0"/>
                                          </p:stCondLst>
                                        </p:cTn>
                                        <p:tgtEl>
                                          <p:spTgt spid="22"/>
                                        </p:tgtEl>
                                        <p:attrNameLst>
                                          <p:attrName>style.visibility</p:attrName>
                                        </p:attrNameLst>
                                      </p:cBhvr>
                                      <p:to>
                                        <p:strVal val="visible"/>
                                      </p:to>
                                    </p:set>
                                    <p:animEffect transition="in" filter="randombar(horizontal)">
                                      <p:cBhvr>
                                        <p:cTn id="10" dur="500"/>
                                        <p:tgtEl>
                                          <p:spTgt spid="22"/>
                                        </p:tgtEl>
                                      </p:cBhvr>
                                    </p:animEffect>
                                  </p:childTnLst>
                                </p:cTn>
                              </p:par>
                              <p:par>
                                <p:cTn id="11" presetID="31" presetClass="entr" presetSubtype="0" fill="hold" nodeType="withEffect">
                                  <p:stCondLst>
                                    <p:cond delay="2000"/>
                                  </p:stCondLst>
                                  <p:childTnLst>
                                    <p:set>
                                      <p:cBhvr>
                                        <p:cTn id="12" dur="1" fill="hold">
                                          <p:stCondLst>
                                            <p:cond delay="0"/>
                                          </p:stCondLst>
                                        </p:cTn>
                                        <p:tgtEl>
                                          <p:spTgt spid="42"/>
                                        </p:tgtEl>
                                        <p:attrNameLst>
                                          <p:attrName>style.visibility</p:attrName>
                                        </p:attrNameLst>
                                      </p:cBhvr>
                                      <p:to>
                                        <p:strVal val="visible"/>
                                      </p:to>
                                    </p:set>
                                    <p:anim calcmode="lin" valueType="num">
                                      <p:cBhvr>
                                        <p:cTn id="13" dur="1000" fill="hold"/>
                                        <p:tgtEl>
                                          <p:spTgt spid="42"/>
                                        </p:tgtEl>
                                        <p:attrNameLst>
                                          <p:attrName>ppt_w</p:attrName>
                                        </p:attrNameLst>
                                      </p:cBhvr>
                                      <p:tavLst>
                                        <p:tav tm="0">
                                          <p:val>
                                            <p:fltVal val="0"/>
                                          </p:val>
                                        </p:tav>
                                        <p:tav tm="100000">
                                          <p:val>
                                            <p:strVal val="#ppt_w"/>
                                          </p:val>
                                        </p:tav>
                                      </p:tavLst>
                                    </p:anim>
                                    <p:anim calcmode="lin" valueType="num">
                                      <p:cBhvr>
                                        <p:cTn id="14" dur="1000" fill="hold"/>
                                        <p:tgtEl>
                                          <p:spTgt spid="42"/>
                                        </p:tgtEl>
                                        <p:attrNameLst>
                                          <p:attrName>ppt_h</p:attrName>
                                        </p:attrNameLst>
                                      </p:cBhvr>
                                      <p:tavLst>
                                        <p:tav tm="0">
                                          <p:val>
                                            <p:fltVal val="0"/>
                                          </p:val>
                                        </p:tav>
                                        <p:tav tm="100000">
                                          <p:val>
                                            <p:strVal val="#ppt_h"/>
                                          </p:val>
                                        </p:tav>
                                      </p:tavLst>
                                    </p:anim>
                                    <p:anim calcmode="lin" valueType="num">
                                      <p:cBhvr>
                                        <p:cTn id="15" dur="1000" fill="hold"/>
                                        <p:tgtEl>
                                          <p:spTgt spid="42"/>
                                        </p:tgtEl>
                                        <p:attrNameLst>
                                          <p:attrName>style.rotation</p:attrName>
                                        </p:attrNameLst>
                                      </p:cBhvr>
                                      <p:tavLst>
                                        <p:tav tm="0">
                                          <p:val>
                                            <p:fltVal val="90"/>
                                          </p:val>
                                        </p:tav>
                                        <p:tav tm="100000">
                                          <p:val>
                                            <p:fltVal val="0"/>
                                          </p:val>
                                        </p:tav>
                                      </p:tavLst>
                                    </p:anim>
                                    <p:animEffect transition="in" filter="fade">
                                      <p:cBhvr>
                                        <p:cTn id="16"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sz="quarter" idx="13"/>
          </p:nvPr>
        </p:nvSpPr>
        <p:spPr>
          <a:xfrm>
            <a:off x="318135" y="139959"/>
            <a:ext cx="11551136" cy="6459696"/>
          </a:xfrm>
        </p:spPr>
        <p:txBody>
          <a:bodyPr anchor="ctr">
            <a:normAutofit fontScale="92500" lnSpcReduction="10000"/>
            <a:scene3d>
              <a:camera prst="orthographicFront"/>
              <a:lightRig rig="threePt" dir="t"/>
            </a:scene3d>
            <a:sp3d extrusionH="57150">
              <a:bevelT h="25400" prst="softRound"/>
            </a:sp3d>
          </a:bodyPr>
          <a:lstStyle/>
          <a:p>
            <a:r>
              <a:rPr lang="en-CA" sz="3600" b="1" dirty="0" smtClean="0">
                <a:ln>
                  <a:solidFill>
                    <a:srgbClr val="002060"/>
                  </a:solidFill>
                </a:ln>
                <a:solidFill>
                  <a:schemeClr val="accent5">
                    <a:lumMod val="75000"/>
                  </a:schemeClr>
                </a:solidFill>
              </a:rPr>
              <a:t>Consequently When, </a:t>
            </a:r>
            <a:r>
              <a:rPr lang="en-CA" sz="3600" b="1" dirty="0" err="1" smtClean="0">
                <a:ln>
                  <a:solidFill>
                    <a:srgbClr val="002060"/>
                  </a:solidFill>
                </a:ln>
                <a:solidFill>
                  <a:srgbClr val="C00000"/>
                </a:solidFill>
              </a:rPr>
              <a:t>Yahudah</a:t>
            </a:r>
            <a:r>
              <a:rPr lang="en-CA" sz="3600" b="1" dirty="0" smtClean="0">
                <a:ln>
                  <a:solidFill>
                    <a:srgbClr val="002060"/>
                  </a:solidFill>
                </a:ln>
                <a:solidFill>
                  <a:schemeClr val="accent5">
                    <a:lumMod val="75000"/>
                  </a:schemeClr>
                </a:solidFill>
              </a:rPr>
              <a:t> (</a:t>
            </a:r>
            <a:r>
              <a:rPr lang="en-CA" sz="3600" b="1" cap="none" dirty="0">
                <a:ln>
                  <a:solidFill>
                    <a:srgbClr val="002060"/>
                  </a:solidFill>
                </a:ln>
                <a:solidFill>
                  <a:srgbClr val="C00000"/>
                </a:solidFill>
              </a:rPr>
              <a:t>t</a:t>
            </a:r>
            <a:r>
              <a:rPr lang="en-CA" sz="3600" b="1" cap="none" dirty="0" smtClean="0">
                <a:ln>
                  <a:solidFill>
                    <a:srgbClr val="002060"/>
                  </a:solidFill>
                </a:ln>
                <a:solidFill>
                  <a:srgbClr val="C00000"/>
                </a:solidFill>
              </a:rPr>
              <a:t>he nation to be in charge of preserving the ordinances of </a:t>
            </a:r>
            <a:r>
              <a:rPr lang="en-CA" sz="3600" b="1" cap="none" dirty="0">
                <a:ln>
                  <a:solidFill>
                    <a:srgbClr val="002060"/>
                  </a:solidFill>
                </a:ln>
                <a:solidFill>
                  <a:srgbClr val="0066FF"/>
                </a:solidFill>
              </a:rPr>
              <a:t>Y</a:t>
            </a:r>
            <a:r>
              <a:rPr lang="en-CA" sz="3600" b="1" cap="none" dirty="0" smtClean="0">
                <a:ln>
                  <a:solidFill>
                    <a:srgbClr val="002060"/>
                  </a:solidFill>
                </a:ln>
                <a:solidFill>
                  <a:srgbClr val="0066FF"/>
                </a:solidFill>
              </a:rPr>
              <a:t>ahuah</a:t>
            </a:r>
            <a:r>
              <a:rPr lang="en-CA" sz="3600" b="1" dirty="0" smtClean="0">
                <a:ln>
                  <a:solidFill>
                    <a:srgbClr val="002060"/>
                  </a:solidFill>
                </a:ln>
                <a:solidFill>
                  <a:schemeClr val="accent5">
                    <a:lumMod val="75000"/>
                  </a:schemeClr>
                </a:solidFill>
              </a:rPr>
              <a:t>), </a:t>
            </a:r>
            <a:r>
              <a:rPr lang="en-CA" sz="3600" b="1" cap="none" dirty="0" smtClean="0">
                <a:ln>
                  <a:solidFill>
                    <a:srgbClr val="002060"/>
                  </a:solidFill>
                </a:ln>
                <a:solidFill>
                  <a:schemeClr val="accent5">
                    <a:lumMod val="75000"/>
                  </a:schemeClr>
                </a:solidFill>
              </a:rPr>
              <a:t>agreed to </a:t>
            </a:r>
            <a:br>
              <a:rPr lang="en-CA" sz="3600" b="1" cap="none" dirty="0" smtClean="0">
                <a:ln>
                  <a:solidFill>
                    <a:srgbClr val="002060"/>
                  </a:solidFill>
                </a:ln>
                <a:solidFill>
                  <a:schemeClr val="accent5">
                    <a:lumMod val="75000"/>
                  </a:schemeClr>
                </a:solidFill>
              </a:rPr>
            </a:br>
            <a:r>
              <a:rPr lang="en-CA" sz="3600" b="1" cap="none" dirty="0" smtClean="0">
                <a:ln>
                  <a:solidFill>
                    <a:srgbClr val="002060"/>
                  </a:solidFill>
                </a:ln>
                <a:solidFill>
                  <a:srgbClr val="FF0000"/>
                </a:solidFill>
                <a:effectLst>
                  <a:glow rad="127000">
                    <a:srgbClr val="FFFF00"/>
                  </a:glow>
                </a:effectLst>
              </a:rPr>
              <a:t>capitulate</a:t>
            </a:r>
            <a:r>
              <a:rPr lang="en-CA" sz="3600" b="1" cap="none" dirty="0" smtClean="0">
                <a:ln>
                  <a:solidFill>
                    <a:srgbClr val="002060"/>
                  </a:solidFill>
                </a:ln>
                <a:solidFill>
                  <a:srgbClr val="FF0000"/>
                </a:solidFill>
              </a:rPr>
              <a:t> to the pagan lunar based calendar </a:t>
            </a:r>
            <a:r>
              <a:rPr lang="en-CA" sz="3600" b="1" cap="none" dirty="0" smtClean="0">
                <a:ln>
                  <a:solidFill>
                    <a:srgbClr val="002060"/>
                  </a:solidFill>
                </a:ln>
                <a:solidFill>
                  <a:schemeClr val="accent5">
                    <a:lumMod val="75000"/>
                  </a:schemeClr>
                </a:solidFill>
              </a:rPr>
              <a:t>to determine the</a:t>
            </a:r>
            <a:r>
              <a:rPr lang="en-CA" sz="3600" b="1" dirty="0" smtClean="0">
                <a:ln>
                  <a:solidFill>
                    <a:srgbClr val="002060"/>
                  </a:solidFill>
                </a:ln>
                <a:solidFill>
                  <a:schemeClr val="accent5">
                    <a:lumMod val="75000"/>
                  </a:schemeClr>
                </a:solidFill>
              </a:rPr>
              <a:t> Feasts of the </a:t>
            </a:r>
            <a:r>
              <a:rPr lang="en-CA" sz="3600" b="1" dirty="0" err="1" smtClean="0">
                <a:ln>
                  <a:solidFill>
                    <a:srgbClr val="002060"/>
                  </a:solidFill>
                </a:ln>
                <a:solidFill>
                  <a:srgbClr val="C00000"/>
                </a:solidFill>
              </a:rPr>
              <a:t>Yahudim</a:t>
            </a:r>
            <a:r>
              <a:rPr lang="en-CA" sz="3600" b="1" dirty="0" smtClean="0">
                <a:ln>
                  <a:solidFill>
                    <a:srgbClr val="002060"/>
                  </a:solidFill>
                </a:ln>
                <a:solidFill>
                  <a:srgbClr val="C00000"/>
                </a:solidFill>
              </a:rPr>
              <a:t>, </a:t>
            </a:r>
            <a:r>
              <a:rPr lang="en-CA" sz="3600" b="1" cap="none" dirty="0" smtClean="0">
                <a:ln>
                  <a:solidFill>
                    <a:srgbClr val="002060"/>
                  </a:solidFill>
                </a:ln>
                <a:solidFill>
                  <a:schemeClr val="accent5">
                    <a:lumMod val="75000"/>
                  </a:schemeClr>
                </a:solidFill>
              </a:rPr>
              <a:t>they were not on </a:t>
            </a:r>
            <a:r>
              <a:rPr lang="en-CA" sz="3600" b="1" dirty="0" smtClean="0">
                <a:ln>
                  <a:solidFill>
                    <a:srgbClr val="002060"/>
                  </a:solidFill>
                </a:ln>
                <a:solidFill>
                  <a:srgbClr val="0066FF"/>
                </a:solidFill>
              </a:rPr>
              <a:t>YAHUAH’S</a:t>
            </a:r>
            <a:r>
              <a:rPr lang="en-CA" sz="3600" b="1" dirty="0" smtClean="0">
                <a:ln>
                  <a:solidFill>
                    <a:srgbClr val="002060"/>
                  </a:solidFill>
                </a:ln>
                <a:solidFill>
                  <a:schemeClr val="accent5">
                    <a:lumMod val="75000"/>
                  </a:schemeClr>
                </a:solidFill>
              </a:rPr>
              <a:t> </a:t>
            </a:r>
            <a:r>
              <a:rPr lang="en-CA" sz="3600" b="1" dirty="0" smtClean="0">
                <a:ln>
                  <a:solidFill>
                    <a:srgbClr val="002060"/>
                  </a:solidFill>
                </a:ln>
                <a:solidFill>
                  <a:schemeClr val="accent5">
                    <a:lumMod val="75000"/>
                  </a:schemeClr>
                </a:solidFill>
                <a:effectLst>
                  <a:glow rad="127000">
                    <a:srgbClr val="99FF99"/>
                  </a:glow>
                </a:effectLst>
              </a:rPr>
              <a:t>Covenant</a:t>
            </a:r>
            <a:r>
              <a:rPr lang="en-CA" sz="3600" b="1" dirty="0" smtClean="0">
                <a:ln>
                  <a:solidFill>
                    <a:srgbClr val="002060"/>
                  </a:solidFill>
                </a:ln>
                <a:solidFill>
                  <a:schemeClr val="accent5">
                    <a:lumMod val="75000"/>
                  </a:schemeClr>
                </a:solidFill>
              </a:rPr>
              <a:t> </a:t>
            </a:r>
            <a:r>
              <a:rPr lang="en-CA" sz="3600" b="1" dirty="0" smtClean="0">
                <a:ln>
                  <a:solidFill>
                    <a:srgbClr val="002060"/>
                  </a:solidFill>
                </a:ln>
                <a:solidFill>
                  <a:schemeClr val="accent5">
                    <a:lumMod val="75000"/>
                  </a:schemeClr>
                </a:solidFill>
                <a:effectLst>
                  <a:glow rad="127000">
                    <a:srgbClr val="99FF99"/>
                  </a:glow>
                </a:effectLst>
              </a:rPr>
              <a:t>Mo-</a:t>
            </a:r>
            <a:r>
              <a:rPr lang="en-CA" sz="3600" b="1" dirty="0" err="1" smtClean="0">
                <a:ln>
                  <a:solidFill>
                    <a:srgbClr val="002060"/>
                  </a:solidFill>
                </a:ln>
                <a:solidFill>
                  <a:schemeClr val="accent5">
                    <a:lumMod val="75000"/>
                  </a:schemeClr>
                </a:solidFill>
                <a:effectLst>
                  <a:glow rad="127000">
                    <a:srgbClr val="99FF99"/>
                  </a:glow>
                </a:effectLst>
              </a:rPr>
              <a:t>edim</a:t>
            </a:r>
            <a:r>
              <a:rPr lang="en-CA" sz="3600" b="1" dirty="0" smtClean="0">
                <a:ln>
                  <a:solidFill>
                    <a:srgbClr val="002060"/>
                  </a:solidFill>
                </a:ln>
                <a:solidFill>
                  <a:schemeClr val="accent5">
                    <a:lumMod val="75000"/>
                  </a:schemeClr>
                </a:solidFill>
                <a:effectLst>
                  <a:glow rad="127000">
                    <a:srgbClr val="99FF99"/>
                  </a:glow>
                </a:effectLst>
              </a:rPr>
              <a:t> calendar! </a:t>
            </a:r>
          </a:p>
          <a:p>
            <a:r>
              <a:rPr lang="en-CA" sz="3600" b="1" cap="none" dirty="0" smtClean="0">
                <a:ln>
                  <a:solidFill>
                    <a:srgbClr val="002060"/>
                  </a:solidFill>
                </a:ln>
                <a:solidFill>
                  <a:schemeClr val="accent5">
                    <a:lumMod val="75000"/>
                  </a:schemeClr>
                </a:solidFill>
              </a:rPr>
              <a:t>That is why </a:t>
            </a:r>
            <a:r>
              <a:rPr lang="en-CA" sz="3600" b="1" dirty="0" err="1" smtClean="0">
                <a:ln>
                  <a:solidFill>
                    <a:srgbClr val="002060"/>
                  </a:solidFill>
                </a:ln>
                <a:solidFill>
                  <a:srgbClr val="0066FF"/>
                </a:solidFill>
              </a:rPr>
              <a:t>yahusha</a:t>
            </a:r>
            <a:r>
              <a:rPr lang="en-CA" sz="3600" b="1" dirty="0" smtClean="0">
                <a:ln>
                  <a:solidFill>
                    <a:srgbClr val="002060"/>
                  </a:solidFill>
                </a:ln>
                <a:solidFill>
                  <a:schemeClr val="accent5">
                    <a:lumMod val="75000"/>
                  </a:schemeClr>
                </a:solidFill>
              </a:rPr>
              <a:t> </a:t>
            </a:r>
            <a:r>
              <a:rPr lang="en-CA" sz="3600" b="1" cap="none" dirty="0" smtClean="0">
                <a:ln>
                  <a:solidFill>
                    <a:srgbClr val="002060"/>
                  </a:solidFill>
                </a:ln>
                <a:solidFill>
                  <a:schemeClr val="accent5">
                    <a:lumMod val="75000"/>
                  </a:schemeClr>
                </a:solidFill>
              </a:rPr>
              <a:t>was found 3 days </a:t>
            </a:r>
            <a:r>
              <a:rPr lang="en-CA" sz="3600" b="1" cap="none" dirty="0" smtClean="0">
                <a:ln>
                  <a:solidFill>
                    <a:srgbClr val="002060"/>
                  </a:solidFill>
                </a:ln>
                <a:solidFill>
                  <a:srgbClr val="99FF99"/>
                </a:solidFill>
              </a:rPr>
              <a:t>after the Feast of the </a:t>
            </a:r>
            <a:r>
              <a:rPr lang="en-CA" sz="3600" b="1" cap="none" dirty="0" err="1" smtClean="0">
                <a:ln>
                  <a:solidFill>
                    <a:srgbClr val="002060"/>
                  </a:solidFill>
                </a:ln>
                <a:solidFill>
                  <a:srgbClr val="99FF99"/>
                </a:solidFill>
              </a:rPr>
              <a:t>Yahudim</a:t>
            </a:r>
            <a:r>
              <a:rPr lang="en-CA" sz="3600" b="1" cap="none" dirty="0">
                <a:ln>
                  <a:solidFill>
                    <a:srgbClr val="002060"/>
                  </a:solidFill>
                </a:ln>
                <a:solidFill>
                  <a:srgbClr val="99FF99"/>
                </a:solidFill>
              </a:rPr>
              <a:t>,</a:t>
            </a:r>
            <a:r>
              <a:rPr lang="en-CA" sz="3600" b="1" cap="none" dirty="0" smtClean="0">
                <a:ln>
                  <a:solidFill>
                    <a:srgbClr val="002060"/>
                  </a:solidFill>
                </a:ln>
                <a:solidFill>
                  <a:schemeClr val="accent5">
                    <a:lumMod val="75000"/>
                  </a:schemeClr>
                </a:solidFill>
              </a:rPr>
              <a:t> </a:t>
            </a:r>
            <a:r>
              <a:rPr lang="en-CA" sz="3600" b="1" cap="none" dirty="0" smtClean="0">
                <a:ln>
                  <a:solidFill>
                    <a:srgbClr val="002060"/>
                  </a:solidFill>
                </a:ln>
                <a:solidFill>
                  <a:schemeClr val="accent5">
                    <a:lumMod val="75000"/>
                  </a:schemeClr>
                </a:solidFill>
                <a:effectLst>
                  <a:glow rad="228600">
                    <a:schemeClr val="accent6">
                      <a:lumMod val="60000"/>
                      <a:lumOff val="40000"/>
                    </a:schemeClr>
                  </a:glow>
                </a:effectLst>
              </a:rPr>
              <a:t>presenting Himself in accordance with Ex 23:15-17,</a:t>
            </a:r>
            <a:r>
              <a:rPr lang="en-CA" sz="3600" b="1" cap="none" dirty="0" smtClean="0">
                <a:ln>
                  <a:solidFill>
                    <a:srgbClr val="002060"/>
                  </a:solidFill>
                </a:ln>
                <a:solidFill>
                  <a:schemeClr val="accent5">
                    <a:lumMod val="75000"/>
                  </a:schemeClr>
                </a:solidFill>
              </a:rPr>
              <a:t> </a:t>
            </a:r>
            <a:r>
              <a:rPr lang="en-CA" sz="3600" b="1" u="sng" cap="none" dirty="0" smtClean="0">
                <a:ln>
                  <a:solidFill>
                    <a:srgbClr val="002060"/>
                  </a:solidFill>
                </a:ln>
                <a:solidFill>
                  <a:srgbClr val="0066FF"/>
                </a:solidFill>
              </a:rPr>
              <a:t>in His Father’s </a:t>
            </a:r>
            <a:r>
              <a:rPr lang="en-CA" sz="3600" b="1" u="sng" cap="none" dirty="0">
                <a:ln>
                  <a:solidFill>
                    <a:srgbClr val="002060"/>
                  </a:solidFill>
                </a:ln>
                <a:solidFill>
                  <a:srgbClr val="0066FF"/>
                </a:solidFill>
              </a:rPr>
              <a:t>T</a:t>
            </a:r>
            <a:r>
              <a:rPr lang="en-CA" sz="3600" b="1" u="sng" cap="none" dirty="0" smtClean="0">
                <a:ln>
                  <a:solidFill>
                    <a:srgbClr val="002060"/>
                  </a:solidFill>
                </a:ln>
                <a:solidFill>
                  <a:srgbClr val="0066FF"/>
                </a:solidFill>
              </a:rPr>
              <a:t>abernacle</a:t>
            </a:r>
            <a:r>
              <a:rPr lang="en-CA" sz="3600" b="1" cap="none" dirty="0" smtClean="0">
                <a:ln>
                  <a:solidFill>
                    <a:srgbClr val="002060"/>
                  </a:solidFill>
                </a:ln>
                <a:solidFill>
                  <a:srgbClr val="0066FF"/>
                </a:solidFill>
              </a:rPr>
              <a:t> </a:t>
            </a:r>
            <a:r>
              <a:rPr lang="en-CA" sz="3600" b="1" cap="none" dirty="0" smtClean="0">
                <a:ln>
                  <a:solidFill>
                    <a:srgbClr val="002060"/>
                  </a:solidFill>
                </a:ln>
                <a:solidFill>
                  <a:schemeClr val="accent5">
                    <a:lumMod val="75000"/>
                  </a:schemeClr>
                </a:solidFill>
              </a:rPr>
              <a:t>at 12 years old.   </a:t>
            </a:r>
            <a:r>
              <a:rPr lang="en-CA" sz="2600" cap="none" dirty="0" smtClean="0">
                <a:ln>
                  <a:solidFill>
                    <a:srgbClr val="002060"/>
                  </a:solidFill>
                </a:ln>
                <a:solidFill>
                  <a:schemeClr val="accent5">
                    <a:lumMod val="75000"/>
                  </a:schemeClr>
                </a:solidFill>
              </a:rPr>
              <a:t>(The age of accountability.)</a:t>
            </a:r>
          </a:p>
          <a:p>
            <a:r>
              <a:rPr lang="en-US" sz="3600" b="1" cap="none" dirty="0">
                <a:ln>
                  <a:solidFill>
                    <a:srgbClr val="002060"/>
                  </a:solidFill>
                </a:ln>
                <a:solidFill>
                  <a:schemeClr val="accent5">
                    <a:lumMod val="75000"/>
                  </a:schemeClr>
                </a:solidFill>
              </a:rPr>
              <a:t>It is also why </a:t>
            </a:r>
            <a:r>
              <a:rPr lang="en-US" sz="3600" b="1" cap="none" dirty="0" err="1" smtClean="0">
                <a:ln>
                  <a:solidFill>
                    <a:srgbClr val="002060"/>
                  </a:solidFill>
                </a:ln>
                <a:solidFill>
                  <a:srgbClr val="0066FF"/>
                </a:solidFill>
              </a:rPr>
              <a:t>Yahusha</a:t>
            </a:r>
            <a:r>
              <a:rPr lang="en-US" sz="3600" b="1" cap="none" dirty="0" smtClean="0">
                <a:ln>
                  <a:solidFill>
                    <a:srgbClr val="002060"/>
                  </a:solidFill>
                </a:ln>
                <a:solidFill>
                  <a:schemeClr val="accent5">
                    <a:lumMod val="75000"/>
                  </a:schemeClr>
                </a:solidFill>
              </a:rPr>
              <a:t> </a:t>
            </a:r>
            <a:r>
              <a:rPr lang="en-US" sz="3600" b="1" cap="none" dirty="0">
                <a:ln>
                  <a:solidFill>
                    <a:srgbClr val="002060"/>
                  </a:solidFill>
                </a:ln>
                <a:solidFill>
                  <a:schemeClr val="accent5">
                    <a:lumMod val="75000"/>
                  </a:schemeClr>
                </a:solidFill>
              </a:rPr>
              <a:t>joined the Jewish </a:t>
            </a:r>
            <a:r>
              <a:rPr lang="en-US" sz="3600" b="1" cap="none" dirty="0" smtClean="0">
                <a:ln>
                  <a:solidFill>
                    <a:srgbClr val="002060"/>
                  </a:solidFill>
                </a:ln>
                <a:solidFill>
                  <a:schemeClr val="accent5">
                    <a:lumMod val="75000"/>
                  </a:schemeClr>
                </a:solidFill>
              </a:rPr>
              <a:t>Tabernacles </a:t>
            </a:r>
            <a:r>
              <a:rPr lang="en-US" sz="3600" b="1" cap="none" dirty="0">
                <a:ln>
                  <a:solidFill>
                    <a:srgbClr val="002060"/>
                  </a:solidFill>
                </a:ln>
                <a:solidFill>
                  <a:schemeClr val="accent5">
                    <a:lumMod val="75000"/>
                  </a:schemeClr>
                </a:solidFill>
              </a:rPr>
              <a:t>feast in the </a:t>
            </a:r>
            <a:r>
              <a:rPr lang="en-US" sz="3600" b="1" cap="none" dirty="0">
                <a:ln>
                  <a:solidFill>
                    <a:srgbClr val="002060"/>
                  </a:solidFill>
                </a:ln>
                <a:solidFill>
                  <a:srgbClr val="FF00FF"/>
                </a:solidFill>
              </a:rPr>
              <a:t>middle</a:t>
            </a:r>
            <a:r>
              <a:rPr lang="en-US" sz="3600" b="1" cap="none" dirty="0">
                <a:ln>
                  <a:solidFill>
                    <a:srgbClr val="002060"/>
                  </a:solidFill>
                </a:ln>
                <a:solidFill>
                  <a:schemeClr val="accent5">
                    <a:lumMod val="75000"/>
                  </a:schemeClr>
                </a:solidFill>
              </a:rPr>
              <a:t> of </a:t>
            </a:r>
            <a:r>
              <a:rPr lang="en-US" sz="3600" b="1" cap="none" dirty="0" smtClean="0">
                <a:ln>
                  <a:solidFill>
                    <a:srgbClr val="002060"/>
                  </a:solidFill>
                </a:ln>
                <a:solidFill>
                  <a:schemeClr val="accent5">
                    <a:lumMod val="75000"/>
                  </a:schemeClr>
                </a:solidFill>
              </a:rPr>
              <a:t>their </a:t>
            </a:r>
            <a:r>
              <a:rPr lang="en-US" sz="3600" b="1" cap="none" dirty="0">
                <a:ln>
                  <a:solidFill>
                    <a:srgbClr val="002060"/>
                  </a:solidFill>
                </a:ln>
                <a:solidFill>
                  <a:schemeClr val="accent5">
                    <a:lumMod val="75000"/>
                  </a:schemeClr>
                </a:solidFill>
              </a:rPr>
              <a:t>week.  </a:t>
            </a:r>
            <a:r>
              <a:rPr lang="en-US" sz="3600" b="1" cap="none" dirty="0" smtClean="0">
                <a:ln>
                  <a:solidFill>
                    <a:srgbClr val="002060"/>
                  </a:solidFill>
                </a:ln>
                <a:solidFill>
                  <a:schemeClr val="accent5">
                    <a:lumMod val="75000"/>
                  </a:schemeClr>
                </a:solidFill>
              </a:rPr>
              <a:t>Prior to this, </a:t>
            </a:r>
            <a:r>
              <a:rPr lang="en-US" sz="3600" b="1" cap="none" dirty="0" err="1" smtClean="0">
                <a:ln>
                  <a:solidFill>
                    <a:srgbClr val="002060"/>
                  </a:solidFill>
                </a:ln>
                <a:solidFill>
                  <a:srgbClr val="0066FF"/>
                </a:solidFill>
              </a:rPr>
              <a:t>Yahusha’s</a:t>
            </a:r>
            <a:r>
              <a:rPr lang="en-US" sz="3600" b="1" cap="none" dirty="0" smtClean="0">
                <a:ln>
                  <a:solidFill>
                    <a:srgbClr val="002060"/>
                  </a:solidFill>
                </a:ln>
                <a:solidFill>
                  <a:schemeClr val="accent5">
                    <a:lumMod val="75000"/>
                  </a:schemeClr>
                </a:solidFill>
              </a:rPr>
              <a:t> </a:t>
            </a:r>
            <a:r>
              <a:rPr lang="en-US" sz="3600" b="1" cap="none" dirty="0" smtClean="0">
                <a:ln>
                  <a:solidFill>
                    <a:srgbClr val="00FFFF"/>
                  </a:solidFill>
                </a:ln>
                <a:solidFill>
                  <a:srgbClr val="FFFF00"/>
                </a:solidFill>
              </a:rPr>
              <a:t>Covenant </a:t>
            </a:r>
            <a:r>
              <a:rPr lang="en-US" sz="3600" b="1" cap="none" dirty="0">
                <a:ln>
                  <a:solidFill>
                    <a:srgbClr val="00FFFF"/>
                  </a:solidFill>
                </a:ln>
                <a:solidFill>
                  <a:srgbClr val="FFFF00"/>
                </a:solidFill>
              </a:rPr>
              <a:t>Calendar </a:t>
            </a:r>
            <a:r>
              <a:rPr lang="en-US" sz="3600" b="1" cap="none" dirty="0" smtClean="0">
                <a:ln>
                  <a:solidFill>
                    <a:srgbClr val="00FFFF"/>
                  </a:solidFill>
                </a:ln>
                <a:solidFill>
                  <a:srgbClr val="FFFF00"/>
                </a:solidFill>
              </a:rPr>
              <a:t>Feast of Tabernacles had been fully completed. </a:t>
            </a:r>
            <a:endParaRPr lang="en-US" sz="3600" b="1" cap="none" dirty="0">
              <a:ln>
                <a:solidFill>
                  <a:srgbClr val="00FFFF"/>
                </a:solidFill>
              </a:ln>
              <a:solidFill>
                <a:srgbClr val="FFFF00"/>
              </a:solidFill>
            </a:endParaRPr>
          </a:p>
        </p:txBody>
      </p:sp>
      <p:sp>
        <p:nvSpPr>
          <p:cNvPr id="6" name="Slide Number Placeholder 3"/>
          <p:cNvSpPr>
            <a:spLocks noGrp="1"/>
          </p:cNvSpPr>
          <p:nvPr>
            <p:ph type="sldNum" sz="quarter" idx="12"/>
          </p:nvPr>
        </p:nvSpPr>
        <p:spPr>
          <a:xfrm>
            <a:off x="11419840" y="6492875"/>
            <a:ext cx="764215" cy="365125"/>
          </a:xfrm>
        </p:spPr>
        <p:txBody>
          <a:bodyPr/>
          <a:lstStyle/>
          <a:p>
            <a:fld id="{6D22F896-40B5-4ADD-8801-0D06FADFA095}" type="slidenum">
              <a:rPr lang="en-US" smtClean="0"/>
              <a:pPr/>
              <a:t>33</a:t>
            </a:fld>
            <a:endParaRPr lang="en-US" dirty="0"/>
          </a:p>
        </p:txBody>
      </p:sp>
      <p:cxnSp>
        <p:nvCxnSpPr>
          <p:cNvPr id="4" name="Straight Connector 3"/>
          <p:cNvCxnSpPr/>
          <p:nvPr/>
        </p:nvCxnSpPr>
        <p:spPr>
          <a:xfrm>
            <a:off x="688063" y="1836898"/>
            <a:ext cx="7722606" cy="0"/>
          </a:xfrm>
          <a:prstGeom prst="line">
            <a:avLst/>
          </a:prstGeom>
          <a:ln w="38100">
            <a:solidFill>
              <a:srgbClr val="FF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8063" y="689867"/>
            <a:ext cx="3996516" cy="1"/>
          </a:xfrm>
          <a:prstGeom prst="line">
            <a:avLst/>
          </a:prstGeom>
          <a:ln w="38100">
            <a:solidFill>
              <a:srgbClr val="FF00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06868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sz="quarter" idx="13"/>
          </p:nvPr>
        </p:nvSpPr>
        <p:spPr>
          <a:xfrm>
            <a:off x="0" y="357703"/>
            <a:ext cx="12192000" cy="6285470"/>
          </a:xfrm>
          <a:noFill/>
          <a:scene3d>
            <a:camera prst="orthographicFront"/>
            <a:lightRig rig="threePt" dir="t"/>
          </a:scene3d>
          <a:sp3d/>
        </p:spPr>
        <p:txBody>
          <a:bodyPr anchor="ctr">
            <a:normAutofit/>
            <a:sp3d extrusionH="57150">
              <a:bevelT w="38100" h="38100" prst="angle"/>
            </a:sp3d>
          </a:bodyPr>
          <a:lstStyle/>
          <a:p>
            <a:pPr marL="0" indent="0" algn="ctr">
              <a:buNone/>
            </a:pPr>
            <a:r>
              <a:rPr lang="en-CA" sz="3600" b="1" i="1" dirty="0" smtClean="0">
                <a:solidFill>
                  <a:srgbClr val="0066FF"/>
                </a:solidFill>
              </a:rPr>
              <a:t>             Yahusha</a:t>
            </a:r>
            <a:r>
              <a:rPr lang="en-CA" sz="3600" dirty="0" smtClean="0">
                <a:solidFill>
                  <a:schemeClr val="accent5">
                    <a:lumMod val="75000"/>
                  </a:schemeClr>
                </a:solidFill>
              </a:rPr>
              <a:t> </a:t>
            </a:r>
            <a:r>
              <a:rPr lang="en-CA" sz="3600" b="1" cap="none" dirty="0" smtClean="0">
                <a:solidFill>
                  <a:schemeClr val="accent5">
                    <a:lumMod val="75000"/>
                  </a:schemeClr>
                </a:solidFill>
              </a:rPr>
              <a:t>said</a:t>
            </a:r>
            <a:r>
              <a:rPr lang="en-CA" sz="3600" cap="none" dirty="0" smtClean="0">
                <a:solidFill>
                  <a:schemeClr val="accent5">
                    <a:lumMod val="75000"/>
                  </a:schemeClr>
                </a:solidFill>
              </a:rPr>
              <a:t> –</a:t>
            </a:r>
            <a:r>
              <a:rPr lang="en-CA" sz="3600" dirty="0" smtClean="0">
                <a:solidFill>
                  <a:schemeClr val="accent5">
                    <a:lumMod val="75000"/>
                  </a:schemeClr>
                </a:solidFill>
              </a:rPr>
              <a:t> </a:t>
            </a:r>
            <a:br>
              <a:rPr lang="en-CA" sz="3600" dirty="0" smtClean="0">
                <a:solidFill>
                  <a:schemeClr val="accent5">
                    <a:lumMod val="75000"/>
                  </a:schemeClr>
                </a:solidFill>
              </a:rPr>
            </a:br>
            <a:r>
              <a:rPr lang="en-CA" sz="9600" b="1" dirty="0" smtClean="0">
                <a:ln w="19050">
                  <a:solidFill>
                    <a:srgbClr val="FF00FF"/>
                  </a:solidFill>
                </a:ln>
                <a:gradFill>
                  <a:gsLst>
                    <a:gs pos="48000">
                      <a:srgbClr val="80FF80"/>
                    </a:gs>
                    <a:gs pos="29000">
                      <a:srgbClr val="FFFF00"/>
                    </a:gs>
                    <a:gs pos="70000">
                      <a:srgbClr val="00FFFF"/>
                    </a:gs>
                  </a:gsLst>
                  <a:lin ang="5400000" scaled="0"/>
                </a:gradFill>
              </a:rPr>
              <a:t>“</a:t>
            </a:r>
            <a:r>
              <a:rPr lang="en-CA" sz="9600" b="1" u="sng" dirty="0" smtClean="0">
                <a:ln w="19050">
                  <a:solidFill>
                    <a:srgbClr val="FF00FF"/>
                  </a:solidFill>
                </a:ln>
                <a:gradFill>
                  <a:gsLst>
                    <a:gs pos="48000">
                      <a:srgbClr val="80FF80"/>
                    </a:gs>
                    <a:gs pos="29000">
                      <a:srgbClr val="FFFF00"/>
                    </a:gs>
                    <a:gs pos="70000">
                      <a:srgbClr val="00FFFF"/>
                    </a:gs>
                  </a:gsLst>
                  <a:lin ang="5400000" scaled="0"/>
                </a:gradFill>
              </a:rPr>
              <a:t>MY TIME</a:t>
            </a:r>
            <a:r>
              <a:rPr lang="en-CA" sz="9600" b="1" dirty="0" smtClean="0">
                <a:ln w="19050">
                  <a:solidFill>
                    <a:srgbClr val="FF00FF"/>
                  </a:solidFill>
                </a:ln>
                <a:gradFill>
                  <a:gsLst>
                    <a:gs pos="48000">
                      <a:srgbClr val="80FF80"/>
                    </a:gs>
                    <a:gs pos="29000">
                      <a:srgbClr val="FFFF00"/>
                    </a:gs>
                    <a:gs pos="70000">
                      <a:srgbClr val="00FFFF"/>
                    </a:gs>
                  </a:gsLst>
                  <a:lin ang="5400000" scaled="0"/>
                </a:gradFill>
              </a:rPr>
              <a:t> IS NOT YET!”</a:t>
            </a:r>
            <a:r>
              <a:rPr lang="en-CA" sz="9600" dirty="0" smtClean="0">
                <a:ln w="19050">
                  <a:solidFill>
                    <a:srgbClr val="FF00FF"/>
                  </a:solidFill>
                </a:ln>
                <a:gradFill>
                  <a:gsLst>
                    <a:gs pos="48000">
                      <a:srgbClr val="80FF80"/>
                    </a:gs>
                    <a:gs pos="29000">
                      <a:srgbClr val="FFFF00"/>
                    </a:gs>
                    <a:gs pos="70000">
                      <a:srgbClr val="00FFFF"/>
                    </a:gs>
                  </a:gsLst>
                  <a:lin ang="5400000" scaled="0"/>
                </a:gradFill>
              </a:rPr>
              <a:t/>
            </a:r>
            <a:br>
              <a:rPr lang="en-CA" sz="9600" dirty="0" smtClean="0">
                <a:ln w="19050">
                  <a:solidFill>
                    <a:srgbClr val="FF00FF"/>
                  </a:solidFill>
                </a:ln>
                <a:gradFill>
                  <a:gsLst>
                    <a:gs pos="48000">
                      <a:srgbClr val="80FF80"/>
                    </a:gs>
                    <a:gs pos="29000">
                      <a:srgbClr val="FFFF00"/>
                    </a:gs>
                    <a:gs pos="70000">
                      <a:srgbClr val="00FFFF"/>
                    </a:gs>
                  </a:gsLst>
                  <a:lin ang="5400000" scaled="0"/>
                </a:gradFill>
              </a:rPr>
            </a:br>
            <a:r>
              <a:rPr lang="en-CA" sz="4800" b="1" dirty="0" smtClean="0">
                <a:ln>
                  <a:solidFill>
                    <a:srgbClr val="002060"/>
                  </a:solidFill>
                </a:ln>
                <a:solidFill>
                  <a:srgbClr val="FF9900"/>
                </a:solidFill>
              </a:rPr>
              <a:t>(</a:t>
            </a:r>
            <a:r>
              <a:rPr lang="en-CA" sz="4800" b="1" cap="none" dirty="0" smtClean="0">
                <a:ln>
                  <a:solidFill>
                    <a:srgbClr val="002060"/>
                  </a:solidFill>
                </a:ln>
                <a:solidFill>
                  <a:srgbClr val="FF9900"/>
                </a:solidFill>
              </a:rPr>
              <a:t>But </a:t>
            </a:r>
            <a:r>
              <a:rPr lang="en-CA" sz="4800" b="1" cap="none" dirty="0">
                <a:ln>
                  <a:solidFill>
                    <a:srgbClr val="002060"/>
                  </a:solidFill>
                </a:ln>
                <a:solidFill>
                  <a:srgbClr val="C00000"/>
                </a:solidFill>
              </a:rPr>
              <a:t>J</a:t>
            </a:r>
            <a:r>
              <a:rPr lang="en-CA" sz="4800" b="1" cap="none" dirty="0" smtClean="0">
                <a:ln>
                  <a:solidFill>
                    <a:srgbClr val="002060"/>
                  </a:solidFill>
                </a:ln>
                <a:solidFill>
                  <a:srgbClr val="C00000"/>
                </a:solidFill>
              </a:rPr>
              <a:t>udah’s</a:t>
            </a:r>
            <a:r>
              <a:rPr lang="en-CA" sz="4800" b="1" cap="none" dirty="0" smtClean="0">
                <a:ln>
                  <a:solidFill>
                    <a:srgbClr val="002060"/>
                  </a:solidFill>
                </a:ln>
                <a:solidFill>
                  <a:srgbClr val="FF9900"/>
                </a:solidFill>
              </a:rPr>
              <a:t> lunar based calendar was </a:t>
            </a:r>
            <a:br>
              <a:rPr lang="en-CA" sz="4800" b="1" cap="none" dirty="0" smtClean="0">
                <a:ln>
                  <a:solidFill>
                    <a:srgbClr val="002060"/>
                  </a:solidFill>
                </a:ln>
                <a:solidFill>
                  <a:srgbClr val="FF9900"/>
                </a:solidFill>
              </a:rPr>
            </a:br>
            <a:r>
              <a:rPr lang="en-CA" sz="4800" b="1" cap="none" dirty="0" smtClean="0">
                <a:ln>
                  <a:solidFill>
                    <a:srgbClr val="002060"/>
                  </a:solidFill>
                </a:ln>
                <a:solidFill>
                  <a:srgbClr val="FF9900"/>
                </a:solidFill>
              </a:rPr>
              <a:t>always ready; through human formatting </a:t>
            </a:r>
            <a:br>
              <a:rPr lang="en-CA" sz="4800" b="1" cap="none" dirty="0" smtClean="0">
                <a:ln>
                  <a:solidFill>
                    <a:srgbClr val="002060"/>
                  </a:solidFill>
                </a:ln>
                <a:solidFill>
                  <a:srgbClr val="FF9900"/>
                </a:solidFill>
              </a:rPr>
            </a:br>
            <a:r>
              <a:rPr lang="en-CA" sz="4800" b="1" cap="none" dirty="0" smtClean="0">
                <a:ln>
                  <a:solidFill>
                    <a:srgbClr val="002060"/>
                  </a:solidFill>
                </a:ln>
                <a:solidFill>
                  <a:srgbClr val="FF9900"/>
                </a:solidFill>
              </a:rPr>
              <a:t>and documented manipulation</a:t>
            </a:r>
            <a:r>
              <a:rPr lang="en-CA" sz="4800" b="1" dirty="0" smtClean="0">
                <a:ln>
                  <a:solidFill>
                    <a:srgbClr val="002060"/>
                  </a:solidFill>
                </a:ln>
                <a:solidFill>
                  <a:srgbClr val="FF9900"/>
                </a:solidFill>
              </a:rPr>
              <a:t>!) </a:t>
            </a:r>
            <a:endParaRPr lang="en-CA" sz="4000" b="1" dirty="0">
              <a:ln>
                <a:solidFill>
                  <a:srgbClr val="002060"/>
                </a:solidFill>
              </a:ln>
              <a:solidFill>
                <a:srgbClr val="FF9900"/>
              </a:solidFill>
            </a:endParaRPr>
          </a:p>
        </p:txBody>
      </p:sp>
      <p:sp>
        <p:nvSpPr>
          <p:cNvPr id="7" name="Slide Number Placeholder 3"/>
          <p:cNvSpPr>
            <a:spLocks noGrp="1"/>
          </p:cNvSpPr>
          <p:nvPr>
            <p:ph type="sldNum" sz="quarter" idx="12"/>
          </p:nvPr>
        </p:nvSpPr>
        <p:spPr>
          <a:xfrm>
            <a:off x="11419840" y="6492875"/>
            <a:ext cx="764215" cy="365125"/>
          </a:xfrm>
        </p:spPr>
        <p:txBody>
          <a:bodyPr/>
          <a:lstStyle/>
          <a:p>
            <a:fld id="{6D22F896-40B5-4ADD-8801-0D06FADFA095}" type="slidenum">
              <a:rPr lang="en-US" smtClean="0"/>
              <a:pPr/>
              <a:t>34</a:t>
            </a:fld>
            <a:endParaRPr lang="en-US" dirty="0"/>
          </a:p>
        </p:txBody>
      </p:sp>
      <p:sp>
        <p:nvSpPr>
          <p:cNvPr id="8" name="Rounded Rectangular Callout 7"/>
          <p:cNvSpPr/>
          <p:nvPr/>
        </p:nvSpPr>
        <p:spPr>
          <a:xfrm>
            <a:off x="124370" y="113588"/>
            <a:ext cx="4778188" cy="1640541"/>
          </a:xfrm>
          <a:prstGeom prst="wedgeRoundRectCallout">
            <a:avLst>
              <a:gd name="adj1" fmla="val 19543"/>
              <a:gd name="adj2" fmla="val 71768"/>
              <a:gd name="adj3" fmla="val 16667"/>
            </a:avLst>
          </a:prstGeom>
          <a:noFill/>
          <a:ln w="76200">
            <a:solidFill>
              <a:srgbClr val="9966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pPr algn="ctr"/>
            <a:r>
              <a:rPr lang="en-CA" sz="9600" b="1" u="sng" cap="all" dirty="0" smtClean="0">
                <a:ln w="19050">
                  <a:solidFill>
                    <a:srgbClr val="FF00FF"/>
                  </a:solidFill>
                </a:ln>
                <a:gradFill>
                  <a:gsLst>
                    <a:gs pos="48000">
                      <a:srgbClr val="80FF80"/>
                    </a:gs>
                    <a:gs pos="29000">
                      <a:srgbClr val="FFFF00"/>
                    </a:gs>
                    <a:gs pos="70000">
                      <a:srgbClr val="00FFFF"/>
                    </a:gs>
                  </a:gsLst>
                  <a:lin ang="5400000" scaled="0"/>
                </a:gradFill>
              </a:rPr>
              <a:t>SHANEH</a:t>
            </a:r>
            <a:endParaRPr lang="en-CA" dirty="0"/>
          </a:p>
        </p:txBody>
      </p:sp>
    </p:spTree>
    <p:extLst>
      <p:ext uri="{BB962C8B-B14F-4D97-AF65-F5344CB8AC3E}">
        <p14:creationId xmlns:p14="http://schemas.microsoft.com/office/powerpoint/2010/main" val="40579025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sz="quarter" idx="13"/>
          </p:nvPr>
        </p:nvSpPr>
        <p:spPr>
          <a:xfrm>
            <a:off x="211577" y="453081"/>
            <a:ext cx="11768220" cy="6285470"/>
          </a:xfrm>
        </p:spPr>
        <p:txBody>
          <a:bodyPr>
            <a:normAutofit fontScale="92500"/>
            <a:scene3d>
              <a:camera prst="orthographicFront"/>
              <a:lightRig rig="threePt" dir="t"/>
            </a:scene3d>
            <a:sp3d extrusionH="57150">
              <a:bevelT w="38100" h="38100" prst="angle"/>
            </a:sp3d>
          </a:bodyPr>
          <a:lstStyle/>
          <a:p>
            <a:r>
              <a:rPr lang="en-CA" sz="3600" b="1" i="1" dirty="0" smtClean="0">
                <a:solidFill>
                  <a:srgbClr val="0066FF"/>
                </a:solidFill>
                <a:latin typeface="Georgia" panose="02040502050405020303" pitchFamily="18" charset="0"/>
              </a:rPr>
              <a:t>Yahuah’s</a:t>
            </a:r>
            <a:r>
              <a:rPr lang="en-CA" sz="3600" b="1" i="1" dirty="0" smtClean="0">
                <a:solidFill>
                  <a:schemeClr val="accent5">
                    <a:lumMod val="75000"/>
                  </a:schemeClr>
                </a:solidFill>
                <a:latin typeface="Georgia" panose="02040502050405020303" pitchFamily="18" charset="0"/>
              </a:rPr>
              <a:t> </a:t>
            </a:r>
            <a:r>
              <a:rPr lang="en-CA" sz="3200" b="1" i="1" cap="none" dirty="0" smtClean="0">
                <a:solidFill>
                  <a:schemeClr val="accent5">
                    <a:lumMod val="75000"/>
                  </a:schemeClr>
                </a:solidFill>
                <a:latin typeface="Georgia" panose="02040502050405020303" pitchFamily="18" charset="0"/>
              </a:rPr>
              <a:t>incredible simplistic system based on the </a:t>
            </a:r>
            <a:r>
              <a:rPr lang="en-CA" sz="3200" b="1" i="1" cap="none" dirty="0" smtClean="0">
                <a:ln>
                  <a:solidFill>
                    <a:srgbClr val="0066FF"/>
                  </a:solidFill>
                </a:ln>
                <a:solidFill>
                  <a:srgbClr val="99FF99"/>
                </a:solidFill>
                <a:latin typeface="Georgia" panose="02040502050405020303" pitchFamily="18" charset="0"/>
              </a:rPr>
              <a:t>Tequfah, </a:t>
            </a:r>
            <a:r>
              <a:rPr lang="en-CA" sz="3200" b="1" i="1" cap="none" dirty="0" smtClean="0">
                <a:solidFill>
                  <a:schemeClr val="accent5">
                    <a:lumMod val="75000"/>
                  </a:schemeClr>
                </a:solidFill>
                <a:latin typeface="Georgia" panose="02040502050405020303" pitchFamily="18" charset="0"/>
              </a:rPr>
              <a:t>at first site, seems difficult to understand, 				 </a:t>
            </a:r>
            <a:r>
              <a:rPr lang="en-CA" sz="3200" b="1" i="1" cap="none" dirty="0" smtClean="0">
                <a:ln>
                  <a:solidFill>
                    <a:schemeClr val="tx1"/>
                  </a:solidFill>
                </a:ln>
                <a:solidFill>
                  <a:srgbClr val="FF00FF"/>
                </a:solidFill>
                <a:latin typeface="Georgia" panose="02040502050405020303" pitchFamily="18" charset="0"/>
              </a:rPr>
              <a:t>simply because it is so simple! </a:t>
            </a:r>
            <a:r>
              <a:rPr lang="en-CA" sz="3200" b="1" i="1" cap="none" dirty="0" smtClean="0">
                <a:solidFill>
                  <a:schemeClr val="accent5">
                    <a:lumMod val="75000"/>
                  </a:schemeClr>
                </a:solidFill>
                <a:latin typeface="Georgia" panose="02040502050405020303" pitchFamily="18" charset="0"/>
              </a:rPr>
              <a:t/>
            </a:r>
            <a:br>
              <a:rPr lang="en-CA" sz="3200" b="1" i="1" cap="none" dirty="0" smtClean="0">
                <a:solidFill>
                  <a:schemeClr val="accent5">
                    <a:lumMod val="75000"/>
                  </a:schemeClr>
                </a:solidFill>
                <a:latin typeface="Georgia" panose="02040502050405020303" pitchFamily="18" charset="0"/>
              </a:rPr>
            </a:br>
            <a:r>
              <a:rPr lang="en-CA" sz="3200" b="1" i="1" cap="none" dirty="0" smtClean="0">
                <a:solidFill>
                  <a:schemeClr val="accent5">
                    <a:lumMod val="75000"/>
                  </a:schemeClr>
                </a:solidFill>
                <a:latin typeface="Georgia" panose="02040502050405020303" pitchFamily="18" charset="0"/>
              </a:rPr>
              <a:t>Our minds are conditioned to think it should be difficult!</a:t>
            </a:r>
          </a:p>
          <a:p>
            <a:r>
              <a:rPr lang="en-CA" sz="4400" b="1" i="1" cap="none" dirty="0" smtClean="0">
                <a:solidFill>
                  <a:schemeClr val="accent5">
                    <a:lumMod val="75000"/>
                  </a:schemeClr>
                </a:solidFill>
                <a:latin typeface="Georgia" panose="02040502050405020303" pitchFamily="18" charset="0"/>
              </a:rPr>
              <a:t>The</a:t>
            </a:r>
            <a:r>
              <a:rPr lang="en-CA" sz="3600" b="1" i="1" cap="none" dirty="0" smtClean="0">
                <a:solidFill>
                  <a:schemeClr val="accent5">
                    <a:lumMod val="75000"/>
                  </a:schemeClr>
                </a:solidFill>
                <a:latin typeface="Georgia" panose="02040502050405020303" pitchFamily="18" charset="0"/>
              </a:rPr>
              <a:t> </a:t>
            </a:r>
            <a:r>
              <a:rPr lang="en-CA" sz="7200" b="1" i="1" cap="none" dirty="0" smtClean="0">
                <a:ln w="28575">
                  <a:solidFill>
                    <a:srgbClr val="FF00FF"/>
                  </a:solidFill>
                </a:ln>
                <a:solidFill>
                  <a:srgbClr val="00FFFF"/>
                </a:solidFill>
                <a:effectLst>
                  <a:glow rad="127000">
                    <a:srgbClr val="FFFF00"/>
                  </a:glow>
                </a:effectLst>
                <a:latin typeface="Georgia" panose="02040502050405020303" pitchFamily="18" charset="0"/>
              </a:rPr>
              <a:t>Tequfah</a:t>
            </a:r>
            <a:r>
              <a:rPr lang="en-CA" sz="7200" b="1" i="1" cap="none" dirty="0" smtClean="0">
                <a:ln w="28575">
                  <a:solidFill>
                    <a:srgbClr val="FF00FF"/>
                  </a:solidFill>
                </a:ln>
                <a:solidFill>
                  <a:srgbClr val="00FFFF"/>
                </a:solidFill>
                <a:latin typeface="Georgia" panose="02040502050405020303" pitchFamily="18" charset="0"/>
              </a:rPr>
              <a:t> </a:t>
            </a:r>
            <a:r>
              <a:rPr lang="en-CA" sz="7200" b="1" i="1" u="sng" cap="none" dirty="0" smtClean="0">
                <a:ln w="28575">
                  <a:solidFill>
                    <a:srgbClr val="FF00FF"/>
                  </a:solidFill>
                </a:ln>
                <a:solidFill>
                  <a:srgbClr val="00FFFF"/>
                </a:solidFill>
                <a:latin typeface="Georgia" panose="02040502050405020303" pitchFamily="18" charset="0"/>
              </a:rPr>
              <a:t>is</a:t>
            </a:r>
            <a:r>
              <a:rPr lang="en-CA" sz="7200" b="1" i="1" cap="none" dirty="0" smtClean="0">
                <a:ln w="28575">
                  <a:solidFill>
                    <a:srgbClr val="FF00FF"/>
                  </a:solidFill>
                </a:ln>
                <a:solidFill>
                  <a:srgbClr val="00FFFF"/>
                </a:solidFill>
                <a:latin typeface="Georgia" panose="02040502050405020303" pitchFamily="18" charset="0"/>
              </a:rPr>
              <a:t> the </a:t>
            </a:r>
            <a:br>
              <a:rPr lang="en-CA" sz="7200" b="1" i="1" cap="none" dirty="0" smtClean="0">
                <a:ln w="28575">
                  <a:solidFill>
                    <a:srgbClr val="FF00FF"/>
                  </a:solidFill>
                </a:ln>
                <a:solidFill>
                  <a:srgbClr val="00FFFF"/>
                </a:solidFill>
                <a:latin typeface="Georgia" panose="02040502050405020303" pitchFamily="18" charset="0"/>
              </a:rPr>
            </a:br>
            <a:r>
              <a:rPr lang="en-CA" sz="7200" b="1" i="1" cap="none" dirty="0" smtClean="0">
                <a:ln w="28575">
                  <a:solidFill>
                    <a:srgbClr val="FF00FF"/>
                  </a:solidFill>
                </a:ln>
                <a:solidFill>
                  <a:srgbClr val="00FFFF"/>
                </a:solidFill>
                <a:latin typeface="Georgia" panose="02040502050405020303" pitchFamily="18" charset="0"/>
              </a:rPr>
              <a:t>		</a:t>
            </a:r>
            <a:r>
              <a:rPr lang="en-CA" sz="7200" b="1" i="1" cap="none" dirty="0" smtClean="0">
                <a:ln w="28575">
                  <a:solidFill>
                    <a:srgbClr val="FF00FF"/>
                  </a:solidFill>
                </a:ln>
                <a:solidFill>
                  <a:srgbClr val="00FFFF"/>
                </a:solidFill>
                <a:effectLst>
                  <a:glow rad="127000">
                    <a:srgbClr val="FFFF00"/>
                  </a:glow>
                </a:effectLst>
                <a:latin typeface="Georgia" panose="02040502050405020303" pitchFamily="18" charset="0"/>
              </a:rPr>
              <a:t>key</a:t>
            </a:r>
            <a:r>
              <a:rPr lang="en-CA" sz="7200" b="1" i="1" cap="none" dirty="0" smtClean="0">
                <a:ln w="28575">
                  <a:solidFill>
                    <a:srgbClr val="FF00FF"/>
                  </a:solidFill>
                </a:ln>
                <a:solidFill>
                  <a:srgbClr val="00FFFF"/>
                </a:solidFill>
                <a:latin typeface="Georgia" panose="02040502050405020303" pitchFamily="18" charset="0"/>
              </a:rPr>
              <a:t> of knowledge	</a:t>
            </a:r>
            <a:r>
              <a:rPr lang="en-CA" sz="4800" b="1" i="1" cap="none" dirty="0" smtClean="0">
                <a:solidFill>
                  <a:schemeClr val="accent5">
                    <a:lumMod val="75000"/>
                  </a:schemeClr>
                </a:solidFill>
                <a:latin typeface="Georgia" panose="02040502050405020303" pitchFamily="18" charset="0"/>
              </a:rPr>
              <a:t/>
            </a:r>
            <a:br>
              <a:rPr lang="en-CA" sz="4800" b="1" i="1" cap="none" dirty="0" smtClean="0">
                <a:solidFill>
                  <a:schemeClr val="accent5">
                    <a:lumMod val="75000"/>
                  </a:schemeClr>
                </a:solidFill>
                <a:latin typeface="Georgia" panose="02040502050405020303" pitchFamily="18" charset="0"/>
              </a:rPr>
            </a:br>
            <a:r>
              <a:rPr lang="en-CA" sz="4800" b="1" i="1" cap="none" dirty="0" smtClean="0">
                <a:solidFill>
                  <a:schemeClr val="accent5">
                    <a:lumMod val="75000"/>
                  </a:schemeClr>
                </a:solidFill>
                <a:latin typeface="Georgia" panose="02040502050405020303" pitchFamily="18" charset="0"/>
              </a:rPr>
              <a:t>                     that was removed! </a:t>
            </a:r>
            <a:endParaRPr lang="en-CA" sz="4800" b="1" i="1" cap="none" dirty="0">
              <a:solidFill>
                <a:schemeClr val="accent5">
                  <a:lumMod val="75000"/>
                </a:schemeClr>
              </a:solidFill>
              <a:latin typeface="Georgia" panose="02040502050405020303" pitchFamily="18" charset="0"/>
            </a:endParaRPr>
          </a:p>
        </p:txBody>
      </p:sp>
      <p:sp>
        <p:nvSpPr>
          <p:cNvPr id="6" name="Slide Number Placeholder 3"/>
          <p:cNvSpPr>
            <a:spLocks noGrp="1"/>
          </p:cNvSpPr>
          <p:nvPr>
            <p:ph type="sldNum" sz="quarter" idx="12"/>
          </p:nvPr>
        </p:nvSpPr>
        <p:spPr>
          <a:xfrm>
            <a:off x="11419840" y="6503035"/>
            <a:ext cx="764215" cy="365125"/>
          </a:xfrm>
        </p:spPr>
        <p:txBody>
          <a:bodyPr/>
          <a:lstStyle/>
          <a:p>
            <a:fld id="{6D22F896-40B5-4ADD-8801-0D06FADFA095}" type="slidenum">
              <a:rPr lang="en-US" smtClean="0"/>
              <a:pPr/>
              <a:t>35</a:t>
            </a:fld>
            <a:endParaRPr lang="en-US" dirty="0"/>
          </a:p>
        </p:txBody>
      </p:sp>
      <p:sp>
        <p:nvSpPr>
          <p:cNvPr id="8" name="TextBox 7"/>
          <p:cNvSpPr txBox="1"/>
          <p:nvPr/>
        </p:nvSpPr>
        <p:spPr>
          <a:xfrm>
            <a:off x="4038600" y="6186756"/>
            <a:ext cx="4546271" cy="523220"/>
          </a:xfrm>
          <a:prstGeom prst="rect">
            <a:avLst/>
          </a:prstGeom>
          <a:noFill/>
        </p:spPr>
        <p:txBody>
          <a:bodyPr wrap="square" rtlCol="0">
            <a:spAutoFit/>
          </a:bodyPr>
          <a:lstStyle/>
          <a:p>
            <a:r>
              <a:rPr lang="en-US" sz="2800" dirty="0" smtClean="0">
                <a:solidFill>
                  <a:schemeClr val="tx1">
                    <a:lumMod val="65000"/>
                    <a:lumOff val="35000"/>
                  </a:schemeClr>
                </a:solidFill>
              </a:rPr>
              <a:t>(This ends the introduction.)</a:t>
            </a:r>
            <a:endParaRPr lang="en-US" sz="2800" dirty="0">
              <a:solidFill>
                <a:schemeClr val="tx1">
                  <a:lumMod val="65000"/>
                  <a:lumOff val="35000"/>
                </a:schemeClr>
              </a:solidFill>
            </a:endParaRPr>
          </a:p>
        </p:txBody>
      </p:sp>
      <p:pic>
        <p:nvPicPr>
          <p:cNvPr id="12" name="Picture 5" descr="C:\Users\Rae\Desktop\key of knowledge 300 (2).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903166" y="2613892"/>
            <a:ext cx="2954215" cy="2215661"/>
          </a:xfrm>
          <a:prstGeom prst="rect">
            <a:avLst/>
          </a:prstGeom>
          <a:noFill/>
          <a:effectLst>
            <a:softEdge rad="3683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00922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1345" y="188640"/>
            <a:ext cx="11809311" cy="1456184"/>
          </a:xfrm>
          <a:prstGeom prst="rect">
            <a:avLst/>
          </a:prstGeom>
          <a:gradFill>
            <a:gsLst>
              <a:gs pos="11000">
                <a:schemeClr val="accent6">
                  <a:lumMod val="60000"/>
                  <a:lumOff val="40000"/>
                </a:schemeClr>
              </a:gs>
              <a:gs pos="77000">
                <a:srgbClr val="002060"/>
              </a:gs>
            </a:gsLst>
            <a:lin ang="5400000" scaled="0"/>
          </a:gradFill>
          <a:ln>
            <a:noFill/>
          </a:ln>
          <a:effectLst>
            <a:glow rad="228600">
              <a:srgbClr val="002060">
                <a:alpha val="40000"/>
              </a:srgb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7200" spc="100" dirty="0" smtClean="0">
                <a:solidFill>
                  <a:srgbClr val="00FFFF"/>
                </a:solidFill>
                <a:ea typeface="+mj-ea"/>
                <a:cs typeface="+mj-cs"/>
              </a:rPr>
              <a:t>Creation’s</a:t>
            </a:r>
            <a:r>
              <a:rPr lang="en-US" sz="9600" spc="100" dirty="0" smtClean="0">
                <a:solidFill>
                  <a:prstClr val="white"/>
                </a:solidFill>
                <a:ea typeface="+mj-ea"/>
                <a:cs typeface="+mj-cs"/>
              </a:rPr>
              <a:t> </a:t>
            </a:r>
            <a:r>
              <a:rPr lang="en-US" sz="12000" b="1" u="sng" spc="100" dirty="0">
                <a:ln>
                  <a:solidFill>
                    <a:srgbClr val="FFFF00"/>
                  </a:solidFill>
                </a:ln>
                <a:solidFill>
                  <a:schemeClr val="accent6">
                    <a:lumMod val="60000"/>
                    <a:lumOff val="40000"/>
                  </a:schemeClr>
                </a:solidFill>
                <a:latin typeface="Edwardian Script ITC" panose="030303020407070D0804" pitchFamily="66" charset="0"/>
                <a:ea typeface="+mj-ea"/>
                <a:cs typeface="+mj-cs"/>
              </a:rPr>
              <a:t>First</a:t>
            </a:r>
            <a:r>
              <a:rPr lang="en-CA" sz="10000" b="1" dirty="0">
                <a:ln>
                  <a:solidFill>
                    <a:srgbClr val="FFFF00"/>
                  </a:solidFill>
                </a:ln>
                <a:solidFill>
                  <a:schemeClr val="accent6">
                    <a:lumMod val="60000"/>
                    <a:lumOff val="40000"/>
                  </a:schemeClr>
                </a:solidFill>
                <a:latin typeface="Edwardian Script ITC" panose="030303020407070D0804" pitchFamily="66" charset="0"/>
              </a:rPr>
              <a:t> </a:t>
            </a:r>
            <a:r>
              <a:rPr lang="en-CA" sz="9600" b="1" dirty="0">
                <a:ln>
                  <a:solidFill>
                    <a:srgbClr val="FFFF00"/>
                  </a:solidFill>
                </a:ln>
                <a:solidFill>
                  <a:schemeClr val="accent6">
                    <a:lumMod val="60000"/>
                    <a:lumOff val="40000"/>
                  </a:schemeClr>
                </a:solidFill>
                <a:latin typeface="Edwardian Script ITC" panose="030303020407070D0804" pitchFamily="66" charset="0"/>
              </a:rPr>
              <a:t> </a:t>
            </a:r>
            <a:r>
              <a:rPr lang="en-US" sz="9600" b="1" spc="100" dirty="0" err="1">
                <a:ln w="19050">
                  <a:solidFill>
                    <a:srgbClr val="FFFF00"/>
                  </a:solidFill>
                </a:ln>
                <a:solidFill>
                  <a:srgbClr val="56C5FF">
                    <a:lumMod val="75000"/>
                  </a:srgbClr>
                </a:solidFill>
                <a:effectLst>
                  <a:glow rad="228600">
                    <a:schemeClr val="accent4">
                      <a:satMod val="175000"/>
                      <a:alpha val="40000"/>
                    </a:schemeClr>
                  </a:glow>
                </a:effectLst>
                <a:ea typeface="+mj-ea"/>
                <a:cs typeface="+mj-cs"/>
              </a:rPr>
              <a:t>Tequfah</a:t>
            </a:r>
            <a:endParaRPr lang="en-CA" b="1" dirty="0">
              <a:ln>
                <a:solidFill>
                  <a:srgbClr val="FFFF00"/>
                </a:solidFill>
              </a:ln>
              <a:solidFill>
                <a:schemeClr val="accent6">
                  <a:lumMod val="60000"/>
                  <a:lumOff val="40000"/>
                </a:schemeClr>
              </a:solidFill>
              <a:effectLst>
                <a:glow rad="228600">
                  <a:schemeClr val="accent4">
                    <a:satMod val="175000"/>
                    <a:alpha val="40000"/>
                  </a:schemeClr>
                </a:glow>
              </a:effectLst>
              <a:latin typeface="Edwardian Script ITC" panose="030303020407070D0804" pitchFamily="66" charset="0"/>
            </a:endParaRPr>
          </a:p>
        </p:txBody>
      </p:sp>
      <p:sp>
        <p:nvSpPr>
          <p:cNvPr id="7" name="Rectangle 6"/>
          <p:cNvSpPr/>
          <p:nvPr/>
        </p:nvSpPr>
        <p:spPr>
          <a:xfrm>
            <a:off x="719968" y="1828800"/>
            <a:ext cx="10729192" cy="4897120"/>
          </a:xfrm>
          <a:prstGeom prst="rect">
            <a:avLst/>
          </a:prstGeom>
          <a:gradFill>
            <a:gsLst>
              <a:gs pos="59000">
                <a:schemeClr val="tx1"/>
              </a:gs>
              <a:gs pos="72000">
                <a:srgbClr val="FFC000"/>
              </a:gs>
              <a:gs pos="97000">
                <a:srgbClr val="009999"/>
              </a:gs>
              <a:gs pos="85000">
                <a:schemeClr val="accent6">
                  <a:lumMod val="60000"/>
                  <a:lumOff val="40000"/>
                </a:schemeClr>
              </a:gs>
            </a:gsLst>
            <a:path path="shape">
              <a:fillToRect l="50000" t="50000" r="50000" b="50000"/>
            </a:path>
          </a:gra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p:cNvSpPr/>
          <p:nvPr/>
        </p:nvSpPr>
        <p:spPr>
          <a:xfrm>
            <a:off x="719968" y="1916832"/>
            <a:ext cx="10729192" cy="2592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scene3d>
              <a:camera prst="orthographicFront"/>
              <a:lightRig rig="threePt" dir="t"/>
            </a:scene3d>
            <a:sp3d extrusionH="57150">
              <a:bevelT h="25400" prst="softRound"/>
            </a:sp3d>
          </a:bodyPr>
          <a:lstStyle/>
          <a:p>
            <a:pPr algn="ctr"/>
            <a:r>
              <a:rPr lang="en-US" sz="7200" i="1" u="sng" dirty="0" smtClean="0">
                <a:ln w="57150">
                  <a:solidFill>
                    <a:srgbClr val="FFFF00"/>
                  </a:solidFill>
                </a:ln>
                <a:solidFill>
                  <a:schemeClr val="accent6">
                    <a:lumMod val="75000"/>
                  </a:schemeClr>
                </a:solidFill>
                <a:effectLst>
                  <a:glow rad="63500">
                    <a:srgbClr val="00CC00"/>
                  </a:glow>
                </a:effectLst>
                <a:latin typeface="Arial Black" panose="020B0A04020102020204" pitchFamily="34" charset="0"/>
              </a:rPr>
              <a:t>Who</a:t>
            </a:r>
            <a:r>
              <a:rPr lang="en-US" sz="7200" i="1" dirty="0" smtClean="0">
                <a:ln w="57150">
                  <a:solidFill>
                    <a:srgbClr val="FFFF00"/>
                  </a:solidFill>
                </a:ln>
                <a:solidFill>
                  <a:schemeClr val="accent6">
                    <a:lumMod val="75000"/>
                  </a:schemeClr>
                </a:solidFill>
                <a:effectLst>
                  <a:glow rad="63500">
                    <a:srgbClr val="00CC00"/>
                  </a:glow>
                </a:effectLst>
                <a:latin typeface="Arial Black" panose="020B0A04020102020204" pitchFamily="34" charset="0"/>
              </a:rPr>
              <a:t> are </a:t>
            </a:r>
            <a:r>
              <a:rPr lang="en-US" sz="7200" i="1" dirty="0" err="1" smtClean="0">
                <a:ln w="57150">
                  <a:solidFill>
                    <a:srgbClr val="0066FF"/>
                  </a:solidFill>
                </a:ln>
                <a:solidFill>
                  <a:srgbClr val="00FFFF"/>
                </a:solidFill>
                <a:effectLst>
                  <a:glow rad="63500">
                    <a:schemeClr val="accent1">
                      <a:lumMod val="60000"/>
                      <a:lumOff val="40000"/>
                    </a:schemeClr>
                  </a:glow>
                </a:effectLst>
                <a:latin typeface="Arial Black" panose="020B0A04020102020204" pitchFamily="34" charset="0"/>
              </a:rPr>
              <a:t>Yahuah’s</a:t>
            </a:r>
            <a:r>
              <a:rPr lang="en-US" sz="7200" i="1" dirty="0" smtClean="0">
                <a:ln w="57150">
                  <a:solidFill>
                    <a:srgbClr val="FFFF00"/>
                  </a:solidFill>
                </a:ln>
                <a:solidFill>
                  <a:schemeClr val="accent6">
                    <a:lumMod val="75000"/>
                  </a:schemeClr>
                </a:solidFill>
                <a:effectLst>
                  <a:glow rad="63500">
                    <a:srgbClr val="00CC00"/>
                  </a:glow>
                </a:effectLst>
                <a:latin typeface="Arial Black" panose="020B0A04020102020204" pitchFamily="34" charset="0"/>
              </a:rPr>
              <a:t>  </a:t>
            </a:r>
            <a:r>
              <a:rPr lang="en-US" sz="9600" i="1" dirty="0" smtClean="0">
                <a:ln w="57150">
                  <a:solidFill>
                    <a:srgbClr val="0066FF"/>
                  </a:solidFill>
                </a:ln>
                <a:solidFill>
                  <a:schemeClr val="accent6">
                    <a:lumMod val="75000"/>
                  </a:schemeClr>
                </a:solidFill>
                <a:effectLst>
                  <a:glow rad="393700">
                    <a:srgbClr val="00FFFF"/>
                  </a:glow>
                </a:effectLst>
                <a:latin typeface="Arial Black" panose="020B0A04020102020204" pitchFamily="34" charset="0"/>
              </a:rPr>
              <a:t>Shaneh</a:t>
            </a:r>
            <a:r>
              <a:rPr lang="en-US" sz="9600" i="1" dirty="0" smtClean="0">
                <a:ln w="57150">
                  <a:solidFill>
                    <a:srgbClr val="FFFF00"/>
                  </a:solidFill>
                </a:ln>
                <a:solidFill>
                  <a:schemeClr val="accent6">
                    <a:lumMod val="75000"/>
                  </a:schemeClr>
                </a:solidFill>
                <a:effectLst>
                  <a:glow rad="63500">
                    <a:srgbClr val="00CC00"/>
                  </a:glow>
                </a:effectLst>
                <a:latin typeface="Arial Black" panose="020B0A04020102020204" pitchFamily="34" charset="0"/>
              </a:rPr>
              <a:t> </a:t>
            </a:r>
            <a:r>
              <a:rPr lang="en-US" sz="12000" i="1" dirty="0" smtClean="0">
                <a:ln w="57150">
                  <a:solidFill>
                    <a:srgbClr val="FFFF00"/>
                  </a:solidFill>
                </a:ln>
                <a:solidFill>
                  <a:schemeClr val="accent6">
                    <a:lumMod val="75000"/>
                  </a:schemeClr>
                </a:solidFill>
                <a:effectLst>
                  <a:glow rad="63500">
                    <a:srgbClr val="00CC00"/>
                  </a:glow>
                </a:effectLst>
                <a:latin typeface="Arial Black" panose="020B0A04020102020204" pitchFamily="34" charset="0"/>
              </a:rPr>
              <a:t>Witnesses?</a:t>
            </a:r>
            <a:endParaRPr lang="en-CA" sz="12000" i="1" dirty="0">
              <a:ln w="57150">
                <a:solidFill>
                  <a:srgbClr val="FFFF00"/>
                </a:solidFill>
              </a:ln>
              <a:solidFill>
                <a:schemeClr val="accent6">
                  <a:lumMod val="75000"/>
                </a:schemeClr>
              </a:solidFill>
              <a:effectLst>
                <a:glow rad="63500">
                  <a:srgbClr val="00CC00"/>
                </a:glow>
              </a:effectLst>
              <a:latin typeface="Arial Black" panose="020B0A04020102020204" pitchFamily="34" charset="0"/>
            </a:endParaRPr>
          </a:p>
        </p:txBody>
      </p:sp>
      <p:sp>
        <p:nvSpPr>
          <p:cNvPr id="9" name="Slide Number Placeholder 2"/>
          <p:cNvSpPr>
            <a:spLocks noGrp="1"/>
          </p:cNvSpPr>
          <p:nvPr>
            <p:ph type="sldNum" sz="quarter" idx="12"/>
          </p:nvPr>
        </p:nvSpPr>
        <p:spPr>
          <a:xfrm>
            <a:off x="11326811" y="6360795"/>
            <a:ext cx="764215" cy="365125"/>
          </a:xfrm>
        </p:spPr>
        <p:txBody>
          <a:bodyPr/>
          <a:lstStyle/>
          <a:p>
            <a:fld id="{6D22F896-40B5-4ADD-8801-0D06FADFA095}" type="slidenum">
              <a:rPr lang="en-US" smtClean="0"/>
              <a:pPr/>
              <a:t>36</a:t>
            </a:fld>
            <a:endParaRPr lang="en-US" dirty="0"/>
          </a:p>
        </p:txBody>
      </p:sp>
      <p:sp>
        <p:nvSpPr>
          <p:cNvPr id="13" name="Rounded Rectangle 12"/>
          <p:cNvSpPr/>
          <p:nvPr/>
        </p:nvSpPr>
        <p:spPr>
          <a:xfrm rot="20606513">
            <a:off x="414053" y="3846316"/>
            <a:ext cx="2398129" cy="651074"/>
          </a:xfrm>
          <a:prstGeom prst="roundRect">
            <a:avLst/>
          </a:prstGeom>
          <a:solidFill>
            <a:schemeClr val="accent5">
              <a:lumMod val="40000"/>
              <a:lumOff val="60000"/>
            </a:schemeClr>
          </a:solidFill>
          <a:ln w="38100">
            <a:solidFill>
              <a:schemeClr val="accent6">
                <a:lumMod val="75000"/>
              </a:schemeClr>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4000" i="1" dirty="0" smtClean="0">
                <a:solidFill>
                  <a:srgbClr val="0052F6"/>
                </a:solidFill>
                <a:latin typeface="Georgia" panose="02040502050405020303" pitchFamily="18" charset="0"/>
              </a:rPr>
              <a:t>Part #</a:t>
            </a:r>
            <a:r>
              <a:rPr lang="en-CA" sz="4000" b="1" i="1" dirty="0" smtClean="0">
                <a:solidFill>
                  <a:srgbClr val="FF00FF"/>
                </a:solidFill>
                <a:latin typeface="Georgia" panose="02040502050405020303" pitchFamily="18" charset="0"/>
              </a:rPr>
              <a:t>2</a:t>
            </a:r>
            <a:endParaRPr lang="en-CA" sz="4000" b="1" i="1" dirty="0">
              <a:solidFill>
                <a:srgbClr val="FF00FF"/>
              </a:solidFill>
              <a:latin typeface="Georgia" panose="02040502050405020303" pitchFamily="18" charset="0"/>
            </a:endParaRPr>
          </a:p>
        </p:txBody>
      </p:sp>
      <p:sp>
        <p:nvSpPr>
          <p:cNvPr id="10" name="Bent Arrow 9"/>
          <p:cNvSpPr/>
          <p:nvPr/>
        </p:nvSpPr>
        <p:spPr>
          <a:xfrm rot="10800000">
            <a:off x="8791575" y="1517160"/>
            <a:ext cx="2359665" cy="3207240"/>
          </a:xfrm>
          <a:prstGeom prst="bentArrow">
            <a:avLst>
              <a:gd name="adj1" fmla="val 14430"/>
              <a:gd name="adj2" fmla="val 35776"/>
              <a:gd name="adj3" fmla="val 42037"/>
              <a:gd name="adj4" fmla="val 57963"/>
            </a:avLst>
          </a:prstGeom>
          <a:gradFill flip="none" rotWithShape="1">
            <a:gsLst>
              <a:gs pos="51500">
                <a:srgbClr val="9966FF"/>
              </a:gs>
              <a:gs pos="17000">
                <a:schemeClr val="tx1"/>
              </a:gs>
              <a:gs pos="65000">
                <a:srgbClr val="FFC000"/>
              </a:gs>
              <a:gs pos="38000">
                <a:srgbClr val="009999"/>
              </a:gs>
              <a:gs pos="81000">
                <a:schemeClr val="accent6">
                  <a:lumMod val="60000"/>
                  <a:lumOff val="40000"/>
                </a:schemeClr>
              </a:gs>
            </a:gsLst>
            <a:path path="circle">
              <a:fillToRect l="100000" t="100000"/>
            </a:path>
            <a:tileRect r="-100000" b="-100000"/>
          </a:gradFill>
          <a:ln w="57150">
            <a:solidFill>
              <a:srgbClr val="0052F6"/>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23476921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750"/>
                                        <p:tgtEl>
                                          <p:spTgt spid="7"/>
                                        </p:tgtEl>
                                      </p:cBhvr>
                                    </p:animEffect>
                                  </p:childTnLst>
                                </p:cTn>
                              </p:par>
                              <p:par>
                                <p:cTn id="8" presetID="22" presetClass="entr" presetSubtype="1" fill="hold" grpId="0" nodeType="withEffect">
                                  <p:stCondLst>
                                    <p:cond delay="200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125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5"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01030" y="1748116"/>
            <a:ext cx="11809311" cy="4986767"/>
          </a:xfrm>
          <a:prstGeom prst="rect">
            <a:avLst/>
          </a:prstGeom>
          <a:gradFill>
            <a:gsLst>
              <a:gs pos="51500">
                <a:srgbClr val="9966FF"/>
              </a:gs>
              <a:gs pos="31000">
                <a:schemeClr val="tx1"/>
              </a:gs>
              <a:gs pos="65000">
                <a:srgbClr val="FFC000"/>
              </a:gs>
              <a:gs pos="97000">
                <a:srgbClr val="009999"/>
              </a:gs>
              <a:gs pos="81000">
                <a:schemeClr val="accent6">
                  <a:lumMod val="60000"/>
                  <a:lumOff val="40000"/>
                </a:schemeClr>
              </a:gs>
            </a:gsLst>
            <a:path path="shape">
              <a:fillToRect l="50000" t="50000" r="50000" b="50000"/>
            </a:path>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CA"/>
          </a:p>
        </p:txBody>
      </p:sp>
      <p:sp>
        <p:nvSpPr>
          <p:cNvPr id="5" name="Rectangle 4"/>
          <p:cNvSpPr/>
          <p:nvPr/>
        </p:nvSpPr>
        <p:spPr>
          <a:xfrm>
            <a:off x="719967" y="1864659"/>
            <a:ext cx="10730627" cy="4610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h="25400" prst="softRound"/>
            </a:sp3d>
          </a:bodyPr>
          <a:lstStyle/>
          <a:p>
            <a:pPr algn="ctr"/>
            <a:endParaRPr lang="en-CA" sz="1600" i="1" dirty="0">
              <a:ln w="57150">
                <a:solidFill>
                  <a:srgbClr val="0066FF"/>
                </a:solidFill>
              </a:ln>
              <a:solidFill>
                <a:schemeClr val="accent6">
                  <a:lumMod val="75000"/>
                </a:schemeClr>
              </a:solidFill>
              <a:effectLst>
                <a:glow rad="63500">
                  <a:srgbClr val="00CC00"/>
                </a:glow>
              </a:effectLst>
              <a:latin typeface="Arial Black" panose="020B0A04020102020204" pitchFamily="34" charset="0"/>
            </a:endParaRPr>
          </a:p>
        </p:txBody>
      </p:sp>
      <p:sp>
        <p:nvSpPr>
          <p:cNvPr id="3" name="Slide Number Placeholder 2"/>
          <p:cNvSpPr>
            <a:spLocks noGrp="1"/>
          </p:cNvSpPr>
          <p:nvPr>
            <p:ph type="sldNum" sz="quarter" idx="12"/>
          </p:nvPr>
        </p:nvSpPr>
        <p:spPr>
          <a:xfrm>
            <a:off x="11246126" y="6360795"/>
            <a:ext cx="764215" cy="365125"/>
          </a:xfrm>
        </p:spPr>
        <p:txBody>
          <a:bodyPr/>
          <a:lstStyle/>
          <a:p>
            <a:fld id="{6D22F896-40B5-4ADD-8801-0D06FADFA095}" type="slidenum">
              <a:rPr lang="en-US" smtClean="0"/>
              <a:pPr/>
              <a:t>37</a:t>
            </a:fld>
            <a:endParaRPr lang="en-US" dirty="0"/>
          </a:p>
        </p:txBody>
      </p:sp>
      <p:sp>
        <p:nvSpPr>
          <p:cNvPr id="4" name="Rectangle 3"/>
          <p:cNvSpPr/>
          <p:nvPr/>
        </p:nvSpPr>
        <p:spPr>
          <a:xfrm>
            <a:off x="331391" y="188640"/>
            <a:ext cx="11498144" cy="1425038"/>
          </a:xfrm>
          <a:prstGeom prst="rect">
            <a:avLst/>
          </a:prstGeom>
          <a:solidFill>
            <a:srgbClr val="FF0000"/>
          </a:solidFill>
          <a:ln w="57150">
            <a:solidFill>
              <a:srgbClr val="FFFF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8000" b="1" spc="100" dirty="0" err="1" smtClean="0">
                <a:ln w="38100">
                  <a:solidFill>
                    <a:sysClr val="windowText" lastClr="000000"/>
                  </a:solidFill>
                </a:ln>
                <a:solidFill>
                  <a:srgbClr val="99FF99"/>
                </a:solidFill>
                <a:effectLst>
                  <a:glow rad="228600">
                    <a:srgbClr val="1D7EAB">
                      <a:satMod val="175000"/>
                      <a:alpha val="40000"/>
                    </a:srgbClr>
                  </a:glow>
                </a:effectLst>
              </a:rPr>
              <a:t>Yareach</a:t>
            </a:r>
            <a:r>
              <a:rPr lang="en-US" sz="8000" b="1" spc="100" dirty="0">
                <a:ln w="38100">
                  <a:solidFill>
                    <a:sysClr val="windowText" lastClr="000000"/>
                  </a:solidFill>
                </a:ln>
                <a:solidFill>
                  <a:srgbClr val="99FF99"/>
                </a:solidFill>
                <a:effectLst>
                  <a:glow rad="228600">
                    <a:srgbClr val="1D7EAB">
                      <a:satMod val="175000"/>
                      <a:alpha val="40000"/>
                    </a:srgbClr>
                  </a:glow>
                </a:effectLst>
              </a:rPr>
              <a:t> </a:t>
            </a:r>
            <a:r>
              <a:rPr lang="en-US" sz="8000" b="1" spc="100" dirty="0" smtClean="0">
                <a:ln w="38100">
                  <a:solidFill>
                    <a:sysClr val="windowText" lastClr="000000"/>
                  </a:solidFill>
                </a:ln>
                <a:solidFill>
                  <a:srgbClr val="99FF99"/>
                </a:solidFill>
                <a:effectLst>
                  <a:glow rad="228600">
                    <a:srgbClr val="1D7EAB">
                      <a:satMod val="175000"/>
                      <a:alpha val="40000"/>
                    </a:srgbClr>
                  </a:glow>
                </a:effectLst>
              </a:rPr>
              <a:t>- The Wanderer </a:t>
            </a:r>
            <a:endParaRPr lang="en-CA" sz="8000" dirty="0">
              <a:ln w="38100">
                <a:solidFill>
                  <a:sysClr val="windowText" lastClr="000000"/>
                </a:solidFill>
              </a:ln>
              <a:solidFill>
                <a:srgbClr val="99FF99"/>
              </a:solidFill>
            </a:endParaRPr>
          </a:p>
        </p:txBody>
      </p:sp>
      <p:sp>
        <p:nvSpPr>
          <p:cNvPr id="10" name="AutoShape 2" descr="Image result for pic of the moon"/>
          <p:cNvSpPr>
            <a:spLocks noChangeAspect="1" noChangeArrowheads="1"/>
          </p:cNvSpPr>
          <p:nvPr/>
        </p:nvSpPr>
        <p:spPr bwMode="auto">
          <a:xfrm>
            <a:off x="63500" y="-136525"/>
            <a:ext cx="2857500" cy="160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20" name="Picture 1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56236" y="4241499"/>
            <a:ext cx="2762536" cy="1690783"/>
          </a:xfrm>
          <a:prstGeom prst="rect">
            <a:avLst/>
          </a:prstGeom>
        </p:spPr>
      </p:pic>
      <p:sp>
        <p:nvSpPr>
          <p:cNvPr id="7" name="Rounded Rectangle 6"/>
          <p:cNvSpPr/>
          <p:nvPr/>
        </p:nvSpPr>
        <p:spPr>
          <a:xfrm>
            <a:off x="190026" y="1697019"/>
            <a:ext cx="12001973" cy="477792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r>
              <a:rPr lang="en-CA" sz="4000" b="1" dirty="0" smtClean="0">
                <a:ln>
                  <a:solidFill>
                    <a:srgbClr val="FFFF00"/>
                  </a:solidFill>
                </a:ln>
                <a:solidFill>
                  <a:srgbClr val="002060"/>
                </a:solidFill>
              </a:rPr>
              <a:t>          When Ha Satan proclaimed – </a:t>
            </a:r>
            <a:br>
              <a:rPr lang="en-CA" sz="4000" b="1" dirty="0" smtClean="0">
                <a:ln>
                  <a:solidFill>
                    <a:srgbClr val="FFFF00"/>
                  </a:solidFill>
                </a:ln>
                <a:solidFill>
                  <a:srgbClr val="002060"/>
                </a:solidFill>
              </a:rPr>
            </a:br>
            <a:r>
              <a:rPr lang="en-CA" sz="4000" b="1" i="1" dirty="0" smtClean="0">
                <a:ln>
                  <a:solidFill>
                    <a:schemeClr val="tx1"/>
                  </a:solidFill>
                </a:ln>
                <a:solidFill>
                  <a:srgbClr val="FF0000"/>
                </a:solidFill>
              </a:rPr>
              <a:t>“Let me sit in the Mount of Congregation…”      </a:t>
            </a:r>
            <a:r>
              <a:rPr lang="en-CA" sz="2800" b="1" dirty="0" smtClean="0">
                <a:ln>
                  <a:solidFill>
                    <a:schemeClr val="tx1"/>
                  </a:solidFill>
                </a:ln>
                <a:solidFill>
                  <a:srgbClr val="008080"/>
                </a:solidFill>
              </a:rPr>
              <a:t>(Isa 14:13),</a:t>
            </a:r>
            <a:r>
              <a:rPr lang="en-CA" sz="2800" b="1" dirty="0" smtClean="0">
                <a:ln>
                  <a:solidFill>
                    <a:srgbClr val="FFFF00"/>
                  </a:solidFill>
                </a:ln>
                <a:solidFill>
                  <a:srgbClr val="008080"/>
                </a:solidFill>
              </a:rPr>
              <a:t> </a:t>
            </a:r>
            <a:r>
              <a:rPr lang="en-CA" sz="4000" b="1" dirty="0" smtClean="0">
                <a:ln>
                  <a:solidFill>
                    <a:srgbClr val="FFFF00"/>
                  </a:solidFill>
                </a:ln>
                <a:solidFill>
                  <a:srgbClr val="002060"/>
                </a:solidFill>
              </a:rPr>
              <a:t>was </a:t>
            </a:r>
            <a:r>
              <a:rPr lang="en-CA" sz="4000" b="1" dirty="0" smtClean="0">
                <a:ln>
                  <a:solidFill>
                    <a:srgbClr val="FFFF00"/>
                  </a:solidFill>
                </a:ln>
                <a:solidFill>
                  <a:srgbClr val="0066FF"/>
                </a:solidFill>
              </a:rPr>
              <a:t>Yahuah’s</a:t>
            </a:r>
            <a:r>
              <a:rPr lang="en-CA" sz="4000" b="1" dirty="0" smtClean="0">
                <a:ln>
                  <a:solidFill>
                    <a:srgbClr val="FFFF00"/>
                  </a:solidFill>
                </a:ln>
                <a:solidFill>
                  <a:srgbClr val="002060"/>
                </a:solidFill>
              </a:rPr>
              <a:t>  </a:t>
            </a:r>
            <a:r>
              <a:rPr lang="en-CA" sz="4000" b="1" dirty="0" smtClean="0">
                <a:ln>
                  <a:solidFill>
                    <a:srgbClr val="FFFF00"/>
                  </a:solidFill>
                </a:ln>
                <a:solidFill>
                  <a:srgbClr val="002060"/>
                </a:solidFill>
                <a:effectLst>
                  <a:glow rad="88900">
                    <a:srgbClr val="FFCC00">
                      <a:alpha val="95000"/>
                    </a:srgbClr>
                  </a:glow>
                </a:effectLst>
              </a:rPr>
              <a:t>lunar orb, </a:t>
            </a:r>
            <a:br>
              <a:rPr lang="en-CA" sz="4000" b="1" dirty="0" smtClean="0">
                <a:ln>
                  <a:solidFill>
                    <a:srgbClr val="FFFF00"/>
                  </a:solidFill>
                </a:ln>
                <a:solidFill>
                  <a:srgbClr val="002060"/>
                </a:solidFill>
                <a:effectLst>
                  <a:glow rad="88900">
                    <a:srgbClr val="FFCC00">
                      <a:alpha val="95000"/>
                    </a:srgbClr>
                  </a:glow>
                </a:effectLst>
              </a:rPr>
            </a:br>
            <a:r>
              <a:rPr lang="en-CA" sz="4000" b="1" dirty="0" smtClean="0">
                <a:ln>
                  <a:solidFill>
                    <a:srgbClr val="FFFF00"/>
                  </a:solidFill>
                </a:ln>
                <a:solidFill>
                  <a:srgbClr val="002060"/>
                </a:solidFill>
                <a:effectLst>
                  <a:glow rad="88900">
                    <a:srgbClr val="FFCC00">
                      <a:alpha val="95000"/>
                    </a:srgbClr>
                  </a:glow>
                </a:effectLst>
              </a:rPr>
              <a:t>MISREPRESENTED</a:t>
            </a:r>
            <a:r>
              <a:rPr lang="en-CA" sz="4000" b="1" dirty="0">
                <a:ln>
                  <a:solidFill>
                    <a:srgbClr val="FFFF00"/>
                  </a:solidFill>
                </a:ln>
                <a:solidFill>
                  <a:srgbClr val="002060"/>
                </a:solidFill>
                <a:effectLst>
                  <a:glow rad="88900">
                    <a:srgbClr val="FFCC00">
                      <a:alpha val="95000"/>
                    </a:srgbClr>
                  </a:glow>
                </a:effectLst>
              </a:rPr>
              <a:t>, </a:t>
            </a:r>
            <a:r>
              <a:rPr lang="en-CA" sz="4000" b="1" dirty="0" smtClean="0">
                <a:ln>
                  <a:solidFill>
                    <a:srgbClr val="FFFF00"/>
                  </a:solidFill>
                </a:ln>
                <a:solidFill>
                  <a:srgbClr val="002060"/>
                </a:solidFill>
                <a:effectLst>
                  <a:glow rad="88900">
                    <a:srgbClr val="FFCC00">
                      <a:alpha val="95000"/>
                    </a:srgbClr>
                  </a:glow>
                </a:effectLst>
              </a:rPr>
              <a:t>and </a:t>
            </a:r>
            <a:br>
              <a:rPr lang="en-CA" sz="4000" b="1" dirty="0" smtClean="0">
                <a:ln>
                  <a:solidFill>
                    <a:srgbClr val="FFFF00"/>
                  </a:solidFill>
                </a:ln>
                <a:solidFill>
                  <a:srgbClr val="002060"/>
                </a:solidFill>
                <a:effectLst>
                  <a:glow rad="88900">
                    <a:srgbClr val="FFCC00">
                      <a:alpha val="95000"/>
                    </a:srgbClr>
                  </a:glow>
                </a:effectLst>
              </a:rPr>
            </a:br>
            <a:r>
              <a:rPr lang="en-CA" sz="4000" b="1" dirty="0" smtClean="0">
                <a:ln>
                  <a:solidFill>
                    <a:srgbClr val="FFFF00"/>
                  </a:solidFill>
                </a:ln>
                <a:solidFill>
                  <a:srgbClr val="002060"/>
                </a:solidFill>
                <a:effectLst>
                  <a:glow rad="88900">
                    <a:srgbClr val="FFCC00">
                      <a:alpha val="95000"/>
                    </a:srgbClr>
                  </a:glow>
                </a:effectLst>
              </a:rPr>
              <a:t>covertly RECOMMISSIONED</a:t>
            </a:r>
            <a:br>
              <a:rPr lang="en-CA" sz="4000" b="1" dirty="0" smtClean="0">
                <a:ln>
                  <a:solidFill>
                    <a:srgbClr val="FFFF00"/>
                  </a:solidFill>
                </a:ln>
                <a:solidFill>
                  <a:srgbClr val="002060"/>
                </a:solidFill>
                <a:effectLst>
                  <a:glow rad="88900">
                    <a:srgbClr val="FFCC00">
                      <a:alpha val="95000"/>
                    </a:srgbClr>
                  </a:glow>
                </a:effectLst>
              </a:rPr>
            </a:br>
            <a:r>
              <a:rPr lang="en-CA" sz="4000" b="1" dirty="0" smtClean="0">
                <a:ln>
                  <a:solidFill>
                    <a:srgbClr val="FFFF00"/>
                  </a:solidFill>
                </a:ln>
                <a:solidFill>
                  <a:srgbClr val="002060"/>
                </a:solidFill>
                <a:effectLst>
                  <a:glow rad="88900">
                    <a:srgbClr val="FFCC00">
                      <a:alpha val="95000"/>
                    </a:srgbClr>
                  </a:glow>
                </a:effectLst>
              </a:rPr>
              <a:t>as the</a:t>
            </a:r>
            <a:r>
              <a:rPr lang="en-CA" sz="4000" b="1" dirty="0" smtClean="0">
                <a:ln>
                  <a:solidFill>
                    <a:srgbClr val="FFFF00"/>
                  </a:solidFill>
                </a:ln>
                <a:solidFill>
                  <a:srgbClr val="002060"/>
                </a:solidFill>
              </a:rPr>
              <a:t> </a:t>
            </a:r>
            <a:r>
              <a:rPr lang="en-CA" sz="4000" b="1" dirty="0" smtClean="0">
                <a:ln>
                  <a:solidFill>
                    <a:srgbClr val="FFFF00"/>
                  </a:solidFill>
                </a:ln>
                <a:solidFill>
                  <a:srgbClr val="FF0000"/>
                </a:solidFill>
                <a:effectLst>
                  <a:glow rad="101600">
                    <a:srgbClr val="FFCC00">
                      <a:alpha val="95000"/>
                    </a:srgbClr>
                  </a:glow>
                </a:effectLst>
                <a:latin typeface="Arial Black" panose="020B0A04020102020204" pitchFamily="34" charset="0"/>
              </a:rPr>
              <a:t>ADVERSARY’S</a:t>
            </a:r>
            <a:r>
              <a:rPr lang="en-CA" sz="4000" b="1" dirty="0" smtClean="0">
                <a:ln>
                  <a:solidFill>
                    <a:srgbClr val="FFFF00"/>
                  </a:solidFill>
                </a:ln>
                <a:solidFill>
                  <a:srgbClr val="002060"/>
                </a:solidFill>
              </a:rPr>
              <a:t> </a:t>
            </a:r>
            <a:br>
              <a:rPr lang="en-CA" sz="4000" b="1" dirty="0" smtClean="0">
                <a:ln>
                  <a:solidFill>
                    <a:srgbClr val="FFFF00"/>
                  </a:solidFill>
                </a:ln>
                <a:solidFill>
                  <a:srgbClr val="002060"/>
                </a:solidFill>
              </a:rPr>
            </a:br>
            <a:r>
              <a:rPr lang="en-CA" sz="4000" b="1" dirty="0" smtClean="0">
                <a:ln>
                  <a:solidFill>
                    <a:srgbClr val="FFFF00"/>
                  </a:solidFill>
                </a:ln>
                <a:solidFill>
                  <a:srgbClr val="002060"/>
                </a:solidFill>
              </a:rPr>
              <a:t>				</a:t>
            </a:r>
            <a:r>
              <a:rPr lang="en-CA" sz="6600" b="1" dirty="0" smtClean="0">
                <a:ln>
                  <a:solidFill>
                    <a:srgbClr val="FFFF00"/>
                  </a:solidFill>
                </a:ln>
                <a:solidFill>
                  <a:srgbClr val="002060"/>
                </a:solidFill>
                <a:effectLst>
                  <a:glow rad="127000">
                    <a:srgbClr val="99FF99"/>
                  </a:glow>
                </a:effectLst>
              </a:rPr>
              <a:t>KEY OF DECEPTION?</a:t>
            </a:r>
            <a:endParaRPr lang="en-CA" sz="6600" b="1" dirty="0">
              <a:ln>
                <a:solidFill>
                  <a:srgbClr val="FFFF00"/>
                </a:solidFill>
              </a:ln>
              <a:solidFill>
                <a:srgbClr val="002060"/>
              </a:solidFill>
              <a:effectLst>
                <a:glow rad="127000">
                  <a:srgbClr val="99FF99"/>
                </a:glow>
              </a:effectLst>
            </a:endParaRPr>
          </a:p>
        </p:txBody>
      </p:sp>
      <p:pic>
        <p:nvPicPr>
          <p:cNvPr id="1026" name="Picture 2" descr="C:\Users\Rae\Desktop\Picture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82221" y="3396155"/>
            <a:ext cx="1773238" cy="169068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Bent Arrow 7"/>
          <p:cNvSpPr/>
          <p:nvPr/>
        </p:nvSpPr>
        <p:spPr>
          <a:xfrm rot="10800000">
            <a:off x="7773784" y="1385453"/>
            <a:ext cx="2041235" cy="3583711"/>
          </a:xfrm>
          <a:prstGeom prst="bentArrow">
            <a:avLst>
              <a:gd name="adj1" fmla="val 21292"/>
              <a:gd name="adj2" fmla="val 33333"/>
              <a:gd name="adj3" fmla="val 42037"/>
              <a:gd name="adj4" fmla="val 57963"/>
            </a:avLst>
          </a:prstGeom>
          <a:gradFill flip="none" rotWithShape="1">
            <a:gsLst>
              <a:gs pos="51500">
                <a:srgbClr val="9966FF"/>
              </a:gs>
              <a:gs pos="17000">
                <a:schemeClr val="tx1"/>
              </a:gs>
              <a:gs pos="65000">
                <a:srgbClr val="FFC000"/>
              </a:gs>
              <a:gs pos="38000">
                <a:srgbClr val="009999"/>
              </a:gs>
              <a:gs pos="81000">
                <a:schemeClr val="accent6">
                  <a:lumMod val="60000"/>
                  <a:lumOff val="40000"/>
                </a:schemeClr>
              </a:gs>
            </a:gsLst>
            <a:path path="circle">
              <a:fillToRect l="100000" t="100000"/>
            </a:path>
            <a:tileRect r="-100000" b="-100000"/>
          </a:gradFill>
          <a:ln w="57150">
            <a:solidFill>
              <a:srgbClr val="6633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cxnSp>
        <p:nvCxnSpPr>
          <p:cNvPr id="9" name="Straight Connector 8"/>
          <p:cNvCxnSpPr/>
          <p:nvPr/>
        </p:nvCxnSpPr>
        <p:spPr>
          <a:xfrm>
            <a:off x="2407640" y="6360795"/>
            <a:ext cx="6870584" cy="0"/>
          </a:xfrm>
          <a:prstGeom prst="line">
            <a:avLst/>
          </a:prstGeom>
          <a:ln w="76200">
            <a:solidFill>
              <a:srgbClr val="FF00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42070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750"/>
                                        <p:tgtEl>
                                          <p:spTgt spid="6"/>
                                        </p:tgtEl>
                                      </p:cBhvr>
                                    </p:animEffect>
                                  </p:childTnLst>
                                </p:cTn>
                              </p:par>
                            </p:childTnLst>
                          </p:cTn>
                        </p:par>
                        <p:par>
                          <p:cTn id="8" fill="hold">
                            <p:stCondLst>
                              <p:cond delay="1250"/>
                            </p:stCondLst>
                            <p:childTnLst>
                              <p:par>
                                <p:cTn id="9" presetID="6" presetClass="entr" presetSubtype="32"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circle(out)">
                                      <p:cBhvr>
                                        <p:cTn id="11" dur="2000"/>
                                        <p:tgtEl>
                                          <p:spTgt spid="1026"/>
                                        </p:tgtEl>
                                      </p:cBhvr>
                                    </p:animEffect>
                                  </p:childTnLst>
                                </p:cTn>
                              </p:par>
                              <p:par>
                                <p:cTn id="12" presetID="22" presetClass="entr" presetSubtype="1" fill="hold" grpId="0" nodeType="withEffect">
                                  <p:stCondLst>
                                    <p:cond delay="1500"/>
                                  </p:stCondLst>
                                  <p:childTnLst>
                                    <p:set>
                                      <p:cBhvr>
                                        <p:cTn id="13" dur="1" fill="hold">
                                          <p:stCondLst>
                                            <p:cond delay="0"/>
                                          </p:stCondLst>
                                        </p:cTn>
                                        <p:tgtEl>
                                          <p:spTgt spid="8"/>
                                        </p:tgtEl>
                                        <p:attrNameLst>
                                          <p:attrName>style.visibility</p:attrName>
                                        </p:attrNameLst>
                                      </p:cBhvr>
                                      <p:to>
                                        <p:strVal val="visible"/>
                                      </p:to>
                                    </p:set>
                                    <p:animEffect transition="in" filter="wipe(up)">
                                      <p:cBhvr>
                                        <p:cTn id="14" dur="1500"/>
                                        <p:tgtEl>
                                          <p:spTgt spid="8"/>
                                        </p:tgtEl>
                                      </p:cBhvr>
                                    </p:animEffect>
                                  </p:childTnLst>
                                </p:cTn>
                              </p:par>
                            </p:childTnLst>
                          </p:cTn>
                        </p:par>
                        <p:par>
                          <p:cTn id="15" fill="hold">
                            <p:stCondLst>
                              <p:cond delay="4250"/>
                            </p:stCondLst>
                            <p:childTnLst>
                              <p:par>
                                <p:cTn id="16" presetID="22" presetClass="entr" presetSubtype="1" fill="hold" grpId="0" nodeType="afterEffect">
                                  <p:stCondLst>
                                    <p:cond delay="500"/>
                                  </p:stCondLst>
                                  <p:childTnLst>
                                    <p:set>
                                      <p:cBhvr>
                                        <p:cTn id="17" dur="1" fill="hold">
                                          <p:stCondLst>
                                            <p:cond delay="0"/>
                                          </p:stCondLst>
                                        </p:cTn>
                                        <p:tgtEl>
                                          <p:spTgt spid="7"/>
                                        </p:tgtEl>
                                        <p:attrNameLst>
                                          <p:attrName>style.visibility</p:attrName>
                                        </p:attrNameLst>
                                      </p:cBhvr>
                                      <p:to>
                                        <p:strVal val="visible"/>
                                      </p:to>
                                    </p:set>
                                    <p:animEffect transition="in" filter="wipe(up)">
                                      <p:cBhvr>
                                        <p:cTn id="18" dur="1750"/>
                                        <p:tgtEl>
                                          <p:spTgt spid="7"/>
                                        </p:tgtEl>
                                      </p:cBhvr>
                                    </p:animEffect>
                                  </p:childTnLst>
                                </p:cTn>
                              </p:par>
                              <p:par>
                                <p:cTn id="19" presetID="42" presetClass="entr" presetSubtype="0" fill="hold" nodeType="withEffect">
                                  <p:stCondLst>
                                    <p:cond delay="200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rgbClr val="009999"/>
            </a:gs>
            <a:gs pos="74000">
              <a:srgbClr val="663300"/>
            </a:gs>
            <a:gs pos="100000">
              <a:schemeClr val="accent3">
                <a:lumMod val="60000"/>
                <a:lumOff val="40000"/>
              </a:schemeClr>
            </a:gs>
          </a:gsLst>
          <a:path path="rect">
            <a:fillToRect l="100000" t="100000"/>
          </a:path>
        </a:gradFill>
        <a:effectLst/>
      </p:bgPr>
    </p:bg>
    <p:spTree>
      <p:nvGrpSpPr>
        <p:cNvPr id="1" name=""/>
        <p:cNvGrpSpPr/>
        <p:nvPr/>
      </p:nvGrpSpPr>
      <p:grpSpPr>
        <a:xfrm>
          <a:off x="0" y="0"/>
          <a:ext cx="0" cy="0"/>
          <a:chOff x="0" y="0"/>
          <a:chExt cx="0" cy="0"/>
        </a:xfrm>
      </p:grpSpPr>
      <p:sp>
        <p:nvSpPr>
          <p:cNvPr id="9" name="Content Placeholder 8"/>
          <p:cNvSpPr>
            <a:spLocks noGrp="1"/>
          </p:cNvSpPr>
          <p:nvPr>
            <p:ph sz="quarter" idx="14"/>
          </p:nvPr>
        </p:nvSpPr>
        <p:spPr>
          <a:xfrm>
            <a:off x="349625" y="1259633"/>
            <a:ext cx="11496128" cy="5383763"/>
          </a:xfrm>
          <a:solidFill>
            <a:schemeClr val="accent3">
              <a:lumMod val="20000"/>
              <a:lumOff val="80000"/>
            </a:schemeClr>
          </a:solidFill>
          <a:scene3d>
            <a:camera prst="orthographicFront"/>
            <a:lightRig rig="threePt" dir="t"/>
          </a:scene3d>
          <a:sp3d>
            <a:bevelT w="152400" h="50800" prst="softRound"/>
          </a:sp3d>
        </p:spPr>
        <p:txBody>
          <a:bodyPr anchor="ctr">
            <a:normAutofit/>
            <a:sp3d extrusionH="57150">
              <a:bevelT w="38100" h="38100"/>
            </a:sp3d>
          </a:bodyPr>
          <a:lstStyle/>
          <a:p>
            <a:pPr marL="0" indent="0">
              <a:lnSpc>
                <a:spcPct val="100000"/>
              </a:lnSpc>
              <a:buNone/>
            </a:pPr>
            <a:r>
              <a:rPr lang="en-CA" sz="2800" cap="none" dirty="0" smtClean="0"/>
              <a:t>Did</a:t>
            </a:r>
            <a:r>
              <a:rPr lang="en-CA" sz="2800" b="1" cap="none" dirty="0" smtClean="0">
                <a:solidFill>
                  <a:schemeClr val="accent1">
                    <a:lumMod val="75000"/>
                  </a:schemeClr>
                </a:solidFill>
              </a:rPr>
              <a:t> </a:t>
            </a:r>
            <a:r>
              <a:rPr lang="en-CA" sz="2800" b="1" cap="none" dirty="0" smtClean="0">
                <a:ln>
                  <a:solidFill>
                    <a:sysClr val="windowText" lastClr="000000"/>
                  </a:solidFill>
                </a:ln>
                <a:solidFill>
                  <a:srgbClr val="0052F6"/>
                </a:solidFill>
              </a:rPr>
              <a:t>Yahuah</a:t>
            </a:r>
            <a:r>
              <a:rPr lang="en-CA" sz="2800" b="1" cap="none" dirty="0" smtClean="0">
                <a:solidFill>
                  <a:schemeClr val="accent1">
                    <a:lumMod val="75000"/>
                  </a:schemeClr>
                </a:solidFill>
              </a:rPr>
              <a:t> </a:t>
            </a:r>
            <a:r>
              <a:rPr lang="en-CA" sz="2800" cap="none" dirty="0" smtClean="0"/>
              <a:t>indicate</a:t>
            </a:r>
            <a:r>
              <a:rPr lang="en-CA" sz="2800" b="1" cap="none" dirty="0" smtClean="0">
                <a:solidFill>
                  <a:schemeClr val="accent1">
                    <a:lumMod val="75000"/>
                  </a:schemeClr>
                </a:solidFill>
              </a:rPr>
              <a:t> </a:t>
            </a:r>
            <a:r>
              <a:rPr lang="en-CA" sz="2800" cap="none" dirty="0" smtClean="0"/>
              <a:t>–</a:t>
            </a:r>
            <a:r>
              <a:rPr lang="en-CA" sz="2800" b="1" cap="none" dirty="0" smtClean="0">
                <a:solidFill>
                  <a:schemeClr val="accent1">
                    <a:lumMod val="75000"/>
                  </a:schemeClr>
                </a:solidFill>
              </a:rPr>
              <a:t> </a:t>
            </a:r>
            <a:r>
              <a:rPr lang="en-CA" sz="2800" cap="none" dirty="0" smtClean="0">
                <a:solidFill>
                  <a:schemeClr val="accent1">
                    <a:lumMod val="75000"/>
                  </a:schemeClr>
                </a:solidFill>
              </a:rPr>
              <a:t>I will return on an appointed time of which the moon will</a:t>
            </a:r>
            <a:br>
              <a:rPr lang="en-CA" sz="2800" cap="none" dirty="0" smtClean="0">
                <a:solidFill>
                  <a:schemeClr val="accent1">
                    <a:lumMod val="75000"/>
                  </a:schemeClr>
                </a:solidFill>
              </a:rPr>
            </a:br>
            <a:r>
              <a:rPr lang="en-CA" sz="2800" cap="none" dirty="0" smtClean="0">
                <a:solidFill>
                  <a:schemeClr val="accent1">
                    <a:lumMod val="75000"/>
                  </a:schemeClr>
                </a:solidFill>
              </a:rPr>
              <a:t>   determine it - </a:t>
            </a:r>
            <a:r>
              <a:rPr lang="en-CA" sz="2800" b="1" u="sng" cap="none" dirty="0" smtClean="0">
                <a:effectLst>
                  <a:glow rad="127000">
                    <a:srgbClr val="00FF00"/>
                  </a:glow>
                </a:effectLst>
                <a:latin typeface="Arial Black" panose="020B0A04020102020204" pitchFamily="34" charset="0"/>
              </a:rPr>
              <a:t>SOMETIME</a:t>
            </a:r>
            <a:r>
              <a:rPr lang="en-CA" sz="2800" b="1" cap="none" dirty="0" smtClean="0">
                <a:effectLst>
                  <a:glow rad="127000">
                    <a:srgbClr val="00FF00"/>
                  </a:glow>
                </a:effectLst>
              </a:rPr>
              <a:t> by an </a:t>
            </a:r>
            <a:r>
              <a:rPr lang="en-CA" sz="2800" b="1" u="sng" cap="none" dirty="0" smtClean="0">
                <a:effectLst>
                  <a:glow rad="127000">
                    <a:srgbClr val="00FF00"/>
                  </a:glow>
                </a:effectLst>
              </a:rPr>
              <a:t>UNDEFINED</a:t>
            </a:r>
            <a:r>
              <a:rPr lang="en-CA" sz="2800" b="1" cap="none" dirty="0" smtClean="0">
                <a:effectLst>
                  <a:glow rad="127000">
                    <a:srgbClr val="00FF00"/>
                  </a:glow>
                </a:effectLst>
              </a:rPr>
              <a:t> lunar phase?</a:t>
            </a:r>
          </a:p>
          <a:p>
            <a:pPr marL="0" indent="0">
              <a:lnSpc>
                <a:spcPct val="100000"/>
              </a:lnSpc>
              <a:buNone/>
            </a:pPr>
            <a:r>
              <a:rPr lang="en-CA" sz="2800" b="1" cap="none" dirty="0" smtClean="0"/>
              <a:t>Remember:</a:t>
            </a:r>
            <a:r>
              <a:rPr lang="en-CA" sz="2800" b="1" cap="none" dirty="0" smtClean="0">
                <a:solidFill>
                  <a:schemeClr val="accent1">
                    <a:lumMod val="75000"/>
                  </a:schemeClr>
                </a:solidFill>
              </a:rPr>
              <a:t/>
            </a:r>
            <a:br>
              <a:rPr lang="en-CA" sz="2800" b="1" cap="none" dirty="0" smtClean="0">
                <a:solidFill>
                  <a:schemeClr val="accent1">
                    <a:lumMod val="75000"/>
                  </a:schemeClr>
                </a:solidFill>
              </a:rPr>
            </a:br>
            <a:r>
              <a:rPr lang="en-CA" sz="2800" cap="none" dirty="0" smtClean="0"/>
              <a:t>1. </a:t>
            </a:r>
            <a:r>
              <a:rPr lang="en-CA" sz="2800" cap="none" dirty="0">
                <a:solidFill>
                  <a:schemeClr val="accent1">
                    <a:lumMod val="75000"/>
                  </a:schemeClr>
                </a:solidFill>
              </a:rPr>
              <a:t>T</a:t>
            </a:r>
            <a:r>
              <a:rPr lang="en-CA" sz="2800" cap="none" dirty="0" smtClean="0">
                <a:solidFill>
                  <a:schemeClr val="accent1">
                    <a:lumMod val="75000"/>
                  </a:schemeClr>
                </a:solidFill>
              </a:rPr>
              <a:t>he moon phases can </a:t>
            </a:r>
            <a:r>
              <a:rPr lang="en-CA" sz="2800" b="1" u="sng" cap="none" dirty="0" smtClean="0"/>
              <a:t>fluctuate</a:t>
            </a:r>
            <a:r>
              <a:rPr lang="en-CA" sz="2800" cap="none" dirty="0" smtClean="0">
                <a:solidFill>
                  <a:schemeClr val="accent1">
                    <a:lumMod val="75000"/>
                  </a:schemeClr>
                </a:solidFill>
              </a:rPr>
              <a:t> </a:t>
            </a:r>
            <a:r>
              <a:rPr lang="en-CA" sz="2800" u="sng" cap="none" dirty="0" smtClean="0">
                <a:solidFill>
                  <a:schemeClr val="accent1">
                    <a:lumMod val="75000"/>
                  </a:schemeClr>
                </a:solidFill>
              </a:rPr>
              <a:t>nearly one month from year to year</a:t>
            </a:r>
            <a:r>
              <a:rPr lang="en-CA" sz="2800" cap="none" dirty="0" smtClean="0">
                <a:solidFill>
                  <a:schemeClr val="accent1">
                    <a:lumMod val="75000"/>
                  </a:schemeClr>
                </a:solidFill>
              </a:rPr>
              <a:t>.</a:t>
            </a:r>
            <a:br>
              <a:rPr lang="en-CA" sz="2800" cap="none" dirty="0" smtClean="0">
                <a:solidFill>
                  <a:schemeClr val="accent1">
                    <a:lumMod val="75000"/>
                  </a:schemeClr>
                </a:solidFill>
              </a:rPr>
            </a:br>
            <a:r>
              <a:rPr lang="en-CA" sz="2800" cap="none" dirty="0" smtClean="0"/>
              <a:t>2. </a:t>
            </a:r>
            <a:r>
              <a:rPr lang="en-CA" sz="2800" cap="none" dirty="0" smtClean="0">
                <a:solidFill>
                  <a:schemeClr val="accent1">
                    <a:lumMod val="75000"/>
                  </a:schemeClr>
                </a:solidFill>
              </a:rPr>
              <a:t>Scriptures document Abraham as living </a:t>
            </a:r>
            <a:r>
              <a:rPr lang="en-CA" sz="2800" cap="none" dirty="0" smtClean="0">
                <a:ln>
                  <a:solidFill>
                    <a:sysClr val="windowText" lastClr="000000"/>
                  </a:solidFill>
                </a:ln>
                <a:solidFill>
                  <a:schemeClr val="accent1">
                    <a:lumMod val="75000"/>
                  </a:schemeClr>
                </a:solidFill>
                <a:effectLst>
                  <a:glow rad="127000">
                    <a:srgbClr val="FFFF00"/>
                  </a:glow>
                </a:effectLst>
              </a:rPr>
              <a:t>Shaneh</a:t>
            </a:r>
            <a:r>
              <a:rPr lang="en-CA" sz="2800" cap="none" dirty="0" smtClean="0">
                <a:solidFill>
                  <a:schemeClr val="accent1">
                    <a:lumMod val="75000"/>
                  </a:schemeClr>
                </a:solidFill>
              </a:rPr>
              <a:t> (years) that </a:t>
            </a:r>
            <a:r>
              <a:rPr lang="en-CA" sz="2800" cap="none" dirty="0" smtClean="0">
                <a:effectLst>
                  <a:glow rad="127000">
                    <a:srgbClr val="00FFFF"/>
                  </a:glow>
                </a:effectLst>
              </a:rPr>
              <a:t>fully repeat a</a:t>
            </a:r>
            <a:br>
              <a:rPr lang="en-CA" sz="2800" cap="none" dirty="0" smtClean="0">
                <a:effectLst>
                  <a:glow rad="127000">
                    <a:srgbClr val="00FFFF"/>
                  </a:glow>
                </a:effectLst>
              </a:rPr>
            </a:br>
            <a:r>
              <a:rPr lang="en-CA" sz="2800" cap="none" dirty="0" smtClean="0">
                <a:effectLst>
                  <a:glow rad="127000">
                    <a:srgbClr val="00FFFF"/>
                  </a:glow>
                </a:effectLst>
              </a:rPr>
              <a:t>   second time</a:t>
            </a:r>
            <a:r>
              <a:rPr lang="en-CA" sz="2800" cap="none" dirty="0" smtClean="0">
                <a:solidFill>
                  <a:schemeClr val="accent1">
                    <a:lumMod val="75000"/>
                  </a:schemeClr>
                </a:solidFill>
              </a:rPr>
              <a:t> sequentially for </a:t>
            </a:r>
            <a:r>
              <a:rPr lang="en-CA" sz="2800" b="1" u="sng" cap="none" dirty="0" smtClean="0">
                <a:solidFill>
                  <a:srgbClr val="0052F6"/>
                </a:solidFill>
              </a:rPr>
              <a:t>EACH AND EVERY YEAR</a:t>
            </a:r>
            <a:r>
              <a:rPr lang="en-CA" sz="2800" b="1" cap="none" dirty="0" smtClean="0">
                <a:solidFill>
                  <a:srgbClr val="0052F6"/>
                </a:solidFill>
              </a:rPr>
              <a:t> </a:t>
            </a:r>
            <a:r>
              <a:rPr lang="en-CA" sz="2800" cap="none" dirty="0" smtClean="0">
                <a:solidFill>
                  <a:schemeClr val="accent1">
                    <a:lumMod val="75000"/>
                  </a:schemeClr>
                </a:solidFill>
              </a:rPr>
              <a:t>of his life.  </a:t>
            </a:r>
            <a:r>
              <a:rPr lang="en-CA" cap="none" dirty="0" smtClean="0"/>
              <a:t>(Next slide.) </a:t>
            </a:r>
            <a:endParaRPr lang="en-CA" sz="2800" cap="none" dirty="0" smtClean="0"/>
          </a:p>
          <a:p>
            <a:pPr marL="0" indent="0">
              <a:lnSpc>
                <a:spcPct val="100000"/>
              </a:lnSpc>
              <a:buNone/>
            </a:pPr>
            <a:r>
              <a:rPr lang="en-CA" sz="2800" cap="none" dirty="0" smtClean="0"/>
              <a:t>Did </a:t>
            </a:r>
            <a:r>
              <a:rPr lang="en-CA" sz="2800" b="1" cap="none" dirty="0" err="1" smtClean="0">
                <a:ln>
                  <a:solidFill>
                    <a:sysClr val="windowText" lastClr="000000"/>
                  </a:solidFill>
                </a:ln>
                <a:solidFill>
                  <a:srgbClr val="0052F6"/>
                </a:solidFill>
              </a:rPr>
              <a:t>Yahuah</a:t>
            </a:r>
            <a:r>
              <a:rPr lang="en-CA" sz="2800" b="1" cap="none" dirty="0" smtClean="0">
                <a:solidFill>
                  <a:schemeClr val="accent1">
                    <a:lumMod val="75000"/>
                  </a:schemeClr>
                </a:solidFill>
              </a:rPr>
              <a:t> </a:t>
            </a:r>
            <a:r>
              <a:rPr lang="en-CA" sz="2800" cap="none" dirty="0" smtClean="0"/>
              <a:t>allow the moon to dictate the birth of the Hebrew nation (Isaac)?</a:t>
            </a:r>
            <a:br>
              <a:rPr lang="en-CA" sz="2800" cap="none" dirty="0" smtClean="0"/>
            </a:br>
            <a:r>
              <a:rPr lang="en-CA" sz="2800" cap="none" dirty="0" smtClean="0"/>
              <a:t>						</a:t>
            </a:r>
            <a:r>
              <a:rPr lang="en-CA" sz="2800" cap="none" dirty="0" smtClean="0">
                <a:latin typeface="Arial Black" panose="020B0A04020102020204" pitchFamily="34" charset="0"/>
              </a:rPr>
              <a:t>OR</a:t>
            </a:r>
          </a:p>
          <a:p>
            <a:pPr marL="0" indent="0">
              <a:lnSpc>
                <a:spcPct val="100000"/>
              </a:lnSpc>
              <a:buNone/>
            </a:pPr>
            <a:endParaRPr lang="en-CA" sz="2800" cap="none" dirty="0">
              <a:latin typeface="Arial Black" panose="020B0A04020102020204" pitchFamily="34" charset="0"/>
            </a:endParaRPr>
          </a:p>
          <a:p>
            <a:pPr marL="0" indent="0">
              <a:lnSpc>
                <a:spcPct val="100000"/>
              </a:lnSpc>
              <a:buNone/>
            </a:pPr>
            <a:r>
              <a:rPr lang="en-CA" sz="2800" cap="none" dirty="0" smtClean="0">
                <a:latin typeface="Arial Black" panose="020B0A04020102020204" pitchFamily="34" charset="0"/>
              </a:rPr>
              <a:t/>
            </a:r>
            <a:br>
              <a:rPr lang="en-CA" sz="2800" cap="none" dirty="0" smtClean="0">
                <a:latin typeface="Arial Black" panose="020B0A04020102020204" pitchFamily="34" charset="0"/>
              </a:rPr>
            </a:br>
            <a:endParaRPr lang="en-CA" sz="2800" b="1" i="1" cap="none" dirty="0">
              <a:ln>
                <a:solidFill>
                  <a:sysClr val="windowText" lastClr="000000"/>
                </a:solidFill>
              </a:ln>
              <a:solidFill>
                <a:srgbClr val="9966FF"/>
              </a:solidFill>
              <a:effectLst>
                <a:glow rad="127000">
                  <a:srgbClr val="FFFF00"/>
                </a:glow>
              </a:effectLst>
              <a:latin typeface="Georgia" panose="02040502050405020303" pitchFamily="18" charset="0"/>
            </a:endParaRPr>
          </a:p>
        </p:txBody>
      </p:sp>
      <p:sp>
        <p:nvSpPr>
          <p:cNvPr id="4" name="Slide Number Placeholder 3"/>
          <p:cNvSpPr>
            <a:spLocks noGrp="1"/>
          </p:cNvSpPr>
          <p:nvPr>
            <p:ph type="sldNum" sz="quarter" idx="12"/>
          </p:nvPr>
        </p:nvSpPr>
        <p:spPr>
          <a:xfrm>
            <a:off x="11427785" y="6499095"/>
            <a:ext cx="764215" cy="365125"/>
          </a:xfrm>
        </p:spPr>
        <p:txBody>
          <a:bodyPr/>
          <a:lstStyle/>
          <a:p>
            <a:fld id="{6D22F896-40B5-4ADD-8801-0D06FADFA095}" type="slidenum">
              <a:rPr lang="en-US" smtClean="0"/>
              <a:pPr/>
              <a:t>38</a:t>
            </a:fld>
            <a:endParaRPr lang="en-US" dirty="0"/>
          </a:p>
        </p:txBody>
      </p:sp>
      <p:sp>
        <p:nvSpPr>
          <p:cNvPr id="10" name="Rectangle 9"/>
          <p:cNvSpPr/>
          <p:nvPr/>
        </p:nvSpPr>
        <p:spPr>
          <a:xfrm>
            <a:off x="2115854" y="197591"/>
            <a:ext cx="7960479" cy="743337"/>
          </a:xfrm>
          <a:prstGeom prst="rect">
            <a:avLst/>
          </a:prstGeom>
          <a:gradFill>
            <a:gsLst>
              <a:gs pos="0">
                <a:srgbClr val="00FF00"/>
              </a:gs>
              <a:gs pos="69000">
                <a:schemeClr val="accent6">
                  <a:lumMod val="75000"/>
                </a:schemeClr>
              </a:gs>
            </a:gsLst>
            <a:lin ang="5400000" scaled="0"/>
          </a:gradFill>
          <a:ln w="38100">
            <a:solidFill>
              <a:srgbClr val="00CC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4000" dirty="0" smtClean="0">
                <a:solidFill>
                  <a:schemeClr val="tx1"/>
                </a:solidFill>
                <a:effectLst>
                  <a:glow rad="228600">
                    <a:schemeClr val="accent5">
                      <a:satMod val="175000"/>
                      <a:alpha val="40000"/>
                    </a:schemeClr>
                  </a:glow>
                </a:effectLst>
              </a:rPr>
              <a:t>Can we question </a:t>
            </a:r>
            <a:r>
              <a:rPr lang="en-CA" sz="4000" b="1" dirty="0" err="1" smtClean="0">
                <a:ln>
                  <a:solidFill>
                    <a:sysClr val="windowText" lastClr="000000"/>
                  </a:solidFill>
                </a:ln>
                <a:solidFill>
                  <a:srgbClr val="00B0F0"/>
                </a:solidFill>
                <a:effectLst>
                  <a:glow rad="228600">
                    <a:srgbClr val="FFFF00">
                      <a:alpha val="40000"/>
                    </a:srgbClr>
                  </a:glow>
                </a:effectLst>
              </a:rPr>
              <a:t>Yahuah’s</a:t>
            </a:r>
            <a:r>
              <a:rPr lang="en-CA" sz="4000" dirty="0" smtClean="0">
                <a:solidFill>
                  <a:schemeClr val="tx1"/>
                </a:solidFill>
                <a:effectLst>
                  <a:glow rad="228600">
                    <a:schemeClr val="accent5">
                      <a:satMod val="175000"/>
                      <a:alpha val="40000"/>
                    </a:schemeClr>
                  </a:glow>
                </a:effectLst>
              </a:rPr>
              <a:t> Accuracy?</a:t>
            </a:r>
            <a:endParaRPr lang="en-CA" sz="4000" dirty="0">
              <a:solidFill>
                <a:srgbClr val="00FFFF"/>
              </a:solidFill>
            </a:endParaRPr>
          </a:p>
        </p:txBody>
      </p:sp>
      <p:pic>
        <p:nvPicPr>
          <p:cNvPr id="6" name="Picture 9" descr="C:\Users\Rae\Desktop\Art on Desktop\white man clip art\yellow-blue smiley faces\happy face surprised.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28683" y="1914055"/>
            <a:ext cx="1290193" cy="1310206"/>
          </a:xfrm>
          <a:prstGeom prst="ellipse">
            <a:avLst/>
          </a:prstGeom>
          <a:ln w="63500" cap="rnd">
            <a:solidFill>
              <a:srgbClr val="FF00FF"/>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Rectangle 1"/>
          <p:cNvSpPr/>
          <p:nvPr/>
        </p:nvSpPr>
        <p:spPr>
          <a:xfrm>
            <a:off x="349625" y="5084946"/>
            <a:ext cx="11496128" cy="1406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lvl="0" algn="ctr" defTabSz="914400">
              <a:spcBef>
                <a:spcPts val="1000"/>
              </a:spcBef>
              <a:buClr>
                <a:prstClr val="black"/>
              </a:buClr>
            </a:pPr>
            <a:r>
              <a:rPr lang="en-CA" sz="2800" i="1" dirty="0">
                <a:solidFill>
                  <a:prstClr val="black"/>
                </a:solidFill>
                <a:latin typeface="Georgia" panose="02040502050405020303" pitchFamily="18" charset="0"/>
              </a:rPr>
              <a:t>Did </a:t>
            </a:r>
            <a:r>
              <a:rPr lang="en-CA" sz="2800" i="1" dirty="0">
                <a:ln>
                  <a:solidFill>
                    <a:sysClr val="windowText" lastClr="000000"/>
                  </a:solidFill>
                </a:ln>
                <a:solidFill>
                  <a:srgbClr val="0052F6"/>
                </a:solidFill>
                <a:latin typeface="Georgia" panose="02040502050405020303" pitchFamily="18" charset="0"/>
              </a:rPr>
              <a:t>Yahuah</a:t>
            </a:r>
            <a:r>
              <a:rPr lang="en-CA" sz="2800" i="1" dirty="0">
                <a:solidFill>
                  <a:prstClr val="black"/>
                </a:solidFill>
                <a:latin typeface="Georgia" panose="02040502050405020303" pitchFamily="18" charset="0"/>
              </a:rPr>
              <a:t> abide by </a:t>
            </a:r>
            <a:r>
              <a:rPr lang="en-CA" sz="2400" i="1" dirty="0">
                <a:solidFill>
                  <a:srgbClr val="0052F6"/>
                </a:solidFill>
                <a:latin typeface="Georgia" panose="02040502050405020303" pitchFamily="18" charset="0"/>
              </a:rPr>
              <a:t>(no </a:t>
            </a:r>
            <a:r>
              <a:rPr lang="en-CA" sz="2400" i="1" dirty="0" smtClean="0">
                <a:solidFill>
                  <a:srgbClr val="0052F6"/>
                </a:solidFill>
                <a:latin typeface="Georgia" panose="02040502050405020303" pitchFamily="18" charset="0"/>
              </a:rPr>
              <a:t>changing/Mal 3:6) </a:t>
            </a:r>
            <a:r>
              <a:rPr lang="en-CA" sz="2800" i="1" dirty="0">
                <a:solidFill>
                  <a:prstClr val="black"/>
                </a:solidFill>
                <a:latin typeface="Georgia" panose="02040502050405020303" pitchFamily="18" charset="0"/>
              </a:rPr>
              <a:t>the type of </a:t>
            </a:r>
            <a:r>
              <a:rPr lang="en-CA" sz="2800" b="1" i="1" dirty="0">
                <a:solidFill>
                  <a:srgbClr val="FF00FF"/>
                </a:solidFill>
                <a:latin typeface="Georgia" panose="02040502050405020303" pitchFamily="18" charset="0"/>
              </a:rPr>
              <a:t>year</a:t>
            </a:r>
            <a:r>
              <a:rPr lang="en-CA" sz="2800" i="1" dirty="0">
                <a:solidFill>
                  <a:prstClr val="black"/>
                </a:solidFill>
                <a:latin typeface="Georgia" panose="02040502050405020303" pitchFamily="18" charset="0"/>
              </a:rPr>
              <a:t> </a:t>
            </a:r>
            <a:r>
              <a:rPr lang="en-CA" sz="2800" i="1" dirty="0" smtClean="0">
                <a:solidFill>
                  <a:prstClr val="black"/>
                </a:solidFill>
                <a:latin typeface="Georgia" panose="02040502050405020303" pitchFamily="18" charset="0"/>
              </a:rPr>
              <a:t/>
            </a:r>
            <a:br>
              <a:rPr lang="en-CA" sz="2800" i="1" dirty="0" smtClean="0">
                <a:solidFill>
                  <a:prstClr val="black"/>
                </a:solidFill>
                <a:latin typeface="Georgia" panose="02040502050405020303" pitchFamily="18" charset="0"/>
              </a:rPr>
            </a:br>
            <a:r>
              <a:rPr lang="en-CA" sz="2800" i="1" dirty="0" smtClean="0">
                <a:solidFill>
                  <a:prstClr val="black"/>
                </a:solidFill>
                <a:latin typeface="Georgia" panose="02040502050405020303" pitchFamily="18" charset="0"/>
              </a:rPr>
              <a:t>identified </a:t>
            </a:r>
            <a:r>
              <a:rPr lang="en-CA" sz="2800" i="1" dirty="0">
                <a:solidFill>
                  <a:prstClr val="black"/>
                </a:solidFill>
                <a:latin typeface="Georgia" panose="02040502050405020303" pitchFamily="18" charset="0"/>
              </a:rPr>
              <a:t>and imposed on this earth </a:t>
            </a:r>
            <a:r>
              <a:rPr lang="en-CA" sz="2800" b="1" i="1" dirty="0">
                <a:solidFill>
                  <a:prstClr val="black"/>
                </a:solidFill>
                <a:effectLst>
                  <a:glow rad="127000">
                    <a:srgbClr val="00FFFF"/>
                  </a:glow>
                </a:effectLst>
                <a:latin typeface="Georgia" panose="02040502050405020303" pitchFamily="18" charset="0"/>
              </a:rPr>
              <a:t>(Shaneh/Tequfah) </a:t>
            </a:r>
            <a:r>
              <a:rPr lang="en-CA" sz="2800" b="1" i="1" dirty="0" smtClean="0">
                <a:solidFill>
                  <a:prstClr val="black"/>
                </a:solidFill>
                <a:effectLst>
                  <a:glow rad="127000">
                    <a:srgbClr val="00FFFF"/>
                  </a:glow>
                </a:effectLst>
                <a:latin typeface="Georgia" panose="02040502050405020303" pitchFamily="18" charset="0"/>
              </a:rPr>
              <a:t/>
            </a:r>
            <a:br>
              <a:rPr lang="en-CA" sz="2800" b="1" i="1" dirty="0" smtClean="0">
                <a:solidFill>
                  <a:prstClr val="black"/>
                </a:solidFill>
                <a:effectLst>
                  <a:glow rad="127000">
                    <a:srgbClr val="00FFFF"/>
                  </a:glow>
                </a:effectLst>
                <a:latin typeface="Georgia" panose="02040502050405020303" pitchFamily="18" charset="0"/>
              </a:rPr>
            </a:br>
            <a:r>
              <a:rPr lang="en-CA" sz="2800" i="1" dirty="0" smtClean="0">
                <a:solidFill>
                  <a:prstClr val="black"/>
                </a:solidFill>
                <a:latin typeface="Georgia" panose="02040502050405020303" pitchFamily="18" charset="0"/>
              </a:rPr>
              <a:t>at </a:t>
            </a:r>
            <a:r>
              <a:rPr lang="en-CA" sz="2800" i="1" dirty="0">
                <a:solidFill>
                  <a:prstClr val="black"/>
                </a:solidFill>
                <a:latin typeface="Georgia" panose="02040502050405020303" pitchFamily="18" charset="0"/>
              </a:rPr>
              <a:t>creation </a:t>
            </a:r>
            <a:r>
              <a:rPr lang="en-CA" sz="2800" i="1" dirty="0" smtClean="0">
                <a:solidFill>
                  <a:prstClr val="black"/>
                </a:solidFill>
                <a:latin typeface="Georgia" panose="02040502050405020303" pitchFamily="18" charset="0"/>
              </a:rPr>
              <a:t>found in </a:t>
            </a:r>
            <a:r>
              <a:rPr lang="en-CA" sz="2800" b="1" i="1" dirty="0" smtClean="0">
                <a:ln>
                  <a:solidFill>
                    <a:sysClr val="windowText" lastClr="000000"/>
                  </a:solidFill>
                </a:ln>
                <a:solidFill>
                  <a:srgbClr val="9966FF"/>
                </a:solidFill>
                <a:effectLst>
                  <a:glow rad="127000">
                    <a:srgbClr val="FFFF00"/>
                  </a:glow>
                </a:effectLst>
                <a:latin typeface="Georgia" panose="02040502050405020303" pitchFamily="18" charset="0"/>
              </a:rPr>
              <a:t>Genesis </a:t>
            </a:r>
            <a:r>
              <a:rPr lang="en-CA" sz="2800" b="1" i="1" dirty="0">
                <a:ln>
                  <a:solidFill>
                    <a:sysClr val="windowText" lastClr="000000"/>
                  </a:solidFill>
                </a:ln>
                <a:solidFill>
                  <a:srgbClr val="9966FF"/>
                </a:solidFill>
                <a:effectLst>
                  <a:glow rad="127000">
                    <a:srgbClr val="FFFF00"/>
                  </a:glow>
                </a:effectLst>
                <a:latin typeface="Georgia" panose="02040502050405020303" pitchFamily="18" charset="0"/>
              </a:rPr>
              <a:t>1:14?</a:t>
            </a:r>
          </a:p>
        </p:txBody>
      </p:sp>
      <p:sp>
        <p:nvSpPr>
          <p:cNvPr id="5" name="Bent Arrow 4"/>
          <p:cNvSpPr/>
          <p:nvPr/>
        </p:nvSpPr>
        <p:spPr>
          <a:xfrm rot="16200000">
            <a:off x="7331159" y="-766418"/>
            <a:ext cx="352130" cy="6319022"/>
          </a:xfrm>
          <a:prstGeom prst="bentArrow">
            <a:avLst>
              <a:gd name="adj1" fmla="val 25000"/>
              <a:gd name="adj2" fmla="val 50000"/>
              <a:gd name="adj3" fmla="val 49498"/>
              <a:gd name="adj4" fmla="val 43750"/>
            </a:avLst>
          </a:prstGeom>
          <a:solidFill>
            <a:schemeClr val="tx1"/>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7" name="Down Arrow 6"/>
          <p:cNvSpPr/>
          <p:nvPr/>
        </p:nvSpPr>
        <p:spPr>
          <a:xfrm rot="10800000">
            <a:off x="3968773" y="2232760"/>
            <a:ext cx="378940" cy="655103"/>
          </a:xfrm>
          <a:prstGeom prst="downArrow">
            <a:avLst>
              <a:gd name="adj1" fmla="val 16003"/>
              <a:gd name="adj2" fmla="val 70398"/>
            </a:avLst>
          </a:prstGeom>
          <a:solidFill>
            <a:schemeClr val="tx1"/>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7542893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22" presetClass="entr" presetSubtype="2" fill="hold" grpId="0" nodeType="withEffect">
                                  <p:stCondLst>
                                    <p:cond delay="500"/>
                                  </p:stCondLst>
                                  <p:childTnLst>
                                    <p:set>
                                      <p:cBhvr>
                                        <p:cTn id="11" dur="1" fill="hold">
                                          <p:stCondLst>
                                            <p:cond delay="0"/>
                                          </p:stCondLst>
                                        </p:cTn>
                                        <p:tgtEl>
                                          <p:spTgt spid="5"/>
                                        </p:tgtEl>
                                        <p:attrNameLst>
                                          <p:attrName>style.visibility</p:attrName>
                                        </p:attrNameLst>
                                      </p:cBhvr>
                                      <p:to>
                                        <p:strVal val="visible"/>
                                      </p:to>
                                    </p:set>
                                    <p:animEffect transition="in" filter="wipe(right)">
                                      <p:cBhvr>
                                        <p:cTn id="12" dur="75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1000"/>
                                        <p:tgtEl>
                                          <p:spTgt spid="9">
                                            <p:txEl>
                                              <p:pRg st="1" end="1"/>
                                            </p:txEl>
                                          </p:spTgt>
                                        </p:tgtEl>
                                      </p:cBhvr>
                                    </p:animEffect>
                                    <p:anim calcmode="lin" valueType="num">
                                      <p:cBhvr>
                                        <p:cTn id="1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9">
                                            <p:txEl>
                                              <p:pRg st="1" end="1"/>
                                            </p:txEl>
                                          </p:spTgt>
                                        </p:tgtEl>
                                        <p:attrNameLst>
                                          <p:attrName>ppt_y</p:attrName>
                                        </p:attrNameLst>
                                      </p:cBhvr>
                                      <p:tavLst>
                                        <p:tav tm="0">
                                          <p:val>
                                            <p:strVal val="#ppt_y+.1"/>
                                          </p:val>
                                        </p:tav>
                                        <p:tav tm="100000">
                                          <p:val>
                                            <p:strVal val="#ppt_y"/>
                                          </p:val>
                                        </p:tav>
                                      </p:tavLst>
                                    </p:anim>
                                  </p:childTnLst>
                                </p:cTn>
                              </p:par>
                              <p:par>
                                <p:cTn id="20" presetID="26" presetClass="entr" presetSubtype="0" fill="hold" grpId="0" nodeType="withEffect">
                                  <p:stCondLst>
                                    <p:cond delay="100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80">
                                          <p:stCondLst>
                                            <p:cond delay="0"/>
                                          </p:stCondLst>
                                        </p:cTn>
                                        <p:tgtEl>
                                          <p:spTgt spid="7"/>
                                        </p:tgtEl>
                                      </p:cBhvr>
                                    </p:animEffect>
                                    <p:anim calcmode="lin" valueType="num">
                                      <p:cBhvr>
                                        <p:cTn id="2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8" dur="26">
                                          <p:stCondLst>
                                            <p:cond delay="650"/>
                                          </p:stCondLst>
                                        </p:cTn>
                                        <p:tgtEl>
                                          <p:spTgt spid="7"/>
                                        </p:tgtEl>
                                      </p:cBhvr>
                                      <p:to x="100000" y="60000"/>
                                    </p:animScale>
                                    <p:animScale>
                                      <p:cBhvr>
                                        <p:cTn id="29" dur="166" decel="50000">
                                          <p:stCondLst>
                                            <p:cond delay="676"/>
                                          </p:stCondLst>
                                        </p:cTn>
                                        <p:tgtEl>
                                          <p:spTgt spid="7"/>
                                        </p:tgtEl>
                                      </p:cBhvr>
                                      <p:to x="100000" y="100000"/>
                                    </p:animScale>
                                    <p:animScale>
                                      <p:cBhvr>
                                        <p:cTn id="30" dur="26">
                                          <p:stCondLst>
                                            <p:cond delay="1312"/>
                                          </p:stCondLst>
                                        </p:cTn>
                                        <p:tgtEl>
                                          <p:spTgt spid="7"/>
                                        </p:tgtEl>
                                      </p:cBhvr>
                                      <p:to x="100000" y="80000"/>
                                    </p:animScale>
                                    <p:animScale>
                                      <p:cBhvr>
                                        <p:cTn id="31" dur="166" decel="50000">
                                          <p:stCondLst>
                                            <p:cond delay="1338"/>
                                          </p:stCondLst>
                                        </p:cTn>
                                        <p:tgtEl>
                                          <p:spTgt spid="7"/>
                                        </p:tgtEl>
                                      </p:cBhvr>
                                      <p:to x="100000" y="100000"/>
                                    </p:animScale>
                                    <p:animScale>
                                      <p:cBhvr>
                                        <p:cTn id="32" dur="26">
                                          <p:stCondLst>
                                            <p:cond delay="1642"/>
                                          </p:stCondLst>
                                        </p:cTn>
                                        <p:tgtEl>
                                          <p:spTgt spid="7"/>
                                        </p:tgtEl>
                                      </p:cBhvr>
                                      <p:to x="100000" y="90000"/>
                                    </p:animScale>
                                    <p:animScale>
                                      <p:cBhvr>
                                        <p:cTn id="33" dur="166" decel="50000">
                                          <p:stCondLst>
                                            <p:cond delay="1668"/>
                                          </p:stCondLst>
                                        </p:cTn>
                                        <p:tgtEl>
                                          <p:spTgt spid="7"/>
                                        </p:tgtEl>
                                      </p:cBhvr>
                                      <p:to x="100000" y="100000"/>
                                    </p:animScale>
                                    <p:animScale>
                                      <p:cBhvr>
                                        <p:cTn id="34" dur="26">
                                          <p:stCondLst>
                                            <p:cond delay="1808"/>
                                          </p:stCondLst>
                                        </p:cTn>
                                        <p:tgtEl>
                                          <p:spTgt spid="7"/>
                                        </p:tgtEl>
                                      </p:cBhvr>
                                      <p:to x="100000" y="95000"/>
                                    </p:animScale>
                                    <p:animScale>
                                      <p:cBhvr>
                                        <p:cTn id="35" dur="166" decel="50000">
                                          <p:stCondLst>
                                            <p:cond delay="1834"/>
                                          </p:stCondLst>
                                        </p:cTn>
                                        <p:tgtEl>
                                          <p:spTgt spid="7"/>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9">
                                            <p:txEl>
                                              <p:pRg st="2" end="2"/>
                                            </p:txEl>
                                          </p:spTgt>
                                        </p:tgtEl>
                                        <p:attrNameLst>
                                          <p:attrName>style.visibility</p:attrName>
                                        </p:attrNameLst>
                                      </p:cBhvr>
                                      <p:to>
                                        <p:strVal val="visible"/>
                                      </p:to>
                                    </p:set>
                                    <p:animEffect transition="in" filter="wipe(left)">
                                      <p:cBhvr>
                                        <p:cTn id="40" dur="1250"/>
                                        <p:tgtEl>
                                          <p:spTgt spid="9">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circle(in)">
                                      <p:cBhvr>
                                        <p:cTn id="45"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rgbClr val="009999"/>
            </a:gs>
            <a:gs pos="74000">
              <a:srgbClr val="663300"/>
            </a:gs>
            <a:gs pos="100000">
              <a:schemeClr val="accent3">
                <a:lumMod val="60000"/>
                <a:lumOff val="40000"/>
              </a:schemeClr>
            </a:gs>
          </a:gsLst>
          <a:path path="rect">
            <a:fillToRect l="100000" t="100000"/>
          </a:path>
        </a:gradFill>
        <a:effectLst/>
      </p:bgPr>
    </p:bg>
    <p:spTree>
      <p:nvGrpSpPr>
        <p:cNvPr id="1" name=""/>
        <p:cNvGrpSpPr/>
        <p:nvPr/>
      </p:nvGrpSpPr>
      <p:grpSpPr>
        <a:xfrm>
          <a:off x="0" y="0"/>
          <a:ext cx="0" cy="0"/>
          <a:chOff x="0" y="0"/>
          <a:chExt cx="0" cy="0"/>
        </a:xfrm>
      </p:grpSpPr>
      <p:sp>
        <p:nvSpPr>
          <p:cNvPr id="3" name="Text Placeholder 2"/>
          <p:cNvSpPr>
            <a:spLocks noGrp="1"/>
          </p:cNvSpPr>
          <p:nvPr>
            <p:ph sz="quarter" idx="13"/>
          </p:nvPr>
        </p:nvSpPr>
        <p:spPr>
          <a:xfrm>
            <a:off x="273179" y="1184989"/>
            <a:ext cx="7620748" cy="5412582"/>
          </a:xfrm>
          <a:solidFill>
            <a:schemeClr val="accent5">
              <a:lumMod val="20000"/>
              <a:lumOff val="80000"/>
            </a:schemeClr>
          </a:solidFill>
          <a:scene3d>
            <a:camera prst="orthographicFront"/>
            <a:lightRig rig="threePt" dir="t"/>
          </a:scene3d>
          <a:sp3d>
            <a:bevelT w="152400" h="50800" prst="softRound"/>
          </a:sp3d>
        </p:spPr>
        <p:txBody>
          <a:bodyPr anchor="ctr">
            <a:normAutofit lnSpcReduction="10000"/>
            <a:sp3d extrusionH="57150">
              <a:bevelT h="25400" prst="softRound"/>
            </a:sp3d>
          </a:bodyPr>
          <a:lstStyle/>
          <a:p>
            <a:pPr marL="0" indent="0">
              <a:buNone/>
            </a:pPr>
            <a:r>
              <a:rPr lang="en-US" sz="3600" b="1" cap="none" dirty="0" smtClean="0">
                <a:solidFill>
                  <a:srgbClr val="7030A0"/>
                </a:solidFill>
              </a:rPr>
              <a:t>The </a:t>
            </a:r>
            <a:r>
              <a:rPr lang="en-US" sz="3600" b="1" cap="none" dirty="0" err="1" smtClean="0">
                <a:solidFill>
                  <a:srgbClr val="7030A0"/>
                </a:solidFill>
              </a:rPr>
              <a:t>Mazzaroth</a:t>
            </a:r>
            <a:r>
              <a:rPr lang="en-US" sz="3600" b="1" cap="none" dirty="0" smtClean="0">
                <a:solidFill>
                  <a:srgbClr val="7030A0"/>
                </a:solidFill>
              </a:rPr>
              <a:t> –</a:t>
            </a:r>
          </a:p>
          <a:p>
            <a:pPr marL="0" indent="0">
              <a:buNone/>
            </a:pPr>
            <a:r>
              <a:rPr lang="en-US" sz="2800" cap="none" dirty="0" smtClean="0"/>
              <a:t>Let’s look at the Scriptural witnesses of years repeating </a:t>
            </a:r>
            <a:r>
              <a:rPr lang="en-US" sz="2800" u="sng" cap="none" dirty="0" smtClean="0">
                <a:latin typeface="Arial Black" panose="020B0A04020102020204" pitchFamily="34" charset="0"/>
              </a:rPr>
              <a:t>IN A SEQUENTIAL MANNER</a:t>
            </a:r>
            <a:r>
              <a:rPr lang="en-US" sz="2800" cap="none" dirty="0" smtClean="0">
                <a:latin typeface="Arial Rounded MT Bold" pitchFamily="34" charset="0"/>
              </a:rPr>
              <a:t>.</a:t>
            </a:r>
          </a:p>
          <a:p>
            <a:r>
              <a:rPr lang="en-US" sz="2800" b="1" i="1" dirty="0" smtClean="0">
                <a:solidFill>
                  <a:srgbClr val="009999"/>
                </a:solidFill>
              </a:rPr>
              <a:t>D</a:t>
            </a:r>
            <a:r>
              <a:rPr lang="en-US" sz="2800" b="1" i="1" cap="none" dirty="0" smtClean="0">
                <a:solidFill>
                  <a:srgbClr val="009999"/>
                </a:solidFill>
              </a:rPr>
              <a:t>eut</a:t>
            </a:r>
            <a:r>
              <a:rPr lang="en-US" sz="2800" b="1" i="1" dirty="0" smtClean="0">
                <a:solidFill>
                  <a:srgbClr val="009999"/>
                </a:solidFill>
              </a:rPr>
              <a:t> 14:22  </a:t>
            </a:r>
            <a:r>
              <a:rPr lang="en-US" sz="3600" cap="none" dirty="0"/>
              <a:t>T</a:t>
            </a:r>
            <a:r>
              <a:rPr lang="en-US" sz="3600" cap="none" dirty="0" smtClean="0"/>
              <a:t>hou shalt truly</a:t>
            </a:r>
            <a:r>
              <a:rPr lang="en-US" sz="3600" dirty="0"/>
              <a:t> </a:t>
            </a:r>
            <a:r>
              <a:rPr lang="en-US" sz="3600" cap="none" dirty="0" smtClean="0"/>
              <a:t>tithe</a:t>
            </a:r>
            <a:r>
              <a:rPr lang="en-US" sz="3600" dirty="0"/>
              <a:t> </a:t>
            </a:r>
            <a:r>
              <a:rPr lang="en-US" sz="3600" cap="none" dirty="0" smtClean="0"/>
              <a:t>all </a:t>
            </a:r>
            <a:br>
              <a:rPr lang="en-US" sz="3600" cap="none" dirty="0" smtClean="0"/>
            </a:br>
            <a:r>
              <a:rPr lang="en-US" sz="3600" cap="none" dirty="0" smtClean="0"/>
              <a:t>the increase</a:t>
            </a:r>
            <a:r>
              <a:rPr lang="en-US" sz="3600" dirty="0"/>
              <a:t> </a:t>
            </a:r>
            <a:r>
              <a:rPr lang="en-US" sz="3600" cap="none" dirty="0" smtClean="0"/>
              <a:t>of thy seed,</a:t>
            </a:r>
            <a:r>
              <a:rPr lang="en-US" sz="3600" dirty="0"/>
              <a:t> </a:t>
            </a:r>
            <a:r>
              <a:rPr lang="en-US" sz="3600" cap="none" dirty="0" smtClean="0"/>
              <a:t>that the field</a:t>
            </a:r>
            <a:r>
              <a:rPr lang="en-US" sz="3600" dirty="0" smtClean="0"/>
              <a:t> </a:t>
            </a:r>
            <a:r>
              <a:rPr lang="en-US" sz="3600" cap="none" dirty="0" err="1" smtClean="0"/>
              <a:t>bringeth</a:t>
            </a:r>
            <a:r>
              <a:rPr lang="en-US" sz="3600" cap="none" dirty="0" smtClean="0"/>
              <a:t> forth</a:t>
            </a:r>
            <a:r>
              <a:rPr lang="en-US" sz="3600" dirty="0"/>
              <a:t> </a:t>
            </a:r>
            <a:r>
              <a:rPr lang="en-US" sz="3600" b="1" dirty="0" smtClean="0">
                <a:ln>
                  <a:solidFill>
                    <a:srgbClr val="663300"/>
                  </a:solidFill>
                </a:ln>
                <a:gradFill>
                  <a:gsLst>
                    <a:gs pos="47000">
                      <a:srgbClr val="FFFF00"/>
                    </a:gs>
                    <a:gs pos="39000">
                      <a:srgbClr val="7764EA"/>
                    </a:gs>
                    <a:gs pos="56000">
                      <a:schemeClr val="accent6">
                        <a:lumMod val="75000"/>
                      </a:schemeClr>
                    </a:gs>
                  </a:gsLst>
                  <a:lin ang="5400000" scaled="0"/>
                </a:gradFill>
              </a:rPr>
              <a:t>year</a:t>
            </a:r>
            <a:r>
              <a:rPr lang="en-US" sz="3600" dirty="0"/>
              <a:t> </a:t>
            </a:r>
            <a:r>
              <a:rPr lang="en-US" sz="3600" baseline="30000" dirty="0" smtClean="0">
                <a:solidFill>
                  <a:schemeClr val="accent1">
                    <a:lumMod val="50000"/>
                  </a:schemeClr>
                </a:solidFill>
                <a:hlinkClick r:id="rId2"/>
              </a:rPr>
              <a:t>H8141</a:t>
            </a:r>
            <a:r>
              <a:rPr lang="en-US" sz="3600" baseline="30000" dirty="0" smtClean="0">
                <a:solidFill>
                  <a:schemeClr val="accent1">
                    <a:lumMod val="50000"/>
                  </a:schemeClr>
                </a:solidFill>
              </a:rPr>
              <a:t> </a:t>
            </a:r>
            <a:br>
              <a:rPr lang="en-US" sz="3600" baseline="30000" dirty="0" smtClean="0">
                <a:solidFill>
                  <a:schemeClr val="accent1">
                    <a:lumMod val="50000"/>
                  </a:schemeClr>
                </a:solidFill>
              </a:rPr>
            </a:br>
            <a:r>
              <a:rPr lang="en-US" sz="3600" cap="none" dirty="0" smtClean="0"/>
              <a:t>by</a:t>
            </a:r>
            <a:r>
              <a:rPr lang="en-US" sz="3600" dirty="0" smtClean="0"/>
              <a:t> </a:t>
            </a:r>
            <a:r>
              <a:rPr lang="en-US" sz="3600" b="1" dirty="0">
                <a:ln>
                  <a:solidFill>
                    <a:srgbClr val="663300"/>
                  </a:solidFill>
                </a:ln>
                <a:gradFill>
                  <a:gsLst>
                    <a:gs pos="47000">
                      <a:srgbClr val="FFFF00"/>
                    </a:gs>
                    <a:gs pos="39000">
                      <a:srgbClr val="7764EA"/>
                    </a:gs>
                    <a:gs pos="56000">
                      <a:schemeClr val="accent6">
                        <a:lumMod val="75000"/>
                      </a:schemeClr>
                    </a:gs>
                  </a:gsLst>
                  <a:lin ang="5400000" scaled="0"/>
                </a:gradFill>
              </a:rPr>
              <a:t>year</a:t>
            </a:r>
            <a:r>
              <a:rPr lang="en-US" sz="3600" dirty="0"/>
              <a:t> </a:t>
            </a:r>
            <a:r>
              <a:rPr lang="en-US" sz="3600" baseline="30000" dirty="0">
                <a:hlinkClick r:id="rId2"/>
              </a:rPr>
              <a:t>H8141</a:t>
            </a:r>
            <a:r>
              <a:rPr lang="en-US" b="1" dirty="0">
                <a:ln>
                  <a:solidFill>
                    <a:srgbClr val="663300"/>
                  </a:solidFill>
                </a:ln>
                <a:gradFill>
                  <a:gsLst>
                    <a:gs pos="47000">
                      <a:srgbClr val="FFFF00"/>
                    </a:gs>
                    <a:gs pos="39000">
                      <a:srgbClr val="7764EA"/>
                    </a:gs>
                    <a:gs pos="56000">
                      <a:schemeClr val="accent6">
                        <a:lumMod val="75000"/>
                      </a:schemeClr>
                    </a:gs>
                  </a:gsLst>
                  <a:lin ang="5400000" scaled="0"/>
                </a:gradFill>
              </a:rPr>
              <a:t>.</a:t>
            </a:r>
            <a:r>
              <a:rPr lang="en-US" sz="3600" b="1" dirty="0">
                <a:ln>
                  <a:solidFill>
                    <a:srgbClr val="663300"/>
                  </a:solidFill>
                </a:ln>
                <a:gradFill>
                  <a:gsLst>
                    <a:gs pos="47000">
                      <a:srgbClr val="FFFF00"/>
                    </a:gs>
                    <a:gs pos="39000">
                      <a:srgbClr val="7764EA"/>
                    </a:gs>
                    <a:gs pos="56000">
                      <a:schemeClr val="accent6">
                        <a:lumMod val="75000"/>
                      </a:schemeClr>
                    </a:gs>
                  </a:gsLst>
                  <a:lin ang="5400000" scaled="0"/>
                </a:gradFill>
              </a:rPr>
              <a:t> </a:t>
            </a:r>
            <a:endParaRPr lang="en-US" sz="2800" b="1" dirty="0" smtClean="0">
              <a:ln>
                <a:solidFill>
                  <a:srgbClr val="663300"/>
                </a:solidFill>
              </a:ln>
              <a:gradFill>
                <a:gsLst>
                  <a:gs pos="47000">
                    <a:srgbClr val="FFFF00"/>
                  </a:gs>
                  <a:gs pos="39000">
                    <a:srgbClr val="7764EA"/>
                  </a:gs>
                  <a:gs pos="56000">
                    <a:schemeClr val="accent6">
                      <a:lumMod val="75000"/>
                    </a:schemeClr>
                  </a:gs>
                </a:gsLst>
                <a:lin ang="5400000" scaled="0"/>
              </a:gradFill>
            </a:endParaRPr>
          </a:p>
          <a:p>
            <a:r>
              <a:rPr lang="en-US" sz="3200" cap="none" baseline="30000" dirty="0" smtClean="0"/>
              <a:t>See also – Deut 15:20;  1 Sam 1:7;  1 Kings 5:11; 10:25 </a:t>
            </a:r>
            <a:br>
              <a:rPr lang="en-US" sz="3200" cap="none" baseline="30000" dirty="0" smtClean="0"/>
            </a:br>
            <a:r>
              <a:rPr lang="en-US" sz="3200" cap="none" baseline="30000" dirty="0" smtClean="0"/>
              <a:t>2 Kings 17:4;  2 </a:t>
            </a:r>
            <a:r>
              <a:rPr lang="en-US" sz="3200" cap="none" baseline="30000" dirty="0" err="1" smtClean="0"/>
              <a:t>Chr</a:t>
            </a:r>
            <a:r>
              <a:rPr lang="en-US" sz="3200" cap="none" baseline="30000" dirty="0" smtClean="0"/>
              <a:t> 9:24;  </a:t>
            </a:r>
            <a:r>
              <a:rPr lang="en-US" sz="3200" cap="none" baseline="30000" dirty="0" err="1" smtClean="0"/>
              <a:t>Neh</a:t>
            </a:r>
            <a:r>
              <a:rPr lang="en-US" sz="3200" cap="none" baseline="30000" dirty="0" smtClean="0"/>
              <a:t> 10:34, 35.</a:t>
            </a:r>
            <a:endParaRPr lang="en-US" sz="3200" cap="none" dirty="0" smtClean="0"/>
          </a:p>
        </p:txBody>
      </p:sp>
      <p:sp>
        <p:nvSpPr>
          <p:cNvPr id="9" name="Content Placeholder 8"/>
          <p:cNvSpPr>
            <a:spLocks noGrp="1"/>
          </p:cNvSpPr>
          <p:nvPr>
            <p:ph sz="quarter" idx="14"/>
          </p:nvPr>
        </p:nvSpPr>
        <p:spPr>
          <a:xfrm>
            <a:off x="8090705" y="1377388"/>
            <a:ext cx="3854368" cy="4930816"/>
          </a:xfrm>
          <a:solidFill>
            <a:schemeClr val="accent3">
              <a:lumMod val="20000"/>
              <a:lumOff val="80000"/>
            </a:schemeClr>
          </a:solidFill>
          <a:scene3d>
            <a:camera prst="orthographicFront"/>
            <a:lightRig rig="threePt" dir="t"/>
          </a:scene3d>
          <a:sp3d>
            <a:bevelT w="152400" h="50800" prst="softRound"/>
          </a:sp3d>
        </p:spPr>
        <p:txBody>
          <a:bodyPr>
            <a:normAutofit/>
            <a:sp3d extrusionH="57150">
              <a:bevelT h="25400" prst="softRound"/>
            </a:sp3d>
          </a:bodyPr>
          <a:lstStyle/>
          <a:p>
            <a:r>
              <a:rPr lang="en-CA" sz="2800" cap="none" dirty="0"/>
              <a:t>T</a:t>
            </a:r>
            <a:r>
              <a:rPr lang="en-CA" sz="2800" cap="none" dirty="0" smtClean="0"/>
              <a:t>he Moon – </a:t>
            </a:r>
            <a:br>
              <a:rPr lang="en-CA" sz="2800" cap="none" dirty="0" smtClean="0"/>
            </a:br>
            <a:r>
              <a:rPr lang="en-CA" sz="2800" cap="none" dirty="0" smtClean="0">
                <a:solidFill>
                  <a:schemeClr val="accent1">
                    <a:lumMod val="75000"/>
                  </a:schemeClr>
                </a:solidFill>
              </a:rPr>
              <a:t>does provide an agricultural contribution </a:t>
            </a:r>
            <a:br>
              <a:rPr lang="en-CA" sz="2800" cap="none" dirty="0" smtClean="0">
                <a:solidFill>
                  <a:schemeClr val="accent1">
                    <a:lumMod val="75000"/>
                  </a:schemeClr>
                </a:solidFill>
              </a:rPr>
            </a:br>
            <a:r>
              <a:rPr lang="en-CA" sz="2800" cap="none" dirty="0" smtClean="0">
                <a:solidFill>
                  <a:schemeClr val="accent1">
                    <a:lumMod val="75000"/>
                  </a:schemeClr>
                </a:solidFill>
              </a:rPr>
              <a:t>connection to the harvest.  </a:t>
            </a:r>
          </a:p>
          <a:p>
            <a:r>
              <a:rPr lang="en-CA" sz="2800" cap="none" dirty="0" smtClean="0">
                <a:solidFill>
                  <a:schemeClr val="accent1">
                    <a:lumMod val="75000"/>
                  </a:schemeClr>
                </a:solidFill>
              </a:rPr>
              <a:t>The growing seasons controlled by the moon produce in part, the increase of the seed</a:t>
            </a:r>
            <a:r>
              <a:rPr lang="en-CA" sz="2800" cap="none" dirty="0">
                <a:solidFill>
                  <a:schemeClr val="accent1">
                    <a:lumMod val="75000"/>
                  </a:schemeClr>
                </a:solidFill>
              </a:rPr>
              <a:t>!</a:t>
            </a:r>
          </a:p>
        </p:txBody>
      </p:sp>
      <p:sp>
        <p:nvSpPr>
          <p:cNvPr id="4" name="Slide Number Placeholder 3"/>
          <p:cNvSpPr>
            <a:spLocks noGrp="1"/>
          </p:cNvSpPr>
          <p:nvPr>
            <p:ph type="sldNum" sz="quarter" idx="12"/>
          </p:nvPr>
        </p:nvSpPr>
        <p:spPr>
          <a:xfrm>
            <a:off x="11427785" y="6499095"/>
            <a:ext cx="764215" cy="365125"/>
          </a:xfrm>
        </p:spPr>
        <p:txBody>
          <a:bodyPr/>
          <a:lstStyle/>
          <a:p>
            <a:fld id="{6D22F896-40B5-4ADD-8801-0D06FADFA095}" type="slidenum">
              <a:rPr lang="en-US" smtClean="0"/>
              <a:pPr/>
              <a:t>39</a:t>
            </a:fld>
            <a:endParaRPr lang="en-US" dirty="0"/>
          </a:p>
        </p:txBody>
      </p:sp>
      <p:sp>
        <p:nvSpPr>
          <p:cNvPr id="10" name="Rectangle 9"/>
          <p:cNvSpPr/>
          <p:nvPr/>
        </p:nvSpPr>
        <p:spPr>
          <a:xfrm>
            <a:off x="147734" y="217715"/>
            <a:ext cx="11896531" cy="743337"/>
          </a:xfrm>
          <a:prstGeom prst="rect">
            <a:avLst/>
          </a:prstGeom>
          <a:gradFill>
            <a:gsLst>
              <a:gs pos="0">
                <a:srgbClr val="00B0F0">
                  <a:alpha val="0"/>
                </a:srgbClr>
              </a:gs>
              <a:gs pos="69000">
                <a:schemeClr val="accent6">
                  <a:lumMod val="75000"/>
                </a:schemeClr>
              </a:gs>
            </a:gsLst>
            <a:lin ang="5400000" scaled="0"/>
          </a:gradFill>
          <a:ln w="38100">
            <a:solidFill>
              <a:srgbClr val="00CC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solidFill>
                  <a:schemeClr val="tx1"/>
                </a:solidFill>
              </a:rPr>
              <a:t>The </a:t>
            </a:r>
            <a:r>
              <a:rPr lang="en-CA" sz="3200" i="1" dirty="0">
                <a:ln w="19050">
                  <a:solidFill>
                    <a:srgbClr val="663300"/>
                  </a:solidFill>
                </a:ln>
                <a:gradFill>
                  <a:gsLst>
                    <a:gs pos="49000">
                      <a:srgbClr val="FFFF00"/>
                    </a:gs>
                    <a:gs pos="83000">
                      <a:srgbClr val="00B0F0">
                        <a:lumMod val="68000"/>
                        <a:lumOff val="32000"/>
                      </a:srgbClr>
                    </a:gs>
                    <a:gs pos="18000">
                      <a:schemeClr val="accent2">
                        <a:lumMod val="78000"/>
                      </a:schemeClr>
                    </a:gs>
                  </a:gsLst>
                  <a:lin ang="5400000" scaled="0"/>
                </a:gradFill>
                <a:latin typeface="Arial Black" panose="020B0A04020102020204" pitchFamily="34" charset="0"/>
              </a:rPr>
              <a:t>Mazzaroth</a:t>
            </a:r>
            <a:r>
              <a:rPr lang="en-CA" sz="3200" dirty="0">
                <a:solidFill>
                  <a:schemeClr val="tx1"/>
                </a:solidFill>
              </a:rPr>
              <a:t> </a:t>
            </a:r>
            <a:r>
              <a:rPr lang="en-CA" sz="3200" dirty="0" smtClean="0">
                <a:solidFill>
                  <a:schemeClr val="tx1"/>
                </a:solidFill>
              </a:rPr>
              <a:t> &amp; the </a:t>
            </a:r>
            <a:r>
              <a:rPr lang="en-CA" sz="3200" b="1" dirty="0" smtClean="0">
                <a:solidFill>
                  <a:schemeClr val="tx1"/>
                </a:solidFill>
                <a:effectLst>
                  <a:glow rad="127000">
                    <a:srgbClr val="FF9900"/>
                  </a:glow>
                </a:effectLst>
              </a:rPr>
              <a:t>Moon</a:t>
            </a:r>
            <a:r>
              <a:rPr lang="en-CA" sz="3200" dirty="0" smtClean="0">
                <a:solidFill>
                  <a:schemeClr val="tx1"/>
                </a:solidFill>
              </a:rPr>
              <a:t> - </a:t>
            </a:r>
            <a:r>
              <a:rPr lang="en-CA" sz="3200" b="1" dirty="0" smtClean="0">
                <a:ln>
                  <a:solidFill>
                    <a:srgbClr val="002060"/>
                  </a:solidFill>
                </a:ln>
                <a:solidFill>
                  <a:srgbClr val="00FFFF"/>
                </a:solidFill>
              </a:rPr>
              <a:t>a</a:t>
            </a:r>
            <a:r>
              <a:rPr lang="en-CA" sz="3200" dirty="0" smtClean="0">
                <a:solidFill>
                  <a:srgbClr val="00FFFF"/>
                </a:solidFill>
              </a:rPr>
              <a:t> </a:t>
            </a:r>
            <a:r>
              <a:rPr lang="en-CA" sz="3200" dirty="0" smtClean="0">
                <a:ln w="38100">
                  <a:solidFill>
                    <a:srgbClr val="663300"/>
                  </a:solidFill>
                </a:ln>
                <a:solidFill>
                  <a:srgbClr val="00FFFF"/>
                </a:solidFill>
                <a:latin typeface="Arial Black" panose="020B0A04020102020204" pitchFamily="34" charset="0"/>
              </a:rPr>
              <a:t>SPIRITUAL LIGHT </a:t>
            </a:r>
            <a:r>
              <a:rPr lang="en-CA" sz="3200" b="1" dirty="0" smtClean="0">
                <a:ln>
                  <a:solidFill>
                    <a:srgbClr val="002060"/>
                  </a:solidFill>
                </a:ln>
                <a:solidFill>
                  <a:srgbClr val="00FFFF"/>
                </a:solidFill>
              </a:rPr>
              <a:t>presence</a:t>
            </a:r>
            <a:r>
              <a:rPr lang="en-CA" sz="3200" dirty="0">
                <a:ln>
                  <a:solidFill>
                    <a:srgbClr val="002060"/>
                  </a:solidFill>
                </a:ln>
                <a:solidFill>
                  <a:srgbClr val="00FFFF"/>
                </a:solidFill>
              </a:rPr>
              <a:t>?</a:t>
            </a:r>
          </a:p>
        </p:txBody>
      </p:sp>
    </p:spTree>
    <p:extLst>
      <p:ext uri="{BB962C8B-B14F-4D97-AF65-F5344CB8AC3E}">
        <p14:creationId xmlns:p14="http://schemas.microsoft.com/office/powerpoint/2010/main" val="38254102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circle(in)">
                                      <p:cBhvr>
                                        <p:cTn id="7" dur="1000"/>
                                        <p:tgtEl>
                                          <p:spTgt spid="9">
                                            <p:bg/>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circle(in)">
                                      <p:cBhvr>
                                        <p:cTn id="10" dur="1000"/>
                                        <p:tgtEl>
                                          <p:spTgt spid="9">
                                            <p:txEl>
                                              <p:pRg st="0" end="0"/>
                                            </p:tx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Effect transition="in" filter="circle(in)">
                                      <p:cBhvr>
                                        <p:cTn id="13" dur="1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Slide Number Placeholder 1"/>
          <p:cNvSpPr txBox="1">
            <a:spLocks/>
          </p:cNvSpPr>
          <p:nvPr/>
        </p:nvSpPr>
        <p:spPr>
          <a:xfrm>
            <a:off x="9387839" y="640080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A4C6552-42F6-43F2-A3FB-E92E8C09004E}" type="slidenum">
              <a:rPr lang="en-US" sz="1400" b="1" smtClean="0">
                <a:solidFill>
                  <a:srgbClr val="713A1F"/>
                </a:solidFill>
              </a:rPr>
              <a:pPr algn="r"/>
              <a:t>4</a:t>
            </a:fld>
            <a:endParaRPr lang="en-US" b="1" dirty="0">
              <a:solidFill>
                <a:srgbClr val="713A1F"/>
              </a:solidFill>
            </a:endParaRPr>
          </a:p>
        </p:txBody>
      </p:sp>
      <p:sp>
        <p:nvSpPr>
          <p:cNvPr id="3" name="Title 2"/>
          <p:cNvSpPr txBox="1">
            <a:spLocks/>
          </p:cNvSpPr>
          <p:nvPr/>
        </p:nvSpPr>
        <p:spPr>
          <a:xfrm>
            <a:off x="76200" y="67904"/>
            <a:ext cx="12039599" cy="1303696"/>
          </a:xfrm>
          <a:prstGeom prst="rect">
            <a:avLst/>
          </a:prstGeom>
          <a:noFill/>
          <a:ln w="3492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anchor="ctr">
            <a:no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sz="6600" b="1" dirty="0" smtClean="0">
                <a:ln w="11430">
                  <a:solidFill>
                    <a:srgbClr val="9E2A2A"/>
                  </a:solidFill>
                </a:ln>
                <a:solidFill>
                  <a:srgbClr val="B8003D"/>
                </a:solidFill>
                <a:effectLst>
                  <a:outerShdw blurRad="50800" dist="39000" dir="5460000" algn="tl">
                    <a:srgbClr val="000000">
                      <a:alpha val="38000"/>
                    </a:srgbClr>
                  </a:outerShdw>
                </a:effectLst>
                <a:latin typeface="Matura MT Script Capitals" pitchFamily="66" charset="0"/>
              </a:rPr>
              <a:t> Matt 23:13  </a:t>
            </a:r>
            <a:r>
              <a:rPr lang="en-US" sz="4800" b="1" dirty="0" smtClean="0">
                <a:ln w="11430">
                  <a:solidFill>
                    <a:srgbClr val="9E2A2A"/>
                  </a:solidFill>
                </a:ln>
                <a:solidFill>
                  <a:srgbClr val="B8003D"/>
                </a:solidFill>
                <a:effectLst>
                  <a:outerShdw blurRad="50800" dist="39000" dir="5460000" algn="tl">
                    <a:srgbClr val="000000">
                      <a:alpha val="38000"/>
                    </a:srgbClr>
                  </a:outerShdw>
                </a:effectLst>
                <a:latin typeface="Matura MT Script Capitals" pitchFamily="66" charset="0"/>
              </a:rPr>
              <a:t>Shutting up the Kingdom</a:t>
            </a:r>
            <a:endParaRPr lang="en-US" sz="6000" b="1" dirty="0">
              <a:ln w="11430">
                <a:solidFill>
                  <a:srgbClr val="9E2A2A"/>
                </a:solidFill>
              </a:ln>
              <a:solidFill>
                <a:schemeClr val="bg2">
                  <a:lumMod val="50000"/>
                </a:schemeClr>
              </a:solidFill>
              <a:effectLst>
                <a:outerShdw blurRad="50800" dist="39000" dir="5460000" algn="tl">
                  <a:srgbClr val="000000">
                    <a:alpha val="38000"/>
                  </a:srgbClr>
                </a:outerShdw>
              </a:effectLst>
              <a:latin typeface="Arial Rounded MT Bold" pitchFamily="34" charset="0"/>
            </a:endParaRPr>
          </a:p>
        </p:txBody>
      </p:sp>
      <p:sp>
        <p:nvSpPr>
          <p:cNvPr id="4" name="Content Placeholder 2"/>
          <p:cNvSpPr txBox="1">
            <a:spLocks/>
          </p:cNvSpPr>
          <p:nvPr/>
        </p:nvSpPr>
        <p:spPr>
          <a:xfrm>
            <a:off x="317635" y="1295400"/>
            <a:ext cx="11447328" cy="1287621"/>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r>
              <a:rPr lang="en-US" sz="2400" cap="none" smtClean="0">
                <a:latin typeface="Calibri" pitchFamily="34" charset="0"/>
                <a:cs typeface="Calibri" pitchFamily="34" charset="0"/>
              </a:rPr>
              <a:t>In Matt 23, </a:t>
            </a:r>
            <a:r>
              <a:rPr lang="en-US" sz="2400" b="1" cap="none" smtClean="0">
                <a:solidFill>
                  <a:srgbClr val="0070C0"/>
                </a:solidFill>
                <a:latin typeface="Calibri" pitchFamily="34" charset="0"/>
                <a:cs typeface="Calibri" pitchFamily="34" charset="0"/>
              </a:rPr>
              <a:t>Yahusha</a:t>
            </a:r>
            <a:r>
              <a:rPr lang="en-US" sz="2400" cap="none" smtClean="0">
                <a:latin typeface="Calibri" pitchFamily="34" charset="0"/>
                <a:cs typeface="Calibri" pitchFamily="34" charset="0"/>
              </a:rPr>
              <a:t> speaks to the multitudes in the hearing of the scribes and Pharisees.   </a:t>
            </a:r>
          </a:p>
          <a:p>
            <a:r>
              <a:rPr lang="en-US" sz="2400" cap="none" smtClean="0">
                <a:latin typeface="Calibri" pitchFamily="34" charset="0"/>
                <a:cs typeface="Calibri" pitchFamily="34" charset="0"/>
              </a:rPr>
              <a:t>In verse 13 he begins to address the leaders with many “woes.”</a:t>
            </a:r>
            <a:endParaRPr lang="en-US" sz="2400" cap="none" dirty="0" smtClean="0">
              <a:latin typeface="Calibri" pitchFamily="34" charset="0"/>
              <a:cs typeface="Calibri" pitchFamily="34" charset="0"/>
            </a:endParaRPr>
          </a:p>
        </p:txBody>
      </p:sp>
      <p:pic>
        <p:nvPicPr>
          <p:cNvPr id="5" name="Picture 2" descr="C:\Users\Rae\Desktop\Matt 23 woe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2583021"/>
            <a:ext cx="8031163" cy="4015581"/>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101595" y="2819399"/>
            <a:ext cx="3657600" cy="3649821"/>
          </a:xfrm>
          <a:prstGeom prst="rect">
            <a:avLst/>
          </a:prstGeom>
        </p:spPr>
        <p:txBody>
          <a:bodyPr vert="horz" lIns="91440" tIns="45720" rIns="91440" bIns="45720" rtlCol="0">
            <a:normAutofit/>
            <a:scene3d>
              <a:camera prst="orthographicFront"/>
              <a:lightRig rig="threePt" dir="t"/>
            </a:scene3d>
            <a:sp3d extrusionH="57150">
              <a:bevelT w="381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smtClean="0">
                <a:latin typeface="Calibri" pitchFamily="34" charset="0"/>
                <a:cs typeface="Calibri" pitchFamily="34" charset="0"/>
              </a:rPr>
              <a:t>“But woe unto you, scribes and Pharisees, hypocrites! for </a:t>
            </a:r>
            <a:r>
              <a:rPr lang="en-US" b="1" dirty="0" smtClean="0">
                <a:solidFill>
                  <a:srgbClr val="9E2A2A"/>
                </a:solidFill>
                <a:latin typeface="Calibri" pitchFamily="34" charset="0"/>
                <a:cs typeface="Calibri" pitchFamily="34" charset="0"/>
              </a:rPr>
              <a:t>ye </a:t>
            </a:r>
            <a:br>
              <a:rPr lang="en-US" b="1" dirty="0" smtClean="0">
                <a:solidFill>
                  <a:srgbClr val="9E2A2A"/>
                </a:solidFill>
                <a:latin typeface="Calibri" pitchFamily="34" charset="0"/>
                <a:cs typeface="Calibri" pitchFamily="34" charset="0"/>
              </a:rPr>
            </a:br>
            <a:r>
              <a:rPr lang="en-US" b="1" dirty="0" smtClean="0">
                <a:solidFill>
                  <a:srgbClr val="9E2A2A"/>
                </a:solidFill>
                <a:latin typeface="Calibri" pitchFamily="34" charset="0"/>
                <a:cs typeface="Calibri" pitchFamily="34" charset="0"/>
              </a:rPr>
              <a:t>shut up the kingdom of heaven against men:</a:t>
            </a:r>
            <a:r>
              <a:rPr lang="en-US" b="1" dirty="0" smtClean="0">
                <a:latin typeface="Calibri" pitchFamily="34" charset="0"/>
                <a:cs typeface="Calibri" pitchFamily="34" charset="0"/>
              </a:rPr>
              <a:t>  </a:t>
            </a:r>
            <a:r>
              <a:rPr lang="en-US" dirty="0" smtClean="0">
                <a:latin typeface="Calibri" pitchFamily="34" charset="0"/>
                <a:cs typeface="Calibri" pitchFamily="34" charset="0"/>
              </a:rPr>
              <a:t>for ye neither go in yourselves, neither suffer ye </a:t>
            </a:r>
            <a:br>
              <a:rPr lang="en-US" dirty="0" smtClean="0">
                <a:latin typeface="Calibri" pitchFamily="34" charset="0"/>
                <a:cs typeface="Calibri" pitchFamily="34" charset="0"/>
              </a:rPr>
            </a:br>
            <a:r>
              <a:rPr lang="en-US" dirty="0" smtClean="0">
                <a:latin typeface="Calibri" pitchFamily="34" charset="0"/>
                <a:cs typeface="Calibri" pitchFamily="34" charset="0"/>
              </a:rPr>
              <a:t>them that are </a:t>
            </a:r>
            <a:br>
              <a:rPr lang="en-US" dirty="0" smtClean="0">
                <a:latin typeface="Calibri" pitchFamily="34" charset="0"/>
                <a:cs typeface="Calibri" pitchFamily="34" charset="0"/>
              </a:rPr>
            </a:br>
            <a:r>
              <a:rPr lang="en-US" dirty="0" smtClean="0">
                <a:latin typeface="Calibri" pitchFamily="34" charset="0"/>
                <a:cs typeface="Calibri" pitchFamily="34" charset="0"/>
              </a:rPr>
              <a:t>entering to go in.”</a:t>
            </a:r>
          </a:p>
          <a:p>
            <a:endParaRPr lang="en-US" dirty="0" smtClean="0"/>
          </a:p>
          <a:p>
            <a:endParaRPr lang="en-US" dirty="0"/>
          </a:p>
        </p:txBody>
      </p:sp>
    </p:spTree>
    <p:extLst>
      <p:ext uri="{BB962C8B-B14F-4D97-AF65-F5344CB8AC3E}">
        <p14:creationId xmlns:p14="http://schemas.microsoft.com/office/powerpoint/2010/main" val="5692787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62000">
              <a:srgbClr val="009999"/>
            </a:gs>
            <a:gs pos="85000">
              <a:srgbClr val="663300"/>
            </a:gs>
            <a:gs pos="16000">
              <a:schemeClr val="accent3">
                <a:lumMod val="60000"/>
                <a:lumOff val="4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Text Placeholder 2"/>
          <p:cNvSpPr>
            <a:spLocks noGrp="1"/>
          </p:cNvSpPr>
          <p:nvPr>
            <p:ph sz="quarter" idx="13"/>
          </p:nvPr>
        </p:nvSpPr>
        <p:spPr>
          <a:xfrm>
            <a:off x="325834" y="1184988"/>
            <a:ext cx="11602006" cy="5467739"/>
          </a:xfrm>
          <a:solidFill>
            <a:schemeClr val="accent5">
              <a:lumMod val="20000"/>
              <a:lumOff val="80000"/>
            </a:schemeClr>
          </a:solidFill>
          <a:scene3d>
            <a:camera prst="orthographicFront"/>
            <a:lightRig rig="threePt" dir="t"/>
          </a:scene3d>
          <a:sp3d>
            <a:bevelT w="152400" h="50800" prst="softRound"/>
          </a:sp3d>
        </p:spPr>
        <p:txBody>
          <a:bodyPr anchor="ctr">
            <a:normAutofit/>
            <a:sp3d extrusionH="57150">
              <a:bevelT h="25400" prst="softRound"/>
            </a:sp3d>
          </a:bodyPr>
          <a:lstStyle/>
          <a:p>
            <a:r>
              <a:rPr lang="en-US" sz="2800" b="1" cap="none" dirty="0" smtClean="0">
                <a:effectLst>
                  <a:glow rad="127000">
                    <a:srgbClr val="FFFF00"/>
                  </a:glow>
                </a:effectLst>
              </a:rPr>
              <a:t>Shaneh H8141 </a:t>
            </a:r>
            <a:r>
              <a:rPr lang="en-US" sz="2800" cap="none" dirty="0" smtClean="0"/>
              <a:t>is used a total of </a:t>
            </a:r>
            <a:r>
              <a:rPr lang="en-US" sz="2800" cap="none" dirty="0" smtClean="0">
                <a:effectLst>
                  <a:glow rad="342900">
                    <a:srgbClr val="00FF00"/>
                  </a:glow>
                </a:effectLst>
                <a:latin typeface="Arial Black" panose="020B0A04020102020204" pitchFamily="34" charset="0"/>
              </a:rPr>
              <a:t>875</a:t>
            </a:r>
            <a:r>
              <a:rPr lang="en-US" sz="2800" cap="none" dirty="0" smtClean="0"/>
              <a:t> times in its various word formats.</a:t>
            </a:r>
          </a:p>
          <a:p>
            <a:r>
              <a:rPr lang="en-US" sz="2800" cap="none" dirty="0" smtClean="0"/>
              <a:t>There are approximately </a:t>
            </a:r>
            <a:r>
              <a:rPr lang="en-US" sz="2800" b="1" cap="none" dirty="0" smtClean="0">
                <a:solidFill>
                  <a:srgbClr val="C00000"/>
                </a:solidFill>
              </a:rPr>
              <a:t>840 witnesses </a:t>
            </a:r>
            <a:r>
              <a:rPr lang="en-US" sz="2800" cap="none" dirty="0" smtClean="0"/>
              <a:t>to the </a:t>
            </a:r>
            <a:r>
              <a:rPr lang="en-US" sz="2800" b="1" cap="none" dirty="0" smtClean="0">
                <a:solidFill>
                  <a:srgbClr val="9966FF"/>
                </a:solidFill>
              </a:rPr>
              <a:t>EVENLY DIVISIBLE – </a:t>
            </a:r>
            <a:r>
              <a:rPr lang="en-US" sz="2800" b="1" cap="none" dirty="0" smtClean="0">
                <a:ln>
                  <a:solidFill>
                    <a:sysClr val="windowText" lastClr="000000"/>
                  </a:solidFill>
                </a:ln>
                <a:solidFill>
                  <a:srgbClr val="9966FF"/>
                </a:solidFill>
                <a:effectLst>
                  <a:glow rad="127000">
                    <a:srgbClr val="FF9900"/>
                  </a:glow>
                </a:effectLst>
              </a:rPr>
              <a:t>SEQUENTIALLY 	REPEATING</a:t>
            </a:r>
            <a:r>
              <a:rPr lang="en-US" sz="2800" b="1" cap="none" dirty="0" smtClean="0">
                <a:solidFill>
                  <a:srgbClr val="9966FF"/>
                </a:solidFill>
              </a:rPr>
              <a:t>  – YEAR</a:t>
            </a:r>
            <a:r>
              <a:rPr lang="en-US" sz="2800" cap="none" dirty="0" smtClean="0"/>
              <a:t> that </a:t>
            </a:r>
            <a:r>
              <a:rPr lang="en-US" sz="2800" b="1" cap="none" dirty="0" smtClean="0">
                <a:solidFill>
                  <a:srgbClr val="0000FF"/>
                </a:solidFill>
              </a:rPr>
              <a:t>Yahuah</a:t>
            </a:r>
            <a:r>
              <a:rPr lang="en-US" sz="2800" cap="none" dirty="0" smtClean="0"/>
              <a:t> identified in </a:t>
            </a:r>
            <a:br>
              <a:rPr lang="en-US" sz="2800" cap="none" dirty="0" smtClean="0"/>
            </a:br>
            <a:r>
              <a:rPr lang="en-US" sz="2800" b="1" cap="none" dirty="0" smtClean="0">
                <a:solidFill>
                  <a:srgbClr val="00B050"/>
                </a:solidFill>
              </a:rPr>
              <a:t>Genesis 1:14 </a:t>
            </a:r>
            <a:r>
              <a:rPr lang="en-US" sz="2800" cap="none" dirty="0" smtClean="0"/>
              <a:t>as being for SIGNS and </a:t>
            </a:r>
            <a:r>
              <a:rPr lang="en-US" sz="2800" b="1" u="sng" cap="none" dirty="0" smtClean="0">
                <a:effectLst>
                  <a:glow rad="127000">
                    <a:srgbClr val="00FF00"/>
                  </a:glow>
                </a:effectLst>
              </a:rPr>
              <a:t>APPOINTED TIMES</a:t>
            </a:r>
            <a:r>
              <a:rPr lang="en-US" sz="2800" b="1" cap="none" dirty="0" smtClean="0">
                <a:effectLst>
                  <a:glow rad="127000">
                    <a:srgbClr val="00FF00"/>
                  </a:glow>
                </a:effectLst>
              </a:rPr>
              <a:t>!</a:t>
            </a:r>
          </a:p>
          <a:p>
            <a:r>
              <a:rPr lang="en-US" sz="2800" cap="none" dirty="0" smtClean="0"/>
              <a:t>Isaiah told us 7 times that if we want to know the ending, </a:t>
            </a:r>
            <a:br>
              <a:rPr lang="en-US" sz="2800" cap="none" dirty="0" smtClean="0"/>
            </a:br>
            <a:r>
              <a:rPr lang="en-US" sz="2800" cap="none" dirty="0" smtClean="0"/>
              <a:t>			we must understand the</a:t>
            </a:r>
            <a:r>
              <a:rPr lang="en-US" sz="2800" b="1" cap="none" dirty="0" smtClean="0"/>
              <a:t> </a:t>
            </a:r>
            <a:r>
              <a:rPr lang="en-US" sz="2800" b="1" i="1" cap="none" dirty="0" smtClean="0">
                <a:ln w="22225">
                  <a:solidFill>
                    <a:schemeClr val="accent2"/>
                  </a:solidFill>
                  <a:prstDash val="solid"/>
                </a:ln>
                <a:solidFill>
                  <a:schemeClr val="accent2">
                    <a:lumMod val="40000"/>
                    <a:lumOff val="60000"/>
                  </a:schemeClr>
                </a:solidFill>
                <a:latin typeface="Georgia" panose="02040502050405020303" pitchFamily="18" charset="0"/>
              </a:rPr>
              <a:t>BEGINNING. </a:t>
            </a:r>
            <a:r>
              <a:rPr lang="en-US" cap="none" dirty="0" smtClean="0"/>
              <a:t>(See Isa 46:9-10.)</a:t>
            </a:r>
            <a:r>
              <a:rPr lang="en-US" b="1" i="1" u="sng" cap="none" dirty="0" smtClean="0">
                <a:ln w="22225">
                  <a:solidFill>
                    <a:schemeClr val="accent2"/>
                  </a:solidFill>
                  <a:prstDash val="solid"/>
                </a:ln>
                <a:solidFill>
                  <a:schemeClr val="accent2">
                    <a:lumMod val="40000"/>
                    <a:lumOff val="60000"/>
                  </a:schemeClr>
                </a:solidFill>
                <a:latin typeface="Georgia" panose="02040502050405020303" pitchFamily="18" charset="0"/>
              </a:rPr>
              <a:t>  </a:t>
            </a:r>
            <a:endParaRPr lang="en-US" sz="2800" b="1" i="1" u="sng" cap="none" dirty="0" smtClean="0">
              <a:latin typeface="Georgia" panose="02040502050405020303" pitchFamily="18" charset="0"/>
            </a:endParaRPr>
          </a:p>
          <a:p>
            <a:r>
              <a:rPr lang="en-US" sz="2800" cap="none" dirty="0" smtClean="0"/>
              <a:t>Genesis has been exposed (very basically) as recording the </a:t>
            </a:r>
            <a:r>
              <a:rPr lang="en-US" sz="2800" cap="none" dirty="0" err="1" smtClean="0"/>
              <a:t>MelchiTzedek</a:t>
            </a:r>
            <a:r>
              <a:rPr lang="en-US" sz="2800" cap="none" dirty="0" smtClean="0"/>
              <a:t> Priests and other Patriarchs lives as specifically and exquisitely operating on the</a:t>
            </a:r>
            <a:r>
              <a:rPr lang="en-US" sz="2800" b="1" dirty="0" smtClean="0">
                <a:ln>
                  <a:solidFill>
                    <a:srgbClr val="663300"/>
                  </a:solidFill>
                </a:ln>
                <a:gradFill>
                  <a:gsLst>
                    <a:gs pos="47000">
                      <a:srgbClr val="FFFF00"/>
                    </a:gs>
                    <a:gs pos="39000">
                      <a:srgbClr val="7764EA"/>
                    </a:gs>
                    <a:gs pos="56000">
                      <a:schemeClr val="accent6">
                        <a:lumMod val="75000"/>
                      </a:schemeClr>
                    </a:gs>
                  </a:gsLst>
                  <a:lin ang="5400000" scaled="0"/>
                </a:gradFill>
              </a:rPr>
              <a:t> H8141 – </a:t>
            </a:r>
            <a:r>
              <a:rPr lang="en-US" sz="2800" b="1" dirty="0" err="1" smtClean="0">
                <a:ln>
                  <a:solidFill>
                    <a:srgbClr val="663300"/>
                  </a:solidFill>
                </a:ln>
                <a:gradFill>
                  <a:gsLst>
                    <a:gs pos="47000">
                      <a:srgbClr val="FFFF00"/>
                    </a:gs>
                    <a:gs pos="39000">
                      <a:srgbClr val="7764EA"/>
                    </a:gs>
                    <a:gs pos="56000">
                      <a:schemeClr val="accent6">
                        <a:lumMod val="75000"/>
                      </a:schemeClr>
                    </a:gs>
                  </a:gsLst>
                  <a:lin ang="5400000" scaled="0"/>
                </a:gradFill>
              </a:rPr>
              <a:t>shaneh</a:t>
            </a:r>
            <a:r>
              <a:rPr lang="en-US" sz="2800" b="1" dirty="0" smtClean="0">
                <a:ln>
                  <a:solidFill>
                    <a:srgbClr val="663300"/>
                  </a:solidFill>
                </a:ln>
                <a:gradFill>
                  <a:gsLst>
                    <a:gs pos="47000">
                      <a:srgbClr val="FFFF00"/>
                    </a:gs>
                    <a:gs pos="39000">
                      <a:srgbClr val="7764EA"/>
                    </a:gs>
                    <a:gs pos="56000">
                      <a:schemeClr val="accent6">
                        <a:lumMod val="75000"/>
                      </a:schemeClr>
                    </a:gs>
                  </a:gsLst>
                  <a:lin ang="5400000" scaled="0"/>
                </a:gradFill>
              </a:rPr>
              <a:t>/year </a:t>
            </a:r>
            <a:r>
              <a:rPr lang="en-US" sz="2800" u="sng" dirty="0" smtClean="0">
                <a:ln>
                  <a:solidFill>
                    <a:srgbClr val="663300"/>
                  </a:solidFill>
                </a:ln>
                <a:gradFill>
                  <a:gsLst>
                    <a:gs pos="47000">
                      <a:srgbClr val="FFFF00"/>
                    </a:gs>
                    <a:gs pos="39000">
                      <a:srgbClr val="7764EA"/>
                    </a:gs>
                    <a:gs pos="56000">
                      <a:schemeClr val="accent6">
                        <a:lumMod val="75000"/>
                      </a:schemeClr>
                    </a:gs>
                  </a:gsLst>
                  <a:lin ang="5400000" scaled="0"/>
                </a:gradFill>
              </a:rPr>
              <a:t>which thoroughly eliminates</a:t>
            </a:r>
            <a:r>
              <a:rPr lang="en-US" sz="2800" b="1" dirty="0" smtClean="0">
                <a:ln>
                  <a:solidFill>
                    <a:srgbClr val="663300"/>
                  </a:solidFill>
                </a:ln>
                <a:gradFill>
                  <a:gsLst>
                    <a:gs pos="47000">
                      <a:srgbClr val="FFFF00"/>
                    </a:gs>
                    <a:gs pos="39000">
                      <a:srgbClr val="7764EA"/>
                    </a:gs>
                    <a:gs pos="56000">
                      <a:schemeClr val="accent6">
                        <a:lumMod val="75000"/>
                      </a:schemeClr>
                    </a:gs>
                  </a:gsLst>
                  <a:lin ang="5400000" scaled="0"/>
                </a:gradFill>
              </a:rPr>
              <a:t> </a:t>
            </a:r>
            <a:r>
              <a:rPr lang="en-US" sz="2800" b="1" dirty="0" smtClean="0">
                <a:ln>
                  <a:solidFill>
                    <a:srgbClr val="663300"/>
                  </a:solidFill>
                </a:ln>
                <a:solidFill>
                  <a:srgbClr val="002060"/>
                </a:solidFill>
              </a:rPr>
              <a:t>the moon!</a:t>
            </a:r>
            <a:endParaRPr lang="en-US" sz="3200" cap="none" dirty="0" smtClean="0">
              <a:solidFill>
                <a:srgbClr val="002060"/>
              </a:solidFill>
            </a:endParaRPr>
          </a:p>
        </p:txBody>
      </p:sp>
      <p:sp>
        <p:nvSpPr>
          <p:cNvPr id="4" name="Slide Number Placeholder 3"/>
          <p:cNvSpPr>
            <a:spLocks noGrp="1"/>
          </p:cNvSpPr>
          <p:nvPr>
            <p:ph type="sldNum" sz="quarter" idx="12"/>
          </p:nvPr>
        </p:nvSpPr>
        <p:spPr>
          <a:xfrm>
            <a:off x="11427785" y="6560055"/>
            <a:ext cx="764215" cy="365125"/>
          </a:xfrm>
        </p:spPr>
        <p:txBody>
          <a:bodyPr/>
          <a:lstStyle/>
          <a:p>
            <a:fld id="{6D22F896-40B5-4ADD-8801-0D06FADFA095}" type="slidenum">
              <a:rPr lang="en-US" smtClean="0"/>
              <a:pPr/>
              <a:t>40</a:t>
            </a:fld>
            <a:endParaRPr lang="en-US" dirty="0"/>
          </a:p>
        </p:txBody>
      </p:sp>
      <p:sp>
        <p:nvSpPr>
          <p:cNvPr id="10" name="Rectangle 9"/>
          <p:cNvSpPr/>
          <p:nvPr/>
        </p:nvSpPr>
        <p:spPr>
          <a:xfrm>
            <a:off x="2451983" y="260344"/>
            <a:ext cx="7270103" cy="671987"/>
          </a:xfrm>
          <a:prstGeom prst="rect">
            <a:avLst/>
          </a:prstGeom>
          <a:gradFill>
            <a:gsLst>
              <a:gs pos="0">
                <a:srgbClr val="00B0F0">
                  <a:alpha val="0"/>
                </a:srgbClr>
              </a:gs>
              <a:gs pos="69000">
                <a:schemeClr val="accent6">
                  <a:lumMod val="75000"/>
                </a:schemeClr>
              </a:gs>
            </a:gsLst>
            <a:lin ang="5400000" scaled="0"/>
          </a:gradFill>
          <a:ln w="38100">
            <a:solidFill>
              <a:srgbClr val="00CC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3200" dirty="0">
                <a:solidFill>
                  <a:schemeClr val="tx1"/>
                </a:solidFill>
              </a:rPr>
              <a:t>The </a:t>
            </a:r>
            <a:r>
              <a:rPr lang="en-CA" sz="3200" i="1" dirty="0">
                <a:ln w="19050">
                  <a:solidFill>
                    <a:srgbClr val="663300"/>
                  </a:solidFill>
                </a:ln>
                <a:gradFill>
                  <a:gsLst>
                    <a:gs pos="49000">
                      <a:srgbClr val="FFFF00"/>
                    </a:gs>
                    <a:gs pos="83000">
                      <a:srgbClr val="00B0F0">
                        <a:lumMod val="68000"/>
                        <a:lumOff val="32000"/>
                      </a:srgbClr>
                    </a:gs>
                    <a:gs pos="18000">
                      <a:schemeClr val="accent2">
                        <a:lumMod val="78000"/>
                      </a:schemeClr>
                    </a:gs>
                  </a:gsLst>
                  <a:lin ang="5400000" scaled="0"/>
                </a:gradFill>
                <a:latin typeface="Arial Black" panose="020B0A04020102020204" pitchFamily="34" charset="0"/>
              </a:rPr>
              <a:t>Mazzaroth</a:t>
            </a:r>
            <a:r>
              <a:rPr lang="en-CA" sz="3200" dirty="0">
                <a:solidFill>
                  <a:schemeClr val="tx1"/>
                </a:solidFill>
              </a:rPr>
              <a:t> </a:t>
            </a:r>
            <a:r>
              <a:rPr lang="en-CA" sz="3200" u="sng" dirty="0" smtClean="0">
                <a:solidFill>
                  <a:schemeClr val="tx1"/>
                </a:solidFill>
              </a:rPr>
              <a:t>or</a:t>
            </a:r>
            <a:r>
              <a:rPr lang="en-CA" sz="3200" dirty="0" smtClean="0">
                <a:solidFill>
                  <a:schemeClr val="tx1"/>
                </a:solidFill>
              </a:rPr>
              <a:t> the </a:t>
            </a:r>
            <a:r>
              <a:rPr lang="en-CA" sz="3200" b="1" dirty="0" smtClean="0">
                <a:solidFill>
                  <a:schemeClr val="tx1"/>
                </a:solidFill>
                <a:effectLst>
                  <a:glow rad="127000">
                    <a:srgbClr val="FF9900"/>
                  </a:glow>
                </a:effectLst>
              </a:rPr>
              <a:t>Lunar </a:t>
            </a:r>
            <a:r>
              <a:rPr lang="en-CA" sz="3200" b="1" dirty="0" err="1" smtClean="0">
                <a:solidFill>
                  <a:schemeClr val="tx1"/>
                </a:solidFill>
                <a:effectLst>
                  <a:glow rad="127000">
                    <a:srgbClr val="FF9900"/>
                  </a:glow>
                </a:effectLst>
              </a:rPr>
              <a:t>M</a:t>
            </a:r>
            <a:r>
              <a:rPr lang="en-CA" sz="3200" b="1" u="sng" dirty="0" err="1" smtClean="0">
                <a:solidFill>
                  <a:schemeClr val="tx1"/>
                </a:solidFill>
                <a:effectLst>
                  <a:glow rad="127000">
                    <a:srgbClr val="FF9900"/>
                  </a:glow>
                </a:effectLst>
              </a:rPr>
              <a:t>oo</a:t>
            </a:r>
            <a:r>
              <a:rPr lang="en-CA" sz="3200" b="1" dirty="0" err="1" smtClean="0">
                <a:solidFill>
                  <a:schemeClr val="tx1"/>
                </a:solidFill>
                <a:effectLst>
                  <a:glow rad="127000">
                    <a:srgbClr val="FF9900"/>
                  </a:glow>
                </a:effectLst>
              </a:rPr>
              <a:t>nth</a:t>
            </a:r>
            <a:r>
              <a:rPr lang="en-CA" sz="3200" b="1" dirty="0">
                <a:solidFill>
                  <a:schemeClr val="tx1"/>
                </a:solidFill>
                <a:effectLst>
                  <a:glow rad="127000">
                    <a:srgbClr val="FF9900"/>
                  </a:glow>
                </a:effectLst>
              </a:rPr>
              <a:t>?</a:t>
            </a:r>
            <a:r>
              <a:rPr lang="en-CA" sz="3200" dirty="0" smtClean="0">
                <a:solidFill>
                  <a:schemeClr val="tx1"/>
                </a:solidFill>
                <a:effectLst>
                  <a:glow rad="127000">
                    <a:srgbClr val="FF9900"/>
                  </a:glow>
                </a:effectLst>
              </a:rPr>
              <a:t> </a:t>
            </a:r>
            <a:endParaRPr lang="en-CA" sz="3200" dirty="0">
              <a:solidFill>
                <a:srgbClr val="00FFFF"/>
              </a:solidFill>
              <a:effectLst>
                <a:glow rad="127000">
                  <a:srgbClr val="FF9900"/>
                </a:glow>
              </a:effectLst>
            </a:endParaRPr>
          </a:p>
        </p:txBody>
      </p:sp>
    </p:spTree>
    <p:extLst>
      <p:ext uri="{BB962C8B-B14F-4D97-AF65-F5344CB8AC3E}">
        <p14:creationId xmlns:p14="http://schemas.microsoft.com/office/powerpoint/2010/main" val="32135006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62000">
              <a:srgbClr val="009999"/>
            </a:gs>
            <a:gs pos="85000">
              <a:srgbClr val="FF9900"/>
            </a:gs>
            <a:gs pos="16000">
              <a:schemeClr val="accent3">
                <a:lumMod val="60000"/>
                <a:lumOff val="4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Text Placeholder 2"/>
          <p:cNvSpPr>
            <a:spLocks noGrp="1"/>
          </p:cNvSpPr>
          <p:nvPr>
            <p:ph sz="quarter" idx="13"/>
          </p:nvPr>
        </p:nvSpPr>
        <p:spPr>
          <a:xfrm>
            <a:off x="307904" y="840260"/>
            <a:ext cx="11485989" cy="5812468"/>
          </a:xfrm>
          <a:solidFill>
            <a:schemeClr val="accent5">
              <a:lumMod val="20000"/>
              <a:lumOff val="80000"/>
            </a:schemeClr>
          </a:solidFill>
          <a:scene3d>
            <a:camera prst="orthographicFront"/>
            <a:lightRig rig="threePt" dir="t"/>
          </a:scene3d>
          <a:sp3d>
            <a:bevelT w="152400" h="50800" prst="softRound"/>
          </a:sp3d>
        </p:spPr>
        <p:txBody>
          <a:bodyPr anchor="ctr">
            <a:normAutofit fontScale="92500"/>
            <a:sp3d extrusionH="57150">
              <a:bevelT h="25400" prst="softRound"/>
            </a:sp3d>
          </a:bodyPr>
          <a:lstStyle/>
          <a:p>
            <a:pPr marL="0" indent="0">
              <a:buNone/>
            </a:pPr>
            <a:r>
              <a:rPr lang="en-US" sz="2800" cap="none" dirty="0" smtClean="0"/>
              <a:t>Let’s </a:t>
            </a:r>
            <a:r>
              <a:rPr lang="en-US" sz="2800" cap="none" dirty="0"/>
              <a:t>look at </a:t>
            </a:r>
            <a:r>
              <a:rPr lang="en-US" sz="2800" cap="none" dirty="0" smtClean="0"/>
              <a:t>more verses that contain the word </a:t>
            </a:r>
            <a:r>
              <a:rPr lang="en-US" sz="2800" b="1" dirty="0" smtClean="0">
                <a:ln>
                  <a:solidFill>
                    <a:srgbClr val="663300"/>
                  </a:solidFill>
                </a:ln>
                <a:gradFill>
                  <a:gsLst>
                    <a:gs pos="47000">
                      <a:srgbClr val="FFFF00"/>
                    </a:gs>
                    <a:gs pos="39000">
                      <a:srgbClr val="7764EA"/>
                    </a:gs>
                    <a:gs pos="56000">
                      <a:schemeClr val="accent6">
                        <a:lumMod val="75000"/>
                      </a:schemeClr>
                    </a:gs>
                  </a:gsLst>
                  <a:lin ang="5400000" scaled="0"/>
                </a:gradFill>
              </a:rPr>
              <a:t>shaneh </a:t>
            </a:r>
            <a:r>
              <a:rPr lang="en-US" dirty="0"/>
              <a:t>- </a:t>
            </a:r>
            <a:r>
              <a:rPr lang="en-US" sz="1800" dirty="0" smtClean="0">
                <a:solidFill>
                  <a:schemeClr val="tx1">
                    <a:lumMod val="95000"/>
                    <a:lumOff val="5000"/>
                  </a:schemeClr>
                </a:solidFill>
              </a:rPr>
              <a:t>H814</a:t>
            </a:r>
            <a:r>
              <a:rPr lang="en-US" dirty="0" smtClean="0"/>
              <a:t>1 - </a:t>
            </a:r>
            <a:r>
              <a:rPr lang="en-US" sz="2800" b="1" dirty="0" smtClean="0">
                <a:ln>
                  <a:solidFill>
                    <a:srgbClr val="663300"/>
                  </a:solidFill>
                </a:ln>
                <a:gradFill>
                  <a:gsLst>
                    <a:gs pos="47000">
                      <a:srgbClr val="FFFF00"/>
                    </a:gs>
                    <a:gs pos="39000">
                      <a:srgbClr val="7764EA"/>
                    </a:gs>
                    <a:gs pos="56000">
                      <a:schemeClr val="accent6">
                        <a:lumMod val="75000"/>
                      </a:schemeClr>
                    </a:gs>
                  </a:gsLst>
                  <a:lin ang="5400000" scaled="0"/>
                </a:gradFill>
              </a:rPr>
              <a:t>year.  </a:t>
            </a:r>
            <a:br>
              <a:rPr lang="en-US" sz="2800" b="1" dirty="0" smtClean="0">
                <a:ln>
                  <a:solidFill>
                    <a:srgbClr val="663300"/>
                  </a:solidFill>
                </a:ln>
                <a:gradFill>
                  <a:gsLst>
                    <a:gs pos="47000">
                      <a:srgbClr val="FFFF00"/>
                    </a:gs>
                    <a:gs pos="39000">
                      <a:srgbClr val="7764EA"/>
                    </a:gs>
                    <a:gs pos="56000">
                      <a:schemeClr val="accent6">
                        <a:lumMod val="75000"/>
                      </a:schemeClr>
                    </a:gs>
                  </a:gsLst>
                  <a:lin ang="5400000" scaled="0"/>
                </a:gradFill>
              </a:rPr>
            </a:br>
            <a:r>
              <a:rPr lang="en-US" sz="2800" cap="none" dirty="0" smtClean="0"/>
              <a:t>When you see this word, just apply the definitions and think what that might mean.</a:t>
            </a:r>
          </a:p>
          <a:p>
            <a:pPr marL="0" indent="0">
              <a:buNone/>
            </a:pPr>
            <a:r>
              <a:rPr lang="en-US" sz="2800" b="1" i="1" dirty="0" smtClean="0">
                <a:solidFill>
                  <a:srgbClr val="008080"/>
                </a:solidFill>
                <a:latin typeface="Georgia" panose="02040502050405020303" pitchFamily="18" charset="0"/>
              </a:rPr>
              <a:t>G</a:t>
            </a:r>
            <a:r>
              <a:rPr lang="en-US" sz="2800" b="1" i="1" cap="none" dirty="0" smtClean="0">
                <a:solidFill>
                  <a:srgbClr val="008080"/>
                </a:solidFill>
                <a:latin typeface="Georgia" panose="02040502050405020303" pitchFamily="18" charset="0"/>
              </a:rPr>
              <a:t>en</a:t>
            </a:r>
            <a:r>
              <a:rPr lang="en-US" sz="2800" b="1" i="1" dirty="0" smtClean="0">
                <a:solidFill>
                  <a:srgbClr val="008080"/>
                </a:solidFill>
                <a:latin typeface="Georgia" panose="02040502050405020303" pitchFamily="18" charset="0"/>
              </a:rPr>
              <a:t> </a:t>
            </a:r>
            <a:r>
              <a:rPr lang="en-US" sz="2800" b="1" i="1" dirty="0">
                <a:solidFill>
                  <a:srgbClr val="008080"/>
                </a:solidFill>
                <a:latin typeface="Georgia" panose="02040502050405020303" pitchFamily="18" charset="0"/>
              </a:rPr>
              <a:t>15:13</a:t>
            </a:r>
            <a:r>
              <a:rPr lang="en-US" sz="2800" b="1" i="1" dirty="0">
                <a:solidFill>
                  <a:prstClr val="black"/>
                </a:solidFill>
                <a:latin typeface="Georgia" panose="02040502050405020303" pitchFamily="18" charset="0"/>
              </a:rPr>
              <a:t>  </a:t>
            </a:r>
            <a:r>
              <a:rPr lang="en-US" sz="2800" cap="none" dirty="0">
                <a:solidFill>
                  <a:prstClr val="black"/>
                </a:solidFill>
                <a:latin typeface="Georgia" panose="02040502050405020303" pitchFamily="18" charset="0"/>
              </a:rPr>
              <a:t>A</a:t>
            </a:r>
            <a:r>
              <a:rPr lang="en-US" sz="2800" cap="none" dirty="0" smtClean="0">
                <a:solidFill>
                  <a:prstClr val="black"/>
                </a:solidFill>
                <a:latin typeface="Georgia" panose="02040502050405020303" pitchFamily="18" charset="0"/>
              </a:rPr>
              <a:t>nd he said to </a:t>
            </a:r>
            <a:r>
              <a:rPr lang="en-US" sz="2800" cap="none" dirty="0" err="1">
                <a:solidFill>
                  <a:prstClr val="black"/>
                </a:solidFill>
                <a:latin typeface="Georgia" panose="02040502050405020303" pitchFamily="18" charset="0"/>
              </a:rPr>
              <a:t>A</a:t>
            </a:r>
            <a:r>
              <a:rPr lang="en-US" sz="2800" cap="none" dirty="0" err="1" smtClean="0">
                <a:solidFill>
                  <a:prstClr val="black"/>
                </a:solidFill>
                <a:latin typeface="TITUS Cyberbit Basic" panose="02020603050405020304" pitchFamily="18" charset="0"/>
              </a:rPr>
              <a:t>ḇ</a:t>
            </a:r>
            <a:r>
              <a:rPr lang="en-US" sz="2800" cap="none" dirty="0" err="1" smtClean="0">
                <a:solidFill>
                  <a:prstClr val="black"/>
                </a:solidFill>
                <a:latin typeface="Georgia" panose="02040502050405020303" pitchFamily="18" charset="0"/>
              </a:rPr>
              <a:t>ram</a:t>
            </a:r>
            <a:r>
              <a:rPr lang="en-US" sz="2800" cap="none" dirty="0" smtClean="0">
                <a:solidFill>
                  <a:prstClr val="black"/>
                </a:solidFill>
                <a:latin typeface="Georgia" panose="02040502050405020303" pitchFamily="18" charset="0"/>
              </a:rPr>
              <a:t>, “know for certain that your seed are to be sojourners in a land that is not theirs, and shall serve them, and they shall afflict them </a:t>
            </a:r>
            <a:r>
              <a:rPr lang="en-US" sz="2800" b="1" u="sng" cap="none" dirty="0" smtClean="0">
                <a:solidFill>
                  <a:srgbClr val="9966FF"/>
                </a:solidFill>
                <a:latin typeface="Georgia" panose="02040502050405020303" pitchFamily="18" charset="0"/>
              </a:rPr>
              <a:t>FOUR HUNDRED</a:t>
            </a:r>
            <a:r>
              <a:rPr lang="en-US" sz="2800" b="1" cap="none" dirty="0" smtClean="0">
                <a:solidFill>
                  <a:srgbClr val="9966FF"/>
                </a:solidFill>
                <a:latin typeface="Georgia" panose="02040502050405020303" pitchFamily="18" charset="0"/>
              </a:rPr>
              <a:t> </a:t>
            </a:r>
            <a:r>
              <a:rPr lang="en-US" sz="2800" b="1" cap="none" dirty="0" smtClean="0">
                <a:ln>
                  <a:solidFill>
                    <a:sysClr val="windowText" lastClr="000000"/>
                  </a:solidFill>
                </a:ln>
                <a:solidFill>
                  <a:srgbClr val="9966FF"/>
                </a:solidFill>
                <a:effectLst>
                  <a:glow rad="127000">
                    <a:srgbClr val="FFFF00"/>
                  </a:glow>
                </a:effectLst>
                <a:latin typeface="Georgia" panose="02040502050405020303" pitchFamily="18" charset="0"/>
              </a:rPr>
              <a:t>YEARS.</a:t>
            </a:r>
            <a:r>
              <a:rPr lang="en-US" sz="2800" dirty="0">
                <a:ln>
                  <a:solidFill>
                    <a:sysClr val="windowText" lastClr="000000"/>
                  </a:solidFill>
                </a:ln>
                <a:effectLst>
                  <a:glow rad="127000">
                    <a:srgbClr val="FFFF00"/>
                  </a:glow>
                </a:effectLst>
              </a:rPr>
              <a:t> </a:t>
            </a:r>
            <a:r>
              <a:rPr lang="en-US" sz="2800" dirty="0" smtClean="0">
                <a:ln>
                  <a:solidFill>
                    <a:sysClr val="windowText" lastClr="000000"/>
                  </a:solidFill>
                </a:ln>
                <a:effectLst>
                  <a:glow rad="127000">
                    <a:srgbClr val="FFFF00"/>
                  </a:glow>
                </a:effectLst>
              </a:rPr>
              <a:t>  </a:t>
            </a:r>
            <a:r>
              <a:rPr lang="en-US" dirty="0"/>
              <a:t>(</a:t>
            </a:r>
            <a:r>
              <a:rPr lang="en-US" dirty="0" smtClean="0"/>
              <a:t>S</a:t>
            </a:r>
            <a:r>
              <a:rPr lang="en-US" cap="none" dirty="0" smtClean="0"/>
              <a:t>ee also </a:t>
            </a:r>
            <a:r>
              <a:rPr lang="en-US" dirty="0" smtClean="0"/>
              <a:t>a</a:t>
            </a:r>
            <a:r>
              <a:rPr lang="en-US" cap="none" dirty="0" smtClean="0"/>
              <a:t>cts</a:t>
            </a:r>
            <a:r>
              <a:rPr lang="en-US" dirty="0" smtClean="0"/>
              <a:t> 7:6.)</a:t>
            </a:r>
            <a:r>
              <a:rPr lang="en-US" sz="2800" dirty="0" smtClean="0">
                <a:ln>
                  <a:solidFill>
                    <a:sysClr val="windowText" lastClr="000000"/>
                  </a:solidFill>
                </a:ln>
                <a:effectLst>
                  <a:glow rad="127000">
                    <a:srgbClr val="FFFF00"/>
                  </a:glow>
                </a:effectLst>
              </a:rPr>
              <a:t/>
            </a:r>
            <a:br>
              <a:rPr lang="en-US" sz="2800" dirty="0" smtClean="0">
                <a:ln>
                  <a:solidFill>
                    <a:sysClr val="windowText" lastClr="000000"/>
                  </a:solidFill>
                </a:ln>
                <a:effectLst>
                  <a:glow rad="127000">
                    <a:srgbClr val="FFFF00"/>
                  </a:glow>
                </a:effectLst>
              </a:rPr>
            </a:br>
            <a:r>
              <a:rPr lang="en-US" sz="2800" dirty="0" smtClean="0">
                <a:ln>
                  <a:solidFill>
                    <a:sysClr val="windowText" lastClr="000000"/>
                  </a:solidFill>
                </a:ln>
                <a:effectLst>
                  <a:glow rad="127000">
                    <a:srgbClr val="FFFF00"/>
                  </a:glow>
                </a:effectLst>
              </a:rPr>
              <a:t>          </a:t>
            </a:r>
            <a:r>
              <a:rPr lang="en-US" sz="2800" dirty="0" smtClean="0"/>
              <a:t>(T</a:t>
            </a:r>
            <a:r>
              <a:rPr lang="en-US" sz="2800" cap="none" dirty="0" smtClean="0"/>
              <a:t>hat is</a:t>
            </a:r>
            <a:r>
              <a:rPr lang="en-US" sz="2800" dirty="0" smtClean="0"/>
              <a:t>:  400 </a:t>
            </a:r>
            <a:r>
              <a:rPr lang="en-US" sz="2800" b="1" dirty="0" smtClean="0">
                <a:effectLst>
                  <a:glow rad="127000">
                    <a:srgbClr val="00FFFF"/>
                  </a:glow>
                </a:effectLst>
              </a:rPr>
              <a:t>Shaneh</a:t>
            </a:r>
            <a:r>
              <a:rPr lang="en-US" sz="2800" dirty="0" smtClean="0"/>
              <a:t> </a:t>
            </a:r>
            <a:r>
              <a:rPr lang="en-US" sz="2800" cap="none" dirty="0" smtClean="0"/>
              <a:t>years without the moon guiding them!) </a:t>
            </a:r>
          </a:p>
          <a:p>
            <a:pPr marL="0" indent="0">
              <a:buNone/>
            </a:pPr>
            <a:r>
              <a:rPr lang="en-US" sz="2800" b="1" i="1" dirty="0" err="1" smtClean="0">
                <a:solidFill>
                  <a:srgbClr val="008080"/>
                </a:solidFill>
                <a:latin typeface="Georgia" panose="02040502050405020303" pitchFamily="18" charset="0"/>
              </a:rPr>
              <a:t>E</a:t>
            </a:r>
            <a:r>
              <a:rPr lang="en-US" sz="2800" b="1" i="1" cap="none" dirty="0" err="1" smtClean="0">
                <a:solidFill>
                  <a:srgbClr val="008080"/>
                </a:solidFill>
                <a:latin typeface="Georgia" panose="02040502050405020303" pitchFamily="18" charset="0"/>
              </a:rPr>
              <a:t>xo</a:t>
            </a:r>
            <a:r>
              <a:rPr lang="en-US" sz="2800" b="1" i="1" dirty="0" smtClean="0">
                <a:solidFill>
                  <a:srgbClr val="008080"/>
                </a:solidFill>
                <a:latin typeface="Georgia" panose="02040502050405020303" pitchFamily="18" charset="0"/>
              </a:rPr>
              <a:t> </a:t>
            </a:r>
            <a:r>
              <a:rPr lang="en-US" sz="2800" b="1" i="1" dirty="0">
                <a:solidFill>
                  <a:srgbClr val="008080"/>
                </a:solidFill>
                <a:latin typeface="Georgia" panose="02040502050405020303" pitchFamily="18" charset="0"/>
              </a:rPr>
              <a:t>12:40</a:t>
            </a:r>
            <a:r>
              <a:rPr lang="en-US" sz="2800" b="1" i="1" dirty="0">
                <a:solidFill>
                  <a:prstClr val="black"/>
                </a:solidFill>
                <a:latin typeface="Georgia" panose="02040502050405020303" pitchFamily="18" charset="0"/>
              </a:rPr>
              <a:t>  </a:t>
            </a:r>
            <a:r>
              <a:rPr lang="en-US" sz="2800" cap="none" dirty="0">
                <a:solidFill>
                  <a:prstClr val="black"/>
                </a:solidFill>
                <a:latin typeface="Georgia" panose="02040502050405020303" pitchFamily="18" charset="0"/>
              </a:rPr>
              <a:t>A</a:t>
            </a:r>
            <a:r>
              <a:rPr lang="en-US" sz="2800" cap="none" dirty="0" smtClean="0">
                <a:solidFill>
                  <a:prstClr val="black"/>
                </a:solidFill>
                <a:latin typeface="Georgia" panose="02040502050405020303" pitchFamily="18" charset="0"/>
              </a:rPr>
              <a:t>nd the sojourn of the children of </a:t>
            </a:r>
            <a:r>
              <a:rPr lang="en-US" sz="2800" cap="none" dirty="0">
                <a:solidFill>
                  <a:prstClr val="black"/>
                </a:solidFill>
                <a:latin typeface="Georgia" panose="02040502050405020303" pitchFamily="18" charset="0"/>
              </a:rPr>
              <a:t>Y</a:t>
            </a:r>
            <a:r>
              <a:rPr lang="en-US" sz="2800" cap="none" dirty="0" smtClean="0">
                <a:solidFill>
                  <a:prstClr val="black"/>
                </a:solidFill>
                <a:latin typeface="Georgia" panose="02040502050405020303" pitchFamily="18" charset="0"/>
              </a:rPr>
              <a:t>isra’ĕl who lived in </a:t>
            </a:r>
            <a:r>
              <a:rPr lang="en-US" sz="2800" cap="none" dirty="0">
                <a:solidFill>
                  <a:prstClr val="black"/>
                </a:solidFill>
                <a:latin typeface="Georgia" panose="02040502050405020303" pitchFamily="18" charset="0"/>
              </a:rPr>
              <a:t>M</a:t>
            </a:r>
            <a:r>
              <a:rPr lang="en-US" sz="2800" cap="none" dirty="0" smtClean="0">
                <a:solidFill>
                  <a:prstClr val="black"/>
                </a:solidFill>
                <a:latin typeface="Georgia" panose="02040502050405020303" pitchFamily="18" charset="0"/>
              </a:rPr>
              <a:t>itsrayim was </a:t>
            </a:r>
            <a:r>
              <a:rPr lang="en-US" sz="2800" b="1" u="sng" cap="none" dirty="0" smtClean="0">
                <a:solidFill>
                  <a:srgbClr val="9966FF"/>
                </a:solidFill>
                <a:latin typeface="Georgia" panose="02040502050405020303" pitchFamily="18" charset="0"/>
              </a:rPr>
              <a:t>FOUR HUNDRED AND THIRTY</a:t>
            </a:r>
            <a:r>
              <a:rPr lang="en-US" sz="2800" b="1" cap="none" dirty="0" smtClean="0">
                <a:solidFill>
                  <a:srgbClr val="9966FF"/>
                </a:solidFill>
                <a:latin typeface="Georgia" panose="02040502050405020303" pitchFamily="18" charset="0"/>
              </a:rPr>
              <a:t> </a:t>
            </a:r>
            <a:r>
              <a:rPr lang="en-US" sz="2800" b="1" cap="none" dirty="0" smtClean="0">
                <a:ln>
                  <a:solidFill>
                    <a:sysClr val="windowText" lastClr="000000"/>
                  </a:solidFill>
                </a:ln>
                <a:solidFill>
                  <a:srgbClr val="9966FF"/>
                </a:solidFill>
                <a:effectLst>
                  <a:glow rad="127000">
                    <a:srgbClr val="FFFF00"/>
                  </a:glow>
                </a:effectLst>
                <a:latin typeface="Georgia" panose="02040502050405020303" pitchFamily="18" charset="0"/>
              </a:rPr>
              <a:t>YEARS.  </a:t>
            </a:r>
            <a:r>
              <a:rPr lang="en-US" dirty="0"/>
              <a:t>(</a:t>
            </a:r>
            <a:r>
              <a:rPr lang="en-US" dirty="0" smtClean="0"/>
              <a:t>S</a:t>
            </a:r>
            <a:r>
              <a:rPr lang="en-US" cap="none" dirty="0" smtClean="0"/>
              <a:t>ee also </a:t>
            </a:r>
            <a:r>
              <a:rPr lang="en-US" dirty="0" smtClean="0"/>
              <a:t>G</a:t>
            </a:r>
            <a:r>
              <a:rPr lang="en-US" cap="none" dirty="0" smtClean="0"/>
              <a:t>al</a:t>
            </a:r>
            <a:r>
              <a:rPr lang="en-US" dirty="0" smtClean="0"/>
              <a:t> 3:17.)</a:t>
            </a:r>
            <a:endParaRPr lang="en-US" dirty="0"/>
          </a:p>
          <a:p>
            <a:pPr marL="0" indent="0">
              <a:buNone/>
            </a:pPr>
            <a:r>
              <a:rPr lang="en-US" sz="2800" b="1" i="1" dirty="0" err="1" smtClean="0">
                <a:solidFill>
                  <a:srgbClr val="008080"/>
                </a:solidFill>
                <a:latin typeface="Georgia" panose="02040502050405020303" pitchFamily="18" charset="0"/>
              </a:rPr>
              <a:t>E</a:t>
            </a:r>
            <a:r>
              <a:rPr lang="en-US" sz="2800" b="1" i="1" cap="none" dirty="0" err="1" smtClean="0">
                <a:solidFill>
                  <a:srgbClr val="008080"/>
                </a:solidFill>
                <a:latin typeface="Georgia" panose="02040502050405020303" pitchFamily="18" charset="0"/>
              </a:rPr>
              <a:t>xo</a:t>
            </a:r>
            <a:r>
              <a:rPr lang="en-US" sz="2800" b="1" i="1" dirty="0" smtClean="0">
                <a:solidFill>
                  <a:srgbClr val="008080"/>
                </a:solidFill>
                <a:latin typeface="Georgia" panose="02040502050405020303" pitchFamily="18" charset="0"/>
              </a:rPr>
              <a:t> </a:t>
            </a:r>
            <a:r>
              <a:rPr lang="en-US" sz="2800" b="1" i="1" dirty="0">
                <a:solidFill>
                  <a:srgbClr val="008080"/>
                </a:solidFill>
                <a:latin typeface="Georgia" panose="02040502050405020303" pitchFamily="18" charset="0"/>
              </a:rPr>
              <a:t>12:41</a:t>
            </a:r>
            <a:r>
              <a:rPr lang="en-US" sz="2800" b="1" i="1" dirty="0">
                <a:solidFill>
                  <a:prstClr val="black"/>
                </a:solidFill>
                <a:latin typeface="Georgia" panose="02040502050405020303" pitchFamily="18" charset="0"/>
              </a:rPr>
              <a:t>  </a:t>
            </a:r>
            <a:r>
              <a:rPr lang="en-US" sz="2800" cap="none" dirty="0">
                <a:solidFill>
                  <a:prstClr val="black"/>
                </a:solidFill>
                <a:latin typeface="Georgia" panose="02040502050405020303" pitchFamily="18" charset="0"/>
              </a:rPr>
              <a:t>A</a:t>
            </a:r>
            <a:r>
              <a:rPr lang="en-US" sz="2800" cap="none" dirty="0" smtClean="0">
                <a:solidFill>
                  <a:prstClr val="black"/>
                </a:solidFill>
                <a:latin typeface="Georgia" panose="02040502050405020303" pitchFamily="18" charset="0"/>
              </a:rPr>
              <a:t>nd it came to be at the end of the </a:t>
            </a:r>
            <a:r>
              <a:rPr lang="en-US" sz="2800" b="1" u="sng" cap="none" dirty="0" smtClean="0">
                <a:solidFill>
                  <a:srgbClr val="9966FF"/>
                </a:solidFill>
                <a:latin typeface="Georgia" panose="02040502050405020303" pitchFamily="18" charset="0"/>
              </a:rPr>
              <a:t>FOUR HUNDRED AND THIRTY</a:t>
            </a:r>
            <a:r>
              <a:rPr lang="en-US" sz="2800" b="1" cap="none" dirty="0" smtClean="0">
                <a:solidFill>
                  <a:srgbClr val="9966FF"/>
                </a:solidFill>
                <a:latin typeface="Georgia" panose="02040502050405020303" pitchFamily="18" charset="0"/>
              </a:rPr>
              <a:t> </a:t>
            </a:r>
            <a:r>
              <a:rPr lang="en-US" sz="2800" b="1" cap="none" dirty="0" smtClean="0">
                <a:ln>
                  <a:solidFill>
                    <a:sysClr val="windowText" lastClr="000000"/>
                  </a:solidFill>
                </a:ln>
                <a:solidFill>
                  <a:srgbClr val="9966FF"/>
                </a:solidFill>
                <a:effectLst>
                  <a:glow rad="127000">
                    <a:srgbClr val="FFFF00"/>
                  </a:glow>
                </a:effectLst>
                <a:latin typeface="Georgia" panose="02040502050405020303" pitchFamily="18" charset="0"/>
              </a:rPr>
              <a:t>YEARS</a:t>
            </a:r>
            <a:r>
              <a:rPr lang="en-US" sz="2800" b="1" cap="none" dirty="0" smtClean="0">
                <a:solidFill>
                  <a:srgbClr val="9966FF"/>
                </a:solidFill>
                <a:latin typeface="Georgia" panose="02040502050405020303" pitchFamily="18" charset="0"/>
              </a:rPr>
              <a:t>, </a:t>
            </a:r>
            <a:r>
              <a:rPr lang="en-US" sz="2800" b="1" cap="none" dirty="0" smtClean="0">
                <a:solidFill>
                  <a:prstClr val="black"/>
                </a:solidFill>
                <a:effectLst>
                  <a:glow rad="127000">
                    <a:srgbClr val="00FF00"/>
                  </a:glow>
                </a:effectLst>
                <a:latin typeface="Georgia" panose="02040502050405020303" pitchFamily="18" charset="0"/>
              </a:rPr>
              <a:t>on that same day it came to be </a:t>
            </a:r>
            <a:r>
              <a:rPr lang="en-US" sz="2800" cap="none" dirty="0" smtClean="0">
                <a:solidFill>
                  <a:prstClr val="black"/>
                </a:solidFill>
                <a:latin typeface="Georgia" panose="02040502050405020303" pitchFamily="18" charset="0"/>
              </a:rPr>
              <a:t>that all the divisions of </a:t>
            </a:r>
            <a:r>
              <a:rPr lang="he-IL" sz="2800" cap="none" dirty="0" smtClean="0">
                <a:solidFill>
                  <a:srgbClr val="0052F6"/>
                </a:solidFill>
                <a:latin typeface="Arial" panose="020B0604020202020204" pitchFamily="34" charset="0"/>
              </a:rPr>
              <a:t>יהוה</a:t>
            </a:r>
            <a:r>
              <a:rPr lang="en-US" sz="2800" cap="none" dirty="0" smtClean="0">
                <a:solidFill>
                  <a:srgbClr val="0052F6"/>
                </a:solidFill>
                <a:latin typeface="Georgia" panose="02040502050405020303" pitchFamily="18" charset="0"/>
              </a:rPr>
              <a:t> [</a:t>
            </a:r>
            <a:r>
              <a:rPr lang="en-US" sz="2800" cap="none" dirty="0" err="1" smtClean="0">
                <a:solidFill>
                  <a:srgbClr val="0052F6"/>
                </a:solidFill>
                <a:latin typeface="Georgia" panose="02040502050405020303" pitchFamily="18" charset="0"/>
              </a:rPr>
              <a:t>Yahuah</a:t>
            </a:r>
            <a:r>
              <a:rPr lang="en-US" sz="2800" cap="none" dirty="0" smtClean="0">
                <a:solidFill>
                  <a:srgbClr val="0052F6"/>
                </a:solidFill>
                <a:latin typeface="Georgia" panose="02040502050405020303" pitchFamily="18" charset="0"/>
              </a:rPr>
              <a:t>] </a:t>
            </a:r>
            <a:r>
              <a:rPr lang="en-US" sz="2800" cap="none" dirty="0" smtClean="0">
                <a:solidFill>
                  <a:prstClr val="black"/>
                </a:solidFill>
                <a:latin typeface="Georgia" panose="02040502050405020303" pitchFamily="18" charset="0"/>
              </a:rPr>
              <a:t>went out from the land of </a:t>
            </a:r>
            <a:r>
              <a:rPr lang="en-US" sz="2800" cap="none" dirty="0" err="1">
                <a:solidFill>
                  <a:prstClr val="black"/>
                </a:solidFill>
                <a:latin typeface="Georgia" panose="02040502050405020303" pitchFamily="18" charset="0"/>
              </a:rPr>
              <a:t>M</a:t>
            </a:r>
            <a:r>
              <a:rPr lang="en-US" sz="2800" cap="none" dirty="0" err="1" smtClean="0">
                <a:solidFill>
                  <a:prstClr val="black"/>
                </a:solidFill>
                <a:latin typeface="Georgia" panose="02040502050405020303" pitchFamily="18" charset="0"/>
              </a:rPr>
              <a:t>itsrayim</a:t>
            </a:r>
            <a:r>
              <a:rPr lang="en-US" sz="2800" cap="none" dirty="0" smtClean="0">
                <a:solidFill>
                  <a:prstClr val="black"/>
                </a:solidFill>
                <a:latin typeface="Georgia" panose="02040502050405020303" pitchFamily="18" charset="0"/>
              </a:rPr>
              <a:t>. </a:t>
            </a:r>
            <a:endParaRPr lang="en-US" sz="2800" dirty="0">
              <a:solidFill>
                <a:prstClr val="black"/>
              </a:solidFill>
              <a:latin typeface="Georgia" panose="02040502050405020303" pitchFamily="18" charset="0"/>
            </a:endParaRPr>
          </a:p>
        </p:txBody>
      </p:sp>
      <p:sp>
        <p:nvSpPr>
          <p:cNvPr id="4" name="Slide Number Placeholder 3"/>
          <p:cNvSpPr>
            <a:spLocks noGrp="1"/>
          </p:cNvSpPr>
          <p:nvPr>
            <p:ph type="sldNum" sz="quarter" idx="12"/>
          </p:nvPr>
        </p:nvSpPr>
        <p:spPr>
          <a:xfrm>
            <a:off x="11427785" y="6499095"/>
            <a:ext cx="764215" cy="365125"/>
          </a:xfrm>
        </p:spPr>
        <p:txBody>
          <a:bodyPr/>
          <a:lstStyle/>
          <a:p>
            <a:fld id="{6D22F896-40B5-4ADD-8801-0D06FADFA095}" type="slidenum">
              <a:rPr lang="en-US" smtClean="0"/>
              <a:pPr/>
              <a:t>41</a:t>
            </a:fld>
            <a:endParaRPr lang="en-US" dirty="0"/>
          </a:p>
        </p:txBody>
      </p:sp>
      <p:sp>
        <p:nvSpPr>
          <p:cNvPr id="10" name="Rectangle 9"/>
          <p:cNvSpPr/>
          <p:nvPr/>
        </p:nvSpPr>
        <p:spPr>
          <a:xfrm>
            <a:off x="1319515" y="138582"/>
            <a:ext cx="9498534" cy="613772"/>
          </a:xfrm>
          <a:prstGeom prst="rect">
            <a:avLst/>
          </a:prstGeom>
          <a:gradFill>
            <a:gsLst>
              <a:gs pos="0">
                <a:srgbClr val="00B0F0">
                  <a:alpha val="0"/>
                </a:srgbClr>
              </a:gs>
              <a:gs pos="69000">
                <a:schemeClr val="accent6">
                  <a:lumMod val="75000"/>
                </a:schemeClr>
              </a:gs>
            </a:gsLst>
            <a:lin ang="5400000" scaled="0"/>
          </a:gradFill>
          <a:ln w="38100">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CA" sz="4400" b="1" spc="150" dirty="0" smtClean="0">
                <a:ln w="11430"/>
                <a:solidFill>
                  <a:srgbClr val="F8F8F8"/>
                </a:solidFill>
                <a:effectLst>
                  <a:outerShdw blurRad="25400" algn="tl" rotWithShape="0">
                    <a:srgbClr val="000000">
                      <a:alpha val="43000"/>
                    </a:srgbClr>
                  </a:outerShdw>
                </a:effectLst>
              </a:rPr>
              <a:t>A Collection of </a:t>
            </a:r>
            <a:r>
              <a:rPr lang="en-CA" sz="4400" b="1" spc="150" dirty="0">
                <a:ln w="11430"/>
                <a:solidFill>
                  <a:srgbClr val="F8F8F8"/>
                </a:solidFill>
                <a:effectLst>
                  <a:outerShdw blurRad="25400" algn="tl" rotWithShape="0">
                    <a:srgbClr val="000000">
                      <a:alpha val="43000"/>
                    </a:srgbClr>
                  </a:outerShdw>
                </a:effectLst>
              </a:rPr>
              <a:t>V</a:t>
            </a:r>
            <a:r>
              <a:rPr lang="en-CA" sz="4400" b="1" spc="150" dirty="0" smtClean="0">
                <a:ln w="11430"/>
                <a:solidFill>
                  <a:srgbClr val="F8F8F8"/>
                </a:solidFill>
                <a:effectLst>
                  <a:outerShdw blurRad="25400" algn="tl" rotWithShape="0">
                    <a:srgbClr val="000000">
                      <a:alpha val="43000"/>
                    </a:srgbClr>
                  </a:outerShdw>
                </a:effectLst>
              </a:rPr>
              <a:t>arious Verses</a:t>
            </a:r>
            <a:endParaRPr lang="en-CA" sz="4400" b="1"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34241486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up)">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flip="none" rotWithShape="1">
          <a:gsLst>
            <a:gs pos="62000">
              <a:srgbClr val="009999"/>
            </a:gs>
            <a:gs pos="85000">
              <a:srgbClr val="FF9900"/>
            </a:gs>
            <a:gs pos="16000">
              <a:schemeClr val="accent3">
                <a:lumMod val="60000"/>
                <a:lumOff val="4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Text Placeholder 2"/>
          <p:cNvSpPr>
            <a:spLocks noGrp="1"/>
          </p:cNvSpPr>
          <p:nvPr>
            <p:ph sz="quarter" idx="13"/>
          </p:nvPr>
        </p:nvSpPr>
        <p:spPr>
          <a:xfrm>
            <a:off x="328224" y="840260"/>
            <a:ext cx="11552402" cy="5812468"/>
          </a:xfrm>
          <a:solidFill>
            <a:schemeClr val="accent5">
              <a:lumMod val="20000"/>
              <a:lumOff val="80000"/>
              <a:alpha val="63000"/>
            </a:schemeClr>
          </a:solidFill>
          <a:scene3d>
            <a:camera prst="orthographicFront"/>
            <a:lightRig rig="threePt" dir="t"/>
          </a:scene3d>
          <a:sp3d>
            <a:bevelT w="152400" h="50800" prst="softRound"/>
          </a:sp3d>
        </p:spPr>
        <p:txBody>
          <a:bodyPr anchor="ctr">
            <a:normAutofit/>
            <a:sp3d extrusionH="57150">
              <a:bevelT h="25400" prst="softRound"/>
            </a:sp3d>
          </a:bodyPr>
          <a:lstStyle/>
          <a:p>
            <a:pPr marL="0" indent="0">
              <a:buNone/>
            </a:pPr>
            <a:r>
              <a:rPr lang="en-US" sz="2800" b="1" i="1" dirty="0" err="1" smtClean="0">
                <a:solidFill>
                  <a:srgbClr val="008080"/>
                </a:solidFill>
                <a:latin typeface="Georgia" panose="02040502050405020303" pitchFamily="18" charset="0"/>
              </a:rPr>
              <a:t>E</a:t>
            </a:r>
            <a:r>
              <a:rPr lang="en-US" sz="2800" b="1" i="1" cap="none" dirty="0" err="1" smtClean="0">
                <a:solidFill>
                  <a:srgbClr val="008080"/>
                </a:solidFill>
                <a:latin typeface="Georgia" panose="02040502050405020303" pitchFamily="18" charset="0"/>
              </a:rPr>
              <a:t>xo</a:t>
            </a:r>
            <a:r>
              <a:rPr lang="en-US" sz="2800" b="1" i="1" dirty="0" smtClean="0">
                <a:solidFill>
                  <a:srgbClr val="008080"/>
                </a:solidFill>
                <a:latin typeface="Georgia" panose="02040502050405020303" pitchFamily="18" charset="0"/>
              </a:rPr>
              <a:t> </a:t>
            </a:r>
            <a:r>
              <a:rPr lang="en-US" sz="2800" b="1" i="1" dirty="0">
                <a:solidFill>
                  <a:srgbClr val="008080"/>
                </a:solidFill>
                <a:latin typeface="Georgia" panose="02040502050405020303" pitchFamily="18" charset="0"/>
              </a:rPr>
              <a:t>12:41</a:t>
            </a:r>
            <a:r>
              <a:rPr lang="en-US" sz="2800" b="1" i="1" dirty="0">
                <a:solidFill>
                  <a:prstClr val="black"/>
                </a:solidFill>
                <a:latin typeface="Georgia" panose="02040502050405020303" pitchFamily="18" charset="0"/>
              </a:rPr>
              <a:t> </a:t>
            </a:r>
            <a:r>
              <a:rPr lang="en-US" sz="2800" b="1" i="1" dirty="0" smtClean="0">
                <a:solidFill>
                  <a:prstClr val="black"/>
                </a:solidFill>
                <a:latin typeface="Georgia" panose="02040502050405020303" pitchFamily="18" charset="0"/>
              </a:rPr>
              <a:t> </a:t>
            </a:r>
            <a:r>
              <a:rPr lang="en-US" sz="2800" cap="none" dirty="0" smtClean="0"/>
              <a:t>(review) – </a:t>
            </a:r>
            <a:r>
              <a:rPr lang="en-US" sz="2800" b="1" cap="none" dirty="0">
                <a:solidFill>
                  <a:prstClr val="black"/>
                </a:solidFill>
                <a:effectLst>
                  <a:glow rad="127000">
                    <a:srgbClr val="00FF00"/>
                  </a:glow>
                </a:effectLst>
                <a:latin typeface="Georgia" panose="02040502050405020303" pitchFamily="18" charset="0"/>
              </a:rPr>
              <a:t>“</a:t>
            </a:r>
            <a:r>
              <a:rPr lang="en-US" sz="2800" b="1" cap="none" dirty="0" smtClean="0">
                <a:solidFill>
                  <a:prstClr val="black"/>
                </a:solidFill>
                <a:effectLst>
                  <a:glow rad="127000">
                    <a:srgbClr val="00FF00"/>
                  </a:glow>
                </a:effectLst>
                <a:latin typeface="Georgia" panose="02040502050405020303" pitchFamily="18" charset="0"/>
              </a:rPr>
              <a:t>on that same day it came to be…”</a:t>
            </a:r>
            <a:r>
              <a:rPr lang="en-US" sz="2800" dirty="0" smtClean="0"/>
              <a:t> </a:t>
            </a:r>
          </a:p>
          <a:p>
            <a:r>
              <a:rPr lang="en-US" sz="2800" cap="none" dirty="0" smtClean="0"/>
              <a:t>Is it even possible to calculate the odds of this event occurring on the exact same day 430 years later on the lunar calendar with its </a:t>
            </a:r>
            <a:r>
              <a:rPr lang="en-US" sz="2800" b="1" u="sng" cap="none" dirty="0" smtClean="0">
                <a:solidFill>
                  <a:schemeClr val="accent6">
                    <a:lumMod val="75000"/>
                  </a:schemeClr>
                </a:solidFill>
              </a:rPr>
              <a:t>extreme variations</a:t>
            </a:r>
            <a:r>
              <a:rPr lang="en-US" sz="2800" b="1" cap="none" dirty="0" smtClean="0">
                <a:solidFill>
                  <a:schemeClr val="accent6">
                    <a:lumMod val="75000"/>
                  </a:schemeClr>
                </a:solidFill>
              </a:rPr>
              <a:t>?</a:t>
            </a:r>
            <a:r>
              <a:rPr lang="en-US" sz="2800" b="1" u="sng" cap="none" dirty="0" smtClean="0">
                <a:solidFill>
                  <a:schemeClr val="accent6">
                    <a:lumMod val="75000"/>
                  </a:schemeClr>
                </a:solidFill>
              </a:rPr>
              <a:t> </a:t>
            </a:r>
          </a:p>
          <a:p>
            <a:pPr marL="0" indent="0">
              <a:buNone/>
            </a:pPr>
            <a:r>
              <a:rPr lang="en-US" sz="2800" cap="none" dirty="0" smtClean="0"/>
              <a:t>Interestingly, it would be a simple understanding when considering </a:t>
            </a:r>
            <a:br>
              <a:rPr lang="en-US" sz="2800" cap="none" dirty="0" smtClean="0"/>
            </a:br>
            <a:r>
              <a:rPr lang="en-US" sz="2800" b="1" cap="none" dirty="0" smtClean="0">
                <a:solidFill>
                  <a:srgbClr val="0052F6"/>
                </a:solidFill>
              </a:rPr>
              <a:t>Yahuah’s</a:t>
            </a:r>
            <a:r>
              <a:rPr lang="en-US" sz="2800" cap="none" dirty="0" smtClean="0">
                <a:solidFill>
                  <a:srgbClr val="0052F6"/>
                </a:solidFill>
              </a:rPr>
              <a:t> Covenant Calendar</a:t>
            </a:r>
            <a:r>
              <a:rPr lang="en-US" sz="2800" cap="none" dirty="0">
                <a:solidFill>
                  <a:srgbClr val="0052F6"/>
                </a:solidFill>
              </a:rPr>
              <a:t> </a:t>
            </a:r>
            <a:r>
              <a:rPr lang="en-US" sz="2800" cap="none" dirty="0" smtClean="0">
                <a:solidFill>
                  <a:srgbClr val="0052F6"/>
                </a:solidFill>
              </a:rPr>
              <a:t>has an </a:t>
            </a:r>
            <a:r>
              <a:rPr lang="en-US" sz="2800" b="1" u="sng" cap="none" dirty="0" smtClean="0">
                <a:solidFill>
                  <a:srgbClr val="0052F6"/>
                </a:solidFill>
              </a:rPr>
              <a:t>EXTREMLY ACCURATE FORMAT</a:t>
            </a:r>
            <a:r>
              <a:rPr lang="en-US" sz="2800" b="1" cap="none" dirty="0" smtClean="0">
                <a:solidFill>
                  <a:srgbClr val="0052F6"/>
                </a:solidFill>
              </a:rPr>
              <a:t>!</a:t>
            </a:r>
          </a:p>
          <a:p>
            <a:pPr marL="0" indent="0">
              <a:buNone/>
            </a:pPr>
            <a:r>
              <a:rPr lang="en-US" sz="2800" b="1" i="1" dirty="0" err="1" smtClean="0">
                <a:solidFill>
                  <a:srgbClr val="008080"/>
                </a:solidFill>
                <a:latin typeface="Georgia" panose="02040502050405020303" pitchFamily="18" charset="0"/>
              </a:rPr>
              <a:t>E</a:t>
            </a:r>
            <a:r>
              <a:rPr lang="en-US" sz="2800" b="1" i="1" cap="none" dirty="0" err="1" smtClean="0">
                <a:solidFill>
                  <a:srgbClr val="008080"/>
                </a:solidFill>
                <a:latin typeface="Georgia" panose="02040502050405020303" pitchFamily="18" charset="0"/>
              </a:rPr>
              <a:t>xo</a:t>
            </a:r>
            <a:r>
              <a:rPr lang="en-US" sz="2800" b="1" i="1" dirty="0" smtClean="0">
                <a:solidFill>
                  <a:srgbClr val="008080"/>
                </a:solidFill>
                <a:latin typeface="Georgia" panose="02040502050405020303" pitchFamily="18" charset="0"/>
              </a:rPr>
              <a:t> </a:t>
            </a:r>
            <a:r>
              <a:rPr lang="en-US" sz="2800" b="1" i="1" dirty="0">
                <a:solidFill>
                  <a:srgbClr val="008080"/>
                </a:solidFill>
                <a:latin typeface="Georgia" panose="02040502050405020303" pitchFamily="18" charset="0"/>
              </a:rPr>
              <a:t>23:17</a:t>
            </a:r>
            <a:r>
              <a:rPr lang="en-US" sz="2800" b="1" i="1" dirty="0">
                <a:solidFill>
                  <a:prstClr val="black"/>
                </a:solidFill>
                <a:latin typeface="Georgia" panose="02040502050405020303" pitchFamily="18" charset="0"/>
              </a:rPr>
              <a:t>  </a:t>
            </a:r>
            <a:r>
              <a:rPr lang="en-US" sz="2800" cap="none" dirty="0" smtClean="0">
                <a:solidFill>
                  <a:prstClr val="black"/>
                </a:solidFill>
                <a:latin typeface="Georgia" panose="02040502050405020303" pitchFamily="18" charset="0"/>
              </a:rPr>
              <a:t>Three times in the </a:t>
            </a:r>
            <a:r>
              <a:rPr lang="en-US" sz="2800" b="1" cap="none" dirty="0" smtClean="0">
                <a:ln>
                  <a:solidFill>
                    <a:sysClr val="windowText" lastClr="000000"/>
                  </a:solidFill>
                </a:ln>
                <a:solidFill>
                  <a:srgbClr val="9966FF"/>
                </a:solidFill>
                <a:effectLst>
                  <a:glow rad="127000">
                    <a:srgbClr val="FFFF00"/>
                  </a:glow>
                </a:effectLst>
                <a:latin typeface="Georgia" panose="02040502050405020303" pitchFamily="18" charset="0"/>
              </a:rPr>
              <a:t>YEAR</a:t>
            </a:r>
            <a:r>
              <a:rPr lang="en-US" sz="2800" cap="none" dirty="0" smtClean="0">
                <a:solidFill>
                  <a:srgbClr val="9966FF"/>
                </a:solidFill>
                <a:latin typeface="Georgia" panose="02040502050405020303" pitchFamily="18" charset="0"/>
              </a:rPr>
              <a:t> [</a:t>
            </a:r>
            <a:r>
              <a:rPr lang="en-US" sz="2800" b="1" cap="none" dirty="0" smtClean="0">
                <a:solidFill>
                  <a:srgbClr val="9966FF"/>
                </a:solidFill>
                <a:latin typeface="Georgia" panose="02040502050405020303" pitchFamily="18" charset="0"/>
              </a:rPr>
              <a:t>Shaneh</a:t>
            </a:r>
            <a:r>
              <a:rPr lang="en-US" sz="2800" cap="none" dirty="0" smtClean="0">
                <a:solidFill>
                  <a:srgbClr val="9966FF"/>
                </a:solidFill>
                <a:latin typeface="Georgia" panose="02040502050405020303" pitchFamily="18" charset="0"/>
              </a:rPr>
              <a:t>] </a:t>
            </a:r>
            <a:r>
              <a:rPr lang="en-US" sz="2800" cap="none" dirty="0" smtClean="0">
                <a:solidFill>
                  <a:prstClr val="black"/>
                </a:solidFill>
                <a:latin typeface="Georgia" panose="02040502050405020303" pitchFamily="18" charset="0"/>
              </a:rPr>
              <a:t>all your males are </a:t>
            </a:r>
            <a:br>
              <a:rPr lang="en-US" sz="2800" cap="none" dirty="0" smtClean="0">
                <a:solidFill>
                  <a:prstClr val="black"/>
                </a:solidFill>
                <a:latin typeface="Georgia" panose="02040502050405020303" pitchFamily="18" charset="0"/>
              </a:rPr>
            </a:br>
            <a:r>
              <a:rPr lang="en-US" sz="2800" cap="none" dirty="0" smtClean="0">
                <a:solidFill>
                  <a:prstClr val="black"/>
                </a:solidFill>
                <a:latin typeface="Georgia" panose="02040502050405020303" pitchFamily="18" charset="0"/>
              </a:rPr>
              <a:t>to appear before the master </a:t>
            </a:r>
            <a:r>
              <a:rPr lang="he-IL" sz="2800" dirty="0" smtClean="0">
                <a:solidFill>
                  <a:srgbClr val="0052F6"/>
                </a:solidFill>
                <a:latin typeface="Arial" panose="020B0604020202020204" pitchFamily="34" charset="0"/>
              </a:rPr>
              <a:t>יהוה</a:t>
            </a:r>
            <a:r>
              <a:rPr lang="en-CA" sz="2800" dirty="0" smtClean="0">
                <a:solidFill>
                  <a:srgbClr val="0052F6"/>
                </a:solidFill>
                <a:latin typeface="Arial" panose="020B0604020202020204" pitchFamily="34" charset="0"/>
              </a:rPr>
              <a:t> [</a:t>
            </a:r>
            <a:r>
              <a:rPr lang="en-CA" sz="2800" dirty="0" err="1" smtClean="0">
                <a:solidFill>
                  <a:srgbClr val="0052F6"/>
                </a:solidFill>
                <a:latin typeface="Arial" panose="020B0604020202020204" pitchFamily="34" charset="0"/>
              </a:rPr>
              <a:t>Y</a:t>
            </a:r>
            <a:r>
              <a:rPr lang="en-CA" sz="2800" cap="none" dirty="0" err="1" smtClean="0">
                <a:solidFill>
                  <a:srgbClr val="0052F6"/>
                </a:solidFill>
                <a:latin typeface="Arial" panose="020B0604020202020204" pitchFamily="34" charset="0"/>
              </a:rPr>
              <a:t>ahuah</a:t>
            </a:r>
            <a:r>
              <a:rPr lang="en-CA" sz="2800" dirty="0" smtClean="0">
                <a:solidFill>
                  <a:srgbClr val="0052F6"/>
                </a:solidFill>
                <a:latin typeface="Arial" panose="020B0604020202020204" pitchFamily="34" charset="0"/>
              </a:rPr>
              <a:t>]</a:t>
            </a:r>
            <a:r>
              <a:rPr lang="en-US" sz="2800" dirty="0" smtClean="0">
                <a:solidFill>
                  <a:srgbClr val="0052F6"/>
                </a:solidFill>
                <a:latin typeface="Georgia" panose="02040502050405020303" pitchFamily="18" charset="0"/>
              </a:rPr>
              <a:t>.   </a:t>
            </a:r>
          </a:p>
          <a:p>
            <a:pPr marL="0" indent="0" algn="ctr">
              <a:buNone/>
            </a:pPr>
            <a:r>
              <a:rPr lang="en-US" sz="2800" dirty="0" smtClean="0">
                <a:ln>
                  <a:solidFill>
                    <a:srgbClr val="0052F6"/>
                  </a:solidFill>
                </a:ln>
                <a:solidFill>
                  <a:srgbClr val="FF00FF"/>
                </a:solidFill>
                <a:latin typeface="Georgia" panose="02040502050405020303" pitchFamily="18" charset="0"/>
              </a:rPr>
              <a:t>Was </a:t>
            </a:r>
            <a:r>
              <a:rPr lang="en-US" sz="2800" b="1" dirty="0" err="1" smtClean="0">
                <a:ln>
                  <a:solidFill>
                    <a:srgbClr val="0052F6"/>
                  </a:solidFill>
                </a:ln>
                <a:solidFill>
                  <a:srgbClr val="0052F6"/>
                </a:solidFill>
                <a:latin typeface="Georgia" panose="02040502050405020303" pitchFamily="18" charset="0"/>
              </a:rPr>
              <a:t>yahusha</a:t>
            </a:r>
            <a:r>
              <a:rPr lang="en-US" sz="2800" dirty="0" smtClean="0">
                <a:ln>
                  <a:solidFill>
                    <a:srgbClr val="0052F6"/>
                  </a:solidFill>
                </a:ln>
                <a:solidFill>
                  <a:srgbClr val="FF00FF"/>
                </a:solidFill>
                <a:latin typeface="Georgia" panose="02040502050405020303" pitchFamily="18" charset="0"/>
              </a:rPr>
              <a:t> </a:t>
            </a:r>
            <a:r>
              <a:rPr lang="en-US" sz="2800" u="sng" dirty="0" smtClean="0">
                <a:ln>
                  <a:solidFill>
                    <a:srgbClr val="0052F6"/>
                  </a:solidFill>
                </a:ln>
                <a:solidFill>
                  <a:srgbClr val="FF00FF"/>
                </a:solidFill>
                <a:latin typeface="Georgia" panose="02040502050405020303" pitchFamily="18" charset="0"/>
              </a:rPr>
              <a:t>bound by statute</a:t>
            </a:r>
            <a:r>
              <a:rPr lang="en-US" sz="2800" dirty="0" smtClean="0">
                <a:ln>
                  <a:solidFill>
                    <a:srgbClr val="0052F6"/>
                  </a:solidFill>
                </a:ln>
                <a:solidFill>
                  <a:srgbClr val="FF00FF"/>
                </a:solidFill>
                <a:latin typeface="Georgia" panose="02040502050405020303" pitchFamily="18" charset="0"/>
              </a:rPr>
              <a:t> to also attend the lunar based feast of the </a:t>
            </a:r>
            <a:r>
              <a:rPr lang="en-US" sz="2800" b="1" dirty="0" err="1" smtClean="0">
                <a:ln>
                  <a:solidFill>
                    <a:srgbClr val="0052F6"/>
                  </a:solidFill>
                </a:ln>
                <a:solidFill>
                  <a:srgbClr val="C00000"/>
                </a:solidFill>
                <a:latin typeface="Georgia" panose="02040502050405020303" pitchFamily="18" charset="0"/>
              </a:rPr>
              <a:t>yahudim</a:t>
            </a:r>
            <a:r>
              <a:rPr lang="en-US" sz="2800" dirty="0" smtClean="0">
                <a:ln>
                  <a:solidFill>
                    <a:srgbClr val="0052F6"/>
                  </a:solidFill>
                </a:ln>
                <a:solidFill>
                  <a:srgbClr val="FF00FF"/>
                </a:solidFill>
                <a:latin typeface="Georgia" panose="02040502050405020303" pitchFamily="18" charset="0"/>
              </a:rPr>
              <a:t> ??? – </a:t>
            </a:r>
            <a:r>
              <a:rPr lang="en-US" sz="2800" cap="none" dirty="0" smtClean="0">
                <a:ln>
                  <a:solidFill>
                    <a:srgbClr val="0052F6"/>
                  </a:solidFill>
                </a:ln>
                <a:solidFill>
                  <a:srgbClr val="FF9900"/>
                </a:solidFill>
                <a:latin typeface="Georgia" panose="02040502050405020303" pitchFamily="18" charset="0"/>
              </a:rPr>
              <a:t>see John 7:14!</a:t>
            </a:r>
          </a:p>
        </p:txBody>
      </p:sp>
      <p:sp>
        <p:nvSpPr>
          <p:cNvPr id="4" name="Slide Number Placeholder 3"/>
          <p:cNvSpPr>
            <a:spLocks noGrp="1"/>
          </p:cNvSpPr>
          <p:nvPr>
            <p:ph type="sldNum" sz="quarter" idx="12"/>
          </p:nvPr>
        </p:nvSpPr>
        <p:spPr>
          <a:xfrm>
            <a:off x="11427785" y="6499095"/>
            <a:ext cx="764215" cy="365125"/>
          </a:xfrm>
        </p:spPr>
        <p:txBody>
          <a:bodyPr/>
          <a:lstStyle/>
          <a:p>
            <a:fld id="{6D22F896-40B5-4ADD-8801-0D06FADFA095}" type="slidenum">
              <a:rPr lang="en-US" smtClean="0"/>
              <a:pPr/>
              <a:t>42</a:t>
            </a:fld>
            <a:endParaRPr lang="en-US" dirty="0"/>
          </a:p>
        </p:txBody>
      </p:sp>
      <p:sp>
        <p:nvSpPr>
          <p:cNvPr id="5" name="Rectangle 4"/>
          <p:cNvSpPr/>
          <p:nvPr/>
        </p:nvSpPr>
        <p:spPr>
          <a:xfrm>
            <a:off x="740780" y="138582"/>
            <a:ext cx="10656004" cy="613772"/>
          </a:xfrm>
          <a:prstGeom prst="rect">
            <a:avLst/>
          </a:prstGeom>
          <a:gradFill>
            <a:gsLst>
              <a:gs pos="0">
                <a:srgbClr val="00B0F0">
                  <a:alpha val="0"/>
                </a:srgbClr>
              </a:gs>
              <a:gs pos="69000">
                <a:schemeClr val="accent6">
                  <a:lumMod val="75000"/>
                </a:schemeClr>
              </a:gs>
            </a:gsLst>
            <a:lin ang="5400000" scaled="0"/>
          </a:gradFill>
          <a:ln w="38100">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CA" sz="4400" b="1" spc="150" dirty="0" smtClean="0">
                <a:ln w="11430"/>
                <a:solidFill>
                  <a:srgbClr val="F8F8F8"/>
                </a:solidFill>
                <a:effectLst>
                  <a:outerShdw blurRad="25400" algn="tl" rotWithShape="0">
                    <a:srgbClr val="000000">
                      <a:alpha val="43000"/>
                    </a:srgbClr>
                  </a:outerShdw>
                </a:effectLst>
              </a:rPr>
              <a:t>A Collection of </a:t>
            </a:r>
            <a:r>
              <a:rPr lang="en-CA" sz="4400" b="1" spc="150" dirty="0">
                <a:ln w="11430"/>
                <a:solidFill>
                  <a:srgbClr val="F8F8F8"/>
                </a:solidFill>
                <a:effectLst>
                  <a:outerShdw blurRad="25400" algn="tl" rotWithShape="0">
                    <a:srgbClr val="000000">
                      <a:alpha val="43000"/>
                    </a:srgbClr>
                  </a:outerShdw>
                </a:effectLst>
              </a:rPr>
              <a:t>V</a:t>
            </a:r>
            <a:r>
              <a:rPr lang="en-CA" sz="4400" b="1" spc="150" dirty="0" smtClean="0">
                <a:ln w="11430"/>
                <a:solidFill>
                  <a:srgbClr val="F8F8F8"/>
                </a:solidFill>
                <a:effectLst>
                  <a:outerShdw blurRad="25400" algn="tl" rotWithShape="0">
                    <a:srgbClr val="000000">
                      <a:alpha val="43000"/>
                    </a:srgbClr>
                  </a:outerShdw>
                </a:effectLst>
              </a:rPr>
              <a:t>arious Verses  </a:t>
            </a:r>
            <a:r>
              <a:rPr lang="en-CA" sz="3600" b="1" spc="150" dirty="0" smtClean="0">
                <a:ln w="11430"/>
                <a:solidFill>
                  <a:srgbClr val="F8F8F8"/>
                </a:solidFill>
                <a:effectLst>
                  <a:outerShdw blurRad="25400" algn="tl" rotWithShape="0">
                    <a:srgbClr val="000000">
                      <a:alpha val="43000"/>
                    </a:srgbClr>
                  </a:outerShdw>
                </a:effectLst>
              </a:rPr>
              <a:t>(</a:t>
            </a:r>
            <a:r>
              <a:rPr lang="en-CA" sz="3600" b="1" spc="150" dirty="0" err="1" smtClean="0">
                <a:ln w="11430"/>
                <a:solidFill>
                  <a:srgbClr val="F8F8F8"/>
                </a:solidFill>
                <a:effectLst>
                  <a:outerShdw blurRad="25400" algn="tl" rotWithShape="0">
                    <a:srgbClr val="000000">
                      <a:alpha val="43000"/>
                    </a:srgbClr>
                  </a:outerShdw>
                </a:effectLst>
              </a:rPr>
              <a:t>con’t</a:t>
            </a:r>
            <a:r>
              <a:rPr lang="en-CA" sz="3600" b="1" spc="150" dirty="0" smtClean="0">
                <a:ln w="11430"/>
                <a:solidFill>
                  <a:srgbClr val="F8F8F8"/>
                </a:solidFill>
                <a:effectLst>
                  <a:outerShdw blurRad="25400" algn="tl" rotWithShape="0">
                    <a:srgbClr val="000000">
                      <a:alpha val="43000"/>
                    </a:srgbClr>
                  </a:outerShdw>
                </a:effectLst>
              </a:rPr>
              <a:t>)</a:t>
            </a:r>
            <a:endParaRPr lang="en-CA" sz="4400" b="1" spc="150" dirty="0">
              <a:ln w="11430"/>
              <a:solidFill>
                <a:srgbClr val="F8F8F8"/>
              </a:solidFill>
              <a:effectLst>
                <a:outerShdw blurRad="25400" algn="tl" rotWithShape="0">
                  <a:srgbClr val="000000">
                    <a:alpha val="43000"/>
                  </a:srgbClr>
                </a:outerShdw>
              </a:effectLst>
            </a:endParaRPr>
          </a:p>
        </p:txBody>
      </p:sp>
      <p:cxnSp>
        <p:nvCxnSpPr>
          <p:cNvPr id="6" name="Straight Connector 5"/>
          <p:cNvCxnSpPr/>
          <p:nvPr/>
        </p:nvCxnSpPr>
        <p:spPr>
          <a:xfrm>
            <a:off x="4557395" y="1692866"/>
            <a:ext cx="2438400" cy="0"/>
          </a:xfrm>
          <a:prstGeom prst="line">
            <a:avLst/>
          </a:prstGeom>
          <a:ln w="76200">
            <a:solidFill>
              <a:srgbClr val="0066FF"/>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45307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flip="none" rotWithShape="1">
          <a:gsLst>
            <a:gs pos="62000">
              <a:srgbClr val="009999"/>
            </a:gs>
            <a:gs pos="85000">
              <a:srgbClr val="FF9900"/>
            </a:gs>
            <a:gs pos="16000">
              <a:schemeClr val="accent3">
                <a:lumMod val="60000"/>
                <a:lumOff val="4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Text Placeholder 2"/>
          <p:cNvSpPr>
            <a:spLocks noGrp="1"/>
          </p:cNvSpPr>
          <p:nvPr>
            <p:ph sz="quarter" idx="13"/>
          </p:nvPr>
        </p:nvSpPr>
        <p:spPr>
          <a:xfrm>
            <a:off x="307904" y="856522"/>
            <a:ext cx="11552402" cy="5845219"/>
          </a:xfrm>
          <a:solidFill>
            <a:schemeClr val="accent5">
              <a:lumMod val="20000"/>
              <a:lumOff val="80000"/>
              <a:alpha val="63000"/>
            </a:schemeClr>
          </a:solidFill>
          <a:scene3d>
            <a:camera prst="orthographicFront"/>
            <a:lightRig rig="threePt" dir="t"/>
          </a:scene3d>
          <a:sp3d>
            <a:bevelT w="152400" h="50800" prst="softRound"/>
          </a:sp3d>
        </p:spPr>
        <p:txBody>
          <a:bodyPr anchor="ctr">
            <a:normAutofit/>
            <a:sp3d extrusionH="57150">
              <a:bevelT h="25400" prst="softRound"/>
            </a:sp3d>
          </a:bodyPr>
          <a:lstStyle/>
          <a:p>
            <a:pPr marL="0" indent="0">
              <a:buNone/>
            </a:pPr>
            <a:r>
              <a:rPr lang="en-US" sz="2800" cap="none" dirty="0" smtClean="0"/>
              <a:t>On the last question’s note:  What about when </a:t>
            </a:r>
            <a:r>
              <a:rPr lang="en-US" sz="2800" b="1" cap="none" dirty="0" err="1">
                <a:solidFill>
                  <a:srgbClr val="0052F6"/>
                </a:solidFill>
              </a:rPr>
              <a:t>Yahusha</a:t>
            </a:r>
            <a:r>
              <a:rPr lang="en-US" sz="2800" cap="none" dirty="0" smtClean="0"/>
              <a:t> was at the accountable age of 12 years, He was found 3 days </a:t>
            </a:r>
            <a:r>
              <a:rPr lang="en-US" sz="2800" b="1" u="sng" cap="none" dirty="0" smtClean="0"/>
              <a:t>after</a:t>
            </a:r>
            <a:r>
              <a:rPr lang="en-US" sz="2800" cap="none" dirty="0" smtClean="0"/>
              <a:t> the Feast of the </a:t>
            </a:r>
            <a:r>
              <a:rPr lang="en-US" sz="2800" u="sng" cap="none" dirty="0" err="1" smtClean="0">
                <a:solidFill>
                  <a:srgbClr val="FF0000"/>
                </a:solidFill>
              </a:rPr>
              <a:t>Yahudim</a:t>
            </a:r>
            <a:r>
              <a:rPr lang="en-US" sz="2800" cap="none" dirty="0" smtClean="0"/>
              <a:t> ended?  </a:t>
            </a:r>
            <a:br>
              <a:rPr lang="en-US" sz="2800" cap="none" dirty="0" smtClean="0"/>
            </a:br>
            <a:r>
              <a:rPr lang="en-US" sz="2800" cap="none" dirty="0" smtClean="0"/>
              <a:t>What type of year was </a:t>
            </a:r>
            <a:r>
              <a:rPr lang="en-US" sz="2800" b="1" cap="none" dirty="0" smtClean="0">
                <a:solidFill>
                  <a:srgbClr val="0052F6"/>
                </a:solidFill>
              </a:rPr>
              <a:t>Yahusha</a:t>
            </a:r>
            <a:r>
              <a:rPr lang="en-US" sz="2800" cap="none" dirty="0" smtClean="0"/>
              <a:t> then following?  Was </a:t>
            </a:r>
            <a:r>
              <a:rPr lang="en-US" sz="2800" b="1" cap="none" dirty="0" smtClean="0">
                <a:solidFill>
                  <a:srgbClr val="0052F6"/>
                </a:solidFill>
              </a:rPr>
              <a:t>Yahusha</a:t>
            </a:r>
            <a:r>
              <a:rPr lang="en-US" sz="2800" cap="none" dirty="0" smtClean="0"/>
              <a:t> </a:t>
            </a:r>
            <a:r>
              <a:rPr lang="en-US" sz="2800" b="1" u="sng" cap="none" dirty="0" smtClean="0">
                <a:ln w="22225">
                  <a:solidFill>
                    <a:schemeClr val="accent2"/>
                  </a:solidFill>
                  <a:prstDash val="solid"/>
                </a:ln>
                <a:solidFill>
                  <a:schemeClr val="accent2">
                    <a:lumMod val="40000"/>
                    <a:lumOff val="60000"/>
                  </a:schemeClr>
                </a:solidFill>
              </a:rPr>
              <a:t>WITNESSING</a:t>
            </a:r>
            <a:r>
              <a:rPr lang="en-US" sz="2800" b="1" cap="none" dirty="0" smtClean="0">
                <a:ln w="22225">
                  <a:solidFill>
                    <a:schemeClr val="accent2"/>
                  </a:solidFill>
                  <a:prstDash val="solid"/>
                </a:ln>
                <a:solidFill>
                  <a:schemeClr val="accent2">
                    <a:lumMod val="40000"/>
                    <a:lumOff val="60000"/>
                  </a:schemeClr>
                </a:solidFill>
              </a:rPr>
              <a:t>?</a:t>
            </a:r>
            <a:r>
              <a:rPr lang="en-US" sz="2800" cap="none" dirty="0" smtClean="0"/>
              <a:t> </a:t>
            </a:r>
          </a:p>
          <a:p>
            <a:pPr marL="0" indent="0">
              <a:buNone/>
            </a:pPr>
            <a:r>
              <a:rPr lang="en-US" sz="2800" b="1" u="sng" cap="none" dirty="0" smtClean="0"/>
              <a:t>ALSO</a:t>
            </a:r>
            <a:r>
              <a:rPr lang="en-US" sz="2800" cap="none" dirty="0" smtClean="0"/>
              <a:t>: </a:t>
            </a:r>
          </a:p>
          <a:p>
            <a:pPr marL="0" indent="0" algn="ctr">
              <a:buNone/>
            </a:pPr>
            <a:r>
              <a:rPr lang="en-US" sz="3200" cap="none" dirty="0" smtClean="0"/>
              <a:t>Would this same </a:t>
            </a:r>
            <a:r>
              <a:rPr lang="en-US" sz="3200" b="1" cap="none" dirty="0" smtClean="0">
                <a:effectLst>
                  <a:glow rad="127000">
                    <a:srgbClr val="00FF00"/>
                  </a:glow>
                </a:effectLst>
              </a:rPr>
              <a:t>type</a:t>
            </a:r>
            <a:r>
              <a:rPr lang="en-US" sz="3200" cap="none" dirty="0" smtClean="0"/>
              <a:t> of year – </a:t>
            </a:r>
            <a:r>
              <a:rPr lang="en-US" sz="3200" b="1" cap="none" dirty="0" smtClean="0">
                <a:effectLst>
                  <a:glow rad="127000">
                    <a:srgbClr val="FFCC00"/>
                  </a:glow>
                </a:effectLst>
              </a:rPr>
              <a:t>SHANEH</a:t>
            </a:r>
            <a:r>
              <a:rPr lang="en-US" sz="3200" cap="none" dirty="0" smtClean="0"/>
              <a:t> – [in which </a:t>
            </a:r>
            <a:r>
              <a:rPr lang="en-US" sz="3200" b="1" u="sng" cap="none" dirty="0" smtClean="0"/>
              <a:t>all</a:t>
            </a:r>
            <a:r>
              <a:rPr lang="en-US" sz="3200" cap="none" dirty="0" smtClean="0"/>
              <a:t> males are required to appear before </a:t>
            </a:r>
            <a:r>
              <a:rPr lang="en-US" sz="3200" b="1" cap="none" dirty="0">
                <a:solidFill>
                  <a:srgbClr val="0052F6"/>
                </a:solidFill>
              </a:rPr>
              <a:t>Yahuah</a:t>
            </a:r>
            <a:r>
              <a:rPr lang="en-US" sz="3200" cap="none" dirty="0" smtClean="0"/>
              <a:t>] </a:t>
            </a:r>
            <a:r>
              <a:rPr lang="en-US" sz="3200" b="1" cap="none" dirty="0" smtClean="0">
                <a:solidFill>
                  <a:srgbClr val="0052F6"/>
                </a:solidFill>
              </a:rPr>
              <a:t/>
            </a:r>
            <a:br>
              <a:rPr lang="en-US" sz="3200" b="1" cap="none" dirty="0" smtClean="0">
                <a:solidFill>
                  <a:srgbClr val="0052F6"/>
                </a:solidFill>
              </a:rPr>
            </a:br>
            <a:r>
              <a:rPr lang="en-US" sz="4000" b="1" u="sng" cap="none" dirty="0" smtClean="0">
                <a:ln w="6600">
                  <a:solidFill>
                    <a:schemeClr val="accent2"/>
                  </a:solidFill>
                  <a:prstDash val="solid"/>
                </a:ln>
                <a:solidFill>
                  <a:srgbClr val="FFFFFF"/>
                </a:solidFill>
                <a:effectLst>
                  <a:outerShdw dist="38100" dir="2700000" algn="tl" rotWithShape="0">
                    <a:schemeClr val="accent2"/>
                  </a:outerShdw>
                </a:effectLst>
              </a:rPr>
              <a:t>contain an </a:t>
            </a:r>
            <a:r>
              <a:rPr lang="en-US" sz="6000" b="1" u="sng" cap="none" dirty="0" smtClean="0">
                <a:ln w="6600">
                  <a:solidFill>
                    <a:schemeClr val="accent2"/>
                  </a:solidFill>
                  <a:prstDash val="solid"/>
                </a:ln>
                <a:solidFill>
                  <a:srgbClr val="FFFFFF"/>
                </a:solidFill>
                <a:effectLst>
                  <a:outerShdw dist="38100" dir="2700000" algn="tl" rotWithShape="0">
                    <a:schemeClr val="accent2"/>
                  </a:outerShdw>
                </a:effectLst>
              </a:rPr>
              <a:t>Atonement Da</a:t>
            </a:r>
            <a:r>
              <a:rPr lang="en-US" sz="6000" b="1" cap="none" dirty="0" smtClean="0">
                <a:ln w="6600">
                  <a:solidFill>
                    <a:schemeClr val="accent2"/>
                  </a:solidFill>
                  <a:prstDash val="solid"/>
                </a:ln>
                <a:solidFill>
                  <a:srgbClr val="FFFFFF"/>
                </a:solidFill>
                <a:effectLst>
                  <a:outerShdw dist="38100" dir="2700000" algn="tl" rotWithShape="0">
                    <a:schemeClr val="accent2"/>
                  </a:outerShdw>
                </a:effectLst>
              </a:rPr>
              <a:t>y?</a:t>
            </a:r>
            <a:r>
              <a:rPr lang="en-US" sz="4000" b="1" cap="none" dirty="0" smtClean="0">
                <a:ln w="6600">
                  <a:solidFill>
                    <a:schemeClr val="accent2"/>
                  </a:solidFill>
                  <a:prstDash val="solid"/>
                </a:ln>
                <a:solidFill>
                  <a:srgbClr val="FFFFFF"/>
                </a:solidFill>
                <a:effectLst>
                  <a:outerShdw dist="38100" dir="2700000" algn="tl" rotWithShape="0">
                    <a:schemeClr val="accent2"/>
                  </a:outerShdw>
                </a:effectLst>
              </a:rPr>
              <a:t>  </a:t>
            </a:r>
            <a:r>
              <a:rPr lang="en-US" sz="3200" b="1" cap="none" dirty="0" smtClean="0">
                <a:ln w="6600">
                  <a:solidFill>
                    <a:schemeClr val="accent2"/>
                  </a:solidFill>
                  <a:prstDash val="solid"/>
                </a:ln>
                <a:solidFill>
                  <a:srgbClr val="FFFFFF"/>
                </a:solidFill>
                <a:effectLst>
                  <a:outerShdw dist="38100" dir="2700000" algn="tl" rotWithShape="0">
                    <a:schemeClr val="accent2"/>
                  </a:outerShdw>
                </a:effectLst>
              </a:rPr>
              <a:t>(Next slide !!!!)</a:t>
            </a:r>
            <a:endParaRPr lang="en-US" sz="3200" cap="none" dirty="0">
              <a:solidFill>
                <a:srgbClr val="0052F6"/>
              </a:solidFill>
            </a:endParaRPr>
          </a:p>
          <a:p>
            <a:pPr marL="0" indent="0" algn="ctr">
              <a:buNone/>
            </a:pPr>
            <a:endParaRPr lang="en-US" sz="3200" cap="none" dirty="0" smtClean="0">
              <a:solidFill>
                <a:srgbClr val="0052F6"/>
              </a:solidFill>
            </a:endParaRPr>
          </a:p>
          <a:p>
            <a:pPr marL="0" indent="0" algn="ctr">
              <a:buNone/>
            </a:pPr>
            <a:endParaRPr lang="en-US" sz="3200" cap="none" dirty="0">
              <a:solidFill>
                <a:srgbClr val="0052F6"/>
              </a:solidFill>
            </a:endParaRPr>
          </a:p>
        </p:txBody>
      </p:sp>
      <p:sp>
        <p:nvSpPr>
          <p:cNvPr id="4" name="Slide Number Placeholder 3"/>
          <p:cNvSpPr>
            <a:spLocks noGrp="1"/>
          </p:cNvSpPr>
          <p:nvPr>
            <p:ph type="sldNum" sz="quarter" idx="12"/>
          </p:nvPr>
        </p:nvSpPr>
        <p:spPr>
          <a:xfrm>
            <a:off x="11427785" y="6499095"/>
            <a:ext cx="764215" cy="365125"/>
          </a:xfrm>
        </p:spPr>
        <p:txBody>
          <a:bodyPr/>
          <a:lstStyle/>
          <a:p>
            <a:fld id="{6D22F896-40B5-4ADD-8801-0D06FADFA095}" type="slidenum">
              <a:rPr lang="en-US" smtClean="0"/>
              <a:pPr/>
              <a:t>43</a:t>
            </a:fld>
            <a:endParaRPr lang="en-US" dirty="0"/>
          </a:p>
        </p:txBody>
      </p:sp>
      <p:sp>
        <p:nvSpPr>
          <p:cNvPr id="2" name="Rectangle 1"/>
          <p:cNvSpPr/>
          <p:nvPr/>
        </p:nvSpPr>
        <p:spPr>
          <a:xfrm>
            <a:off x="307904" y="5188273"/>
            <a:ext cx="11552402" cy="14324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h="25400" prst="softRound"/>
            </a:sp3d>
          </a:bodyPr>
          <a:lstStyle/>
          <a:p>
            <a:pPr lvl="0" algn="ctr" defTabSz="914400">
              <a:lnSpc>
                <a:spcPct val="120000"/>
              </a:lnSpc>
              <a:spcBef>
                <a:spcPts val="1000"/>
              </a:spcBef>
              <a:buClr>
                <a:prstClr val="black"/>
              </a:buClr>
            </a:pPr>
            <a:r>
              <a:rPr lang="en-US" sz="2800" b="1" dirty="0">
                <a:solidFill>
                  <a:srgbClr val="C00000"/>
                </a:solidFill>
              </a:rPr>
              <a:t>Why do these particular events require a </a:t>
            </a:r>
            <a:r>
              <a:rPr lang="en-US" sz="2800" b="1" dirty="0" smtClean="0">
                <a:solidFill>
                  <a:srgbClr val="0066FF"/>
                </a:solidFill>
              </a:rPr>
              <a:t>Tequfah/</a:t>
            </a:r>
            <a:r>
              <a:rPr lang="en-US" sz="2800" b="1" dirty="0" err="1" smtClean="0">
                <a:solidFill>
                  <a:srgbClr val="0066FF"/>
                </a:solidFill>
              </a:rPr>
              <a:t>Mazzaroth</a:t>
            </a:r>
            <a:r>
              <a:rPr lang="en-US" sz="2800" b="1" dirty="0" smtClean="0">
                <a:solidFill>
                  <a:srgbClr val="FF0000"/>
                </a:solidFill>
              </a:rPr>
              <a:t> </a:t>
            </a:r>
            <a:r>
              <a:rPr lang="en-US" sz="2800" b="1" dirty="0">
                <a:solidFill>
                  <a:srgbClr val="C00000"/>
                </a:solidFill>
              </a:rPr>
              <a:t>based format?</a:t>
            </a:r>
            <a:br>
              <a:rPr lang="en-US" sz="2800" b="1" dirty="0">
                <a:solidFill>
                  <a:srgbClr val="C00000"/>
                </a:solidFill>
              </a:rPr>
            </a:br>
            <a:r>
              <a:rPr lang="en-US" sz="2800" b="1" dirty="0">
                <a:solidFill>
                  <a:srgbClr val="C00000"/>
                </a:solidFill>
              </a:rPr>
              <a:t>Could</a:t>
            </a:r>
            <a:r>
              <a:rPr lang="en-US" sz="2800" b="1" dirty="0">
                <a:solidFill>
                  <a:srgbClr val="FF0000"/>
                </a:solidFill>
              </a:rPr>
              <a:t> </a:t>
            </a:r>
            <a:r>
              <a:rPr lang="en-US" sz="2800" b="1" dirty="0">
                <a:solidFill>
                  <a:prstClr val="black"/>
                </a:solidFill>
                <a:effectLst>
                  <a:glow rad="127000">
                    <a:srgbClr val="00FF00"/>
                  </a:glow>
                </a:effectLst>
              </a:rPr>
              <a:t>punctuality</a:t>
            </a:r>
            <a:r>
              <a:rPr lang="en-US" sz="2800" b="1" dirty="0">
                <a:solidFill>
                  <a:srgbClr val="FF0000"/>
                </a:solidFill>
              </a:rPr>
              <a:t> </a:t>
            </a:r>
            <a:r>
              <a:rPr lang="en-US" sz="2800" b="1" dirty="0">
                <a:solidFill>
                  <a:srgbClr val="C00000"/>
                </a:solidFill>
              </a:rPr>
              <a:t>and</a:t>
            </a:r>
            <a:r>
              <a:rPr lang="en-US" sz="2800" b="1" dirty="0">
                <a:solidFill>
                  <a:srgbClr val="FF0000"/>
                </a:solidFill>
              </a:rPr>
              <a:t> </a:t>
            </a:r>
            <a:r>
              <a:rPr lang="en-US" sz="2800" b="1" dirty="0">
                <a:solidFill>
                  <a:prstClr val="black"/>
                </a:solidFill>
                <a:effectLst>
                  <a:glow rad="127000">
                    <a:srgbClr val="00FF00"/>
                  </a:glow>
                </a:effectLst>
              </a:rPr>
              <a:t>accuracy</a:t>
            </a:r>
            <a:r>
              <a:rPr lang="en-US" sz="2800" b="1" dirty="0">
                <a:solidFill>
                  <a:srgbClr val="FF0000"/>
                </a:solidFill>
              </a:rPr>
              <a:t> </a:t>
            </a:r>
            <a:r>
              <a:rPr lang="en-US" sz="2800" b="1" dirty="0">
                <a:solidFill>
                  <a:srgbClr val="C00000"/>
                </a:solidFill>
              </a:rPr>
              <a:t>somehow figure into </a:t>
            </a:r>
            <a:r>
              <a:rPr lang="en-US" sz="2800" b="1" dirty="0" smtClean="0">
                <a:solidFill>
                  <a:srgbClr val="0066FF"/>
                </a:solidFill>
              </a:rPr>
              <a:t>Yahuah’s </a:t>
            </a:r>
            <a:r>
              <a:rPr lang="en-US" sz="2800" b="1" dirty="0">
                <a:solidFill>
                  <a:srgbClr val="C00000"/>
                </a:solidFill>
              </a:rPr>
              <a:t>timing</a:t>
            </a:r>
            <a:r>
              <a:rPr lang="en-US" sz="2800" b="1" dirty="0" smtClean="0">
                <a:solidFill>
                  <a:srgbClr val="C00000"/>
                </a:solidFill>
              </a:rPr>
              <a:t>?</a:t>
            </a:r>
            <a:endParaRPr lang="en-US" sz="2800" b="1" dirty="0">
              <a:solidFill>
                <a:srgbClr val="C00000"/>
              </a:solidFill>
            </a:endParaRPr>
          </a:p>
        </p:txBody>
      </p:sp>
      <p:sp>
        <p:nvSpPr>
          <p:cNvPr id="5" name="Striped Right Arrow 4"/>
          <p:cNvSpPr/>
          <p:nvPr/>
        </p:nvSpPr>
        <p:spPr>
          <a:xfrm rot="1301361">
            <a:off x="1597936" y="3954243"/>
            <a:ext cx="1915017" cy="484632"/>
          </a:xfrm>
          <a:prstGeom prst="stripedRightArrow">
            <a:avLst>
              <a:gd name="adj1" fmla="val 48533"/>
              <a:gd name="adj2" fmla="val 119425"/>
            </a:avLst>
          </a:prstGeom>
          <a:gradFill>
            <a:gsLst>
              <a:gs pos="62000">
                <a:srgbClr val="009999"/>
              </a:gs>
              <a:gs pos="81000">
                <a:schemeClr val="accent6">
                  <a:lumMod val="60000"/>
                  <a:lumOff val="40000"/>
                </a:schemeClr>
              </a:gs>
              <a:gs pos="16000">
                <a:schemeClr val="accent3">
                  <a:lumMod val="0"/>
                  <a:lumOff val="100000"/>
                </a:schemeClr>
              </a:gs>
            </a:gsLst>
            <a:path path="circle">
              <a:fillToRect l="100000" t="100000"/>
            </a:path>
          </a:gra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p:nvSpPr>
        <p:spPr>
          <a:xfrm>
            <a:off x="740780" y="92282"/>
            <a:ext cx="10656004" cy="613772"/>
          </a:xfrm>
          <a:prstGeom prst="rect">
            <a:avLst/>
          </a:prstGeom>
          <a:gradFill>
            <a:gsLst>
              <a:gs pos="0">
                <a:srgbClr val="00B0F0">
                  <a:alpha val="0"/>
                </a:srgbClr>
              </a:gs>
              <a:gs pos="69000">
                <a:schemeClr val="accent6">
                  <a:lumMod val="75000"/>
                </a:schemeClr>
              </a:gs>
            </a:gsLst>
            <a:lin ang="5400000" scaled="0"/>
          </a:gradFill>
          <a:ln w="38100">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CA" sz="4400" b="1" spc="150" dirty="0" smtClean="0">
                <a:ln w="11430"/>
                <a:solidFill>
                  <a:srgbClr val="F8F8F8"/>
                </a:solidFill>
                <a:effectLst>
                  <a:outerShdw blurRad="25400" algn="tl" rotWithShape="0">
                    <a:srgbClr val="000000">
                      <a:alpha val="43000"/>
                    </a:srgbClr>
                  </a:outerShdw>
                </a:effectLst>
              </a:rPr>
              <a:t>A Collection of </a:t>
            </a:r>
            <a:r>
              <a:rPr lang="en-CA" sz="4400" b="1" spc="150" dirty="0">
                <a:ln w="11430"/>
                <a:solidFill>
                  <a:srgbClr val="F8F8F8"/>
                </a:solidFill>
                <a:effectLst>
                  <a:outerShdw blurRad="25400" algn="tl" rotWithShape="0">
                    <a:srgbClr val="000000">
                      <a:alpha val="43000"/>
                    </a:srgbClr>
                  </a:outerShdw>
                </a:effectLst>
              </a:rPr>
              <a:t>V</a:t>
            </a:r>
            <a:r>
              <a:rPr lang="en-CA" sz="4400" b="1" spc="150" dirty="0" smtClean="0">
                <a:ln w="11430"/>
                <a:solidFill>
                  <a:srgbClr val="F8F8F8"/>
                </a:solidFill>
                <a:effectLst>
                  <a:outerShdw blurRad="25400" algn="tl" rotWithShape="0">
                    <a:srgbClr val="000000">
                      <a:alpha val="43000"/>
                    </a:srgbClr>
                  </a:outerShdw>
                </a:effectLst>
              </a:rPr>
              <a:t>arious Verses  </a:t>
            </a:r>
            <a:r>
              <a:rPr lang="en-CA" sz="3600" b="1" spc="150" dirty="0" smtClean="0">
                <a:ln w="11430"/>
                <a:solidFill>
                  <a:srgbClr val="F8F8F8"/>
                </a:solidFill>
                <a:effectLst>
                  <a:outerShdw blurRad="25400" algn="tl" rotWithShape="0">
                    <a:srgbClr val="000000">
                      <a:alpha val="43000"/>
                    </a:srgbClr>
                  </a:outerShdw>
                </a:effectLst>
              </a:rPr>
              <a:t>(</a:t>
            </a:r>
            <a:r>
              <a:rPr lang="en-CA" sz="3600" b="1" spc="150" dirty="0" err="1" smtClean="0">
                <a:ln w="11430"/>
                <a:solidFill>
                  <a:srgbClr val="F8F8F8"/>
                </a:solidFill>
                <a:effectLst>
                  <a:outerShdw blurRad="25400" algn="tl" rotWithShape="0">
                    <a:srgbClr val="000000">
                      <a:alpha val="43000"/>
                    </a:srgbClr>
                  </a:outerShdw>
                </a:effectLst>
              </a:rPr>
              <a:t>con’t</a:t>
            </a:r>
            <a:r>
              <a:rPr lang="en-CA" sz="3600" b="1" spc="150" dirty="0" smtClean="0">
                <a:ln w="11430"/>
                <a:solidFill>
                  <a:srgbClr val="F8F8F8"/>
                </a:solidFill>
                <a:effectLst>
                  <a:outerShdw blurRad="25400" algn="tl" rotWithShape="0">
                    <a:srgbClr val="000000">
                      <a:alpha val="43000"/>
                    </a:srgbClr>
                  </a:outerShdw>
                </a:effectLst>
              </a:rPr>
              <a:t>)</a:t>
            </a:r>
            <a:endParaRPr lang="en-CA" sz="4400" b="1"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22893584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31" presetClass="entr" presetSubtype="0" fill="hold" grpId="0" nodeType="withEffect">
                                  <p:stCondLst>
                                    <p:cond delay="500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 calcmode="lin" valueType="num">
                                      <p:cBhvr>
                                        <p:cTn id="19" dur="1000" fill="hold"/>
                                        <p:tgtEl>
                                          <p:spTgt spid="5"/>
                                        </p:tgtEl>
                                        <p:attrNameLst>
                                          <p:attrName>style.rotation</p:attrName>
                                        </p:attrNameLst>
                                      </p:cBhvr>
                                      <p:tavLst>
                                        <p:tav tm="0">
                                          <p:val>
                                            <p:fltVal val="90"/>
                                          </p:val>
                                        </p:tav>
                                        <p:tav tm="100000">
                                          <p:val>
                                            <p:fltVal val="0"/>
                                          </p:val>
                                        </p:tav>
                                      </p:tavLst>
                                    </p:anim>
                                    <p:animEffect transition="in" filter="fade">
                                      <p:cBhvr>
                                        <p:cTn id="20" dur="1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flip="none" rotWithShape="1">
          <a:gsLst>
            <a:gs pos="53000">
              <a:srgbClr val="009999"/>
            </a:gs>
            <a:gs pos="78000">
              <a:srgbClr val="FF00FF">
                <a:alpha val="20000"/>
              </a:srgbClr>
            </a:gs>
            <a:gs pos="23000">
              <a:schemeClr val="accent3">
                <a:lumMod val="60000"/>
                <a:lumOff val="4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3" name="Text Placeholder 2"/>
          <p:cNvSpPr>
            <a:spLocks noGrp="1"/>
          </p:cNvSpPr>
          <p:nvPr>
            <p:ph sz="quarter" idx="13"/>
          </p:nvPr>
        </p:nvSpPr>
        <p:spPr>
          <a:xfrm>
            <a:off x="306352" y="286871"/>
            <a:ext cx="11579296" cy="6394786"/>
          </a:xfrm>
          <a:solidFill>
            <a:schemeClr val="accent5">
              <a:lumMod val="20000"/>
              <a:lumOff val="80000"/>
              <a:alpha val="63000"/>
            </a:schemeClr>
          </a:solidFill>
          <a:ln w="76200">
            <a:solidFill>
              <a:schemeClr val="tx1"/>
            </a:solidFill>
          </a:ln>
          <a:scene3d>
            <a:camera prst="orthographicFront"/>
            <a:lightRig rig="threePt" dir="t"/>
          </a:scene3d>
          <a:sp3d>
            <a:bevelT w="152400" h="50800" prst="softRound"/>
          </a:sp3d>
        </p:spPr>
        <p:txBody>
          <a:bodyPr anchor="t">
            <a:normAutofit/>
            <a:sp3d extrusionH="57150">
              <a:bevelT h="25400" prst="softRound"/>
            </a:sp3d>
          </a:bodyPr>
          <a:lstStyle/>
          <a:p>
            <a:pPr marL="0" indent="0">
              <a:buNone/>
            </a:pPr>
            <a:r>
              <a:rPr lang="en-US" sz="2800" b="1" i="1" dirty="0" smtClean="0">
                <a:solidFill>
                  <a:srgbClr val="008080"/>
                </a:solidFill>
                <a:latin typeface="Georgia" panose="02040502050405020303" pitchFamily="18" charset="0"/>
              </a:rPr>
              <a:t>E</a:t>
            </a:r>
            <a:r>
              <a:rPr lang="en-US" sz="2800" b="1" i="1" cap="none" dirty="0" smtClean="0">
                <a:solidFill>
                  <a:srgbClr val="008080"/>
                </a:solidFill>
                <a:latin typeface="Georgia" panose="02040502050405020303" pitchFamily="18" charset="0"/>
              </a:rPr>
              <a:t>xo</a:t>
            </a:r>
            <a:r>
              <a:rPr lang="en-US" sz="2800" b="1" i="1" dirty="0" smtClean="0">
                <a:solidFill>
                  <a:srgbClr val="008080"/>
                </a:solidFill>
                <a:latin typeface="Georgia" panose="02040502050405020303" pitchFamily="18" charset="0"/>
              </a:rPr>
              <a:t> </a:t>
            </a:r>
            <a:r>
              <a:rPr lang="en-US" sz="2800" b="1" i="1" dirty="0">
                <a:solidFill>
                  <a:srgbClr val="008080"/>
                </a:solidFill>
                <a:latin typeface="Georgia" panose="02040502050405020303" pitchFamily="18" charset="0"/>
              </a:rPr>
              <a:t>30:10</a:t>
            </a:r>
            <a:r>
              <a:rPr lang="en-US" sz="2800" b="1" i="1" dirty="0">
                <a:solidFill>
                  <a:prstClr val="black"/>
                </a:solidFill>
                <a:latin typeface="Georgia" panose="02040502050405020303" pitchFamily="18" charset="0"/>
              </a:rPr>
              <a:t>  </a:t>
            </a:r>
            <a:r>
              <a:rPr lang="en-US" sz="2800" cap="none" dirty="0" smtClean="0">
                <a:solidFill>
                  <a:prstClr val="black"/>
                </a:solidFill>
                <a:latin typeface="Georgia" panose="02040502050405020303" pitchFamily="18" charset="0"/>
              </a:rPr>
              <a:t>“And </a:t>
            </a:r>
            <a:r>
              <a:rPr lang="en-US" sz="2800" cap="none" dirty="0">
                <a:solidFill>
                  <a:prstClr val="black"/>
                </a:solidFill>
                <a:latin typeface="Georgia" panose="02040502050405020303" pitchFamily="18" charset="0"/>
              </a:rPr>
              <a:t>A</a:t>
            </a:r>
            <a:r>
              <a:rPr lang="en-US" sz="2800" cap="none" dirty="0" smtClean="0">
                <a:solidFill>
                  <a:prstClr val="black"/>
                </a:solidFill>
                <a:latin typeface="Georgia" panose="02040502050405020303" pitchFamily="18" charset="0"/>
              </a:rPr>
              <a:t>haron shall make </a:t>
            </a:r>
            <a:r>
              <a:rPr lang="en-US" sz="2800" b="1" cap="none" dirty="0" smtClean="0">
                <a:ln>
                  <a:solidFill>
                    <a:sysClr val="windowText" lastClr="000000"/>
                  </a:solidFill>
                </a:ln>
                <a:solidFill>
                  <a:schemeClr val="accent1">
                    <a:lumMod val="75000"/>
                  </a:schemeClr>
                </a:solidFill>
                <a:effectLst>
                  <a:glow rad="127000">
                    <a:srgbClr val="FFFF00"/>
                  </a:glow>
                </a:effectLst>
                <a:latin typeface="Georgia" panose="02040502050405020303" pitchFamily="18" charset="0"/>
              </a:rPr>
              <a:t>Atonement</a:t>
            </a:r>
            <a:r>
              <a:rPr lang="en-US" sz="2800" cap="none" dirty="0" smtClean="0">
                <a:solidFill>
                  <a:prstClr val="black"/>
                </a:solidFill>
                <a:latin typeface="Georgia" panose="02040502050405020303" pitchFamily="18" charset="0"/>
              </a:rPr>
              <a:t> upon its horns </a:t>
            </a:r>
            <a:br>
              <a:rPr lang="en-US" sz="2800" cap="none" dirty="0" smtClean="0">
                <a:solidFill>
                  <a:prstClr val="black"/>
                </a:solidFill>
                <a:latin typeface="Georgia" panose="02040502050405020303" pitchFamily="18" charset="0"/>
              </a:rPr>
            </a:br>
            <a:r>
              <a:rPr lang="en-US" sz="2800" u="sng" cap="none" dirty="0" smtClean="0">
                <a:solidFill>
                  <a:prstClr val="black"/>
                </a:solidFill>
                <a:effectLst>
                  <a:glow rad="127000">
                    <a:srgbClr val="99FF99"/>
                  </a:glow>
                </a:effectLst>
                <a:latin typeface="Georgia" panose="02040502050405020303" pitchFamily="18" charset="0"/>
              </a:rPr>
              <a:t>once a</a:t>
            </a:r>
            <a:r>
              <a:rPr lang="en-US" sz="2800" cap="none" dirty="0" smtClean="0">
                <a:solidFill>
                  <a:prstClr val="black"/>
                </a:solidFill>
                <a:effectLst>
                  <a:glow rad="127000">
                    <a:srgbClr val="99FF99"/>
                  </a:glow>
                </a:effectLst>
                <a:latin typeface="Georgia" panose="02040502050405020303" pitchFamily="18" charset="0"/>
              </a:rPr>
              <a:t> </a:t>
            </a:r>
            <a:r>
              <a:rPr lang="en-US" sz="2800" b="1" cap="none" dirty="0">
                <a:ln>
                  <a:solidFill>
                    <a:sysClr val="windowText" lastClr="000000"/>
                  </a:solidFill>
                </a:ln>
                <a:solidFill>
                  <a:srgbClr val="9966FF"/>
                </a:solidFill>
                <a:effectLst>
                  <a:glow rad="127000">
                    <a:srgbClr val="FFFF00"/>
                  </a:glow>
                </a:effectLst>
                <a:latin typeface="Georgia" panose="02040502050405020303" pitchFamily="18" charset="0"/>
              </a:rPr>
              <a:t>YEAR </a:t>
            </a:r>
            <a:r>
              <a:rPr lang="en-US" sz="2800" b="1" cap="none" dirty="0" smtClean="0">
                <a:ln>
                  <a:solidFill>
                    <a:sysClr val="windowText" lastClr="000000"/>
                  </a:solidFill>
                </a:ln>
                <a:solidFill>
                  <a:srgbClr val="9966FF"/>
                </a:solidFill>
                <a:effectLst>
                  <a:glow rad="127000">
                    <a:srgbClr val="FFFF00"/>
                  </a:glow>
                </a:effectLst>
                <a:latin typeface="Georgia" panose="02040502050405020303" pitchFamily="18" charset="0"/>
              </a:rPr>
              <a:t>[</a:t>
            </a:r>
            <a:r>
              <a:rPr lang="en-US" sz="2400" b="1" cap="none" dirty="0" smtClean="0">
                <a:ln>
                  <a:solidFill>
                    <a:sysClr val="windowText" lastClr="000000"/>
                  </a:solidFill>
                </a:ln>
                <a:solidFill>
                  <a:srgbClr val="9966FF"/>
                </a:solidFill>
                <a:effectLst>
                  <a:glow rad="127000">
                    <a:srgbClr val="FFFF00"/>
                  </a:glow>
                </a:effectLst>
                <a:latin typeface="Georgia" panose="02040502050405020303" pitchFamily="18" charset="0"/>
              </a:rPr>
              <a:t>Shaneh</a:t>
            </a:r>
            <a:r>
              <a:rPr lang="en-US" sz="2800" b="1" cap="none" dirty="0" smtClean="0">
                <a:ln>
                  <a:solidFill>
                    <a:sysClr val="windowText" lastClr="000000"/>
                  </a:solidFill>
                </a:ln>
                <a:solidFill>
                  <a:srgbClr val="9966FF"/>
                </a:solidFill>
                <a:effectLst>
                  <a:glow rad="127000">
                    <a:srgbClr val="FFFF00"/>
                  </a:glow>
                </a:effectLst>
                <a:latin typeface="Georgia" panose="02040502050405020303" pitchFamily="18" charset="0"/>
              </a:rPr>
              <a:t>] </a:t>
            </a:r>
            <a:r>
              <a:rPr lang="en-US" sz="2800" cap="none" dirty="0" smtClean="0">
                <a:solidFill>
                  <a:prstClr val="black"/>
                </a:solidFill>
                <a:latin typeface="Georgia" panose="02040502050405020303" pitchFamily="18" charset="0"/>
              </a:rPr>
              <a:t>with the blood of the sin offering of atonement – </a:t>
            </a:r>
            <a:r>
              <a:rPr lang="en-US" sz="2800" b="1" cap="none" dirty="0" smtClean="0">
                <a:ln>
                  <a:solidFill>
                    <a:sysClr val="windowText" lastClr="000000"/>
                  </a:solidFill>
                </a:ln>
                <a:solidFill>
                  <a:srgbClr val="92D050"/>
                </a:solidFill>
                <a:effectLst>
                  <a:glow rad="127000">
                    <a:srgbClr val="FFFF00"/>
                  </a:glow>
                </a:effectLst>
                <a:latin typeface="Georgia" panose="02040502050405020303" pitchFamily="18" charset="0"/>
              </a:rPr>
              <a:t>ONCE A</a:t>
            </a:r>
            <a:r>
              <a:rPr lang="en-US" sz="2800" b="1" cap="none" dirty="0" smtClean="0">
                <a:ln>
                  <a:solidFill>
                    <a:sysClr val="windowText" lastClr="000000"/>
                  </a:solidFill>
                </a:ln>
                <a:solidFill>
                  <a:srgbClr val="9966FF"/>
                </a:solidFill>
                <a:effectLst>
                  <a:glow rad="127000">
                    <a:srgbClr val="FFFF00"/>
                  </a:glow>
                </a:effectLst>
                <a:latin typeface="Georgia" panose="02040502050405020303" pitchFamily="18" charset="0"/>
              </a:rPr>
              <a:t> YEAR [</a:t>
            </a:r>
            <a:r>
              <a:rPr lang="en-US" sz="2400" b="1" cap="none" dirty="0" smtClean="0">
                <a:ln>
                  <a:solidFill>
                    <a:sysClr val="windowText" lastClr="000000"/>
                  </a:solidFill>
                </a:ln>
                <a:solidFill>
                  <a:srgbClr val="9966FF"/>
                </a:solidFill>
                <a:effectLst>
                  <a:glow rad="127000">
                    <a:srgbClr val="FFFF00"/>
                  </a:glow>
                </a:effectLst>
                <a:latin typeface="Georgia" panose="02040502050405020303" pitchFamily="18" charset="0"/>
              </a:rPr>
              <a:t>Shaneh</a:t>
            </a:r>
            <a:r>
              <a:rPr lang="en-US" sz="2800" b="1" cap="none" dirty="0" smtClean="0">
                <a:ln>
                  <a:solidFill>
                    <a:sysClr val="windowText" lastClr="000000"/>
                  </a:solidFill>
                </a:ln>
                <a:solidFill>
                  <a:srgbClr val="9966FF"/>
                </a:solidFill>
                <a:effectLst>
                  <a:glow rad="127000">
                    <a:srgbClr val="FFFF00"/>
                  </a:glow>
                </a:effectLst>
                <a:latin typeface="Georgia" panose="02040502050405020303" pitchFamily="18" charset="0"/>
              </a:rPr>
              <a:t>] </a:t>
            </a:r>
            <a:r>
              <a:rPr lang="en-US" sz="2800" b="1" cap="none" dirty="0" smtClean="0">
                <a:ln>
                  <a:solidFill>
                    <a:sysClr val="windowText" lastClr="000000"/>
                  </a:solidFill>
                </a:ln>
                <a:solidFill>
                  <a:srgbClr val="92D050"/>
                </a:solidFill>
                <a:effectLst>
                  <a:glow rad="127000">
                    <a:srgbClr val="FFFF00"/>
                  </a:glow>
                </a:effectLst>
                <a:latin typeface="Georgia" panose="02040502050405020303" pitchFamily="18" charset="0"/>
              </a:rPr>
              <a:t>HE MAKES </a:t>
            </a:r>
            <a:r>
              <a:rPr lang="en-US" sz="2800" b="1" cap="none" dirty="0" smtClean="0">
                <a:ln>
                  <a:solidFill>
                    <a:sysClr val="windowText" lastClr="000000"/>
                  </a:solidFill>
                </a:ln>
                <a:solidFill>
                  <a:schemeClr val="accent1">
                    <a:lumMod val="75000"/>
                  </a:schemeClr>
                </a:solidFill>
                <a:effectLst>
                  <a:glow rad="127000">
                    <a:srgbClr val="FFFF00"/>
                  </a:glow>
                </a:effectLst>
                <a:latin typeface="Georgia" panose="02040502050405020303" pitchFamily="18" charset="0"/>
              </a:rPr>
              <a:t>ATONEMENT</a:t>
            </a:r>
            <a:r>
              <a:rPr lang="en-US" sz="2800" b="1" cap="none" dirty="0" smtClean="0">
                <a:ln>
                  <a:solidFill>
                    <a:sysClr val="windowText" lastClr="000000"/>
                  </a:solidFill>
                </a:ln>
                <a:solidFill>
                  <a:srgbClr val="9966FF"/>
                </a:solidFill>
                <a:effectLst>
                  <a:glow rad="127000">
                    <a:srgbClr val="FFFF00"/>
                  </a:glow>
                </a:effectLst>
                <a:latin typeface="Georgia" panose="02040502050405020303" pitchFamily="18" charset="0"/>
              </a:rPr>
              <a:t> </a:t>
            </a:r>
            <a:r>
              <a:rPr lang="en-US" sz="2800" b="1" cap="none" dirty="0" smtClean="0">
                <a:ln>
                  <a:solidFill>
                    <a:sysClr val="windowText" lastClr="000000"/>
                  </a:solidFill>
                </a:ln>
                <a:solidFill>
                  <a:srgbClr val="92D050"/>
                </a:solidFill>
                <a:effectLst>
                  <a:glow rad="127000">
                    <a:srgbClr val="FFFF00"/>
                  </a:glow>
                </a:effectLst>
                <a:latin typeface="Georgia" panose="02040502050405020303" pitchFamily="18" charset="0"/>
              </a:rPr>
              <a:t>UPON IT THROUGHOUT 	YOUR GENERATIONS. </a:t>
            </a:r>
            <a:r>
              <a:rPr lang="en-US" sz="2800" cap="none" dirty="0">
                <a:solidFill>
                  <a:prstClr val="black"/>
                </a:solidFill>
                <a:latin typeface="Georgia" panose="02040502050405020303" pitchFamily="18" charset="0"/>
              </a:rPr>
              <a:t>I</a:t>
            </a:r>
            <a:r>
              <a:rPr lang="en-US" sz="2800" cap="none" dirty="0" smtClean="0">
                <a:solidFill>
                  <a:prstClr val="black"/>
                </a:solidFill>
                <a:latin typeface="Georgia" panose="02040502050405020303" pitchFamily="18" charset="0"/>
              </a:rPr>
              <a:t>t is most set-apart to</a:t>
            </a:r>
            <a:r>
              <a:rPr lang="en-US" sz="2800" dirty="0" smtClean="0">
                <a:solidFill>
                  <a:prstClr val="black"/>
                </a:solidFill>
                <a:latin typeface="Georgia" panose="02040502050405020303" pitchFamily="18" charset="0"/>
              </a:rPr>
              <a:t> </a:t>
            </a:r>
            <a:r>
              <a:rPr lang="he-IL" sz="2800" dirty="0" smtClean="0">
                <a:solidFill>
                  <a:srgbClr val="0052F6"/>
                </a:solidFill>
                <a:latin typeface="Arial" panose="020B0604020202020204" pitchFamily="34" charset="0"/>
              </a:rPr>
              <a:t>יהוה</a:t>
            </a:r>
            <a:r>
              <a:rPr lang="en-CA" sz="2800" dirty="0" smtClean="0">
                <a:solidFill>
                  <a:srgbClr val="0052F6"/>
                </a:solidFill>
                <a:latin typeface="Arial" panose="020B0604020202020204" pitchFamily="34" charset="0"/>
              </a:rPr>
              <a:t> [</a:t>
            </a:r>
            <a:r>
              <a:rPr lang="en-CA" sz="2800" dirty="0" err="1" smtClean="0">
                <a:solidFill>
                  <a:srgbClr val="0052F6"/>
                </a:solidFill>
                <a:latin typeface="Arial" panose="020B0604020202020204" pitchFamily="34" charset="0"/>
              </a:rPr>
              <a:t>Y</a:t>
            </a:r>
            <a:r>
              <a:rPr lang="en-CA" sz="2800" cap="none" dirty="0" err="1" smtClean="0">
                <a:solidFill>
                  <a:srgbClr val="0052F6"/>
                </a:solidFill>
                <a:latin typeface="Arial" panose="020B0604020202020204" pitchFamily="34" charset="0"/>
              </a:rPr>
              <a:t>ahuah</a:t>
            </a:r>
            <a:r>
              <a:rPr lang="en-CA" sz="2800" dirty="0" smtClean="0">
                <a:solidFill>
                  <a:srgbClr val="0052F6"/>
                </a:solidFill>
                <a:latin typeface="Arial" panose="020B0604020202020204" pitchFamily="34" charset="0"/>
              </a:rPr>
              <a:t>]</a:t>
            </a:r>
            <a:r>
              <a:rPr lang="en-US" sz="2800" dirty="0" smtClean="0">
                <a:solidFill>
                  <a:srgbClr val="0052F6"/>
                </a:solidFill>
                <a:latin typeface="Georgia" panose="02040502050405020303" pitchFamily="18" charset="0"/>
              </a:rPr>
              <a:t>.</a:t>
            </a:r>
            <a:r>
              <a:rPr lang="en-US" sz="2800" dirty="0" smtClean="0">
                <a:latin typeface="Georgia" panose="02040502050405020303" pitchFamily="18" charset="0"/>
              </a:rPr>
              <a:t>”</a:t>
            </a:r>
          </a:p>
          <a:p>
            <a:pPr marL="0" indent="0">
              <a:buNone/>
            </a:pPr>
            <a:r>
              <a:rPr lang="en-US" sz="2800" cap="none" dirty="0" smtClean="0"/>
              <a:t>Since Atonement Day comes </a:t>
            </a:r>
            <a:r>
              <a:rPr lang="en-US" sz="2800" b="1" cap="none" dirty="0" smtClean="0">
                <a:effectLst>
                  <a:glow rad="127000">
                    <a:srgbClr val="00FF00"/>
                  </a:glow>
                </a:effectLst>
              </a:rPr>
              <a:t>every</a:t>
            </a:r>
            <a:r>
              <a:rPr lang="en-US" sz="2800" cap="none" dirty="0" smtClean="0"/>
              <a:t> Tishri 10</a:t>
            </a:r>
            <a:r>
              <a:rPr lang="en-US" sz="2800" cap="none" baseline="30000" dirty="0" smtClean="0"/>
              <a:t>th</a:t>
            </a:r>
            <a:r>
              <a:rPr lang="en-US" sz="2800" cap="none" dirty="0" smtClean="0"/>
              <a:t>, does this </a:t>
            </a:r>
            <a:r>
              <a:rPr lang="en-US" sz="2800" cap="none" dirty="0" smtClean="0">
                <a:effectLst>
                  <a:glow rad="127000">
                    <a:srgbClr val="00FFFF"/>
                  </a:glow>
                </a:effectLst>
              </a:rPr>
              <a:t>verse</a:t>
            </a:r>
            <a:r>
              <a:rPr lang="en-US" sz="2800" cap="none" dirty="0" smtClean="0"/>
              <a:t> indicate positively that </a:t>
            </a:r>
            <a:r>
              <a:rPr lang="en-US" sz="2800" b="1" u="sng" cap="none" dirty="0" smtClean="0">
                <a:ln>
                  <a:solidFill>
                    <a:sysClr val="windowText" lastClr="000000"/>
                  </a:solidFill>
                </a:ln>
                <a:solidFill>
                  <a:srgbClr val="00FF00"/>
                </a:solidFill>
                <a:latin typeface="Arial Black" panose="020B0A04020102020204" pitchFamily="34" charset="0"/>
              </a:rPr>
              <a:t>EVERY</a:t>
            </a:r>
            <a:r>
              <a:rPr lang="en-US" sz="2800" b="1" cap="none" dirty="0" smtClean="0">
                <a:solidFill>
                  <a:srgbClr val="FF0000"/>
                </a:solidFill>
              </a:rPr>
              <a:t> </a:t>
            </a:r>
            <a:r>
              <a:rPr lang="en-US" sz="2800" b="1" u="sng" cap="none" dirty="0" smtClean="0">
                <a:solidFill>
                  <a:srgbClr val="FF0000"/>
                </a:solidFill>
              </a:rPr>
              <a:t>year that contains an Atonement day</a:t>
            </a:r>
            <a:r>
              <a:rPr lang="en-US" sz="2800" b="1" cap="none" dirty="0" smtClean="0">
                <a:solidFill>
                  <a:srgbClr val="FF0000"/>
                </a:solidFill>
              </a:rPr>
              <a:t> </a:t>
            </a:r>
            <a:r>
              <a:rPr lang="en-US" sz="2800" cap="none" dirty="0" smtClean="0"/>
              <a:t>is – </a:t>
            </a:r>
            <a:r>
              <a:rPr lang="en-US" sz="2800" b="1" cap="none" dirty="0" smtClean="0">
                <a:ln>
                  <a:solidFill>
                    <a:sysClr val="windowText" lastClr="000000"/>
                  </a:solidFill>
                </a:ln>
                <a:solidFill>
                  <a:srgbClr val="FF9900"/>
                </a:solidFill>
              </a:rPr>
              <a:t>SHANEH – </a:t>
            </a:r>
            <a:br>
              <a:rPr lang="en-US" sz="2800" b="1" cap="none" dirty="0" smtClean="0">
                <a:ln>
                  <a:solidFill>
                    <a:sysClr val="windowText" lastClr="000000"/>
                  </a:solidFill>
                </a:ln>
                <a:solidFill>
                  <a:srgbClr val="FF9900"/>
                </a:solidFill>
              </a:rPr>
            </a:br>
            <a:r>
              <a:rPr lang="en-US" sz="2800" b="1" cap="none" dirty="0" smtClean="0">
                <a:ln>
                  <a:solidFill>
                    <a:sysClr val="windowText" lastClr="000000"/>
                  </a:solidFill>
                </a:ln>
                <a:solidFill>
                  <a:srgbClr val="FF9900"/>
                </a:solidFill>
              </a:rPr>
              <a:t>	</a:t>
            </a:r>
            <a:r>
              <a:rPr lang="en-US" sz="2800" b="1" cap="none" dirty="0">
                <a:ln>
                  <a:solidFill>
                    <a:sysClr val="windowText" lastClr="000000"/>
                  </a:solidFill>
                </a:ln>
              </a:rPr>
              <a:t>w</a:t>
            </a:r>
            <a:r>
              <a:rPr lang="en-US" sz="2800" b="1" cap="none" dirty="0" smtClean="0">
                <a:ln>
                  <a:solidFill>
                    <a:sysClr val="windowText" lastClr="000000"/>
                  </a:solidFill>
                </a:ln>
              </a:rPr>
              <a:t>ith an  </a:t>
            </a:r>
            <a:r>
              <a:rPr lang="en-US" sz="2800" b="1" cap="none" dirty="0" smtClean="0">
                <a:ln>
                  <a:solidFill>
                    <a:sysClr val="windowText" lastClr="000000"/>
                  </a:solidFill>
                </a:ln>
                <a:solidFill>
                  <a:srgbClr val="FF9900"/>
                </a:solidFill>
                <a:effectLst>
                  <a:glow rad="127000">
                    <a:srgbClr val="99FF99"/>
                  </a:glow>
                </a:effectLst>
              </a:rPr>
              <a:t>EVEN</a:t>
            </a:r>
            <a:r>
              <a:rPr lang="en-US" sz="2800" b="1" cap="none" dirty="0" smtClean="0">
                <a:ln>
                  <a:solidFill>
                    <a:sysClr val="windowText" lastClr="000000"/>
                  </a:solidFill>
                </a:ln>
                <a:solidFill>
                  <a:srgbClr val="FF9900"/>
                </a:solidFill>
              </a:rPr>
              <a:t> 12 MONTHS,    </a:t>
            </a:r>
            <a:br>
              <a:rPr lang="en-US" sz="2800" b="1" cap="none" dirty="0" smtClean="0">
                <a:ln>
                  <a:solidFill>
                    <a:sysClr val="windowText" lastClr="000000"/>
                  </a:solidFill>
                </a:ln>
                <a:solidFill>
                  <a:srgbClr val="FF9900"/>
                </a:solidFill>
              </a:rPr>
            </a:br>
            <a:r>
              <a:rPr lang="en-US" sz="2800" b="1" cap="none" dirty="0" smtClean="0">
                <a:ln>
                  <a:solidFill>
                    <a:sysClr val="windowText" lastClr="000000"/>
                  </a:solidFill>
                </a:ln>
                <a:solidFill>
                  <a:srgbClr val="FF9900"/>
                </a:solidFill>
              </a:rPr>
              <a:t>	</a:t>
            </a:r>
            <a:r>
              <a:rPr lang="en-US" sz="2800" b="1" cap="none" dirty="0">
                <a:ln>
                  <a:solidFill>
                    <a:sysClr val="windowText" lastClr="000000"/>
                  </a:solidFill>
                </a:ln>
                <a:solidFill>
                  <a:srgbClr val="FF9900"/>
                </a:solidFill>
              </a:rPr>
              <a:t> </a:t>
            </a:r>
            <a:r>
              <a:rPr lang="en-US" sz="2800" b="1" cap="none" dirty="0" smtClean="0">
                <a:ln>
                  <a:solidFill>
                    <a:sysClr val="windowText" lastClr="000000"/>
                  </a:solidFill>
                </a:ln>
                <a:solidFill>
                  <a:srgbClr val="FF9900"/>
                </a:solidFill>
              </a:rPr>
              <a:t>        </a:t>
            </a:r>
            <a:r>
              <a:rPr lang="en-US" sz="2800" b="1" cap="none" dirty="0">
                <a:ln>
                  <a:solidFill>
                    <a:sysClr val="windowText" lastClr="000000"/>
                  </a:solidFill>
                </a:ln>
              </a:rPr>
              <a:t>w</a:t>
            </a:r>
            <a:r>
              <a:rPr lang="en-US" sz="2800" b="1" cap="none" dirty="0" smtClean="0">
                <a:ln>
                  <a:solidFill>
                    <a:sysClr val="windowText" lastClr="000000"/>
                  </a:solidFill>
                </a:ln>
              </a:rPr>
              <a:t>hich</a:t>
            </a:r>
            <a:r>
              <a:rPr lang="en-US" sz="2800" b="1" cap="none" dirty="0" smtClean="0">
                <a:ln>
                  <a:solidFill>
                    <a:sysClr val="windowText" lastClr="000000"/>
                  </a:solidFill>
                </a:ln>
                <a:solidFill>
                  <a:srgbClr val="FF9900"/>
                </a:solidFill>
              </a:rPr>
              <a:t> REPEAT A </a:t>
            </a:r>
            <a:r>
              <a:rPr lang="en-US" sz="2800" b="1" u="sng" cap="none" dirty="0" smtClean="0">
                <a:ln>
                  <a:solidFill>
                    <a:sysClr val="windowText" lastClr="000000"/>
                  </a:solidFill>
                </a:ln>
                <a:solidFill>
                  <a:srgbClr val="FF9900"/>
                </a:solidFill>
              </a:rPr>
              <a:t>SECOND TIME</a:t>
            </a:r>
            <a:r>
              <a:rPr lang="en-US" sz="2800" b="1" cap="none" dirty="0" smtClean="0">
                <a:ln>
                  <a:solidFill>
                    <a:sysClr val="windowText" lastClr="000000"/>
                  </a:solidFill>
                </a:ln>
                <a:solidFill>
                  <a:srgbClr val="FF9900"/>
                </a:solidFill>
              </a:rPr>
              <a:t> BY   -       </a:t>
            </a:r>
            <a:r>
              <a:rPr lang="en-US" sz="2800" b="1" cap="none" dirty="0" smtClean="0">
                <a:ln>
                  <a:solidFill>
                    <a:sysClr val="windowText" lastClr="000000"/>
                  </a:solidFill>
                </a:ln>
                <a:solidFill>
                  <a:srgbClr val="FFFF00"/>
                </a:solidFill>
                <a:effectLst>
                  <a:reflection blurRad="6350" stA="55000" endA="50" endPos="85000" dist="60007" dir="5400000" sy="-100000" algn="bl" rotWithShape="0"/>
                </a:effectLst>
              </a:rPr>
              <a:t>A MIRROR IMAGE,</a:t>
            </a:r>
            <a:br>
              <a:rPr lang="en-US" sz="2800" b="1" cap="none" dirty="0" smtClean="0">
                <a:ln>
                  <a:solidFill>
                    <a:sysClr val="windowText" lastClr="000000"/>
                  </a:solidFill>
                </a:ln>
                <a:solidFill>
                  <a:srgbClr val="FFFF00"/>
                </a:solidFill>
                <a:effectLst>
                  <a:reflection blurRad="6350" stA="55000" endA="50" endPos="85000" dist="60007" dir="5400000" sy="-100000" algn="bl" rotWithShape="0"/>
                </a:effectLst>
              </a:rPr>
            </a:br>
            <a:r>
              <a:rPr lang="en-US" sz="800" b="1" cap="none" dirty="0" smtClean="0">
                <a:ln>
                  <a:solidFill>
                    <a:sysClr val="windowText" lastClr="000000"/>
                  </a:solidFill>
                </a:ln>
                <a:solidFill>
                  <a:srgbClr val="FF9900"/>
                </a:solidFill>
              </a:rPr>
              <a:t/>
            </a:r>
            <a:br>
              <a:rPr lang="en-US" sz="800" b="1" cap="none" dirty="0" smtClean="0">
                <a:ln>
                  <a:solidFill>
                    <a:sysClr val="windowText" lastClr="000000"/>
                  </a:solidFill>
                </a:ln>
                <a:solidFill>
                  <a:srgbClr val="FF9900"/>
                </a:solidFill>
              </a:rPr>
            </a:br>
            <a:r>
              <a:rPr lang="en-US" sz="2800" b="1" cap="none" dirty="0" smtClean="0">
                <a:ln>
                  <a:solidFill>
                    <a:sysClr val="windowText" lastClr="000000"/>
                  </a:solidFill>
                </a:ln>
                <a:solidFill>
                  <a:srgbClr val="FF9900"/>
                </a:solidFill>
              </a:rPr>
              <a:t>			  </a:t>
            </a:r>
            <a:r>
              <a:rPr lang="en-US" sz="2800" b="1" cap="none" dirty="0" smtClean="0">
                <a:ln>
                  <a:solidFill>
                    <a:sysClr val="windowText" lastClr="000000"/>
                  </a:solidFill>
                </a:ln>
              </a:rPr>
              <a:t>and is a </a:t>
            </a:r>
            <a:r>
              <a:rPr lang="en-US" sz="2800" b="1" cap="none" dirty="0" smtClean="0">
                <a:ln>
                  <a:solidFill>
                    <a:sysClr val="windowText" lastClr="000000"/>
                  </a:solidFill>
                </a:ln>
                <a:solidFill>
                  <a:srgbClr val="FF9900"/>
                </a:solidFill>
              </a:rPr>
              <a:t>SEQUENTIALLY </a:t>
            </a:r>
            <a:br>
              <a:rPr lang="en-US" sz="2800" b="1" cap="none" dirty="0" smtClean="0">
                <a:ln>
                  <a:solidFill>
                    <a:sysClr val="windowText" lastClr="000000"/>
                  </a:solidFill>
                </a:ln>
                <a:solidFill>
                  <a:srgbClr val="FF9900"/>
                </a:solidFill>
              </a:rPr>
            </a:br>
            <a:r>
              <a:rPr lang="en-US" sz="2800" b="1" cap="none" dirty="0" smtClean="0">
                <a:ln>
                  <a:solidFill>
                    <a:sysClr val="windowText" lastClr="000000"/>
                  </a:solidFill>
                </a:ln>
                <a:solidFill>
                  <a:srgbClr val="FF9900"/>
                </a:solidFill>
              </a:rPr>
              <a:t>				DUPLICATING – YEAR?</a:t>
            </a:r>
          </a:p>
        </p:txBody>
      </p:sp>
      <p:sp>
        <p:nvSpPr>
          <p:cNvPr id="4" name="Slide Number Placeholder 3"/>
          <p:cNvSpPr>
            <a:spLocks noGrp="1"/>
          </p:cNvSpPr>
          <p:nvPr>
            <p:ph type="sldNum" sz="quarter" idx="12"/>
          </p:nvPr>
        </p:nvSpPr>
        <p:spPr>
          <a:xfrm>
            <a:off x="11427785" y="6499095"/>
            <a:ext cx="764215" cy="365125"/>
          </a:xfrm>
        </p:spPr>
        <p:txBody>
          <a:bodyPr/>
          <a:lstStyle/>
          <a:p>
            <a:fld id="{6D22F896-40B5-4ADD-8801-0D06FADFA095}" type="slidenum">
              <a:rPr lang="en-US" smtClean="0"/>
              <a:pPr/>
              <a:t>44</a:t>
            </a:fld>
            <a:endParaRPr lang="en-US" dirty="0"/>
          </a:p>
        </p:txBody>
      </p:sp>
      <p:cxnSp>
        <p:nvCxnSpPr>
          <p:cNvPr id="5" name="Straight Connector 4"/>
          <p:cNvCxnSpPr/>
          <p:nvPr/>
        </p:nvCxnSpPr>
        <p:spPr>
          <a:xfrm>
            <a:off x="391604" y="2311439"/>
            <a:ext cx="7824140" cy="8238"/>
          </a:xfrm>
          <a:prstGeom prst="line">
            <a:avLst/>
          </a:prstGeom>
          <a:ln w="38100">
            <a:solidFill>
              <a:srgbClr val="FF00FF"/>
            </a:solidFill>
          </a:ln>
        </p:spPr>
        <p:style>
          <a:lnRef idx="1">
            <a:schemeClr val="accent1"/>
          </a:lnRef>
          <a:fillRef idx="0">
            <a:schemeClr val="accent1"/>
          </a:fillRef>
          <a:effectRef idx="0">
            <a:schemeClr val="accent1"/>
          </a:effectRef>
          <a:fontRef idx="minor">
            <a:schemeClr val="tx1"/>
          </a:fontRef>
        </p:style>
      </p:cxnSp>
      <p:pic>
        <p:nvPicPr>
          <p:cNvPr id="7" name="Picture 25" descr="C:\Users\Rae\Desktop\Art on Desktop\white man clip art\yellow-blue smiley faces\happy face clap.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130299" y="5423195"/>
            <a:ext cx="1991134" cy="1401997"/>
          </a:xfrm>
          <a:prstGeom prst="ellipse">
            <a:avLst/>
          </a:prstGeom>
          <a:ln w="57150" cap="rnd">
            <a:solidFill>
              <a:srgbClr val="00FF00"/>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relaxedInset"/>
            <a:extrusionClr>
              <a:srgbClr val="000000"/>
            </a:extrusionClr>
          </a:sp3d>
          <a:extLst>
            <a:ext uri="{909E8E84-426E-40DD-AFC4-6F175D3DCCD1}">
              <a14:hiddenFill xmlns:a14="http://schemas.microsoft.com/office/drawing/2010/main">
                <a:solidFill>
                  <a:srgbClr val="FFFFFF"/>
                </a:solidFill>
              </a14:hiddenFill>
            </a:ext>
          </a:extLst>
        </p:spPr>
      </p:pic>
      <p:sp>
        <p:nvSpPr>
          <p:cNvPr id="2" name="Curved Down Arrow 1"/>
          <p:cNvSpPr/>
          <p:nvPr/>
        </p:nvSpPr>
        <p:spPr>
          <a:xfrm>
            <a:off x="5605272" y="4005942"/>
            <a:ext cx="4784054" cy="611778"/>
          </a:xfrm>
          <a:prstGeom prst="curvedDownArrow">
            <a:avLst>
              <a:gd name="adj1" fmla="val 49810"/>
              <a:gd name="adj2" fmla="val 169256"/>
              <a:gd name="adj3" fmla="val 29225"/>
            </a:avLst>
          </a:prstGeom>
          <a:gradFill flip="none" rotWithShape="1">
            <a:gsLst>
              <a:gs pos="23000">
                <a:srgbClr val="009999"/>
              </a:gs>
              <a:gs pos="78000">
                <a:srgbClr val="FFFF00"/>
              </a:gs>
              <a:gs pos="23000">
                <a:srgbClr val="FF9900"/>
              </a:gs>
            </a:gsLst>
            <a:lin ang="2700000" scaled="1"/>
            <a:tileRect/>
          </a:gradFill>
          <a:ln>
            <a:solidFill>
              <a:srgbClr val="0066FF"/>
            </a:solidFill>
          </a:ln>
          <a:effectLst>
            <a:glow rad="127000">
              <a:srgbClr val="00FFFF"/>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pic>
        <p:nvPicPr>
          <p:cNvPr id="8" name="Picture 21" descr="C:\Users\Rae\Desktop\Art on Desktop\white man clip art\yellow-blue smiley faces\smiley reminder.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6026" y="5082543"/>
            <a:ext cx="1504684" cy="1489251"/>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p:cNvCxnSpPr/>
          <p:nvPr/>
        </p:nvCxnSpPr>
        <p:spPr>
          <a:xfrm>
            <a:off x="2300710" y="5353050"/>
            <a:ext cx="947315" cy="142875"/>
          </a:xfrm>
          <a:prstGeom prst="straightConnector1">
            <a:avLst/>
          </a:prstGeom>
          <a:ln w="76200">
            <a:solidFill>
              <a:srgbClr val="0066FF"/>
            </a:solidFill>
            <a:headEnd type="none" w="med" len="med"/>
            <a:tailEnd type="arrow" w="med" len="med"/>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4347882" y="3012137"/>
            <a:ext cx="968188" cy="609149"/>
          </a:xfrm>
          <a:prstGeom prst="ellipse">
            <a:avLst/>
          </a:prstGeom>
          <a:noFill/>
          <a:ln w="57150">
            <a:solidFill>
              <a:srgbClr val="FF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1" name="Straight Connector 10"/>
          <p:cNvCxnSpPr/>
          <p:nvPr/>
        </p:nvCxnSpPr>
        <p:spPr>
          <a:xfrm flipH="1">
            <a:off x="787198" y="1811547"/>
            <a:ext cx="2570672" cy="8627"/>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366108" y="1836650"/>
            <a:ext cx="1115276" cy="1191963"/>
          </a:xfrm>
          <a:prstGeom prst="straightConnector1">
            <a:avLst/>
          </a:prstGeom>
          <a:ln w="76200">
            <a:solidFill>
              <a:srgbClr val="FF00FF"/>
            </a:solidFill>
            <a:headEnd type="none" w="med" len="med"/>
            <a:tailEnd type="arrow"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68136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250" fill="hold"/>
                                        <p:tgtEl>
                                          <p:spTgt spid="11"/>
                                        </p:tgtEl>
                                        <p:attrNameLst>
                                          <p:attrName>ppt_x</p:attrName>
                                        </p:attrNameLst>
                                      </p:cBhvr>
                                      <p:tavLst>
                                        <p:tav tm="0">
                                          <p:val>
                                            <p:strVal val="1+#ppt_w/2"/>
                                          </p:val>
                                        </p:tav>
                                        <p:tav tm="100000">
                                          <p:val>
                                            <p:strVal val="#ppt_x"/>
                                          </p:val>
                                        </p:tav>
                                      </p:tavLst>
                                    </p:anim>
                                    <p:anim calcmode="lin" valueType="num">
                                      <p:cBhvr additive="base">
                                        <p:cTn id="8" dur="1250" fill="hold"/>
                                        <p:tgtEl>
                                          <p:spTgt spid="11"/>
                                        </p:tgtEl>
                                        <p:attrNameLst>
                                          <p:attrName>ppt_y</p:attrName>
                                        </p:attrNameLst>
                                      </p:cBhvr>
                                      <p:tavLst>
                                        <p:tav tm="0">
                                          <p:val>
                                            <p:strVal val="1+#ppt_h/2"/>
                                          </p:val>
                                        </p:tav>
                                        <p:tav tm="100000">
                                          <p:val>
                                            <p:strVal val="#ppt_y"/>
                                          </p:val>
                                        </p:tav>
                                      </p:tavLst>
                                    </p:anim>
                                  </p:childTnLst>
                                </p:cTn>
                              </p:par>
                              <p:par>
                                <p:cTn id="9" presetID="8" presetClass="emph" presetSubtype="0" repeatCount="4000" fill="hold" nodeType="withEffect">
                                  <p:stCondLst>
                                    <p:cond delay="0"/>
                                  </p:stCondLst>
                                  <p:childTnLst>
                                    <p:animRot by="21600000">
                                      <p:cBhvr>
                                        <p:cTn id="10" dur="500" fill="hold"/>
                                        <p:tgtEl>
                                          <p:spTgt spid="11"/>
                                        </p:tgtEl>
                                        <p:attrNameLst>
                                          <p:attrName>r</p:attrName>
                                        </p:attrNameLst>
                                      </p:cBhvr>
                                    </p:animRot>
                                  </p:childTnLst>
                                </p:cTn>
                              </p:par>
                              <p:par>
                                <p:cTn id="11" presetID="3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 calcmode="lin" valueType="num">
                                      <p:cBhvr>
                                        <p:cTn id="15" dur="1000" fill="hold"/>
                                        <p:tgtEl>
                                          <p:spTgt spid="12"/>
                                        </p:tgtEl>
                                        <p:attrNameLst>
                                          <p:attrName>style.rotation</p:attrName>
                                        </p:attrNameLst>
                                      </p:cBhvr>
                                      <p:tavLst>
                                        <p:tav tm="0">
                                          <p:val>
                                            <p:fltVal val="90"/>
                                          </p:val>
                                        </p:tav>
                                        <p:tav tm="100000">
                                          <p:val>
                                            <p:fltVal val="0"/>
                                          </p:val>
                                        </p:tav>
                                      </p:tavLst>
                                    </p:anim>
                                    <p:animEffect transition="in" filter="fade">
                                      <p:cBhvr>
                                        <p:cTn id="16" dur="10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wipe(up)">
                                      <p:cBhvr>
                                        <p:cTn id="21" dur="500"/>
                                        <p:tgtEl>
                                          <p:spTgt spid="3">
                                            <p:txEl>
                                              <p:pRg st="1" end="1"/>
                                            </p:txEl>
                                          </p:spTgt>
                                        </p:tgtEl>
                                      </p:cBhvr>
                                    </p:animEffect>
                                  </p:childTnLst>
                                </p:cTn>
                              </p:par>
                              <p:par>
                                <p:cTn id="22" presetID="22" presetClass="entr" presetSubtype="8" fill="hold" grpId="0" nodeType="withEffect">
                                  <p:stCondLst>
                                    <p:cond delay="1100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1500"/>
                                        <p:tgtEl>
                                          <p:spTgt spid="2"/>
                                        </p:tgtEl>
                                      </p:cBhvr>
                                    </p:animEffect>
                                  </p:childTnLst>
                                </p:cTn>
                              </p:par>
                              <p:par>
                                <p:cTn id="25" presetID="21" presetClass="entr" presetSubtype="8" repeatCount="5000" fill="hold" grpId="0" nodeType="withEffect">
                                  <p:stCondLst>
                                    <p:cond delay="1000"/>
                                  </p:stCondLst>
                                  <p:childTnLst>
                                    <p:set>
                                      <p:cBhvr>
                                        <p:cTn id="26" dur="1" fill="hold">
                                          <p:stCondLst>
                                            <p:cond delay="0"/>
                                          </p:stCondLst>
                                        </p:cTn>
                                        <p:tgtEl>
                                          <p:spTgt spid="6"/>
                                        </p:tgtEl>
                                        <p:attrNameLst>
                                          <p:attrName>style.visibility</p:attrName>
                                        </p:attrNameLst>
                                      </p:cBhvr>
                                      <p:to>
                                        <p:strVal val="visible"/>
                                      </p:to>
                                    </p:set>
                                    <p:animEffect transition="in" filter="wheel(8)">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par>
                                <p:cTn id="40" presetID="21" presetClass="entr" presetSubtype="8" fill="hold" nodeType="withEffect">
                                  <p:stCondLst>
                                    <p:cond delay="1500"/>
                                  </p:stCondLst>
                                  <p:childTnLst>
                                    <p:set>
                                      <p:cBhvr>
                                        <p:cTn id="41" dur="1" fill="hold">
                                          <p:stCondLst>
                                            <p:cond delay="0"/>
                                          </p:stCondLst>
                                        </p:cTn>
                                        <p:tgtEl>
                                          <p:spTgt spid="7"/>
                                        </p:tgtEl>
                                        <p:attrNameLst>
                                          <p:attrName>style.visibility</p:attrName>
                                        </p:attrNameLst>
                                      </p:cBhvr>
                                      <p:to>
                                        <p:strVal val="visible"/>
                                      </p:to>
                                    </p:set>
                                    <p:animEffect transition="in" filter="wheel(8)">
                                      <p:cBhvr>
                                        <p:cTn id="4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flip="none" rotWithShape="1">
          <a:gsLst>
            <a:gs pos="53000">
              <a:srgbClr val="009999"/>
            </a:gs>
            <a:gs pos="78000">
              <a:srgbClr val="FF00FF">
                <a:alpha val="20000"/>
              </a:srgbClr>
            </a:gs>
            <a:gs pos="23000">
              <a:schemeClr val="accent3">
                <a:lumMod val="60000"/>
                <a:lumOff val="4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3" name="Text Placeholder 2"/>
          <p:cNvSpPr>
            <a:spLocks noGrp="1"/>
          </p:cNvSpPr>
          <p:nvPr>
            <p:ph sz="quarter" idx="13"/>
          </p:nvPr>
        </p:nvSpPr>
        <p:spPr>
          <a:xfrm>
            <a:off x="174171" y="216567"/>
            <a:ext cx="11828082" cy="6394786"/>
          </a:xfr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path path="circle">
              <a:fillToRect l="50000" t="50000" r="50000" b="50000"/>
            </a:path>
            <a:tileRect/>
          </a:gradFill>
          <a:scene3d>
            <a:camera prst="orthographicFront"/>
            <a:lightRig rig="threePt" dir="t"/>
          </a:scene3d>
          <a:sp3d>
            <a:bevelT w="152400" h="50800" prst="softRound"/>
          </a:sp3d>
        </p:spPr>
        <p:txBody>
          <a:bodyPr anchor="t">
            <a:normAutofit lnSpcReduction="10000"/>
            <a:sp3d extrusionH="57150">
              <a:bevelT h="25400" prst="softRound"/>
            </a:sp3d>
          </a:bodyPr>
          <a:lstStyle/>
          <a:p>
            <a:pPr marL="0" indent="0">
              <a:buNone/>
            </a:pPr>
            <a:r>
              <a:rPr lang="en-US" sz="3600" b="1" cap="none" dirty="0" smtClean="0">
                <a:ln>
                  <a:solidFill>
                    <a:sysClr val="windowText" lastClr="000000"/>
                  </a:solidFill>
                </a:ln>
                <a:solidFill>
                  <a:srgbClr val="FF9900"/>
                </a:solidFill>
              </a:rPr>
              <a:t>   </a:t>
            </a:r>
            <a:r>
              <a:rPr lang="en-US" sz="3600" b="1" u="sng" cap="none" dirty="0" smtClean="0">
                <a:ln>
                  <a:solidFill>
                    <a:sysClr val="windowText" lastClr="000000"/>
                  </a:solidFill>
                </a:ln>
                <a:solidFill>
                  <a:srgbClr val="FF9900"/>
                </a:solidFill>
              </a:rPr>
              <a:t>If</a:t>
            </a:r>
            <a:r>
              <a:rPr lang="en-US" sz="2800" b="1" cap="none" dirty="0" smtClean="0">
                <a:ln>
                  <a:solidFill>
                    <a:sysClr val="windowText" lastClr="000000"/>
                  </a:solidFill>
                </a:ln>
                <a:solidFill>
                  <a:srgbClr val="FF9900"/>
                </a:solidFill>
              </a:rPr>
              <a:t> … years that contain an </a:t>
            </a:r>
            <a:r>
              <a:rPr lang="en-US" sz="2800" b="1" cap="none" dirty="0" smtClean="0">
                <a:ln>
                  <a:solidFill>
                    <a:sysClr val="windowText" lastClr="000000"/>
                  </a:solidFill>
                </a:ln>
                <a:solidFill>
                  <a:srgbClr val="00FFFF"/>
                </a:solidFill>
              </a:rPr>
              <a:t>Atonement</a:t>
            </a:r>
            <a:r>
              <a:rPr lang="en-US" sz="2800" b="1" cap="none" dirty="0" smtClean="0">
                <a:ln>
                  <a:solidFill>
                    <a:sysClr val="windowText" lastClr="000000"/>
                  </a:solidFill>
                </a:ln>
                <a:solidFill>
                  <a:srgbClr val="FF9900"/>
                </a:solidFill>
              </a:rPr>
              <a:t> Day appear in this format –</a:t>
            </a:r>
            <a:br>
              <a:rPr lang="en-US" sz="2800" b="1" cap="none" dirty="0" smtClean="0">
                <a:ln>
                  <a:solidFill>
                    <a:sysClr val="windowText" lastClr="000000"/>
                  </a:solidFill>
                </a:ln>
                <a:solidFill>
                  <a:srgbClr val="FF9900"/>
                </a:solidFill>
              </a:rPr>
            </a:br>
            <a:r>
              <a:rPr lang="en-US" sz="2800" b="1" cap="none" dirty="0" smtClean="0">
                <a:ln>
                  <a:solidFill>
                    <a:sysClr val="windowText" lastClr="000000"/>
                  </a:solidFill>
                </a:ln>
                <a:solidFill>
                  <a:srgbClr val="FF9900"/>
                </a:solidFill>
              </a:rPr>
              <a:t>	</a:t>
            </a:r>
            <a:r>
              <a:rPr lang="en-US" sz="2800" b="1" cap="none" dirty="0" smtClean="0">
                <a:ln>
                  <a:solidFill>
                    <a:sysClr val="windowText" lastClr="000000"/>
                  </a:solidFill>
                </a:ln>
                <a:solidFill>
                  <a:srgbClr val="FFFF00"/>
                </a:solidFill>
              </a:rPr>
              <a:t>Year #1: </a:t>
            </a:r>
            <a:r>
              <a:rPr lang="en-US" sz="2800" b="1" cap="none" dirty="0" smtClean="0">
                <a:ln>
                  <a:solidFill>
                    <a:sysClr val="windowText" lastClr="000000"/>
                  </a:solidFill>
                </a:ln>
                <a:solidFill>
                  <a:srgbClr val="FF9900"/>
                </a:solidFill>
              </a:rPr>
              <a:t>	12 months</a:t>
            </a:r>
          </a:p>
          <a:p>
            <a:pPr marL="0" indent="0">
              <a:buNone/>
            </a:pPr>
            <a:r>
              <a:rPr lang="en-US" sz="2800" b="1" cap="none" dirty="0">
                <a:ln>
                  <a:solidFill>
                    <a:sysClr val="windowText" lastClr="000000"/>
                  </a:solidFill>
                </a:ln>
                <a:solidFill>
                  <a:srgbClr val="FF9900"/>
                </a:solidFill>
              </a:rPr>
              <a:t>	</a:t>
            </a:r>
            <a:r>
              <a:rPr lang="en-US" sz="2800" b="1" cap="none" dirty="0" smtClean="0">
                <a:ln>
                  <a:solidFill>
                    <a:sysClr val="windowText" lastClr="000000"/>
                  </a:solidFill>
                </a:ln>
                <a:solidFill>
                  <a:srgbClr val="FFFF00"/>
                </a:solidFill>
              </a:rPr>
              <a:t>Year #2:</a:t>
            </a:r>
            <a:r>
              <a:rPr lang="en-US" sz="2800" b="1" cap="none" dirty="0" smtClean="0">
                <a:ln>
                  <a:solidFill>
                    <a:sysClr val="windowText" lastClr="000000"/>
                  </a:solidFill>
                </a:ln>
                <a:solidFill>
                  <a:srgbClr val="FF9900"/>
                </a:solidFill>
              </a:rPr>
              <a:t>	12 months</a:t>
            </a:r>
          </a:p>
          <a:p>
            <a:pPr marL="0" indent="0">
              <a:buNone/>
            </a:pPr>
            <a:r>
              <a:rPr lang="en-US" sz="2800" b="1" cap="none" dirty="0">
                <a:ln>
                  <a:solidFill>
                    <a:sysClr val="windowText" lastClr="000000"/>
                  </a:solidFill>
                </a:ln>
                <a:solidFill>
                  <a:srgbClr val="FF9900"/>
                </a:solidFill>
              </a:rPr>
              <a:t>	</a:t>
            </a:r>
            <a:r>
              <a:rPr lang="en-US" sz="2800" b="1" cap="none" dirty="0" smtClean="0">
                <a:ln>
                  <a:solidFill>
                    <a:sysClr val="windowText" lastClr="000000"/>
                  </a:solidFill>
                </a:ln>
                <a:solidFill>
                  <a:srgbClr val="FFFF00"/>
                </a:solidFill>
              </a:rPr>
              <a:t>Year #3: </a:t>
            </a:r>
            <a:r>
              <a:rPr lang="en-US" sz="2800" b="1" cap="none" dirty="0" smtClean="0">
                <a:ln>
                  <a:solidFill>
                    <a:sysClr val="windowText" lastClr="000000"/>
                  </a:solidFill>
                </a:ln>
                <a:solidFill>
                  <a:srgbClr val="FF9900"/>
                </a:solidFill>
              </a:rPr>
              <a:t>	</a:t>
            </a:r>
            <a:r>
              <a:rPr lang="en-US" sz="2800" b="1" u="sng" cap="none" dirty="0" smtClean="0">
                <a:ln>
                  <a:solidFill>
                    <a:sysClr val="windowText" lastClr="000000"/>
                  </a:solidFill>
                </a:ln>
                <a:solidFill>
                  <a:srgbClr val="00FF00"/>
                </a:solidFill>
              </a:rPr>
              <a:t>13</a:t>
            </a:r>
            <a:r>
              <a:rPr lang="en-US" sz="2800" b="1" cap="none" dirty="0" smtClean="0">
                <a:ln>
                  <a:solidFill>
                    <a:sysClr val="windowText" lastClr="000000"/>
                  </a:solidFill>
                </a:ln>
                <a:solidFill>
                  <a:srgbClr val="FF9900"/>
                </a:solidFill>
              </a:rPr>
              <a:t> months (</a:t>
            </a:r>
            <a:r>
              <a:rPr lang="en-US" sz="2800" b="1" cap="none" dirty="0" smtClean="0">
                <a:ln>
                  <a:solidFill>
                    <a:sysClr val="windowText" lastClr="000000"/>
                  </a:solidFill>
                </a:ln>
                <a:solidFill>
                  <a:srgbClr val="00FF00"/>
                </a:solidFill>
              </a:rPr>
              <a:t>?</a:t>
            </a:r>
            <a:r>
              <a:rPr lang="en-US" sz="2800" b="1" cap="none" dirty="0" smtClean="0">
                <a:ln>
                  <a:solidFill>
                    <a:sysClr val="windowText" lastClr="000000"/>
                  </a:solidFill>
                </a:ln>
                <a:solidFill>
                  <a:srgbClr val="FF9900"/>
                </a:solidFill>
              </a:rPr>
              <a:t>)</a:t>
            </a:r>
            <a:br>
              <a:rPr lang="en-US" sz="2800" b="1" cap="none" dirty="0" smtClean="0">
                <a:ln>
                  <a:solidFill>
                    <a:sysClr val="windowText" lastClr="000000"/>
                  </a:solidFill>
                </a:ln>
                <a:solidFill>
                  <a:srgbClr val="FF9900"/>
                </a:solidFill>
              </a:rPr>
            </a:br>
            <a:endParaRPr lang="en-US" sz="2800" b="1" cap="none" dirty="0" smtClean="0">
              <a:ln>
                <a:solidFill>
                  <a:sysClr val="windowText" lastClr="000000"/>
                </a:solidFill>
              </a:ln>
              <a:solidFill>
                <a:srgbClr val="FF9900"/>
              </a:solidFill>
            </a:endParaRPr>
          </a:p>
          <a:p>
            <a:pPr marL="0" indent="0">
              <a:buNone/>
            </a:pPr>
            <a:r>
              <a:rPr lang="en-US" sz="2800" b="1" cap="none" dirty="0">
                <a:ln>
                  <a:solidFill>
                    <a:sysClr val="windowText" lastClr="000000"/>
                  </a:solidFill>
                </a:ln>
                <a:solidFill>
                  <a:srgbClr val="FF9900"/>
                </a:solidFill>
              </a:rPr>
              <a:t>	</a:t>
            </a:r>
            <a:r>
              <a:rPr lang="en-US" sz="2800" b="1" cap="none" dirty="0" smtClean="0">
                <a:ln>
                  <a:solidFill>
                    <a:sysClr val="windowText" lastClr="000000"/>
                  </a:solidFill>
                </a:ln>
                <a:solidFill>
                  <a:srgbClr val="FF9900"/>
                </a:solidFill>
              </a:rPr>
              <a:t>	</a:t>
            </a:r>
            <a:r>
              <a:rPr lang="en-US" sz="2800" b="1" cap="none" dirty="0" smtClean="0">
                <a:ln>
                  <a:solidFill>
                    <a:sysClr val="windowText" lastClr="000000"/>
                  </a:solidFill>
                </a:ln>
                <a:solidFill>
                  <a:srgbClr val="009999"/>
                </a:solidFill>
              </a:rPr>
              <a:t>Yes, the 19 year </a:t>
            </a:r>
            <a:r>
              <a:rPr lang="en-US" sz="2800" b="1" cap="none" dirty="0" err="1" smtClean="0">
                <a:ln>
                  <a:solidFill>
                    <a:sysClr val="windowText" lastClr="000000"/>
                  </a:solidFill>
                </a:ln>
                <a:solidFill>
                  <a:srgbClr val="009999"/>
                </a:solidFill>
              </a:rPr>
              <a:t>Metonic</a:t>
            </a:r>
            <a:r>
              <a:rPr lang="en-US" sz="2800" b="1" cap="none" dirty="0" smtClean="0">
                <a:ln>
                  <a:solidFill>
                    <a:sysClr val="windowText" lastClr="000000"/>
                  </a:solidFill>
                </a:ln>
                <a:solidFill>
                  <a:srgbClr val="009999"/>
                </a:solidFill>
              </a:rPr>
              <a:t> Cycle demands a </a:t>
            </a:r>
            <a:r>
              <a:rPr lang="en-US" sz="2800" b="1" u="sng" cap="none" dirty="0" smtClean="0">
                <a:ln>
                  <a:solidFill>
                    <a:sysClr val="windowText" lastClr="000000"/>
                  </a:solidFill>
                </a:ln>
                <a:solidFill>
                  <a:srgbClr val="00FF00"/>
                </a:solidFill>
              </a:rPr>
              <a:t>13</a:t>
            </a:r>
            <a:r>
              <a:rPr lang="en-US" sz="2800" b="1" u="sng" cap="none" baseline="30000" dirty="0" smtClean="0">
                <a:ln>
                  <a:solidFill>
                    <a:sysClr val="windowText" lastClr="000000"/>
                  </a:solidFill>
                </a:ln>
                <a:solidFill>
                  <a:srgbClr val="00FF00"/>
                </a:solidFill>
              </a:rPr>
              <a:t>th</a:t>
            </a:r>
            <a:r>
              <a:rPr lang="en-US" sz="2800" b="1" cap="none" dirty="0" smtClean="0">
                <a:ln>
                  <a:solidFill>
                    <a:sysClr val="windowText" lastClr="000000"/>
                  </a:solidFill>
                </a:ln>
                <a:solidFill>
                  <a:srgbClr val="009999"/>
                </a:solidFill>
              </a:rPr>
              <a:t> month approximately every </a:t>
            </a:r>
            <a:r>
              <a:rPr lang="en-US" sz="2800" b="1" cap="none" dirty="0" smtClean="0">
                <a:ln>
                  <a:solidFill>
                    <a:sysClr val="windowText" lastClr="000000"/>
                  </a:solidFill>
                </a:ln>
                <a:solidFill>
                  <a:srgbClr val="FF00FF"/>
                </a:solidFill>
              </a:rPr>
              <a:t>3</a:t>
            </a:r>
            <a:r>
              <a:rPr lang="en-US" sz="2800" b="1" cap="none" baseline="30000" dirty="0" smtClean="0">
                <a:ln>
                  <a:solidFill>
                    <a:sysClr val="windowText" lastClr="000000"/>
                  </a:solidFill>
                </a:ln>
                <a:solidFill>
                  <a:srgbClr val="FF00FF"/>
                </a:solidFill>
              </a:rPr>
              <a:t>rd</a:t>
            </a:r>
            <a:r>
              <a:rPr lang="en-US" sz="2800" b="1" cap="none" dirty="0" smtClean="0">
                <a:ln>
                  <a:solidFill>
                    <a:sysClr val="windowText" lastClr="000000"/>
                  </a:solidFill>
                </a:ln>
                <a:solidFill>
                  <a:srgbClr val="009999"/>
                </a:solidFill>
              </a:rPr>
              <a:t> year to re-align with the seasons.</a:t>
            </a:r>
            <a:br>
              <a:rPr lang="en-US" sz="2800" b="1" cap="none" dirty="0" smtClean="0">
                <a:ln>
                  <a:solidFill>
                    <a:sysClr val="windowText" lastClr="000000"/>
                  </a:solidFill>
                </a:ln>
                <a:solidFill>
                  <a:srgbClr val="009999"/>
                </a:solidFill>
              </a:rPr>
            </a:br>
            <a:r>
              <a:rPr lang="en-US" sz="2800" b="1" cap="none" dirty="0" smtClean="0">
                <a:ln>
                  <a:solidFill>
                    <a:sysClr val="windowText" lastClr="000000"/>
                  </a:solidFill>
                </a:ln>
                <a:solidFill>
                  <a:srgbClr val="009999"/>
                </a:solidFill>
              </a:rPr>
              <a:t>Would this </a:t>
            </a:r>
            <a:r>
              <a:rPr lang="en-US" sz="2800" b="1" cap="none" dirty="0" smtClean="0">
                <a:ln>
                  <a:solidFill>
                    <a:sysClr val="windowText" lastClr="000000"/>
                  </a:solidFill>
                </a:ln>
                <a:solidFill>
                  <a:srgbClr val="FF00FF"/>
                </a:solidFill>
              </a:rPr>
              <a:t>3</a:t>
            </a:r>
            <a:r>
              <a:rPr lang="en-US" sz="2800" b="1" cap="none" baseline="30000" dirty="0" smtClean="0">
                <a:ln>
                  <a:solidFill>
                    <a:sysClr val="windowText" lastClr="000000"/>
                  </a:solidFill>
                </a:ln>
                <a:solidFill>
                  <a:srgbClr val="FF00FF"/>
                </a:solidFill>
              </a:rPr>
              <a:t>rd</a:t>
            </a:r>
            <a:r>
              <a:rPr lang="en-US" sz="2800" b="1" cap="none" dirty="0" smtClean="0">
                <a:ln>
                  <a:solidFill>
                    <a:sysClr val="windowText" lastClr="000000"/>
                  </a:solidFill>
                </a:ln>
                <a:solidFill>
                  <a:srgbClr val="FF00FF"/>
                </a:solidFill>
              </a:rPr>
              <a:t> </a:t>
            </a:r>
            <a:r>
              <a:rPr lang="en-US" sz="2800" b="1" cap="none" dirty="0" smtClean="0">
                <a:ln>
                  <a:solidFill>
                    <a:sysClr val="windowText" lastClr="000000"/>
                  </a:solidFill>
                </a:ln>
                <a:solidFill>
                  <a:srgbClr val="009999"/>
                </a:solidFill>
              </a:rPr>
              <a:t>year with </a:t>
            </a:r>
            <a:r>
              <a:rPr lang="en-US" sz="2800" b="1" cap="none" dirty="0" smtClean="0">
                <a:ln>
                  <a:solidFill>
                    <a:sysClr val="windowText" lastClr="000000"/>
                  </a:solidFill>
                </a:ln>
                <a:solidFill>
                  <a:srgbClr val="FF00FF"/>
                </a:solidFill>
              </a:rPr>
              <a:t>13</a:t>
            </a:r>
            <a:r>
              <a:rPr lang="en-US" sz="2800" b="1" cap="none" dirty="0" smtClean="0">
                <a:ln>
                  <a:solidFill>
                    <a:sysClr val="windowText" lastClr="000000"/>
                  </a:solidFill>
                </a:ln>
                <a:solidFill>
                  <a:srgbClr val="009999"/>
                </a:solidFill>
              </a:rPr>
              <a:t> months be any different?</a:t>
            </a:r>
          </a:p>
          <a:p>
            <a:pPr marL="0" indent="0">
              <a:buNone/>
            </a:pPr>
            <a:r>
              <a:rPr lang="en-US" sz="2800" b="1" cap="none" dirty="0">
                <a:ln>
                  <a:solidFill>
                    <a:sysClr val="windowText" lastClr="000000"/>
                  </a:solidFill>
                </a:ln>
                <a:solidFill>
                  <a:srgbClr val="0052F6"/>
                </a:solidFill>
              </a:rPr>
              <a:t> </a:t>
            </a:r>
            <a:r>
              <a:rPr lang="en-US" sz="2800" b="1" cap="none" dirty="0" smtClean="0">
                <a:ln>
                  <a:solidFill>
                    <a:sysClr val="windowText" lastClr="000000"/>
                  </a:solidFill>
                </a:ln>
                <a:solidFill>
                  <a:srgbClr val="0052F6"/>
                </a:solidFill>
              </a:rPr>
              <a:t>      </a:t>
            </a:r>
            <a:r>
              <a:rPr lang="en-US" sz="3200" b="1" cap="none" dirty="0" smtClean="0">
                <a:ln>
                  <a:solidFill>
                    <a:sysClr val="windowText" lastClr="000000"/>
                  </a:solidFill>
                </a:ln>
                <a:solidFill>
                  <a:srgbClr val="0052F6"/>
                </a:solidFill>
              </a:rPr>
              <a:t>Could  a  </a:t>
            </a:r>
            <a:r>
              <a:rPr lang="en-US" sz="3200" b="1" u="sng" cap="none" dirty="0" smtClean="0">
                <a:ln>
                  <a:solidFill>
                    <a:sysClr val="windowText" lastClr="000000"/>
                  </a:solidFill>
                </a:ln>
                <a:solidFill>
                  <a:srgbClr val="FF0000"/>
                </a:solidFill>
              </a:rPr>
              <a:t>13</a:t>
            </a:r>
            <a:r>
              <a:rPr lang="en-US" sz="3200" b="1" u="sng" cap="none" baseline="30000" dirty="0" smtClean="0">
                <a:ln>
                  <a:solidFill>
                    <a:sysClr val="windowText" lastClr="000000"/>
                  </a:solidFill>
                </a:ln>
                <a:solidFill>
                  <a:srgbClr val="FF0000"/>
                </a:solidFill>
              </a:rPr>
              <a:t>th</a:t>
            </a:r>
            <a:r>
              <a:rPr lang="en-US" sz="3200" b="1" cap="none" dirty="0" smtClean="0">
                <a:ln>
                  <a:solidFill>
                    <a:sysClr val="windowText" lastClr="000000"/>
                  </a:solidFill>
                </a:ln>
                <a:solidFill>
                  <a:srgbClr val="0052F6"/>
                </a:solidFill>
              </a:rPr>
              <a:t>  month  year  possibly  be  a  </a:t>
            </a:r>
            <a:r>
              <a:rPr lang="en-US" sz="2800" b="1" cap="none" dirty="0" smtClean="0">
                <a:ln>
                  <a:solidFill>
                    <a:sysClr val="windowText" lastClr="000000"/>
                  </a:solidFill>
                </a:ln>
                <a:solidFill>
                  <a:srgbClr val="009999"/>
                </a:solidFill>
                <a:effectLst>
                  <a:reflection blurRad="6350" dist="60007" dir="5400000" sy="-100000" algn="bl" rotWithShape="0"/>
                </a:effectLst>
                <a:latin typeface="Arial Black" panose="020B0A04020102020204" pitchFamily="34" charset="0"/>
              </a:rPr>
              <a:t>FOLDED OVER (</a:t>
            </a:r>
            <a:r>
              <a:rPr lang="en-US" sz="2800" b="1" cap="none" dirty="0" smtClean="0">
                <a:ln>
                  <a:solidFill>
                    <a:sysClr val="windowText" lastClr="000000"/>
                  </a:solidFill>
                </a:ln>
                <a:solidFill>
                  <a:srgbClr val="FFFF00"/>
                </a:solidFill>
                <a:effectLst>
                  <a:reflection blurRad="6350" dist="60007" dir="5400000" sy="-100000" algn="bl" rotWithShape="0"/>
                </a:effectLst>
                <a:latin typeface="Arial Black" panose="020B0A04020102020204" pitchFamily="34" charset="0"/>
              </a:rPr>
              <a:t>DUPLICATION</a:t>
            </a:r>
            <a:r>
              <a:rPr lang="en-US" sz="2800" b="1" cap="none" dirty="0" smtClean="0">
                <a:ln>
                  <a:solidFill>
                    <a:sysClr val="windowText" lastClr="000000"/>
                  </a:solidFill>
                </a:ln>
                <a:solidFill>
                  <a:srgbClr val="009999"/>
                </a:solidFill>
                <a:effectLst>
                  <a:reflection blurRad="6350" dist="60007" dir="5400000" sy="-100000" algn="bl" rotWithShape="0"/>
                </a:effectLst>
                <a:latin typeface="Arial Black" panose="020B0A04020102020204" pitchFamily="34" charset="0"/>
              </a:rPr>
              <a:t>) </a:t>
            </a:r>
            <a:r>
              <a:rPr lang="en-US" sz="2800" b="1" cap="none" dirty="0" smtClean="0">
                <a:ln>
                  <a:solidFill>
                    <a:sysClr val="windowText" lastClr="000000"/>
                  </a:solidFill>
                </a:ln>
                <a:solidFill>
                  <a:srgbClr val="00FFFF"/>
                </a:solidFill>
                <a:effectLst>
                  <a:reflection blurRad="6350" dist="60007" dir="5400000" sy="-100000" algn="bl" rotWithShape="0"/>
                </a:effectLst>
                <a:latin typeface="Arial Black" panose="020B0A04020102020204" pitchFamily="34" charset="0"/>
              </a:rPr>
              <a:t>EXACT SECOND COPY</a:t>
            </a:r>
            <a:r>
              <a:rPr lang="en-US" sz="2800" b="1" cap="none" dirty="0" smtClean="0">
                <a:ln>
                  <a:solidFill>
                    <a:sysClr val="windowText" lastClr="000000"/>
                  </a:solidFill>
                </a:ln>
                <a:solidFill>
                  <a:srgbClr val="00FFFF"/>
                </a:solidFill>
                <a:latin typeface="Arial Black" panose="020B0A04020102020204" pitchFamily="34" charset="0"/>
              </a:rPr>
              <a:t> </a:t>
            </a:r>
            <a:r>
              <a:rPr lang="en-US" sz="2800" cap="none" dirty="0" smtClean="0">
                <a:ln>
                  <a:solidFill>
                    <a:sysClr val="windowText" lastClr="000000"/>
                  </a:solidFill>
                </a:ln>
              </a:rPr>
              <a:t>of</a:t>
            </a:r>
            <a:r>
              <a:rPr lang="en-US" sz="2800" b="1" cap="none" dirty="0" smtClean="0">
                <a:ln>
                  <a:solidFill>
                    <a:sysClr val="windowText" lastClr="000000"/>
                  </a:solidFill>
                </a:ln>
                <a:solidFill>
                  <a:srgbClr val="009999"/>
                </a:solidFill>
                <a:latin typeface="Arial Black" panose="020B0A04020102020204" pitchFamily="34" charset="0"/>
              </a:rPr>
              <a:t>  </a:t>
            </a:r>
            <a:br>
              <a:rPr lang="en-US" sz="2800" b="1" cap="none" dirty="0" smtClean="0">
                <a:ln>
                  <a:solidFill>
                    <a:sysClr val="windowText" lastClr="000000"/>
                  </a:solidFill>
                </a:ln>
                <a:solidFill>
                  <a:srgbClr val="009999"/>
                </a:solidFill>
                <a:latin typeface="Arial Black" panose="020B0A04020102020204" pitchFamily="34" charset="0"/>
              </a:rPr>
            </a:br>
            <a:r>
              <a:rPr lang="en-US" sz="2800" b="1" cap="none" dirty="0" smtClean="0">
                <a:ln>
                  <a:solidFill>
                    <a:sysClr val="windowText" lastClr="000000"/>
                  </a:solidFill>
                </a:ln>
                <a:solidFill>
                  <a:srgbClr val="009999"/>
                </a:solidFill>
                <a:latin typeface="Arial Black" panose="020B0A04020102020204" pitchFamily="34" charset="0"/>
              </a:rPr>
              <a:t>						</a:t>
            </a:r>
            <a:endParaRPr lang="en-US" sz="2800" b="1" cap="none" dirty="0">
              <a:ln>
                <a:solidFill>
                  <a:sysClr val="windowText" lastClr="000000"/>
                </a:solidFill>
              </a:ln>
              <a:solidFill>
                <a:srgbClr val="FF00FF"/>
              </a:solidFill>
              <a:latin typeface="Arial Black" panose="020B0A04020102020204" pitchFamily="34" charset="0"/>
            </a:endParaRPr>
          </a:p>
        </p:txBody>
      </p:sp>
      <p:sp>
        <p:nvSpPr>
          <p:cNvPr id="4" name="Slide Number Placeholder 3"/>
          <p:cNvSpPr>
            <a:spLocks noGrp="1"/>
          </p:cNvSpPr>
          <p:nvPr>
            <p:ph type="sldNum" sz="quarter" idx="12"/>
          </p:nvPr>
        </p:nvSpPr>
        <p:spPr>
          <a:xfrm>
            <a:off x="11800114" y="6611353"/>
            <a:ext cx="391886" cy="252867"/>
          </a:xfrm>
        </p:spPr>
        <p:txBody>
          <a:bodyPr/>
          <a:lstStyle/>
          <a:p>
            <a:fld id="{6D22F896-40B5-4ADD-8801-0D06FADFA095}" type="slidenum">
              <a:rPr lang="en-US" smtClean="0"/>
              <a:pPr/>
              <a:t>45</a:t>
            </a:fld>
            <a:endParaRPr lang="en-US" dirty="0"/>
          </a:p>
        </p:txBody>
      </p:sp>
      <p:sp>
        <p:nvSpPr>
          <p:cNvPr id="2" name="Curved Down Arrow 1"/>
          <p:cNvSpPr/>
          <p:nvPr/>
        </p:nvSpPr>
        <p:spPr>
          <a:xfrm rot="5400000" flipH="1">
            <a:off x="4963885" y="1393370"/>
            <a:ext cx="1480457" cy="783771"/>
          </a:xfrm>
          <a:prstGeom prst="curvedDownArrow">
            <a:avLst>
              <a:gd name="adj1" fmla="val 28535"/>
              <a:gd name="adj2" fmla="val 169256"/>
              <a:gd name="adj3" fmla="val 29225"/>
            </a:avLst>
          </a:prstGeom>
          <a:gradFill flip="none" rotWithShape="1">
            <a:gsLst>
              <a:gs pos="23000">
                <a:srgbClr val="009999"/>
              </a:gs>
              <a:gs pos="78000">
                <a:srgbClr val="FFFF00"/>
              </a:gs>
              <a:gs pos="23000">
                <a:srgbClr val="FF9900"/>
              </a:gs>
            </a:gsLst>
            <a:lin ang="2700000" scaled="1"/>
            <a:tileRect/>
          </a:gradFill>
          <a:ln>
            <a:solidFill>
              <a:srgbClr val="0066FF"/>
            </a:solidFill>
          </a:ln>
          <a:effectLst>
            <a:glow rad="127000">
              <a:srgbClr val="00FFFF"/>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pic>
        <p:nvPicPr>
          <p:cNvPr id="8" name="Picture 21" descr="C:\Users\Rae\Desktop\Art on Desktop\white man clip art\yellow-blue smiley faces\smiley reminder.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093234" y="3705934"/>
            <a:ext cx="1184366" cy="1172219"/>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p:cNvCxnSpPr/>
          <p:nvPr/>
        </p:nvCxnSpPr>
        <p:spPr>
          <a:xfrm flipH="1" flipV="1">
            <a:off x="8961121" y="3692435"/>
            <a:ext cx="1132113" cy="818605"/>
          </a:xfrm>
          <a:prstGeom prst="straightConnector1">
            <a:avLst/>
          </a:prstGeom>
          <a:ln w="76200">
            <a:solidFill>
              <a:srgbClr val="00FF00"/>
            </a:solidFill>
            <a:headEnd type="none" w="med" len="med"/>
            <a:tailEnd type="arrow" w="med" len="med"/>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10" name="Right Brace 9"/>
          <p:cNvSpPr/>
          <p:nvPr/>
        </p:nvSpPr>
        <p:spPr>
          <a:xfrm>
            <a:off x="4702628" y="1001486"/>
            <a:ext cx="478971" cy="888274"/>
          </a:xfrm>
          <a:prstGeom prst="rightBrace">
            <a:avLst>
              <a:gd name="adj1" fmla="val 55156"/>
              <a:gd name="adj2" fmla="val 50000"/>
            </a:avLst>
          </a:prstGeom>
          <a:ln w="38100">
            <a:solidFill>
              <a:srgbClr val="0066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 name="Rounded Rectangle 10"/>
          <p:cNvSpPr/>
          <p:nvPr/>
        </p:nvSpPr>
        <p:spPr>
          <a:xfrm>
            <a:off x="6226628" y="870857"/>
            <a:ext cx="5659020" cy="2307771"/>
          </a:xfrm>
          <a:prstGeom prst="round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w="57150">
            <a:solidFill>
              <a:srgbClr val="FFFF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3200" b="1" u="sng" dirty="0" smtClean="0">
                <a:ln>
                  <a:solidFill>
                    <a:sysClr val="windowText" lastClr="000000"/>
                  </a:solidFill>
                </a:ln>
                <a:solidFill>
                  <a:srgbClr val="FF9900"/>
                </a:solidFill>
              </a:rPr>
              <a:t>THEN</a:t>
            </a:r>
            <a:r>
              <a:rPr lang="en-CA" sz="3200" dirty="0" smtClean="0">
                <a:solidFill>
                  <a:schemeClr val="tx1"/>
                </a:solidFill>
              </a:rPr>
              <a:t> … has year #3 shown an exact mirror image (a </a:t>
            </a:r>
            <a:r>
              <a:rPr lang="en-CA" sz="3200" b="1" dirty="0" smtClean="0">
                <a:ln>
                  <a:solidFill>
                    <a:sysClr val="windowText" lastClr="000000"/>
                  </a:solidFill>
                </a:ln>
                <a:solidFill>
                  <a:srgbClr val="0052F6"/>
                </a:solidFill>
                <a:effectLst>
                  <a:glow rad="127000">
                    <a:srgbClr val="FF9900"/>
                  </a:glow>
                </a:effectLst>
              </a:rPr>
              <a:t>SHANEH</a:t>
            </a:r>
            <a:r>
              <a:rPr lang="en-CA" sz="3200" dirty="0" smtClean="0">
                <a:solidFill>
                  <a:schemeClr val="tx1"/>
                </a:solidFill>
              </a:rPr>
              <a:t> </a:t>
            </a:r>
            <a:r>
              <a:rPr lang="en-CA" sz="3200" dirty="0" smtClean="0">
                <a:ln>
                  <a:solidFill>
                    <a:sysClr val="windowText" lastClr="000000"/>
                  </a:solidFill>
                </a:ln>
                <a:solidFill>
                  <a:srgbClr val="0052F6"/>
                </a:solidFill>
                <a:effectLst>
                  <a:glow rad="127000">
                    <a:srgbClr val="FF9900"/>
                  </a:glow>
                </a:effectLst>
              </a:rPr>
              <a:t>duplication</a:t>
            </a:r>
            <a:r>
              <a:rPr lang="en-CA" sz="3200" dirty="0" smtClean="0">
                <a:solidFill>
                  <a:schemeClr val="tx1"/>
                </a:solidFill>
              </a:rPr>
              <a:t>) of years 1&amp;2?</a:t>
            </a:r>
          </a:p>
          <a:p>
            <a:pPr algn="ctr"/>
            <a:r>
              <a:rPr lang="en-CA" sz="3200" dirty="0" smtClean="0">
                <a:solidFill>
                  <a:schemeClr val="tx1"/>
                </a:solidFill>
              </a:rPr>
              <a:t>Or is year #3 a </a:t>
            </a:r>
            <a:r>
              <a:rPr lang="en-CA" sz="3200" b="1" dirty="0" smtClean="0">
                <a:solidFill>
                  <a:srgbClr val="FF0000"/>
                </a:solidFill>
              </a:rPr>
              <a:t>“rogue” </a:t>
            </a:r>
            <a:r>
              <a:rPr lang="en-CA" sz="3200" dirty="0" smtClean="0">
                <a:solidFill>
                  <a:schemeClr val="tx1"/>
                </a:solidFill>
              </a:rPr>
              <a:t>year?</a:t>
            </a:r>
            <a:endParaRPr lang="en-CA" sz="3200" dirty="0">
              <a:solidFill>
                <a:schemeClr val="tx1"/>
              </a:solidFill>
            </a:endParaRPr>
          </a:p>
        </p:txBody>
      </p:sp>
      <p:sp>
        <p:nvSpPr>
          <p:cNvPr id="12" name="AutoShape 2" descr="Image result for PIC OF SLIVER MOON"/>
          <p:cNvSpPr>
            <a:spLocks noChangeAspect="1" noChangeArrowheads="1"/>
          </p:cNvSpPr>
          <p:nvPr/>
        </p:nvSpPr>
        <p:spPr bwMode="auto">
          <a:xfrm>
            <a:off x="63500" y="-206829"/>
            <a:ext cx="1981200" cy="1981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16" name="Picture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5383" y="2598556"/>
            <a:ext cx="1282938" cy="104558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cxnSp>
        <p:nvCxnSpPr>
          <p:cNvPr id="18" name="Straight Arrow Connector 17"/>
          <p:cNvCxnSpPr/>
          <p:nvPr/>
        </p:nvCxnSpPr>
        <p:spPr>
          <a:xfrm flipV="1">
            <a:off x="1186551" y="2447109"/>
            <a:ext cx="1870158" cy="801188"/>
          </a:xfrm>
          <a:prstGeom prst="straightConnector1">
            <a:avLst/>
          </a:prstGeom>
          <a:ln w="76200">
            <a:solidFill>
              <a:srgbClr val="00FF00"/>
            </a:solidFill>
            <a:headEnd type="none" w="med" len="med"/>
            <a:tailEnd type="arrow" w="med" len="med"/>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rot="20338307">
            <a:off x="9754791" y="5866910"/>
            <a:ext cx="2239583" cy="585193"/>
          </a:xfrm>
          <a:prstGeom prst="rect">
            <a:avLst/>
          </a:prstGeom>
          <a:solidFill>
            <a:schemeClr val="tx1">
              <a:lumMod val="95000"/>
              <a:lumOff val="5000"/>
            </a:schemeClr>
          </a:solidFill>
          <a:ln w="57150">
            <a:solidFill>
              <a:srgbClr val="FF99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3600" dirty="0" smtClean="0">
                <a:ln>
                  <a:solidFill>
                    <a:srgbClr val="0066FF"/>
                  </a:solidFill>
                </a:ln>
                <a:solidFill>
                  <a:srgbClr val="00FFFF"/>
                </a:solidFill>
                <a:latin typeface="Arial Black" panose="020B0A04020102020204" pitchFamily="34" charset="0"/>
              </a:rPr>
              <a:t>NEXT!</a:t>
            </a:r>
            <a:endParaRPr lang="en-CA" sz="3600" dirty="0">
              <a:ln>
                <a:solidFill>
                  <a:srgbClr val="0066FF"/>
                </a:solidFill>
              </a:ln>
              <a:solidFill>
                <a:srgbClr val="00FFFF"/>
              </a:solidFill>
              <a:latin typeface="Arial Black" panose="020B0A04020102020204" pitchFamily="34" charset="0"/>
            </a:endParaRPr>
          </a:p>
        </p:txBody>
      </p:sp>
      <p:sp>
        <p:nvSpPr>
          <p:cNvPr id="27" name="Rounded Rectangle 26"/>
          <p:cNvSpPr/>
          <p:nvPr/>
        </p:nvSpPr>
        <p:spPr>
          <a:xfrm>
            <a:off x="5570743" y="6294497"/>
            <a:ext cx="3874200" cy="505097"/>
          </a:xfrm>
          <a:prstGeom prst="roundRect">
            <a:avLst/>
          </a:prstGeom>
          <a:solidFill>
            <a:srgbClr val="663300"/>
          </a:solidFill>
          <a:ln w="57150">
            <a:solidFill>
              <a:srgbClr val="FFFF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2800" b="1" dirty="0">
                <a:ln>
                  <a:solidFill>
                    <a:sysClr val="windowText" lastClr="000000"/>
                  </a:solidFill>
                </a:ln>
                <a:solidFill>
                  <a:srgbClr val="FF00FF"/>
                </a:solidFill>
                <a:latin typeface="Arial Black" panose="020B0A04020102020204" pitchFamily="34" charset="0"/>
              </a:rPr>
              <a:t>YEARS 1 &amp; 2</a:t>
            </a:r>
            <a:r>
              <a:rPr lang="en-US" sz="2800" b="1" dirty="0" smtClean="0">
                <a:ln>
                  <a:solidFill>
                    <a:sysClr val="windowText" lastClr="000000"/>
                  </a:solidFill>
                </a:ln>
                <a:solidFill>
                  <a:srgbClr val="FF00FF"/>
                </a:solidFill>
                <a:latin typeface="Arial Black" panose="020B0A04020102020204" pitchFamily="34" charset="0"/>
              </a:rPr>
              <a:t>????</a:t>
            </a:r>
            <a:endParaRPr lang="en-CA" dirty="0"/>
          </a:p>
        </p:txBody>
      </p:sp>
    </p:spTree>
    <p:extLst>
      <p:ext uri="{BB962C8B-B14F-4D97-AF65-F5344CB8AC3E}">
        <p14:creationId xmlns:p14="http://schemas.microsoft.com/office/powerpoint/2010/main" val="38130196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22" presetClass="entr" presetSubtype="2" fill="hold" grpId="0" nodeType="withEffect">
                                  <p:stCondLst>
                                    <p:cond delay="100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1000"/>
                                        <p:tgtEl>
                                          <p:spTgt spid="2"/>
                                        </p:tgtEl>
                                      </p:cBhvr>
                                    </p:animEffect>
                                  </p:childTnLst>
                                </p:cTn>
                              </p:par>
                              <p:par>
                                <p:cTn id="13" presetID="6" presetClass="entr" presetSubtype="16" fill="hold" grpId="0" nodeType="withEffect">
                                  <p:stCondLst>
                                    <p:cond delay="2000"/>
                                  </p:stCondLst>
                                  <p:childTnLst>
                                    <p:set>
                                      <p:cBhvr>
                                        <p:cTn id="14" dur="1" fill="hold">
                                          <p:stCondLst>
                                            <p:cond delay="0"/>
                                          </p:stCondLst>
                                        </p:cTn>
                                        <p:tgtEl>
                                          <p:spTgt spid="11"/>
                                        </p:tgtEl>
                                        <p:attrNameLst>
                                          <p:attrName>style.visibility</p:attrName>
                                        </p:attrNameLst>
                                      </p:cBhvr>
                                      <p:to>
                                        <p:strVal val="visible"/>
                                      </p:to>
                                    </p:set>
                                    <p:animEffect transition="in" filter="circle(in)">
                                      <p:cBhvr>
                                        <p:cTn id="15" dur="125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0" dur="500"/>
                                        <p:tgtEl>
                                          <p:spTgt spid="3">
                                            <p:txEl>
                                              <p:pRg st="3" end="3"/>
                                            </p:txEl>
                                          </p:spTgt>
                                        </p:tgtEl>
                                      </p:cBhvr>
                                    </p:animEffect>
                                  </p:childTnLst>
                                </p:cTn>
                              </p:par>
                              <p:par>
                                <p:cTn id="21" presetID="42" presetClass="entr" presetSubtype="0" fill="hold" nodeType="withEffect">
                                  <p:stCondLst>
                                    <p:cond delay="300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300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8" presetID="14" presetClass="entr" presetSubtype="10" fill="hold" grpId="0" nodeType="withEffect">
                                  <p:stCondLst>
                                    <p:cond delay="3750"/>
                                  </p:stCondLst>
                                  <p:childTnLst>
                                    <p:set>
                                      <p:cBhvr>
                                        <p:cTn id="39" dur="1" fill="hold">
                                          <p:stCondLst>
                                            <p:cond delay="0"/>
                                          </p:stCondLst>
                                        </p:cTn>
                                        <p:tgtEl>
                                          <p:spTgt spid="27"/>
                                        </p:tgtEl>
                                        <p:attrNameLst>
                                          <p:attrName>style.visibility</p:attrName>
                                        </p:attrNameLst>
                                      </p:cBhvr>
                                      <p:to>
                                        <p:strVal val="visible"/>
                                      </p:to>
                                    </p:set>
                                    <p:animEffect transition="in" filter="randombar(horizontal)">
                                      <p:cBhvr>
                                        <p:cTn id="40" dur="500"/>
                                        <p:tgtEl>
                                          <p:spTgt spid="27"/>
                                        </p:tgtEl>
                                      </p:cBhvr>
                                    </p:animEffect>
                                  </p:childTnLst>
                                </p:cTn>
                              </p:par>
                            </p:childTnLst>
                          </p:cTn>
                        </p:par>
                      </p:childTnLst>
                    </p:cTn>
                  </p:par>
                  <p:par>
                    <p:cTn id="41" fill="hold">
                      <p:stCondLst>
                        <p:cond delay="indefinite"/>
                      </p:stCondLst>
                      <p:childTnLst>
                        <p:par>
                          <p:cTn id="42" fill="hold">
                            <p:stCondLst>
                              <p:cond delay="0"/>
                            </p:stCondLst>
                            <p:childTnLst>
                              <p:par>
                                <p:cTn id="43" presetID="45"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2000"/>
                                        <p:tgtEl>
                                          <p:spTgt spid="21"/>
                                        </p:tgtEl>
                                      </p:cBhvr>
                                    </p:animEffect>
                                    <p:anim calcmode="lin" valueType="num">
                                      <p:cBhvr>
                                        <p:cTn id="46" dur="2000" fill="hold"/>
                                        <p:tgtEl>
                                          <p:spTgt spid="21"/>
                                        </p:tgtEl>
                                        <p:attrNameLst>
                                          <p:attrName>ppt_w</p:attrName>
                                        </p:attrNameLst>
                                      </p:cBhvr>
                                      <p:tavLst>
                                        <p:tav tm="0" fmla="#ppt_w*sin(2.5*pi*$)">
                                          <p:val>
                                            <p:fltVal val="0"/>
                                          </p:val>
                                        </p:tav>
                                        <p:tav tm="100000">
                                          <p:val>
                                            <p:fltVal val="1"/>
                                          </p:val>
                                        </p:tav>
                                      </p:tavLst>
                                    </p:anim>
                                    <p:anim calcmode="lin" valueType="num">
                                      <p:cBhvr>
                                        <p:cTn id="47" dur="2000" fill="hold"/>
                                        <p:tgtEl>
                                          <p:spTgt spid="2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1" grpId="0" animBg="1"/>
      <p:bldP spid="21" grpId="0" animBg="1"/>
      <p:bldP spid="2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flip="none" rotWithShape="1">
          <a:gsLst>
            <a:gs pos="53000">
              <a:srgbClr val="009999"/>
            </a:gs>
            <a:gs pos="91000">
              <a:srgbClr val="FF00FF">
                <a:alpha val="20000"/>
              </a:srgbClr>
            </a:gs>
            <a:gs pos="22000">
              <a:schemeClr val="accent3">
                <a:lumMod val="34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Text Placeholder 2"/>
          <p:cNvSpPr>
            <a:spLocks noGrp="1"/>
          </p:cNvSpPr>
          <p:nvPr>
            <p:ph sz="quarter" idx="13"/>
          </p:nvPr>
        </p:nvSpPr>
        <p:spPr>
          <a:xfrm>
            <a:off x="197223" y="1036320"/>
            <a:ext cx="11878235" cy="5547360"/>
          </a:xfrm>
          <a:solidFill>
            <a:schemeClr val="accent5">
              <a:lumMod val="20000"/>
              <a:lumOff val="80000"/>
              <a:alpha val="63000"/>
            </a:schemeClr>
          </a:solidFill>
          <a:scene3d>
            <a:camera prst="orthographicFront"/>
            <a:lightRig rig="threePt" dir="t"/>
          </a:scene3d>
          <a:sp3d>
            <a:bevelT w="152400" h="50800" prst="softRound"/>
          </a:sp3d>
        </p:spPr>
        <p:txBody>
          <a:bodyPr anchor="ctr">
            <a:normAutofit/>
            <a:sp3d extrusionH="57150">
              <a:bevelT h="25400" prst="softRound"/>
            </a:sp3d>
          </a:bodyPr>
          <a:lstStyle/>
          <a:p>
            <a:pPr marL="0" indent="0">
              <a:buNone/>
            </a:pPr>
            <a:r>
              <a:rPr lang="en-US" sz="2800" b="1" i="1" dirty="0" smtClean="0">
                <a:solidFill>
                  <a:srgbClr val="008080"/>
                </a:solidFill>
                <a:latin typeface="Georgia" panose="02040502050405020303" pitchFamily="18" charset="0"/>
              </a:rPr>
              <a:t>L</a:t>
            </a:r>
            <a:r>
              <a:rPr lang="en-US" sz="2800" b="1" i="1" cap="none" dirty="0" smtClean="0">
                <a:solidFill>
                  <a:srgbClr val="008080"/>
                </a:solidFill>
                <a:latin typeface="Georgia" panose="02040502050405020303" pitchFamily="18" charset="0"/>
              </a:rPr>
              <a:t>ev</a:t>
            </a:r>
            <a:r>
              <a:rPr lang="en-US" sz="2800" b="1" i="1" dirty="0" smtClean="0">
                <a:solidFill>
                  <a:srgbClr val="008080"/>
                </a:solidFill>
                <a:latin typeface="Georgia" panose="02040502050405020303" pitchFamily="18" charset="0"/>
              </a:rPr>
              <a:t> </a:t>
            </a:r>
            <a:r>
              <a:rPr lang="en-US" sz="2800" b="1" i="1" dirty="0">
                <a:solidFill>
                  <a:srgbClr val="008080"/>
                </a:solidFill>
                <a:latin typeface="Georgia" panose="02040502050405020303" pitchFamily="18" charset="0"/>
              </a:rPr>
              <a:t>25:4</a:t>
            </a:r>
            <a:r>
              <a:rPr lang="en-US" sz="2800" b="1" i="1" dirty="0">
                <a:solidFill>
                  <a:prstClr val="black"/>
                </a:solidFill>
                <a:latin typeface="Georgia" panose="02040502050405020303" pitchFamily="18" charset="0"/>
              </a:rPr>
              <a:t>  </a:t>
            </a:r>
            <a:r>
              <a:rPr lang="en-US" sz="2800" b="1" i="1" dirty="0" smtClean="0">
                <a:solidFill>
                  <a:prstClr val="black"/>
                </a:solidFill>
                <a:latin typeface="Georgia" panose="02040502050405020303" pitchFamily="18" charset="0"/>
              </a:rPr>
              <a:t> </a:t>
            </a:r>
            <a:r>
              <a:rPr lang="en-US" sz="2800" cap="none" dirty="0" smtClean="0">
                <a:solidFill>
                  <a:prstClr val="black"/>
                </a:solidFill>
                <a:latin typeface="Georgia" panose="02040502050405020303" pitchFamily="18" charset="0"/>
              </a:rPr>
              <a:t>But </a:t>
            </a:r>
            <a:r>
              <a:rPr lang="en-US" sz="2800" cap="none" dirty="0">
                <a:solidFill>
                  <a:prstClr val="black"/>
                </a:solidFill>
                <a:latin typeface="Georgia" panose="02040502050405020303" pitchFamily="18" charset="0"/>
              </a:rPr>
              <a:t>in the </a:t>
            </a:r>
            <a:r>
              <a:rPr lang="en-US" sz="2800" b="1" cap="none" dirty="0">
                <a:solidFill>
                  <a:srgbClr val="FF0000"/>
                </a:solidFill>
                <a:latin typeface="Georgia" panose="02040502050405020303" pitchFamily="18" charset="0"/>
              </a:rPr>
              <a:t>seventh</a:t>
            </a:r>
            <a:r>
              <a:rPr lang="en-US" sz="2800" cap="none" dirty="0">
                <a:solidFill>
                  <a:prstClr val="black"/>
                </a:solidFill>
                <a:latin typeface="Georgia" panose="02040502050405020303" pitchFamily="18" charset="0"/>
              </a:rPr>
              <a:t> </a:t>
            </a:r>
            <a:r>
              <a:rPr lang="en-US" sz="2800" b="1" cap="none" dirty="0" smtClean="0">
                <a:ln>
                  <a:solidFill>
                    <a:sysClr val="windowText" lastClr="000000"/>
                  </a:solidFill>
                </a:ln>
                <a:solidFill>
                  <a:srgbClr val="9966FF"/>
                </a:solidFill>
                <a:effectLst>
                  <a:glow rad="127000">
                    <a:srgbClr val="FFFF00"/>
                  </a:glow>
                </a:effectLst>
                <a:latin typeface="Georgia" panose="02040502050405020303" pitchFamily="18" charset="0"/>
              </a:rPr>
              <a:t>YEAR</a:t>
            </a:r>
            <a:r>
              <a:rPr lang="en-US" sz="2800" cap="none" dirty="0" smtClean="0">
                <a:solidFill>
                  <a:prstClr val="black"/>
                </a:solidFill>
                <a:latin typeface="Georgia" panose="02040502050405020303" pitchFamily="18" charset="0"/>
              </a:rPr>
              <a:t> </a:t>
            </a:r>
            <a:r>
              <a:rPr lang="en-US" sz="2800" cap="none" dirty="0">
                <a:solidFill>
                  <a:prstClr val="black"/>
                </a:solidFill>
                <a:latin typeface="Georgia" panose="02040502050405020303" pitchFamily="18" charset="0"/>
              </a:rPr>
              <a:t>the land is to have a Sabbath of rest, a Sabbath to</a:t>
            </a:r>
            <a:r>
              <a:rPr lang="en-US" sz="2800" dirty="0">
                <a:solidFill>
                  <a:prstClr val="black"/>
                </a:solidFill>
                <a:latin typeface="Georgia" panose="02040502050405020303" pitchFamily="18" charset="0"/>
              </a:rPr>
              <a:t> </a:t>
            </a:r>
            <a:r>
              <a:rPr lang="he-IL" sz="2800" dirty="0" smtClean="0">
                <a:solidFill>
                  <a:srgbClr val="0052F6"/>
                </a:solidFill>
                <a:latin typeface="Arial" panose="020B0604020202020204" pitchFamily="34" charset="0"/>
              </a:rPr>
              <a:t>יהוה</a:t>
            </a:r>
            <a:r>
              <a:rPr lang="en-CA" sz="2800" dirty="0" smtClean="0">
                <a:solidFill>
                  <a:srgbClr val="0052F6"/>
                </a:solidFill>
                <a:latin typeface="Arial" panose="020B0604020202020204" pitchFamily="34" charset="0"/>
              </a:rPr>
              <a:t> [</a:t>
            </a:r>
            <a:r>
              <a:rPr lang="en-CA" sz="2800" dirty="0" err="1" smtClean="0">
                <a:solidFill>
                  <a:srgbClr val="0052F6"/>
                </a:solidFill>
                <a:latin typeface="Arial" panose="020B0604020202020204" pitchFamily="34" charset="0"/>
              </a:rPr>
              <a:t>Y</a:t>
            </a:r>
            <a:r>
              <a:rPr lang="en-CA" sz="2800" cap="none" dirty="0" err="1" smtClean="0">
                <a:solidFill>
                  <a:srgbClr val="0052F6"/>
                </a:solidFill>
                <a:latin typeface="Arial" panose="020B0604020202020204" pitchFamily="34" charset="0"/>
              </a:rPr>
              <a:t>ahuah</a:t>
            </a:r>
            <a:r>
              <a:rPr lang="en-CA" sz="2800" dirty="0" smtClean="0">
                <a:solidFill>
                  <a:srgbClr val="0052F6"/>
                </a:solidFill>
                <a:latin typeface="Arial" panose="020B0604020202020204" pitchFamily="34" charset="0"/>
              </a:rPr>
              <a:t>]</a:t>
            </a:r>
            <a:r>
              <a:rPr lang="en-US" sz="2800" dirty="0" smtClean="0">
                <a:solidFill>
                  <a:srgbClr val="0052F6"/>
                </a:solidFill>
                <a:latin typeface="Georgia" panose="02040502050405020303" pitchFamily="18" charset="0"/>
              </a:rPr>
              <a:t>. </a:t>
            </a:r>
            <a:r>
              <a:rPr lang="en-US" sz="2800" cap="none" dirty="0">
                <a:solidFill>
                  <a:prstClr val="black"/>
                </a:solidFill>
                <a:latin typeface="Georgia" panose="02040502050405020303" pitchFamily="18" charset="0"/>
              </a:rPr>
              <a:t>D</a:t>
            </a:r>
            <a:r>
              <a:rPr lang="en-US" sz="2800" cap="none" dirty="0" smtClean="0">
                <a:solidFill>
                  <a:prstClr val="black"/>
                </a:solidFill>
                <a:latin typeface="Georgia" panose="02040502050405020303" pitchFamily="18" charset="0"/>
              </a:rPr>
              <a:t>o not sow your field and do not prune your vineyard.</a:t>
            </a:r>
          </a:p>
          <a:p>
            <a:pPr marL="0" indent="0">
              <a:buNone/>
            </a:pPr>
            <a:r>
              <a:rPr lang="en-US" sz="2800" b="1" i="1" dirty="0" smtClean="0">
                <a:solidFill>
                  <a:srgbClr val="008080"/>
                </a:solidFill>
                <a:latin typeface="Georgia" panose="02040502050405020303" pitchFamily="18" charset="0"/>
              </a:rPr>
              <a:t>L</a:t>
            </a:r>
            <a:r>
              <a:rPr lang="en-US" sz="2800" b="1" i="1" cap="none" dirty="0" smtClean="0">
                <a:solidFill>
                  <a:srgbClr val="008080"/>
                </a:solidFill>
                <a:latin typeface="Georgia" panose="02040502050405020303" pitchFamily="18" charset="0"/>
              </a:rPr>
              <a:t>ev</a:t>
            </a:r>
            <a:r>
              <a:rPr lang="en-US" sz="2800" b="1" i="1" dirty="0" smtClean="0">
                <a:solidFill>
                  <a:srgbClr val="008080"/>
                </a:solidFill>
                <a:latin typeface="Georgia" panose="02040502050405020303" pitchFamily="18" charset="0"/>
              </a:rPr>
              <a:t> </a:t>
            </a:r>
            <a:r>
              <a:rPr lang="en-US" sz="2800" b="1" i="1" dirty="0">
                <a:solidFill>
                  <a:srgbClr val="008080"/>
                </a:solidFill>
                <a:latin typeface="Georgia" panose="02040502050405020303" pitchFamily="18" charset="0"/>
              </a:rPr>
              <a:t>25:8</a:t>
            </a:r>
            <a:r>
              <a:rPr lang="en-US" sz="2800" b="1" i="1" dirty="0">
                <a:solidFill>
                  <a:prstClr val="black"/>
                </a:solidFill>
                <a:latin typeface="Georgia" panose="02040502050405020303" pitchFamily="18" charset="0"/>
              </a:rPr>
              <a:t>  </a:t>
            </a:r>
            <a:r>
              <a:rPr lang="en-US" sz="2800" b="1" i="1" dirty="0" smtClean="0">
                <a:solidFill>
                  <a:prstClr val="black"/>
                </a:solidFill>
                <a:latin typeface="Georgia" panose="02040502050405020303" pitchFamily="18" charset="0"/>
              </a:rPr>
              <a:t> </a:t>
            </a:r>
            <a:r>
              <a:rPr lang="en-US" sz="2800" cap="none" dirty="0" smtClean="0">
                <a:solidFill>
                  <a:prstClr val="black"/>
                </a:solidFill>
                <a:latin typeface="Georgia" panose="02040502050405020303" pitchFamily="18" charset="0"/>
              </a:rPr>
              <a:t>And you shall count seven sabbaths of </a:t>
            </a:r>
            <a:r>
              <a:rPr lang="en-US" sz="2800" b="1" cap="none" dirty="0" smtClean="0">
                <a:ln>
                  <a:solidFill>
                    <a:sysClr val="windowText" lastClr="000000"/>
                  </a:solidFill>
                </a:ln>
                <a:solidFill>
                  <a:srgbClr val="9966FF"/>
                </a:solidFill>
                <a:effectLst>
                  <a:glow rad="127000">
                    <a:srgbClr val="FFFF00"/>
                  </a:glow>
                </a:effectLst>
                <a:latin typeface="Georgia" panose="02040502050405020303" pitchFamily="18" charset="0"/>
              </a:rPr>
              <a:t>YEARS</a:t>
            </a:r>
            <a:r>
              <a:rPr lang="en-US" sz="2800" cap="none" dirty="0" smtClean="0">
                <a:solidFill>
                  <a:prstClr val="black"/>
                </a:solidFill>
                <a:latin typeface="Georgia" panose="02040502050405020303" pitchFamily="18" charset="0"/>
              </a:rPr>
              <a:t> for yourself, seven times seven </a:t>
            </a:r>
            <a:r>
              <a:rPr lang="en-US" sz="2800" b="1" cap="none" dirty="0" smtClean="0">
                <a:ln>
                  <a:solidFill>
                    <a:sysClr val="windowText" lastClr="000000"/>
                  </a:solidFill>
                </a:ln>
                <a:solidFill>
                  <a:srgbClr val="9966FF"/>
                </a:solidFill>
                <a:effectLst>
                  <a:glow rad="127000">
                    <a:srgbClr val="FFFF00"/>
                  </a:glow>
                </a:effectLst>
                <a:latin typeface="Georgia" panose="02040502050405020303" pitchFamily="18" charset="0"/>
              </a:rPr>
              <a:t>YEARS. </a:t>
            </a:r>
            <a:r>
              <a:rPr lang="en-US" sz="2800" cap="none" dirty="0" smtClean="0">
                <a:solidFill>
                  <a:prstClr val="black"/>
                </a:solidFill>
                <a:latin typeface="Georgia" panose="02040502050405020303" pitchFamily="18" charset="0"/>
              </a:rPr>
              <a:t>And the time of the seven sabbaths of </a:t>
            </a:r>
            <a:r>
              <a:rPr lang="en-US" sz="2800" b="1" cap="none" dirty="0" smtClean="0">
                <a:ln>
                  <a:solidFill>
                    <a:sysClr val="windowText" lastClr="000000"/>
                  </a:solidFill>
                </a:ln>
                <a:solidFill>
                  <a:srgbClr val="9966FF"/>
                </a:solidFill>
                <a:effectLst>
                  <a:glow rad="127000">
                    <a:srgbClr val="FFFF00"/>
                  </a:glow>
                </a:effectLst>
                <a:latin typeface="Georgia" panose="02040502050405020303" pitchFamily="18" charset="0"/>
              </a:rPr>
              <a:t>YEARS</a:t>
            </a:r>
            <a:r>
              <a:rPr lang="en-US" sz="2800" cap="none" dirty="0" smtClean="0">
                <a:solidFill>
                  <a:prstClr val="black"/>
                </a:solidFill>
                <a:latin typeface="Georgia" panose="02040502050405020303" pitchFamily="18" charset="0"/>
              </a:rPr>
              <a:t> shall be to you </a:t>
            </a:r>
            <a:r>
              <a:rPr lang="en-US" sz="2800" b="1" cap="none" dirty="0" smtClean="0">
                <a:solidFill>
                  <a:prstClr val="black"/>
                </a:solidFill>
                <a:effectLst>
                  <a:glow rad="127000">
                    <a:srgbClr val="FF9900"/>
                  </a:glow>
                </a:effectLst>
                <a:latin typeface="Georgia" panose="02040502050405020303" pitchFamily="18" charset="0"/>
              </a:rPr>
              <a:t>forty-nine</a:t>
            </a:r>
            <a:r>
              <a:rPr lang="en-US" sz="2800" cap="none" dirty="0" smtClean="0">
                <a:solidFill>
                  <a:prstClr val="black"/>
                </a:solidFill>
                <a:latin typeface="Georgia" panose="02040502050405020303" pitchFamily="18" charset="0"/>
              </a:rPr>
              <a:t> </a:t>
            </a:r>
            <a:r>
              <a:rPr lang="en-US" sz="2800" b="1" cap="none" dirty="0" smtClean="0">
                <a:ln>
                  <a:solidFill>
                    <a:sysClr val="windowText" lastClr="000000"/>
                  </a:solidFill>
                </a:ln>
                <a:solidFill>
                  <a:srgbClr val="9966FF"/>
                </a:solidFill>
                <a:effectLst>
                  <a:glow rad="127000">
                    <a:srgbClr val="FFFF00"/>
                  </a:glow>
                </a:effectLst>
                <a:latin typeface="Georgia" panose="02040502050405020303" pitchFamily="18" charset="0"/>
              </a:rPr>
              <a:t>YEARS.  </a:t>
            </a:r>
            <a:r>
              <a:rPr lang="en-US" sz="2800" b="1" cap="none" dirty="0">
                <a:ln>
                  <a:solidFill>
                    <a:sysClr val="windowText" lastClr="000000"/>
                  </a:solidFill>
                </a:ln>
                <a:solidFill>
                  <a:srgbClr val="9966FF"/>
                </a:solidFill>
                <a:effectLst>
                  <a:glow rad="127000">
                    <a:srgbClr val="FFFF00"/>
                  </a:glow>
                </a:effectLst>
                <a:latin typeface="Georgia" panose="02040502050405020303" pitchFamily="18" charset="0"/>
              </a:rPr>
              <a:t>[</a:t>
            </a:r>
            <a:r>
              <a:rPr lang="en-US" sz="2800" b="1" cap="none" dirty="0" smtClean="0">
                <a:ln>
                  <a:solidFill>
                    <a:sysClr val="windowText" lastClr="000000"/>
                  </a:solidFill>
                </a:ln>
                <a:solidFill>
                  <a:srgbClr val="9966FF"/>
                </a:solidFill>
                <a:effectLst>
                  <a:glow rad="127000">
                    <a:srgbClr val="FFFF00"/>
                  </a:glow>
                </a:effectLst>
                <a:latin typeface="Georgia" panose="02040502050405020303" pitchFamily="18" charset="0"/>
              </a:rPr>
              <a:t>49 SEQUENTIAL YEARS!]</a:t>
            </a:r>
            <a:endParaRPr lang="en-US" sz="2800" cap="none" dirty="0" smtClean="0">
              <a:solidFill>
                <a:prstClr val="black"/>
              </a:solidFill>
              <a:latin typeface="Georgia" panose="02040502050405020303" pitchFamily="18" charset="0"/>
            </a:endParaRPr>
          </a:p>
          <a:p>
            <a:pPr marL="0" indent="0">
              <a:buNone/>
            </a:pPr>
            <a:r>
              <a:rPr lang="en-US" sz="2800" b="1" i="1" dirty="0" smtClean="0">
                <a:solidFill>
                  <a:srgbClr val="008080"/>
                </a:solidFill>
                <a:latin typeface="Georgia" panose="02040502050405020303" pitchFamily="18" charset="0"/>
              </a:rPr>
              <a:t>L</a:t>
            </a:r>
            <a:r>
              <a:rPr lang="en-US" sz="2800" b="1" i="1" cap="none" dirty="0" smtClean="0">
                <a:solidFill>
                  <a:srgbClr val="008080"/>
                </a:solidFill>
                <a:latin typeface="Georgia" panose="02040502050405020303" pitchFamily="18" charset="0"/>
              </a:rPr>
              <a:t>ev</a:t>
            </a:r>
            <a:r>
              <a:rPr lang="en-US" sz="2800" b="1" i="1" dirty="0" smtClean="0">
                <a:solidFill>
                  <a:srgbClr val="008080"/>
                </a:solidFill>
                <a:latin typeface="Georgia" panose="02040502050405020303" pitchFamily="18" charset="0"/>
              </a:rPr>
              <a:t> </a:t>
            </a:r>
            <a:r>
              <a:rPr lang="en-US" sz="2800" b="1" i="1" dirty="0">
                <a:solidFill>
                  <a:srgbClr val="008080"/>
                </a:solidFill>
                <a:latin typeface="Georgia" panose="02040502050405020303" pitchFamily="18" charset="0"/>
              </a:rPr>
              <a:t>25:10</a:t>
            </a:r>
            <a:r>
              <a:rPr lang="en-US" sz="2800" b="1" i="1" dirty="0">
                <a:solidFill>
                  <a:prstClr val="black"/>
                </a:solidFill>
                <a:latin typeface="Georgia" panose="02040502050405020303" pitchFamily="18" charset="0"/>
              </a:rPr>
              <a:t>  </a:t>
            </a:r>
            <a:r>
              <a:rPr lang="en-US" sz="2800" cap="none" dirty="0">
                <a:solidFill>
                  <a:prstClr val="black"/>
                </a:solidFill>
                <a:latin typeface="Georgia" panose="02040502050405020303" pitchFamily="18" charset="0"/>
              </a:rPr>
              <a:t> </a:t>
            </a:r>
            <a:r>
              <a:rPr lang="en-US" sz="2800" cap="none" dirty="0" smtClean="0">
                <a:solidFill>
                  <a:prstClr val="black"/>
                </a:solidFill>
                <a:latin typeface="Georgia" panose="02040502050405020303" pitchFamily="18" charset="0"/>
              </a:rPr>
              <a:t>And you shall set the </a:t>
            </a:r>
            <a:r>
              <a:rPr lang="en-US" sz="2800" b="1" cap="none" dirty="0" smtClean="0">
                <a:ln>
                  <a:solidFill>
                    <a:sysClr val="windowText" lastClr="000000"/>
                  </a:solidFill>
                </a:ln>
                <a:solidFill>
                  <a:schemeClr val="accent1">
                    <a:lumMod val="75000"/>
                  </a:schemeClr>
                </a:solidFill>
                <a:latin typeface="Georgia" panose="02040502050405020303" pitchFamily="18" charset="0"/>
              </a:rPr>
              <a:t>FIFTIETH</a:t>
            </a:r>
            <a:r>
              <a:rPr lang="en-US" sz="2800" cap="none" dirty="0" smtClean="0">
                <a:solidFill>
                  <a:prstClr val="black"/>
                </a:solidFill>
                <a:latin typeface="Georgia" panose="02040502050405020303" pitchFamily="18" charset="0"/>
              </a:rPr>
              <a:t> </a:t>
            </a:r>
            <a:r>
              <a:rPr lang="en-US" sz="2600" b="1" cap="none" dirty="0" smtClean="0">
                <a:ln>
                  <a:solidFill>
                    <a:sysClr val="windowText" lastClr="000000"/>
                  </a:solidFill>
                </a:ln>
                <a:solidFill>
                  <a:srgbClr val="9966FF"/>
                </a:solidFill>
                <a:effectLst>
                  <a:glow rad="127000">
                    <a:srgbClr val="FFFF00"/>
                  </a:glow>
                </a:effectLst>
                <a:latin typeface="Georgia" panose="02040502050405020303" pitchFamily="18" charset="0"/>
              </a:rPr>
              <a:t>YEAR</a:t>
            </a:r>
            <a:r>
              <a:rPr lang="en-US" sz="2800" cap="none" dirty="0" smtClean="0">
                <a:solidFill>
                  <a:prstClr val="black"/>
                </a:solidFill>
                <a:latin typeface="Georgia" panose="02040502050405020303" pitchFamily="18" charset="0"/>
              </a:rPr>
              <a:t> apart, and proclaim release throughout all the land to all its inhabitants, it is a jubilee for you; and each of you shall return to his possession, and each of you return to his clan. </a:t>
            </a:r>
          </a:p>
        </p:txBody>
      </p:sp>
      <p:sp>
        <p:nvSpPr>
          <p:cNvPr id="4" name="Slide Number Placeholder 3"/>
          <p:cNvSpPr>
            <a:spLocks noGrp="1"/>
          </p:cNvSpPr>
          <p:nvPr>
            <p:ph type="sldNum" sz="quarter" idx="12"/>
          </p:nvPr>
        </p:nvSpPr>
        <p:spPr>
          <a:xfrm>
            <a:off x="11417625" y="6560055"/>
            <a:ext cx="764215" cy="365125"/>
          </a:xfrm>
        </p:spPr>
        <p:txBody>
          <a:bodyPr/>
          <a:lstStyle/>
          <a:p>
            <a:fld id="{6D22F896-40B5-4ADD-8801-0D06FADFA095}" type="slidenum">
              <a:rPr lang="en-US" smtClean="0"/>
              <a:pPr/>
              <a:t>46</a:t>
            </a:fld>
            <a:endParaRPr lang="en-US" dirty="0"/>
          </a:p>
        </p:txBody>
      </p:sp>
      <p:cxnSp>
        <p:nvCxnSpPr>
          <p:cNvPr id="5" name="Straight Connector 4"/>
          <p:cNvCxnSpPr/>
          <p:nvPr/>
        </p:nvCxnSpPr>
        <p:spPr>
          <a:xfrm>
            <a:off x="6877183" y="4353344"/>
            <a:ext cx="2529016" cy="0"/>
          </a:xfrm>
          <a:prstGeom prst="line">
            <a:avLst/>
          </a:prstGeom>
          <a:ln w="57150">
            <a:solidFill>
              <a:srgbClr val="FF00FF"/>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325192" y="85983"/>
            <a:ext cx="7480663" cy="837123"/>
          </a:xfrm>
          <a:prstGeom prst="rect">
            <a:avLst/>
          </a:prstGeom>
          <a:gradFill>
            <a:gsLst>
              <a:gs pos="18000">
                <a:srgbClr val="009999"/>
              </a:gs>
              <a:gs pos="95000">
                <a:srgbClr val="0052F6"/>
              </a:gs>
              <a:gs pos="76000">
                <a:schemeClr val="accent3">
                  <a:lumMod val="34000"/>
                </a:schemeClr>
              </a:gs>
            </a:gsLst>
            <a:path path="shape">
              <a:fillToRect l="50000" t="50000" r="50000" b="50000"/>
            </a:path>
          </a:gradFill>
          <a:ln w="57150">
            <a:solidFill>
              <a:srgbClr val="FFFF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CA" sz="6000" b="1" dirty="0" smtClean="0">
                <a:ln w="28575">
                  <a:solidFill>
                    <a:srgbClr val="00FF00"/>
                  </a:solidFill>
                </a:ln>
                <a:solidFill>
                  <a:srgbClr val="FF00FF"/>
                </a:solidFill>
                <a:effectLst>
                  <a:glow rad="76200">
                    <a:srgbClr val="9966FF"/>
                  </a:glow>
                </a:effectLst>
              </a:rPr>
              <a:t>Jubilees – Shaneh?</a:t>
            </a:r>
            <a:endParaRPr lang="en-CA" sz="6000" b="1" dirty="0">
              <a:ln w="28575">
                <a:solidFill>
                  <a:srgbClr val="00FF00"/>
                </a:solidFill>
              </a:ln>
              <a:solidFill>
                <a:srgbClr val="FF00FF"/>
              </a:solidFill>
              <a:effectLst>
                <a:glow rad="76200">
                  <a:srgbClr val="9966FF"/>
                </a:glow>
              </a:effectLst>
            </a:endParaRPr>
          </a:p>
        </p:txBody>
      </p:sp>
      <p:sp>
        <p:nvSpPr>
          <p:cNvPr id="6" name="Rounded Rectangular Callout 5"/>
          <p:cNvSpPr/>
          <p:nvPr/>
        </p:nvSpPr>
        <p:spPr>
          <a:xfrm>
            <a:off x="9451887" y="2150847"/>
            <a:ext cx="2169485" cy="612648"/>
          </a:xfrm>
          <a:prstGeom prst="wedgeRoundRectCallout">
            <a:avLst>
              <a:gd name="adj1" fmla="val -73518"/>
              <a:gd name="adj2" fmla="val 64055"/>
              <a:gd name="adj3" fmla="val 16667"/>
            </a:avLst>
          </a:prstGeom>
          <a:solidFill>
            <a:schemeClr val="accent1">
              <a:lumMod val="60000"/>
              <a:lumOff val="40000"/>
            </a:schemeClr>
          </a:solidFill>
          <a:ln>
            <a:solidFill>
              <a:srgbClr val="0066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800" dirty="0" smtClean="0">
                <a:ln>
                  <a:solidFill>
                    <a:srgbClr val="0066FF"/>
                  </a:solidFill>
                </a:ln>
                <a:gradFill flip="none" rotWithShape="1">
                  <a:gsLst>
                    <a:gs pos="50000">
                      <a:srgbClr val="00FFFF"/>
                    </a:gs>
                    <a:gs pos="72000">
                      <a:srgbClr val="FFFF00"/>
                    </a:gs>
                    <a:gs pos="62000">
                      <a:srgbClr val="9966FF"/>
                    </a:gs>
                  </a:gsLst>
                  <a:lin ang="5400000" scaled="1"/>
                  <a:tileRect/>
                </a:gradFill>
              </a:rPr>
              <a:t>Shaneh</a:t>
            </a:r>
            <a:endParaRPr lang="en-CA" sz="4800" dirty="0">
              <a:ln>
                <a:solidFill>
                  <a:srgbClr val="0066FF"/>
                </a:solidFill>
              </a:ln>
              <a:gradFill flip="none" rotWithShape="1">
                <a:gsLst>
                  <a:gs pos="50000">
                    <a:srgbClr val="00FFFF"/>
                  </a:gs>
                  <a:gs pos="72000">
                    <a:srgbClr val="FFFF00"/>
                  </a:gs>
                  <a:gs pos="62000">
                    <a:srgbClr val="9966FF"/>
                  </a:gs>
                </a:gsLst>
                <a:lin ang="5400000" scaled="1"/>
                <a:tileRect/>
              </a:gradFill>
            </a:endParaRPr>
          </a:p>
        </p:txBody>
      </p:sp>
    </p:spTree>
    <p:extLst>
      <p:ext uri="{BB962C8B-B14F-4D97-AF65-F5344CB8AC3E}">
        <p14:creationId xmlns:p14="http://schemas.microsoft.com/office/powerpoint/2010/main" val="24384489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flip="none" rotWithShape="1">
          <a:gsLst>
            <a:gs pos="53000">
              <a:srgbClr val="009999"/>
            </a:gs>
            <a:gs pos="91000">
              <a:srgbClr val="FF00FF">
                <a:alpha val="20000"/>
              </a:srgbClr>
            </a:gs>
            <a:gs pos="22000">
              <a:schemeClr val="accent3">
                <a:lumMod val="34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Text Placeholder 2"/>
          <p:cNvSpPr>
            <a:spLocks noGrp="1"/>
          </p:cNvSpPr>
          <p:nvPr>
            <p:ph sz="quarter" idx="13"/>
          </p:nvPr>
        </p:nvSpPr>
        <p:spPr>
          <a:xfrm>
            <a:off x="197223" y="1166949"/>
            <a:ext cx="11878235" cy="5565545"/>
          </a:xfrm>
          <a:solidFill>
            <a:schemeClr val="accent5">
              <a:lumMod val="20000"/>
              <a:lumOff val="80000"/>
              <a:alpha val="63000"/>
            </a:schemeClr>
          </a:solidFill>
          <a:scene3d>
            <a:camera prst="orthographicFront"/>
            <a:lightRig rig="threePt" dir="t"/>
          </a:scene3d>
          <a:sp3d>
            <a:bevelT w="152400" h="50800" prst="softRound"/>
          </a:sp3d>
        </p:spPr>
        <p:txBody>
          <a:bodyPr anchor="ctr">
            <a:normAutofit fontScale="92500"/>
            <a:sp3d extrusionH="57150">
              <a:bevelT w="38100" h="38100" prst="angle"/>
            </a:sp3d>
          </a:bodyPr>
          <a:lstStyle/>
          <a:p>
            <a:pPr marL="0" indent="0">
              <a:buNone/>
            </a:pPr>
            <a:r>
              <a:rPr lang="en-US" sz="2800" b="1" i="1" dirty="0" smtClean="0">
                <a:solidFill>
                  <a:srgbClr val="008080"/>
                </a:solidFill>
                <a:latin typeface="Georgia" panose="02040502050405020303" pitchFamily="18" charset="0"/>
              </a:rPr>
              <a:t>L</a:t>
            </a:r>
            <a:r>
              <a:rPr lang="en-US" sz="2800" b="1" i="1" cap="none" dirty="0" smtClean="0">
                <a:solidFill>
                  <a:srgbClr val="008080"/>
                </a:solidFill>
                <a:latin typeface="Georgia" panose="02040502050405020303" pitchFamily="18" charset="0"/>
              </a:rPr>
              <a:t>ev</a:t>
            </a:r>
            <a:r>
              <a:rPr lang="en-US" sz="2800" b="1" i="1" dirty="0" smtClean="0">
                <a:solidFill>
                  <a:srgbClr val="008080"/>
                </a:solidFill>
                <a:latin typeface="Georgia" panose="02040502050405020303" pitchFamily="18" charset="0"/>
              </a:rPr>
              <a:t> </a:t>
            </a:r>
            <a:r>
              <a:rPr lang="en-US" sz="2800" b="1" i="1" dirty="0">
                <a:solidFill>
                  <a:srgbClr val="008080"/>
                </a:solidFill>
                <a:latin typeface="Georgia" panose="02040502050405020303" pitchFamily="18" charset="0"/>
              </a:rPr>
              <a:t>25:11</a:t>
            </a:r>
            <a:r>
              <a:rPr lang="en-US" sz="2800" b="1" i="1" dirty="0">
                <a:solidFill>
                  <a:prstClr val="black"/>
                </a:solidFill>
                <a:latin typeface="Georgia" panose="02040502050405020303" pitchFamily="18" charset="0"/>
              </a:rPr>
              <a:t>  </a:t>
            </a:r>
            <a:r>
              <a:rPr lang="en-US" sz="2800" b="1" dirty="0" smtClean="0">
                <a:ln>
                  <a:solidFill>
                    <a:sysClr val="windowText" lastClr="000000"/>
                  </a:solidFill>
                </a:ln>
                <a:solidFill>
                  <a:schemeClr val="accent1">
                    <a:lumMod val="75000"/>
                  </a:schemeClr>
                </a:solidFill>
                <a:latin typeface="Georgia" panose="02040502050405020303" pitchFamily="18" charset="0"/>
              </a:rPr>
              <a:t>The </a:t>
            </a:r>
            <a:r>
              <a:rPr lang="en-US" sz="2800" b="1" dirty="0">
                <a:ln>
                  <a:solidFill>
                    <a:sysClr val="windowText" lastClr="000000"/>
                  </a:solidFill>
                </a:ln>
                <a:solidFill>
                  <a:schemeClr val="accent1">
                    <a:lumMod val="75000"/>
                  </a:schemeClr>
                </a:solidFill>
                <a:latin typeface="Georgia" panose="02040502050405020303" pitchFamily="18" charset="0"/>
              </a:rPr>
              <a:t>fiftieth </a:t>
            </a:r>
            <a:r>
              <a:rPr lang="en-US" sz="2600" b="1" cap="none" dirty="0">
                <a:ln>
                  <a:solidFill>
                    <a:sysClr val="windowText" lastClr="000000"/>
                  </a:solidFill>
                </a:ln>
                <a:solidFill>
                  <a:srgbClr val="9966FF"/>
                </a:solidFill>
                <a:effectLst>
                  <a:glow rad="127000">
                    <a:srgbClr val="FFFF00"/>
                  </a:glow>
                </a:effectLst>
                <a:latin typeface="Georgia" panose="02040502050405020303" pitchFamily="18" charset="0"/>
              </a:rPr>
              <a:t>YEAR</a:t>
            </a:r>
            <a:r>
              <a:rPr lang="en-US" sz="2800" dirty="0" smtClean="0">
                <a:solidFill>
                  <a:prstClr val="black"/>
                </a:solidFill>
                <a:latin typeface="Georgia" panose="02040502050405020303" pitchFamily="18" charset="0"/>
              </a:rPr>
              <a:t> </a:t>
            </a:r>
            <a:r>
              <a:rPr lang="en-US" sz="2800" cap="none" dirty="0" smtClean="0">
                <a:solidFill>
                  <a:prstClr val="black"/>
                </a:solidFill>
                <a:latin typeface="Georgia" panose="02040502050405020303" pitchFamily="18" charset="0"/>
              </a:rPr>
              <a:t>is a </a:t>
            </a:r>
            <a:r>
              <a:rPr lang="en-US" sz="2800" b="1" cap="none" dirty="0" smtClean="0">
                <a:solidFill>
                  <a:prstClr val="black"/>
                </a:solidFill>
                <a:effectLst>
                  <a:glow rad="127000">
                    <a:srgbClr val="00FF00"/>
                  </a:glow>
                </a:effectLst>
                <a:latin typeface="Georgia" panose="02040502050405020303" pitchFamily="18" charset="0"/>
              </a:rPr>
              <a:t>jubilee</a:t>
            </a:r>
            <a:r>
              <a:rPr lang="en-US" sz="2800" cap="none" dirty="0" smtClean="0">
                <a:solidFill>
                  <a:prstClr val="black"/>
                </a:solidFill>
                <a:latin typeface="Georgia" panose="02040502050405020303" pitchFamily="18" charset="0"/>
              </a:rPr>
              <a:t> to you.  </a:t>
            </a:r>
            <a:r>
              <a:rPr lang="en-US" sz="2800" cap="none" dirty="0">
                <a:solidFill>
                  <a:prstClr val="black"/>
                </a:solidFill>
                <a:latin typeface="Georgia" panose="02040502050405020303" pitchFamily="18" charset="0"/>
              </a:rPr>
              <a:t>D</a:t>
            </a:r>
            <a:r>
              <a:rPr lang="en-US" sz="2800" cap="none" dirty="0" smtClean="0">
                <a:solidFill>
                  <a:prstClr val="black"/>
                </a:solidFill>
                <a:latin typeface="Georgia" panose="02040502050405020303" pitchFamily="18" charset="0"/>
              </a:rPr>
              <a:t>o not sow, nor reap what grows of its own, nor gather from its unpruned vine. </a:t>
            </a:r>
          </a:p>
          <a:p>
            <a:pPr marL="0" indent="0">
              <a:buNone/>
            </a:pPr>
            <a:r>
              <a:rPr lang="en-US" sz="2800" cap="none" dirty="0" smtClean="0">
                <a:solidFill>
                  <a:prstClr val="black"/>
                </a:solidFill>
                <a:cs typeface="Courier New" panose="02070309020205020404" pitchFamily="49" charset="0"/>
              </a:rPr>
              <a:t>We have just read verse 8 that informs us of </a:t>
            </a:r>
            <a:r>
              <a:rPr lang="en-US" sz="2800" b="1" u="sng" cap="none" dirty="0" smtClean="0">
                <a:solidFill>
                  <a:srgbClr val="FF00FF"/>
                </a:solidFill>
                <a:cs typeface="Courier New" panose="02070309020205020404" pitchFamily="49" charset="0"/>
              </a:rPr>
              <a:t>49 successive years</a:t>
            </a:r>
            <a:r>
              <a:rPr lang="en-US" sz="2800" b="1" cap="none" dirty="0" smtClean="0">
                <a:solidFill>
                  <a:srgbClr val="FF00FF"/>
                </a:solidFill>
                <a:cs typeface="Courier New" panose="02070309020205020404" pitchFamily="49" charset="0"/>
              </a:rPr>
              <a:t> </a:t>
            </a:r>
            <a:r>
              <a:rPr lang="en-US" sz="2800" cap="none" dirty="0" smtClean="0">
                <a:solidFill>
                  <a:prstClr val="black"/>
                </a:solidFill>
                <a:cs typeface="Courier New" panose="02070309020205020404" pitchFamily="49" charset="0"/>
              </a:rPr>
              <a:t>that </a:t>
            </a:r>
            <a:r>
              <a:rPr lang="en-US" sz="2800" b="1" cap="none" dirty="0" smtClean="0">
                <a:solidFill>
                  <a:prstClr val="black"/>
                </a:solidFill>
                <a:effectLst>
                  <a:glow rad="127000">
                    <a:srgbClr val="FF9900"/>
                  </a:glow>
                </a:effectLst>
                <a:cs typeface="Courier New" panose="02070309020205020404" pitchFamily="49" charset="0"/>
              </a:rPr>
              <a:t>“SHANEH” </a:t>
            </a:r>
            <a:r>
              <a:rPr lang="en-US" sz="2800" cap="none" dirty="0" smtClean="0">
                <a:solidFill>
                  <a:prstClr val="black"/>
                </a:solidFill>
                <a:cs typeface="Courier New" panose="02070309020205020404" pitchFamily="49" charset="0"/>
              </a:rPr>
              <a:t>is applied to </a:t>
            </a:r>
            <a:r>
              <a:rPr lang="en-US" sz="2800" b="1" cap="none" dirty="0" smtClean="0">
                <a:solidFill>
                  <a:prstClr val="black"/>
                </a:solidFill>
                <a:effectLst>
                  <a:glow rad="127000">
                    <a:srgbClr val="00FF00"/>
                  </a:glow>
                </a:effectLst>
                <a:cs typeface="Courier New" panose="02070309020205020404" pitchFamily="49" charset="0"/>
              </a:rPr>
              <a:t>EACH</a:t>
            </a:r>
            <a:r>
              <a:rPr lang="en-US" sz="2800" cap="none" dirty="0" smtClean="0">
                <a:solidFill>
                  <a:prstClr val="black"/>
                </a:solidFill>
                <a:cs typeface="Courier New" panose="02070309020205020404" pitchFamily="49" charset="0"/>
              </a:rPr>
              <a:t> and </a:t>
            </a:r>
            <a:r>
              <a:rPr lang="en-US" sz="2800" b="1" cap="none" dirty="0" smtClean="0">
                <a:solidFill>
                  <a:prstClr val="black"/>
                </a:solidFill>
                <a:effectLst>
                  <a:glow rad="127000">
                    <a:srgbClr val="00FF00"/>
                  </a:glow>
                </a:effectLst>
                <a:cs typeface="Courier New" panose="02070309020205020404" pitchFamily="49" charset="0"/>
              </a:rPr>
              <a:t>EVERY ONE without exception!  Now – the 50</a:t>
            </a:r>
            <a:r>
              <a:rPr lang="en-US" sz="2800" b="1" cap="none" baseline="30000" dirty="0" smtClean="0">
                <a:solidFill>
                  <a:prstClr val="black"/>
                </a:solidFill>
                <a:effectLst>
                  <a:glow rad="127000">
                    <a:srgbClr val="00FF00"/>
                  </a:glow>
                </a:effectLst>
                <a:cs typeface="Courier New" panose="02070309020205020404" pitchFamily="49" charset="0"/>
              </a:rPr>
              <a:t>th</a:t>
            </a:r>
            <a:r>
              <a:rPr lang="en-US" sz="2800" b="1" cap="none" dirty="0" smtClean="0">
                <a:solidFill>
                  <a:prstClr val="black"/>
                </a:solidFill>
                <a:effectLst>
                  <a:glow rad="127000">
                    <a:srgbClr val="00FF00"/>
                  </a:glow>
                </a:effectLst>
                <a:cs typeface="Courier New" panose="02070309020205020404" pitchFamily="49" charset="0"/>
              </a:rPr>
              <a:t> too!</a:t>
            </a:r>
          </a:p>
          <a:p>
            <a:pPr marL="0" indent="0">
              <a:buNone/>
            </a:pPr>
            <a:r>
              <a:rPr lang="en-US" sz="2800" b="1" cap="none" dirty="0" smtClean="0">
                <a:solidFill>
                  <a:prstClr val="black"/>
                </a:solidFill>
                <a:effectLst>
                  <a:glow rad="127000">
                    <a:srgbClr val="00FF00"/>
                  </a:glow>
                </a:effectLst>
                <a:cs typeface="Courier New" panose="02070309020205020404" pitchFamily="49" charset="0"/>
              </a:rPr>
              <a:t>That is – 12,12,12,12,12,12,12,12,12,12,12,12,12,12,12,12,12,12,12,12,12,</a:t>
            </a:r>
          </a:p>
          <a:p>
            <a:pPr marL="0" indent="0">
              <a:buNone/>
            </a:pPr>
            <a:r>
              <a:rPr lang="en-US" sz="2800" b="1" cap="none" dirty="0">
                <a:solidFill>
                  <a:prstClr val="black"/>
                </a:solidFill>
                <a:effectLst>
                  <a:glow rad="127000">
                    <a:srgbClr val="00FF00"/>
                  </a:glow>
                </a:effectLst>
                <a:cs typeface="Courier New" panose="02070309020205020404" pitchFamily="49" charset="0"/>
              </a:rPr>
              <a:t>	 </a:t>
            </a:r>
            <a:r>
              <a:rPr lang="en-US" sz="2800" b="1" cap="none" dirty="0" smtClean="0">
                <a:solidFill>
                  <a:prstClr val="black"/>
                </a:solidFill>
                <a:effectLst>
                  <a:glow rad="127000">
                    <a:srgbClr val="00FF00"/>
                  </a:glow>
                </a:effectLst>
                <a:cs typeface="Courier New" panose="02070309020205020404" pitchFamily="49" charset="0"/>
              </a:rPr>
              <a:t>    12,12,12,12,12,12,</a:t>
            </a:r>
            <a:r>
              <a:rPr lang="en-US" sz="2800" b="1" cap="none" dirty="0" smtClean="0">
                <a:solidFill>
                  <a:prstClr val="black"/>
                </a:solidFill>
                <a:effectLst>
                  <a:glow rad="127000">
                    <a:srgbClr val="FF00FF"/>
                  </a:glow>
                </a:effectLst>
                <a:cs typeface="Courier New" panose="02070309020205020404" pitchFamily="49" charset="0"/>
              </a:rPr>
              <a:t>13,</a:t>
            </a:r>
            <a:endParaRPr lang="en-US" sz="2800" b="1" cap="none" dirty="0" smtClean="0">
              <a:solidFill>
                <a:prstClr val="black"/>
              </a:solidFill>
              <a:effectLst>
                <a:glow rad="127000">
                  <a:srgbClr val="00FF00"/>
                </a:glow>
              </a:effectLst>
              <a:cs typeface="Courier New" panose="02070309020205020404" pitchFamily="49" charset="0"/>
            </a:endParaRPr>
          </a:p>
          <a:p>
            <a:pPr marL="0" indent="0">
              <a:buNone/>
            </a:pPr>
            <a:endParaRPr lang="en-US" sz="2800" b="1" cap="none" dirty="0" smtClean="0">
              <a:solidFill>
                <a:prstClr val="black"/>
              </a:solidFill>
              <a:effectLst>
                <a:glow rad="127000">
                  <a:srgbClr val="00FF00"/>
                </a:glow>
              </a:effectLst>
              <a:cs typeface="Courier New" panose="02070309020205020404" pitchFamily="49" charset="0"/>
            </a:endParaRPr>
          </a:p>
          <a:p>
            <a:pPr marL="0" indent="0">
              <a:buNone/>
            </a:pPr>
            <a:r>
              <a:rPr lang="en-US" sz="2800" b="1" cap="none" dirty="0" smtClean="0">
                <a:solidFill>
                  <a:prstClr val="black"/>
                </a:solidFill>
                <a:effectLst/>
                <a:cs typeface="Courier New" panose="02070309020205020404" pitchFamily="49" charset="0"/>
              </a:rPr>
              <a:t>Can anyone see the year that is </a:t>
            </a:r>
            <a:r>
              <a:rPr lang="en-US" sz="2800" b="1" u="sng" cap="none" dirty="0" smtClean="0">
                <a:solidFill>
                  <a:srgbClr val="FF00FF"/>
                </a:solidFill>
                <a:effectLst/>
                <a:cs typeface="Courier New" panose="02070309020205020404" pitchFamily="49" charset="0"/>
              </a:rPr>
              <a:t>NOT SHANEH</a:t>
            </a:r>
            <a:r>
              <a:rPr lang="en-US" sz="2800" b="1" cap="none" dirty="0" smtClean="0">
                <a:solidFill>
                  <a:srgbClr val="FF00FF"/>
                </a:solidFill>
                <a:effectLst/>
                <a:cs typeface="Courier New" panose="02070309020205020404" pitchFamily="49" charset="0"/>
              </a:rPr>
              <a:t>?  </a:t>
            </a:r>
            <a:r>
              <a:rPr lang="en-US" sz="2800" b="1" cap="none" dirty="0" smtClean="0">
                <a:ln>
                  <a:solidFill>
                    <a:schemeClr val="tx1"/>
                  </a:solidFill>
                </a:ln>
                <a:solidFill>
                  <a:srgbClr val="FF9900"/>
                </a:solidFill>
                <a:effectLst/>
                <a:cs typeface="Courier New" panose="02070309020205020404" pitchFamily="49" charset="0"/>
              </a:rPr>
              <a:t>The year that does not perfectly  duplicate a second time?</a:t>
            </a:r>
            <a:r>
              <a:rPr lang="en-US" sz="2800" b="1" cap="none" dirty="0" smtClean="0">
                <a:solidFill>
                  <a:prstClr val="black"/>
                </a:solidFill>
                <a:effectLst/>
                <a:cs typeface="Courier New" panose="02070309020205020404" pitchFamily="49" charset="0"/>
              </a:rPr>
              <a:t>  If only </a:t>
            </a:r>
            <a:r>
              <a:rPr lang="en-US" sz="2800" b="1" cap="none" dirty="0" smtClean="0">
                <a:solidFill>
                  <a:srgbClr val="FF00FF"/>
                </a:solidFill>
                <a:effectLst/>
                <a:cs typeface="Courier New" panose="02070309020205020404" pitchFamily="49" charset="0"/>
              </a:rPr>
              <a:t>ONE</a:t>
            </a:r>
            <a:r>
              <a:rPr lang="en-US" sz="2800" b="1" cap="none" dirty="0" smtClean="0">
                <a:solidFill>
                  <a:prstClr val="black"/>
                </a:solidFill>
                <a:effectLst/>
                <a:cs typeface="Courier New" panose="02070309020205020404" pitchFamily="49" charset="0"/>
              </a:rPr>
              <a:t> lunar year is insidiously mixed into the count, will the Scripture’s statute requirement of </a:t>
            </a:r>
            <a:r>
              <a:rPr lang="en-US" sz="2800" b="1" cap="none" dirty="0" smtClean="0">
                <a:solidFill>
                  <a:prstClr val="black"/>
                </a:solidFill>
                <a:effectLst>
                  <a:glow rad="127000">
                    <a:srgbClr val="00FF00"/>
                  </a:glow>
                </a:effectLst>
                <a:cs typeface="Courier New" panose="02070309020205020404" pitchFamily="49" charset="0"/>
              </a:rPr>
              <a:t>50 SHANEH </a:t>
            </a:r>
            <a:r>
              <a:rPr lang="en-US" sz="2800" b="1" cap="none" dirty="0" smtClean="0">
                <a:solidFill>
                  <a:prstClr val="black"/>
                </a:solidFill>
                <a:effectLst/>
                <a:cs typeface="Courier New" panose="02070309020205020404" pitchFamily="49" charset="0"/>
              </a:rPr>
              <a:t>years be fulfilled? </a:t>
            </a:r>
            <a:endParaRPr lang="en-US" sz="2800" b="1" cap="none" dirty="0">
              <a:solidFill>
                <a:prstClr val="black"/>
              </a:solidFill>
              <a:effectLst/>
              <a:cs typeface="Courier New" panose="02070309020205020404" pitchFamily="49" charset="0"/>
            </a:endParaRPr>
          </a:p>
        </p:txBody>
      </p:sp>
      <p:sp>
        <p:nvSpPr>
          <p:cNvPr id="4" name="Slide Number Placeholder 3"/>
          <p:cNvSpPr>
            <a:spLocks noGrp="1"/>
          </p:cNvSpPr>
          <p:nvPr>
            <p:ph type="sldNum" sz="quarter" idx="12"/>
          </p:nvPr>
        </p:nvSpPr>
        <p:spPr>
          <a:xfrm>
            <a:off x="11285545" y="6397495"/>
            <a:ext cx="764215" cy="365125"/>
          </a:xfrm>
        </p:spPr>
        <p:txBody>
          <a:bodyPr/>
          <a:lstStyle/>
          <a:p>
            <a:fld id="{6D22F896-40B5-4ADD-8801-0D06FADFA095}" type="slidenum">
              <a:rPr lang="en-US" smtClean="0"/>
              <a:pPr/>
              <a:t>47</a:t>
            </a:fld>
            <a:endParaRPr lang="en-US" dirty="0"/>
          </a:p>
        </p:txBody>
      </p:sp>
      <p:cxnSp>
        <p:nvCxnSpPr>
          <p:cNvPr id="5" name="Straight Connector 4"/>
          <p:cNvCxnSpPr/>
          <p:nvPr/>
        </p:nvCxnSpPr>
        <p:spPr>
          <a:xfrm flipV="1">
            <a:off x="8627303" y="3308316"/>
            <a:ext cx="1646861" cy="941"/>
          </a:xfrm>
          <a:prstGeom prst="line">
            <a:avLst/>
          </a:prstGeom>
          <a:ln w="57150">
            <a:solidFill>
              <a:srgbClr val="FF00FF"/>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325192" y="85983"/>
            <a:ext cx="7480663" cy="837123"/>
          </a:xfrm>
          <a:prstGeom prst="rect">
            <a:avLst/>
          </a:prstGeom>
          <a:gradFill>
            <a:gsLst>
              <a:gs pos="18000">
                <a:srgbClr val="009999"/>
              </a:gs>
              <a:gs pos="95000">
                <a:srgbClr val="0052F6"/>
              </a:gs>
              <a:gs pos="76000">
                <a:schemeClr val="accent3">
                  <a:lumMod val="34000"/>
                </a:schemeClr>
              </a:gs>
            </a:gsLst>
            <a:path path="shape">
              <a:fillToRect l="50000" t="50000" r="50000" b="50000"/>
            </a:path>
          </a:gradFill>
          <a:ln w="57150">
            <a:solidFill>
              <a:srgbClr val="FFFF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CA" sz="6000" b="1" dirty="0" smtClean="0">
                <a:ln w="28575">
                  <a:solidFill>
                    <a:srgbClr val="00FF00"/>
                  </a:solidFill>
                </a:ln>
                <a:solidFill>
                  <a:srgbClr val="FF00FF"/>
                </a:solidFill>
                <a:effectLst>
                  <a:glow rad="76200">
                    <a:srgbClr val="9966FF"/>
                  </a:glow>
                </a:effectLst>
              </a:rPr>
              <a:t>Jubilees – Shaneh?</a:t>
            </a:r>
            <a:endParaRPr lang="en-CA" sz="6000" b="1" dirty="0">
              <a:ln w="28575">
                <a:solidFill>
                  <a:srgbClr val="00FF00"/>
                </a:solidFill>
              </a:ln>
              <a:solidFill>
                <a:srgbClr val="FF00FF"/>
              </a:solidFill>
              <a:effectLst>
                <a:glow rad="76200">
                  <a:srgbClr val="9966FF"/>
                </a:glow>
              </a:effectLst>
            </a:endParaRPr>
          </a:p>
        </p:txBody>
      </p:sp>
      <p:sp>
        <p:nvSpPr>
          <p:cNvPr id="2" name="Rectangle 1"/>
          <p:cNvSpPr/>
          <p:nvPr/>
        </p:nvSpPr>
        <p:spPr>
          <a:xfrm>
            <a:off x="1407641" y="3926499"/>
            <a:ext cx="10529523" cy="1233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b="1" dirty="0" smtClean="0">
                <a:solidFill>
                  <a:prstClr val="black"/>
                </a:solidFill>
                <a:effectLst>
                  <a:glow rad="127000">
                    <a:srgbClr val="00FF00"/>
                  </a:glow>
                </a:effectLst>
                <a:cs typeface="Courier New" panose="02070309020205020404" pitchFamily="49" charset="0"/>
              </a:rPr>
              <a:t>				12,12,12,12,12,12,12,12,12,12,12,12,</a:t>
            </a:r>
            <a:br>
              <a:rPr lang="en-US" sz="2800" b="1" dirty="0" smtClean="0">
                <a:solidFill>
                  <a:prstClr val="black"/>
                </a:solidFill>
                <a:effectLst>
                  <a:glow rad="127000">
                    <a:srgbClr val="00FF00"/>
                  </a:glow>
                </a:effectLst>
                <a:cs typeface="Courier New" panose="02070309020205020404" pitchFamily="49" charset="0"/>
              </a:rPr>
            </a:br>
            <a:r>
              <a:rPr lang="en-US" sz="2800" b="1" dirty="0" smtClean="0">
                <a:solidFill>
                  <a:prstClr val="black"/>
                </a:solidFill>
                <a:effectLst>
                  <a:glow rad="127000">
                    <a:srgbClr val="00FF00"/>
                  </a:glow>
                </a:effectLst>
                <a:cs typeface="Courier New" panose="02070309020205020404" pitchFamily="49" charset="0"/>
              </a:rPr>
              <a:t>          12,12,12,12,12,12,12,12,12,12</a:t>
            </a:r>
            <a:r>
              <a:rPr lang="en-US" sz="2800" b="1" dirty="0">
                <a:solidFill>
                  <a:prstClr val="black"/>
                </a:solidFill>
                <a:effectLst>
                  <a:glow rad="127000">
                    <a:srgbClr val="00FF00"/>
                  </a:glow>
                </a:effectLst>
                <a:cs typeface="Courier New" panose="02070309020205020404" pitchFamily="49" charset="0"/>
              </a:rPr>
              <a:t>.    </a:t>
            </a:r>
            <a:r>
              <a:rPr lang="en-US" sz="2800" b="1" dirty="0" smtClean="0">
                <a:solidFill>
                  <a:prstClr val="black"/>
                </a:solidFill>
                <a:effectLst>
                  <a:glow rad="127000">
                    <a:srgbClr val="00FF00"/>
                  </a:glow>
                </a:effectLst>
                <a:cs typeface="Courier New" panose="02070309020205020404" pitchFamily="49" charset="0"/>
              </a:rPr>
              <a:t>50 </a:t>
            </a:r>
            <a:r>
              <a:rPr lang="en-US" sz="2800" b="1" dirty="0">
                <a:solidFill>
                  <a:prstClr val="black"/>
                </a:solidFill>
                <a:effectLst>
                  <a:glow rad="127000">
                    <a:srgbClr val="00FF00"/>
                  </a:glow>
                </a:effectLst>
                <a:cs typeface="Courier New" panose="02070309020205020404" pitchFamily="49" charset="0"/>
              </a:rPr>
              <a:t>years</a:t>
            </a:r>
            <a:r>
              <a:rPr lang="en-US" sz="2800" b="1" dirty="0" smtClean="0">
                <a:solidFill>
                  <a:prstClr val="black"/>
                </a:solidFill>
                <a:effectLst>
                  <a:glow rad="127000">
                    <a:srgbClr val="00FF00"/>
                  </a:glow>
                </a:effectLst>
                <a:cs typeface="Courier New" panose="02070309020205020404" pitchFamily="49" charset="0"/>
              </a:rPr>
              <a:t>! </a:t>
            </a:r>
            <a:r>
              <a:rPr lang="en-US" sz="2800" b="1" dirty="0" smtClean="0">
                <a:solidFill>
                  <a:prstClr val="black"/>
                </a:solidFill>
                <a:effectLst>
                  <a:glow rad="127000">
                    <a:srgbClr val="FF00FF"/>
                  </a:glow>
                </a:effectLst>
                <a:cs typeface="Courier New" panose="02070309020205020404" pitchFamily="49" charset="0"/>
              </a:rPr>
              <a:t>?</a:t>
            </a:r>
            <a:endParaRPr lang="en-CA" dirty="0">
              <a:effectLst>
                <a:glow rad="127000">
                  <a:srgbClr val="FF00FF"/>
                </a:glow>
              </a:effectLst>
            </a:endParaRPr>
          </a:p>
        </p:txBody>
      </p:sp>
      <p:sp>
        <p:nvSpPr>
          <p:cNvPr id="7" name="Rounded Rectangular Callout 6"/>
          <p:cNvSpPr/>
          <p:nvPr/>
        </p:nvSpPr>
        <p:spPr>
          <a:xfrm>
            <a:off x="197222" y="4433978"/>
            <a:ext cx="3546641" cy="829171"/>
          </a:xfrm>
          <a:prstGeom prst="wedgeRoundRectCallout">
            <a:avLst>
              <a:gd name="adj1" fmla="val 67308"/>
              <a:gd name="adj2" fmla="val -49700"/>
              <a:gd name="adj3" fmla="val 16667"/>
            </a:avLst>
          </a:prstGeom>
          <a:solidFill>
            <a:schemeClr val="tx1"/>
          </a:solidFill>
          <a:ln>
            <a:solidFill>
              <a:schemeClr val="accent1">
                <a:lumMod val="7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smtClean="0">
                <a:solidFill>
                  <a:schemeClr val="accent1">
                    <a:lumMod val="75000"/>
                  </a:schemeClr>
                </a:solidFill>
                <a:effectLst>
                  <a:glow rad="101600">
                    <a:schemeClr val="bg2">
                      <a:lumMod val="20000"/>
                      <a:lumOff val="80000"/>
                    </a:schemeClr>
                  </a:glow>
                </a:effectLst>
              </a:rPr>
              <a:t>The </a:t>
            </a:r>
            <a:r>
              <a:rPr lang="en-CA" sz="2400" b="1" dirty="0" err="1" smtClean="0">
                <a:solidFill>
                  <a:schemeClr val="accent1">
                    <a:lumMod val="75000"/>
                  </a:schemeClr>
                </a:solidFill>
                <a:effectLst>
                  <a:glow rad="101600">
                    <a:schemeClr val="bg2">
                      <a:lumMod val="20000"/>
                      <a:lumOff val="80000"/>
                    </a:schemeClr>
                  </a:glow>
                </a:effectLst>
              </a:rPr>
              <a:t>Metonic</a:t>
            </a:r>
            <a:r>
              <a:rPr lang="en-CA" sz="2400" b="1" dirty="0" smtClean="0">
                <a:solidFill>
                  <a:schemeClr val="accent1">
                    <a:lumMod val="75000"/>
                  </a:schemeClr>
                </a:solidFill>
                <a:effectLst>
                  <a:glow rad="101600">
                    <a:schemeClr val="bg2">
                      <a:lumMod val="20000"/>
                      <a:lumOff val="80000"/>
                    </a:schemeClr>
                  </a:glow>
                </a:effectLst>
              </a:rPr>
              <a:t> Cycle cannot duplicate with perfection!</a:t>
            </a:r>
            <a:endParaRPr lang="en-CA" sz="2400" b="1" dirty="0">
              <a:solidFill>
                <a:schemeClr val="accent1">
                  <a:lumMod val="75000"/>
                </a:schemeClr>
              </a:solidFill>
              <a:effectLst>
                <a:glow rad="101600">
                  <a:schemeClr val="bg2">
                    <a:lumMod val="20000"/>
                    <a:lumOff val="80000"/>
                  </a:schemeClr>
                </a:glow>
              </a:effectLst>
            </a:endParaRPr>
          </a:p>
        </p:txBody>
      </p:sp>
      <p:pic>
        <p:nvPicPr>
          <p:cNvPr id="8" name="Picture 4" descr="C:\Users\Rae\Desktop\Art on Desktop\white man clip art\yellow-blue smiley faces\blue face surprised.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10232" y="3917769"/>
            <a:ext cx="1304267" cy="1276835"/>
          </a:xfrm>
          <a:prstGeom prst="round2DiagRect">
            <a:avLst>
              <a:gd name="adj1" fmla="val 16667"/>
              <a:gd name="adj2" fmla="val 0"/>
            </a:avLst>
          </a:prstGeom>
          <a:ln w="88900" cap="sq">
            <a:solidFill>
              <a:srgbClr val="9966FF"/>
            </a:solidFill>
            <a:miter lim="800000"/>
          </a:ln>
          <a:effectLst>
            <a:outerShdw blurRad="254000" algn="tl" rotWithShape="0">
              <a:srgbClr val="000000">
                <a:alpha val="43000"/>
              </a:srgbClr>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6361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2" presetClass="entr" presetSubtype="4" fill="hold" nodeType="withEffect">
                                  <p:stCondLst>
                                    <p:cond delay="200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circle(in)">
                                      <p:cBhvr>
                                        <p:cTn id="28" dur="125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xit" presetSubtype="0" fill="hold" grpId="1" nodeType="clickEffect">
                                  <p:stCondLst>
                                    <p:cond delay="0"/>
                                  </p:stCondLst>
                                  <p:childTnLst>
                                    <p:animEffect transition="out" filter="fade">
                                      <p:cBhvr>
                                        <p:cTn id="32" dur="1000"/>
                                        <p:tgtEl>
                                          <p:spTgt spid="2"/>
                                        </p:tgtEl>
                                      </p:cBhvr>
                                    </p:animEffect>
                                    <p:anim calcmode="lin" valueType="num">
                                      <p:cBhvr>
                                        <p:cTn id="33" dur="1000"/>
                                        <p:tgtEl>
                                          <p:spTgt spid="2"/>
                                        </p:tgtEl>
                                        <p:attrNameLst>
                                          <p:attrName>ppt_x</p:attrName>
                                        </p:attrNameLst>
                                      </p:cBhvr>
                                      <p:tavLst>
                                        <p:tav tm="0">
                                          <p:val>
                                            <p:strVal val="ppt_x"/>
                                          </p:val>
                                        </p:tav>
                                        <p:tav tm="100000">
                                          <p:val>
                                            <p:strVal val="ppt_x"/>
                                          </p:val>
                                        </p:tav>
                                      </p:tavLst>
                                    </p:anim>
                                    <p:anim calcmode="lin" valueType="num">
                                      <p:cBhvr>
                                        <p:cTn id="34" dur="1000"/>
                                        <p:tgtEl>
                                          <p:spTgt spid="2"/>
                                        </p:tgtEl>
                                        <p:attrNameLst>
                                          <p:attrName>ppt_y</p:attrName>
                                        </p:attrNameLst>
                                      </p:cBhvr>
                                      <p:tavLst>
                                        <p:tav tm="0">
                                          <p:val>
                                            <p:strVal val="ppt_y"/>
                                          </p:val>
                                        </p:tav>
                                        <p:tav tm="100000">
                                          <p:val>
                                            <p:strVal val="ppt_y+.1"/>
                                          </p:val>
                                        </p:tav>
                                      </p:tavLst>
                                    </p:anim>
                                    <p:set>
                                      <p:cBhvr>
                                        <p:cTn id="35" dur="1" fill="hold">
                                          <p:stCondLst>
                                            <p:cond delay="999"/>
                                          </p:stCondLst>
                                        </p:cTn>
                                        <p:tgtEl>
                                          <p:spTgt spid="2"/>
                                        </p:tgtEl>
                                        <p:attrNameLst>
                                          <p:attrName>style.visibility</p:attrName>
                                        </p:attrNameLst>
                                      </p:cBhvr>
                                      <p:to>
                                        <p:strVal val="hidden"/>
                                      </p:to>
                                    </p:set>
                                  </p:childTnLst>
                                </p:cTn>
                              </p:par>
                              <p:par>
                                <p:cTn id="36" presetID="14" presetClass="entr" presetSubtype="10" fill="hold" grpId="0" nodeType="withEffect">
                                  <p:stCondLst>
                                    <p:cond delay="1500"/>
                                  </p:stCondLst>
                                  <p:childTnLst>
                                    <p:set>
                                      <p:cBhvr>
                                        <p:cTn id="37" dur="1" fill="hold">
                                          <p:stCondLst>
                                            <p:cond delay="0"/>
                                          </p:stCondLst>
                                        </p:cTn>
                                        <p:tgtEl>
                                          <p:spTgt spid="7"/>
                                        </p:tgtEl>
                                        <p:attrNameLst>
                                          <p:attrName>style.visibility</p:attrName>
                                        </p:attrNameLst>
                                      </p:cBhvr>
                                      <p:to>
                                        <p:strVal val="visible"/>
                                      </p:to>
                                    </p:set>
                                    <p:animEffect transition="in" filter="randombar(horizontal)">
                                      <p:cBhvr>
                                        <p:cTn id="38"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flip="none" rotWithShape="1">
          <a:gsLst>
            <a:gs pos="53000">
              <a:srgbClr val="009999"/>
            </a:gs>
            <a:gs pos="91000">
              <a:srgbClr val="FF00FF">
                <a:alpha val="20000"/>
              </a:srgbClr>
            </a:gs>
            <a:gs pos="22000">
              <a:schemeClr val="accent3">
                <a:lumMod val="34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Text Placeholder 2"/>
          <p:cNvSpPr>
            <a:spLocks noGrp="1"/>
          </p:cNvSpPr>
          <p:nvPr>
            <p:ph sz="quarter" idx="13"/>
          </p:nvPr>
        </p:nvSpPr>
        <p:spPr>
          <a:xfrm>
            <a:off x="197223" y="1166949"/>
            <a:ext cx="11878235" cy="5565545"/>
          </a:xfrm>
          <a:solidFill>
            <a:schemeClr val="accent5">
              <a:lumMod val="20000"/>
              <a:lumOff val="80000"/>
              <a:alpha val="63000"/>
            </a:schemeClr>
          </a:solidFill>
          <a:scene3d>
            <a:camera prst="orthographicFront"/>
            <a:lightRig rig="threePt" dir="t"/>
          </a:scene3d>
          <a:sp3d>
            <a:bevelT w="152400" h="50800" prst="softRound"/>
          </a:sp3d>
        </p:spPr>
        <p:txBody>
          <a:bodyPr anchor="ctr">
            <a:normAutofit lnSpcReduction="10000"/>
            <a:sp3d extrusionH="57150">
              <a:bevelT w="38100" h="38100" prst="angle"/>
            </a:sp3d>
          </a:bodyPr>
          <a:lstStyle/>
          <a:p>
            <a:pPr marL="0" indent="0">
              <a:buNone/>
            </a:pPr>
            <a:r>
              <a:rPr lang="en-US" sz="3200" b="1" cap="none" dirty="0" smtClean="0">
                <a:solidFill>
                  <a:srgbClr val="0066FF"/>
                </a:solidFill>
                <a:effectLst/>
                <a:cs typeface="Courier New" panose="02070309020205020404" pitchFamily="49" charset="0"/>
              </a:rPr>
              <a:t>Yahuah</a:t>
            </a:r>
            <a:r>
              <a:rPr lang="en-US" sz="3200" cap="none" dirty="0" smtClean="0">
                <a:solidFill>
                  <a:prstClr val="black"/>
                </a:solidFill>
                <a:effectLst/>
                <a:cs typeface="Courier New" panose="02070309020205020404" pitchFamily="49" charset="0"/>
              </a:rPr>
              <a:t> at Creation established His </a:t>
            </a:r>
            <a:r>
              <a:rPr lang="en-US" sz="3200" b="1" cap="none" dirty="0" smtClean="0">
                <a:ln>
                  <a:solidFill>
                    <a:srgbClr val="0066FF"/>
                  </a:solidFill>
                </a:ln>
                <a:solidFill>
                  <a:srgbClr val="99FF99"/>
                </a:solidFill>
                <a:effectLst/>
                <a:cs typeface="Courier New" panose="02070309020205020404" pitchFamily="49" charset="0"/>
              </a:rPr>
              <a:t>Shaneh</a:t>
            </a:r>
            <a:r>
              <a:rPr lang="en-US" sz="3200" cap="none" dirty="0" smtClean="0">
                <a:solidFill>
                  <a:prstClr val="black"/>
                </a:solidFill>
                <a:effectLst/>
                <a:cs typeface="Courier New" panose="02070309020205020404" pitchFamily="49" charset="0"/>
              </a:rPr>
              <a:t> year format that inherently replicates automatically.  When man inserts a lunar month/(period), </a:t>
            </a:r>
            <a:br>
              <a:rPr lang="en-US" sz="3200" cap="none" dirty="0" smtClean="0">
                <a:solidFill>
                  <a:prstClr val="black"/>
                </a:solidFill>
                <a:effectLst/>
                <a:cs typeface="Courier New" panose="02070309020205020404" pitchFamily="49" charset="0"/>
              </a:rPr>
            </a:br>
            <a:r>
              <a:rPr lang="en-US" sz="3200" cap="none" dirty="0" smtClean="0">
                <a:solidFill>
                  <a:prstClr val="black"/>
                </a:solidFill>
                <a:effectLst/>
                <a:cs typeface="Courier New" panose="02070309020205020404" pitchFamily="49" charset="0"/>
              </a:rPr>
              <a:t>the </a:t>
            </a:r>
            <a:r>
              <a:rPr lang="en-US" sz="3200" b="1" i="1" cap="none" dirty="0" smtClean="0">
                <a:ln>
                  <a:solidFill>
                    <a:srgbClr val="FF00FF"/>
                  </a:solidFill>
                </a:ln>
                <a:solidFill>
                  <a:srgbClr val="0066FF"/>
                </a:solidFill>
                <a:effectLst/>
                <a:cs typeface="Courier New" panose="02070309020205020404" pitchFamily="49" charset="0"/>
              </a:rPr>
              <a:t>mirror image replication factor </a:t>
            </a:r>
            <a:r>
              <a:rPr lang="en-US" sz="3200" cap="none" dirty="0" smtClean="0">
                <a:solidFill>
                  <a:prstClr val="black"/>
                </a:solidFill>
                <a:effectLst/>
                <a:cs typeface="Courier New" panose="02070309020205020404" pitchFamily="49" charset="0"/>
              </a:rPr>
              <a:t>immediately terminates! </a:t>
            </a:r>
          </a:p>
          <a:p>
            <a:pPr marL="0" indent="0">
              <a:buNone/>
            </a:pPr>
            <a:r>
              <a:rPr lang="en-US" sz="5400" cap="none" dirty="0" smtClean="0">
                <a:solidFill>
                  <a:prstClr val="black"/>
                </a:solidFill>
                <a:latin typeface="Arial Black" panose="020B0A04020102020204" pitchFamily="34" charset="0"/>
                <a:cs typeface="Courier New" panose="02070309020205020404" pitchFamily="49" charset="0"/>
              </a:rPr>
              <a:t>THEN </a:t>
            </a:r>
            <a:r>
              <a:rPr lang="en-US" sz="5400" cap="none" dirty="0" smtClean="0">
                <a:solidFill>
                  <a:prstClr val="black"/>
                </a:solidFill>
                <a:effectLst>
                  <a:glow rad="76200">
                    <a:srgbClr val="FF0000"/>
                  </a:glow>
                </a:effectLst>
                <a:latin typeface="Arial Black" panose="020B0A04020102020204" pitchFamily="34" charset="0"/>
                <a:cs typeface="Courier New" panose="02070309020205020404" pitchFamily="49" charset="0"/>
              </a:rPr>
              <a:t>WHICH GOD </a:t>
            </a:r>
            <a:r>
              <a:rPr lang="en-US" sz="5400" cap="none" dirty="0" smtClean="0">
                <a:solidFill>
                  <a:prstClr val="black"/>
                </a:solidFill>
                <a:latin typeface="Arial Black" panose="020B0A04020102020204" pitchFamily="34" charset="0"/>
                <a:cs typeface="Courier New" panose="02070309020205020404" pitchFamily="49" charset="0"/>
              </a:rPr>
              <a:t>HAS THE AUTHORITY TO COMMAND 	  	   </a:t>
            </a:r>
            <a:r>
              <a:rPr lang="en-US" sz="5400" cap="none" dirty="0" smtClean="0">
                <a:ln>
                  <a:solidFill>
                    <a:schemeClr val="tx1"/>
                  </a:solidFill>
                </a:ln>
                <a:solidFill>
                  <a:srgbClr val="FF0000"/>
                </a:solidFill>
                <a:latin typeface="Arial Black" panose="020B0A04020102020204" pitchFamily="34" charset="0"/>
                <a:cs typeface="Courier New" panose="02070309020205020404" pitchFamily="49" charset="0"/>
              </a:rPr>
              <a:t>IRREGULAR TIME </a:t>
            </a:r>
            <a:br>
              <a:rPr lang="en-US" sz="5400" cap="none" dirty="0" smtClean="0">
                <a:ln>
                  <a:solidFill>
                    <a:schemeClr val="tx1"/>
                  </a:solidFill>
                </a:ln>
                <a:solidFill>
                  <a:srgbClr val="FF0000"/>
                </a:solidFill>
                <a:latin typeface="Arial Black" panose="020B0A04020102020204" pitchFamily="34" charset="0"/>
                <a:cs typeface="Courier New" panose="02070309020205020404" pitchFamily="49" charset="0"/>
              </a:rPr>
            </a:br>
            <a:r>
              <a:rPr lang="en-US" sz="5400" cap="none" dirty="0" smtClean="0">
                <a:ln>
                  <a:solidFill>
                    <a:schemeClr val="tx1"/>
                  </a:solidFill>
                </a:ln>
                <a:solidFill>
                  <a:srgbClr val="FF0000"/>
                </a:solidFill>
                <a:latin typeface="Arial Black" panose="020B0A04020102020204" pitchFamily="34" charset="0"/>
                <a:cs typeface="Courier New" panose="02070309020205020404" pitchFamily="49" charset="0"/>
              </a:rPr>
              <a:t>	     </a:t>
            </a:r>
            <a:r>
              <a:rPr lang="en-US" sz="5400" cap="none" dirty="0" smtClean="0">
                <a:solidFill>
                  <a:prstClr val="black"/>
                </a:solidFill>
                <a:latin typeface="Arial Black" panose="020B0A04020102020204" pitchFamily="34" charset="0"/>
                <a:cs typeface="Courier New" panose="02070309020205020404" pitchFamily="49" charset="0"/>
              </a:rPr>
              <a:t>TO CONTINUE? </a:t>
            </a:r>
            <a:r>
              <a:rPr lang="en-US" sz="5400" cap="none" dirty="0" smtClean="0">
                <a:solidFill>
                  <a:prstClr val="black"/>
                </a:solidFill>
                <a:effectLst/>
                <a:latin typeface="Arial Black" panose="020B0A04020102020204" pitchFamily="34" charset="0"/>
                <a:cs typeface="Courier New" panose="02070309020205020404" pitchFamily="49" charset="0"/>
              </a:rPr>
              <a:t>   </a:t>
            </a:r>
            <a:endParaRPr lang="en-US" sz="5400" cap="none" dirty="0">
              <a:solidFill>
                <a:prstClr val="black"/>
              </a:solidFill>
              <a:effectLst/>
              <a:latin typeface="Arial Black" panose="020B0A04020102020204" pitchFamily="34" charset="0"/>
              <a:cs typeface="Courier New" panose="02070309020205020404" pitchFamily="49" charset="0"/>
            </a:endParaRPr>
          </a:p>
        </p:txBody>
      </p:sp>
      <p:sp>
        <p:nvSpPr>
          <p:cNvPr id="4" name="Slide Number Placeholder 3"/>
          <p:cNvSpPr>
            <a:spLocks noGrp="1"/>
          </p:cNvSpPr>
          <p:nvPr>
            <p:ph type="sldNum" sz="quarter" idx="12"/>
          </p:nvPr>
        </p:nvSpPr>
        <p:spPr>
          <a:xfrm>
            <a:off x="11342060" y="6441945"/>
            <a:ext cx="764215" cy="365125"/>
          </a:xfrm>
        </p:spPr>
        <p:txBody>
          <a:bodyPr/>
          <a:lstStyle/>
          <a:p>
            <a:fld id="{6D22F896-40B5-4ADD-8801-0D06FADFA095}" type="slidenum">
              <a:rPr lang="en-US" smtClean="0"/>
              <a:pPr/>
              <a:t>48</a:t>
            </a:fld>
            <a:endParaRPr lang="en-US" dirty="0"/>
          </a:p>
        </p:txBody>
      </p:sp>
      <p:sp>
        <p:nvSpPr>
          <p:cNvPr id="6" name="Rectangle 5"/>
          <p:cNvSpPr/>
          <p:nvPr/>
        </p:nvSpPr>
        <p:spPr>
          <a:xfrm>
            <a:off x="2325192" y="85983"/>
            <a:ext cx="7480663" cy="837123"/>
          </a:xfrm>
          <a:prstGeom prst="rect">
            <a:avLst/>
          </a:prstGeom>
          <a:gradFill>
            <a:gsLst>
              <a:gs pos="18000">
                <a:srgbClr val="009999"/>
              </a:gs>
              <a:gs pos="95000">
                <a:srgbClr val="0052F6"/>
              </a:gs>
              <a:gs pos="76000">
                <a:schemeClr val="accent3">
                  <a:lumMod val="34000"/>
                </a:schemeClr>
              </a:gs>
            </a:gsLst>
            <a:path path="shape">
              <a:fillToRect l="50000" t="50000" r="50000" b="50000"/>
            </a:path>
          </a:gradFill>
          <a:ln w="57150">
            <a:solidFill>
              <a:srgbClr val="FFFF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CA" sz="6000" b="1" dirty="0" smtClean="0">
                <a:ln w="28575">
                  <a:solidFill>
                    <a:srgbClr val="00FF00"/>
                  </a:solidFill>
                </a:ln>
                <a:solidFill>
                  <a:srgbClr val="FF00FF"/>
                </a:solidFill>
                <a:effectLst>
                  <a:glow rad="76200">
                    <a:srgbClr val="9966FF"/>
                  </a:glow>
                </a:effectLst>
              </a:rPr>
              <a:t>Time is </a:t>
            </a:r>
            <a:r>
              <a:rPr lang="en-CA" sz="6000" b="1" dirty="0" smtClean="0">
                <a:ln w="28575">
                  <a:solidFill>
                    <a:srgbClr val="00FF00"/>
                  </a:solidFill>
                </a:ln>
                <a:solidFill>
                  <a:srgbClr val="FFFF00"/>
                </a:solidFill>
                <a:effectLst>
                  <a:glow rad="76200">
                    <a:srgbClr val="9966FF"/>
                  </a:glow>
                </a:effectLst>
              </a:rPr>
              <a:t>Eliminated</a:t>
            </a:r>
            <a:r>
              <a:rPr lang="en-CA" sz="6000" b="1" dirty="0" smtClean="0">
                <a:ln w="28575">
                  <a:solidFill>
                    <a:srgbClr val="00FF00"/>
                  </a:solidFill>
                </a:ln>
                <a:solidFill>
                  <a:srgbClr val="FF00FF"/>
                </a:solidFill>
                <a:effectLst>
                  <a:glow rad="76200">
                    <a:srgbClr val="9966FF"/>
                  </a:glow>
                </a:effectLst>
              </a:rPr>
              <a:t>??</a:t>
            </a:r>
            <a:endParaRPr lang="en-CA" sz="6000" b="1" dirty="0">
              <a:ln w="28575">
                <a:solidFill>
                  <a:srgbClr val="00FF00"/>
                </a:solidFill>
              </a:ln>
              <a:solidFill>
                <a:srgbClr val="FF00FF"/>
              </a:solidFill>
              <a:effectLst>
                <a:glow rad="76200">
                  <a:srgbClr val="9966FF"/>
                </a:glow>
              </a:effectLst>
            </a:endParaRPr>
          </a:p>
        </p:txBody>
      </p:sp>
      <p:pic>
        <p:nvPicPr>
          <p:cNvPr id="8" name="Picture 4" descr="C:\Users\Rae\Desktop\Art on Desktop\white man clip art\yellow-blue smiley faces\blue face surprised.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672319" y="4718442"/>
            <a:ext cx="2002007" cy="1959899"/>
          </a:xfrm>
          <a:prstGeom prst="round2DiagRect">
            <a:avLst>
              <a:gd name="adj1" fmla="val 10965"/>
              <a:gd name="adj2" fmla="val 0"/>
            </a:avLst>
          </a:prstGeom>
          <a:ln w="88900" cap="sq">
            <a:solidFill>
              <a:srgbClr val="9966FF"/>
            </a:solidFill>
            <a:miter lim="800000"/>
          </a:ln>
          <a:effectLst>
            <a:outerShdw blurRad="254000" algn="tl" rotWithShape="0">
              <a:srgbClr val="000000">
                <a:alpha val="43000"/>
              </a:srgbClr>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1117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400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flip="none" rotWithShape="1">
          <a:gsLst>
            <a:gs pos="32000">
              <a:srgbClr val="009999"/>
            </a:gs>
            <a:gs pos="89000">
              <a:srgbClr val="FFFF00"/>
            </a:gs>
            <a:gs pos="5000">
              <a:schemeClr val="accent3">
                <a:lumMod val="34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7" name="Rectangle 6"/>
          <p:cNvSpPr/>
          <p:nvPr/>
        </p:nvSpPr>
        <p:spPr>
          <a:xfrm>
            <a:off x="-101600" y="4431391"/>
            <a:ext cx="12192000" cy="2187387"/>
          </a:xfrm>
          <a:prstGeom prst="rect">
            <a:avLst/>
          </a:prstGeom>
          <a:no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3600" i="1" dirty="0" smtClean="0">
                <a:ln>
                  <a:solidFill>
                    <a:sysClr val="windowText" lastClr="000000"/>
                  </a:solidFill>
                </a:ln>
                <a:solidFill>
                  <a:schemeClr val="tx1">
                    <a:lumMod val="75000"/>
                    <a:lumOff val="25000"/>
                  </a:schemeClr>
                </a:solidFill>
              </a:rPr>
              <a:t>Deut </a:t>
            </a:r>
            <a:r>
              <a:rPr lang="en-US" sz="3600" i="1" dirty="0">
                <a:ln>
                  <a:solidFill>
                    <a:sysClr val="windowText" lastClr="000000"/>
                  </a:solidFill>
                </a:ln>
                <a:solidFill>
                  <a:schemeClr val="tx1">
                    <a:lumMod val="75000"/>
                    <a:lumOff val="25000"/>
                  </a:schemeClr>
                </a:solidFill>
              </a:rPr>
              <a:t>7:9  </a:t>
            </a:r>
            <a:r>
              <a:rPr lang="en-US" sz="3600" dirty="0">
                <a:ln>
                  <a:solidFill>
                    <a:sysClr val="windowText" lastClr="000000"/>
                  </a:solidFill>
                </a:ln>
                <a:solidFill>
                  <a:schemeClr val="accent1">
                    <a:lumMod val="75000"/>
                  </a:schemeClr>
                </a:solidFill>
              </a:rPr>
              <a:t>Know therefore that</a:t>
            </a:r>
            <a:r>
              <a:rPr lang="en-US" sz="3600" dirty="0">
                <a:ln>
                  <a:solidFill>
                    <a:sysClr val="windowText" lastClr="000000"/>
                  </a:solidFill>
                </a:ln>
                <a:solidFill>
                  <a:srgbClr val="00FFFF"/>
                </a:solidFill>
              </a:rPr>
              <a:t> </a:t>
            </a:r>
            <a:r>
              <a:rPr lang="en-US" sz="3600" dirty="0" smtClean="0">
                <a:ln>
                  <a:solidFill>
                    <a:sysClr val="windowText" lastClr="000000"/>
                  </a:solidFill>
                </a:ln>
                <a:solidFill>
                  <a:srgbClr val="00FFFF"/>
                </a:solidFill>
              </a:rPr>
              <a:t>[</a:t>
            </a:r>
            <a:r>
              <a:rPr lang="en-US" sz="3600" b="1" dirty="0" smtClean="0">
                <a:ln>
                  <a:solidFill>
                    <a:sysClr val="windowText" lastClr="000000"/>
                  </a:solidFill>
                </a:ln>
                <a:solidFill>
                  <a:srgbClr val="00FFFF"/>
                </a:solidFill>
              </a:rPr>
              <a:t>Yahuah]</a:t>
            </a:r>
            <a:r>
              <a:rPr lang="en-US" sz="3600" dirty="0" smtClean="0">
                <a:ln>
                  <a:solidFill>
                    <a:sysClr val="windowText" lastClr="000000"/>
                  </a:solidFill>
                </a:ln>
                <a:solidFill>
                  <a:schemeClr val="accent1">
                    <a:lumMod val="75000"/>
                  </a:schemeClr>
                </a:solidFill>
              </a:rPr>
              <a:t> </a:t>
            </a:r>
            <a:r>
              <a:rPr lang="en-US" sz="3600" dirty="0">
                <a:ln>
                  <a:solidFill>
                    <a:sysClr val="windowText" lastClr="000000"/>
                  </a:solidFill>
                </a:ln>
                <a:solidFill>
                  <a:schemeClr val="accent1">
                    <a:lumMod val="75000"/>
                  </a:schemeClr>
                </a:solidFill>
              </a:rPr>
              <a:t>thy Elohim, he </a:t>
            </a:r>
            <a:r>
              <a:rPr lang="en-US" sz="3600" i="1" dirty="0">
                <a:ln>
                  <a:solidFill>
                    <a:sysClr val="windowText" lastClr="000000"/>
                  </a:solidFill>
                </a:ln>
                <a:solidFill>
                  <a:schemeClr val="accent1">
                    <a:lumMod val="75000"/>
                  </a:schemeClr>
                </a:solidFill>
              </a:rPr>
              <a:t>is</a:t>
            </a:r>
            <a:r>
              <a:rPr lang="en-US" sz="3600" dirty="0">
                <a:ln>
                  <a:solidFill>
                    <a:sysClr val="windowText" lastClr="000000"/>
                  </a:solidFill>
                </a:ln>
                <a:solidFill>
                  <a:schemeClr val="accent1">
                    <a:lumMod val="75000"/>
                  </a:schemeClr>
                </a:solidFill>
              </a:rPr>
              <a:t> Elohim, the faithful El, which </a:t>
            </a:r>
            <a:r>
              <a:rPr lang="en-US" sz="3600" dirty="0" err="1">
                <a:ln>
                  <a:solidFill>
                    <a:sysClr val="windowText" lastClr="000000"/>
                  </a:solidFill>
                </a:ln>
                <a:solidFill>
                  <a:schemeClr val="accent1">
                    <a:lumMod val="75000"/>
                  </a:schemeClr>
                </a:solidFill>
              </a:rPr>
              <a:t>keepeth</a:t>
            </a:r>
            <a:r>
              <a:rPr lang="en-US" sz="3600" dirty="0">
                <a:ln>
                  <a:solidFill>
                    <a:sysClr val="windowText" lastClr="000000"/>
                  </a:solidFill>
                </a:ln>
                <a:solidFill>
                  <a:schemeClr val="accent1">
                    <a:lumMod val="75000"/>
                  </a:schemeClr>
                </a:solidFill>
              </a:rPr>
              <a:t> covenant and mercy with them </a:t>
            </a:r>
            <a:r>
              <a:rPr lang="en-US" sz="3600" dirty="0" smtClean="0">
                <a:ln>
                  <a:solidFill>
                    <a:sysClr val="windowText" lastClr="000000"/>
                  </a:solidFill>
                </a:ln>
                <a:solidFill>
                  <a:schemeClr val="accent1">
                    <a:lumMod val="75000"/>
                  </a:schemeClr>
                </a:solidFill>
              </a:rPr>
              <a:t/>
            </a:r>
            <a:br>
              <a:rPr lang="en-US" sz="3600" dirty="0" smtClean="0">
                <a:ln>
                  <a:solidFill>
                    <a:sysClr val="windowText" lastClr="000000"/>
                  </a:solidFill>
                </a:ln>
                <a:solidFill>
                  <a:schemeClr val="accent1">
                    <a:lumMod val="75000"/>
                  </a:schemeClr>
                </a:solidFill>
              </a:rPr>
            </a:br>
            <a:r>
              <a:rPr lang="en-US" sz="3600" dirty="0" smtClean="0">
                <a:ln>
                  <a:solidFill>
                    <a:sysClr val="windowText" lastClr="000000"/>
                  </a:solidFill>
                </a:ln>
                <a:solidFill>
                  <a:schemeClr val="accent1">
                    <a:lumMod val="75000"/>
                  </a:schemeClr>
                </a:solidFill>
              </a:rPr>
              <a:t>that love him </a:t>
            </a:r>
            <a:r>
              <a:rPr lang="en-US" sz="3600" b="1" u="sng" dirty="0">
                <a:ln>
                  <a:solidFill>
                    <a:sysClr val="windowText" lastClr="000000"/>
                  </a:solidFill>
                </a:ln>
                <a:solidFill>
                  <a:schemeClr val="accent1">
                    <a:lumMod val="75000"/>
                  </a:schemeClr>
                </a:solidFill>
              </a:rPr>
              <a:t>and kee</a:t>
            </a:r>
            <a:r>
              <a:rPr lang="en-US" sz="3600" b="1" dirty="0">
                <a:ln>
                  <a:solidFill>
                    <a:sysClr val="windowText" lastClr="000000"/>
                  </a:solidFill>
                </a:ln>
                <a:solidFill>
                  <a:schemeClr val="accent1">
                    <a:lumMod val="75000"/>
                  </a:schemeClr>
                </a:solidFill>
              </a:rPr>
              <a:t>p</a:t>
            </a:r>
            <a:r>
              <a:rPr lang="en-US" sz="3600" b="1" u="sng" dirty="0">
                <a:ln>
                  <a:solidFill>
                    <a:sysClr val="windowText" lastClr="000000"/>
                  </a:solidFill>
                </a:ln>
                <a:solidFill>
                  <a:schemeClr val="accent1">
                    <a:lumMod val="75000"/>
                  </a:schemeClr>
                </a:solidFill>
              </a:rPr>
              <a:t> his commandments to </a:t>
            </a:r>
            <a:r>
              <a:rPr lang="en-US" sz="3600" dirty="0" smtClean="0">
                <a:ln>
                  <a:solidFill>
                    <a:sysClr val="windowText" lastClr="000000"/>
                  </a:solidFill>
                </a:ln>
                <a:solidFill>
                  <a:schemeClr val="accent1">
                    <a:lumMod val="75000"/>
                  </a:schemeClr>
                </a:solidFill>
              </a:rPr>
              <a:t/>
            </a:r>
            <a:br>
              <a:rPr lang="en-US" sz="3600" dirty="0" smtClean="0">
                <a:ln>
                  <a:solidFill>
                    <a:sysClr val="windowText" lastClr="000000"/>
                  </a:solidFill>
                </a:ln>
                <a:solidFill>
                  <a:schemeClr val="accent1">
                    <a:lumMod val="75000"/>
                  </a:schemeClr>
                </a:solidFill>
              </a:rPr>
            </a:br>
            <a:endParaRPr lang="en-CA" sz="3600" b="1" dirty="0">
              <a:ln w="19050">
                <a:solidFill>
                  <a:srgbClr val="00FFFF"/>
                </a:solidFill>
              </a:ln>
              <a:solidFill>
                <a:schemeClr val="accent1">
                  <a:lumMod val="75000"/>
                </a:schemeClr>
              </a:solidFill>
              <a:latin typeface="Arial Black" panose="020B0A04020102020204" pitchFamily="34" charset="0"/>
            </a:endParaRPr>
          </a:p>
        </p:txBody>
      </p:sp>
      <p:sp>
        <p:nvSpPr>
          <p:cNvPr id="3" name="Text Placeholder 2"/>
          <p:cNvSpPr>
            <a:spLocks noGrp="1"/>
          </p:cNvSpPr>
          <p:nvPr>
            <p:ph sz="quarter" idx="13"/>
          </p:nvPr>
        </p:nvSpPr>
        <p:spPr>
          <a:xfrm>
            <a:off x="871498" y="154825"/>
            <a:ext cx="10567173" cy="4273213"/>
          </a:xfrm>
          <a:gradFill>
            <a:gsLst>
              <a:gs pos="63000">
                <a:srgbClr val="009999"/>
              </a:gs>
              <a:gs pos="9000">
                <a:srgbClr val="FF00FF">
                  <a:alpha val="20000"/>
                </a:srgbClr>
              </a:gs>
              <a:gs pos="44000">
                <a:schemeClr val="accent3">
                  <a:lumMod val="34000"/>
                </a:schemeClr>
              </a:gs>
            </a:gsLst>
            <a:path path="shape">
              <a:fillToRect l="50000" t="50000" r="50000" b="50000"/>
            </a:path>
          </a:gradFill>
          <a:scene3d>
            <a:camera prst="orthographicFront"/>
            <a:lightRig rig="threePt" dir="t"/>
          </a:scene3d>
          <a:sp3d>
            <a:bevelT w="152400" h="50800" prst="softRound"/>
          </a:sp3d>
        </p:spPr>
        <p:txBody>
          <a:bodyPr anchor="ctr">
            <a:normAutofit/>
            <a:sp3d extrusionH="57150">
              <a:bevelT h="25400" prst="softRound"/>
            </a:sp3d>
          </a:bodyPr>
          <a:lstStyle/>
          <a:p>
            <a:pPr marL="0" indent="0">
              <a:buNone/>
            </a:pPr>
            <a:r>
              <a:rPr lang="en-US" sz="2800" cap="none" dirty="0" smtClean="0">
                <a:solidFill>
                  <a:prstClr val="black"/>
                </a:solidFill>
                <a:latin typeface="Georgia" panose="02040502050405020303" pitchFamily="18" charset="0"/>
              </a:rPr>
              <a:t> </a:t>
            </a:r>
            <a:endParaRPr lang="en-US" sz="2800" cap="none" dirty="0">
              <a:solidFill>
                <a:prstClr val="black"/>
              </a:solidFill>
              <a:latin typeface="Georgia" panose="02040502050405020303" pitchFamily="18" charset="0"/>
            </a:endParaRPr>
          </a:p>
        </p:txBody>
      </p:sp>
      <p:sp>
        <p:nvSpPr>
          <p:cNvPr id="4" name="Slide Number Placeholder 3"/>
          <p:cNvSpPr>
            <a:spLocks noGrp="1"/>
          </p:cNvSpPr>
          <p:nvPr>
            <p:ph type="sldNum" sz="quarter" idx="12"/>
          </p:nvPr>
        </p:nvSpPr>
        <p:spPr>
          <a:xfrm>
            <a:off x="11397305" y="6503721"/>
            <a:ext cx="764215" cy="365125"/>
          </a:xfrm>
        </p:spPr>
        <p:txBody>
          <a:bodyPr/>
          <a:lstStyle/>
          <a:p>
            <a:fld id="{6D22F896-40B5-4ADD-8801-0D06FADFA095}" type="slidenum">
              <a:rPr lang="en-US" smtClean="0"/>
              <a:pPr/>
              <a:t>49</a:t>
            </a:fld>
            <a:endParaRPr lang="en-US" dirty="0"/>
          </a:p>
        </p:txBody>
      </p:sp>
      <p:sp>
        <p:nvSpPr>
          <p:cNvPr id="2" name="Rectangle 1"/>
          <p:cNvSpPr/>
          <p:nvPr/>
        </p:nvSpPr>
        <p:spPr>
          <a:xfrm>
            <a:off x="1134320" y="326898"/>
            <a:ext cx="10021978" cy="654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CA" sz="3600" b="1" spc="150" dirty="0" smtClean="0">
                <a:ln w="11430"/>
                <a:solidFill>
                  <a:srgbClr val="F8F8F8"/>
                </a:solidFill>
                <a:effectLst>
                  <a:outerShdw blurRad="25400" algn="tl" rotWithShape="0">
                    <a:srgbClr val="000000">
                      <a:alpha val="43000"/>
                    </a:srgbClr>
                  </a:outerShdw>
                </a:effectLst>
              </a:rPr>
              <a:t>How many LUNAR BASED years in a Jubilee?</a:t>
            </a:r>
            <a:endParaRPr lang="en-CA" sz="3600" b="1" spc="150" dirty="0">
              <a:ln w="11430"/>
              <a:solidFill>
                <a:srgbClr val="F8F8F8"/>
              </a:solidFill>
              <a:effectLst>
                <a:outerShdw blurRad="25400" algn="tl" rotWithShape="0">
                  <a:srgbClr val="000000">
                    <a:alpha val="43000"/>
                  </a:srgbClr>
                </a:outerShdw>
              </a:effectLst>
            </a:endParaRPr>
          </a:p>
        </p:txBody>
      </p:sp>
      <p:sp>
        <p:nvSpPr>
          <p:cNvPr id="5" name="Rectangle 4"/>
          <p:cNvSpPr/>
          <p:nvPr/>
        </p:nvSpPr>
        <p:spPr>
          <a:xfrm>
            <a:off x="5531223" y="1420303"/>
            <a:ext cx="1129553" cy="14971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h="25400" prst="softRound"/>
            </a:sp3d>
          </a:bodyPr>
          <a:lstStyle/>
          <a:p>
            <a:pPr algn="ctr"/>
            <a:r>
              <a:rPr lang="en-CA" sz="15000" dirty="0" smtClean="0">
                <a:ln>
                  <a:solidFill>
                    <a:sysClr val="windowText" lastClr="000000"/>
                  </a:solidFill>
                </a:ln>
              </a:rPr>
              <a:t>0</a:t>
            </a:r>
            <a:endParaRPr lang="en-CA" sz="15000" dirty="0">
              <a:ln>
                <a:solidFill>
                  <a:sysClr val="windowText" lastClr="000000"/>
                </a:solidFill>
              </a:ln>
            </a:endParaRPr>
          </a:p>
        </p:txBody>
      </p:sp>
      <p:sp>
        <p:nvSpPr>
          <p:cNvPr id="6" name="Rectangle 5"/>
          <p:cNvSpPr/>
          <p:nvPr/>
        </p:nvSpPr>
        <p:spPr>
          <a:xfrm>
            <a:off x="1640546" y="3503387"/>
            <a:ext cx="9009525" cy="6873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CA" sz="3600" b="1" u="sng" spc="150" dirty="0" smtClean="0">
                <a:ln w="11430"/>
                <a:solidFill>
                  <a:srgbClr val="F8F8F8"/>
                </a:solidFill>
                <a:effectLst>
                  <a:outerShdw blurRad="25400" algn="tl" rotWithShape="0">
                    <a:srgbClr val="000000">
                      <a:alpha val="43000"/>
                    </a:srgbClr>
                  </a:outerShdw>
                </a:effectLst>
              </a:rPr>
              <a:t>Until when</a:t>
            </a:r>
            <a:r>
              <a:rPr lang="en-CA" sz="3600" b="1" spc="150" dirty="0" smtClean="0">
                <a:ln w="11430"/>
                <a:solidFill>
                  <a:srgbClr val="F8F8F8"/>
                </a:solidFill>
                <a:effectLst>
                  <a:outerShdw blurRad="25400" algn="tl" rotWithShape="0">
                    <a:srgbClr val="000000">
                      <a:alpha val="43000"/>
                    </a:srgbClr>
                  </a:outerShdw>
                </a:effectLst>
              </a:rPr>
              <a:t> does the Jubilee cycle occur? </a:t>
            </a:r>
            <a:endParaRPr lang="en-CA" sz="3600" b="1" spc="150" dirty="0">
              <a:ln w="11430"/>
              <a:solidFill>
                <a:srgbClr val="F8F8F8"/>
              </a:solidFill>
              <a:effectLst>
                <a:outerShdw blurRad="25400" algn="tl" rotWithShape="0">
                  <a:srgbClr val="000000">
                    <a:alpha val="43000"/>
                  </a:srgbClr>
                </a:outerShdw>
              </a:effectLst>
            </a:endParaRPr>
          </a:p>
        </p:txBody>
      </p:sp>
      <p:sp>
        <p:nvSpPr>
          <p:cNvPr id="8" name="Rectangle 7"/>
          <p:cNvSpPr/>
          <p:nvPr/>
        </p:nvSpPr>
        <p:spPr>
          <a:xfrm>
            <a:off x="1295107" y="6034574"/>
            <a:ext cx="9439828" cy="6334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h="25400" prst="softRound"/>
            </a:sp3d>
          </a:bodyPr>
          <a:lstStyle/>
          <a:p>
            <a:pPr algn="ctr"/>
            <a:r>
              <a:rPr lang="en-US" sz="3600" spc="300" dirty="0" smtClean="0">
                <a:ln w="19050">
                  <a:solidFill>
                    <a:srgbClr val="00FFFF"/>
                  </a:solidFill>
                </a:ln>
                <a:solidFill>
                  <a:srgbClr val="E34B7A">
                    <a:lumMod val="75000"/>
                  </a:srgbClr>
                </a:solidFill>
                <a:latin typeface="Arial Black" panose="020B0A04020102020204" pitchFamily="34" charset="0"/>
              </a:rPr>
              <a:t>A THOUSAND GENERATIONS</a:t>
            </a:r>
            <a:r>
              <a:rPr lang="en-US" sz="3600" dirty="0" smtClean="0">
                <a:ln w="19050">
                  <a:solidFill>
                    <a:srgbClr val="00FFFF"/>
                  </a:solidFill>
                </a:ln>
                <a:solidFill>
                  <a:srgbClr val="E34B7A">
                    <a:lumMod val="75000"/>
                  </a:srgbClr>
                </a:solidFill>
                <a:latin typeface="Arial Black" panose="020B0A04020102020204" pitchFamily="34" charset="0"/>
              </a:rPr>
              <a:t>.</a:t>
            </a:r>
            <a:endParaRPr lang="en-CA" dirty="0"/>
          </a:p>
        </p:txBody>
      </p:sp>
      <p:sp>
        <p:nvSpPr>
          <p:cNvPr id="9" name="Rectangle 8"/>
          <p:cNvSpPr/>
          <p:nvPr/>
        </p:nvSpPr>
        <p:spPr>
          <a:xfrm>
            <a:off x="5256787" y="6560239"/>
            <a:ext cx="1777041" cy="2156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smtClean="0">
                <a:solidFill>
                  <a:schemeClr val="tx1"/>
                </a:solidFill>
              </a:rPr>
              <a:t>Word of Yahweh</a:t>
            </a:r>
            <a:endParaRPr lang="en-CA" sz="1600" dirty="0">
              <a:solidFill>
                <a:schemeClr val="tx1"/>
              </a:solidFill>
            </a:endParaRPr>
          </a:p>
        </p:txBody>
      </p:sp>
      <p:sp>
        <p:nvSpPr>
          <p:cNvPr id="10" name="Curved Left Arrow 9"/>
          <p:cNvSpPr/>
          <p:nvPr/>
        </p:nvSpPr>
        <p:spPr>
          <a:xfrm rot="256059">
            <a:off x="10284753" y="3838353"/>
            <a:ext cx="1727843" cy="2854356"/>
          </a:xfrm>
          <a:prstGeom prst="curvedLeftArrow">
            <a:avLst>
              <a:gd name="adj1" fmla="val 15766"/>
              <a:gd name="adj2" fmla="val 44526"/>
              <a:gd name="adj3" fmla="val 30644"/>
            </a:avLst>
          </a:prstGeom>
          <a:solidFill>
            <a:srgbClr val="00FFFF"/>
          </a:solidFill>
          <a:ln w="38100">
            <a:solidFill>
              <a:srgbClr val="9966FF"/>
            </a:solidFill>
          </a:ln>
          <a:effectLst>
            <a:glow rad="50800">
              <a:srgbClr val="0052F6"/>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22489523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ppt_w</p:attrName>
                                        </p:attrNameLst>
                                      </p:cBhvr>
                                      <p:tavLst>
                                        <p:tav tm="0">
                                          <p:val>
                                            <p:fltVal val="0"/>
                                          </p:val>
                                        </p:tav>
                                        <p:tav tm="100000">
                                          <p:val>
                                            <p:strVal val="#ppt_w"/>
                                          </p:val>
                                        </p:tav>
                                      </p:tavLst>
                                    </p:anim>
                                    <p:anim calcmode="lin" valueType="num">
                                      <p:cBhvr>
                                        <p:cTn id="8" dur="250" fill="hold"/>
                                        <p:tgtEl>
                                          <p:spTgt spid="5"/>
                                        </p:tgtEl>
                                        <p:attrNameLst>
                                          <p:attrName>ppt_h</p:attrName>
                                        </p:attrNameLst>
                                      </p:cBhvr>
                                      <p:tavLst>
                                        <p:tav tm="0">
                                          <p:val>
                                            <p:fltVal val="0"/>
                                          </p:val>
                                        </p:tav>
                                        <p:tav tm="100000">
                                          <p:val>
                                            <p:strVal val="#ppt_h"/>
                                          </p:val>
                                        </p:tav>
                                      </p:tavLst>
                                    </p:anim>
                                    <p:animEffect transition="in" filter="fade">
                                      <p:cBhvr>
                                        <p:cTn id="9" dur="25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2000"/>
                                        <p:tgtEl>
                                          <p:spTgt spid="8"/>
                                        </p:tgtEl>
                                      </p:cBhvr>
                                    </p:animEffect>
                                  </p:childTnLst>
                                </p:cTn>
                              </p:par>
                              <p:par>
                                <p:cTn id="29" presetID="42" presetClass="entr" presetSubtype="0" fill="hold" grpId="0" nodeType="withEffect">
                                  <p:stCondLst>
                                    <p:cond delay="350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22" presetClass="entr" presetSubtype="1" repeatCount="3000" fill="hold" grpId="0" nodeType="withEffect">
                                  <p:stCondLst>
                                    <p:cond delay="350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6" grpId="0"/>
      <p:bldP spid="8" grpId="0"/>
      <p:bldP spid="9" grpId="0"/>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2" descr="C:\Users\Rae\Desktop\matt 23 woes 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450310" y="1828800"/>
            <a:ext cx="3417666" cy="2540000"/>
          </a:xfrm>
          <a:prstGeom prst="rect">
            <a:avLst/>
          </a:prstGeom>
          <a:no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a:extLst>
            <a:ext uri="{909E8E84-426E-40DD-AFC4-6F175D3DCCD1}">
              <a14:hiddenFill xmlns:a14="http://schemas.microsoft.com/office/drawing/2010/main">
                <a:solidFill>
                  <a:srgbClr val="FFFFFF"/>
                </a:solidFill>
              </a14:hiddenFill>
            </a:ext>
          </a:extLst>
        </p:spPr>
      </p:pic>
      <p:sp>
        <p:nvSpPr>
          <p:cNvPr id="3" name="7-Point Star 2"/>
          <p:cNvSpPr/>
          <p:nvPr/>
        </p:nvSpPr>
        <p:spPr>
          <a:xfrm>
            <a:off x="8681012" y="3819647"/>
            <a:ext cx="3646025" cy="3368232"/>
          </a:xfrm>
          <a:prstGeom prst="star7">
            <a:avLst>
              <a:gd name="adj" fmla="val 27194"/>
              <a:gd name="hf" fmla="val 102572"/>
              <a:gd name="vf" fmla="val 105210"/>
            </a:avLst>
          </a:prstGeom>
          <a:solidFill>
            <a:schemeClr val="accent5">
              <a:lumMod val="60000"/>
              <a:lumOff val="40000"/>
              <a:alpha val="46000"/>
            </a:schemeClr>
          </a:solidFill>
          <a:ln w="76200">
            <a:solidFill>
              <a:schemeClr val="accent5">
                <a:lumMod val="75000"/>
              </a:schemeClr>
            </a:solidFill>
            <a:prstDash val="solid"/>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1"/>
          <p:cNvSpPr txBox="1">
            <a:spLocks/>
          </p:cNvSpPr>
          <p:nvPr/>
        </p:nvSpPr>
        <p:spPr>
          <a:xfrm>
            <a:off x="9387839" y="640080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A4C6552-42F6-43F2-A3FB-E92E8C09004E}" type="slidenum">
              <a:rPr lang="en-US" sz="1400" b="1" smtClean="0">
                <a:solidFill>
                  <a:srgbClr val="713A1F"/>
                </a:solidFill>
              </a:rPr>
              <a:pPr algn="r"/>
              <a:t>5</a:t>
            </a:fld>
            <a:endParaRPr lang="en-US" b="1" dirty="0">
              <a:solidFill>
                <a:srgbClr val="713A1F"/>
              </a:solidFill>
            </a:endParaRPr>
          </a:p>
        </p:txBody>
      </p:sp>
      <p:sp>
        <p:nvSpPr>
          <p:cNvPr id="5" name="Title 2"/>
          <p:cNvSpPr txBox="1">
            <a:spLocks/>
          </p:cNvSpPr>
          <p:nvPr/>
        </p:nvSpPr>
        <p:spPr>
          <a:xfrm>
            <a:off x="152400" y="76200"/>
            <a:ext cx="11963399" cy="1075096"/>
          </a:xfrm>
          <a:prstGeom prst="rect">
            <a:avLst/>
          </a:prstGeom>
          <a:noFill/>
          <a:ln w="3492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anchor="ctr">
            <a:no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en-US" sz="6000" b="1" dirty="0" smtClean="0">
                <a:ln w="11430">
                  <a:solidFill>
                    <a:srgbClr val="9E2A2A"/>
                  </a:solidFill>
                </a:ln>
                <a:solidFill>
                  <a:srgbClr val="B8003D"/>
                </a:solidFill>
                <a:effectLst>
                  <a:outerShdw blurRad="50800" dist="39000" dir="5460000" algn="tl">
                    <a:srgbClr val="000000">
                      <a:alpha val="38000"/>
                    </a:srgbClr>
                  </a:outerShdw>
                </a:effectLst>
                <a:latin typeface="Matura MT Script Capitals" pitchFamily="66" charset="0"/>
              </a:rPr>
              <a:t>Removing the Key of Knowledge</a:t>
            </a:r>
            <a:endParaRPr lang="en-US" sz="7200" b="1" dirty="0">
              <a:ln w="11430">
                <a:solidFill>
                  <a:srgbClr val="9E2A2A"/>
                </a:solidFill>
              </a:ln>
              <a:solidFill>
                <a:schemeClr val="bg2">
                  <a:lumMod val="50000"/>
                </a:schemeClr>
              </a:solidFill>
              <a:effectLst>
                <a:outerShdw blurRad="50800" dist="39000" dir="5460000" algn="tl">
                  <a:srgbClr val="000000">
                    <a:alpha val="38000"/>
                  </a:srgbClr>
                </a:outerShdw>
              </a:effectLst>
              <a:latin typeface="Arial Rounded MT Bold" pitchFamily="34" charset="0"/>
            </a:endParaRPr>
          </a:p>
        </p:txBody>
      </p:sp>
      <p:sp>
        <p:nvSpPr>
          <p:cNvPr id="6" name="Content Placeholder 2"/>
          <p:cNvSpPr txBox="1">
            <a:spLocks/>
          </p:cNvSpPr>
          <p:nvPr/>
        </p:nvSpPr>
        <p:spPr>
          <a:xfrm>
            <a:off x="304800" y="1219200"/>
            <a:ext cx="11125200" cy="5334000"/>
          </a:xfrm>
          <a:prstGeom prst="rect">
            <a:avLst/>
          </a:prstGeom>
        </p:spPr>
        <p:txBody>
          <a:bodyPr vert="horz" lIns="91440" tIns="45720" rIns="91440" bIns="45720" rtlCol="0">
            <a:normAutofit/>
            <a:scene3d>
              <a:camera prst="orthographicFront"/>
              <a:lightRig rig="threePt" dir="t"/>
            </a:scene3d>
            <a:sp3d extrusionH="57150">
              <a:bevelT w="38100" h="38100"/>
            </a:sp3d>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r>
              <a:rPr lang="en-US" sz="2400" cap="none" dirty="0" smtClean="0"/>
              <a:t>These leaders, who should be unlocking the meaning of </a:t>
            </a:r>
            <a:r>
              <a:rPr lang="en-US" sz="2400" b="1" cap="none" dirty="0" smtClean="0">
                <a:solidFill>
                  <a:srgbClr val="0070C0"/>
                </a:solidFill>
              </a:rPr>
              <a:t>Yahuah’s</a:t>
            </a:r>
            <a:r>
              <a:rPr lang="en-US" sz="2400" cap="none" dirty="0" smtClean="0"/>
              <a:t> word, are instead taking away the opportunity for people to know and understand it.</a:t>
            </a:r>
          </a:p>
          <a:p>
            <a:pPr marL="0" indent="0">
              <a:buNone/>
            </a:pPr>
            <a:r>
              <a:rPr lang="en-US" sz="4800" cap="none" dirty="0" smtClean="0">
                <a:ln w="11430">
                  <a:solidFill>
                    <a:srgbClr val="9E2A2A"/>
                  </a:solidFill>
                </a:ln>
                <a:solidFill>
                  <a:srgbClr val="B8003D"/>
                </a:solidFill>
                <a:effectLst>
                  <a:outerShdw blurRad="50800" dist="39000" dir="5460000" algn="tl">
                    <a:srgbClr val="000000">
                      <a:alpha val="38000"/>
                    </a:srgbClr>
                  </a:outerShdw>
                </a:effectLst>
                <a:latin typeface="Matura MT Script Capitals" pitchFamily="66" charset="0"/>
              </a:rPr>
              <a:t>Luke</a:t>
            </a:r>
            <a:r>
              <a:rPr lang="en-US" sz="4800" b="1" cap="none" dirty="0" smtClean="0">
                <a:ln w="11430">
                  <a:solidFill>
                    <a:srgbClr val="9E2A2A"/>
                  </a:solidFill>
                </a:ln>
                <a:solidFill>
                  <a:srgbClr val="B8003D"/>
                </a:solidFill>
                <a:effectLst>
                  <a:outerShdw blurRad="50800" dist="39000" dir="5460000" algn="tl">
                    <a:srgbClr val="000000">
                      <a:alpha val="38000"/>
                    </a:srgbClr>
                  </a:outerShdw>
                </a:effectLst>
                <a:latin typeface="Matura MT Script Capitals" pitchFamily="66" charset="0"/>
              </a:rPr>
              <a:t> </a:t>
            </a:r>
            <a:r>
              <a:rPr lang="en-US" sz="4800" cap="none" dirty="0" smtClean="0">
                <a:ln w="11430">
                  <a:solidFill>
                    <a:srgbClr val="9E2A2A"/>
                  </a:solidFill>
                </a:ln>
                <a:solidFill>
                  <a:srgbClr val="B8003D"/>
                </a:solidFill>
                <a:effectLst>
                  <a:outerShdw blurRad="50800" dist="39000" dir="5460000" algn="tl">
                    <a:srgbClr val="000000">
                      <a:alpha val="38000"/>
                    </a:srgbClr>
                  </a:outerShdw>
                </a:effectLst>
                <a:latin typeface="Matura MT Script Capitals" pitchFamily="66" charset="0"/>
              </a:rPr>
              <a:t>11:52</a:t>
            </a:r>
            <a:r>
              <a:rPr lang="en-US" sz="600" cap="none" dirty="0" smtClean="0">
                <a:ln w="11430">
                  <a:solidFill>
                    <a:srgbClr val="9E2A2A"/>
                  </a:solidFill>
                </a:ln>
                <a:solidFill>
                  <a:srgbClr val="B8003D"/>
                </a:solidFill>
                <a:effectLst>
                  <a:outerShdw blurRad="50800" dist="39000" dir="5460000" algn="tl">
                    <a:srgbClr val="000000">
                      <a:alpha val="38000"/>
                    </a:srgbClr>
                  </a:outerShdw>
                </a:effectLst>
                <a:latin typeface="Matura MT Script Capitals" pitchFamily="66" charset="0"/>
              </a:rPr>
              <a:t>          </a:t>
            </a:r>
            <a:r>
              <a:rPr lang="en-US" sz="1600" cap="none" dirty="0" smtClean="0">
                <a:ln w="11430">
                  <a:solidFill>
                    <a:srgbClr val="9E2A2A"/>
                  </a:solidFill>
                </a:ln>
                <a:solidFill>
                  <a:srgbClr val="B8003D"/>
                </a:solidFill>
                <a:effectLst>
                  <a:outerShdw blurRad="50800" dist="39000" dir="5460000" algn="tl">
                    <a:srgbClr val="000000">
                      <a:alpha val="38000"/>
                    </a:srgbClr>
                  </a:outerShdw>
                </a:effectLst>
                <a:latin typeface="Matura MT Script Capitals" pitchFamily="66" charset="0"/>
              </a:rPr>
              <a:t> </a:t>
            </a:r>
            <a:r>
              <a:rPr lang="en-US" sz="2400" cap="none" dirty="0" smtClean="0"/>
              <a:t>Woe unto you, lawyers! </a:t>
            </a:r>
            <a:br>
              <a:rPr lang="en-US" sz="2400" cap="none" dirty="0" smtClean="0"/>
            </a:br>
            <a:r>
              <a:rPr lang="en-US" sz="2400" cap="none" dirty="0" smtClean="0"/>
              <a:t>    </a:t>
            </a:r>
            <a:r>
              <a:rPr lang="en-US" sz="2400" b="1" cap="none" dirty="0" smtClean="0">
                <a:solidFill>
                  <a:srgbClr val="9E2A2A"/>
                </a:solidFill>
              </a:rPr>
              <a:t>For ye have taken away the key of knowledge:</a:t>
            </a:r>
            <a:r>
              <a:rPr lang="en-US" sz="2400" cap="none" dirty="0" smtClean="0"/>
              <a:t>  ye entered  </a:t>
            </a:r>
            <a:br>
              <a:rPr lang="en-US" sz="2400" cap="none" dirty="0" smtClean="0"/>
            </a:br>
            <a:r>
              <a:rPr lang="en-US" sz="2400" cap="none" dirty="0" smtClean="0"/>
              <a:t>    not in yourselves, and them that were entering in ye hindered.</a:t>
            </a:r>
          </a:p>
          <a:p>
            <a:r>
              <a:rPr lang="en-US" sz="2400" cap="none" dirty="0" smtClean="0">
                <a:solidFill>
                  <a:srgbClr val="006600"/>
                </a:solidFill>
              </a:rPr>
              <a:t>“A key is made to open a lock or door.  By their false </a:t>
            </a:r>
            <a:br>
              <a:rPr lang="en-US" sz="2400" cap="none" dirty="0" smtClean="0">
                <a:solidFill>
                  <a:srgbClr val="006600"/>
                </a:solidFill>
              </a:rPr>
            </a:br>
            <a:r>
              <a:rPr lang="en-US" sz="2400" cap="none" dirty="0" smtClean="0">
                <a:solidFill>
                  <a:srgbClr val="006600"/>
                </a:solidFill>
              </a:rPr>
              <a:t>interpretation of the old testament they had taken away the true </a:t>
            </a:r>
            <a:br>
              <a:rPr lang="en-US" sz="2400" cap="none" dirty="0" smtClean="0">
                <a:solidFill>
                  <a:srgbClr val="006600"/>
                </a:solidFill>
              </a:rPr>
            </a:br>
            <a:r>
              <a:rPr lang="en-US" sz="2400" cap="none" dirty="0" smtClean="0">
                <a:solidFill>
                  <a:srgbClr val="006600"/>
                </a:solidFill>
              </a:rPr>
              <a:t>key or method of understanding it.  They had hindered the people </a:t>
            </a:r>
            <a:br>
              <a:rPr lang="en-US" sz="2400" cap="none" dirty="0" smtClean="0">
                <a:solidFill>
                  <a:srgbClr val="006600"/>
                </a:solidFill>
              </a:rPr>
            </a:br>
            <a:r>
              <a:rPr lang="en-US" sz="2400" cap="none" dirty="0" smtClean="0">
                <a:solidFill>
                  <a:srgbClr val="006600"/>
                </a:solidFill>
              </a:rPr>
              <a:t>from understanding it aright... </a:t>
            </a:r>
            <a:r>
              <a:rPr lang="en-US" sz="2400" b="1" cap="none" dirty="0" smtClean="0">
                <a:solidFill>
                  <a:srgbClr val="006600"/>
                </a:solidFill>
                <a:effectLst>
                  <a:glow rad="228600">
                    <a:schemeClr val="accent5">
                      <a:satMod val="175000"/>
                      <a:alpha val="40000"/>
                    </a:schemeClr>
                  </a:glow>
                </a:effectLst>
              </a:rPr>
              <a:t>If there is any sin of special magnitude, </a:t>
            </a:r>
            <a:br>
              <a:rPr lang="en-US" sz="2400" b="1" cap="none" dirty="0" smtClean="0">
                <a:solidFill>
                  <a:srgbClr val="006600"/>
                </a:solidFill>
                <a:effectLst>
                  <a:glow rad="228600">
                    <a:schemeClr val="accent5">
                      <a:satMod val="175000"/>
                      <a:alpha val="40000"/>
                    </a:schemeClr>
                  </a:glow>
                </a:effectLst>
              </a:rPr>
            </a:br>
            <a:r>
              <a:rPr lang="en-US" sz="2400" b="1" cap="none" dirty="0" smtClean="0">
                <a:solidFill>
                  <a:srgbClr val="006600"/>
                </a:solidFill>
                <a:effectLst>
                  <a:glow rad="228600">
                    <a:schemeClr val="accent5">
                      <a:satMod val="175000"/>
                      <a:alpha val="40000"/>
                    </a:schemeClr>
                  </a:glow>
                </a:effectLst>
              </a:rPr>
              <a:t>it is that of keeping the people in ignorance</a:t>
            </a:r>
            <a:r>
              <a:rPr lang="en-US" sz="2400" cap="none" dirty="0" smtClean="0">
                <a:solidFill>
                  <a:srgbClr val="006600"/>
                </a:solidFill>
              </a:rPr>
              <a:t>.” </a:t>
            </a:r>
            <a:r>
              <a:rPr lang="en-US" sz="2400" cap="none" dirty="0" smtClean="0"/>
              <a:t> </a:t>
            </a:r>
            <a:r>
              <a:rPr lang="en-US" sz="2400" cap="none" dirty="0" smtClean="0">
                <a:solidFill>
                  <a:schemeClr val="tx1">
                    <a:lumMod val="65000"/>
                    <a:lumOff val="35000"/>
                  </a:schemeClr>
                </a:solidFill>
              </a:rPr>
              <a:t>(Barnes' notes)</a:t>
            </a:r>
          </a:p>
          <a:p>
            <a:endParaRPr lang="en-US" dirty="0" smtClean="0"/>
          </a:p>
          <a:p>
            <a:endParaRPr lang="en-US" dirty="0" smtClean="0"/>
          </a:p>
          <a:p>
            <a:endParaRPr lang="en-US" dirty="0"/>
          </a:p>
        </p:txBody>
      </p:sp>
      <p:sp>
        <p:nvSpPr>
          <p:cNvPr id="7" name="TextBox 6"/>
          <p:cNvSpPr txBox="1"/>
          <p:nvPr/>
        </p:nvSpPr>
        <p:spPr>
          <a:xfrm>
            <a:off x="9593475" y="4604558"/>
            <a:ext cx="1809576" cy="1938992"/>
          </a:xfrm>
          <a:prstGeom prst="rect">
            <a:avLst/>
          </a:prstGeom>
          <a:gradFill flip="none" rotWithShape="1">
            <a:gsLst>
              <a:gs pos="0">
                <a:srgbClr val="FDEDCB">
                  <a:shade val="30000"/>
                  <a:satMod val="115000"/>
                </a:srgbClr>
              </a:gs>
              <a:gs pos="50000">
                <a:srgbClr val="FDEDCB">
                  <a:shade val="67500"/>
                  <a:satMod val="115000"/>
                </a:srgbClr>
              </a:gs>
              <a:gs pos="100000">
                <a:srgbClr val="FDEDCB">
                  <a:shade val="100000"/>
                  <a:satMod val="115000"/>
                </a:srgbClr>
              </a:gs>
            </a:gsLst>
            <a:path path="circle">
              <a:fillToRect l="100000" t="100000"/>
            </a:path>
            <a:tileRect r="-100000" b="-10000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sp3d extrusionH="57150">
              <a:bevelT w="38100" h="38100" prst="angle"/>
            </a:sp3d>
          </a:bodyPr>
          <a:lstStyle/>
          <a:p>
            <a:pPr algn="ctr"/>
            <a:r>
              <a:rPr lang="en-US" sz="2000" b="1" dirty="0" smtClean="0">
                <a:solidFill>
                  <a:schemeClr val="accent4">
                    <a:lumMod val="75000"/>
                  </a:schemeClr>
                </a:solidFill>
              </a:rPr>
              <a:t>What is the “key” for understanding the truth of Yahuah’s Calendar?</a:t>
            </a:r>
            <a:endParaRPr lang="en-US" sz="2000" b="1" dirty="0">
              <a:solidFill>
                <a:schemeClr val="accent4">
                  <a:lumMod val="75000"/>
                </a:schemeClr>
              </a:solidFill>
            </a:endParaRPr>
          </a:p>
        </p:txBody>
      </p:sp>
      <p:pic>
        <p:nvPicPr>
          <p:cNvPr id="8" name="Picture 3" descr="C:\Users\Rae\Desktop\key png.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5022553">
            <a:off x="8074738" y="3485387"/>
            <a:ext cx="1980019" cy="1980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1933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anim calcmode="lin" valueType="num">
                                      <p:cBhvr>
                                        <p:cTn id="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1750"/>
                                        <p:tgtEl>
                                          <p:spTgt spid="7"/>
                                        </p:tgtEl>
                                      </p:cBhvr>
                                    </p:animEffect>
                                  </p:childTnLst>
                                </p:cTn>
                              </p:par>
                            </p:childTnLst>
                          </p:cTn>
                        </p:par>
                        <p:par>
                          <p:cTn id="15" fill="hold">
                            <p:stCondLst>
                              <p:cond delay="1750"/>
                            </p:stCondLst>
                            <p:childTnLst>
                              <p:par>
                                <p:cTn id="16" presetID="21" presetClass="entr" presetSubtype="1"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heel(1)">
                                      <p:cBhvr>
                                        <p:cTn id="18" dur="2000"/>
                                        <p:tgtEl>
                                          <p:spTgt spid="3"/>
                                        </p:tgtEl>
                                      </p:cBhvr>
                                    </p:animEffect>
                                  </p:childTnLst>
                                </p:cTn>
                              </p:par>
                            </p:childTnLst>
                          </p:cTn>
                        </p:par>
                        <p:par>
                          <p:cTn id="19" fill="hold">
                            <p:stCondLst>
                              <p:cond delay="3750"/>
                            </p:stCondLst>
                            <p:childTnLst>
                              <p:par>
                                <p:cTn id="20" presetID="32" presetClass="emph" presetSubtype="0" repeatCount="2000" fill="hold" grpId="1" nodeType="afterEffect">
                                  <p:stCondLst>
                                    <p:cond delay="0"/>
                                  </p:stCondLst>
                                  <p:childTnLst>
                                    <p:animRot by="120000">
                                      <p:cBhvr>
                                        <p:cTn id="21" dur="100" fill="hold">
                                          <p:stCondLst>
                                            <p:cond delay="0"/>
                                          </p:stCondLst>
                                        </p:cTn>
                                        <p:tgtEl>
                                          <p:spTgt spid="3"/>
                                        </p:tgtEl>
                                        <p:attrNameLst>
                                          <p:attrName>r</p:attrName>
                                        </p:attrNameLst>
                                      </p:cBhvr>
                                    </p:animRot>
                                    <p:animRot by="-240000">
                                      <p:cBhvr>
                                        <p:cTn id="22" dur="200" fill="hold">
                                          <p:stCondLst>
                                            <p:cond delay="200"/>
                                          </p:stCondLst>
                                        </p:cTn>
                                        <p:tgtEl>
                                          <p:spTgt spid="3"/>
                                        </p:tgtEl>
                                        <p:attrNameLst>
                                          <p:attrName>r</p:attrName>
                                        </p:attrNameLst>
                                      </p:cBhvr>
                                    </p:animRot>
                                    <p:animRot by="240000">
                                      <p:cBhvr>
                                        <p:cTn id="23" dur="200" fill="hold">
                                          <p:stCondLst>
                                            <p:cond delay="400"/>
                                          </p:stCondLst>
                                        </p:cTn>
                                        <p:tgtEl>
                                          <p:spTgt spid="3"/>
                                        </p:tgtEl>
                                        <p:attrNameLst>
                                          <p:attrName>r</p:attrName>
                                        </p:attrNameLst>
                                      </p:cBhvr>
                                    </p:animRot>
                                    <p:animRot by="-240000">
                                      <p:cBhvr>
                                        <p:cTn id="24" dur="200" fill="hold">
                                          <p:stCondLst>
                                            <p:cond delay="600"/>
                                          </p:stCondLst>
                                        </p:cTn>
                                        <p:tgtEl>
                                          <p:spTgt spid="3"/>
                                        </p:tgtEl>
                                        <p:attrNameLst>
                                          <p:attrName>r</p:attrName>
                                        </p:attrNameLst>
                                      </p:cBhvr>
                                    </p:animRot>
                                    <p:animRot by="120000">
                                      <p:cBhvr>
                                        <p:cTn id="25"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9999"/>
            </a:gs>
            <a:gs pos="74000">
              <a:srgbClr val="663300"/>
            </a:gs>
            <a:gs pos="100000">
              <a:schemeClr val="accent3">
                <a:lumMod val="60000"/>
                <a:lumOff val="4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397305" y="6499095"/>
            <a:ext cx="764215" cy="365125"/>
          </a:xfrm>
        </p:spPr>
        <p:txBody>
          <a:bodyPr/>
          <a:lstStyle/>
          <a:p>
            <a:fld id="{6D22F896-40B5-4ADD-8801-0D06FADFA095}" type="slidenum">
              <a:rPr lang="en-US" smtClean="0"/>
              <a:pPr/>
              <a:t>50</a:t>
            </a:fld>
            <a:endParaRPr lang="en-US" dirty="0"/>
          </a:p>
        </p:txBody>
      </p:sp>
      <p:sp>
        <p:nvSpPr>
          <p:cNvPr id="10" name="Rectangle 9"/>
          <p:cNvSpPr/>
          <p:nvPr/>
        </p:nvSpPr>
        <p:spPr>
          <a:xfrm>
            <a:off x="1066849" y="2259110"/>
            <a:ext cx="9985278" cy="2841811"/>
          </a:xfrm>
          <a:prstGeom prst="rect">
            <a:avLst/>
          </a:prstGeom>
          <a:gradFill flip="none" rotWithShape="1">
            <a:gsLst>
              <a:gs pos="100000">
                <a:srgbClr val="005878"/>
              </a:gs>
              <a:gs pos="21000">
                <a:schemeClr val="tx1"/>
              </a:gs>
              <a:gs pos="52000">
                <a:srgbClr val="00B0F0">
                  <a:alpha val="0"/>
                </a:srgbClr>
              </a:gs>
              <a:gs pos="78000">
                <a:schemeClr val="accent6">
                  <a:lumMod val="75000"/>
                </a:schemeClr>
              </a:gs>
            </a:gsLst>
            <a:path path="shape">
              <a:fillToRect l="50000" t="50000" r="50000" b="50000"/>
            </a:path>
            <a:tileRect/>
          </a:gradFill>
          <a:ln w="38100">
            <a:solidFill>
              <a:srgbClr val="00CC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5400" dirty="0">
              <a:solidFill>
                <a:srgbClr val="00FFFF"/>
              </a:solidFill>
            </a:endParaRPr>
          </a:p>
        </p:txBody>
      </p:sp>
      <p:sp>
        <p:nvSpPr>
          <p:cNvPr id="2" name="Rounded Rectangle 1"/>
          <p:cNvSpPr/>
          <p:nvPr/>
        </p:nvSpPr>
        <p:spPr>
          <a:xfrm>
            <a:off x="601885" y="259976"/>
            <a:ext cx="10995020" cy="1706037"/>
          </a:xfrm>
          <a:prstGeom prst="roundRect">
            <a:avLst/>
          </a:prstGeom>
          <a:solidFill>
            <a:schemeClr val="tx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4800" dirty="0" smtClean="0"/>
              <a:t>Let’s look at the Hebrew </a:t>
            </a:r>
            <a:r>
              <a:rPr lang="en-CA" sz="4800" u="sng" dirty="0" smtClean="0">
                <a:solidFill>
                  <a:schemeClr val="accent6">
                    <a:lumMod val="75000"/>
                  </a:schemeClr>
                </a:solidFill>
              </a:rPr>
              <a:t>word &amp; definition</a:t>
            </a:r>
            <a:r>
              <a:rPr lang="en-CA" sz="4800" dirty="0" smtClean="0">
                <a:solidFill>
                  <a:schemeClr val="accent6">
                    <a:lumMod val="75000"/>
                  </a:schemeClr>
                </a:solidFill>
              </a:rPr>
              <a:t> </a:t>
            </a:r>
            <a:br>
              <a:rPr lang="en-CA" sz="4800" dirty="0" smtClean="0">
                <a:solidFill>
                  <a:schemeClr val="accent6">
                    <a:lumMod val="75000"/>
                  </a:schemeClr>
                </a:solidFill>
              </a:rPr>
            </a:br>
            <a:r>
              <a:rPr lang="en-CA" sz="4800" dirty="0" smtClean="0"/>
              <a:t>for a </a:t>
            </a:r>
            <a:r>
              <a:rPr lang="en-CA" sz="4800" b="1" i="1" dirty="0" smtClean="0">
                <a:solidFill>
                  <a:srgbClr val="00FFFF"/>
                </a:solidFill>
                <a:latin typeface="Georgia" panose="02040502050405020303" pitchFamily="18" charset="0"/>
              </a:rPr>
              <a:t>Scriptural</a:t>
            </a:r>
            <a:r>
              <a:rPr lang="en-CA" sz="4800" dirty="0" smtClean="0"/>
              <a:t> </a:t>
            </a:r>
            <a:r>
              <a:rPr lang="en-CA" sz="4800" u="sng" dirty="0" smtClean="0">
                <a:solidFill>
                  <a:srgbClr val="00FF00"/>
                </a:solidFill>
                <a:latin typeface="Arial Black" panose="020B0A04020102020204" pitchFamily="34" charset="0"/>
              </a:rPr>
              <a:t>LUNAR YEAR</a:t>
            </a:r>
            <a:r>
              <a:rPr lang="en-CA" sz="4800" dirty="0" smtClean="0">
                <a:solidFill>
                  <a:srgbClr val="00FF00"/>
                </a:solidFill>
                <a:latin typeface="Arial Black" panose="020B0A04020102020204" pitchFamily="34" charset="0"/>
              </a:rPr>
              <a:t>.</a:t>
            </a:r>
            <a:endParaRPr lang="en-CA" sz="4800" dirty="0">
              <a:solidFill>
                <a:srgbClr val="00FF00"/>
              </a:solidFill>
              <a:latin typeface="Arial Black" panose="020B0A04020102020204" pitchFamily="34" charset="0"/>
            </a:endParaRPr>
          </a:p>
        </p:txBody>
      </p:sp>
      <p:sp>
        <p:nvSpPr>
          <p:cNvPr id="5" name="Rounded Rectangle 4"/>
          <p:cNvSpPr/>
          <p:nvPr/>
        </p:nvSpPr>
        <p:spPr>
          <a:xfrm>
            <a:off x="838898" y="5450544"/>
            <a:ext cx="10477849" cy="932330"/>
          </a:xfrm>
          <a:prstGeom prst="roundRect">
            <a:avLst/>
          </a:prstGeom>
          <a:solidFill>
            <a:schemeClr val="tx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200" dirty="0" smtClean="0">
                <a:solidFill>
                  <a:srgbClr val="00FF00"/>
                </a:solidFill>
                <a:latin typeface="Arial Black" panose="020B0A04020102020204" pitchFamily="34" charset="0"/>
              </a:rPr>
              <a:t>A Black Hole only!? 												</a:t>
            </a:r>
            <a:endParaRPr lang="en-CA" sz="3200" dirty="0">
              <a:solidFill>
                <a:srgbClr val="00FF00"/>
              </a:solidFill>
              <a:latin typeface="Arial Black" panose="020B0A04020102020204" pitchFamily="34" charset="0"/>
            </a:endParaRPr>
          </a:p>
        </p:txBody>
      </p:sp>
      <p:sp>
        <p:nvSpPr>
          <p:cNvPr id="6" name="Rounded Rectangle 5"/>
          <p:cNvSpPr/>
          <p:nvPr/>
        </p:nvSpPr>
        <p:spPr>
          <a:xfrm>
            <a:off x="5625299" y="5549152"/>
            <a:ext cx="5782033" cy="748905"/>
          </a:xfrm>
          <a:prstGeom prst="roundRect">
            <a:avLst>
              <a:gd name="adj" fmla="val 4262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lvl="0" algn="ctr"/>
            <a:r>
              <a:rPr lang="en-CA" sz="3200" dirty="0">
                <a:solidFill>
                  <a:srgbClr val="00FF00"/>
                </a:solidFill>
                <a:latin typeface="Arial Black" panose="020B0A04020102020204" pitchFamily="34" charset="0"/>
              </a:rPr>
              <a:t>OK, </a:t>
            </a:r>
            <a:r>
              <a:rPr lang="en-CA" sz="3200" dirty="0" smtClean="0">
                <a:solidFill>
                  <a:srgbClr val="00FF00"/>
                </a:solidFill>
                <a:latin typeface="Arial Black" panose="020B0A04020102020204" pitchFamily="34" charset="0"/>
              </a:rPr>
              <a:t>let’s </a:t>
            </a:r>
            <a:r>
              <a:rPr lang="en-CA" sz="3200" dirty="0">
                <a:solidFill>
                  <a:srgbClr val="00FF00"/>
                </a:solidFill>
                <a:latin typeface="Arial Black" panose="020B0A04020102020204" pitchFamily="34" charset="0"/>
              </a:rPr>
              <a:t>move </a:t>
            </a:r>
            <a:r>
              <a:rPr lang="en-CA" sz="3200" dirty="0" smtClean="0">
                <a:solidFill>
                  <a:srgbClr val="00FF00"/>
                </a:solidFill>
                <a:latin typeface="Arial Black" panose="020B0A04020102020204" pitchFamily="34" charset="0"/>
              </a:rPr>
              <a:t>forward.</a:t>
            </a:r>
            <a:endParaRPr lang="en-CA" sz="3200" dirty="0">
              <a:solidFill>
                <a:srgbClr val="00FF00"/>
              </a:solidFill>
              <a:latin typeface="Arial Black" panose="020B0A04020102020204" pitchFamily="34" charset="0"/>
            </a:endParaRPr>
          </a:p>
        </p:txBody>
      </p:sp>
    </p:spTree>
    <p:extLst>
      <p:ext uri="{BB962C8B-B14F-4D97-AF65-F5344CB8AC3E}">
        <p14:creationId xmlns:p14="http://schemas.microsoft.com/office/powerpoint/2010/main" val="17516651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8)">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flip="none" rotWithShape="1">
          <a:gsLst>
            <a:gs pos="53000">
              <a:srgbClr val="009999"/>
            </a:gs>
            <a:gs pos="91000">
              <a:srgbClr val="FF00FF">
                <a:alpha val="20000"/>
              </a:srgbClr>
            </a:gs>
            <a:gs pos="22000">
              <a:schemeClr val="accent3">
                <a:lumMod val="34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Text Placeholder 2"/>
          <p:cNvSpPr>
            <a:spLocks noGrp="1"/>
          </p:cNvSpPr>
          <p:nvPr>
            <p:ph sz="quarter" idx="13"/>
          </p:nvPr>
        </p:nvSpPr>
        <p:spPr>
          <a:xfrm>
            <a:off x="694482" y="1331088"/>
            <a:ext cx="10883718" cy="5069711"/>
          </a:xfrm>
          <a:solidFill>
            <a:schemeClr val="accent5">
              <a:lumMod val="20000"/>
              <a:lumOff val="80000"/>
              <a:alpha val="63000"/>
            </a:schemeClr>
          </a:solidFill>
          <a:scene3d>
            <a:camera prst="orthographicFront"/>
            <a:lightRig rig="threePt" dir="t"/>
          </a:scene3d>
          <a:sp3d>
            <a:bevelT w="152400" h="50800" prst="softRound"/>
          </a:sp3d>
        </p:spPr>
        <p:txBody>
          <a:bodyPr anchor="ctr">
            <a:normAutofit/>
            <a:sp3d extrusionH="57150">
              <a:bevelT h="25400" prst="softRound"/>
            </a:sp3d>
          </a:bodyPr>
          <a:lstStyle/>
          <a:p>
            <a:pPr marL="0" indent="0">
              <a:buNone/>
            </a:pPr>
            <a:r>
              <a:rPr lang="en-US" sz="2800" b="1" i="1" dirty="0" smtClean="0">
                <a:solidFill>
                  <a:srgbClr val="008080"/>
                </a:solidFill>
                <a:latin typeface="Georgia" panose="02040502050405020303" pitchFamily="18" charset="0"/>
              </a:rPr>
              <a:t>A</a:t>
            </a:r>
            <a:r>
              <a:rPr lang="en-US" sz="2800" b="1" i="1" cap="none" dirty="0" smtClean="0">
                <a:solidFill>
                  <a:srgbClr val="008080"/>
                </a:solidFill>
                <a:latin typeface="Georgia" panose="02040502050405020303" pitchFamily="18" charset="0"/>
              </a:rPr>
              <a:t>mos</a:t>
            </a:r>
            <a:r>
              <a:rPr lang="en-US" sz="2800" b="1" i="1" dirty="0" smtClean="0">
                <a:solidFill>
                  <a:srgbClr val="008080"/>
                </a:solidFill>
                <a:latin typeface="Georgia" panose="02040502050405020303" pitchFamily="18" charset="0"/>
              </a:rPr>
              <a:t> </a:t>
            </a:r>
            <a:r>
              <a:rPr lang="en-US" sz="2800" b="1" i="1" dirty="0">
                <a:solidFill>
                  <a:srgbClr val="008080"/>
                </a:solidFill>
                <a:latin typeface="Georgia" panose="02040502050405020303" pitchFamily="18" charset="0"/>
              </a:rPr>
              <a:t>2:10</a:t>
            </a:r>
            <a:r>
              <a:rPr lang="en-US" sz="2800" b="1" i="1" dirty="0">
                <a:solidFill>
                  <a:prstClr val="black"/>
                </a:solidFill>
                <a:latin typeface="Georgia" panose="02040502050405020303" pitchFamily="18" charset="0"/>
              </a:rPr>
              <a:t>  </a:t>
            </a:r>
            <a:r>
              <a:rPr lang="en-US" sz="2800" cap="none" dirty="0">
                <a:solidFill>
                  <a:prstClr val="black"/>
                </a:solidFill>
                <a:latin typeface="Georgia" panose="02040502050405020303" pitchFamily="18" charset="0"/>
              </a:rPr>
              <a:t>A</a:t>
            </a:r>
            <a:r>
              <a:rPr lang="en-US" sz="2800" cap="none" dirty="0" smtClean="0">
                <a:solidFill>
                  <a:prstClr val="black"/>
                </a:solidFill>
                <a:latin typeface="Georgia" panose="02040502050405020303" pitchFamily="18" charset="0"/>
              </a:rPr>
              <a:t>lso </a:t>
            </a:r>
            <a:r>
              <a:rPr lang="en-US" sz="2800" cap="none" dirty="0">
                <a:solidFill>
                  <a:prstClr val="black"/>
                </a:solidFill>
                <a:latin typeface="Georgia" panose="02040502050405020303" pitchFamily="18" charset="0"/>
              </a:rPr>
              <a:t>I</a:t>
            </a:r>
            <a:r>
              <a:rPr lang="en-US" sz="2800" cap="none" dirty="0" smtClean="0">
                <a:solidFill>
                  <a:prstClr val="black"/>
                </a:solidFill>
                <a:latin typeface="Georgia" panose="02040502050405020303" pitchFamily="18" charset="0"/>
              </a:rPr>
              <a:t> brought you up from the land of </a:t>
            </a:r>
            <a:r>
              <a:rPr lang="en-US" sz="2800" cap="none" dirty="0">
                <a:solidFill>
                  <a:prstClr val="black"/>
                </a:solidFill>
                <a:latin typeface="Georgia" panose="02040502050405020303" pitchFamily="18" charset="0"/>
              </a:rPr>
              <a:t>E</a:t>
            </a:r>
            <a:r>
              <a:rPr lang="en-US" sz="2800" cap="none" dirty="0" smtClean="0">
                <a:solidFill>
                  <a:prstClr val="black"/>
                </a:solidFill>
                <a:latin typeface="Georgia" panose="02040502050405020303" pitchFamily="18" charset="0"/>
              </a:rPr>
              <a:t>gypt, and led you </a:t>
            </a:r>
            <a:r>
              <a:rPr lang="en-US" sz="2800" b="1" cap="none" dirty="0" smtClean="0">
                <a:ln w="19050">
                  <a:solidFill>
                    <a:srgbClr val="0052F6"/>
                  </a:solidFill>
                </a:ln>
                <a:solidFill>
                  <a:schemeClr val="accent1">
                    <a:lumMod val="75000"/>
                  </a:schemeClr>
                </a:solidFill>
                <a:latin typeface="Georgia" panose="02040502050405020303" pitchFamily="18" charset="0"/>
              </a:rPr>
              <a:t>FORTY</a:t>
            </a:r>
            <a:r>
              <a:rPr lang="en-US" sz="2800" cap="none" dirty="0" smtClean="0">
                <a:solidFill>
                  <a:prstClr val="black"/>
                </a:solidFill>
                <a:latin typeface="Georgia" panose="02040502050405020303" pitchFamily="18" charset="0"/>
              </a:rPr>
              <a:t> </a:t>
            </a:r>
            <a:r>
              <a:rPr lang="en-US" sz="2800" b="1" cap="none" dirty="0" smtClean="0">
                <a:ln>
                  <a:solidFill>
                    <a:sysClr val="windowText" lastClr="000000"/>
                  </a:solidFill>
                </a:ln>
                <a:solidFill>
                  <a:srgbClr val="9966FF"/>
                </a:solidFill>
                <a:effectLst>
                  <a:glow rad="127000">
                    <a:srgbClr val="FFFF00"/>
                  </a:glow>
                </a:effectLst>
                <a:latin typeface="Georgia" panose="02040502050405020303" pitchFamily="18" charset="0"/>
              </a:rPr>
              <a:t>YEARS [SHANEH] </a:t>
            </a:r>
            <a:r>
              <a:rPr lang="en-US" sz="2800" cap="none" dirty="0" smtClean="0">
                <a:solidFill>
                  <a:prstClr val="black"/>
                </a:solidFill>
                <a:latin typeface="Georgia" panose="02040502050405020303" pitchFamily="18" charset="0"/>
              </a:rPr>
              <a:t>through the wilderness, to possess the land of the </a:t>
            </a:r>
            <a:r>
              <a:rPr lang="en-US" sz="2800" cap="none" dirty="0">
                <a:solidFill>
                  <a:prstClr val="black"/>
                </a:solidFill>
                <a:latin typeface="Georgia" panose="02040502050405020303" pitchFamily="18" charset="0"/>
              </a:rPr>
              <a:t>A</a:t>
            </a:r>
            <a:r>
              <a:rPr lang="en-US" sz="2800" cap="none" dirty="0" smtClean="0">
                <a:solidFill>
                  <a:prstClr val="black"/>
                </a:solidFill>
                <a:latin typeface="Georgia" panose="02040502050405020303" pitchFamily="18" charset="0"/>
              </a:rPr>
              <a:t>morite. </a:t>
            </a:r>
          </a:p>
          <a:p>
            <a:pPr marL="0" indent="0">
              <a:buNone/>
            </a:pPr>
            <a:r>
              <a:rPr lang="en-US" sz="2800" cap="none" dirty="0" smtClean="0">
                <a:solidFill>
                  <a:prstClr val="black"/>
                </a:solidFill>
                <a:latin typeface="Georgia" panose="02040502050405020303" pitchFamily="18" charset="0"/>
              </a:rPr>
              <a:t>The Wilderness </a:t>
            </a:r>
            <a:r>
              <a:rPr lang="en-US" sz="2800" b="1" cap="none" dirty="0">
                <a:ln>
                  <a:solidFill>
                    <a:sysClr val="windowText" lastClr="000000"/>
                  </a:solidFill>
                </a:ln>
                <a:solidFill>
                  <a:srgbClr val="9966FF"/>
                </a:solidFill>
                <a:effectLst>
                  <a:glow rad="127000">
                    <a:srgbClr val="FFFF00"/>
                  </a:glow>
                </a:effectLst>
                <a:latin typeface="Georgia" panose="02040502050405020303" pitchFamily="18" charset="0"/>
              </a:rPr>
              <a:t>YEARS</a:t>
            </a:r>
            <a:r>
              <a:rPr lang="en-US" sz="2800" cap="none" dirty="0" smtClean="0">
                <a:solidFill>
                  <a:prstClr val="black"/>
                </a:solidFill>
                <a:latin typeface="Georgia" panose="02040502050405020303" pitchFamily="18" charset="0"/>
              </a:rPr>
              <a:t> were </a:t>
            </a:r>
            <a:r>
              <a:rPr lang="en-US" sz="2800" b="1" u="sng" cap="none" dirty="0" smtClean="0">
                <a:solidFill>
                  <a:prstClr val="black"/>
                </a:solidFill>
                <a:latin typeface="Georgia" panose="02040502050405020303" pitchFamily="18" charset="0"/>
              </a:rPr>
              <a:t>ALL</a:t>
            </a:r>
            <a:r>
              <a:rPr lang="en-US" sz="2800" cap="none" dirty="0" smtClean="0">
                <a:solidFill>
                  <a:prstClr val="black"/>
                </a:solidFill>
                <a:latin typeface="Georgia" panose="02040502050405020303" pitchFamily="18" charset="0"/>
              </a:rPr>
              <a:t> an </a:t>
            </a:r>
            <a:r>
              <a:rPr lang="en-US" sz="2800" b="1" u="sng" cap="none" dirty="0" smtClean="0">
                <a:solidFill>
                  <a:schemeClr val="accent1">
                    <a:lumMod val="75000"/>
                  </a:schemeClr>
                </a:solidFill>
                <a:latin typeface="Georgia" panose="02040502050405020303" pitchFamily="18" charset="0"/>
              </a:rPr>
              <a:t>even number</a:t>
            </a:r>
            <a:r>
              <a:rPr lang="en-US" sz="2800" b="1" cap="none" dirty="0" smtClean="0">
                <a:solidFill>
                  <a:schemeClr val="accent1">
                    <a:lumMod val="75000"/>
                  </a:schemeClr>
                </a:solidFill>
                <a:latin typeface="Georgia" panose="02040502050405020303" pitchFamily="18" charset="0"/>
              </a:rPr>
              <a:t> </a:t>
            </a:r>
            <a:r>
              <a:rPr lang="en-US" sz="2800" cap="none" dirty="0" smtClean="0">
                <a:solidFill>
                  <a:prstClr val="black"/>
                </a:solidFill>
                <a:latin typeface="Georgia" panose="02040502050405020303" pitchFamily="18" charset="0"/>
              </a:rPr>
              <a:t>of months, and were fully able to – </a:t>
            </a:r>
            <a:r>
              <a:rPr lang="en-US" sz="2800" b="1" i="1" u="sng" cap="none" dirty="0" smtClean="0">
                <a:ln>
                  <a:solidFill>
                    <a:srgbClr val="0052F6"/>
                  </a:solidFill>
                </a:ln>
                <a:solidFill>
                  <a:srgbClr val="FF9900"/>
                </a:solidFill>
                <a:latin typeface="Georgia" panose="02040502050405020303" pitchFamily="18" charset="0"/>
              </a:rPr>
              <a:t>each one</a:t>
            </a:r>
            <a:r>
              <a:rPr lang="en-US" sz="2800" b="1" i="1" cap="none" dirty="0" smtClean="0">
                <a:ln>
                  <a:solidFill>
                    <a:srgbClr val="0052F6"/>
                  </a:solidFill>
                </a:ln>
                <a:solidFill>
                  <a:srgbClr val="FF9900"/>
                </a:solidFill>
                <a:latin typeface="Georgia" panose="02040502050405020303" pitchFamily="18" charset="0"/>
              </a:rPr>
              <a:t> </a:t>
            </a:r>
            <a:r>
              <a:rPr lang="en-US" sz="2800" cap="none" dirty="0" smtClean="0">
                <a:solidFill>
                  <a:prstClr val="black"/>
                </a:solidFill>
                <a:latin typeface="Georgia" panose="02040502050405020303" pitchFamily="18" charset="0"/>
              </a:rPr>
              <a:t>– repeat itself in </a:t>
            </a:r>
            <a:r>
              <a:rPr lang="en-US" sz="2800" b="1" u="sng" cap="none" dirty="0" smtClean="0">
                <a:solidFill>
                  <a:prstClr val="black"/>
                </a:solidFill>
                <a:latin typeface="Georgia" panose="02040502050405020303" pitchFamily="18" charset="0"/>
              </a:rPr>
              <a:t>PERFECT DUPLICATION</a:t>
            </a:r>
            <a:r>
              <a:rPr lang="en-US" sz="2800" b="1" cap="none" dirty="0" smtClean="0">
                <a:solidFill>
                  <a:prstClr val="black"/>
                </a:solidFill>
                <a:latin typeface="Georgia" panose="02040502050405020303" pitchFamily="18" charset="0"/>
              </a:rPr>
              <a:t>.</a:t>
            </a:r>
          </a:p>
          <a:p>
            <a:pPr marL="0" indent="0">
              <a:buNone/>
            </a:pPr>
            <a:r>
              <a:rPr lang="en-US" sz="2800" b="1" cap="none" dirty="0" smtClean="0">
                <a:solidFill>
                  <a:prstClr val="black"/>
                </a:solidFill>
                <a:latin typeface="Georgia" panose="02040502050405020303" pitchFamily="18" charset="0"/>
              </a:rPr>
              <a:t>Really it is no wonder, because the </a:t>
            </a:r>
            <a:r>
              <a:rPr lang="en-US" sz="2800" b="1" cap="none" dirty="0" smtClean="0">
                <a:solidFill>
                  <a:prstClr val="black"/>
                </a:solidFill>
                <a:effectLst>
                  <a:glow rad="88900">
                    <a:srgbClr val="FF0000"/>
                  </a:glow>
                </a:effectLst>
                <a:latin typeface="Georgia" panose="02040502050405020303" pitchFamily="18" charset="0"/>
              </a:rPr>
              <a:t>Pillar of Fire </a:t>
            </a:r>
            <a:r>
              <a:rPr lang="en-US" sz="2800" b="1" cap="none" dirty="0" smtClean="0">
                <a:solidFill>
                  <a:prstClr val="black"/>
                </a:solidFill>
                <a:latin typeface="Georgia" panose="02040502050405020303" pitchFamily="18" charset="0"/>
              </a:rPr>
              <a:t>was there 24/7 – for 14,400 days (40 </a:t>
            </a:r>
            <a:r>
              <a:rPr lang="en-US" sz="2800" b="1" cap="none" dirty="0">
                <a:ln>
                  <a:solidFill>
                    <a:sysClr val="windowText" lastClr="000000"/>
                  </a:solidFill>
                </a:ln>
                <a:solidFill>
                  <a:srgbClr val="9966FF"/>
                </a:solidFill>
                <a:effectLst>
                  <a:glow rad="127000">
                    <a:srgbClr val="FFFF00"/>
                  </a:glow>
                </a:effectLst>
                <a:latin typeface="Georgia" panose="02040502050405020303" pitchFamily="18" charset="0"/>
              </a:rPr>
              <a:t>YEARS </a:t>
            </a:r>
            <a:r>
              <a:rPr lang="en-US" sz="2800" b="1" cap="none" dirty="0" smtClean="0">
                <a:solidFill>
                  <a:prstClr val="black"/>
                </a:solidFill>
                <a:latin typeface="Georgia" panose="02040502050405020303" pitchFamily="18" charset="0"/>
              </a:rPr>
              <a:t>x 360 days)!</a:t>
            </a:r>
          </a:p>
        </p:txBody>
      </p:sp>
      <p:sp>
        <p:nvSpPr>
          <p:cNvPr id="4" name="Slide Number Placeholder 3"/>
          <p:cNvSpPr>
            <a:spLocks noGrp="1"/>
          </p:cNvSpPr>
          <p:nvPr>
            <p:ph type="sldNum" sz="quarter" idx="12"/>
          </p:nvPr>
        </p:nvSpPr>
        <p:spPr>
          <a:xfrm>
            <a:off x="11417625" y="6509255"/>
            <a:ext cx="764215" cy="365125"/>
          </a:xfrm>
        </p:spPr>
        <p:txBody>
          <a:bodyPr/>
          <a:lstStyle/>
          <a:p>
            <a:fld id="{6D22F896-40B5-4ADD-8801-0D06FADFA095}" type="slidenum">
              <a:rPr lang="en-US" smtClean="0"/>
              <a:pPr/>
              <a:t>51</a:t>
            </a:fld>
            <a:endParaRPr lang="en-US" dirty="0"/>
          </a:p>
        </p:txBody>
      </p:sp>
      <p:sp>
        <p:nvSpPr>
          <p:cNvPr id="2" name="Rectangle 1"/>
          <p:cNvSpPr/>
          <p:nvPr/>
        </p:nvSpPr>
        <p:spPr>
          <a:xfrm>
            <a:off x="694482" y="331707"/>
            <a:ext cx="10867240" cy="733168"/>
          </a:xfrm>
          <a:prstGeom prst="rect">
            <a:avLst/>
          </a:prstGeom>
          <a:gradFill>
            <a:gsLst>
              <a:gs pos="53000">
                <a:srgbClr val="009999"/>
              </a:gs>
              <a:gs pos="91000">
                <a:srgbClr val="FF00FF"/>
              </a:gs>
              <a:gs pos="22000">
                <a:schemeClr val="accent3">
                  <a:lumMod val="34000"/>
                </a:schemeClr>
              </a:gs>
            </a:gsLst>
            <a:path path="shape">
              <a:fillToRect l="50000" t="50000" r="50000" b="50000"/>
            </a:path>
          </a:gradFill>
          <a:ln w="57150">
            <a:solidFill>
              <a:srgbClr val="009999"/>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4000" b="1" dirty="0" smtClean="0">
                <a:ln>
                  <a:solidFill>
                    <a:sysClr val="windowText" lastClr="000000"/>
                  </a:solidFill>
                </a:ln>
                <a:solidFill>
                  <a:srgbClr val="00FF00"/>
                </a:solidFill>
                <a:effectLst>
                  <a:glow rad="101600">
                    <a:srgbClr val="FFFF00">
                      <a:alpha val="98000"/>
                    </a:srgbClr>
                  </a:glow>
                </a:effectLst>
                <a:latin typeface="Comic Sans MS" panose="030F0702030302020204" pitchFamily="66" charset="0"/>
              </a:rPr>
              <a:t>Did the </a:t>
            </a:r>
            <a:r>
              <a:rPr lang="en-CA" sz="4000" b="1" dirty="0" smtClean="0">
                <a:ln>
                  <a:solidFill>
                    <a:sysClr val="windowText" lastClr="000000"/>
                  </a:solidFill>
                </a:ln>
                <a:solidFill>
                  <a:srgbClr val="00FF00"/>
                </a:solidFill>
                <a:effectLst>
                  <a:glow rad="101600">
                    <a:schemeClr val="accent5">
                      <a:lumMod val="20000"/>
                      <a:lumOff val="80000"/>
                      <a:alpha val="98000"/>
                    </a:schemeClr>
                  </a:glow>
                </a:effectLst>
                <a:latin typeface="Comic Sans MS" panose="030F0702030302020204" pitchFamily="66" charset="0"/>
              </a:rPr>
              <a:t>Moon</a:t>
            </a:r>
            <a:r>
              <a:rPr lang="en-CA" sz="4000" b="1" dirty="0" smtClean="0">
                <a:ln>
                  <a:solidFill>
                    <a:sysClr val="windowText" lastClr="000000"/>
                  </a:solidFill>
                </a:ln>
                <a:solidFill>
                  <a:srgbClr val="00FF00"/>
                </a:solidFill>
                <a:effectLst>
                  <a:glow rad="101600">
                    <a:srgbClr val="FFFF00">
                      <a:alpha val="98000"/>
                    </a:srgbClr>
                  </a:glow>
                </a:effectLst>
                <a:latin typeface="Comic Sans MS" panose="030F0702030302020204" pitchFamily="66" charset="0"/>
              </a:rPr>
              <a:t> Lead out in the Wilderness?</a:t>
            </a:r>
            <a:endParaRPr lang="en-CA" sz="4000" b="1" dirty="0">
              <a:ln>
                <a:solidFill>
                  <a:sysClr val="windowText" lastClr="000000"/>
                </a:solidFill>
              </a:ln>
              <a:solidFill>
                <a:srgbClr val="00FF00"/>
              </a:solidFill>
              <a:effectLst>
                <a:glow rad="101600">
                  <a:srgbClr val="FFFF00">
                    <a:alpha val="98000"/>
                  </a:srgbClr>
                </a:glow>
              </a:effectLst>
              <a:latin typeface="Comic Sans MS" panose="030F0702030302020204" pitchFamily="66" charset="0"/>
            </a:endParaRPr>
          </a:p>
        </p:txBody>
      </p:sp>
    </p:spTree>
    <p:extLst>
      <p:ext uri="{BB962C8B-B14F-4D97-AF65-F5344CB8AC3E}">
        <p14:creationId xmlns:p14="http://schemas.microsoft.com/office/powerpoint/2010/main" val="23838350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flip="none" rotWithShape="1">
          <a:gsLst>
            <a:gs pos="84000">
              <a:srgbClr val="993300"/>
            </a:gs>
            <a:gs pos="56000">
              <a:srgbClr val="009999"/>
            </a:gs>
            <a:gs pos="29000">
              <a:schemeClr val="accent3">
                <a:lumMod val="34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Text Placeholder 2"/>
          <p:cNvSpPr>
            <a:spLocks noGrp="1"/>
          </p:cNvSpPr>
          <p:nvPr>
            <p:ph sz="quarter" idx="13"/>
          </p:nvPr>
        </p:nvSpPr>
        <p:spPr>
          <a:xfrm>
            <a:off x="197223" y="1120346"/>
            <a:ext cx="11878235" cy="5612148"/>
          </a:xfrm>
          <a:solidFill>
            <a:schemeClr val="accent5">
              <a:lumMod val="20000"/>
              <a:lumOff val="80000"/>
              <a:alpha val="63000"/>
            </a:schemeClr>
          </a:solidFill>
          <a:scene3d>
            <a:camera prst="orthographicFront"/>
            <a:lightRig rig="threePt" dir="t"/>
          </a:scene3d>
          <a:sp3d>
            <a:bevelT w="152400" h="50800" prst="softRound"/>
          </a:sp3d>
        </p:spPr>
        <p:txBody>
          <a:bodyPr anchor="ctr">
            <a:normAutofit lnSpcReduction="10000"/>
            <a:sp3d extrusionH="57150">
              <a:bevelT w="38100" h="38100"/>
            </a:sp3d>
          </a:bodyPr>
          <a:lstStyle/>
          <a:p>
            <a:pPr marL="0" lvl="0" indent="0">
              <a:buClr>
                <a:prstClr val="black"/>
              </a:buClr>
              <a:buNone/>
            </a:pPr>
            <a:r>
              <a:rPr lang="en-US" sz="2800" b="1" i="1" dirty="0" smtClean="0">
                <a:solidFill>
                  <a:srgbClr val="008080"/>
                </a:solidFill>
                <a:latin typeface="Georgia" panose="02040502050405020303" pitchFamily="18" charset="0"/>
              </a:rPr>
              <a:t>G</a:t>
            </a:r>
            <a:r>
              <a:rPr lang="en-US" sz="2800" b="1" i="1" cap="none" dirty="0" smtClean="0">
                <a:solidFill>
                  <a:srgbClr val="008080"/>
                </a:solidFill>
                <a:latin typeface="Georgia" panose="02040502050405020303" pitchFamily="18" charset="0"/>
              </a:rPr>
              <a:t>en</a:t>
            </a:r>
            <a:r>
              <a:rPr lang="en-US" sz="2800" b="1" i="1" dirty="0" smtClean="0">
                <a:solidFill>
                  <a:srgbClr val="008080"/>
                </a:solidFill>
                <a:latin typeface="Georgia" panose="02040502050405020303" pitchFamily="18" charset="0"/>
              </a:rPr>
              <a:t> </a:t>
            </a:r>
            <a:r>
              <a:rPr lang="en-US" sz="2800" b="1" i="1" dirty="0">
                <a:solidFill>
                  <a:srgbClr val="008080"/>
                </a:solidFill>
                <a:latin typeface="Georgia" panose="02040502050405020303" pitchFamily="18" charset="0"/>
              </a:rPr>
              <a:t>15:13</a:t>
            </a:r>
            <a:r>
              <a:rPr lang="en-US" sz="2800" b="1" i="1" dirty="0">
                <a:solidFill>
                  <a:prstClr val="black"/>
                </a:solidFill>
                <a:latin typeface="Georgia" panose="02040502050405020303" pitchFamily="18" charset="0"/>
              </a:rPr>
              <a:t>  </a:t>
            </a:r>
            <a:r>
              <a:rPr lang="en-US" sz="2800" cap="none" dirty="0">
                <a:solidFill>
                  <a:prstClr val="black"/>
                </a:solidFill>
                <a:latin typeface="Georgia" panose="02040502050405020303" pitchFamily="18" charset="0"/>
              </a:rPr>
              <a:t>A</a:t>
            </a:r>
            <a:r>
              <a:rPr lang="en-US" sz="2800" cap="none" dirty="0" smtClean="0">
                <a:solidFill>
                  <a:prstClr val="black"/>
                </a:solidFill>
                <a:latin typeface="Georgia" panose="02040502050405020303" pitchFamily="18" charset="0"/>
              </a:rPr>
              <a:t>nd He said unto </a:t>
            </a:r>
            <a:r>
              <a:rPr lang="en-US" sz="2800" cap="none" dirty="0">
                <a:solidFill>
                  <a:prstClr val="black"/>
                </a:solidFill>
                <a:latin typeface="Georgia" panose="02040502050405020303" pitchFamily="18" charset="0"/>
              </a:rPr>
              <a:t>A</a:t>
            </a:r>
            <a:r>
              <a:rPr lang="en-US" sz="2800" cap="none" dirty="0" smtClean="0">
                <a:solidFill>
                  <a:prstClr val="black"/>
                </a:solidFill>
                <a:latin typeface="Georgia" panose="02040502050405020303" pitchFamily="18" charset="0"/>
              </a:rPr>
              <a:t>bram, know of a surety that thy seed shall be a stranger in a land </a:t>
            </a:r>
            <a:r>
              <a:rPr lang="en-US" sz="2800" i="1" cap="none" dirty="0" smtClean="0">
                <a:solidFill>
                  <a:srgbClr val="808080"/>
                </a:solidFill>
                <a:latin typeface="Georgia" panose="02040502050405020303" pitchFamily="18" charset="0"/>
              </a:rPr>
              <a:t>that is</a:t>
            </a:r>
            <a:r>
              <a:rPr lang="en-US" sz="2800" cap="none" dirty="0" smtClean="0">
                <a:solidFill>
                  <a:prstClr val="black"/>
                </a:solidFill>
                <a:latin typeface="Georgia" panose="02040502050405020303" pitchFamily="18" charset="0"/>
              </a:rPr>
              <a:t> not theirs, and shall serve them; and they shall afflict them </a:t>
            </a:r>
            <a:r>
              <a:rPr lang="en-US" sz="2800" b="1" cap="none" dirty="0" smtClean="0">
                <a:ln>
                  <a:solidFill>
                    <a:srgbClr val="0052F6"/>
                  </a:solidFill>
                </a:ln>
                <a:solidFill>
                  <a:schemeClr val="accent1">
                    <a:lumMod val="75000"/>
                  </a:schemeClr>
                </a:solidFill>
                <a:latin typeface="Georgia" panose="02040502050405020303" pitchFamily="18" charset="0"/>
              </a:rPr>
              <a:t>FOUR HUNDRED </a:t>
            </a:r>
            <a:r>
              <a:rPr lang="en-US" sz="2800" b="1" cap="none" dirty="0">
                <a:ln>
                  <a:solidFill>
                    <a:sysClr val="windowText" lastClr="000000"/>
                  </a:solidFill>
                </a:ln>
                <a:solidFill>
                  <a:srgbClr val="9966FF"/>
                </a:solidFill>
                <a:effectLst>
                  <a:glow rad="127000">
                    <a:srgbClr val="FFFF00"/>
                  </a:glow>
                </a:effectLst>
                <a:latin typeface="Georgia" panose="02040502050405020303" pitchFamily="18" charset="0"/>
              </a:rPr>
              <a:t>YEARS [</a:t>
            </a:r>
            <a:r>
              <a:rPr lang="en-US" sz="2800" b="1" cap="none" dirty="0" smtClean="0">
                <a:ln>
                  <a:solidFill>
                    <a:sysClr val="windowText" lastClr="000000"/>
                  </a:solidFill>
                </a:ln>
                <a:solidFill>
                  <a:srgbClr val="9966FF"/>
                </a:solidFill>
                <a:effectLst>
                  <a:glow rad="127000">
                    <a:srgbClr val="FFFF00"/>
                  </a:glow>
                </a:effectLst>
                <a:latin typeface="Georgia" panose="02040502050405020303" pitchFamily="18" charset="0"/>
              </a:rPr>
              <a:t>SHANEH].</a:t>
            </a:r>
            <a:endParaRPr lang="en-US" sz="2800" b="1" cap="none" dirty="0" smtClean="0">
              <a:solidFill>
                <a:prstClr val="black"/>
              </a:solidFill>
              <a:latin typeface="Georgia" panose="02040502050405020303" pitchFamily="18" charset="0"/>
            </a:endParaRPr>
          </a:p>
          <a:p>
            <a:pPr marL="0" lvl="0" indent="0">
              <a:buClr>
                <a:prstClr val="black"/>
              </a:buClr>
              <a:buNone/>
            </a:pPr>
            <a:r>
              <a:rPr lang="en-US" sz="2800" b="1" cap="none" dirty="0" smtClean="0">
                <a:solidFill>
                  <a:prstClr val="black"/>
                </a:solidFill>
                <a:latin typeface="Georgia" panose="02040502050405020303" pitchFamily="18" charset="0"/>
              </a:rPr>
              <a:t>Point </a:t>
            </a:r>
            <a:r>
              <a:rPr lang="en-US" sz="2800" b="1" cap="none" dirty="0">
                <a:solidFill>
                  <a:prstClr val="black"/>
                </a:solidFill>
                <a:latin typeface="Georgia" panose="02040502050405020303" pitchFamily="18" charset="0"/>
              </a:rPr>
              <a:t>of Interest – </a:t>
            </a:r>
            <a:r>
              <a:rPr lang="en-US" sz="2800" cap="none" dirty="0" smtClean="0">
                <a:solidFill>
                  <a:prstClr val="black"/>
                </a:solidFill>
                <a:latin typeface="Georgia" panose="02040502050405020303" pitchFamily="18" charset="0"/>
              </a:rPr>
              <a:t>Abraham’s </a:t>
            </a:r>
            <a:r>
              <a:rPr lang="en-US" sz="2800" cap="none" dirty="0">
                <a:solidFill>
                  <a:prstClr val="black"/>
                </a:solidFill>
                <a:latin typeface="Georgia" panose="02040502050405020303" pitchFamily="18" charset="0"/>
              </a:rPr>
              <a:t>seed was to be </a:t>
            </a:r>
            <a:r>
              <a:rPr lang="en-US" sz="2800" cap="none" dirty="0" smtClean="0">
                <a:solidFill>
                  <a:prstClr val="black"/>
                </a:solidFill>
                <a:latin typeface="Georgia" panose="02040502050405020303" pitchFamily="18" charset="0"/>
              </a:rPr>
              <a:t>afflicted for 400 </a:t>
            </a:r>
            <a:r>
              <a:rPr lang="en-US" sz="2800" cap="none" dirty="0" smtClean="0">
                <a:solidFill>
                  <a:prstClr val="black"/>
                </a:solidFill>
                <a:effectLst>
                  <a:glow rad="127000">
                    <a:srgbClr val="FF9900"/>
                  </a:glow>
                </a:effectLst>
                <a:latin typeface="Georgia" panose="02040502050405020303" pitchFamily="18" charset="0"/>
              </a:rPr>
              <a:t>SEQUENTIALLY </a:t>
            </a:r>
            <a:r>
              <a:rPr lang="en-US" sz="2800" u="sng" cap="none" dirty="0" smtClean="0">
                <a:solidFill>
                  <a:prstClr val="black"/>
                </a:solidFill>
                <a:effectLst>
                  <a:glow rad="127000">
                    <a:srgbClr val="FF9900"/>
                  </a:glow>
                </a:effectLst>
                <a:latin typeface="Georgia" panose="02040502050405020303" pitchFamily="18" charset="0"/>
              </a:rPr>
              <a:t>DUPLICATING</a:t>
            </a:r>
            <a:r>
              <a:rPr lang="en-US" sz="2800" cap="none" dirty="0" smtClean="0">
                <a:solidFill>
                  <a:prstClr val="black"/>
                </a:solidFill>
                <a:effectLst>
                  <a:glow rad="127000">
                    <a:srgbClr val="FF9900"/>
                  </a:glow>
                </a:effectLst>
                <a:latin typeface="Georgia" panose="02040502050405020303" pitchFamily="18" charset="0"/>
              </a:rPr>
              <a:t> </a:t>
            </a:r>
            <a:r>
              <a:rPr lang="en-US" sz="2800" cap="none" dirty="0" smtClean="0">
                <a:solidFill>
                  <a:prstClr val="black"/>
                </a:solidFill>
                <a:latin typeface="Georgia" panose="02040502050405020303" pitchFamily="18" charset="0"/>
              </a:rPr>
              <a:t>years that relied on the movement </a:t>
            </a:r>
            <a:br>
              <a:rPr lang="en-US" sz="2800" cap="none" dirty="0" smtClean="0">
                <a:solidFill>
                  <a:prstClr val="black"/>
                </a:solidFill>
                <a:latin typeface="Georgia" panose="02040502050405020303" pitchFamily="18" charset="0"/>
              </a:rPr>
            </a:br>
            <a:r>
              <a:rPr lang="en-US" sz="2800" cap="none" dirty="0" smtClean="0">
                <a:solidFill>
                  <a:prstClr val="black"/>
                </a:solidFill>
                <a:latin typeface="Georgia" panose="02040502050405020303" pitchFamily="18" charset="0"/>
              </a:rPr>
              <a:t>of the sun within the Mazzaroth for leadership! </a:t>
            </a:r>
          </a:p>
          <a:p>
            <a:pPr marL="0" lvl="0" indent="0">
              <a:buClr>
                <a:prstClr val="black"/>
              </a:buClr>
              <a:buNone/>
            </a:pPr>
            <a:r>
              <a:rPr lang="en-US" sz="2800" cap="none" dirty="0" smtClean="0">
                <a:solidFill>
                  <a:prstClr val="black"/>
                </a:solidFill>
                <a:latin typeface="Georgia" panose="02040502050405020303" pitchFamily="18" charset="0"/>
              </a:rPr>
              <a:t>What does </a:t>
            </a:r>
            <a:r>
              <a:rPr lang="en-US" sz="2800" b="1" cap="none" dirty="0" smtClean="0">
                <a:solidFill>
                  <a:prstClr val="black"/>
                </a:solidFill>
                <a:effectLst>
                  <a:glow rad="127000">
                    <a:schemeClr val="accent6">
                      <a:lumMod val="75000"/>
                    </a:schemeClr>
                  </a:glow>
                </a:effectLst>
                <a:latin typeface="Georgia" panose="02040502050405020303" pitchFamily="18" charset="0"/>
              </a:rPr>
              <a:t>400</a:t>
            </a:r>
            <a:r>
              <a:rPr lang="en-US" sz="2800" cap="none" dirty="0" smtClean="0">
                <a:solidFill>
                  <a:prstClr val="black"/>
                </a:solidFill>
                <a:latin typeface="Georgia" panose="02040502050405020303" pitchFamily="18" charset="0"/>
              </a:rPr>
              <a:t> </a:t>
            </a:r>
            <a:r>
              <a:rPr lang="en-US" sz="2800" cap="none" dirty="0" smtClean="0">
                <a:solidFill>
                  <a:prstClr val="black"/>
                </a:solidFill>
                <a:effectLst>
                  <a:glow rad="127000">
                    <a:srgbClr val="FFFF00"/>
                  </a:glow>
                </a:effectLst>
                <a:latin typeface="Georgia" panose="02040502050405020303" pitchFamily="18" charset="0"/>
              </a:rPr>
              <a:t>Shaneh</a:t>
            </a:r>
            <a:r>
              <a:rPr lang="en-US" sz="2800" cap="none" dirty="0" smtClean="0">
                <a:solidFill>
                  <a:prstClr val="black"/>
                </a:solidFill>
                <a:latin typeface="Georgia" panose="02040502050405020303" pitchFamily="18" charset="0"/>
              </a:rPr>
              <a:t> years multiplied by 360</a:t>
            </a:r>
            <a:r>
              <a:rPr lang="en-US" sz="2800" cap="none" dirty="0">
                <a:solidFill>
                  <a:prstClr val="black"/>
                </a:solidFill>
                <a:latin typeface="Georgia" panose="02040502050405020303" pitchFamily="18" charset="0"/>
              </a:rPr>
              <a:t> </a:t>
            </a:r>
            <a:r>
              <a:rPr lang="en-US" sz="2800" cap="none" dirty="0" smtClean="0">
                <a:solidFill>
                  <a:prstClr val="black"/>
                </a:solidFill>
                <a:latin typeface="Georgia" panose="02040502050405020303" pitchFamily="18" charset="0"/>
              </a:rPr>
              <a:t>days of</a:t>
            </a:r>
            <a:br>
              <a:rPr lang="en-US" sz="2800" cap="none" dirty="0" smtClean="0">
                <a:solidFill>
                  <a:prstClr val="black"/>
                </a:solidFill>
                <a:latin typeface="Georgia" panose="02040502050405020303" pitchFamily="18" charset="0"/>
              </a:rPr>
            </a:br>
            <a:r>
              <a:rPr lang="en-US" sz="2800" cap="none" dirty="0" smtClean="0">
                <a:solidFill>
                  <a:prstClr val="black"/>
                </a:solidFill>
                <a:latin typeface="Georgia" panose="02040502050405020303" pitchFamily="18" charset="0"/>
              </a:rPr>
              <a:t>the </a:t>
            </a:r>
            <a:r>
              <a:rPr lang="en-US" sz="2800" b="1" i="1" cap="none" dirty="0" smtClean="0">
                <a:ln>
                  <a:solidFill>
                    <a:srgbClr val="002060"/>
                  </a:solidFill>
                </a:ln>
                <a:solidFill>
                  <a:schemeClr val="accent6">
                    <a:lumMod val="60000"/>
                    <a:lumOff val="40000"/>
                  </a:schemeClr>
                </a:solidFill>
                <a:latin typeface="Georgia" panose="02040502050405020303" pitchFamily="18" charset="0"/>
              </a:rPr>
              <a:t>Covenant Calendar </a:t>
            </a:r>
            <a:r>
              <a:rPr lang="en-US" sz="2800" cap="none" dirty="0">
                <a:solidFill>
                  <a:prstClr val="black"/>
                </a:solidFill>
                <a:effectLst>
                  <a:glow rad="127000">
                    <a:srgbClr val="FFFF00"/>
                  </a:glow>
                </a:effectLst>
                <a:latin typeface="Georgia" panose="02040502050405020303" pitchFamily="18" charset="0"/>
              </a:rPr>
              <a:t>Shaneh </a:t>
            </a:r>
            <a:r>
              <a:rPr lang="en-US" sz="2800" cap="none" dirty="0" smtClean="0">
                <a:solidFill>
                  <a:prstClr val="black"/>
                </a:solidFill>
                <a:latin typeface="Georgia" panose="02040502050405020303" pitchFamily="18" charset="0"/>
              </a:rPr>
              <a:t>year add up to?</a:t>
            </a:r>
          </a:p>
          <a:p>
            <a:pPr marL="0" lvl="0" indent="0">
              <a:buClr>
                <a:prstClr val="black"/>
              </a:buClr>
              <a:buNone/>
            </a:pPr>
            <a:r>
              <a:rPr lang="en-US" sz="7200" cap="none" dirty="0" smtClean="0">
                <a:solidFill>
                  <a:prstClr val="black"/>
                </a:solidFill>
                <a:latin typeface="Georgia" panose="02040502050405020303" pitchFamily="18" charset="0"/>
              </a:rPr>
              <a:t>				</a:t>
            </a:r>
            <a:r>
              <a:rPr lang="en-US" sz="7200" b="1" cap="none" dirty="0" smtClean="0">
                <a:ln w="19050">
                  <a:solidFill>
                    <a:srgbClr val="9966FF"/>
                  </a:solidFill>
                </a:ln>
                <a:solidFill>
                  <a:prstClr val="black"/>
                </a:solidFill>
                <a:effectLst>
                  <a:glow rad="317500">
                    <a:srgbClr val="00FFFF"/>
                  </a:glow>
                </a:effectLst>
                <a:latin typeface="Georgia" panose="02040502050405020303" pitchFamily="18" charset="0"/>
              </a:rPr>
              <a:t>144,000!</a:t>
            </a:r>
            <a:r>
              <a:rPr lang="en-US" sz="2800" b="1" cap="none" dirty="0" smtClean="0">
                <a:ln w="19050">
                  <a:solidFill>
                    <a:srgbClr val="9966FF"/>
                  </a:solidFill>
                </a:ln>
                <a:solidFill>
                  <a:prstClr val="black"/>
                </a:solidFill>
                <a:effectLst>
                  <a:glow rad="317500">
                    <a:srgbClr val="00FFFF"/>
                  </a:glow>
                </a:effectLst>
                <a:latin typeface="Georgia" panose="02040502050405020303" pitchFamily="18" charset="0"/>
              </a:rPr>
              <a:t> </a:t>
            </a:r>
            <a:endParaRPr lang="en-US" sz="2800" b="1" cap="none" dirty="0">
              <a:ln w="19050">
                <a:solidFill>
                  <a:srgbClr val="9966FF"/>
                </a:solidFill>
              </a:ln>
              <a:solidFill>
                <a:prstClr val="black"/>
              </a:solidFill>
              <a:effectLst>
                <a:glow rad="317500">
                  <a:srgbClr val="00FFFF"/>
                </a:glow>
              </a:effectLst>
              <a:latin typeface="Georgia" panose="02040502050405020303" pitchFamily="18" charset="0"/>
            </a:endParaRPr>
          </a:p>
        </p:txBody>
      </p:sp>
      <p:sp>
        <p:nvSpPr>
          <p:cNvPr id="4" name="Slide Number Placeholder 3"/>
          <p:cNvSpPr>
            <a:spLocks noGrp="1"/>
          </p:cNvSpPr>
          <p:nvPr>
            <p:ph type="sldNum" sz="quarter" idx="12"/>
          </p:nvPr>
        </p:nvSpPr>
        <p:spPr>
          <a:xfrm>
            <a:off x="11276750" y="6367369"/>
            <a:ext cx="764215" cy="365125"/>
          </a:xfrm>
        </p:spPr>
        <p:txBody>
          <a:bodyPr/>
          <a:lstStyle/>
          <a:p>
            <a:fld id="{6D22F896-40B5-4ADD-8801-0D06FADFA095}" type="slidenum">
              <a:rPr lang="en-US" smtClean="0"/>
              <a:pPr/>
              <a:t>52</a:t>
            </a:fld>
            <a:endParaRPr lang="en-US" dirty="0"/>
          </a:p>
        </p:txBody>
      </p:sp>
      <p:sp>
        <p:nvSpPr>
          <p:cNvPr id="2" name="Rectangle 1"/>
          <p:cNvSpPr/>
          <p:nvPr/>
        </p:nvSpPr>
        <p:spPr>
          <a:xfrm>
            <a:off x="979453" y="181232"/>
            <a:ext cx="10297297" cy="733168"/>
          </a:xfrm>
          <a:prstGeom prst="rect">
            <a:avLst/>
          </a:prstGeom>
          <a:gradFill>
            <a:gsLst>
              <a:gs pos="53000">
                <a:srgbClr val="009999"/>
              </a:gs>
              <a:gs pos="91000">
                <a:srgbClr val="FF00FF"/>
              </a:gs>
              <a:gs pos="22000">
                <a:schemeClr val="accent3">
                  <a:lumMod val="34000"/>
                </a:schemeClr>
              </a:gs>
            </a:gsLst>
            <a:path path="shape">
              <a:fillToRect l="50000" t="50000" r="50000" b="50000"/>
            </a:path>
          </a:gradFill>
          <a:ln w="57150">
            <a:solidFill>
              <a:srgbClr val="009999"/>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4000" b="1" dirty="0" smtClean="0">
                <a:ln>
                  <a:solidFill>
                    <a:sysClr val="windowText" lastClr="000000"/>
                  </a:solidFill>
                </a:ln>
                <a:solidFill>
                  <a:srgbClr val="00FF00"/>
                </a:solidFill>
                <a:effectLst>
                  <a:glow rad="76200">
                    <a:srgbClr val="FFFF00">
                      <a:alpha val="87000"/>
                    </a:srgbClr>
                  </a:glow>
                </a:effectLst>
                <a:latin typeface="Comic Sans MS" panose="030F0702030302020204" pitchFamily="66" charset="0"/>
              </a:rPr>
              <a:t>What happened with Abram’s Seed?</a:t>
            </a:r>
            <a:endParaRPr lang="en-CA" sz="4000" b="1" dirty="0">
              <a:ln>
                <a:solidFill>
                  <a:sysClr val="windowText" lastClr="000000"/>
                </a:solidFill>
              </a:ln>
              <a:solidFill>
                <a:srgbClr val="00FF00"/>
              </a:solidFill>
              <a:effectLst>
                <a:glow rad="76200">
                  <a:srgbClr val="FFFF00">
                    <a:alpha val="87000"/>
                  </a:srgbClr>
                </a:glow>
              </a:effectLst>
              <a:latin typeface="Comic Sans MS" panose="030F0702030302020204" pitchFamily="66" charset="0"/>
            </a:endParaRPr>
          </a:p>
        </p:txBody>
      </p:sp>
      <p:pic>
        <p:nvPicPr>
          <p:cNvPr id="5" name="Picture 19" descr="C:\Users\Rae\Desktop\Art on Desktop\white man clip art\yellow-blue smiley faces\yello face - shocked.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08940" y="3818965"/>
            <a:ext cx="2742948" cy="2913529"/>
          </a:xfrm>
          <a:prstGeom prst="ellipse">
            <a:avLst/>
          </a:prstGeom>
          <a:ln w="63500" cap="rnd">
            <a:solidFill>
              <a:schemeClr val="accent1">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715992" y="5094279"/>
            <a:ext cx="1902467" cy="1909753"/>
            <a:chOff x="10217278" y="367305"/>
            <a:chExt cx="2073384" cy="1885014"/>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04409" y="559792"/>
              <a:ext cx="1605173" cy="14836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Oval 7"/>
            <p:cNvSpPr/>
            <p:nvPr/>
          </p:nvSpPr>
          <p:spPr>
            <a:xfrm>
              <a:off x="10217278" y="367305"/>
              <a:ext cx="2073384" cy="188501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800" dirty="0" smtClean="0">
                  <a:ln>
                    <a:solidFill>
                      <a:srgbClr val="FF0000"/>
                    </a:solidFill>
                  </a:ln>
                  <a:solidFill>
                    <a:srgbClr val="00FF00"/>
                  </a:solidFill>
                </a:rPr>
                <a:t>13</a:t>
              </a:r>
              <a:endParaRPr lang="en-CA" sz="4800" dirty="0">
                <a:ln>
                  <a:solidFill>
                    <a:srgbClr val="FF0000"/>
                  </a:solidFill>
                </a:ln>
                <a:solidFill>
                  <a:srgbClr val="00FF00"/>
                </a:solidFill>
              </a:endParaRPr>
            </a:p>
          </p:txBody>
        </p:sp>
      </p:grpSp>
      <p:sp>
        <p:nvSpPr>
          <p:cNvPr id="12" name="Multiply 11"/>
          <p:cNvSpPr/>
          <p:nvPr/>
        </p:nvSpPr>
        <p:spPr>
          <a:xfrm>
            <a:off x="757731" y="4852272"/>
            <a:ext cx="1869274" cy="2377121"/>
          </a:xfrm>
          <a:prstGeom prst="mathMultiply">
            <a:avLst>
              <a:gd name="adj1" fmla="val 16674"/>
            </a:avLst>
          </a:prstGeom>
          <a:solidFill>
            <a:srgbClr val="FF0000">
              <a:alpha val="72000"/>
            </a:srgb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04268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1750"/>
                                        <p:tgtEl>
                                          <p:spTgt spid="3">
                                            <p:txEl>
                                              <p:pRg st="3" end="3"/>
                                            </p:txEl>
                                          </p:spTgt>
                                        </p:tgtEl>
                                      </p:cBhvr>
                                    </p:animEffect>
                                  </p:childTnLst>
                                </p:cTn>
                              </p:par>
                              <p:par>
                                <p:cTn id="20" presetID="6" presetClass="entr" presetSubtype="16" fill="hold" nodeType="withEffect">
                                  <p:stCondLst>
                                    <p:cond delay="150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1250"/>
                                        <p:tgtEl>
                                          <p:spTgt spid="5"/>
                                        </p:tgtEl>
                                      </p:cBhvr>
                                    </p:animEffect>
                                  </p:childTnLst>
                                </p:cTn>
                              </p:par>
                              <p:par>
                                <p:cTn id="23" presetID="26" presetClass="entr" presetSubtype="0" repeatCount="2000" fill="hold" nodeType="withEffect">
                                  <p:stCondLst>
                                    <p:cond delay="425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par>
                                <p:cTn id="39" presetID="2" presetClass="entr" presetSubtype="4" fill="hold" grpId="0" nodeType="withEffect">
                                  <p:stCondLst>
                                    <p:cond delay="525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1000" fill="hold"/>
                                        <p:tgtEl>
                                          <p:spTgt spid="12"/>
                                        </p:tgtEl>
                                        <p:attrNameLst>
                                          <p:attrName>ppt_x</p:attrName>
                                        </p:attrNameLst>
                                      </p:cBhvr>
                                      <p:tavLst>
                                        <p:tav tm="0">
                                          <p:val>
                                            <p:strVal val="#ppt_x"/>
                                          </p:val>
                                        </p:tav>
                                        <p:tav tm="100000">
                                          <p:val>
                                            <p:strVal val="#ppt_x"/>
                                          </p:val>
                                        </p:tav>
                                      </p:tavLst>
                                    </p:anim>
                                    <p:anim calcmode="lin" valueType="num">
                                      <p:cBhvr additive="base">
                                        <p:cTn id="42"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flip="none" rotWithShape="1">
          <a:gsLst>
            <a:gs pos="84000">
              <a:srgbClr val="993300"/>
            </a:gs>
            <a:gs pos="56000">
              <a:srgbClr val="009999"/>
            </a:gs>
            <a:gs pos="29000">
              <a:schemeClr val="accent3">
                <a:lumMod val="34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Text Placeholder 2"/>
          <p:cNvSpPr>
            <a:spLocks noGrp="1"/>
          </p:cNvSpPr>
          <p:nvPr>
            <p:ph sz="quarter" idx="13"/>
          </p:nvPr>
        </p:nvSpPr>
        <p:spPr>
          <a:xfrm>
            <a:off x="616871" y="1120346"/>
            <a:ext cx="11027261" cy="5350821"/>
          </a:xfrm>
          <a:solidFill>
            <a:schemeClr val="accent5">
              <a:lumMod val="20000"/>
              <a:lumOff val="80000"/>
              <a:alpha val="63000"/>
            </a:schemeClr>
          </a:solidFill>
          <a:scene3d>
            <a:camera prst="orthographicFront"/>
            <a:lightRig rig="threePt" dir="t"/>
          </a:scene3d>
          <a:sp3d>
            <a:bevelT w="152400" h="50800" prst="softRound"/>
          </a:sp3d>
        </p:spPr>
        <p:txBody>
          <a:bodyPr anchor="ctr">
            <a:normAutofit/>
            <a:sp3d extrusionH="57150">
              <a:bevelT h="25400" prst="softRound"/>
            </a:sp3d>
          </a:bodyPr>
          <a:lstStyle/>
          <a:p>
            <a:pPr marL="0" lvl="0" indent="0">
              <a:buClr>
                <a:prstClr val="black"/>
              </a:buClr>
              <a:buNone/>
            </a:pPr>
            <a:r>
              <a:rPr lang="en-US" sz="7200" cap="none" dirty="0" smtClean="0">
                <a:solidFill>
                  <a:prstClr val="black"/>
                </a:solidFill>
                <a:latin typeface="Georgia" panose="02040502050405020303" pitchFamily="18" charset="0"/>
              </a:rPr>
              <a:t>What does 400 x </a:t>
            </a:r>
            <a:r>
              <a:rPr lang="en-US" sz="7200" b="1" cap="none" dirty="0" smtClean="0">
                <a:solidFill>
                  <a:srgbClr val="FF0000"/>
                </a:solidFill>
                <a:latin typeface="Georgia" panose="02040502050405020303" pitchFamily="18" charset="0"/>
              </a:rPr>
              <a:t>364</a:t>
            </a:r>
            <a:r>
              <a:rPr lang="en-US" sz="7200" cap="none" dirty="0" smtClean="0">
                <a:solidFill>
                  <a:prstClr val="black"/>
                </a:solidFill>
                <a:latin typeface="Georgia" panose="02040502050405020303" pitchFamily="18" charset="0"/>
              </a:rPr>
              <a:t> (Enoch year) = </a:t>
            </a:r>
          </a:p>
          <a:p>
            <a:pPr marL="0" lvl="0" indent="0">
              <a:buClr>
                <a:prstClr val="black"/>
              </a:buClr>
              <a:buNone/>
            </a:pPr>
            <a:r>
              <a:rPr lang="en-US" sz="7200" cap="none" dirty="0" smtClean="0">
                <a:solidFill>
                  <a:prstClr val="black"/>
                </a:solidFill>
                <a:latin typeface="Georgia" panose="02040502050405020303" pitchFamily="18" charset="0"/>
              </a:rPr>
              <a:t>			</a:t>
            </a:r>
            <a:endParaRPr lang="en-US" sz="7200" cap="none" dirty="0">
              <a:solidFill>
                <a:prstClr val="black"/>
              </a:solidFill>
              <a:latin typeface="Georgia" panose="02040502050405020303" pitchFamily="18" charset="0"/>
            </a:endParaRPr>
          </a:p>
          <a:p>
            <a:pPr marL="0" lvl="0" indent="0">
              <a:buClr>
                <a:prstClr val="black"/>
              </a:buClr>
              <a:buNone/>
            </a:pPr>
            <a:endParaRPr lang="en-US" sz="7200" b="1" cap="none" dirty="0" smtClean="0">
              <a:ln w="19050">
                <a:solidFill>
                  <a:srgbClr val="9966FF"/>
                </a:solidFill>
              </a:ln>
              <a:solidFill>
                <a:prstClr val="black"/>
              </a:solidFill>
              <a:effectLst>
                <a:glow rad="317500">
                  <a:srgbClr val="00FFFF"/>
                </a:glow>
              </a:effectLst>
              <a:latin typeface="Georgia" panose="02040502050405020303" pitchFamily="18" charset="0"/>
            </a:endParaRPr>
          </a:p>
        </p:txBody>
      </p:sp>
      <p:sp>
        <p:nvSpPr>
          <p:cNvPr id="4" name="Slide Number Placeholder 3"/>
          <p:cNvSpPr>
            <a:spLocks noGrp="1"/>
          </p:cNvSpPr>
          <p:nvPr>
            <p:ph type="sldNum" sz="quarter" idx="12"/>
          </p:nvPr>
        </p:nvSpPr>
        <p:spPr>
          <a:xfrm>
            <a:off x="11311243" y="6471167"/>
            <a:ext cx="764215" cy="365125"/>
          </a:xfrm>
        </p:spPr>
        <p:txBody>
          <a:bodyPr/>
          <a:lstStyle/>
          <a:p>
            <a:fld id="{6D22F896-40B5-4ADD-8801-0D06FADFA095}" type="slidenum">
              <a:rPr lang="en-US" smtClean="0">
                <a:solidFill>
                  <a:schemeClr val="bg2">
                    <a:lumMod val="20000"/>
                    <a:lumOff val="80000"/>
                  </a:schemeClr>
                </a:solidFill>
              </a:rPr>
              <a:pPr/>
              <a:t>53</a:t>
            </a:fld>
            <a:endParaRPr lang="en-US" dirty="0">
              <a:solidFill>
                <a:schemeClr val="bg2">
                  <a:lumMod val="20000"/>
                  <a:lumOff val="80000"/>
                </a:schemeClr>
              </a:solidFill>
            </a:endParaRPr>
          </a:p>
        </p:txBody>
      </p:sp>
      <p:sp>
        <p:nvSpPr>
          <p:cNvPr id="2" name="Rectangle 1"/>
          <p:cNvSpPr/>
          <p:nvPr/>
        </p:nvSpPr>
        <p:spPr>
          <a:xfrm>
            <a:off x="616871" y="171996"/>
            <a:ext cx="10958258" cy="733168"/>
          </a:xfrm>
          <a:prstGeom prst="rect">
            <a:avLst/>
          </a:prstGeom>
          <a:gradFill>
            <a:gsLst>
              <a:gs pos="53000">
                <a:srgbClr val="009999"/>
              </a:gs>
              <a:gs pos="91000">
                <a:srgbClr val="FF00FF"/>
              </a:gs>
              <a:gs pos="22000">
                <a:schemeClr val="accent3">
                  <a:lumMod val="34000"/>
                </a:schemeClr>
              </a:gs>
            </a:gsLst>
            <a:path path="shape">
              <a:fillToRect l="50000" t="50000" r="50000" b="50000"/>
            </a:path>
          </a:gradFill>
          <a:ln w="57150">
            <a:solidFill>
              <a:srgbClr val="009999"/>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4000" b="1" dirty="0" smtClean="0">
                <a:ln>
                  <a:solidFill>
                    <a:sysClr val="windowText" lastClr="000000"/>
                  </a:solidFill>
                </a:ln>
                <a:solidFill>
                  <a:schemeClr val="bg2">
                    <a:lumMod val="20000"/>
                    <a:lumOff val="80000"/>
                  </a:schemeClr>
                </a:solidFill>
                <a:latin typeface="Comic Sans MS" panose="030F0702030302020204" pitchFamily="66" charset="0"/>
              </a:rPr>
              <a:t>And Enoch’s year – with 364 days/year?</a:t>
            </a:r>
            <a:endParaRPr lang="en-CA" sz="4000" b="1" dirty="0">
              <a:ln>
                <a:solidFill>
                  <a:sysClr val="windowText" lastClr="000000"/>
                </a:solidFill>
              </a:ln>
              <a:solidFill>
                <a:schemeClr val="bg2">
                  <a:lumMod val="20000"/>
                  <a:lumOff val="80000"/>
                </a:schemeClr>
              </a:solidFill>
              <a:latin typeface="Comic Sans MS" panose="030F0702030302020204" pitchFamily="66" charset="0"/>
            </a:endParaRPr>
          </a:p>
        </p:txBody>
      </p:sp>
      <p:pic>
        <p:nvPicPr>
          <p:cNvPr id="12" name="Picture 11" descr="C:\Users\Rae\Desktop\Art on Desktop\white man clip art\yellow-blue smiley faces\Smiley Decision Questions png.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714509" y="3742568"/>
            <a:ext cx="2424545" cy="2728599"/>
          </a:xfrm>
          <a:prstGeom prst="rect">
            <a:avLst/>
          </a:prstGeom>
          <a:noFill/>
          <a:extLst>
            <a:ext uri="{909E8E84-426E-40DD-AFC4-6F175D3DCCD1}">
              <a14:hiddenFill xmlns:a14="http://schemas.microsoft.com/office/drawing/2010/main">
                <a:solidFill>
                  <a:srgbClr val="FFFFFF"/>
                </a:solidFill>
              </a14:hiddenFill>
            </a:ext>
          </a:extLst>
        </p:spPr>
      </p:pic>
      <p:sp>
        <p:nvSpPr>
          <p:cNvPr id="14" name="Oval 13"/>
          <p:cNvSpPr/>
          <p:nvPr/>
        </p:nvSpPr>
        <p:spPr>
          <a:xfrm>
            <a:off x="616871" y="4008582"/>
            <a:ext cx="7951193" cy="253454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r>
              <a:rPr lang="en-CA" sz="4800" b="1" dirty="0" smtClean="0">
                <a:solidFill>
                  <a:srgbClr val="FF00FF"/>
                </a:solidFill>
              </a:rPr>
              <a:t>Did </a:t>
            </a:r>
            <a:r>
              <a:rPr lang="en-CA" sz="4800" b="1" dirty="0" err="1" smtClean="0">
                <a:solidFill>
                  <a:srgbClr val="FF00FF"/>
                </a:solidFill>
              </a:rPr>
              <a:t>Yahuah’s</a:t>
            </a:r>
            <a:r>
              <a:rPr lang="en-CA" sz="4800" b="1" dirty="0" smtClean="0">
                <a:solidFill>
                  <a:srgbClr val="FF00FF"/>
                </a:solidFill>
              </a:rPr>
              <a:t> perfect synchronicity just fly out the window?</a:t>
            </a:r>
            <a:endParaRPr lang="en-CA" sz="4800" b="1" dirty="0">
              <a:solidFill>
                <a:srgbClr val="FF00FF"/>
              </a:solidFill>
            </a:endParaRPr>
          </a:p>
        </p:txBody>
      </p:sp>
      <p:sp>
        <p:nvSpPr>
          <p:cNvPr id="5" name="Rectangle 4"/>
          <p:cNvSpPr/>
          <p:nvPr/>
        </p:nvSpPr>
        <p:spPr>
          <a:xfrm>
            <a:off x="6517400" y="2446166"/>
            <a:ext cx="4923488" cy="1099627"/>
          </a:xfrm>
          <a:prstGeom prst="rect">
            <a:avLst/>
          </a:prstGeom>
          <a:no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solidFill>
                  <a:prstClr val="black"/>
                </a:solidFill>
                <a:latin typeface="Georgia" panose="02040502050405020303" pitchFamily="18" charset="0"/>
              </a:rPr>
              <a:t>145,600?!</a:t>
            </a:r>
            <a:endParaRPr lang="en-CA" dirty="0"/>
          </a:p>
        </p:txBody>
      </p:sp>
    </p:spTree>
    <p:extLst>
      <p:ext uri="{BB962C8B-B14F-4D97-AF65-F5344CB8AC3E}">
        <p14:creationId xmlns:p14="http://schemas.microsoft.com/office/powerpoint/2010/main" val="1619045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7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14" presetClass="entr" presetSubtype="10" fill="hold" nodeType="withEffect">
                                  <p:stCondLst>
                                    <p:cond delay="200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wipe(up)">
                                      <p:cBhvr>
                                        <p:cTn id="22" dur="1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gradFill flip="none" rotWithShape="1">
          <a:gsLst>
            <a:gs pos="84000">
              <a:srgbClr val="993300"/>
            </a:gs>
            <a:gs pos="56000">
              <a:srgbClr val="009999"/>
            </a:gs>
            <a:gs pos="29000">
              <a:schemeClr val="accent3">
                <a:lumMod val="34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3" name="Text Placeholder 2"/>
          <p:cNvSpPr>
            <a:spLocks noGrp="1"/>
          </p:cNvSpPr>
          <p:nvPr>
            <p:ph sz="quarter" idx="13"/>
          </p:nvPr>
        </p:nvSpPr>
        <p:spPr>
          <a:xfrm>
            <a:off x="197223" y="1120346"/>
            <a:ext cx="11878235" cy="5612148"/>
          </a:xfrm>
          <a:solidFill>
            <a:schemeClr val="accent5">
              <a:lumMod val="20000"/>
              <a:lumOff val="80000"/>
              <a:alpha val="63000"/>
            </a:schemeClr>
          </a:solidFill>
          <a:scene3d>
            <a:camera prst="orthographicFront"/>
            <a:lightRig rig="threePt" dir="t"/>
          </a:scene3d>
          <a:sp3d>
            <a:bevelT w="152400" h="50800" prst="softRound"/>
          </a:sp3d>
        </p:spPr>
        <p:txBody>
          <a:bodyPr anchor="t">
            <a:normAutofit/>
            <a:sp3d extrusionH="57150">
              <a:bevelT h="25400" prst="softRound"/>
            </a:sp3d>
          </a:bodyPr>
          <a:lstStyle/>
          <a:p>
            <a:pPr marL="0" lvl="0" indent="0">
              <a:buClr>
                <a:prstClr val="black"/>
              </a:buClr>
              <a:buNone/>
            </a:pPr>
            <a:r>
              <a:rPr lang="en-US" sz="2800" b="1" i="1" dirty="0" err="1" smtClean="0">
                <a:solidFill>
                  <a:srgbClr val="008080"/>
                </a:solidFill>
                <a:latin typeface="Georgia" panose="02040502050405020303" pitchFamily="18" charset="0"/>
              </a:rPr>
              <a:t>Z</a:t>
            </a:r>
            <a:r>
              <a:rPr lang="en-US" sz="2800" b="1" i="1" cap="none" dirty="0" err="1" smtClean="0">
                <a:solidFill>
                  <a:srgbClr val="008080"/>
                </a:solidFill>
                <a:latin typeface="Georgia" panose="02040502050405020303" pitchFamily="18" charset="0"/>
              </a:rPr>
              <a:t>ech</a:t>
            </a:r>
            <a:r>
              <a:rPr lang="en-US" sz="2800" b="1" i="1" dirty="0" smtClean="0">
                <a:solidFill>
                  <a:srgbClr val="008080"/>
                </a:solidFill>
                <a:latin typeface="Georgia" panose="02040502050405020303" pitchFamily="18" charset="0"/>
              </a:rPr>
              <a:t> </a:t>
            </a:r>
            <a:r>
              <a:rPr lang="en-US" sz="2800" b="1" i="1" dirty="0">
                <a:solidFill>
                  <a:srgbClr val="008080"/>
                </a:solidFill>
                <a:latin typeface="Georgia" panose="02040502050405020303" pitchFamily="18" charset="0"/>
              </a:rPr>
              <a:t>14:16</a:t>
            </a:r>
            <a:r>
              <a:rPr lang="en-US" sz="2800" b="1" i="1" dirty="0">
                <a:solidFill>
                  <a:prstClr val="black"/>
                </a:solidFill>
                <a:latin typeface="Georgia" panose="02040502050405020303" pitchFamily="18" charset="0"/>
              </a:rPr>
              <a:t>  </a:t>
            </a:r>
            <a:r>
              <a:rPr lang="en-US" sz="2800" cap="none" dirty="0" smtClean="0">
                <a:solidFill>
                  <a:prstClr val="black"/>
                </a:solidFill>
                <a:latin typeface="Georgia" panose="02040502050405020303" pitchFamily="18" charset="0"/>
              </a:rPr>
              <a:t>And it shall come to pass, </a:t>
            </a:r>
            <a:r>
              <a:rPr lang="en-US" sz="2800" i="1" cap="none" dirty="0" smtClean="0">
                <a:solidFill>
                  <a:srgbClr val="808080"/>
                </a:solidFill>
                <a:latin typeface="Georgia" panose="02040502050405020303" pitchFamily="18" charset="0"/>
              </a:rPr>
              <a:t>that</a:t>
            </a:r>
            <a:r>
              <a:rPr lang="en-US" sz="2800" cap="none" dirty="0" smtClean="0">
                <a:solidFill>
                  <a:prstClr val="black"/>
                </a:solidFill>
                <a:latin typeface="Georgia" panose="02040502050405020303" pitchFamily="18" charset="0"/>
              </a:rPr>
              <a:t> every one that is left of all the nations which came against </a:t>
            </a:r>
            <a:r>
              <a:rPr lang="en-US" sz="2800" cap="none" dirty="0">
                <a:solidFill>
                  <a:prstClr val="black"/>
                </a:solidFill>
                <a:latin typeface="Georgia" panose="02040502050405020303" pitchFamily="18" charset="0"/>
              </a:rPr>
              <a:t>J</a:t>
            </a:r>
            <a:r>
              <a:rPr lang="en-US" sz="2800" cap="none" dirty="0" smtClean="0">
                <a:solidFill>
                  <a:prstClr val="black"/>
                </a:solidFill>
                <a:latin typeface="Georgia" panose="02040502050405020303" pitchFamily="18" charset="0"/>
              </a:rPr>
              <a:t>erusalem shall even go up from </a:t>
            </a:r>
            <a:br>
              <a:rPr lang="en-US" sz="2800" cap="none" dirty="0" smtClean="0">
                <a:solidFill>
                  <a:prstClr val="black"/>
                </a:solidFill>
                <a:latin typeface="Georgia" panose="02040502050405020303" pitchFamily="18" charset="0"/>
              </a:rPr>
            </a:br>
            <a:r>
              <a:rPr lang="en-US" sz="2800" cap="none" dirty="0" smtClean="0">
                <a:solidFill>
                  <a:prstClr val="black"/>
                </a:solidFill>
                <a:latin typeface="Georgia" panose="02040502050405020303" pitchFamily="18" charset="0"/>
              </a:rPr>
              <a:t>					  </a:t>
            </a:r>
            <a:r>
              <a:rPr lang="en-US" sz="2800" b="1" cap="none" dirty="0" smtClean="0">
                <a:ln>
                  <a:solidFill>
                    <a:srgbClr val="00FFFF"/>
                  </a:solidFill>
                </a:ln>
                <a:solidFill>
                  <a:prstClr val="black"/>
                </a:solidFill>
                <a:effectLst>
                  <a:glow rad="76200">
                    <a:schemeClr val="accent1">
                      <a:lumMod val="75000"/>
                    </a:schemeClr>
                  </a:glow>
                </a:effectLst>
                <a:latin typeface="Arial Black" panose="020B0A04020102020204" pitchFamily="34" charset="0"/>
              </a:rPr>
              <a:t>YEAR TO YEAR </a:t>
            </a:r>
          </a:p>
          <a:p>
            <a:pPr marL="0" lvl="0" indent="0">
              <a:buClr>
                <a:prstClr val="black"/>
              </a:buClr>
              <a:buNone/>
            </a:pPr>
            <a:r>
              <a:rPr lang="en-US" sz="2800" b="1" cap="none" dirty="0">
                <a:ln>
                  <a:solidFill>
                    <a:sysClr val="windowText" lastClr="000000"/>
                  </a:solidFill>
                </a:ln>
                <a:solidFill>
                  <a:prstClr val="black"/>
                </a:solidFill>
                <a:effectLst>
                  <a:glow rad="76200">
                    <a:schemeClr val="accent1">
                      <a:lumMod val="75000"/>
                    </a:schemeClr>
                  </a:glow>
                </a:effectLst>
                <a:latin typeface="Arial Black" panose="020B0A04020102020204" pitchFamily="34" charset="0"/>
              </a:rPr>
              <a:t> </a:t>
            </a:r>
            <a:r>
              <a:rPr lang="en-US" sz="2800" b="1" cap="none" dirty="0" smtClean="0">
                <a:ln>
                  <a:solidFill>
                    <a:sysClr val="windowText" lastClr="000000"/>
                  </a:solidFill>
                </a:ln>
                <a:solidFill>
                  <a:prstClr val="black"/>
                </a:solidFill>
                <a:effectLst>
                  <a:glow rad="76200">
                    <a:schemeClr val="accent1">
                      <a:lumMod val="75000"/>
                    </a:schemeClr>
                  </a:glow>
                </a:effectLst>
                <a:latin typeface="Arial Black" panose="020B0A04020102020204" pitchFamily="34" charset="0"/>
              </a:rPr>
              <a:t>  </a:t>
            </a:r>
            <a:r>
              <a:rPr lang="en-US" sz="4800" b="1" cap="none" dirty="0" smtClean="0">
                <a:ln>
                  <a:solidFill>
                    <a:sysClr val="windowText" lastClr="000000"/>
                  </a:solidFill>
                </a:ln>
                <a:solidFill>
                  <a:srgbClr val="9966FF"/>
                </a:solidFill>
                <a:effectLst>
                  <a:glow rad="127000">
                    <a:srgbClr val="FFFF00"/>
                  </a:glow>
                </a:effectLst>
                <a:latin typeface="Georgia" panose="02040502050405020303" pitchFamily="18" charset="0"/>
              </a:rPr>
              <a:t>[SHANEH to SHANEH]</a:t>
            </a:r>
          </a:p>
          <a:p>
            <a:pPr marL="0" lvl="0" indent="0">
              <a:buClr>
                <a:prstClr val="black"/>
              </a:buClr>
              <a:buNone/>
            </a:pPr>
            <a:r>
              <a:rPr lang="en-US" sz="2800" cap="none" dirty="0" smtClean="0">
                <a:solidFill>
                  <a:prstClr val="black"/>
                </a:solidFill>
                <a:latin typeface="Georgia" panose="02040502050405020303" pitchFamily="18" charset="0"/>
              </a:rPr>
              <a:t>to worship the King, [</a:t>
            </a:r>
            <a:r>
              <a:rPr lang="en-US" sz="2800" b="1" cap="none" dirty="0" smtClean="0">
                <a:solidFill>
                  <a:srgbClr val="0066FF"/>
                </a:solidFill>
                <a:latin typeface="Georgia" panose="02040502050405020303" pitchFamily="18" charset="0"/>
              </a:rPr>
              <a:t>Yahuah</a:t>
            </a:r>
            <a:r>
              <a:rPr lang="en-US" sz="2800" cap="none" dirty="0" smtClean="0">
                <a:solidFill>
                  <a:prstClr val="black"/>
                </a:solidFill>
                <a:latin typeface="Georgia" panose="02040502050405020303" pitchFamily="18" charset="0"/>
              </a:rPr>
              <a:t>]</a:t>
            </a:r>
            <a:r>
              <a:rPr lang="en-US" sz="2800" b="1" cap="none" dirty="0" smtClean="0">
                <a:solidFill>
                  <a:prstClr val="black"/>
                </a:solidFill>
                <a:latin typeface="Georgia" panose="02040502050405020303" pitchFamily="18" charset="0"/>
              </a:rPr>
              <a:t> </a:t>
            </a:r>
            <a:r>
              <a:rPr lang="en-US" sz="2800" cap="none" dirty="0" smtClean="0">
                <a:solidFill>
                  <a:prstClr val="black"/>
                </a:solidFill>
                <a:latin typeface="Georgia" panose="02040502050405020303" pitchFamily="18" charset="0"/>
              </a:rPr>
              <a:t>of hosts, and to keep the </a:t>
            </a:r>
            <a:br>
              <a:rPr lang="en-US" sz="2800" cap="none" dirty="0" smtClean="0">
                <a:solidFill>
                  <a:prstClr val="black"/>
                </a:solidFill>
                <a:latin typeface="Georgia" panose="02040502050405020303" pitchFamily="18" charset="0"/>
              </a:rPr>
            </a:br>
            <a:r>
              <a:rPr lang="en-US" sz="2800" cap="none" dirty="0" smtClean="0">
                <a:solidFill>
                  <a:prstClr val="black"/>
                </a:solidFill>
                <a:latin typeface="Georgia" panose="02040502050405020303" pitchFamily="18" charset="0"/>
              </a:rPr>
              <a:t>				           </a:t>
            </a:r>
            <a:r>
              <a:rPr lang="en-US" sz="2800" b="1" cap="none" dirty="0" smtClean="0">
                <a:solidFill>
                  <a:prstClr val="black"/>
                </a:solidFill>
                <a:effectLst>
                  <a:glow rad="127000">
                    <a:srgbClr val="00FF00"/>
                  </a:glow>
                </a:effectLst>
                <a:latin typeface="Georgia" panose="02040502050405020303" pitchFamily="18" charset="0"/>
              </a:rPr>
              <a:t>Feast of Tabernacles.</a:t>
            </a:r>
          </a:p>
          <a:p>
            <a:pPr marL="0" lvl="0" indent="0">
              <a:buClr>
                <a:prstClr val="black"/>
              </a:buClr>
              <a:buNone/>
            </a:pPr>
            <a:r>
              <a:rPr lang="en-US" sz="2800" b="1" cap="none" dirty="0" smtClean="0">
                <a:solidFill>
                  <a:prstClr val="black"/>
                </a:solidFill>
                <a:effectLst>
                  <a:glow rad="127000">
                    <a:srgbClr val="00FF00"/>
                  </a:glow>
                </a:effectLst>
                <a:latin typeface="Georgia" panose="02040502050405020303" pitchFamily="18" charset="0"/>
              </a:rPr>
              <a:t> </a:t>
            </a:r>
          </a:p>
          <a:p>
            <a:pPr marL="0" lvl="0" indent="0">
              <a:buClr>
                <a:prstClr val="black"/>
              </a:buClr>
              <a:buNone/>
            </a:pPr>
            <a:r>
              <a:rPr lang="en-US" sz="2800" b="1" cap="none" dirty="0" smtClean="0">
                <a:ln w="19050">
                  <a:solidFill>
                    <a:srgbClr val="9966FF"/>
                  </a:solidFill>
                </a:ln>
                <a:solidFill>
                  <a:prstClr val="black"/>
                </a:solidFill>
                <a:effectLst>
                  <a:glow rad="317500">
                    <a:srgbClr val="00FFFF"/>
                  </a:glow>
                </a:effectLst>
                <a:latin typeface="Georgia" panose="02040502050405020303" pitchFamily="18" charset="0"/>
              </a:rPr>
              <a:t>					</a:t>
            </a:r>
            <a:r>
              <a:rPr lang="en-US" sz="2800" b="1" cap="none" dirty="0">
                <a:ln w="19050">
                  <a:solidFill>
                    <a:srgbClr val="9966FF"/>
                  </a:solidFill>
                </a:ln>
                <a:solidFill>
                  <a:prstClr val="black"/>
                </a:solidFill>
                <a:effectLst>
                  <a:glow rad="317500">
                    <a:srgbClr val="00FFFF"/>
                  </a:glow>
                </a:effectLst>
                <a:latin typeface="Georgia" panose="02040502050405020303" pitchFamily="18" charset="0"/>
              </a:rPr>
              <a:t>	</a:t>
            </a:r>
            <a:r>
              <a:rPr lang="en-US" sz="2800" b="1" cap="none" dirty="0" smtClean="0">
                <a:ln w="19050">
                  <a:solidFill>
                    <a:srgbClr val="9966FF"/>
                  </a:solidFill>
                </a:ln>
                <a:solidFill>
                  <a:prstClr val="black"/>
                </a:solidFill>
                <a:effectLst>
                  <a:glow rad="317500">
                    <a:srgbClr val="00FFFF"/>
                  </a:glow>
                </a:effectLst>
                <a:latin typeface="Georgia" panose="02040502050405020303" pitchFamily="18" charset="0"/>
              </a:rPr>
              <a:t>Adam lived this !</a:t>
            </a:r>
            <a:br>
              <a:rPr lang="en-US" sz="2800" b="1" cap="none" dirty="0" smtClean="0">
                <a:ln w="19050">
                  <a:solidFill>
                    <a:srgbClr val="9966FF"/>
                  </a:solidFill>
                </a:ln>
                <a:solidFill>
                  <a:prstClr val="black"/>
                </a:solidFill>
                <a:effectLst>
                  <a:glow rad="317500">
                    <a:srgbClr val="00FFFF"/>
                  </a:glow>
                </a:effectLst>
                <a:latin typeface="Georgia" panose="02040502050405020303" pitchFamily="18" charset="0"/>
              </a:rPr>
            </a:br>
            <a:r>
              <a:rPr lang="en-US" sz="2800" b="1" cap="none" dirty="0" err="1" smtClean="0">
                <a:ln w="19050">
                  <a:solidFill>
                    <a:srgbClr val="9966FF"/>
                  </a:solidFill>
                </a:ln>
                <a:solidFill>
                  <a:srgbClr val="0052F6"/>
                </a:solidFill>
                <a:effectLst>
                  <a:glow rad="317500">
                    <a:srgbClr val="00FFFF"/>
                  </a:glow>
                </a:effectLst>
                <a:latin typeface="Georgia" panose="02040502050405020303" pitchFamily="18" charset="0"/>
              </a:rPr>
              <a:t>Yahuah’s</a:t>
            </a:r>
            <a:r>
              <a:rPr lang="en-US" sz="2800" b="1" cap="none" dirty="0" smtClean="0">
                <a:ln w="19050">
                  <a:solidFill>
                    <a:srgbClr val="9966FF"/>
                  </a:solidFill>
                </a:ln>
                <a:solidFill>
                  <a:prstClr val="black"/>
                </a:solidFill>
                <a:effectLst>
                  <a:glow rad="317500">
                    <a:srgbClr val="00FFFF"/>
                  </a:glow>
                </a:effectLst>
                <a:latin typeface="Georgia" panose="02040502050405020303" pitchFamily="18" charset="0"/>
              </a:rPr>
              <a:t> people will </a:t>
            </a:r>
            <a:r>
              <a:rPr lang="en-US" sz="2800" b="1" cap="none" dirty="0" smtClean="0">
                <a:ln w="19050">
                  <a:solidFill>
                    <a:srgbClr val="9966FF"/>
                  </a:solidFill>
                </a:ln>
                <a:solidFill>
                  <a:schemeClr val="accent6">
                    <a:lumMod val="60000"/>
                    <a:lumOff val="40000"/>
                  </a:schemeClr>
                </a:solidFill>
                <a:effectLst>
                  <a:glow rad="317500">
                    <a:srgbClr val="00FF00"/>
                  </a:glow>
                </a:effectLst>
                <a:latin typeface="Arial Black" panose="020B0A04020102020204" pitchFamily="34" charset="0"/>
              </a:rPr>
              <a:t>AGAIN</a:t>
            </a:r>
            <a:r>
              <a:rPr lang="en-US" sz="2800" b="1" cap="none" dirty="0" smtClean="0">
                <a:ln w="19050">
                  <a:solidFill>
                    <a:srgbClr val="9966FF"/>
                  </a:solidFill>
                </a:ln>
                <a:solidFill>
                  <a:prstClr val="black"/>
                </a:solidFill>
                <a:effectLst>
                  <a:glow rad="317500">
                    <a:srgbClr val="00FFFF"/>
                  </a:glow>
                </a:effectLst>
                <a:latin typeface="Georgia" panose="02040502050405020303" pitchFamily="18" charset="0"/>
              </a:rPr>
              <a:t> live according to His Torah!</a:t>
            </a:r>
            <a:endParaRPr lang="en-US" sz="2800" b="1" cap="none" dirty="0">
              <a:ln w="19050">
                <a:solidFill>
                  <a:srgbClr val="9966FF"/>
                </a:solidFill>
              </a:ln>
              <a:solidFill>
                <a:prstClr val="black"/>
              </a:solidFill>
              <a:effectLst>
                <a:glow rad="317500">
                  <a:srgbClr val="00FFFF"/>
                </a:glow>
              </a:effectLst>
              <a:latin typeface="Georgia" panose="02040502050405020303" pitchFamily="18" charset="0"/>
            </a:endParaRPr>
          </a:p>
        </p:txBody>
      </p:sp>
      <p:sp>
        <p:nvSpPr>
          <p:cNvPr id="4" name="Slide Number Placeholder 3"/>
          <p:cNvSpPr>
            <a:spLocks noGrp="1"/>
          </p:cNvSpPr>
          <p:nvPr>
            <p:ph type="sldNum" sz="quarter" idx="12"/>
          </p:nvPr>
        </p:nvSpPr>
        <p:spPr>
          <a:xfrm>
            <a:off x="11306210" y="6417390"/>
            <a:ext cx="764215" cy="365125"/>
          </a:xfrm>
        </p:spPr>
        <p:txBody>
          <a:bodyPr/>
          <a:lstStyle/>
          <a:p>
            <a:fld id="{6D22F896-40B5-4ADD-8801-0D06FADFA095}" type="slidenum">
              <a:rPr lang="en-US" smtClean="0"/>
              <a:pPr/>
              <a:t>54</a:t>
            </a:fld>
            <a:endParaRPr lang="en-US" dirty="0"/>
          </a:p>
        </p:txBody>
      </p:sp>
      <p:sp>
        <p:nvSpPr>
          <p:cNvPr id="2" name="Rectangle 1"/>
          <p:cNvSpPr/>
          <p:nvPr/>
        </p:nvSpPr>
        <p:spPr>
          <a:xfrm>
            <a:off x="473645" y="181232"/>
            <a:ext cx="11279724" cy="733168"/>
          </a:xfrm>
          <a:prstGeom prst="rect">
            <a:avLst/>
          </a:prstGeom>
          <a:gradFill>
            <a:gsLst>
              <a:gs pos="53000">
                <a:srgbClr val="009999"/>
              </a:gs>
              <a:gs pos="91000">
                <a:srgbClr val="FF00FF"/>
              </a:gs>
              <a:gs pos="22000">
                <a:schemeClr val="accent3">
                  <a:lumMod val="34000"/>
                </a:schemeClr>
              </a:gs>
            </a:gsLst>
            <a:path path="shape">
              <a:fillToRect l="50000" t="50000" r="50000" b="50000"/>
            </a:path>
          </a:gradFill>
          <a:ln w="57150">
            <a:solidFill>
              <a:srgbClr val="009999"/>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CA" sz="4000" b="1" dirty="0">
                <a:ln>
                  <a:solidFill>
                    <a:sysClr val="windowText" lastClr="000000"/>
                  </a:solidFill>
                </a:ln>
                <a:solidFill>
                  <a:srgbClr val="00FF00"/>
                </a:solidFill>
                <a:effectLst>
                  <a:glow rad="101600">
                    <a:schemeClr val="bg1"/>
                  </a:glow>
                </a:effectLst>
                <a:latin typeface="Comic Sans MS" panose="030F0702030302020204" pitchFamily="66" charset="0"/>
              </a:rPr>
              <a:t>T</a:t>
            </a:r>
            <a:r>
              <a:rPr lang="en-CA" sz="4000" b="1" dirty="0" smtClean="0">
                <a:ln>
                  <a:solidFill>
                    <a:sysClr val="windowText" lastClr="000000"/>
                  </a:solidFill>
                </a:ln>
                <a:solidFill>
                  <a:srgbClr val="00FF00"/>
                </a:solidFill>
                <a:effectLst>
                  <a:glow rad="101600">
                    <a:schemeClr val="bg1"/>
                  </a:glow>
                </a:effectLst>
                <a:latin typeface="Comic Sans MS" panose="030F0702030302020204" pitchFamily="66" charset="0"/>
              </a:rPr>
              <a:t>he </a:t>
            </a:r>
            <a:r>
              <a:rPr lang="en-CA" sz="4000" b="1" dirty="0">
                <a:ln>
                  <a:solidFill>
                    <a:sysClr val="windowText" lastClr="000000"/>
                  </a:solidFill>
                </a:ln>
                <a:solidFill>
                  <a:srgbClr val="00FF00"/>
                </a:solidFill>
                <a:effectLst>
                  <a:glow rad="101600">
                    <a:schemeClr val="bg1"/>
                  </a:glow>
                </a:effectLst>
                <a:latin typeface="Comic Sans MS" panose="030F0702030302020204" pitchFamily="66" charset="0"/>
              </a:rPr>
              <a:t>E</a:t>
            </a:r>
            <a:r>
              <a:rPr lang="en-CA" sz="4000" b="1" dirty="0" smtClean="0">
                <a:ln>
                  <a:solidFill>
                    <a:sysClr val="windowText" lastClr="000000"/>
                  </a:solidFill>
                </a:ln>
                <a:solidFill>
                  <a:srgbClr val="00FF00"/>
                </a:solidFill>
                <a:effectLst>
                  <a:glow rad="101600">
                    <a:schemeClr val="bg1"/>
                  </a:glow>
                </a:effectLst>
                <a:latin typeface="Comic Sans MS" panose="030F0702030302020204" pitchFamily="66" charset="0"/>
              </a:rPr>
              <a:t>arth made </a:t>
            </a:r>
            <a:r>
              <a:rPr lang="en-CA" sz="4000" b="1" i="1" dirty="0" smtClean="0">
                <a:ln>
                  <a:solidFill>
                    <a:sysClr val="windowText" lastClr="000000"/>
                  </a:solidFill>
                </a:ln>
                <a:solidFill>
                  <a:srgbClr val="00FFFF"/>
                </a:solidFill>
                <a:effectLst>
                  <a:glow rad="101600">
                    <a:schemeClr val="bg1"/>
                  </a:glow>
                </a:effectLst>
                <a:latin typeface="Comic Sans MS" panose="030F0702030302020204" pitchFamily="66" charset="0"/>
              </a:rPr>
              <a:t>New</a:t>
            </a:r>
            <a:r>
              <a:rPr lang="en-CA" sz="4000" b="1" dirty="0" smtClean="0">
                <a:ln>
                  <a:solidFill>
                    <a:sysClr val="windowText" lastClr="000000"/>
                  </a:solidFill>
                </a:ln>
                <a:solidFill>
                  <a:srgbClr val="00FF00"/>
                </a:solidFill>
                <a:effectLst>
                  <a:glow rad="101600">
                    <a:schemeClr val="bg1"/>
                  </a:glow>
                </a:effectLst>
                <a:latin typeface="Comic Sans MS" panose="030F0702030302020204" pitchFamily="66" charset="0"/>
              </a:rPr>
              <a:t> – The Worship </a:t>
            </a:r>
            <a:r>
              <a:rPr lang="en-CA" sz="4000" b="1" dirty="0">
                <a:ln>
                  <a:solidFill>
                    <a:sysClr val="windowText" lastClr="000000"/>
                  </a:solidFill>
                </a:ln>
                <a:solidFill>
                  <a:srgbClr val="00FF00"/>
                </a:solidFill>
                <a:effectLst>
                  <a:glow rad="101600">
                    <a:schemeClr val="bg1"/>
                  </a:glow>
                </a:effectLst>
                <a:latin typeface="Comic Sans MS" panose="030F0702030302020204" pitchFamily="66" charset="0"/>
              </a:rPr>
              <a:t>Y</a:t>
            </a:r>
            <a:r>
              <a:rPr lang="en-CA" sz="4000" b="1" dirty="0" smtClean="0">
                <a:ln>
                  <a:solidFill>
                    <a:sysClr val="windowText" lastClr="000000"/>
                  </a:solidFill>
                </a:ln>
                <a:solidFill>
                  <a:srgbClr val="00FF00"/>
                </a:solidFill>
                <a:effectLst>
                  <a:glow rad="101600">
                    <a:schemeClr val="bg1"/>
                  </a:glow>
                </a:effectLst>
                <a:latin typeface="Comic Sans MS" panose="030F0702030302020204" pitchFamily="66" charset="0"/>
              </a:rPr>
              <a:t>ears!</a:t>
            </a:r>
            <a:endParaRPr lang="en-CA" sz="4000" b="1" dirty="0">
              <a:ln>
                <a:solidFill>
                  <a:sysClr val="windowText" lastClr="000000"/>
                </a:solidFill>
              </a:ln>
              <a:solidFill>
                <a:srgbClr val="00FF00"/>
              </a:solidFill>
              <a:effectLst>
                <a:glow rad="101600">
                  <a:schemeClr val="bg1"/>
                </a:glow>
              </a:effectLst>
              <a:latin typeface="Comic Sans MS" panose="030F0702030302020204" pitchFamily="66" charset="0"/>
            </a:endParaRPr>
          </a:p>
        </p:txBody>
      </p:sp>
      <p:grpSp>
        <p:nvGrpSpPr>
          <p:cNvPr id="6" name="Group 5"/>
          <p:cNvGrpSpPr/>
          <p:nvPr/>
        </p:nvGrpSpPr>
        <p:grpSpPr>
          <a:xfrm>
            <a:off x="9161253" y="3362652"/>
            <a:ext cx="2840161" cy="2794954"/>
            <a:chOff x="10217278" y="367305"/>
            <a:chExt cx="2073384" cy="1885014"/>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04409" y="559792"/>
              <a:ext cx="1605173" cy="14836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Oval 7"/>
            <p:cNvSpPr/>
            <p:nvPr/>
          </p:nvSpPr>
          <p:spPr>
            <a:xfrm>
              <a:off x="10217278" y="367305"/>
              <a:ext cx="2073384" cy="188501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9600" dirty="0" smtClean="0">
                  <a:ln w="19050">
                    <a:solidFill>
                      <a:srgbClr val="FF0000"/>
                    </a:solidFill>
                  </a:ln>
                  <a:solidFill>
                    <a:srgbClr val="00FF00"/>
                  </a:solidFill>
                </a:rPr>
                <a:t>13</a:t>
              </a:r>
              <a:endParaRPr lang="en-CA" sz="9600" dirty="0">
                <a:ln w="19050">
                  <a:solidFill>
                    <a:srgbClr val="FF0000"/>
                  </a:solidFill>
                </a:ln>
                <a:solidFill>
                  <a:srgbClr val="00FF00"/>
                </a:solidFill>
              </a:endParaRPr>
            </a:p>
          </p:txBody>
        </p:sp>
      </p:grpSp>
      <p:sp>
        <p:nvSpPr>
          <p:cNvPr id="12" name="Curved Left Arrow 11"/>
          <p:cNvSpPr/>
          <p:nvPr/>
        </p:nvSpPr>
        <p:spPr>
          <a:xfrm>
            <a:off x="8203721" y="2348268"/>
            <a:ext cx="3287069" cy="1223068"/>
          </a:xfrm>
          <a:prstGeom prst="curvedLeftArrow">
            <a:avLst>
              <a:gd name="adj1" fmla="val 14582"/>
              <a:gd name="adj2" fmla="val 50000"/>
              <a:gd name="adj3" fmla="val 52274"/>
            </a:avLst>
          </a:prstGeom>
          <a:gradFill>
            <a:gsLst>
              <a:gs pos="84000">
                <a:srgbClr val="FFFF00"/>
              </a:gs>
              <a:gs pos="56000">
                <a:srgbClr val="009999"/>
              </a:gs>
              <a:gs pos="29000">
                <a:schemeClr val="accent3">
                  <a:lumMod val="34000"/>
                </a:schemeClr>
              </a:gs>
            </a:gsLst>
            <a:path path="circle">
              <a:fillToRect l="100000" t="100000"/>
            </a:path>
          </a:gradFill>
          <a:ln w="28575">
            <a:solidFill>
              <a:srgbClr val="0052F6"/>
            </a:solidFill>
          </a:ln>
          <a:effectLst>
            <a:glow rad="127000">
              <a:schemeClr val="accent1">
                <a:lumMod val="60000"/>
                <a:lumOff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gradFill>
                <a:gsLst>
                  <a:gs pos="84000">
                    <a:srgbClr val="FFFF00"/>
                  </a:gs>
                  <a:gs pos="52000">
                    <a:srgbClr val="009999"/>
                  </a:gs>
                  <a:gs pos="20000">
                    <a:schemeClr val="accent3">
                      <a:lumMod val="34000"/>
                    </a:schemeClr>
                  </a:gs>
                </a:gsLst>
                <a:path path="circle">
                  <a:fillToRect l="100000" t="100000"/>
                </a:path>
              </a:gradFill>
            </a:endParaRPr>
          </a:p>
        </p:txBody>
      </p:sp>
      <p:sp>
        <p:nvSpPr>
          <p:cNvPr id="15" name="Rectangle 14"/>
          <p:cNvSpPr/>
          <p:nvPr/>
        </p:nvSpPr>
        <p:spPr>
          <a:xfrm>
            <a:off x="197223" y="5603603"/>
            <a:ext cx="4730622" cy="554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h="25400" prst="softRound"/>
            </a:sp3d>
          </a:bodyPr>
          <a:lstStyle/>
          <a:p>
            <a:pPr algn="ctr"/>
            <a:r>
              <a:rPr lang="en-US" sz="2800" b="1" dirty="0">
                <a:ln w="19050">
                  <a:solidFill>
                    <a:srgbClr val="9966FF"/>
                  </a:solidFill>
                </a:ln>
                <a:solidFill>
                  <a:prstClr val="black"/>
                </a:solidFill>
                <a:effectLst>
                  <a:glow rad="317500">
                    <a:srgbClr val="00FFFF"/>
                  </a:glow>
                </a:effectLst>
                <a:latin typeface="Georgia" panose="02040502050405020303" pitchFamily="18" charset="0"/>
              </a:rPr>
              <a:t>End from the Beginning.</a:t>
            </a:r>
            <a:endParaRPr lang="en-CA" dirty="0"/>
          </a:p>
        </p:txBody>
      </p:sp>
      <p:sp>
        <p:nvSpPr>
          <p:cNvPr id="14" name="Curved Left Arrow 13"/>
          <p:cNvSpPr/>
          <p:nvPr/>
        </p:nvSpPr>
        <p:spPr>
          <a:xfrm rot="16200000">
            <a:off x="2012577" y="2998692"/>
            <a:ext cx="1326778" cy="4025156"/>
          </a:xfrm>
          <a:prstGeom prst="curvedLeftArrow">
            <a:avLst>
              <a:gd name="adj1" fmla="val 14582"/>
              <a:gd name="adj2" fmla="val 124364"/>
              <a:gd name="adj3" fmla="val 52274"/>
            </a:avLst>
          </a:prstGeom>
          <a:gradFill>
            <a:gsLst>
              <a:gs pos="84000">
                <a:srgbClr val="FFFF00"/>
              </a:gs>
              <a:gs pos="56000">
                <a:srgbClr val="009999"/>
              </a:gs>
              <a:gs pos="29000">
                <a:schemeClr val="accent3">
                  <a:lumMod val="34000"/>
                </a:schemeClr>
              </a:gs>
            </a:gsLst>
            <a:path path="circle">
              <a:fillToRect l="100000" t="100000"/>
            </a:path>
          </a:gradFill>
          <a:ln w="28575">
            <a:solidFill>
              <a:srgbClr val="0052F6"/>
            </a:solidFill>
          </a:ln>
          <a:effectLst>
            <a:glow rad="127000">
              <a:schemeClr val="accent1">
                <a:lumMod val="60000"/>
                <a:lumOff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gradFill>
                <a:gsLst>
                  <a:gs pos="84000">
                    <a:srgbClr val="FFFF00"/>
                  </a:gs>
                  <a:gs pos="52000">
                    <a:srgbClr val="009999"/>
                  </a:gs>
                  <a:gs pos="20000">
                    <a:schemeClr val="accent3">
                      <a:lumMod val="34000"/>
                    </a:schemeClr>
                  </a:gs>
                </a:gsLst>
                <a:path path="circle">
                  <a:fillToRect l="100000" t="100000"/>
                </a:path>
              </a:gradFill>
            </a:endParaRPr>
          </a:p>
        </p:txBody>
      </p:sp>
      <p:cxnSp>
        <p:nvCxnSpPr>
          <p:cNvPr id="17" name="Straight Arrow Connector 16"/>
          <p:cNvCxnSpPr/>
          <p:nvPr/>
        </p:nvCxnSpPr>
        <p:spPr>
          <a:xfrm flipV="1">
            <a:off x="8954826" y="5444829"/>
            <a:ext cx="804293" cy="368813"/>
          </a:xfrm>
          <a:prstGeom prst="straightConnector1">
            <a:avLst/>
          </a:prstGeom>
          <a:ln w="76200">
            <a:solidFill>
              <a:schemeClr val="tx1"/>
            </a:solidFill>
            <a:headEnd type="none" w="med" len="med"/>
            <a:tailEnd type="arrow" w="med" len="med"/>
          </a:ln>
          <a:effectLst>
            <a:glow rad="76200">
              <a:schemeClr val="accent6">
                <a:lumMod val="75000"/>
              </a:schemeClr>
            </a:glow>
          </a:effectLst>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7996687" y="3462392"/>
            <a:ext cx="1665907" cy="745101"/>
          </a:xfrm>
          <a:prstGeom prst="straightConnector1">
            <a:avLst/>
          </a:prstGeom>
          <a:ln w="76200">
            <a:solidFill>
              <a:schemeClr val="tx1"/>
            </a:solidFill>
            <a:headEnd type="none" w="med" len="med"/>
            <a:tailEnd type="arrow" w="med" len="med"/>
          </a:ln>
          <a:effectLst>
            <a:glow rad="76200">
              <a:schemeClr val="accent6">
                <a:lumMod val="75000"/>
              </a:schemeClr>
            </a:glow>
          </a:effectLst>
        </p:spPr>
        <p:style>
          <a:lnRef idx="1">
            <a:schemeClr val="accent1"/>
          </a:lnRef>
          <a:fillRef idx="0">
            <a:schemeClr val="accent1"/>
          </a:fillRef>
          <a:effectRef idx="0">
            <a:schemeClr val="accent1"/>
          </a:effectRef>
          <a:fontRef idx="minor">
            <a:schemeClr val="tx1"/>
          </a:fontRef>
        </p:style>
      </p:cxnSp>
      <p:sp>
        <p:nvSpPr>
          <p:cNvPr id="16" name="Multiply 15"/>
          <p:cNvSpPr/>
          <p:nvPr/>
        </p:nvSpPr>
        <p:spPr>
          <a:xfrm>
            <a:off x="9497803" y="3268848"/>
            <a:ext cx="2354892" cy="2945921"/>
          </a:xfrm>
          <a:prstGeom prst="mathMultiply">
            <a:avLst>
              <a:gd name="adj1" fmla="val 16674"/>
            </a:avLst>
          </a:prstGeom>
          <a:solidFill>
            <a:srgbClr val="FF0000">
              <a:alpha val="72000"/>
            </a:srgb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66383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1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75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14" presetClass="entr" presetSubtype="10" fill="hold" grpId="0" nodeType="withEffect">
                                  <p:stCondLst>
                                    <p:cond delay="875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par>
                                <p:cTn id="18" presetID="42" presetClass="entr" presetSubtype="0" fill="hold" nodeType="withEffect">
                                  <p:stCondLst>
                                    <p:cond delay="225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1250"/>
                                        <p:tgtEl>
                                          <p:spTgt spid="15"/>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125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circle(in)">
                                      <p:cBhvr>
                                        <p:cTn id="35" dur="1500"/>
                                        <p:tgtEl>
                                          <p:spTgt spid="6"/>
                                        </p:tgtEl>
                                      </p:cBhvr>
                                    </p:animEffect>
                                  </p:childTnLst>
                                </p:cTn>
                              </p:par>
                              <p:par>
                                <p:cTn id="36" presetID="42" presetClass="entr" presetSubtype="0" fill="hold" nodeType="withEffect">
                                  <p:stCondLst>
                                    <p:cond delay="100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1250"/>
                                        <p:tgtEl>
                                          <p:spTgt spid="3">
                                            <p:txEl>
                                              <p:pRg st="4" end="4"/>
                                            </p:txEl>
                                          </p:spTgt>
                                        </p:tgtEl>
                                      </p:cBhvr>
                                    </p:animEffect>
                                    <p:anim calcmode="lin" valueType="num">
                                      <p:cBhvr>
                                        <p:cTn id="39" dur="12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0" dur="1250" fill="hold"/>
                                        <p:tgtEl>
                                          <p:spTgt spid="3">
                                            <p:txEl>
                                              <p:pRg st="4" end="4"/>
                                            </p:txEl>
                                          </p:spTgt>
                                        </p:tgtEl>
                                        <p:attrNameLst>
                                          <p:attrName>ppt_y</p:attrName>
                                        </p:attrNameLst>
                                      </p:cBhvr>
                                      <p:tavLst>
                                        <p:tav tm="0">
                                          <p:val>
                                            <p:strVal val="#ppt_y+.1"/>
                                          </p:val>
                                        </p:tav>
                                        <p:tav tm="100000">
                                          <p:val>
                                            <p:strVal val="#ppt_y"/>
                                          </p:val>
                                        </p:tav>
                                      </p:tavLst>
                                    </p:anim>
                                  </p:childTnLst>
                                </p:cTn>
                              </p:par>
                              <p:par>
                                <p:cTn id="41" presetID="22" presetClass="entr" presetSubtype="8" repeatCount="3000" fill="hold" nodeType="withEffect">
                                  <p:stCondLst>
                                    <p:cond delay="1000"/>
                                  </p:stCondLst>
                                  <p:childTnLst>
                                    <p:set>
                                      <p:cBhvr>
                                        <p:cTn id="42" dur="1" fill="hold">
                                          <p:stCondLst>
                                            <p:cond delay="0"/>
                                          </p:stCondLst>
                                        </p:cTn>
                                        <p:tgtEl>
                                          <p:spTgt spid="20"/>
                                        </p:tgtEl>
                                        <p:attrNameLst>
                                          <p:attrName>style.visibility</p:attrName>
                                        </p:attrNameLst>
                                      </p:cBhvr>
                                      <p:to>
                                        <p:strVal val="visible"/>
                                      </p:to>
                                    </p:set>
                                    <p:animEffect transition="in" filter="wipe(left)">
                                      <p:cBhvr>
                                        <p:cTn id="43" dur="1000"/>
                                        <p:tgtEl>
                                          <p:spTgt spid="20"/>
                                        </p:tgtEl>
                                      </p:cBhvr>
                                    </p:animEffect>
                                  </p:childTnLst>
                                </p:cTn>
                              </p:par>
                              <p:par>
                                <p:cTn id="44" presetID="22" presetClass="entr" presetSubtype="8" repeatCount="3000" fill="hold" nodeType="withEffect">
                                  <p:stCondLst>
                                    <p:cond delay="100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1000"/>
                                        <p:tgtEl>
                                          <p:spTgt spid="17"/>
                                        </p:tgtEl>
                                      </p:cBhvr>
                                    </p:animEffect>
                                  </p:childTnLst>
                                </p:cTn>
                              </p:par>
                              <p:par>
                                <p:cTn id="47" presetID="26" presetClass="emph" presetSubtype="0" repeatCount="4000" fill="hold" nodeType="withEffect">
                                  <p:stCondLst>
                                    <p:cond delay="2500"/>
                                  </p:stCondLst>
                                  <p:childTnLst>
                                    <p:animEffect transition="out" filter="fade">
                                      <p:cBhvr>
                                        <p:cTn id="48" dur="500" tmFilter="0, 0; .2, .5; .8, .5; 1, 0"/>
                                        <p:tgtEl>
                                          <p:spTgt spid="6"/>
                                        </p:tgtEl>
                                      </p:cBhvr>
                                    </p:animEffect>
                                    <p:animScale>
                                      <p:cBhvr>
                                        <p:cTn id="49" dur="250" autoRev="1" fill="hold"/>
                                        <p:tgtEl>
                                          <p:spTgt spid="6"/>
                                        </p:tgtEl>
                                      </p:cBhvr>
                                      <p:by x="105000" y="105000"/>
                                    </p:animScale>
                                  </p:childTnLst>
                                </p:cTn>
                              </p:par>
                              <p:par>
                                <p:cTn id="50" presetID="2" presetClass="entr" presetSubtype="4" fill="hold" grpId="0" nodeType="withEffect">
                                  <p:stCondLst>
                                    <p:cond delay="525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1000" fill="hold"/>
                                        <p:tgtEl>
                                          <p:spTgt spid="16"/>
                                        </p:tgtEl>
                                        <p:attrNameLst>
                                          <p:attrName>ppt_x</p:attrName>
                                        </p:attrNameLst>
                                      </p:cBhvr>
                                      <p:tavLst>
                                        <p:tav tm="0">
                                          <p:val>
                                            <p:strVal val="#ppt_x"/>
                                          </p:val>
                                        </p:tav>
                                        <p:tav tm="100000">
                                          <p:val>
                                            <p:strVal val="#ppt_x"/>
                                          </p:val>
                                        </p:tav>
                                      </p:tavLst>
                                    </p:anim>
                                    <p:anim calcmode="lin" valueType="num">
                                      <p:cBhvr additive="base">
                                        <p:cTn id="53"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P spid="14" grpId="0" animBg="1"/>
      <p:bldP spid="1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a:gsLst>
            <a:gs pos="0">
              <a:srgbClr val="009999"/>
            </a:gs>
            <a:gs pos="74000">
              <a:srgbClr val="663300"/>
            </a:gs>
            <a:gs pos="100000">
              <a:schemeClr val="accent3">
                <a:lumMod val="60000"/>
                <a:lumOff val="40000"/>
              </a:schemeClr>
            </a:gs>
          </a:gsLst>
          <a:path path="rect">
            <a:fillToRect l="100000" t="100000"/>
          </a:path>
        </a:gradFill>
        <a:effectLst/>
      </p:bgPr>
    </p:bg>
    <p:spTree>
      <p:nvGrpSpPr>
        <p:cNvPr id="1" name=""/>
        <p:cNvGrpSpPr/>
        <p:nvPr/>
      </p:nvGrpSpPr>
      <p:grpSpPr>
        <a:xfrm>
          <a:off x="0" y="0"/>
          <a:ext cx="0" cy="0"/>
          <a:chOff x="0" y="0"/>
          <a:chExt cx="0" cy="0"/>
        </a:xfrm>
      </p:grpSpPr>
      <p:sp>
        <p:nvSpPr>
          <p:cNvPr id="3" name="Text Placeholder 2"/>
          <p:cNvSpPr>
            <a:spLocks noGrp="1"/>
          </p:cNvSpPr>
          <p:nvPr>
            <p:ph sz="quarter" idx="13"/>
          </p:nvPr>
        </p:nvSpPr>
        <p:spPr>
          <a:xfrm>
            <a:off x="414465" y="780564"/>
            <a:ext cx="11290046" cy="5439747"/>
          </a:xfrm>
          <a:noFill/>
        </p:spPr>
        <p:txBody>
          <a:bodyPr anchor="ctr">
            <a:normAutofit/>
            <a:scene3d>
              <a:camera prst="orthographicFront"/>
              <a:lightRig rig="threePt" dir="t"/>
            </a:scene3d>
            <a:sp3d extrusionH="57150">
              <a:bevelT h="25400" prst="softRound"/>
            </a:sp3d>
          </a:bodyPr>
          <a:lstStyle/>
          <a:p>
            <a:pPr algn="ctr"/>
            <a:r>
              <a:rPr lang="en-US" sz="3600" b="1" cap="none" dirty="0" smtClean="0">
                <a:effectLst>
                  <a:glow rad="127000">
                    <a:srgbClr val="00FFFF"/>
                  </a:glow>
                </a:effectLst>
              </a:rPr>
              <a:t>797 times the word Shaneh is translated as – year.</a:t>
            </a:r>
          </a:p>
          <a:p>
            <a:pPr algn="ctr"/>
            <a:r>
              <a:rPr lang="en-US" sz="3600" b="1" cap="none" dirty="0" smtClean="0">
                <a:ln>
                  <a:solidFill>
                    <a:srgbClr val="0052F6"/>
                  </a:solidFill>
                </a:ln>
                <a:solidFill>
                  <a:sysClr val="windowText" lastClr="000000"/>
                </a:solidFill>
                <a:effectLst>
                  <a:glow rad="127000">
                    <a:srgbClr val="00FFFF"/>
                  </a:glow>
                </a:effectLst>
              </a:rPr>
              <a:t>3 times </a:t>
            </a:r>
            <a:r>
              <a:rPr lang="en-US" sz="3600" b="1" cap="none" dirty="0" err="1" smtClean="0">
                <a:ln>
                  <a:solidFill>
                    <a:srgbClr val="0052F6"/>
                  </a:solidFill>
                </a:ln>
                <a:solidFill>
                  <a:sysClr val="windowText" lastClr="000000"/>
                </a:solidFill>
                <a:effectLst>
                  <a:glow rad="127000">
                    <a:srgbClr val="00FFFF"/>
                  </a:glow>
                </a:effectLst>
              </a:rPr>
              <a:t>Shaneh</a:t>
            </a:r>
            <a:r>
              <a:rPr lang="en-US" sz="3600" b="1" cap="none" dirty="0" smtClean="0">
                <a:ln>
                  <a:solidFill>
                    <a:srgbClr val="0052F6"/>
                  </a:solidFill>
                </a:ln>
                <a:solidFill>
                  <a:sysClr val="windowText" lastClr="000000"/>
                </a:solidFill>
                <a:effectLst>
                  <a:glow rad="127000">
                    <a:srgbClr val="00FFFF"/>
                  </a:glow>
                </a:effectLst>
              </a:rPr>
              <a:t> is translated as – yearly.</a:t>
            </a:r>
            <a:endParaRPr lang="en-US" sz="4800" b="1" cap="none" dirty="0" smtClean="0">
              <a:ln>
                <a:solidFill>
                  <a:srgbClr val="0052F6"/>
                </a:solidFill>
              </a:ln>
              <a:solidFill>
                <a:sysClr val="windowText" lastClr="000000"/>
              </a:solidFill>
            </a:endParaRPr>
          </a:p>
          <a:p>
            <a:r>
              <a:rPr lang="en-US" sz="3600" b="1" cap="none" dirty="0">
                <a:ln>
                  <a:solidFill>
                    <a:schemeClr val="accent2">
                      <a:lumMod val="50000"/>
                    </a:schemeClr>
                  </a:solidFill>
                </a:ln>
                <a:solidFill>
                  <a:srgbClr val="FFFF00"/>
                </a:solidFill>
              </a:rPr>
              <a:t>That is approximately 800 times </a:t>
            </a:r>
            <a:r>
              <a:rPr lang="en-US" sz="3600" b="1" cap="none" dirty="0" err="1">
                <a:ln>
                  <a:solidFill>
                    <a:schemeClr val="accent2">
                      <a:lumMod val="50000"/>
                    </a:schemeClr>
                  </a:solidFill>
                </a:ln>
                <a:solidFill>
                  <a:srgbClr val="FFFF00"/>
                </a:solidFill>
              </a:rPr>
              <a:t>Shaneh</a:t>
            </a:r>
            <a:r>
              <a:rPr lang="en-US" sz="3600" b="1" cap="none" dirty="0">
                <a:ln>
                  <a:solidFill>
                    <a:schemeClr val="accent2">
                      <a:lumMod val="50000"/>
                    </a:schemeClr>
                  </a:solidFill>
                </a:ln>
                <a:solidFill>
                  <a:srgbClr val="FFFF00"/>
                </a:solidFill>
              </a:rPr>
              <a:t> references a year that is multiplied by a mirror duplication effect.</a:t>
            </a:r>
          </a:p>
          <a:p>
            <a:r>
              <a:rPr lang="en-US" sz="3600" b="1" u="sng" cap="none" dirty="0">
                <a:ln>
                  <a:solidFill>
                    <a:schemeClr val="accent2">
                      <a:lumMod val="50000"/>
                    </a:schemeClr>
                  </a:solidFill>
                </a:ln>
                <a:solidFill>
                  <a:srgbClr val="FFFF00"/>
                </a:solidFill>
              </a:rPr>
              <a:t>Within those 800 times</a:t>
            </a:r>
            <a:r>
              <a:rPr lang="en-US" sz="3600" b="1" cap="none" dirty="0">
                <a:ln>
                  <a:solidFill>
                    <a:schemeClr val="accent2">
                      <a:lumMod val="50000"/>
                    </a:schemeClr>
                  </a:solidFill>
                </a:ln>
                <a:solidFill>
                  <a:srgbClr val="FFFF00"/>
                </a:solidFill>
              </a:rPr>
              <a:t>, how many references indicate a segment of successive years?  i.e. </a:t>
            </a:r>
            <a:r>
              <a:rPr lang="en-US" sz="3600" b="1" i="1" cap="none" dirty="0">
                <a:solidFill>
                  <a:srgbClr val="0066FF"/>
                </a:solidFill>
                <a:effectLst>
                  <a:glow rad="127000">
                    <a:schemeClr val="tx2">
                      <a:lumMod val="20000"/>
                      <a:lumOff val="80000"/>
                    </a:schemeClr>
                  </a:glow>
                </a:effectLst>
                <a:latin typeface="Georgia" panose="02040502050405020303" pitchFamily="18" charset="0"/>
              </a:rPr>
              <a:t>Jubilees!?</a:t>
            </a:r>
          </a:p>
        </p:txBody>
      </p:sp>
      <p:sp>
        <p:nvSpPr>
          <p:cNvPr id="4" name="Slide Number Placeholder 3"/>
          <p:cNvSpPr>
            <a:spLocks noGrp="1"/>
          </p:cNvSpPr>
          <p:nvPr>
            <p:ph type="sldNum" sz="quarter" idx="12"/>
          </p:nvPr>
        </p:nvSpPr>
        <p:spPr>
          <a:xfrm>
            <a:off x="11427785" y="6499095"/>
            <a:ext cx="764215" cy="365125"/>
          </a:xfrm>
        </p:spPr>
        <p:txBody>
          <a:bodyPr/>
          <a:lstStyle/>
          <a:p>
            <a:fld id="{6D22F896-40B5-4ADD-8801-0D06FADFA095}" type="slidenum">
              <a:rPr lang="en-US" smtClean="0"/>
              <a:pPr/>
              <a:t>55</a:t>
            </a:fld>
            <a:endParaRPr lang="en-US" dirty="0"/>
          </a:p>
        </p:txBody>
      </p:sp>
    </p:spTree>
    <p:extLst>
      <p:ext uri="{BB962C8B-B14F-4D97-AF65-F5344CB8AC3E}">
        <p14:creationId xmlns:p14="http://schemas.microsoft.com/office/powerpoint/2010/main" val="2148199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gradFill>
          <a:gsLst>
            <a:gs pos="0">
              <a:srgbClr val="009999"/>
            </a:gs>
            <a:gs pos="74000">
              <a:srgbClr val="663300"/>
            </a:gs>
            <a:gs pos="100000">
              <a:schemeClr val="accent3">
                <a:lumMod val="60000"/>
                <a:lumOff val="40000"/>
              </a:schemeClr>
            </a:gs>
          </a:gsLst>
          <a:path path="rect">
            <a:fillToRect l="100000" t="100000"/>
          </a:path>
        </a:gradFill>
        <a:effectLst/>
      </p:bgPr>
    </p:bg>
    <p:spTree>
      <p:nvGrpSpPr>
        <p:cNvPr id="1" name=""/>
        <p:cNvGrpSpPr/>
        <p:nvPr/>
      </p:nvGrpSpPr>
      <p:grpSpPr>
        <a:xfrm>
          <a:off x="0" y="0"/>
          <a:ext cx="0" cy="0"/>
          <a:chOff x="0" y="0"/>
          <a:chExt cx="0" cy="0"/>
        </a:xfrm>
      </p:grpSpPr>
      <p:sp>
        <p:nvSpPr>
          <p:cNvPr id="3" name="Text Placeholder 2"/>
          <p:cNvSpPr>
            <a:spLocks noGrp="1"/>
          </p:cNvSpPr>
          <p:nvPr>
            <p:ph sz="quarter" idx="13"/>
          </p:nvPr>
        </p:nvSpPr>
        <p:spPr>
          <a:xfrm>
            <a:off x="355727" y="311830"/>
            <a:ext cx="11290046" cy="5396690"/>
          </a:xfrm>
          <a:noFill/>
        </p:spPr>
        <p:txBody>
          <a:bodyPr anchor="ctr">
            <a:normAutofit/>
            <a:scene3d>
              <a:camera prst="orthographicFront"/>
              <a:lightRig rig="threePt" dir="t"/>
            </a:scene3d>
            <a:sp3d extrusionH="57150">
              <a:bevelT h="25400" prst="softRound"/>
            </a:sp3d>
          </a:bodyPr>
          <a:lstStyle/>
          <a:p>
            <a:pPr algn="ctr"/>
            <a:r>
              <a:rPr lang="en-US" sz="3600" b="1" cap="none" dirty="0">
                <a:effectLst>
                  <a:glow rad="127000">
                    <a:srgbClr val="00FFFF"/>
                  </a:glow>
                </a:effectLst>
              </a:rPr>
              <a:t>800 times </a:t>
            </a:r>
            <a:r>
              <a:rPr lang="en-US" sz="3600" cap="none" dirty="0"/>
              <a:t>the </a:t>
            </a:r>
            <a:r>
              <a:rPr lang="en-US" sz="3600" cap="none" dirty="0" err="1"/>
              <a:t>Tanach</a:t>
            </a:r>
            <a:r>
              <a:rPr lang="en-US" sz="3600" cap="none" dirty="0"/>
              <a:t> points to </a:t>
            </a:r>
            <a:r>
              <a:rPr lang="en-US" sz="3600" cap="none" dirty="0">
                <a:solidFill>
                  <a:srgbClr val="0052F6"/>
                </a:solidFill>
              </a:rPr>
              <a:t>Revelation 12:1. </a:t>
            </a:r>
            <a:br>
              <a:rPr lang="en-US" sz="3600" cap="none" dirty="0">
                <a:solidFill>
                  <a:srgbClr val="0052F6"/>
                </a:solidFill>
              </a:rPr>
            </a:br>
            <a:r>
              <a:rPr lang="en-US" sz="3600" cap="none" dirty="0" smtClean="0"/>
              <a:t>There </a:t>
            </a:r>
            <a:r>
              <a:rPr lang="en-US" sz="3600" b="1" cap="none" dirty="0" err="1" smtClean="0">
                <a:ln>
                  <a:solidFill>
                    <a:srgbClr val="0052F6"/>
                  </a:solidFill>
                </a:ln>
                <a:solidFill>
                  <a:srgbClr val="00FF00"/>
                </a:solidFill>
                <a:latin typeface="Arial Black" panose="020B0A04020102020204" pitchFamily="34" charset="0"/>
              </a:rPr>
              <a:t>Bethula</a:t>
            </a:r>
            <a:r>
              <a:rPr lang="en-US" sz="3600" cap="none" dirty="0" smtClean="0"/>
              <a:t> </a:t>
            </a:r>
            <a:r>
              <a:rPr lang="en-US" sz="3600" cap="none" dirty="0"/>
              <a:t>the </a:t>
            </a:r>
            <a:r>
              <a:rPr lang="en-US" sz="3600" b="1" cap="none" dirty="0">
                <a:ln>
                  <a:solidFill>
                    <a:srgbClr val="0052F6"/>
                  </a:solidFill>
                </a:ln>
                <a:solidFill>
                  <a:srgbClr val="00FF00"/>
                </a:solidFill>
                <a:latin typeface="Arial Black" panose="020B0A04020102020204" pitchFamily="34" charset="0"/>
              </a:rPr>
              <a:t>Bride of </a:t>
            </a:r>
            <a:r>
              <a:rPr lang="en-US" sz="3600" b="1" cap="none" dirty="0" err="1" smtClean="0">
                <a:ln>
                  <a:solidFill>
                    <a:srgbClr val="0052F6"/>
                  </a:solidFill>
                </a:ln>
                <a:solidFill>
                  <a:srgbClr val="00FFFF"/>
                </a:solidFill>
                <a:latin typeface="Arial Black" panose="020B0A04020102020204" pitchFamily="34" charset="0"/>
              </a:rPr>
              <a:t>Yahusha</a:t>
            </a:r>
            <a:r>
              <a:rPr lang="en-US" sz="3600" b="1" cap="none" dirty="0" smtClean="0">
                <a:ln>
                  <a:solidFill>
                    <a:srgbClr val="0052F6"/>
                  </a:solidFill>
                </a:ln>
                <a:solidFill>
                  <a:srgbClr val="00FF00"/>
                </a:solidFill>
                <a:latin typeface="Arial Black" panose="020B0A04020102020204" pitchFamily="34" charset="0"/>
              </a:rPr>
              <a:t> </a:t>
            </a:r>
            <a:r>
              <a:rPr lang="en-US" sz="3600" cap="none" dirty="0"/>
              <a:t>will </a:t>
            </a:r>
            <a:r>
              <a:rPr lang="en-US" sz="3600" cap="none" dirty="0" smtClean="0"/>
              <a:t/>
            </a:r>
            <a:br>
              <a:rPr lang="en-US" sz="3600" cap="none" dirty="0" smtClean="0"/>
            </a:br>
            <a:r>
              <a:rPr lang="en-US" sz="3600" b="1" i="1" cap="none" dirty="0" smtClean="0">
                <a:ln>
                  <a:solidFill>
                    <a:srgbClr val="FF00FF"/>
                  </a:solidFill>
                </a:ln>
                <a:solidFill>
                  <a:schemeClr val="bg1"/>
                </a:solidFill>
                <a:latin typeface="Arial Black" panose="020B0A04020102020204" pitchFamily="34" charset="0"/>
              </a:rPr>
              <a:t>receive </a:t>
            </a:r>
            <a:r>
              <a:rPr lang="en-US" sz="3600" b="1" i="1" cap="none" dirty="0">
                <a:ln>
                  <a:solidFill>
                    <a:srgbClr val="FF00FF"/>
                  </a:solidFill>
                </a:ln>
                <a:solidFill>
                  <a:schemeClr val="bg1"/>
                </a:solidFill>
                <a:latin typeface="Arial Black" panose="020B0A04020102020204" pitchFamily="34" charset="0"/>
              </a:rPr>
              <a:t>victory </a:t>
            </a:r>
            <a:r>
              <a:rPr lang="en-US" sz="3600" cap="none" dirty="0"/>
              <a:t>over observing </a:t>
            </a:r>
            <a:r>
              <a:rPr lang="en-US" sz="3600" b="1" cap="none" dirty="0">
                <a:ln>
                  <a:solidFill>
                    <a:srgbClr val="00FFFF"/>
                  </a:solidFill>
                </a:ln>
                <a:solidFill>
                  <a:srgbClr val="C00000"/>
                </a:solidFill>
                <a:effectLst>
                  <a:glow rad="127000">
                    <a:srgbClr val="FF9900"/>
                  </a:glow>
                </a:effectLst>
              </a:rPr>
              <a:t>pagan lunar traditions </a:t>
            </a:r>
            <a:r>
              <a:rPr lang="en-US" sz="3600" cap="none" dirty="0"/>
              <a:t>while worshipping </a:t>
            </a:r>
            <a:r>
              <a:rPr lang="en-US" sz="4800" b="1" cap="none" dirty="0">
                <a:ln>
                  <a:solidFill>
                    <a:srgbClr val="0052F6"/>
                  </a:solidFill>
                </a:ln>
                <a:solidFill>
                  <a:srgbClr val="00FFFF"/>
                </a:solidFill>
              </a:rPr>
              <a:t>Yahuah!  </a:t>
            </a:r>
          </a:p>
          <a:p>
            <a:r>
              <a:rPr lang="en-US" sz="3600" b="1" cap="none" dirty="0">
                <a:ln>
                  <a:solidFill>
                    <a:srgbClr val="0070C0"/>
                  </a:solidFill>
                </a:ln>
                <a:solidFill>
                  <a:srgbClr val="FFFF00"/>
                </a:solidFill>
              </a:rPr>
              <a:t>Rev 12:1 </a:t>
            </a:r>
            <a:r>
              <a:rPr lang="en-US" sz="3600" cap="none" dirty="0"/>
              <a:t>- The moon is </a:t>
            </a:r>
            <a:r>
              <a:rPr lang="en-US" sz="3600" b="1" u="sng" cap="none" dirty="0"/>
              <a:t>under</a:t>
            </a:r>
            <a:r>
              <a:rPr lang="en-US" sz="3600" b="1" cap="none" dirty="0"/>
              <a:t> </a:t>
            </a:r>
            <a:r>
              <a:rPr lang="en-US" sz="3600" b="1" cap="none" dirty="0" err="1">
                <a:effectLst>
                  <a:glow rad="127000">
                    <a:srgbClr val="FF9900"/>
                  </a:glow>
                </a:effectLst>
              </a:rPr>
              <a:t>Bethula’s</a:t>
            </a:r>
            <a:r>
              <a:rPr lang="en-US" sz="3600" b="1" cap="none" dirty="0"/>
              <a:t> </a:t>
            </a:r>
            <a:r>
              <a:rPr lang="en-US" sz="3600" b="1" u="sng" cap="none" dirty="0"/>
              <a:t>feet</a:t>
            </a:r>
            <a:r>
              <a:rPr lang="en-US" sz="3600" b="1" cap="none" dirty="0"/>
              <a:t> </a:t>
            </a:r>
            <a:r>
              <a:rPr lang="en-US" sz="3600" cap="none" dirty="0"/>
              <a:t>in a position of </a:t>
            </a:r>
            <a:br>
              <a:rPr lang="en-US" sz="3600" cap="none" dirty="0"/>
            </a:br>
            <a:r>
              <a:rPr lang="en-US" sz="3600" cap="none" dirty="0"/>
              <a:t>			</a:t>
            </a:r>
            <a:r>
              <a:rPr lang="en-US" sz="3600" cap="none" dirty="0">
                <a:effectLst>
                  <a:glow rad="127000">
                    <a:srgbClr val="FFFF00"/>
                  </a:glow>
                </a:effectLst>
                <a:latin typeface="Arial Black" panose="020B0A04020102020204" pitchFamily="34" charset="0"/>
              </a:rPr>
              <a:t>VANQUISHED AUTHORITY! </a:t>
            </a:r>
          </a:p>
        </p:txBody>
      </p:sp>
      <p:sp>
        <p:nvSpPr>
          <p:cNvPr id="4" name="Slide Number Placeholder 3"/>
          <p:cNvSpPr>
            <a:spLocks noGrp="1"/>
          </p:cNvSpPr>
          <p:nvPr>
            <p:ph type="sldNum" sz="quarter" idx="12"/>
          </p:nvPr>
        </p:nvSpPr>
        <p:spPr>
          <a:xfrm>
            <a:off x="11427785" y="6499095"/>
            <a:ext cx="764215" cy="365125"/>
          </a:xfrm>
        </p:spPr>
        <p:txBody>
          <a:bodyPr/>
          <a:lstStyle/>
          <a:p>
            <a:fld id="{6D22F896-40B5-4ADD-8801-0D06FADFA095}" type="slidenum">
              <a:rPr lang="en-US" smtClean="0"/>
              <a:pPr/>
              <a:t>56</a:t>
            </a:fld>
            <a:endParaRPr lang="en-US" dirty="0"/>
          </a:p>
        </p:txBody>
      </p:sp>
      <p:sp>
        <p:nvSpPr>
          <p:cNvPr id="2" name="Rounded Rectangular Callout 1"/>
          <p:cNvSpPr/>
          <p:nvPr/>
        </p:nvSpPr>
        <p:spPr>
          <a:xfrm>
            <a:off x="132242" y="5624946"/>
            <a:ext cx="11677650" cy="1056712"/>
          </a:xfrm>
          <a:prstGeom prst="wedgeRoundRectCallout">
            <a:avLst>
              <a:gd name="adj1" fmla="val 7459"/>
              <a:gd name="adj2" fmla="val -95711"/>
              <a:gd name="adj3" fmla="val 16667"/>
            </a:avLst>
          </a:prstGeom>
          <a:solidFill>
            <a:schemeClr val="accent1">
              <a:lumMod val="60000"/>
              <a:lumOff val="4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smtClean="0">
                <a:solidFill>
                  <a:schemeClr val="tx1"/>
                </a:solidFill>
              </a:rPr>
              <a:t>See study – </a:t>
            </a:r>
            <a:r>
              <a:rPr lang="en-CA" sz="4400" dirty="0" smtClean="0">
                <a:ln>
                  <a:solidFill>
                    <a:srgbClr val="FF00FF"/>
                  </a:solidFill>
                </a:ln>
                <a:solidFill>
                  <a:srgbClr val="0066FF"/>
                </a:solidFill>
                <a:effectLst>
                  <a:glow rad="88900">
                    <a:srgbClr val="FFFF00"/>
                  </a:glow>
                </a:effectLst>
              </a:rPr>
              <a:t>Rev 12 – Woman Standing On The Moon </a:t>
            </a:r>
            <a:endParaRPr lang="en-CA" sz="4400" dirty="0">
              <a:ln>
                <a:solidFill>
                  <a:srgbClr val="FF00FF"/>
                </a:solidFill>
              </a:ln>
              <a:solidFill>
                <a:srgbClr val="0066FF"/>
              </a:solidFill>
              <a:effectLst>
                <a:glow rad="88900">
                  <a:srgbClr val="FFFF00"/>
                </a:glow>
              </a:effectLst>
            </a:endParaRPr>
          </a:p>
        </p:txBody>
      </p:sp>
    </p:spTree>
    <p:extLst>
      <p:ext uri="{BB962C8B-B14F-4D97-AF65-F5344CB8AC3E}">
        <p14:creationId xmlns:p14="http://schemas.microsoft.com/office/powerpoint/2010/main" val="765454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gradFill flip="none" rotWithShape="1">
          <a:gsLst>
            <a:gs pos="62000">
              <a:srgbClr val="009999"/>
            </a:gs>
            <a:gs pos="85000">
              <a:srgbClr val="663300"/>
            </a:gs>
            <a:gs pos="100000">
              <a:schemeClr val="accent3">
                <a:lumMod val="60000"/>
                <a:lumOff val="4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Text Placeholder 2"/>
          <p:cNvSpPr>
            <a:spLocks noGrp="1"/>
          </p:cNvSpPr>
          <p:nvPr>
            <p:ph sz="quarter" idx="13"/>
          </p:nvPr>
        </p:nvSpPr>
        <p:spPr>
          <a:xfrm>
            <a:off x="349624" y="1434353"/>
            <a:ext cx="11483788" cy="5253318"/>
          </a:xfrm>
          <a:noFill/>
          <a:scene3d>
            <a:camera prst="orthographicFront"/>
            <a:lightRig rig="threePt" dir="t"/>
          </a:scene3d>
          <a:sp3d>
            <a:bevelT w="152400" h="50800" prst="softRound"/>
          </a:sp3d>
        </p:spPr>
        <p:txBody>
          <a:bodyPr anchor="t">
            <a:normAutofit/>
            <a:sp3d extrusionH="57150">
              <a:bevelT w="38100" h="38100"/>
            </a:sp3d>
          </a:bodyPr>
          <a:lstStyle/>
          <a:p>
            <a:pPr marL="0" indent="0">
              <a:buNone/>
            </a:pPr>
            <a:r>
              <a:rPr lang="en-US" sz="3200" b="1" cap="none" dirty="0" smtClean="0">
                <a:ln>
                  <a:solidFill>
                    <a:srgbClr val="9966FF"/>
                  </a:solidFill>
                </a:ln>
                <a:solidFill>
                  <a:srgbClr val="663300"/>
                </a:solidFill>
              </a:rPr>
              <a:t>	Let’s look at this in simplicity – </a:t>
            </a:r>
          </a:p>
          <a:p>
            <a:pPr marL="0" indent="0" algn="ctr">
              <a:buNone/>
            </a:pPr>
            <a:r>
              <a:rPr lang="en-US" sz="5400" b="1" cap="none" dirty="0" smtClean="0">
                <a:ln>
                  <a:solidFill>
                    <a:srgbClr val="9966FF"/>
                  </a:solidFill>
                </a:ln>
                <a:solidFill>
                  <a:srgbClr val="663300"/>
                </a:solidFill>
                <a:effectLst>
                  <a:glow rad="127000">
                    <a:srgbClr val="FFFF00"/>
                  </a:glow>
                </a:effectLst>
              </a:rPr>
              <a:t>Gen 1:14 – </a:t>
            </a:r>
            <a:r>
              <a:rPr lang="en-US" sz="5400" b="1" cap="none" dirty="0" smtClean="0">
                <a:ln>
                  <a:solidFill>
                    <a:srgbClr val="9966FF"/>
                  </a:solidFill>
                </a:ln>
                <a:solidFill>
                  <a:srgbClr val="FF00FF"/>
                </a:solidFill>
                <a:effectLst>
                  <a:glow rad="127000">
                    <a:srgbClr val="FFFF00"/>
                  </a:glow>
                </a:effectLst>
              </a:rPr>
              <a:t>SHANEH H8141 </a:t>
            </a:r>
            <a:r>
              <a:rPr lang="en-US" sz="5400" b="1" cap="none" dirty="0" smtClean="0">
                <a:ln>
                  <a:solidFill>
                    <a:srgbClr val="9966FF"/>
                  </a:solidFill>
                </a:ln>
                <a:solidFill>
                  <a:srgbClr val="663300"/>
                </a:solidFill>
                <a:effectLst>
                  <a:glow rad="127000">
                    <a:srgbClr val="FFFF00"/>
                  </a:glow>
                </a:effectLst>
              </a:rPr>
              <a:t>– YEARS – </a:t>
            </a:r>
          </a:p>
          <a:p>
            <a:pPr marL="0" indent="0" algn="ctr">
              <a:buNone/>
            </a:pPr>
            <a:r>
              <a:rPr lang="en-US" sz="5400" b="1" cap="none" dirty="0" smtClean="0">
                <a:ln w="38100">
                  <a:solidFill>
                    <a:srgbClr val="0052F6"/>
                  </a:solidFill>
                </a:ln>
                <a:solidFill>
                  <a:srgbClr val="FF00FF"/>
                </a:solidFill>
                <a:effectLst/>
              </a:rPr>
              <a:t>for</a:t>
            </a:r>
            <a:r>
              <a:rPr lang="en-US" sz="5400" b="1" cap="none" dirty="0" smtClean="0">
                <a:ln w="38100">
                  <a:solidFill>
                    <a:srgbClr val="0052F6"/>
                  </a:solidFill>
                </a:ln>
                <a:solidFill>
                  <a:srgbClr val="FF00FF"/>
                </a:solidFill>
                <a:effectLst>
                  <a:glow rad="127000">
                    <a:srgbClr val="FFFF00"/>
                  </a:glow>
                </a:effectLst>
              </a:rPr>
              <a:t> APPOINTED TIMES!</a:t>
            </a:r>
          </a:p>
          <a:p>
            <a:pPr marL="0" indent="0" algn="ctr">
              <a:buNone/>
            </a:pPr>
            <a:r>
              <a:rPr lang="en-US" sz="5400" b="1" cap="none" dirty="0" err="1" smtClean="0">
                <a:ln w="38100">
                  <a:solidFill>
                    <a:srgbClr val="0052F6"/>
                  </a:solidFill>
                </a:ln>
                <a:solidFill>
                  <a:srgbClr val="FF00FF"/>
                </a:solidFill>
                <a:effectLst>
                  <a:glow rad="127000">
                    <a:srgbClr val="FFFF00"/>
                  </a:glow>
                </a:effectLst>
              </a:rPr>
              <a:t>Yahuah’s</a:t>
            </a:r>
            <a:r>
              <a:rPr lang="en-US" sz="5400" b="1" cap="none" dirty="0" smtClean="0">
                <a:ln w="38100">
                  <a:solidFill>
                    <a:srgbClr val="0052F6"/>
                  </a:solidFill>
                </a:ln>
                <a:solidFill>
                  <a:srgbClr val="FF00FF"/>
                </a:solidFill>
                <a:effectLst>
                  <a:glow rad="127000">
                    <a:srgbClr val="FFFF00"/>
                  </a:glow>
                </a:effectLst>
              </a:rPr>
              <a:t> </a:t>
            </a:r>
            <a:r>
              <a:rPr lang="en-US" sz="5400" b="1" cap="none" dirty="0" err="1" smtClean="0">
                <a:ln w="38100">
                  <a:solidFill>
                    <a:srgbClr val="0052F6"/>
                  </a:solidFill>
                </a:ln>
                <a:solidFill>
                  <a:srgbClr val="FF00FF"/>
                </a:solidFill>
                <a:effectLst>
                  <a:glow rad="127000">
                    <a:srgbClr val="FFFF00"/>
                  </a:glow>
                </a:effectLst>
              </a:rPr>
              <a:t>Moed-im</a:t>
            </a:r>
            <a:endParaRPr lang="en-US" sz="5400" b="1" cap="none" dirty="0">
              <a:ln w="38100">
                <a:solidFill>
                  <a:srgbClr val="0052F6"/>
                </a:solidFill>
              </a:ln>
              <a:solidFill>
                <a:srgbClr val="FF00FF"/>
              </a:solidFill>
              <a:effectLst>
                <a:glow rad="127000">
                  <a:srgbClr val="FFFF00"/>
                </a:glow>
              </a:effectLst>
            </a:endParaRPr>
          </a:p>
        </p:txBody>
      </p:sp>
      <p:sp>
        <p:nvSpPr>
          <p:cNvPr id="4" name="Slide Number Placeholder 3"/>
          <p:cNvSpPr>
            <a:spLocks noGrp="1"/>
          </p:cNvSpPr>
          <p:nvPr>
            <p:ph type="sldNum" sz="quarter" idx="12"/>
          </p:nvPr>
        </p:nvSpPr>
        <p:spPr>
          <a:xfrm>
            <a:off x="11427785" y="6499095"/>
            <a:ext cx="764215" cy="365125"/>
          </a:xfrm>
        </p:spPr>
        <p:txBody>
          <a:bodyPr/>
          <a:lstStyle/>
          <a:p>
            <a:fld id="{6D22F896-40B5-4ADD-8801-0D06FADFA095}" type="slidenum">
              <a:rPr lang="en-US" smtClean="0"/>
              <a:pPr/>
              <a:t>57</a:t>
            </a:fld>
            <a:endParaRPr lang="en-US" dirty="0"/>
          </a:p>
        </p:txBody>
      </p:sp>
      <p:sp>
        <p:nvSpPr>
          <p:cNvPr id="10" name="Rectangle 9"/>
          <p:cNvSpPr/>
          <p:nvPr/>
        </p:nvSpPr>
        <p:spPr>
          <a:xfrm>
            <a:off x="2708476" y="387205"/>
            <a:ext cx="6756464" cy="1013331"/>
          </a:xfrm>
          <a:prstGeom prst="rect">
            <a:avLst/>
          </a:prstGeom>
          <a:gradFill flip="none" rotWithShape="1">
            <a:gsLst>
              <a:gs pos="45000">
                <a:srgbClr val="00B0F0">
                  <a:alpha val="0"/>
                </a:srgbClr>
              </a:gs>
              <a:gs pos="69000">
                <a:schemeClr val="accent6">
                  <a:lumMod val="75000"/>
                </a:schemeClr>
              </a:gs>
            </a:gsLst>
            <a:path path="shape">
              <a:fillToRect l="50000" t="50000" r="50000" b="50000"/>
            </a:path>
            <a:tileRect/>
          </a:gradFill>
          <a:ln w="76200">
            <a:solidFill>
              <a:srgbClr val="0052F6"/>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4400" dirty="0" err="1" smtClean="0">
                <a:ln w="28575">
                  <a:solidFill>
                    <a:srgbClr val="993300"/>
                  </a:solidFill>
                </a:ln>
                <a:solidFill>
                  <a:srgbClr val="00FF00"/>
                </a:solidFill>
                <a:latin typeface="Arial Black" panose="020B0A04020102020204" pitchFamily="34" charset="0"/>
              </a:rPr>
              <a:t>Yahuah’s</a:t>
            </a:r>
            <a:r>
              <a:rPr lang="en-CA" sz="4400" dirty="0" smtClean="0">
                <a:ln w="28575">
                  <a:solidFill>
                    <a:srgbClr val="993300"/>
                  </a:solidFill>
                </a:ln>
                <a:solidFill>
                  <a:srgbClr val="00FF00"/>
                </a:solidFill>
                <a:latin typeface="Arial Black" panose="020B0A04020102020204" pitchFamily="34" charset="0"/>
              </a:rPr>
              <a:t> Mo-</a:t>
            </a:r>
            <a:r>
              <a:rPr lang="en-CA" sz="4400" dirty="0" err="1" smtClean="0">
                <a:ln w="28575">
                  <a:solidFill>
                    <a:srgbClr val="993300"/>
                  </a:solidFill>
                </a:ln>
                <a:solidFill>
                  <a:srgbClr val="00FF00"/>
                </a:solidFill>
                <a:latin typeface="Arial Black" panose="020B0A04020102020204" pitchFamily="34" charset="0"/>
              </a:rPr>
              <a:t>edim</a:t>
            </a:r>
            <a:endParaRPr lang="en-CA" sz="4400" dirty="0">
              <a:solidFill>
                <a:srgbClr val="00FFFF"/>
              </a:solidFill>
              <a:latin typeface="Arial Black" panose="020B0A04020102020204" pitchFamily="34" charset="0"/>
            </a:endParaRPr>
          </a:p>
        </p:txBody>
      </p:sp>
      <p:grpSp>
        <p:nvGrpSpPr>
          <p:cNvPr id="11" name="Group 10"/>
          <p:cNvGrpSpPr/>
          <p:nvPr/>
        </p:nvGrpSpPr>
        <p:grpSpPr>
          <a:xfrm>
            <a:off x="9006549" y="3981620"/>
            <a:ext cx="2421236" cy="2340926"/>
            <a:chOff x="9869427" y="-88606"/>
            <a:chExt cx="2421236" cy="2340926"/>
          </a:xfrm>
        </p:grpSpPr>
        <p:pic>
          <p:nvPicPr>
            <p:cNvPr id="13" name="Picture 1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70368" y="158620"/>
              <a:ext cx="2039213" cy="188478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4" name="Oval 13"/>
            <p:cNvSpPr/>
            <p:nvPr/>
          </p:nvSpPr>
          <p:spPr>
            <a:xfrm>
              <a:off x="9869427" y="-88606"/>
              <a:ext cx="2421236" cy="234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9600" dirty="0" smtClean="0">
                  <a:ln>
                    <a:solidFill>
                      <a:srgbClr val="FF0000"/>
                    </a:solidFill>
                  </a:ln>
                  <a:solidFill>
                    <a:srgbClr val="00FF00"/>
                  </a:solidFill>
                </a:rPr>
                <a:t>13</a:t>
              </a:r>
              <a:endParaRPr lang="en-CA" sz="9600" dirty="0">
                <a:ln>
                  <a:solidFill>
                    <a:srgbClr val="FF0000"/>
                  </a:solidFill>
                </a:ln>
                <a:solidFill>
                  <a:srgbClr val="00FF00"/>
                </a:solidFill>
              </a:endParaRPr>
            </a:p>
          </p:txBody>
        </p:sp>
      </p:grpSp>
      <p:pic>
        <p:nvPicPr>
          <p:cNvPr id="18" name="Picture 14" descr="C:\Users\Rae\Desktop\Art on Desktop\white man clip art\3d white people\png\Magnifyinig Glass red png.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192" y="3310022"/>
            <a:ext cx="2380294" cy="2628900"/>
          </a:xfrm>
          <a:prstGeom prst="rect">
            <a:avLst/>
          </a:prstGeom>
          <a:noFill/>
          <a:extLst>
            <a:ext uri="{909E8E84-426E-40DD-AFC4-6F175D3DCCD1}">
              <a14:hiddenFill xmlns:a14="http://schemas.microsoft.com/office/drawing/2010/main">
                <a:solidFill>
                  <a:srgbClr val="FFFFFF"/>
                </a:solidFill>
              </a14:hiddenFill>
            </a:ext>
          </a:extLst>
        </p:spPr>
      </p:pic>
      <p:sp>
        <p:nvSpPr>
          <p:cNvPr id="2" name="Right Brace 1"/>
          <p:cNvSpPr/>
          <p:nvPr/>
        </p:nvSpPr>
        <p:spPr>
          <a:xfrm rot="5400000">
            <a:off x="6226590" y="1700958"/>
            <a:ext cx="566356" cy="5269034"/>
          </a:xfrm>
          <a:prstGeom prst="rightBrace">
            <a:avLst>
              <a:gd name="adj1" fmla="val 70439"/>
              <a:gd name="adj2" fmla="val 58018"/>
            </a:avLst>
          </a:prstGeom>
          <a:ln w="57150">
            <a:solidFill>
              <a:srgbClr val="6633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rtlCol="0" anchor="ctr">
            <a:sp3d extrusionH="57150">
              <a:bevelT w="38100" h="38100"/>
            </a:sp3d>
          </a:bodyPr>
          <a:lstStyle/>
          <a:p>
            <a:pPr algn="ctr"/>
            <a:endParaRPr lang="en-CA"/>
          </a:p>
        </p:txBody>
      </p:sp>
      <p:sp>
        <p:nvSpPr>
          <p:cNvPr id="19" name="Multiply 18"/>
          <p:cNvSpPr/>
          <p:nvPr/>
        </p:nvSpPr>
        <p:spPr>
          <a:xfrm>
            <a:off x="9135659" y="3838754"/>
            <a:ext cx="2173572" cy="2677593"/>
          </a:xfrm>
          <a:prstGeom prst="mathMultiply">
            <a:avLst>
              <a:gd name="adj1" fmla="val 16674"/>
            </a:avLst>
          </a:prstGeom>
          <a:solidFill>
            <a:srgbClr val="FF0000">
              <a:alpha val="72000"/>
            </a:srgb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79447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25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125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par>
                                <p:cTn id="27" presetID="22" presetClass="entr" presetSubtype="1" fill="hold" grpId="0" nodeType="withEffect">
                                  <p:stCondLst>
                                    <p:cond delay="1750"/>
                                  </p:stCondLst>
                                  <p:childTnLst>
                                    <p:set>
                                      <p:cBhvr>
                                        <p:cTn id="28" dur="1" fill="hold">
                                          <p:stCondLst>
                                            <p:cond delay="0"/>
                                          </p:stCondLst>
                                        </p:cTn>
                                        <p:tgtEl>
                                          <p:spTgt spid="2"/>
                                        </p:tgtEl>
                                        <p:attrNameLst>
                                          <p:attrName>style.visibility</p:attrName>
                                        </p:attrNameLst>
                                      </p:cBhvr>
                                      <p:to>
                                        <p:strVal val="visible"/>
                                      </p:to>
                                    </p:set>
                                    <p:animEffect transition="in" filter="wipe(up)">
                                      <p:cBhvr>
                                        <p:cTn id="29" dur="1250"/>
                                        <p:tgtEl>
                                          <p:spTgt spid="2"/>
                                        </p:tgtEl>
                                      </p:cBhvr>
                                    </p:animEffect>
                                  </p:childTnLst>
                                </p:cTn>
                              </p:par>
                              <p:par>
                                <p:cTn id="30" presetID="42" presetClass="entr" presetSubtype="0" fill="hold" nodeType="withEffect">
                                  <p:stCondLst>
                                    <p:cond delay="250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1000"/>
                                        <p:tgtEl>
                                          <p:spTgt spid="3">
                                            <p:txEl>
                                              <p:pRg st="3" end="3"/>
                                            </p:txEl>
                                          </p:spTgt>
                                        </p:tgtEl>
                                      </p:cBhvr>
                                    </p:animEffect>
                                    <p:anim calcmode="lin" valueType="num">
                                      <p:cBhvr>
                                        <p:cTn id="3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3" presetClass="entr" presetSubtype="16" repeatCount="400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250" fill="hold"/>
                                        <p:tgtEl>
                                          <p:spTgt spid="11"/>
                                        </p:tgtEl>
                                        <p:attrNameLst>
                                          <p:attrName>ppt_w</p:attrName>
                                        </p:attrNameLst>
                                      </p:cBhvr>
                                      <p:tavLst>
                                        <p:tav tm="0">
                                          <p:val>
                                            <p:fltVal val="0"/>
                                          </p:val>
                                        </p:tav>
                                        <p:tav tm="100000">
                                          <p:val>
                                            <p:strVal val="#ppt_w"/>
                                          </p:val>
                                        </p:tav>
                                      </p:tavLst>
                                    </p:anim>
                                    <p:anim calcmode="lin" valueType="num">
                                      <p:cBhvr>
                                        <p:cTn id="40" dur="250" fill="hold"/>
                                        <p:tgtEl>
                                          <p:spTgt spid="11"/>
                                        </p:tgtEl>
                                        <p:attrNameLst>
                                          <p:attrName>ppt_h</p:attrName>
                                        </p:attrNameLst>
                                      </p:cBhvr>
                                      <p:tavLst>
                                        <p:tav tm="0">
                                          <p:val>
                                            <p:fltVal val="0"/>
                                          </p:val>
                                        </p:tav>
                                        <p:tav tm="100000">
                                          <p:val>
                                            <p:strVal val="#ppt_h"/>
                                          </p:val>
                                        </p:tav>
                                      </p:tavLst>
                                    </p:anim>
                                    <p:animEffect transition="in" filter="fade">
                                      <p:cBhvr>
                                        <p:cTn id="41" dur="250"/>
                                        <p:tgtEl>
                                          <p:spTgt spid="11"/>
                                        </p:tgtEl>
                                      </p:cBhvr>
                                    </p:animEffect>
                                  </p:childTnLst>
                                </p:cTn>
                              </p:par>
                              <p:par>
                                <p:cTn id="42" presetID="2" presetClass="entr" presetSubtype="4" fill="hold" grpId="0" nodeType="withEffect">
                                  <p:stCondLst>
                                    <p:cond delay="1750"/>
                                  </p:stCondLst>
                                  <p:childTnLst>
                                    <p:set>
                                      <p:cBhvr>
                                        <p:cTn id="43" dur="1" fill="hold">
                                          <p:stCondLst>
                                            <p:cond delay="0"/>
                                          </p:stCondLst>
                                        </p:cTn>
                                        <p:tgtEl>
                                          <p:spTgt spid="19"/>
                                        </p:tgtEl>
                                        <p:attrNameLst>
                                          <p:attrName>style.visibility</p:attrName>
                                        </p:attrNameLst>
                                      </p:cBhvr>
                                      <p:to>
                                        <p:strVal val="visible"/>
                                      </p:to>
                                    </p:set>
                                    <p:anim calcmode="lin" valueType="num">
                                      <p:cBhvr additive="base">
                                        <p:cTn id="44" dur="1000" fill="hold"/>
                                        <p:tgtEl>
                                          <p:spTgt spid="19"/>
                                        </p:tgtEl>
                                        <p:attrNameLst>
                                          <p:attrName>ppt_x</p:attrName>
                                        </p:attrNameLst>
                                      </p:cBhvr>
                                      <p:tavLst>
                                        <p:tav tm="0">
                                          <p:val>
                                            <p:strVal val="#ppt_x"/>
                                          </p:val>
                                        </p:tav>
                                        <p:tav tm="100000">
                                          <p:val>
                                            <p:strVal val="#ppt_x"/>
                                          </p:val>
                                        </p:tav>
                                      </p:tavLst>
                                    </p:anim>
                                    <p:anim calcmode="lin" valueType="num">
                                      <p:cBhvr additive="base">
                                        <p:cTn id="45" dur="10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9966FF">
            <a:alpha val="29000"/>
          </a:srgbClr>
        </a:solidFill>
        <a:effectLst/>
      </p:bgPr>
    </p:bg>
    <p:spTree>
      <p:nvGrpSpPr>
        <p:cNvPr id="1" name=""/>
        <p:cNvGrpSpPr/>
        <p:nvPr/>
      </p:nvGrpSpPr>
      <p:grpSpPr>
        <a:xfrm>
          <a:off x="0" y="0"/>
          <a:ext cx="0" cy="0"/>
          <a:chOff x="0" y="0"/>
          <a:chExt cx="0" cy="0"/>
        </a:xfrm>
      </p:grpSpPr>
      <p:sp>
        <p:nvSpPr>
          <p:cNvPr id="3" name="Text Placeholder 2"/>
          <p:cNvSpPr>
            <a:spLocks noGrp="1"/>
          </p:cNvSpPr>
          <p:nvPr>
            <p:ph sz="quarter" idx="13"/>
          </p:nvPr>
        </p:nvSpPr>
        <p:spPr>
          <a:xfrm>
            <a:off x="340031" y="778888"/>
            <a:ext cx="5620931" cy="5488335"/>
          </a:xfrm>
          <a:solidFill>
            <a:schemeClr val="accent5">
              <a:lumMod val="20000"/>
              <a:lumOff val="80000"/>
            </a:schemeClr>
          </a:solidFill>
          <a:scene3d>
            <a:camera prst="orthographicFront"/>
            <a:lightRig rig="threePt" dir="t"/>
          </a:scene3d>
          <a:sp3d>
            <a:bevelT w="152400" h="50800" prst="softRound"/>
          </a:sp3d>
        </p:spPr>
        <p:txBody>
          <a:bodyPr anchor="ctr">
            <a:normAutofit fontScale="85000" lnSpcReduction="10000"/>
            <a:sp3d extrusionH="57150">
              <a:bevelT w="38100" h="38100"/>
            </a:sp3d>
          </a:bodyPr>
          <a:lstStyle/>
          <a:p>
            <a:pPr marL="0" indent="0">
              <a:buNone/>
            </a:pPr>
            <a:r>
              <a:rPr lang="en-US" sz="2800" cap="none" dirty="0" smtClean="0"/>
              <a:t>Throughout the </a:t>
            </a:r>
            <a:r>
              <a:rPr lang="en-US" sz="2800" cap="none" dirty="0" err="1" smtClean="0"/>
              <a:t>Tanach</a:t>
            </a:r>
            <a:r>
              <a:rPr lang="en-US" sz="2800" cap="none" dirty="0" smtClean="0"/>
              <a:t> are 800 witnesses to the year that requires the </a:t>
            </a:r>
            <a:r>
              <a:rPr lang="en-US" sz="2800" b="1" cap="none" dirty="0" smtClean="0">
                <a:effectLst>
                  <a:glow rad="127000">
                    <a:srgbClr val="00FF00"/>
                  </a:glow>
                </a:effectLst>
              </a:rPr>
              <a:t>sun to leave its home base </a:t>
            </a:r>
            <a:r>
              <a:rPr lang="en-US" sz="2800" cap="none" dirty="0" smtClean="0"/>
              <a:t>and hurry back to its </a:t>
            </a:r>
            <a:r>
              <a:rPr lang="en-US" sz="2800" u="sng" cap="none" dirty="0" smtClean="0">
                <a:effectLst>
                  <a:glow rad="127000">
                    <a:srgbClr val="00FF00"/>
                  </a:glow>
                </a:effectLst>
                <a:latin typeface="Arial Black" panose="020B0A04020102020204" pitchFamily="34" charset="0"/>
              </a:rPr>
              <a:t>ORIGINAL PLACE</a:t>
            </a:r>
            <a:r>
              <a:rPr lang="en-US" sz="2800" cap="none" dirty="0" smtClean="0">
                <a:effectLst>
                  <a:glow rad="127000">
                    <a:srgbClr val="00FF00"/>
                  </a:glow>
                </a:effectLst>
                <a:latin typeface="Arial Black" panose="020B0A04020102020204" pitchFamily="34" charset="0"/>
              </a:rPr>
              <a:t> </a:t>
            </a:r>
            <a:r>
              <a:rPr lang="en-US" sz="2800" cap="none" dirty="0" smtClean="0"/>
              <a:t>– See </a:t>
            </a:r>
            <a:r>
              <a:rPr lang="en-US" sz="2800" cap="none" dirty="0" smtClean="0">
                <a:solidFill>
                  <a:srgbClr val="00B050"/>
                </a:solidFill>
              </a:rPr>
              <a:t>Eccl 1:5 –</a:t>
            </a:r>
          </a:p>
          <a:p>
            <a:r>
              <a:rPr lang="en-US" sz="3200" dirty="0" smtClean="0">
                <a:solidFill>
                  <a:srgbClr val="00B050"/>
                </a:solidFill>
              </a:rPr>
              <a:t>The </a:t>
            </a:r>
            <a:r>
              <a:rPr lang="en-US" sz="3200" dirty="0">
                <a:solidFill>
                  <a:srgbClr val="00B050"/>
                </a:solidFill>
              </a:rPr>
              <a:t>sun also </a:t>
            </a:r>
            <a:r>
              <a:rPr lang="en-US" sz="3200" dirty="0" err="1">
                <a:solidFill>
                  <a:srgbClr val="00B050"/>
                </a:solidFill>
              </a:rPr>
              <a:t>ariseth</a:t>
            </a:r>
            <a:r>
              <a:rPr lang="en-US" sz="3200" dirty="0">
                <a:solidFill>
                  <a:srgbClr val="00B050"/>
                </a:solidFill>
              </a:rPr>
              <a:t>, and the sun </a:t>
            </a:r>
            <a:r>
              <a:rPr lang="en-US" sz="3200" dirty="0" err="1">
                <a:solidFill>
                  <a:srgbClr val="00B050"/>
                </a:solidFill>
              </a:rPr>
              <a:t>goeth</a:t>
            </a:r>
            <a:r>
              <a:rPr lang="en-US" sz="3200" dirty="0">
                <a:solidFill>
                  <a:srgbClr val="00B050"/>
                </a:solidFill>
              </a:rPr>
              <a:t> down, </a:t>
            </a:r>
            <a:r>
              <a:rPr lang="en-US" sz="3200" u="sng" dirty="0">
                <a:solidFill>
                  <a:srgbClr val="00B050"/>
                </a:solidFill>
              </a:rPr>
              <a:t>and </a:t>
            </a:r>
            <a:r>
              <a:rPr lang="en-US" sz="3200" u="sng" dirty="0" err="1">
                <a:solidFill>
                  <a:srgbClr val="00B050"/>
                </a:solidFill>
              </a:rPr>
              <a:t>hasteth</a:t>
            </a:r>
            <a:r>
              <a:rPr lang="en-US" sz="3200" u="sng" dirty="0">
                <a:solidFill>
                  <a:srgbClr val="00B050"/>
                </a:solidFill>
              </a:rPr>
              <a:t> to his place where he </a:t>
            </a:r>
            <a:r>
              <a:rPr lang="en-US" sz="3200" u="sng" dirty="0" err="1">
                <a:solidFill>
                  <a:srgbClr val="00B050"/>
                </a:solidFill>
              </a:rPr>
              <a:t>ariseth</a:t>
            </a:r>
            <a:r>
              <a:rPr lang="en-US" sz="3200" dirty="0" smtClean="0">
                <a:solidFill>
                  <a:srgbClr val="00B050"/>
                </a:solidFill>
              </a:rPr>
              <a:t>.</a:t>
            </a:r>
          </a:p>
          <a:p>
            <a:r>
              <a:rPr lang="en-US" sz="3200" cap="none" dirty="0" smtClean="0">
                <a:solidFill>
                  <a:srgbClr val="002060"/>
                </a:solidFill>
              </a:rPr>
              <a:t>Does this fulfill the completed </a:t>
            </a:r>
            <a:r>
              <a:rPr lang="en-US" sz="3200" b="1" u="sng" cap="none" dirty="0" smtClean="0">
                <a:solidFill>
                  <a:srgbClr val="7764EA"/>
                </a:solidFill>
              </a:rPr>
              <a:t>CIRCLE</a:t>
            </a:r>
            <a:r>
              <a:rPr lang="en-US" sz="3200" cap="none" dirty="0" smtClean="0">
                <a:solidFill>
                  <a:srgbClr val="002060"/>
                </a:solidFill>
              </a:rPr>
              <a:t> definition found within the Hebrew word - </a:t>
            </a:r>
            <a:r>
              <a:rPr lang="en-US" sz="3200" cap="none" dirty="0" smtClean="0">
                <a:solidFill>
                  <a:srgbClr val="00B050"/>
                </a:solidFill>
              </a:rPr>
              <a:t>Shaneh?  </a:t>
            </a:r>
          </a:p>
          <a:p>
            <a:r>
              <a:rPr lang="en-US" sz="3200" cap="none" dirty="0" smtClean="0">
                <a:solidFill>
                  <a:srgbClr val="FF0000"/>
                </a:solidFill>
              </a:rPr>
              <a:t>What about Psalms?</a:t>
            </a:r>
          </a:p>
        </p:txBody>
      </p:sp>
      <p:sp>
        <p:nvSpPr>
          <p:cNvPr id="4" name="Slide Number Placeholder 3"/>
          <p:cNvSpPr>
            <a:spLocks noGrp="1"/>
          </p:cNvSpPr>
          <p:nvPr>
            <p:ph type="sldNum" sz="quarter" idx="12"/>
          </p:nvPr>
        </p:nvSpPr>
        <p:spPr>
          <a:xfrm>
            <a:off x="11407465" y="6499095"/>
            <a:ext cx="764215" cy="365125"/>
          </a:xfrm>
        </p:spPr>
        <p:txBody>
          <a:bodyPr/>
          <a:lstStyle/>
          <a:p>
            <a:fld id="{6D22F896-40B5-4ADD-8801-0D06FADFA095}" type="slidenum">
              <a:rPr lang="en-US" smtClean="0"/>
              <a:pPr/>
              <a:t>58</a:t>
            </a:fld>
            <a:endParaRPr lang="en-US" dirty="0"/>
          </a:p>
        </p:txBody>
      </p:sp>
      <p:sp>
        <p:nvSpPr>
          <p:cNvPr id="10" name="Rectangle 9"/>
          <p:cNvSpPr/>
          <p:nvPr/>
        </p:nvSpPr>
        <p:spPr>
          <a:xfrm>
            <a:off x="1288585" y="162108"/>
            <a:ext cx="9614830" cy="540166"/>
          </a:xfrm>
          <a:prstGeom prst="rect">
            <a:avLst/>
          </a:prstGeom>
          <a:gradFill>
            <a:gsLst>
              <a:gs pos="0">
                <a:srgbClr val="00B0F0">
                  <a:alpha val="0"/>
                </a:srgbClr>
              </a:gs>
              <a:gs pos="69000">
                <a:schemeClr val="accent6">
                  <a:lumMod val="75000"/>
                </a:schemeClr>
              </a:gs>
            </a:gsLst>
            <a:lin ang="5400000" scaled="0"/>
          </a:gradFill>
          <a:ln w="38100">
            <a:solidFill>
              <a:srgbClr val="00CC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solidFill>
                  <a:schemeClr val="tx1"/>
                </a:solidFill>
              </a:rPr>
              <a:t>The </a:t>
            </a:r>
            <a:r>
              <a:rPr lang="en-CA" sz="3200" i="1" dirty="0">
                <a:ln w="19050">
                  <a:solidFill>
                    <a:srgbClr val="663300"/>
                  </a:solidFill>
                </a:ln>
                <a:gradFill>
                  <a:gsLst>
                    <a:gs pos="49000">
                      <a:srgbClr val="FFFF00"/>
                    </a:gs>
                    <a:gs pos="83000">
                      <a:srgbClr val="00B0F0">
                        <a:lumMod val="68000"/>
                        <a:lumOff val="32000"/>
                      </a:srgbClr>
                    </a:gs>
                    <a:gs pos="18000">
                      <a:schemeClr val="accent2">
                        <a:lumMod val="78000"/>
                      </a:schemeClr>
                    </a:gs>
                  </a:gsLst>
                  <a:lin ang="5400000" scaled="0"/>
                </a:gradFill>
                <a:latin typeface="Arial Black" panose="020B0A04020102020204" pitchFamily="34" charset="0"/>
              </a:rPr>
              <a:t>Mazzaroth</a:t>
            </a:r>
            <a:r>
              <a:rPr lang="en-CA" sz="3200" dirty="0">
                <a:solidFill>
                  <a:schemeClr val="tx1"/>
                </a:solidFill>
              </a:rPr>
              <a:t> </a:t>
            </a:r>
            <a:r>
              <a:rPr lang="en-CA" sz="3200" dirty="0" smtClean="0">
                <a:solidFill>
                  <a:schemeClr val="tx1"/>
                </a:solidFill>
              </a:rPr>
              <a:t>- </a:t>
            </a:r>
            <a:r>
              <a:rPr lang="en-CA" sz="3200" b="1" dirty="0" smtClean="0">
                <a:ln>
                  <a:solidFill>
                    <a:srgbClr val="002060"/>
                  </a:solidFill>
                </a:ln>
                <a:solidFill>
                  <a:srgbClr val="00FFFF"/>
                </a:solidFill>
              </a:rPr>
              <a:t>a</a:t>
            </a:r>
            <a:r>
              <a:rPr lang="en-CA" sz="3200" dirty="0" smtClean="0">
                <a:solidFill>
                  <a:srgbClr val="00FFFF"/>
                </a:solidFill>
              </a:rPr>
              <a:t> </a:t>
            </a:r>
            <a:r>
              <a:rPr lang="en-CA" sz="3200" dirty="0" smtClean="0">
                <a:ln w="38100">
                  <a:solidFill>
                    <a:srgbClr val="663300"/>
                  </a:solidFill>
                </a:ln>
                <a:solidFill>
                  <a:srgbClr val="00FFFF"/>
                </a:solidFill>
                <a:latin typeface="Arial Black" panose="020B0A04020102020204" pitchFamily="34" charset="0"/>
              </a:rPr>
              <a:t>SPIRITUAL LIGHT </a:t>
            </a:r>
            <a:r>
              <a:rPr lang="en-CA" sz="3200" b="1" dirty="0" smtClean="0">
                <a:ln>
                  <a:solidFill>
                    <a:srgbClr val="002060"/>
                  </a:solidFill>
                </a:ln>
                <a:solidFill>
                  <a:srgbClr val="00FFFF"/>
                </a:solidFill>
              </a:rPr>
              <a:t>presence!</a:t>
            </a:r>
            <a:endParaRPr lang="en-CA" sz="3200" b="1" dirty="0">
              <a:ln>
                <a:solidFill>
                  <a:srgbClr val="002060"/>
                </a:solidFill>
              </a:ln>
              <a:solidFill>
                <a:srgbClr val="00FFFF"/>
              </a:solidFill>
            </a:endParaRPr>
          </a:p>
        </p:txBody>
      </p:sp>
      <p:sp>
        <p:nvSpPr>
          <p:cNvPr id="2" name="Rectangle 1"/>
          <p:cNvSpPr/>
          <p:nvPr/>
        </p:nvSpPr>
        <p:spPr>
          <a:xfrm>
            <a:off x="2899719" y="6221503"/>
            <a:ext cx="6392562" cy="5788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4800" b="1" dirty="0" smtClean="0">
                <a:solidFill>
                  <a:schemeClr val="accent3">
                    <a:lumMod val="75000"/>
                  </a:schemeClr>
                </a:solidFill>
              </a:rPr>
              <a:t>Let’s look closer at it!</a:t>
            </a:r>
            <a:endParaRPr lang="en-CA" sz="4800" b="1" dirty="0">
              <a:solidFill>
                <a:schemeClr val="accent3">
                  <a:lumMod val="75000"/>
                </a:schemeClr>
              </a:solidFill>
            </a:endParaRPr>
          </a:p>
        </p:txBody>
      </p:sp>
      <p:sp>
        <p:nvSpPr>
          <p:cNvPr id="6" name="Text Placeholder 2"/>
          <p:cNvSpPr>
            <a:spLocks noGrp="1"/>
          </p:cNvSpPr>
          <p:nvPr>
            <p:ph sz="quarter" idx="13"/>
          </p:nvPr>
        </p:nvSpPr>
        <p:spPr>
          <a:xfrm>
            <a:off x="6187440" y="813033"/>
            <a:ext cx="5715000" cy="5467739"/>
          </a:xfrm>
          <a:solidFill>
            <a:schemeClr val="accent5">
              <a:lumMod val="20000"/>
              <a:lumOff val="80000"/>
            </a:schemeClr>
          </a:solidFill>
          <a:scene3d>
            <a:camera prst="orthographicFront"/>
            <a:lightRig rig="threePt" dir="t"/>
          </a:scene3d>
          <a:sp3d>
            <a:bevelT w="152400" h="50800" prst="softRound"/>
          </a:sp3d>
        </p:spPr>
        <p:txBody>
          <a:bodyPr anchor="ctr">
            <a:noAutofit/>
            <a:sp3d extrusionH="57150">
              <a:bevelT w="38100" h="38100"/>
            </a:sp3d>
          </a:bodyPr>
          <a:lstStyle/>
          <a:p>
            <a:pPr>
              <a:lnSpc>
                <a:spcPct val="100000"/>
              </a:lnSpc>
            </a:pPr>
            <a:r>
              <a:rPr lang="en-US" sz="2800" b="1" i="1" dirty="0" smtClean="0">
                <a:solidFill>
                  <a:srgbClr val="009999"/>
                </a:solidFill>
              </a:rPr>
              <a:t>P</a:t>
            </a:r>
            <a:r>
              <a:rPr lang="en-US" sz="2800" b="1" i="1" cap="none" dirty="0" smtClean="0">
                <a:solidFill>
                  <a:srgbClr val="009999"/>
                </a:solidFill>
              </a:rPr>
              <a:t>s</a:t>
            </a:r>
            <a:r>
              <a:rPr lang="en-US" sz="2800" b="1" i="1" dirty="0" smtClean="0">
                <a:solidFill>
                  <a:srgbClr val="009999"/>
                </a:solidFill>
              </a:rPr>
              <a:t> </a:t>
            </a:r>
            <a:r>
              <a:rPr lang="en-US" sz="2800" b="1" i="1" dirty="0">
                <a:solidFill>
                  <a:srgbClr val="009999"/>
                </a:solidFill>
              </a:rPr>
              <a:t>19:4  </a:t>
            </a:r>
            <a:r>
              <a:rPr lang="en-US" sz="2800" cap="none" dirty="0"/>
              <a:t>T</a:t>
            </a:r>
            <a:r>
              <a:rPr lang="en-US" sz="2800" cap="none" dirty="0" smtClean="0"/>
              <a:t>heir line has gone out through all the earth, and their </a:t>
            </a:r>
            <a:br>
              <a:rPr lang="en-US" sz="2800" cap="none" dirty="0" smtClean="0"/>
            </a:br>
            <a:r>
              <a:rPr lang="en-US" sz="2800" cap="none" dirty="0" smtClean="0"/>
              <a:t>words to the end of the world. In them he set up a tent for </a:t>
            </a:r>
            <a:r>
              <a:rPr lang="en-US" sz="2800" b="1" cap="none" dirty="0" smtClean="0">
                <a:effectLst>
                  <a:glow rad="127000">
                    <a:srgbClr val="FFFF00"/>
                  </a:glow>
                </a:effectLst>
              </a:rPr>
              <a:t>the sun, </a:t>
            </a:r>
          </a:p>
          <a:p>
            <a:pPr>
              <a:lnSpc>
                <a:spcPct val="100000"/>
              </a:lnSpc>
            </a:pPr>
            <a:r>
              <a:rPr lang="en-US" sz="2800" b="1" i="1" dirty="0" smtClean="0">
                <a:solidFill>
                  <a:srgbClr val="009999"/>
                </a:solidFill>
              </a:rPr>
              <a:t>P</a:t>
            </a:r>
            <a:r>
              <a:rPr lang="en-US" sz="2800" b="1" i="1" cap="none" dirty="0" smtClean="0">
                <a:solidFill>
                  <a:srgbClr val="009999"/>
                </a:solidFill>
              </a:rPr>
              <a:t>s</a:t>
            </a:r>
            <a:r>
              <a:rPr lang="en-US" sz="2800" b="1" i="1" dirty="0" smtClean="0">
                <a:solidFill>
                  <a:srgbClr val="009999"/>
                </a:solidFill>
              </a:rPr>
              <a:t> </a:t>
            </a:r>
            <a:r>
              <a:rPr lang="en-US" sz="2800" b="1" i="1" dirty="0">
                <a:solidFill>
                  <a:srgbClr val="009999"/>
                </a:solidFill>
              </a:rPr>
              <a:t>19:5  </a:t>
            </a:r>
            <a:r>
              <a:rPr lang="en-US" sz="2800" cap="none" dirty="0"/>
              <a:t>A</a:t>
            </a:r>
            <a:r>
              <a:rPr lang="en-US" sz="2800" cap="none" dirty="0" smtClean="0"/>
              <a:t>nd it </a:t>
            </a:r>
            <a:r>
              <a:rPr lang="en-US" sz="2800" cap="none" dirty="0" smtClean="0">
                <a:effectLst>
                  <a:glow rad="127000">
                    <a:srgbClr val="FFFF00"/>
                  </a:glow>
                </a:effectLst>
              </a:rPr>
              <a:t>[the sun]</a:t>
            </a:r>
            <a:r>
              <a:rPr lang="en-US" sz="2800" cap="none" dirty="0" smtClean="0"/>
              <a:t> is like a bridegroom coming out of his room, </a:t>
            </a:r>
            <a:br>
              <a:rPr lang="en-US" sz="2800" cap="none" dirty="0" smtClean="0"/>
            </a:br>
            <a:r>
              <a:rPr lang="en-US" sz="2800" cap="none" dirty="0" smtClean="0"/>
              <a:t>it rejoices like a strong man to run </a:t>
            </a:r>
            <a:br>
              <a:rPr lang="en-US" sz="2800" cap="none" dirty="0" smtClean="0"/>
            </a:br>
            <a:r>
              <a:rPr lang="en-US" sz="2800" cap="none" dirty="0" smtClean="0"/>
              <a:t>the path. </a:t>
            </a:r>
          </a:p>
          <a:p>
            <a:pPr>
              <a:lnSpc>
                <a:spcPct val="100000"/>
              </a:lnSpc>
            </a:pPr>
            <a:r>
              <a:rPr lang="en-US" sz="2800" b="1" i="1" dirty="0" smtClean="0">
                <a:solidFill>
                  <a:srgbClr val="009999"/>
                </a:solidFill>
              </a:rPr>
              <a:t>P</a:t>
            </a:r>
            <a:r>
              <a:rPr lang="en-US" sz="2800" b="1" i="1" cap="none" dirty="0" smtClean="0">
                <a:solidFill>
                  <a:srgbClr val="009999"/>
                </a:solidFill>
              </a:rPr>
              <a:t>s</a:t>
            </a:r>
            <a:r>
              <a:rPr lang="en-US" sz="2800" b="1" i="1" dirty="0" smtClean="0">
                <a:solidFill>
                  <a:srgbClr val="009999"/>
                </a:solidFill>
              </a:rPr>
              <a:t> </a:t>
            </a:r>
            <a:r>
              <a:rPr lang="en-US" sz="2800" b="1" i="1" dirty="0">
                <a:solidFill>
                  <a:srgbClr val="009999"/>
                </a:solidFill>
              </a:rPr>
              <a:t>19:6  </a:t>
            </a:r>
            <a:r>
              <a:rPr lang="en-US" sz="2800" b="1" cap="none" dirty="0">
                <a:effectLst>
                  <a:glow rad="127000">
                    <a:srgbClr val="FFFF00"/>
                  </a:glow>
                </a:effectLst>
              </a:rPr>
              <a:t>Its </a:t>
            </a:r>
            <a:r>
              <a:rPr lang="en-US" sz="2800" cap="none" dirty="0">
                <a:effectLst>
                  <a:glow rad="127000">
                    <a:srgbClr val="FFFF00"/>
                  </a:glow>
                </a:effectLst>
              </a:rPr>
              <a:t>[the </a:t>
            </a:r>
            <a:r>
              <a:rPr lang="en-US" sz="2800" cap="none" dirty="0" smtClean="0">
                <a:effectLst>
                  <a:glow rad="127000">
                    <a:srgbClr val="FFFF00"/>
                  </a:glow>
                </a:effectLst>
              </a:rPr>
              <a:t>sun’s] </a:t>
            </a:r>
            <a:r>
              <a:rPr lang="en-US" sz="2800" b="1" cap="none" dirty="0" smtClean="0">
                <a:effectLst>
                  <a:glow rad="127000">
                    <a:srgbClr val="FFFF00"/>
                  </a:glow>
                </a:effectLst>
              </a:rPr>
              <a:t>rising is from one end of the heavens, and its circuit to the other end; </a:t>
            </a:r>
            <a:r>
              <a:rPr lang="en-US" sz="2800" cap="none" dirty="0" smtClean="0"/>
              <a:t>and naught is hidden from its heat. </a:t>
            </a:r>
            <a:endParaRPr lang="en-US" sz="2800" dirty="0"/>
          </a:p>
        </p:txBody>
      </p:sp>
    </p:spTree>
    <p:extLst>
      <p:ext uri="{BB962C8B-B14F-4D97-AF65-F5344CB8AC3E}">
        <p14:creationId xmlns:p14="http://schemas.microsoft.com/office/powerpoint/2010/main" val="6830519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100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1000"/>
                                        <p:tgtEl>
                                          <p:spTgt spid="6">
                                            <p:txEl>
                                              <p:pRg st="1" end="1"/>
                                            </p:txEl>
                                          </p:spTgt>
                                        </p:tgtEl>
                                      </p:cBhvr>
                                    </p:animEffect>
                                    <p:anim calcmode="lin" valueType="num">
                                      <p:cBhvr>
                                        <p:cTn id="14"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2" presetClass="entr" presetSubtype="0" fill="hold" nodeType="afterEffect">
                                  <p:stCondLst>
                                    <p:cond delay="100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1000"/>
                                        <p:tgtEl>
                                          <p:spTgt spid="6">
                                            <p:txEl>
                                              <p:pRg st="2" end="2"/>
                                            </p:txEl>
                                          </p:spTgt>
                                        </p:tgtEl>
                                      </p:cBhvr>
                                    </p:animEffect>
                                    <p:anim calcmode="lin" valueType="num">
                                      <p:cBhvr>
                                        <p:cTn id="2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left)">
                                      <p:cBhvr>
                                        <p:cTn id="26"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p:cNvSpPr>
            <a:spLocks noGrp="1"/>
          </p:cNvSpPr>
          <p:nvPr>
            <p:ph sz="quarter" idx="13"/>
          </p:nvPr>
        </p:nvSpPr>
        <p:spPr>
          <a:xfrm>
            <a:off x="191277" y="1716915"/>
            <a:ext cx="5245014" cy="4518379"/>
          </a:xfrm>
          <a:noFill/>
        </p:spPr>
        <p:txBody>
          <a:bodyPr anchor="t">
            <a:noAutofit/>
            <a:scene3d>
              <a:camera prst="orthographicFront"/>
              <a:lightRig rig="threePt" dir="t"/>
            </a:scene3d>
            <a:sp3d extrusionH="57150">
              <a:bevelT h="25400" prst="softRound"/>
            </a:sp3d>
          </a:bodyPr>
          <a:lstStyle/>
          <a:p>
            <a:pPr marL="0" indent="0">
              <a:buNone/>
            </a:pPr>
            <a:r>
              <a:rPr lang="en-US" sz="3200" b="1" cap="none" dirty="0" err="1" smtClean="0">
                <a:ln>
                  <a:solidFill>
                    <a:sysClr val="windowText" lastClr="000000"/>
                  </a:solidFill>
                </a:ln>
                <a:solidFill>
                  <a:srgbClr val="FFFF00"/>
                </a:solidFill>
                <a:effectLst>
                  <a:glow rad="127000">
                    <a:srgbClr val="00FFFF"/>
                  </a:glow>
                </a:effectLst>
              </a:rPr>
              <a:t>Yahuah’s</a:t>
            </a:r>
            <a:r>
              <a:rPr lang="en-US" sz="3200" cap="none" dirty="0" smtClean="0">
                <a:solidFill>
                  <a:srgbClr val="FFFF00"/>
                </a:solidFill>
              </a:rPr>
              <a:t> “home    base” </a:t>
            </a:r>
            <a:br>
              <a:rPr lang="en-US" sz="3200" cap="none" dirty="0" smtClean="0">
                <a:solidFill>
                  <a:srgbClr val="FFFF00"/>
                </a:solidFill>
              </a:rPr>
            </a:br>
            <a:r>
              <a:rPr lang="en-US" sz="3200" cap="none" dirty="0" smtClean="0">
                <a:solidFill>
                  <a:srgbClr val="FFFF00"/>
                </a:solidFill>
              </a:rPr>
              <a:t>		  for     the </a:t>
            </a:r>
            <a:r>
              <a:rPr lang="en-US" sz="3200" b="1" u="sng" cap="none" dirty="0" smtClean="0">
                <a:solidFill>
                  <a:srgbClr val="FFFF00"/>
                </a:solidFill>
              </a:rPr>
              <a:t>SUN</a:t>
            </a:r>
            <a:r>
              <a:rPr lang="en-US" sz="3200" b="1" cap="none" dirty="0" smtClean="0">
                <a:solidFill>
                  <a:srgbClr val="FFFF00"/>
                </a:solidFill>
              </a:rPr>
              <a:t>.</a:t>
            </a:r>
            <a:r>
              <a:rPr lang="en-US" sz="3200" cap="none" dirty="0" smtClean="0">
                <a:solidFill>
                  <a:srgbClr val="FFFF00"/>
                </a:solidFill>
              </a:rPr>
              <a:t/>
            </a:r>
            <a:br>
              <a:rPr lang="en-US" sz="3200" cap="none" dirty="0" smtClean="0">
                <a:solidFill>
                  <a:srgbClr val="FFFF00"/>
                </a:solidFill>
              </a:rPr>
            </a:br>
            <a:r>
              <a:rPr lang="en-US" sz="2800" b="1" i="1" dirty="0" err="1" smtClean="0">
                <a:solidFill>
                  <a:schemeClr val="accent6">
                    <a:lumMod val="20000"/>
                    <a:lumOff val="80000"/>
                  </a:schemeClr>
                </a:solidFill>
                <a:latin typeface="Georgia" panose="02040502050405020303" pitchFamily="18" charset="0"/>
              </a:rPr>
              <a:t>P</a:t>
            </a:r>
            <a:r>
              <a:rPr lang="en-US" sz="2800" b="1" i="1" cap="none" dirty="0" err="1" smtClean="0">
                <a:solidFill>
                  <a:schemeClr val="accent6">
                    <a:lumMod val="20000"/>
                    <a:lumOff val="80000"/>
                  </a:schemeClr>
                </a:solidFill>
                <a:latin typeface="Georgia" panose="02040502050405020303" pitchFamily="18" charset="0"/>
              </a:rPr>
              <a:t>sa</a:t>
            </a:r>
            <a:r>
              <a:rPr lang="en-US" sz="2800" b="1" i="1" dirty="0" smtClean="0">
                <a:solidFill>
                  <a:schemeClr val="accent6">
                    <a:lumMod val="20000"/>
                    <a:lumOff val="80000"/>
                  </a:schemeClr>
                </a:solidFill>
                <a:latin typeface="Georgia" panose="02040502050405020303" pitchFamily="18" charset="0"/>
              </a:rPr>
              <a:t> </a:t>
            </a:r>
            <a:r>
              <a:rPr lang="en-US" sz="2800" b="1" i="1" dirty="0">
                <a:solidFill>
                  <a:schemeClr val="accent6">
                    <a:lumMod val="20000"/>
                    <a:lumOff val="80000"/>
                  </a:schemeClr>
                </a:solidFill>
                <a:latin typeface="Georgia" panose="02040502050405020303" pitchFamily="18" charset="0"/>
              </a:rPr>
              <a:t>19:4  </a:t>
            </a:r>
            <a:r>
              <a:rPr lang="en-US" sz="2800" b="1" u="sng" cap="none" dirty="0">
                <a:solidFill>
                  <a:srgbClr val="9966FF"/>
                </a:solidFill>
                <a:effectLst>
                  <a:glow rad="76200">
                    <a:schemeClr val="bg1"/>
                  </a:glow>
                </a:effectLst>
                <a:latin typeface="Georgia" panose="02040502050405020303" pitchFamily="18" charset="0"/>
              </a:rPr>
              <a:t>T</a:t>
            </a:r>
            <a:r>
              <a:rPr lang="en-US" sz="2800" b="1" u="sng" cap="none" dirty="0" smtClean="0">
                <a:solidFill>
                  <a:srgbClr val="9966FF"/>
                </a:solidFill>
                <a:effectLst>
                  <a:glow rad="76200">
                    <a:schemeClr val="bg1"/>
                  </a:glow>
                </a:effectLst>
                <a:latin typeface="Georgia" panose="02040502050405020303" pitchFamily="18" charset="0"/>
              </a:rPr>
              <a:t>heir line</a:t>
            </a:r>
            <a:r>
              <a:rPr lang="en-US" sz="2800" b="1" cap="none" dirty="0" smtClean="0">
                <a:solidFill>
                  <a:srgbClr val="9966FF"/>
                </a:solidFill>
                <a:effectLst>
                  <a:glow rad="76200">
                    <a:schemeClr val="bg1"/>
                  </a:glow>
                </a:effectLst>
                <a:latin typeface="Georgia" panose="02040502050405020303" pitchFamily="18" charset="0"/>
              </a:rPr>
              <a:t> </a:t>
            </a:r>
            <a:r>
              <a:rPr lang="en-US" sz="2400" cap="none" dirty="0" smtClean="0">
                <a:ln>
                  <a:solidFill>
                    <a:srgbClr val="0070C0"/>
                  </a:solidFill>
                </a:ln>
                <a:solidFill>
                  <a:srgbClr val="00FF00"/>
                </a:solidFill>
                <a:effectLst>
                  <a:glow rad="190500">
                    <a:schemeClr val="accent6">
                      <a:lumMod val="20000"/>
                      <a:lumOff val="80000"/>
                      <a:alpha val="96000"/>
                    </a:schemeClr>
                  </a:glow>
                </a:effectLst>
                <a:latin typeface="Arial Rounded MT Bold" pitchFamily="34" charset="0"/>
              </a:rPr>
              <a:t>is gone </a:t>
            </a:r>
            <a:br>
              <a:rPr lang="en-US" sz="2400" cap="none" dirty="0" smtClean="0">
                <a:ln>
                  <a:solidFill>
                    <a:srgbClr val="0070C0"/>
                  </a:solidFill>
                </a:ln>
                <a:solidFill>
                  <a:srgbClr val="00FF00"/>
                </a:solidFill>
                <a:effectLst>
                  <a:glow rad="190500">
                    <a:schemeClr val="accent6">
                      <a:lumMod val="20000"/>
                      <a:lumOff val="80000"/>
                      <a:alpha val="96000"/>
                    </a:schemeClr>
                  </a:glow>
                </a:effectLst>
                <a:latin typeface="Arial Rounded MT Bold" pitchFamily="34" charset="0"/>
              </a:rPr>
            </a:br>
            <a:r>
              <a:rPr lang="en-US" sz="2400" cap="none" dirty="0" smtClean="0">
                <a:ln>
                  <a:solidFill>
                    <a:srgbClr val="0070C0"/>
                  </a:solidFill>
                </a:ln>
                <a:solidFill>
                  <a:srgbClr val="00FF00"/>
                </a:solidFill>
                <a:effectLst>
                  <a:glow rad="190500">
                    <a:schemeClr val="accent6">
                      <a:lumMod val="20000"/>
                      <a:lumOff val="80000"/>
                      <a:alpha val="96000"/>
                    </a:schemeClr>
                  </a:glow>
                </a:effectLst>
                <a:latin typeface="Arial Rounded MT Bold" pitchFamily="34" charset="0"/>
              </a:rPr>
              <a:t>out through all the earth, and </a:t>
            </a:r>
            <a:br>
              <a:rPr lang="en-US" sz="2400" cap="none" dirty="0" smtClean="0">
                <a:ln>
                  <a:solidFill>
                    <a:srgbClr val="0070C0"/>
                  </a:solidFill>
                </a:ln>
                <a:solidFill>
                  <a:srgbClr val="00FF00"/>
                </a:solidFill>
                <a:effectLst>
                  <a:glow rad="190500">
                    <a:schemeClr val="accent6">
                      <a:lumMod val="20000"/>
                      <a:lumOff val="80000"/>
                      <a:alpha val="96000"/>
                    </a:schemeClr>
                  </a:glow>
                </a:effectLst>
                <a:latin typeface="Arial Rounded MT Bold" pitchFamily="34" charset="0"/>
              </a:rPr>
            </a:br>
            <a:r>
              <a:rPr lang="en-US" sz="2400" cap="none" dirty="0" smtClean="0">
                <a:ln>
                  <a:solidFill>
                    <a:srgbClr val="0070C0"/>
                  </a:solidFill>
                </a:ln>
                <a:solidFill>
                  <a:srgbClr val="00FF00"/>
                </a:solidFill>
                <a:effectLst>
                  <a:glow rad="190500">
                    <a:schemeClr val="accent6">
                      <a:lumMod val="20000"/>
                      <a:lumOff val="80000"/>
                      <a:alpha val="96000"/>
                    </a:schemeClr>
                  </a:glow>
                </a:effectLst>
                <a:latin typeface="Arial Rounded MT Bold" pitchFamily="34" charset="0"/>
              </a:rPr>
              <a:t>their words to the end </a:t>
            </a:r>
            <a:br>
              <a:rPr lang="en-US" sz="2400" cap="none" dirty="0" smtClean="0">
                <a:ln>
                  <a:solidFill>
                    <a:srgbClr val="0070C0"/>
                  </a:solidFill>
                </a:ln>
                <a:solidFill>
                  <a:srgbClr val="00FF00"/>
                </a:solidFill>
                <a:effectLst>
                  <a:glow rad="190500">
                    <a:schemeClr val="accent6">
                      <a:lumMod val="20000"/>
                      <a:lumOff val="80000"/>
                      <a:alpha val="96000"/>
                    </a:schemeClr>
                  </a:glow>
                </a:effectLst>
                <a:latin typeface="Arial Rounded MT Bold" pitchFamily="34" charset="0"/>
              </a:rPr>
            </a:br>
            <a:r>
              <a:rPr lang="en-US" sz="2400" cap="none" dirty="0" smtClean="0">
                <a:ln>
                  <a:solidFill>
                    <a:srgbClr val="0070C0"/>
                  </a:solidFill>
                </a:ln>
                <a:solidFill>
                  <a:srgbClr val="00FF00"/>
                </a:solidFill>
                <a:effectLst>
                  <a:glow rad="190500">
                    <a:schemeClr val="accent6">
                      <a:lumMod val="20000"/>
                      <a:lumOff val="80000"/>
                      <a:alpha val="96000"/>
                    </a:schemeClr>
                  </a:glow>
                </a:effectLst>
                <a:latin typeface="Arial Rounded MT Bold" pitchFamily="34" charset="0"/>
              </a:rPr>
              <a:t>of the world.  In </a:t>
            </a:r>
            <a:r>
              <a:rPr lang="en-US" sz="2400" u="sng" cap="none" dirty="0" smtClean="0">
                <a:ln>
                  <a:solidFill>
                    <a:srgbClr val="0066FF"/>
                  </a:solidFill>
                </a:ln>
                <a:solidFill>
                  <a:schemeClr val="accent1">
                    <a:lumMod val="75000"/>
                  </a:schemeClr>
                </a:solidFill>
                <a:effectLst>
                  <a:glow rad="190500">
                    <a:schemeClr val="accent6">
                      <a:lumMod val="20000"/>
                      <a:lumOff val="80000"/>
                      <a:alpha val="96000"/>
                    </a:schemeClr>
                  </a:glow>
                </a:effectLst>
                <a:latin typeface="Arial Rounded MT Bold" pitchFamily="34" charset="0"/>
              </a:rPr>
              <a:t>them</a:t>
            </a:r>
            <a:r>
              <a:rPr lang="en-US" sz="2400" cap="none" dirty="0" smtClean="0">
                <a:solidFill>
                  <a:srgbClr val="00FF00"/>
                </a:solidFill>
                <a:effectLst>
                  <a:glow rad="190500">
                    <a:schemeClr val="accent6">
                      <a:lumMod val="20000"/>
                      <a:lumOff val="80000"/>
                      <a:alpha val="96000"/>
                    </a:schemeClr>
                  </a:glow>
                </a:effectLst>
                <a:latin typeface="Arial Rounded MT Bold" pitchFamily="34" charset="0"/>
              </a:rPr>
              <a:t> </a:t>
            </a:r>
            <a:br>
              <a:rPr lang="en-US" sz="2400" cap="none" dirty="0" smtClean="0">
                <a:solidFill>
                  <a:srgbClr val="00FF00"/>
                </a:solidFill>
                <a:effectLst>
                  <a:glow rad="190500">
                    <a:schemeClr val="accent6">
                      <a:lumMod val="20000"/>
                      <a:lumOff val="80000"/>
                      <a:alpha val="96000"/>
                    </a:schemeClr>
                  </a:glow>
                </a:effectLst>
                <a:latin typeface="Arial Rounded MT Bold" pitchFamily="34" charset="0"/>
              </a:rPr>
            </a:br>
            <a:r>
              <a:rPr lang="en-US" sz="2400" cap="none" dirty="0" smtClean="0">
                <a:ln>
                  <a:solidFill>
                    <a:srgbClr val="0070C0"/>
                  </a:solidFill>
                </a:ln>
                <a:solidFill>
                  <a:srgbClr val="00FF00"/>
                </a:solidFill>
                <a:effectLst>
                  <a:glow rad="190500">
                    <a:schemeClr val="accent6">
                      <a:lumMod val="20000"/>
                      <a:lumOff val="80000"/>
                      <a:alpha val="96000"/>
                    </a:schemeClr>
                  </a:glow>
                </a:effectLst>
                <a:latin typeface="Arial Rounded MT Bold" pitchFamily="34" charset="0"/>
              </a:rPr>
              <a:t>hath he set a </a:t>
            </a:r>
            <a:r>
              <a:rPr lang="en-US" sz="2400" cap="none" dirty="0" smtClean="0">
                <a:ln>
                  <a:solidFill>
                    <a:srgbClr val="0066FF"/>
                  </a:solidFill>
                </a:ln>
                <a:solidFill>
                  <a:schemeClr val="accent1">
                    <a:lumMod val="75000"/>
                  </a:schemeClr>
                </a:solidFill>
                <a:effectLst>
                  <a:glow rad="190500">
                    <a:schemeClr val="accent6">
                      <a:lumMod val="20000"/>
                      <a:lumOff val="80000"/>
                      <a:alpha val="96000"/>
                    </a:schemeClr>
                  </a:glow>
                </a:effectLst>
                <a:latin typeface="Arial Rounded MT Bold" pitchFamily="34" charset="0"/>
              </a:rPr>
              <a:t>TABERNACLE</a:t>
            </a:r>
            <a:r>
              <a:rPr lang="en-US" sz="2400" cap="none" dirty="0" smtClean="0">
                <a:solidFill>
                  <a:srgbClr val="00FF00"/>
                </a:solidFill>
                <a:effectLst>
                  <a:glow rad="190500">
                    <a:schemeClr val="accent6">
                      <a:lumMod val="20000"/>
                      <a:lumOff val="80000"/>
                      <a:alpha val="96000"/>
                    </a:schemeClr>
                  </a:glow>
                </a:effectLst>
                <a:latin typeface="Arial Rounded MT Bold" pitchFamily="34" charset="0"/>
              </a:rPr>
              <a:t> </a:t>
            </a:r>
            <a:br>
              <a:rPr lang="en-US" sz="2400" cap="none" dirty="0" smtClean="0">
                <a:solidFill>
                  <a:srgbClr val="00FF00"/>
                </a:solidFill>
                <a:effectLst>
                  <a:glow rad="190500">
                    <a:schemeClr val="accent6">
                      <a:lumMod val="20000"/>
                      <a:lumOff val="80000"/>
                      <a:alpha val="96000"/>
                    </a:schemeClr>
                  </a:glow>
                </a:effectLst>
                <a:latin typeface="Arial Rounded MT Bold" pitchFamily="34" charset="0"/>
              </a:rPr>
            </a:br>
            <a:r>
              <a:rPr lang="en-US" sz="2400" cap="none" dirty="0" smtClean="0">
                <a:ln>
                  <a:solidFill>
                    <a:srgbClr val="0070C0"/>
                  </a:solidFill>
                </a:ln>
                <a:solidFill>
                  <a:srgbClr val="00FF00"/>
                </a:solidFill>
                <a:effectLst>
                  <a:glow rad="190500">
                    <a:schemeClr val="accent6">
                      <a:lumMod val="20000"/>
                      <a:lumOff val="80000"/>
                      <a:alpha val="96000"/>
                    </a:schemeClr>
                  </a:glow>
                </a:effectLst>
                <a:latin typeface="Arial Rounded MT Bold" pitchFamily="34" charset="0"/>
              </a:rPr>
              <a:t>for the sun.</a:t>
            </a:r>
            <a:endParaRPr lang="en-US" sz="2400" i="1" cap="none" dirty="0">
              <a:ln>
                <a:solidFill>
                  <a:srgbClr val="0070C0"/>
                </a:solidFill>
              </a:ln>
              <a:solidFill>
                <a:srgbClr val="00FF00"/>
              </a:solidFill>
              <a:effectLst>
                <a:glow rad="190500">
                  <a:schemeClr val="accent6">
                    <a:lumMod val="20000"/>
                    <a:lumOff val="80000"/>
                    <a:alpha val="96000"/>
                  </a:schemeClr>
                </a:glow>
              </a:effectLst>
              <a:latin typeface="Arial Rounded MT Bold" pitchFamily="34" charset="0"/>
            </a:endParaRPr>
          </a:p>
        </p:txBody>
      </p:sp>
      <p:sp>
        <p:nvSpPr>
          <p:cNvPr id="4" name="Slide Number Placeholder 3"/>
          <p:cNvSpPr>
            <a:spLocks noGrp="1"/>
          </p:cNvSpPr>
          <p:nvPr>
            <p:ph type="sldNum" sz="quarter" idx="12"/>
          </p:nvPr>
        </p:nvSpPr>
        <p:spPr>
          <a:xfrm>
            <a:off x="11338238" y="6495801"/>
            <a:ext cx="764215" cy="365125"/>
          </a:xfrm>
        </p:spPr>
        <p:txBody>
          <a:bodyPr/>
          <a:lstStyle/>
          <a:p>
            <a:fld id="{6D22F896-40B5-4ADD-8801-0D06FADFA095}" type="slidenum">
              <a:rPr lang="en-US" smtClean="0">
                <a:solidFill>
                  <a:schemeClr val="bg1"/>
                </a:solidFill>
              </a:rPr>
              <a:pPr/>
              <a:t>59</a:t>
            </a:fld>
            <a:endParaRPr lang="en-US" dirty="0">
              <a:solidFill>
                <a:schemeClr val="bg1"/>
              </a:solidFill>
            </a:endParaRPr>
          </a:p>
        </p:txBody>
      </p:sp>
      <p:sp>
        <p:nvSpPr>
          <p:cNvPr id="10" name="Rectangle 9"/>
          <p:cNvSpPr/>
          <p:nvPr/>
        </p:nvSpPr>
        <p:spPr>
          <a:xfrm>
            <a:off x="944880" y="131129"/>
            <a:ext cx="10299358" cy="416771"/>
          </a:xfrm>
          <a:prstGeom prst="rect">
            <a:avLst/>
          </a:prstGeom>
          <a:gradFill>
            <a:gsLst>
              <a:gs pos="0">
                <a:srgbClr val="00B0F0">
                  <a:alpha val="0"/>
                </a:srgbClr>
              </a:gs>
              <a:gs pos="69000">
                <a:schemeClr val="accent6">
                  <a:lumMod val="75000"/>
                </a:schemeClr>
              </a:gs>
            </a:gsLst>
            <a:lin ang="5400000" scaled="0"/>
          </a:gradFill>
          <a:ln w="38100">
            <a:solidFill>
              <a:schemeClr val="accent1">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3200" b="1" dirty="0" smtClean="0">
                <a:ln>
                  <a:solidFill>
                    <a:srgbClr val="0052F6"/>
                  </a:solidFill>
                </a:ln>
                <a:solidFill>
                  <a:srgbClr val="00FFFF"/>
                </a:solidFill>
              </a:rPr>
              <a:t>Yahuah</a:t>
            </a:r>
            <a:r>
              <a:rPr lang="en-CA" sz="3200" dirty="0" smtClean="0">
                <a:ln>
                  <a:solidFill>
                    <a:srgbClr val="0052F6"/>
                  </a:solidFill>
                </a:ln>
                <a:solidFill>
                  <a:schemeClr val="tx1"/>
                </a:solidFill>
              </a:rPr>
              <a:t> has declared His </a:t>
            </a:r>
            <a:r>
              <a:rPr lang="en-CA" sz="3200" b="1" dirty="0" smtClean="0">
                <a:ln>
                  <a:solidFill>
                    <a:srgbClr val="0052F6"/>
                  </a:solidFill>
                </a:ln>
                <a:solidFill>
                  <a:srgbClr val="00FF00"/>
                </a:solidFill>
              </a:rPr>
              <a:t>Parameters</a:t>
            </a:r>
            <a:r>
              <a:rPr lang="en-CA" sz="3200" dirty="0" smtClean="0">
                <a:ln>
                  <a:solidFill>
                    <a:srgbClr val="0052F6"/>
                  </a:solidFill>
                </a:ln>
                <a:solidFill>
                  <a:schemeClr val="tx1"/>
                </a:solidFill>
              </a:rPr>
              <a:t> within the </a:t>
            </a:r>
            <a:r>
              <a:rPr lang="en-CA" sz="3200" b="1" dirty="0" smtClean="0">
                <a:ln>
                  <a:solidFill>
                    <a:srgbClr val="0052F6"/>
                  </a:solidFill>
                </a:ln>
                <a:solidFill>
                  <a:srgbClr val="00FF00"/>
                </a:solidFill>
              </a:rPr>
              <a:t>Mazzaroth!</a:t>
            </a:r>
            <a:endParaRPr lang="en-CA" sz="3200" b="1" dirty="0">
              <a:ln>
                <a:solidFill>
                  <a:srgbClr val="0052F6"/>
                </a:solidFill>
              </a:ln>
              <a:solidFill>
                <a:srgbClr val="00FF00"/>
              </a:solidFill>
            </a:endParaRPr>
          </a:p>
        </p:txBody>
      </p:sp>
      <p:cxnSp>
        <p:nvCxnSpPr>
          <p:cNvPr id="6" name="Straight Arrow Connector 5"/>
          <p:cNvCxnSpPr>
            <a:stCxn id="16" idx="3"/>
          </p:cNvCxnSpPr>
          <p:nvPr/>
        </p:nvCxnSpPr>
        <p:spPr>
          <a:xfrm flipV="1">
            <a:off x="4998028" y="810373"/>
            <a:ext cx="1746262" cy="135610"/>
          </a:xfrm>
          <a:prstGeom prst="straightConnector1">
            <a:avLst/>
          </a:prstGeom>
          <a:ln w="57150">
            <a:solidFill>
              <a:srgbClr val="9966FF"/>
            </a:solidFill>
            <a:headEnd type="none" w="med" len="med"/>
            <a:tailEnd type="arrow"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4778188" y="1301912"/>
            <a:ext cx="2799846" cy="1211117"/>
          </a:xfrm>
          <a:prstGeom prst="straightConnector1">
            <a:avLst/>
          </a:prstGeom>
          <a:ln w="57150">
            <a:solidFill>
              <a:srgbClr val="9966FF"/>
            </a:solidFill>
            <a:headEnd type="none" w="med" len="med"/>
            <a:tailEnd type="arrow"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3" name="Sun 12"/>
          <p:cNvSpPr/>
          <p:nvPr/>
        </p:nvSpPr>
        <p:spPr>
          <a:xfrm>
            <a:off x="7458635" y="733243"/>
            <a:ext cx="914400" cy="914400"/>
          </a:xfrm>
          <a:prstGeom prst="sun">
            <a:avLst/>
          </a:prstGeom>
          <a:solidFill>
            <a:srgbClr val="FFFF00"/>
          </a:solidFill>
          <a:ln>
            <a:solidFill>
              <a:srgbClr val="9966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5-Point Star 14"/>
          <p:cNvSpPr/>
          <p:nvPr/>
        </p:nvSpPr>
        <p:spPr>
          <a:xfrm>
            <a:off x="7292788" y="636492"/>
            <a:ext cx="331694" cy="347761"/>
          </a:xfrm>
          <a:prstGeom prst="star5">
            <a:avLst/>
          </a:prstGeom>
          <a:solidFill>
            <a:schemeClr val="accent6">
              <a:lumMod val="60000"/>
              <a:lumOff val="4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5-Point Star 16"/>
          <p:cNvSpPr/>
          <p:nvPr/>
        </p:nvSpPr>
        <p:spPr>
          <a:xfrm>
            <a:off x="8225117" y="636492"/>
            <a:ext cx="331694" cy="347761"/>
          </a:xfrm>
          <a:prstGeom prst="star5">
            <a:avLst/>
          </a:prstGeom>
          <a:solidFill>
            <a:schemeClr val="accent6">
              <a:lumMod val="60000"/>
              <a:lumOff val="4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5-Point Star 18"/>
          <p:cNvSpPr/>
          <p:nvPr/>
        </p:nvSpPr>
        <p:spPr>
          <a:xfrm>
            <a:off x="6805775" y="636492"/>
            <a:ext cx="331694" cy="347761"/>
          </a:xfrm>
          <a:prstGeom prst="star5">
            <a:avLst/>
          </a:prstGeom>
          <a:solidFill>
            <a:schemeClr val="accent6">
              <a:lumMod val="60000"/>
              <a:lumOff val="4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5-Point Star 19"/>
          <p:cNvSpPr/>
          <p:nvPr/>
        </p:nvSpPr>
        <p:spPr>
          <a:xfrm>
            <a:off x="8706423" y="636492"/>
            <a:ext cx="331694" cy="347761"/>
          </a:xfrm>
          <a:prstGeom prst="star5">
            <a:avLst/>
          </a:prstGeom>
          <a:solidFill>
            <a:schemeClr val="accent6">
              <a:lumMod val="60000"/>
              <a:lumOff val="4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ounded Rectangle 15"/>
          <p:cNvSpPr/>
          <p:nvPr/>
        </p:nvSpPr>
        <p:spPr>
          <a:xfrm>
            <a:off x="1156358" y="628322"/>
            <a:ext cx="3841670" cy="635321"/>
          </a:xfrm>
          <a:prstGeom prst="roundRect">
            <a:avLst/>
          </a:prstGeom>
          <a:solidFill>
            <a:srgbClr val="9966FF"/>
          </a:solidFill>
          <a:ln>
            <a:solidFill>
              <a:srgbClr val="00FF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3600" b="1" dirty="0" err="1" smtClean="0">
                <a:ln>
                  <a:solidFill>
                    <a:srgbClr val="0066FF"/>
                  </a:solidFill>
                </a:ln>
              </a:rPr>
              <a:t>Mazzaroth</a:t>
            </a:r>
            <a:r>
              <a:rPr lang="en-CA" sz="3600" b="1" dirty="0" smtClean="0">
                <a:ln>
                  <a:solidFill>
                    <a:srgbClr val="0066FF"/>
                  </a:solidFill>
                </a:ln>
              </a:rPr>
              <a:t> Stars</a:t>
            </a:r>
            <a:endParaRPr lang="en-CA" sz="3600" b="1" dirty="0">
              <a:ln>
                <a:solidFill>
                  <a:srgbClr val="0066FF"/>
                </a:solidFill>
              </a:ln>
            </a:endParaRPr>
          </a:p>
        </p:txBody>
      </p:sp>
      <p:sp>
        <p:nvSpPr>
          <p:cNvPr id="22" name="Oval 21"/>
          <p:cNvSpPr/>
          <p:nvPr/>
        </p:nvSpPr>
        <p:spPr>
          <a:xfrm>
            <a:off x="5519300" y="2303545"/>
            <a:ext cx="4823778" cy="1524871"/>
          </a:xfrm>
          <a:prstGeom prst="ellipse">
            <a:avLst/>
          </a:prstGeom>
          <a:solidFill>
            <a:schemeClr val="accent6">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4800" b="1" dirty="0" err="1" smtClean="0">
                <a:ln>
                  <a:solidFill>
                    <a:srgbClr val="0052F6"/>
                  </a:solidFill>
                </a:ln>
                <a:solidFill>
                  <a:srgbClr val="FF9900"/>
                </a:solidFill>
                <a:latin typeface="Georgia" panose="02040502050405020303" pitchFamily="18" charset="0"/>
              </a:rPr>
              <a:t>Tequfah</a:t>
            </a:r>
            <a:r>
              <a:rPr lang="en-US" sz="2800" b="1" dirty="0" smtClean="0">
                <a:ln>
                  <a:solidFill>
                    <a:srgbClr val="0052F6"/>
                  </a:solidFill>
                </a:ln>
                <a:solidFill>
                  <a:srgbClr val="FF9900"/>
                </a:solidFill>
                <a:latin typeface="Georgia" panose="02040502050405020303" pitchFamily="18" charset="0"/>
              </a:rPr>
              <a:t/>
            </a:r>
            <a:br>
              <a:rPr lang="en-US" sz="2800" b="1" dirty="0" smtClean="0">
                <a:ln>
                  <a:solidFill>
                    <a:srgbClr val="0052F6"/>
                  </a:solidFill>
                </a:ln>
                <a:solidFill>
                  <a:srgbClr val="FF9900"/>
                </a:solidFill>
                <a:latin typeface="Georgia" panose="02040502050405020303" pitchFamily="18" charset="0"/>
              </a:rPr>
            </a:br>
            <a:r>
              <a:rPr lang="en-US" sz="2800" b="1" dirty="0" smtClean="0">
                <a:ln>
                  <a:solidFill>
                    <a:srgbClr val="0052F6"/>
                  </a:solidFill>
                </a:ln>
                <a:solidFill>
                  <a:srgbClr val="FF9900"/>
                </a:solidFill>
                <a:latin typeface="Georgia" panose="02040502050405020303" pitchFamily="18" charset="0"/>
              </a:rPr>
              <a:t>(</a:t>
            </a:r>
            <a:r>
              <a:rPr lang="en-US" sz="2800" b="1" dirty="0" smtClean="0">
                <a:ln>
                  <a:solidFill>
                    <a:srgbClr val="0052F6"/>
                  </a:solidFill>
                </a:ln>
                <a:solidFill>
                  <a:srgbClr val="00B050"/>
                </a:solidFill>
                <a:latin typeface="Georgia" panose="02040502050405020303" pitchFamily="18" charset="0"/>
              </a:rPr>
              <a:t>Spring</a:t>
            </a:r>
            <a:r>
              <a:rPr lang="en-US" sz="2800" b="1" dirty="0" smtClean="0">
                <a:ln>
                  <a:solidFill>
                    <a:srgbClr val="0052F6"/>
                  </a:solidFill>
                </a:ln>
                <a:solidFill>
                  <a:srgbClr val="FF9900"/>
                </a:solidFill>
                <a:latin typeface="Georgia" panose="02040502050405020303" pitchFamily="18" charset="0"/>
              </a:rPr>
              <a:t> </a:t>
            </a:r>
            <a:r>
              <a:rPr lang="en-US" sz="2800" b="1" dirty="0" smtClean="0">
                <a:ln>
                  <a:solidFill>
                    <a:srgbClr val="0052F6"/>
                  </a:solidFill>
                </a:ln>
                <a:solidFill>
                  <a:srgbClr val="00B050"/>
                </a:solidFill>
                <a:latin typeface="Georgia" panose="02040502050405020303" pitchFamily="18" charset="0"/>
              </a:rPr>
              <a:t>Equinox</a:t>
            </a:r>
            <a:r>
              <a:rPr lang="en-US" sz="2800" b="1" dirty="0" smtClean="0">
                <a:ln>
                  <a:solidFill>
                    <a:srgbClr val="0052F6"/>
                  </a:solidFill>
                </a:ln>
                <a:solidFill>
                  <a:srgbClr val="FF9900"/>
                </a:solidFill>
                <a:latin typeface="Georgia" panose="02040502050405020303" pitchFamily="18" charset="0"/>
              </a:rPr>
              <a:t>)</a:t>
            </a:r>
            <a:endParaRPr lang="en-US" sz="2800" b="1" dirty="0">
              <a:ln>
                <a:solidFill>
                  <a:srgbClr val="0052F6"/>
                </a:solidFill>
              </a:ln>
              <a:solidFill>
                <a:srgbClr val="FF9900"/>
              </a:solidFill>
              <a:latin typeface="Georgia" panose="02040502050405020303" pitchFamily="18" charset="0"/>
            </a:endParaRPr>
          </a:p>
        </p:txBody>
      </p:sp>
      <p:sp>
        <p:nvSpPr>
          <p:cNvPr id="18" name="Lightning Bolt 17"/>
          <p:cNvSpPr/>
          <p:nvPr/>
        </p:nvSpPr>
        <p:spPr>
          <a:xfrm rot="5840475">
            <a:off x="8690298" y="1130703"/>
            <a:ext cx="1259180" cy="1344051"/>
          </a:xfrm>
          <a:prstGeom prst="lightningBolt">
            <a:avLst/>
          </a:prstGeom>
          <a:solidFill>
            <a:srgbClr val="9966FF"/>
          </a:solidFill>
          <a:ln w="38100">
            <a:solidFill>
              <a:srgbClr val="00FF00"/>
            </a:solidFill>
          </a:ln>
          <a:effectLst>
            <a:glow rad="1270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23" name="Straight Arrow Connector 22"/>
          <p:cNvCxnSpPr/>
          <p:nvPr/>
        </p:nvCxnSpPr>
        <p:spPr>
          <a:xfrm rot="120000" flipH="1" flipV="1">
            <a:off x="7911424" y="1790546"/>
            <a:ext cx="35364" cy="858730"/>
          </a:xfrm>
          <a:prstGeom prst="straightConnector1">
            <a:avLst/>
          </a:prstGeom>
          <a:ln w="57150">
            <a:solidFill>
              <a:srgbClr val="0052F6"/>
            </a:solidFill>
            <a:headEnd type="none" w="med" len="med"/>
            <a:tailEnd type="arrow" w="med" len="med"/>
          </a:ln>
          <a:effectLst>
            <a:glow rad="50800">
              <a:srgbClr val="00FFFF"/>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5893656" y="3867300"/>
            <a:ext cx="4110275" cy="2367993"/>
          </a:xfrm>
          <a:prstGeom prst="ellipse">
            <a:avLst/>
          </a:prstGeom>
          <a:solidFill>
            <a:schemeClr val="accent6">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800" b="1" dirty="0" smtClean="0">
                <a:ln>
                  <a:solidFill>
                    <a:srgbClr val="0052F6"/>
                  </a:solidFill>
                </a:ln>
                <a:solidFill>
                  <a:srgbClr val="FF9900"/>
                </a:solidFill>
                <a:latin typeface="Georgia" panose="02040502050405020303" pitchFamily="18" charset="0"/>
              </a:rPr>
              <a:t>Originally </a:t>
            </a:r>
          </a:p>
          <a:p>
            <a:pPr algn="ctr"/>
            <a:r>
              <a:rPr lang="en-US" sz="2800" b="1" dirty="0" smtClean="0">
                <a:ln>
                  <a:solidFill>
                    <a:srgbClr val="0052F6"/>
                  </a:solidFill>
                </a:ln>
                <a:solidFill>
                  <a:srgbClr val="FF9900"/>
                </a:solidFill>
                <a:latin typeface="Georgia" panose="02040502050405020303" pitchFamily="18" charset="0"/>
              </a:rPr>
              <a:t>360</a:t>
            </a:r>
            <a:r>
              <a:rPr lang="en-US" sz="1100" b="1" dirty="0" smtClean="0">
                <a:ln>
                  <a:solidFill>
                    <a:srgbClr val="0052F6"/>
                  </a:solidFill>
                </a:ln>
                <a:solidFill>
                  <a:srgbClr val="FF9900"/>
                </a:solidFill>
                <a:latin typeface="Georgia" panose="02040502050405020303" pitchFamily="18" charset="0"/>
              </a:rPr>
              <a:t> </a:t>
            </a:r>
            <a:r>
              <a:rPr lang="en-US" sz="2800" b="1" dirty="0" smtClean="0">
                <a:ln>
                  <a:solidFill>
                    <a:srgbClr val="0052F6"/>
                  </a:solidFill>
                </a:ln>
                <a:solidFill>
                  <a:srgbClr val="FF9900"/>
                </a:solidFill>
                <a:latin typeface="Georgia" panose="02040502050405020303" pitchFamily="18" charset="0"/>
              </a:rPr>
              <a:t>cycles.</a:t>
            </a:r>
            <a:br>
              <a:rPr lang="en-US" sz="2800" b="1" dirty="0" smtClean="0">
                <a:ln>
                  <a:solidFill>
                    <a:srgbClr val="0052F6"/>
                  </a:solidFill>
                </a:ln>
                <a:solidFill>
                  <a:srgbClr val="FF9900"/>
                </a:solidFill>
                <a:latin typeface="Georgia" panose="02040502050405020303" pitchFamily="18" charset="0"/>
              </a:rPr>
            </a:br>
            <a:endParaRPr lang="en-US" sz="2800" b="1" dirty="0" smtClean="0">
              <a:ln>
                <a:solidFill>
                  <a:srgbClr val="0052F6"/>
                </a:solidFill>
              </a:ln>
              <a:solidFill>
                <a:srgbClr val="FF9900"/>
              </a:solidFill>
              <a:latin typeface="Georgia" panose="02040502050405020303" pitchFamily="18" charset="0"/>
            </a:endParaRPr>
          </a:p>
          <a:p>
            <a:pPr algn="ctr"/>
            <a:endParaRPr lang="en-US" sz="2800" b="1" dirty="0" smtClean="0">
              <a:ln>
                <a:solidFill>
                  <a:srgbClr val="0052F6"/>
                </a:solidFill>
              </a:ln>
              <a:solidFill>
                <a:srgbClr val="FF9900"/>
              </a:solidFill>
              <a:latin typeface="Georgia" panose="02040502050405020303" pitchFamily="18" charset="0"/>
            </a:endParaRPr>
          </a:p>
        </p:txBody>
      </p:sp>
      <p:cxnSp>
        <p:nvCxnSpPr>
          <p:cNvPr id="5" name="Straight Arrow Connector 4"/>
          <p:cNvCxnSpPr>
            <a:endCxn id="15" idx="2"/>
          </p:cNvCxnSpPr>
          <p:nvPr/>
        </p:nvCxnSpPr>
        <p:spPr>
          <a:xfrm flipV="1">
            <a:off x="4187536" y="984252"/>
            <a:ext cx="3168600" cy="3754003"/>
          </a:xfrm>
          <a:prstGeom prst="straightConnector1">
            <a:avLst/>
          </a:prstGeom>
          <a:ln w="57150">
            <a:solidFill>
              <a:srgbClr val="00FF00"/>
            </a:solidFill>
            <a:headEnd type="none" w="med" len="med"/>
            <a:tailEnd type="arrow" w="med" len="med"/>
          </a:ln>
          <a:effectLst>
            <a:glow rad="50800">
              <a:srgbClr val="FF9900"/>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3092822" y="1398494"/>
            <a:ext cx="8965" cy="1488144"/>
          </a:xfrm>
          <a:prstGeom prst="straightConnector1">
            <a:avLst/>
          </a:prstGeom>
          <a:ln w="76200">
            <a:solidFill>
              <a:srgbClr val="9966FF"/>
            </a:solidFill>
            <a:headEnd type="arrow" w="med" len="med"/>
            <a:tailEnd type="arrow" w="med" len="med"/>
          </a:ln>
          <a:effectLst>
            <a:glow rad="76200">
              <a:schemeClr val="accent5">
                <a:lumMod val="40000"/>
                <a:lumOff val="60000"/>
              </a:schemeClr>
            </a:glow>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24" name="Curved Left Arrow 23"/>
          <p:cNvSpPr/>
          <p:nvPr/>
        </p:nvSpPr>
        <p:spPr>
          <a:xfrm>
            <a:off x="9268692" y="2886637"/>
            <a:ext cx="1240674" cy="1943411"/>
          </a:xfrm>
          <a:prstGeom prst="curvedLeftArrow">
            <a:avLst>
              <a:gd name="adj1" fmla="val 14510"/>
              <a:gd name="adj2" fmla="val 50000"/>
              <a:gd name="adj3" fmla="val 40075"/>
            </a:avLst>
          </a:prstGeom>
          <a:gradFill>
            <a:gsLst>
              <a:gs pos="0">
                <a:srgbClr val="FFFF00">
                  <a:lumMod val="60000"/>
                  <a:lumOff val="40000"/>
                </a:srgbClr>
              </a:gs>
              <a:gs pos="37000">
                <a:schemeClr val="tx1">
                  <a:alpha val="74000"/>
                </a:schemeClr>
              </a:gs>
              <a:gs pos="61000">
                <a:srgbClr val="993300"/>
              </a:gs>
              <a:gs pos="88000">
                <a:srgbClr val="00FFFF"/>
              </a:gs>
            </a:gsLst>
            <a:lin ang="5400000" scaled="1"/>
          </a:gra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7" name="Rectangle 26"/>
          <p:cNvSpPr/>
          <p:nvPr/>
        </p:nvSpPr>
        <p:spPr>
          <a:xfrm>
            <a:off x="6538401" y="5111863"/>
            <a:ext cx="2915729"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lvl="0" algn="ctr"/>
            <a:r>
              <a:rPr lang="en-US" sz="2800" b="1" dirty="0">
                <a:ln>
                  <a:solidFill>
                    <a:srgbClr val="0052F6"/>
                  </a:solidFill>
                </a:ln>
                <a:solidFill>
                  <a:srgbClr val="FF0000"/>
                </a:solidFill>
                <a:latin typeface="Georgia" panose="02040502050405020303" pitchFamily="18" charset="0"/>
              </a:rPr>
              <a:t>Temporarily</a:t>
            </a:r>
            <a:r>
              <a:rPr lang="en-US" sz="2800" b="1" dirty="0">
                <a:ln>
                  <a:solidFill>
                    <a:srgbClr val="0052F6"/>
                  </a:solidFill>
                </a:ln>
                <a:solidFill>
                  <a:srgbClr val="FF9900"/>
                </a:solidFill>
                <a:latin typeface="Georgia" panose="02040502050405020303" pitchFamily="18" charset="0"/>
              </a:rPr>
              <a:t> 36</a:t>
            </a:r>
            <a:r>
              <a:rPr lang="en-US" sz="2800" b="1" dirty="0">
                <a:ln>
                  <a:solidFill>
                    <a:srgbClr val="0052F6"/>
                  </a:solidFill>
                </a:ln>
                <a:solidFill>
                  <a:srgbClr val="FF0000"/>
                </a:solidFill>
                <a:latin typeface="Georgia" panose="02040502050405020303" pitchFamily="18" charset="0"/>
              </a:rPr>
              <a:t>5</a:t>
            </a:r>
            <a:r>
              <a:rPr lang="en-US" sz="2800" b="1" dirty="0">
                <a:ln>
                  <a:solidFill>
                    <a:srgbClr val="0052F6"/>
                  </a:solidFill>
                </a:ln>
                <a:solidFill>
                  <a:srgbClr val="FF9900"/>
                </a:solidFill>
                <a:latin typeface="Georgia" panose="02040502050405020303" pitchFamily="18" charset="0"/>
              </a:rPr>
              <a:t> cycles!</a:t>
            </a:r>
          </a:p>
        </p:txBody>
      </p:sp>
      <p:sp>
        <p:nvSpPr>
          <p:cNvPr id="29" name="Curved Left Arrow 28"/>
          <p:cNvSpPr/>
          <p:nvPr/>
        </p:nvSpPr>
        <p:spPr>
          <a:xfrm rot="10800000">
            <a:off x="5417472" y="2649632"/>
            <a:ext cx="1240674" cy="1943411"/>
          </a:xfrm>
          <a:prstGeom prst="curvedLeftArrow">
            <a:avLst>
              <a:gd name="adj1" fmla="val 14510"/>
              <a:gd name="adj2" fmla="val 50000"/>
              <a:gd name="adj3" fmla="val 40075"/>
            </a:avLst>
          </a:prstGeom>
          <a:gradFill>
            <a:gsLst>
              <a:gs pos="0">
                <a:srgbClr val="FFFF00">
                  <a:lumMod val="60000"/>
                  <a:lumOff val="40000"/>
                </a:srgbClr>
              </a:gs>
              <a:gs pos="37000">
                <a:schemeClr val="tx1">
                  <a:alpha val="74000"/>
                </a:schemeClr>
              </a:gs>
              <a:gs pos="61000">
                <a:srgbClr val="993300"/>
              </a:gs>
              <a:gs pos="88000">
                <a:srgbClr val="00FFFF"/>
              </a:gs>
            </a:gsLst>
            <a:lin ang="5400000" scaled="1"/>
          </a:gra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9658110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1000"/>
                                        <p:tgtEl>
                                          <p:spTgt spid="3">
                                            <p:txEl>
                                              <p:pRg st="0" end="0"/>
                                            </p:txEl>
                                          </p:spTgt>
                                        </p:tgtEl>
                                      </p:cBhvr>
                                    </p:animEffect>
                                  </p:childTnLst>
                                </p:cTn>
                              </p:par>
                              <p:par>
                                <p:cTn id="8" presetID="22" presetClass="entr" presetSubtype="4" fill="hold" nodeType="withEffect">
                                  <p:stCondLst>
                                    <p:cond delay="200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1000"/>
                                        <p:tgtEl>
                                          <p:spTgt spid="14"/>
                                        </p:tgtEl>
                                      </p:cBhvr>
                                    </p:animEffect>
                                  </p:childTnLst>
                                </p:cTn>
                              </p:par>
                              <p:par>
                                <p:cTn id="11" presetID="6" presetClass="entr" presetSubtype="32" fill="hold" nodeType="withEffect">
                                  <p:stCondLst>
                                    <p:cond delay="3000"/>
                                  </p:stCondLst>
                                  <p:childTnLst>
                                    <p:set>
                                      <p:cBhvr>
                                        <p:cTn id="12" dur="1" fill="hold">
                                          <p:stCondLst>
                                            <p:cond delay="0"/>
                                          </p:stCondLst>
                                        </p:cTn>
                                        <p:tgtEl>
                                          <p:spTgt spid="8"/>
                                        </p:tgtEl>
                                        <p:attrNameLst>
                                          <p:attrName>style.visibility</p:attrName>
                                        </p:attrNameLst>
                                      </p:cBhvr>
                                      <p:to>
                                        <p:strVal val="visible"/>
                                      </p:to>
                                    </p:set>
                                    <p:animEffect transition="in" filter="circle(out)">
                                      <p:cBhvr>
                                        <p:cTn id="13" dur="2000"/>
                                        <p:tgtEl>
                                          <p:spTgt spid="8"/>
                                        </p:tgtEl>
                                      </p:cBhvr>
                                    </p:animEffect>
                                  </p:childTnLst>
                                </p:cTn>
                              </p:par>
                              <p:par>
                                <p:cTn id="14" presetID="22" presetClass="entr" presetSubtype="4" fill="hold" nodeType="withEffect">
                                  <p:stCondLst>
                                    <p:cond delay="875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25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32"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circle(out)">
                                      <p:cBhvr>
                                        <p:cTn id="21" dur="2000"/>
                                        <p:tgtEl>
                                          <p:spTgt spid="22"/>
                                        </p:tgtEl>
                                      </p:cBhvr>
                                    </p:animEffect>
                                  </p:childTnLst>
                                </p:cTn>
                              </p:par>
                              <p:par>
                                <p:cTn id="22" presetID="6" presetClass="entr" presetSubtype="32"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circle(out)">
                                      <p:cBhvr>
                                        <p:cTn id="24" dur="2000"/>
                                        <p:tgtEl>
                                          <p:spTgt spid="23"/>
                                        </p:tgtEl>
                                      </p:cBhvr>
                                    </p:animEffect>
                                  </p:childTnLst>
                                </p:cTn>
                              </p:par>
                              <p:par>
                                <p:cTn id="25" presetID="6" presetClass="entr" presetSubtype="16" repeatCount="3000" fill="hold" grpId="0" nodeType="withEffect">
                                  <p:stCondLst>
                                    <p:cond delay="1250"/>
                                  </p:stCondLst>
                                  <p:childTnLst>
                                    <p:set>
                                      <p:cBhvr>
                                        <p:cTn id="26" dur="1" fill="hold">
                                          <p:stCondLst>
                                            <p:cond delay="0"/>
                                          </p:stCondLst>
                                        </p:cTn>
                                        <p:tgtEl>
                                          <p:spTgt spid="18"/>
                                        </p:tgtEl>
                                        <p:attrNameLst>
                                          <p:attrName>style.visibility</p:attrName>
                                        </p:attrNameLst>
                                      </p:cBhvr>
                                      <p:to>
                                        <p:strVal val="visible"/>
                                      </p:to>
                                    </p:set>
                                    <p:animEffect transition="in" filter="circle(i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up)">
                                      <p:cBhvr>
                                        <p:cTn id="32" dur="1250"/>
                                        <p:tgtEl>
                                          <p:spTgt spid="24"/>
                                        </p:tgtEl>
                                      </p:cBhvr>
                                    </p:animEffect>
                                  </p:childTnLst>
                                </p:cTn>
                              </p:par>
                              <p:par>
                                <p:cTn id="33" presetID="22" presetClass="entr" presetSubtype="4" fill="hold" grpId="0" nodeType="withEffect">
                                  <p:stCondLst>
                                    <p:cond delay="2000"/>
                                  </p:stCondLst>
                                  <p:childTnLst>
                                    <p:set>
                                      <p:cBhvr>
                                        <p:cTn id="34" dur="1" fill="hold">
                                          <p:stCondLst>
                                            <p:cond delay="0"/>
                                          </p:stCondLst>
                                        </p:cTn>
                                        <p:tgtEl>
                                          <p:spTgt spid="29"/>
                                        </p:tgtEl>
                                        <p:attrNameLst>
                                          <p:attrName>style.visibility</p:attrName>
                                        </p:attrNameLst>
                                      </p:cBhvr>
                                      <p:to>
                                        <p:strVal val="visible"/>
                                      </p:to>
                                    </p:set>
                                    <p:animEffect transition="in" filter="wipe(down)">
                                      <p:cBhvr>
                                        <p:cTn id="35" dur="1250"/>
                                        <p:tgtEl>
                                          <p:spTgt spid="29"/>
                                        </p:tgtEl>
                                      </p:cBhvr>
                                    </p:animEffect>
                                  </p:childTnLst>
                                </p:cTn>
                              </p:par>
                              <p:par>
                                <p:cTn id="36" presetID="14" presetClass="entr" presetSubtype="10" fill="hold" grpId="0" nodeType="withEffect">
                                  <p:stCondLst>
                                    <p:cond delay="1000"/>
                                  </p:stCondLst>
                                  <p:childTnLst>
                                    <p:set>
                                      <p:cBhvr>
                                        <p:cTn id="37" dur="1" fill="hold">
                                          <p:stCondLst>
                                            <p:cond delay="0"/>
                                          </p:stCondLst>
                                        </p:cTn>
                                        <p:tgtEl>
                                          <p:spTgt spid="30"/>
                                        </p:tgtEl>
                                        <p:attrNameLst>
                                          <p:attrName>style.visibility</p:attrName>
                                        </p:attrNameLst>
                                      </p:cBhvr>
                                      <p:to>
                                        <p:strVal val="visible"/>
                                      </p:to>
                                    </p:set>
                                    <p:animEffect transition="in" filter="randombar(horizontal)">
                                      <p:cBhvr>
                                        <p:cTn id="38" dur="750"/>
                                        <p:tgtEl>
                                          <p:spTgt spid="30"/>
                                        </p:tgtEl>
                                      </p:cBhvr>
                                    </p:animEffect>
                                  </p:childTnLst>
                                </p:cTn>
                              </p:par>
                              <p:par>
                                <p:cTn id="39" presetID="1" presetClass="path" presetSubtype="0" accel="50000" decel="50000" fill="hold" grpId="0" nodeType="withEffect">
                                  <p:stCondLst>
                                    <p:cond delay="3000"/>
                                  </p:stCondLst>
                                  <p:childTnLst>
                                    <p:animMotion origin="layout" path="M 1.25E-6 -1.11111E-6 C 0.13685 -1.11111E-6 0.24805 0.17292 0.24805 0.38658 C 0.24805 0.6 0.13685 0.77361 1.25E-6 0.77361 C -0.13698 0.77361 -0.24792 0.6 -0.24792 0.38658 C -0.24792 0.17292 -0.13698 -1.11111E-6 1.25E-6 -1.11111E-6 Z " pathEditMode="relative" rAng="0" ptsTypes="AAAAA">
                                      <p:cBhvr>
                                        <p:cTn id="40" dur="5000" fill="hold"/>
                                        <p:tgtEl>
                                          <p:spTgt spid="13"/>
                                        </p:tgtEl>
                                        <p:attrNameLst>
                                          <p:attrName>ppt_x</p:attrName>
                                          <p:attrName>ppt_y</p:attrName>
                                        </p:attrNameLst>
                                      </p:cBhvr>
                                      <p:rCtr x="0" y="38681"/>
                                    </p:animMotion>
                                  </p:childTnLst>
                                </p:cTn>
                              </p:par>
                              <p:par>
                                <p:cTn id="41" presetID="42" presetClass="entr" presetSubtype="0" fill="hold" grpId="0" nodeType="withEffect">
                                  <p:stCondLst>
                                    <p:cond delay="450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3" grpId="0" animBg="1"/>
      <p:bldP spid="22" grpId="0" animBg="1"/>
      <p:bldP spid="18" grpId="0" animBg="1"/>
      <p:bldP spid="30" grpId="0" animBg="1"/>
      <p:bldP spid="24" grpId="0" animBg="1"/>
      <p:bldP spid="27" grpId="0"/>
      <p:bldP spid="29"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rotWithShape="1">
          <a:gsLst>
            <a:gs pos="6000">
              <a:srgbClr val="9966FF"/>
            </a:gs>
            <a:gs pos="45000">
              <a:schemeClr val="bg2">
                <a:tint val="78000"/>
                <a:shade val="100000"/>
                <a:hueMod val="136000"/>
                <a:satMod val="160000"/>
                <a:lumMod val="105000"/>
              </a:schemeClr>
            </a:gs>
            <a:gs pos="100000">
              <a:schemeClr val="tx1"/>
            </a:gs>
          </a:gsLst>
          <a:lin ang="5400000" scaled="0"/>
        </a:gradFill>
        <a:effectLst/>
      </p:bgPr>
    </p:bg>
    <p:spTree>
      <p:nvGrpSpPr>
        <p:cNvPr id="1" name=""/>
        <p:cNvGrpSpPr/>
        <p:nvPr/>
      </p:nvGrpSpPr>
      <p:grpSpPr>
        <a:xfrm>
          <a:off x="0" y="0"/>
          <a:ext cx="0" cy="0"/>
          <a:chOff x="0" y="0"/>
          <a:chExt cx="0" cy="0"/>
        </a:xfrm>
      </p:grpSpPr>
      <p:sp>
        <p:nvSpPr>
          <p:cNvPr id="10" name="Rectangle 9"/>
          <p:cNvSpPr/>
          <p:nvPr/>
        </p:nvSpPr>
        <p:spPr>
          <a:xfrm>
            <a:off x="6707473" y="188640"/>
            <a:ext cx="4743121" cy="1456184"/>
          </a:xfrm>
          <a:prstGeom prst="rect">
            <a:avLst/>
          </a:prstGeom>
          <a:gradFill>
            <a:gsLst>
              <a:gs pos="11000">
                <a:schemeClr val="accent6">
                  <a:lumMod val="60000"/>
                  <a:lumOff val="40000"/>
                </a:schemeClr>
              </a:gs>
              <a:gs pos="77000">
                <a:srgbClr val="002060"/>
              </a:gs>
            </a:gsLst>
            <a:lin ang="5400000" scaled="0"/>
          </a:gradFill>
          <a:ln>
            <a:noFill/>
          </a:ln>
          <a:effectLst>
            <a:glow rad="228600">
              <a:srgbClr val="002060">
                <a:alpha val="40000"/>
              </a:srgb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US" sz="9600" b="1" spc="100" dirty="0" smtClean="0">
                <a:ln w="19050">
                  <a:solidFill>
                    <a:srgbClr val="FFFF00"/>
                  </a:solidFill>
                </a:ln>
                <a:solidFill>
                  <a:srgbClr val="56C5FF">
                    <a:lumMod val="75000"/>
                  </a:srgbClr>
                </a:solidFill>
                <a:effectLst>
                  <a:glow rad="228600">
                    <a:schemeClr val="accent4">
                      <a:satMod val="175000"/>
                      <a:alpha val="40000"/>
                    </a:schemeClr>
                  </a:glow>
                </a:effectLst>
                <a:ea typeface="+mj-ea"/>
                <a:cs typeface="+mj-cs"/>
              </a:rPr>
              <a:t> Tequfah</a:t>
            </a:r>
            <a:endParaRPr lang="en-CA" b="1" dirty="0">
              <a:ln>
                <a:solidFill>
                  <a:srgbClr val="FFFF00"/>
                </a:solidFill>
              </a:ln>
              <a:solidFill>
                <a:schemeClr val="accent6">
                  <a:lumMod val="60000"/>
                  <a:lumOff val="40000"/>
                </a:schemeClr>
              </a:solidFill>
              <a:effectLst>
                <a:glow rad="228600">
                  <a:schemeClr val="accent4">
                    <a:satMod val="175000"/>
                    <a:alpha val="40000"/>
                  </a:schemeClr>
                </a:glow>
              </a:effectLst>
              <a:latin typeface="Edwardian Script ITC" panose="030303020407070D0804" pitchFamily="66" charset="0"/>
            </a:endParaRPr>
          </a:p>
        </p:txBody>
      </p:sp>
      <p:sp>
        <p:nvSpPr>
          <p:cNvPr id="11" name="Rectangle 10"/>
          <p:cNvSpPr/>
          <p:nvPr/>
        </p:nvSpPr>
        <p:spPr>
          <a:xfrm>
            <a:off x="200310" y="1748118"/>
            <a:ext cx="11809311" cy="4986767"/>
          </a:xfrm>
          <a:prstGeom prst="rect">
            <a:avLst/>
          </a:prstGeom>
          <a:gradFill>
            <a:gsLst>
              <a:gs pos="51500">
                <a:srgbClr val="9966FF"/>
              </a:gs>
              <a:gs pos="31000">
                <a:schemeClr val="tx1"/>
              </a:gs>
              <a:gs pos="65000">
                <a:srgbClr val="FFC000"/>
              </a:gs>
              <a:gs pos="97000">
                <a:srgbClr val="009999"/>
              </a:gs>
              <a:gs pos="81000">
                <a:schemeClr val="accent6">
                  <a:lumMod val="60000"/>
                  <a:lumOff val="40000"/>
                </a:schemeClr>
              </a:gs>
            </a:gsLst>
            <a:path path="shape">
              <a:fillToRect l="50000" t="50000" r="50000" b="50000"/>
            </a:path>
          </a:gra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Slide Number Placeholder 2"/>
          <p:cNvSpPr>
            <a:spLocks noGrp="1"/>
          </p:cNvSpPr>
          <p:nvPr>
            <p:ph type="sldNum" sz="quarter" idx="12"/>
          </p:nvPr>
        </p:nvSpPr>
        <p:spPr>
          <a:xfrm>
            <a:off x="11185166" y="6391275"/>
            <a:ext cx="764215" cy="365125"/>
          </a:xfrm>
        </p:spPr>
        <p:txBody>
          <a:bodyPr/>
          <a:lstStyle/>
          <a:p>
            <a:fld id="{6D22F896-40B5-4ADD-8801-0D06FADFA095}" type="slidenum">
              <a:rPr lang="en-US" smtClean="0"/>
              <a:pPr/>
              <a:t>6</a:t>
            </a:fld>
            <a:endParaRPr lang="en-US" dirty="0"/>
          </a:p>
        </p:txBody>
      </p:sp>
      <p:sp>
        <p:nvSpPr>
          <p:cNvPr id="14" name="Rectangle 13"/>
          <p:cNvSpPr/>
          <p:nvPr/>
        </p:nvSpPr>
        <p:spPr>
          <a:xfrm>
            <a:off x="331391" y="188640"/>
            <a:ext cx="6106378" cy="1425038"/>
          </a:xfrm>
          <a:prstGeom prst="rect">
            <a:avLst/>
          </a:prstGeom>
          <a:solidFill>
            <a:srgbClr val="FF0000"/>
          </a:solidFill>
          <a:ln w="57150">
            <a:solidFill>
              <a:srgbClr val="FFFF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pPr algn="ctr"/>
            <a:r>
              <a:rPr lang="en-US" sz="9600" b="1" spc="100" dirty="0" smtClean="0">
                <a:ln w="19050">
                  <a:solidFill>
                    <a:srgbClr val="FFFF00"/>
                  </a:solidFill>
                </a:ln>
                <a:solidFill>
                  <a:srgbClr val="56C5FF">
                    <a:lumMod val="75000"/>
                  </a:srgbClr>
                </a:solidFill>
                <a:effectLst>
                  <a:glow rad="228600">
                    <a:srgbClr val="1D7EAB">
                      <a:satMod val="175000"/>
                      <a:alpha val="40000"/>
                    </a:srgbClr>
                  </a:glow>
                </a:effectLst>
              </a:rPr>
              <a:t>SHANEH </a:t>
            </a:r>
            <a:endParaRPr lang="en-CA" dirty="0"/>
          </a:p>
        </p:txBody>
      </p:sp>
      <p:sp>
        <p:nvSpPr>
          <p:cNvPr id="15" name="Rectangle 14"/>
          <p:cNvSpPr/>
          <p:nvPr/>
        </p:nvSpPr>
        <p:spPr>
          <a:xfrm>
            <a:off x="719967" y="1864659"/>
            <a:ext cx="10730627" cy="4610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h="25400" prst="softRound"/>
            </a:sp3d>
          </a:bodyPr>
          <a:lstStyle/>
          <a:p>
            <a:pPr algn="ctr"/>
            <a:r>
              <a:rPr lang="en-US" sz="9600" i="1" dirty="0" err="1" smtClean="0">
                <a:ln w="57150">
                  <a:solidFill>
                    <a:srgbClr val="663300"/>
                  </a:solidFill>
                </a:ln>
                <a:solidFill>
                  <a:schemeClr val="accent6">
                    <a:lumMod val="75000"/>
                  </a:schemeClr>
                </a:solidFill>
                <a:effectLst>
                  <a:glow rad="266700">
                    <a:srgbClr val="00FF00"/>
                  </a:glow>
                </a:effectLst>
                <a:latin typeface="Arial Black" panose="020B0A04020102020204" pitchFamily="34" charset="0"/>
              </a:rPr>
              <a:t>Yahuah’s</a:t>
            </a:r>
            <a:r>
              <a:rPr lang="en-US" sz="12000" i="1" dirty="0" smtClean="0">
                <a:ln w="57150">
                  <a:solidFill>
                    <a:srgbClr val="FFFF00"/>
                  </a:solidFill>
                </a:ln>
                <a:solidFill>
                  <a:schemeClr val="accent6">
                    <a:lumMod val="75000"/>
                  </a:schemeClr>
                </a:solidFill>
                <a:effectLst>
                  <a:glow rad="266700">
                    <a:srgbClr val="00FF00"/>
                  </a:glow>
                </a:effectLst>
                <a:latin typeface="Arial Black" panose="020B0A04020102020204" pitchFamily="34" charset="0"/>
              </a:rPr>
              <a:t> </a:t>
            </a:r>
          </a:p>
          <a:p>
            <a:pPr algn="ctr"/>
            <a:r>
              <a:rPr lang="en-US" sz="8800" i="1" dirty="0" smtClean="0">
                <a:ln w="57150">
                  <a:solidFill>
                    <a:srgbClr val="FFFF00"/>
                  </a:solidFill>
                </a:ln>
                <a:solidFill>
                  <a:schemeClr val="accent6">
                    <a:lumMod val="75000"/>
                  </a:schemeClr>
                </a:solidFill>
                <a:effectLst>
                  <a:glow rad="266700">
                    <a:srgbClr val="00FF00"/>
                  </a:glow>
                </a:effectLst>
                <a:latin typeface="Arial Black" panose="020B0A04020102020204" pitchFamily="34" charset="0"/>
              </a:rPr>
              <a:t> </a:t>
            </a:r>
            <a:r>
              <a:rPr lang="en-US" sz="12000" i="1" u="sng" dirty="0" smtClean="0">
                <a:ln w="57150">
                  <a:solidFill>
                    <a:srgbClr val="663300"/>
                  </a:solidFill>
                </a:ln>
                <a:solidFill>
                  <a:schemeClr val="accent6">
                    <a:lumMod val="75000"/>
                  </a:schemeClr>
                </a:solidFill>
                <a:effectLst>
                  <a:glow rad="266700">
                    <a:srgbClr val="00FF00"/>
                  </a:glow>
                </a:effectLst>
                <a:latin typeface="Showcard Gothic" panose="04020904020102020604" pitchFamily="82" charset="0"/>
              </a:rPr>
              <a:t>Key</a:t>
            </a:r>
            <a:r>
              <a:rPr lang="en-US" sz="8800" i="1" dirty="0" smtClean="0">
                <a:ln w="57150">
                  <a:solidFill>
                    <a:srgbClr val="FFFF00"/>
                  </a:solidFill>
                </a:ln>
                <a:solidFill>
                  <a:schemeClr val="accent6">
                    <a:lumMod val="75000"/>
                  </a:schemeClr>
                </a:solidFill>
                <a:effectLst>
                  <a:glow rad="266700">
                    <a:srgbClr val="00FF00"/>
                  </a:glow>
                </a:effectLst>
                <a:latin typeface="Showcard Gothic" panose="04020904020102020604" pitchFamily="82" charset="0"/>
              </a:rPr>
              <a:t> </a:t>
            </a:r>
            <a:r>
              <a:rPr lang="en-US" sz="8800" i="1" dirty="0" smtClean="0">
                <a:ln w="57150">
                  <a:solidFill>
                    <a:srgbClr val="FFFF00"/>
                  </a:solidFill>
                </a:ln>
                <a:solidFill>
                  <a:schemeClr val="accent6">
                    <a:lumMod val="75000"/>
                  </a:schemeClr>
                </a:solidFill>
                <a:effectLst>
                  <a:glow rad="63500">
                    <a:srgbClr val="00CC00"/>
                  </a:glow>
                </a:effectLst>
                <a:latin typeface="Arial Black" panose="020B0A04020102020204" pitchFamily="34" charset="0"/>
              </a:rPr>
              <a:t/>
            </a:r>
            <a:br>
              <a:rPr lang="en-US" sz="8800" i="1" dirty="0" smtClean="0">
                <a:ln w="57150">
                  <a:solidFill>
                    <a:srgbClr val="FFFF00"/>
                  </a:solidFill>
                </a:ln>
                <a:solidFill>
                  <a:schemeClr val="accent6">
                    <a:lumMod val="75000"/>
                  </a:schemeClr>
                </a:solidFill>
                <a:effectLst>
                  <a:glow rad="63500">
                    <a:srgbClr val="00CC00"/>
                  </a:glow>
                </a:effectLst>
                <a:latin typeface="Arial Black" panose="020B0A04020102020204" pitchFamily="34" charset="0"/>
              </a:rPr>
            </a:br>
            <a:r>
              <a:rPr lang="en-US" sz="6000" i="1" dirty="0" smtClean="0">
                <a:ln w="57150">
                  <a:solidFill>
                    <a:srgbClr val="0066FF"/>
                  </a:solidFill>
                </a:ln>
                <a:solidFill>
                  <a:schemeClr val="accent6">
                    <a:lumMod val="75000"/>
                  </a:schemeClr>
                </a:solidFill>
                <a:effectLst>
                  <a:glow rad="63500">
                    <a:srgbClr val="00CC00"/>
                  </a:glow>
                </a:effectLst>
                <a:latin typeface="Arial Black" panose="020B0A04020102020204" pitchFamily="34" charset="0"/>
              </a:rPr>
              <a:t>of knowledge!   </a:t>
            </a:r>
            <a:endParaRPr lang="en-CA" sz="1600" i="1" dirty="0">
              <a:ln w="57150">
                <a:solidFill>
                  <a:srgbClr val="0066FF"/>
                </a:solidFill>
              </a:ln>
              <a:solidFill>
                <a:schemeClr val="accent6">
                  <a:lumMod val="75000"/>
                </a:schemeClr>
              </a:solidFill>
              <a:effectLst>
                <a:glow rad="63500">
                  <a:srgbClr val="00CC00"/>
                </a:glow>
              </a:effectLst>
              <a:latin typeface="Arial Black" panose="020B0A04020102020204" pitchFamily="34" charset="0"/>
            </a:endParaRPr>
          </a:p>
        </p:txBody>
      </p:sp>
      <p:sp>
        <p:nvSpPr>
          <p:cNvPr id="16" name="Right Brace 15"/>
          <p:cNvSpPr/>
          <p:nvPr/>
        </p:nvSpPr>
        <p:spPr>
          <a:xfrm rot="5400000">
            <a:off x="5626599" y="-3307533"/>
            <a:ext cx="1109135" cy="10282521"/>
          </a:xfrm>
          <a:prstGeom prst="rightBrace">
            <a:avLst>
              <a:gd name="adj1" fmla="val 108557"/>
              <a:gd name="adj2" fmla="val 50000"/>
            </a:avLst>
          </a:prstGeom>
          <a:ln w="76200">
            <a:solidFill>
              <a:srgbClr val="00FF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7" name="Rounded Rectangle 16"/>
          <p:cNvSpPr/>
          <p:nvPr/>
        </p:nvSpPr>
        <p:spPr>
          <a:xfrm rot="20275191">
            <a:off x="351272" y="3647963"/>
            <a:ext cx="3010139" cy="2210506"/>
          </a:xfrm>
          <a:prstGeom prst="roundRect">
            <a:avLst/>
          </a:prstGeom>
          <a:solidFill>
            <a:schemeClr val="bg1">
              <a:lumMod val="85000"/>
            </a:schemeClr>
          </a:solidFill>
          <a:ln w="38100"/>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4000" b="1" u="sng" dirty="0" smtClean="0">
                <a:ln w="19050">
                  <a:solidFill>
                    <a:srgbClr val="006600"/>
                  </a:solidFill>
                </a:ln>
                <a:solidFill>
                  <a:srgbClr val="FF9900"/>
                </a:solidFill>
              </a:rPr>
              <a:t>Functioning in unison</a:t>
            </a:r>
            <a:r>
              <a:rPr lang="en-CA" sz="4000" b="1" dirty="0" smtClean="0">
                <a:ln w="19050">
                  <a:solidFill>
                    <a:srgbClr val="006600"/>
                  </a:solidFill>
                </a:ln>
                <a:solidFill>
                  <a:srgbClr val="FF9900"/>
                </a:solidFill>
              </a:rPr>
              <a:t>,</a:t>
            </a:r>
            <a:r>
              <a:rPr lang="en-CA" sz="4000" b="1" u="sng" dirty="0" smtClean="0">
                <a:ln w="19050">
                  <a:solidFill>
                    <a:srgbClr val="006600"/>
                  </a:solidFill>
                </a:ln>
                <a:solidFill>
                  <a:srgbClr val="FF9900"/>
                </a:solidFill>
              </a:rPr>
              <a:t> they are</a:t>
            </a:r>
            <a:r>
              <a:rPr lang="en-CA" sz="4000" b="1" dirty="0" smtClean="0">
                <a:ln w="19050">
                  <a:solidFill>
                    <a:srgbClr val="006600"/>
                  </a:solidFill>
                </a:ln>
                <a:solidFill>
                  <a:srgbClr val="FF9900"/>
                </a:solidFill>
              </a:rPr>
              <a:t> </a:t>
            </a:r>
            <a:r>
              <a:rPr lang="en-CA" sz="4000" b="1" dirty="0" smtClean="0">
                <a:ln>
                  <a:solidFill>
                    <a:srgbClr val="FFFF00"/>
                  </a:solidFill>
                </a:ln>
                <a:solidFill>
                  <a:srgbClr val="002060"/>
                </a:solidFill>
              </a:rPr>
              <a:t>-</a:t>
            </a:r>
            <a:endParaRPr lang="en-CA" sz="4000" b="1" dirty="0">
              <a:ln>
                <a:solidFill>
                  <a:srgbClr val="FFFF00"/>
                </a:solidFill>
              </a:ln>
              <a:solidFill>
                <a:srgbClr val="002060"/>
              </a:solidFill>
            </a:endParaRPr>
          </a:p>
        </p:txBody>
      </p:sp>
      <p:pic>
        <p:nvPicPr>
          <p:cNvPr id="18" name="Picture 3" descr="C:\Users\Rae\Desktop\key png.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5022553">
            <a:off x="1544198" y="1320033"/>
            <a:ext cx="1980019" cy="1980018"/>
          </a:xfrm>
          <a:prstGeom prst="rect">
            <a:avLst/>
          </a:prstGeom>
          <a:noFill/>
          <a:extLst>
            <a:ext uri="{909E8E84-426E-40DD-AFC4-6F175D3DCCD1}">
              <a14:hiddenFill xmlns:a14="http://schemas.microsoft.com/office/drawing/2010/main">
                <a:solidFill>
                  <a:srgbClr val="FFFFFF"/>
                </a:solidFill>
              </a14:hiddenFill>
            </a:ext>
          </a:extLst>
        </p:spPr>
      </p:pic>
      <p:sp>
        <p:nvSpPr>
          <p:cNvPr id="13" name="Bent Arrow 12"/>
          <p:cNvSpPr/>
          <p:nvPr/>
        </p:nvSpPr>
        <p:spPr>
          <a:xfrm rot="10800000">
            <a:off x="8373034" y="1613678"/>
            <a:ext cx="1692357" cy="3971334"/>
          </a:xfrm>
          <a:prstGeom prst="bentArrow">
            <a:avLst>
              <a:gd name="adj1" fmla="val 21292"/>
              <a:gd name="adj2" fmla="val 50000"/>
              <a:gd name="adj3" fmla="val 42037"/>
              <a:gd name="adj4" fmla="val 57963"/>
            </a:avLst>
          </a:prstGeom>
          <a:gradFill flip="none" rotWithShape="1">
            <a:gsLst>
              <a:gs pos="51500">
                <a:srgbClr val="9966FF"/>
              </a:gs>
              <a:gs pos="17000">
                <a:schemeClr val="tx1"/>
              </a:gs>
              <a:gs pos="65000">
                <a:srgbClr val="FFC000"/>
              </a:gs>
              <a:gs pos="38000">
                <a:srgbClr val="009999"/>
              </a:gs>
              <a:gs pos="81000">
                <a:schemeClr val="accent6">
                  <a:lumMod val="60000"/>
                  <a:lumOff val="40000"/>
                </a:schemeClr>
              </a:gs>
            </a:gsLst>
            <a:path path="circle">
              <a:fillToRect l="100000" t="100000"/>
            </a:path>
            <a:tileRect r="-100000" b="-100000"/>
          </a:gradFill>
          <a:ln w="57150">
            <a:solidFill>
              <a:srgbClr val="0052F6"/>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11356293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250"/>
                                        <p:tgtEl>
                                          <p:spTgt spid="10"/>
                                        </p:tgtEl>
                                      </p:cBhvr>
                                    </p:animEffect>
                                  </p:childTnLst>
                                </p:cTn>
                              </p:par>
                              <p:par>
                                <p:cTn id="8" presetID="6" presetClass="entr" presetSubtype="16" fill="hold" grpId="0" nodeType="withEffect">
                                  <p:stCondLst>
                                    <p:cond delay="1500"/>
                                  </p:stCondLst>
                                  <p:childTnLst>
                                    <p:set>
                                      <p:cBhvr>
                                        <p:cTn id="9" dur="1" fill="hold">
                                          <p:stCondLst>
                                            <p:cond delay="0"/>
                                          </p:stCondLst>
                                        </p:cTn>
                                        <p:tgtEl>
                                          <p:spTgt spid="17"/>
                                        </p:tgtEl>
                                        <p:attrNameLst>
                                          <p:attrName>style.visibility</p:attrName>
                                        </p:attrNameLst>
                                      </p:cBhvr>
                                      <p:to>
                                        <p:strVal val="visible"/>
                                      </p:to>
                                    </p:set>
                                    <p:animEffect transition="in" filter="circle(in)">
                                      <p:cBhvr>
                                        <p:cTn id="10" dur="1250"/>
                                        <p:tgtEl>
                                          <p:spTgt spid="17"/>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heckerboard(across)">
                                      <p:cBhvr>
                                        <p:cTn id="13" dur="1250"/>
                                        <p:tgtEl>
                                          <p:spTgt spid="11"/>
                                        </p:tgtEl>
                                      </p:cBhvr>
                                    </p:animEffect>
                                  </p:childTnLst>
                                </p:cTn>
                              </p:par>
                              <p:par>
                                <p:cTn id="14" presetID="22" presetClass="entr" presetSubtype="1" fill="hold" grpId="0" nodeType="withEffect">
                                  <p:stCondLst>
                                    <p:cond delay="125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1500"/>
                                        <p:tgtEl>
                                          <p:spTgt spid="16"/>
                                        </p:tgtEl>
                                      </p:cBhvr>
                                    </p:animEffect>
                                  </p:childTnLst>
                                </p:cTn>
                              </p:par>
                              <p:par>
                                <p:cTn id="17" presetID="22" presetClass="entr" presetSubtype="1" fill="hold" grpId="0" nodeType="withEffect">
                                  <p:stCondLst>
                                    <p:cond delay="200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125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15">
                                            <p:txEl>
                                              <p:pRg st="0" end="0"/>
                                            </p:txEl>
                                          </p:spTgt>
                                        </p:tgtEl>
                                        <p:attrNameLst>
                                          <p:attrName>style.visibility</p:attrName>
                                        </p:attrNameLst>
                                      </p:cBhvr>
                                      <p:to>
                                        <p:strVal val="visible"/>
                                      </p:to>
                                    </p:set>
                                    <p:animEffect transition="in" filter="wheel(1)">
                                      <p:cBhvr>
                                        <p:cTn id="24" dur="1250"/>
                                        <p:tgtEl>
                                          <p:spTgt spid="15">
                                            <p:txEl>
                                              <p:pRg st="0" end="0"/>
                                            </p:txEl>
                                          </p:spTgt>
                                        </p:tgtEl>
                                      </p:cBhvr>
                                    </p:animEffect>
                                  </p:childTnLst>
                                </p:cTn>
                              </p:par>
                              <p:par>
                                <p:cTn id="25" presetID="3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1000" fill="hold"/>
                                        <p:tgtEl>
                                          <p:spTgt spid="18"/>
                                        </p:tgtEl>
                                        <p:attrNameLst>
                                          <p:attrName>ppt_w</p:attrName>
                                        </p:attrNameLst>
                                      </p:cBhvr>
                                      <p:tavLst>
                                        <p:tav tm="0">
                                          <p:val>
                                            <p:fltVal val="0"/>
                                          </p:val>
                                        </p:tav>
                                        <p:tav tm="100000">
                                          <p:val>
                                            <p:strVal val="#ppt_w"/>
                                          </p:val>
                                        </p:tav>
                                      </p:tavLst>
                                    </p:anim>
                                    <p:anim calcmode="lin" valueType="num">
                                      <p:cBhvr>
                                        <p:cTn id="28" dur="1000" fill="hold"/>
                                        <p:tgtEl>
                                          <p:spTgt spid="18"/>
                                        </p:tgtEl>
                                        <p:attrNameLst>
                                          <p:attrName>ppt_h</p:attrName>
                                        </p:attrNameLst>
                                      </p:cBhvr>
                                      <p:tavLst>
                                        <p:tav tm="0">
                                          <p:val>
                                            <p:fltVal val="0"/>
                                          </p:val>
                                        </p:tav>
                                        <p:tav tm="100000">
                                          <p:val>
                                            <p:strVal val="#ppt_h"/>
                                          </p:val>
                                        </p:tav>
                                      </p:tavLst>
                                    </p:anim>
                                    <p:anim calcmode="lin" valueType="num">
                                      <p:cBhvr>
                                        <p:cTn id="29" dur="1000" fill="hold"/>
                                        <p:tgtEl>
                                          <p:spTgt spid="18"/>
                                        </p:tgtEl>
                                        <p:attrNameLst>
                                          <p:attrName>style.rotation</p:attrName>
                                        </p:attrNameLst>
                                      </p:cBhvr>
                                      <p:tavLst>
                                        <p:tav tm="0">
                                          <p:val>
                                            <p:fltVal val="90"/>
                                          </p:val>
                                        </p:tav>
                                        <p:tav tm="100000">
                                          <p:val>
                                            <p:fltVal val="0"/>
                                          </p:val>
                                        </p:tav>
                                      </p:tavLst>
                                    </p:anim>
                                    <p:animEffect transition="in" filter="fade">
                                      <p:cBhvr>
                                        <p:cTn id="30" dur="1000"/>
                                        <p:tgtEl>
                                          <p:spTgt spid="18"/>
                                        </p:tgtEl>
                                      </p:cBhvr>
                                    </p:animEffect>
                                  </p:childTnLst>
                                </p:cTn>
                              </p:par>
                              <p:par>
                                <p:cTn id="31" presetID="21" presetClass="entr" presetSubtype="1" fill="hold" nodeType="withEffect">
                                  <p:stCondLst>
                                    <p:cond delay="1000"/>
                                  </p:stCondLst>
                                  <p:childTnLst>
                                    <p:set>
                                      <p:cBhvr>
                                        <p:cTn id="32" dur="1" fill="hold">
                                          <p:stCondLst>
                                            <p:cond delay="0"/>
                                          </p:stCondLst>
                                        </p:cTn>
                                        <p:tgtEl>
                                          <p:spTgt spid="15">
                                            <p:txEl>
                                              <p:pRg st="1" end="1"/>
                                            </p:txEl>
                                          </p:spTgt>
                                        </p:tgtEl>
                                        <p:attrNameLst>
                                          <p:attrName>style.visibility</p:attrName>
                                        </p:attrNameLst>
                                      </p:cBhvr>
                                      <p:to>
                                        <p:strVal val="visible"/>
                                      </p:to>
                                    </p:set>
                                    <p:animEffect transition="in" filter="wheel(1)">
                                      <p:cBhvr>
                                        <p:cTn id="33" dur="125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6" grpId="0" animBg="1"/>
      <p:bldP spid="17" grpId="0" animBg="1"/>
      <p:bldP spid="1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p:cNvSpPr>
            <a:spLocks noGrp="1"/>
          </p:cNvSpPr>
          <p:nvPr>
            <p:ph sz="quarter" idx="13"/>
          </p:nvPr>
        </p:nvSpPr>
        <p:spPr>
          <a:xfrm>
            <a:off x="547839" y="1263644"/>
            <a:ext cx="3786995" cy="5398615"/>
          </a:xfrm>
          <a:noFill/>
        </p:spPr>
        <p:txBody>
          <a:bodyPr anchor="t">
            <a:noAutofit/>
            <a:scene3d>
              <a:camera prst="orthographicFront"/>
              <a:lightRig rig="threePt" dir="t"/>
            </a:scene3d>
            <a:sp3d extrusionH="57150">
              <a:bevelT w="38100" h="38100"/>
            </a:sp3d>
          </a:bodyPr>
          <a:lstStyle/>
          <a:p>
            <a:pPr marL="0" indent="0">
              <a:buNone/>
            </a:pPr>
            <a:r>
              <a:rPr lang="en-US" sz="3200" b="1" cap="none" dirty="0" err="1" smtClean="0">
                <a:ln>
                  <a:solidFill>
                    <a:sysClr val="windowText" lastClr="000000"/>
                  </a:solidFill>
                </a:ln>
                <a:solidFill>
                  <a:srgbClr val="FFFF00"/>
                </a:solidFill>
                <a:effectLst>
                  <a:glow rad="127000">
                    <a:srgbClr val="00FFFF"/>
                  </a:glow>
                </a:effectLst>
              </a:rPr>
              <a:t>Yahuah’s</a:t>
            </a:r>
            <a:r>
              <a:rPr lang="en-US" sz="3200" cap="none" dirty="0" smtClean="0">
                <a:solidFill>
                  <a:srgbClr val="FFFF00"/>
                </a:solidFill>
              </a:rPr>
              <a:t> </a:t>
            </a:r>
            <a:br>
              <a:rPr lang="en-US" sz="3200" cap="none" dirty="0" smtClean="0">
                <a:solidFill>
                  <a:srgbClr val="FFFF00"/>
                </a:solidFill>
              </a:rPr>
            </a:br>
            <a:r>
              <a:rPr lang="en-US" sz="3200" cap="none" dirty="0" smtClean="0">
                <a:solidFill>
                  <a:srgbClr val="FFFF00"/>
                </a:solidFill>
              </a:rPr>
              <a:t>outline for a completed cycle – </a:t>
            </a:r>
            <a:r>
              <a:rPr lang="en-US" sz="3200" i="1" cap="none" dirty="0" smtClean="0">
                <a:ln>
                  <a:solidFill>
                    <a:sysClr val="windowText" lastClr="000000"/>
                  </a:solidFill>
                </a:ln>
                <a:solidFill>
                  <a:srgbClr val="00FFFF"/>
                </a:solidFill>
                <a:effectLst>
                  <a:glow rad="127000">
                    <a:schemeClr val="accent6">
                      <a:lumMod val="60000"/>
                      <a:lumOff val="40000"/>
                    </a:schemeClr>
                  </a:glow>
                </a:effectLst>
                <a:latin typeface="Georgia" panose="02040502050405020303" pitchFamily="18" charset="0"/>
              </a:rPr>
              <a:t>point of commencement to original point </a:t>
            </a:r>
            <a:r>
              <a:rPr lang="en-US" sz="3200" cap="none" dirty="0" smtClean="0">
                <a:solidFill>
                  <a:srgbClr val="FFFF00"/>
                </a:solidFill>
              </a:rPr>
              <a:t>– is here, based in the </a:t>
            </a:r>
            <a:r>
              <a:rPr lang="en-US" sz="3200" cap="none" dirty="0" err="1" smtClean="0">
                <a:solidFill>
                  <a:srgbClr val="FFFF00"/>
                </a:solidFill>
              </a:rPr>
              <a:t>Mazzaroth</a:t>
            </a:r>
            <a:r>
              <a:rPr lang="en-US" sz="3200" cap="none" dirty="0" smtClean="0">
                <a:solidFill>
                  <a:srgbClr val="FFFF00"/>
                </a:solidFill>
              </a:rPr>
              <a:t> </a:t>
            </a:r>
            <a:r>
              <a:rPr lang="en-US" sz="3200" u="sng" cap="none" dirty="0" smtClean="0">
                <a:ln>
                  <a:solidFill>
                    <a:srgbClr val="0052F6"/>
                  </a:solidFill>
                </a:ln>
                <a:solidFill>
                  <a:schemeClr val="accent2">
                    <a:lumMod val="40000"/>
                    <a:lumOff val="60000"/>
                  </a:schemeClr>
                </a:solidFill>
              </a:rPr>
              <a:t>STARS</a:t>
            </a:r>
            <a:r>
              <a:rPr lang="en-US" sz="3200" cap="none" dirty="0" smtClean="0">
                <a:ln>
                  <a:solidFill>
                    <a:srgbClr val="0052F6"/>
                  </a:solidFill>
                </a:ln>
                <a:solidFill>
                  <a:schemeClr val="accent2">
                    <a:lumMod val="40000"/>
                    <a:lumOff val="60000"/>
                  </a:schemeClr>
                </a:solidFill>
              </a:rPr>
              <a:t>.</a:t>
            </a:r>
            <a:r>
              <a:rPr lang="en-US" sz="3200" cap="none" dirty="0" smtClean="0">
                <a:solidFill>
                  <a:srgbClr val="FFFF00"/>
                </a:solidFill>
              </a:rPr>
              <a:t/>
            </a:r>
            <a:br>
              <a:rPr lang="en-US" sz="3200" cap="none" dirty="0" smtClean="0">
                <a:solidFill>
                  <a:srgbClr val="FFFF00"/>
                </a:solidFill>
              </a:rPr>
            </a:br>
            <a:r>
              <a:rPr lang="en-US" sz="3200" cap="none" dirty="0" smtClean="0">
                <a:solidFill>
                  <a:srgbClr val="FFFF00"/>
                </a:solidFill>
              </a:rPr>
              <a:t>See also </a:t>
            </a:r>
            <a:r>
              <a:rPr lang="en-US" sz="3200" i="1" cap="none" dirty="0" smtClean="0">
                <a:solidFill>
                  <a:srgbClr val="00FF00"/>
                </a:solidFill>
              </a:rPr>
              <a:t>Ps 19:6.</a:t>
            </a:r>
            <a:endParaRPr lang="en-US" sz="3200" i="1" cap="none" dirty="0">
              <a:solidFill>
                <a:srgbClr val="00FF00"/>
              </a:solidFill>
            </a:endParaRPr>
          </a:p>
        </p:txBody>
      </p:sp>
      <p:sp>
        <p:nvSpPr>
          <p:cNvPr id="10" name="Rectangle 9"/>
          <p:cNvSpPr/>
          <p:nvPr/>
        </p:nvSpPr>
        <p:spPr>
          <a:xfrm>
            <a:off x="1295401" y="124610"/>
            <a:ext cx="9601198" cy="416771"/>
          </a:xfrm>
          <a:prstGeom prst="rect">
            <a:avLst/>
          </a:prstGeom>
          <a:gradFill>
            <a:gsLst>
              <a:gs pos="0">
                <a:srgbClr val="00B0F0">
                  <a:alpha val="0"/>
                </a:srgbClr>
              </a:gs>
              <a:gs pos="69000">
                <a:schemeClr val="accent6">
                  <a:lumMod val="75000"/>
                </a:schemeClr>
              </a:gs>
            </a:gsLst>
            <a:lin ang="5400000" scaled="0"/>
          </a:gradFill>
          <a:ln w="38100">
            <a:solidFill>
              <a:schemeClr val="accent1">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200" b="1" dirty="0" err="1" smtClean="0">
                <a:solidFill>
                  <a:srgbClr val="00FFFF"/>
                </a:solidFill>
              </a:rPr>
              <a:t>Yahuah’s</a:t>
            </a:r>
            <a:r>
              <a:rPr lang="en-CA" sz="3200" dirty="0" smtClean="0">
                <a:solidFill>
                  <a:schemeClr val="tx1"/>
                </a:solidFill>
              </a:rPr>
              <a:t> </a:t>
            </a:r>
            <a:r>
              <a:rPr lang="en-CA" sz="3200" dirty="0">
                <a:solidFill>
                  <a:schemeClr val="tx1"/>
                </a:solidFill>
              </a:rPr>
              <a:t>p</a:t>
            </a:r>
            <a:r>
              <a:rPr lang="en-CA" sz="3200" dirty="0" smtClean="0">
                <a:solidFill>
                  <a:schemeClr val="tx1"/>
                </a:solidFill>
              </a:rPr>
              <a:t>arameters define a </a:t>
            </a:r>
            <a:r>
              <a:rPr lang="en-CA" sz="3200" b="1" dirty="0" smtClean="0">
                <a:ln>
                  <a:solidFill>
                    <a:srgbClr val="0066FF"/>
                  </a:solidFill>
                </a:ln>
                <a:solidFill>
                  <a:srgbClr val="00FF00"/>
                </a:solidFill>
              </a:rPr>
              <a:t>360 degree revolution. </a:t>
            </a:r>
            <a:endParaRPr lang="en-CA" sz="3200" b="1" dirty="0">
              <a:ln>
                <a:solidFill>
                  <a:srgbClr val="0066FF"/>
                </a:solidFill>
              </a:ln>
              <a:solidFill>
                <a:srgbClr val="00FF00"/>
              </a:solidFill>
            </a:endParaRPr>
          </a:p>
        </p:txBody>
      </p:sp>
      <p:cxnSp>
        <p:nvCxnSpPr>
          <p:cNvPr id="6" name="Straight Arrow Connector 5"/>
          <p:cNvCxnSpPr>
            <a:stCxn id="16" idx="3"/>
          </p:cNvCxnSpPr>
          <p:nvPr/>
        </p:nvCxnSpPr>
        <p:spPr>
          <a:xfrm>
            <a:off x="4998028" y="810372"/>
            <a:ext cx="1746262" cy="0"/>
          </a:xfrm>
          <a:prstGeom prst="straightConnector1">
            <a:avLst/>
          </a:prstGeom>
          <a:ln w="57150">
            <a:solidFill>
              <a:srgbClr val="9966FF"/>
            </a:solidFill>
            <a:headEnd type="none" w="med" len="med"/>
            <a:tailEnd type="arrow"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3001992" y="1263645"/>
            <a:ext cx="4622490" cy="2201868"/>
          </a:xfrm>
          <a:prstGeom prst="straightConnector1">
            <a:avLst/>
          </a:prstGeom>
          <a:ln w="57150">
            <a:solidFill>
              <a:srgbClr val="9966FF"/>
            </a:solidFill>
            <a:headEnd type="none" w="med" len="med"/>
            <a:tailEnd type="arrow" w="med" len="med"/>
          </a:ln>
          <a:effectLst>
            <a:glow rad="76200">
              <a:schemeClr val="accent6">
                <a:lumMod val="40000"/>
                <a:lumOff val="60000"/>
                <a:alpha val="99000"/>
              </a:schemeClr>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a:endCxn id="15" idx="2"/>
          </p:cNvCxnSpPr>
          <p:nvPr/>
        </p:nvCxnSpPr>
        <p:spPr>
          <a:xfrm flipV="1">
            <a:off x="3534032" y="984252"/>
            <a:ext cx="3822104" cy="4588068"/>
          </a:xfrm>
          <a:prstGeom prst="straightConnector1">
            <a:avLst/>
          </a:prstGeom>
          <a:ln w="57150">
            <a:solidFill>
              <a:srgbClr val="00FF00"/>
            </a:solidFill>
            <a:headEnd type="none" w="med" len="med"/>
            <a:tailEnd type="arrow" w="med" len="med"/>
          </a:ln>
          <a:effectLst>
            <a:glow rad="50800">
              <a:srgbClr val="FF9900"/>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3" name="Sun 12"/>
          <p:cNvSpPr/>
          <p:nvPr/>
        </p:nvSpPr>
        <p:spPr>
          <a:xfrm>
            <a:off x="7458635" y="733243"/>
            <a:ext cx="914400" cy="914400"/>
          </a:xfrm>
          <a:prstGeom prst="sun">
            <a:avLst/>
          </a:prstGeom>
          <a:solidFill>
            <a:srgbClr val="FFFF00"/>
          </a:solidFill>
          <a:ln>
            <a:solidFill>
              <a:srgbClr val="9966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5-Point Star 14"/>
          <p:cNvSpPr/>
          <p:nvPr/>
        </p:nvSpPr>
        <p:spPr>
          <a:xfrm>
            <a:off x="7292788" y="636492"/>
            <a:ext cx="331694" cy="347761"/>
          </a:xfrm>
          <a:prstGeom prst="star5">
            <a:avLst/>
          </a:prstGeom>
          <a:solidFill>
            <a:schemeClr val="accent6">
              <a:lumMod val="60000"/>
              <a:lumOff val="4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5-Point Star 16"/>
          <p:cNvSpPr/>
          <p:nvPr/>
        </p:nvSpPr>
        <p:spPr>
          <a:xfrm>
            <a:off x="8225117" y="636492"/>
            <a:ext cx="331694" cy="347761"/>
          </a:xfrm>
          <a:prstGeom prst="star5">
            <a:avLst/>
          </a:prstGeom>
          <a:solidFill>
            <a:schemeClr val="accent6">
              <a:lumMod val="60000"/>
              <a:lumOff val="4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5-Point Star 18"/>
          <p:cNvSpPr/>
          <p:nvPr/>
        </p:nvSpPr>
        <p:spPr>
          <a:xfrm>
            <a:off x="6805775" y="636492"/>
            <a:ext cx="331694" cy="347761"/>
          </a:xfrm>
          <a:prstGeom prst="star5">
            <a:avLst/>
          </a:prstGeom>
          <a:solidFill>
            <a:schemeClr val="accent6">
              <a:lumMod val="60000"/>
              <a:lumOff val="4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5-Point Star 19"/>
          <p:cNvSpPr/>
          <p:nvPr/>
        </p:nvSpPr>
        <p:spPr>
          <a:xfrm>
            <a:off x="8706423" y="636492"/>
            <a:ext cx="331694" cy="347761"/>
          </a:xfrm>
          <a:prstGeom prst="star5">
            <a:avLst/>
          </a:prstGeom>
          <a:solidFill>
            <a:schemeClr val="accent6">
              <a:lumMod val="60000"/>
              <a:lumOff val="4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ounded Rectangle 15"/>
          <p:cNvSpPr/>
          <p:nvPr/>
        </p:nvSpPr>
        <p:spPr>
          <a:xfrm>
            <a:off x="2215846" y="628322"/>
            <a:ext cx="2782182" cy="364099"/>
          </a:xfrm>
          <a:prstGeom prst="roundRect">
            <a:avLst/>
          </a:prstGeom>
          <a:solidFill>
            <a:srgbClr val="9966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err="1" smtClean="0"/>
              <a:t>Mazzaroth</a:t>
            </a:r>
            <a:r>
              <a:rPr lang="en-CA" sz="2800" b="1" dirty="0" smtClean="0"/>
              <a:t> Stars</a:t>
            </a:r>
            <a:endParaRPr lang="en-CA" sz="2800" b="1" dirty="0"/>
          </a:p>
        </p:txBody>
      </p:sp>
      <p:sp>
        <p:nvSpPr>
          <p:cNvPr id="22" name="Oval 21"/>
          <p:cNvSpPr/>
          <p:nvPr/>
        </p:nvSpPr>
        <p:spPr>
          <a:xfrm>
            <a:off x="5856169" y="1636814"/>
            <a:ext cx="4110275" cy="3935506"/>
          </a:xfrm>
          <a:prstGeom prst="ellipse">
            <a:avLst/>
          </a:prstGeom>
          <a:solidFill>
            <a:schemeClr val="accent6">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800" dirty="0" smtClean="0">
                <a:solidFill>
                  <a:srgbClr val="008080"/>
                </a:solidFill>
                <a:latin typeface="Georgia" panose="02040502050405020303" pitchFamily="18" charset="0"/>
              </a:rPr>
              <a:t>Eccl </a:t>
            </a:r>
            <a:r>
              <a:rPr lang="en-US" sz="2800" dirty="0">
                <a:solidFill>
                  <a:srgbClr val="008080"/>
                </a:solidFill>
                <a:latin typeface="Georgia" panose="02040502050405020303" pitchFamily="18" charset="0"/>
              </a:rPr>
              <a:t>1:5</a:t>
            </a:r>
            <a:r>
              <a:rPr lang="en-US" sz="2800" dirty="0">
                <a:solidFill>
                  <a:prstClr val="black"/>
                </a:solidFill>
                <a:latin typeface="Georgia" panose="02040502050405020303" pitchFamily="18" charset="0"/>
              </a:rPr>
              <a:t>  The sun also </a:t>
            </a:r>
            <a:r>
              <a:rPr lang="en-US" sz="2800" dirty="0" err="1">
                <a:solidFill>
                  <a:prstClr val="black"/>
                </a:solidFill>
                <a:latin typeface="Georgia" panose="02040502050405020303" pitchFamily="18" charset="0"/>
              </a:rPr>
              <a:t>ariseth</a:t>
            </a:r>
            <a:r>
              <a:rPr lang="en-US" sz="2800" dirty="0">
                <a:solidFill>
                  <a:prstClr val="black"/>
                </a:solidFill>
                <a:latin typeface="Georgia" panose="02040502050405020303" pitchFamily="18" charset="0"/>
              </a:rPr>
              <a:t>, and the sun </a:t>
            </a:r>
            <a:r>
              <a:rPr lang="en-US" sz="2800" dirty="0" err="1">
                <a:solidFill>
                  <a:prstClr val="black"/>
                </a:solidFill>
                <a:latin typeface="Georgia" panose="02040502050405020303" pitchFamily="18" charset="0"/>
              </a:rPr>
              <a:t>goeth</a:t>
            </a:r>
            <a:r>
              <a:rPr lang="en-US" sz="2800" dirty="0">
                <a:solidFill>
                  <a:prstClr val="black"/>
                </a:solidFill>
                <a:latin typeface="Georgia" panose="02040502050405020303" pitchFamily="18" charset="0"/>
              </a:rPr>
              <a:t> down, </a:t>
            </a:r>
            <a:r>
              <a:rPr lang="en-US" sz="2800" b="1" dirty="0">
                <a:ln>
                  <a:solidFill>
                    <a:srgbClr val="0052F6"/>
                  </a:solidFill>
                </a:ln>
                <a:solidFill>
                  <a:srgbClr val="FF9900"/>
                </a:solidFill>
                <a:latin typeface="Georgia" panose="02040502050405020303" pitchFamily="18" charset="0"/>
              </a:rPr>
              <a:t>and </a:t>
            </a:r>
            <a:r>
              <a:rPr lang="en-US" sz="2800" b="1" u="sng" dirty="0" err="1">
                <a:ln>
                  <a:solidFill>
                    <a:srgbClr val="0052F6"/>
                  </a:solidFill>
                </a:ln>
                <a:solidFill>
                  <a:srgbClr val="FF9900"/>
                </a:solidFill>
                <a:latin typeface="Georgia" panose="02040502050405020303" pitchFamily="18" charset="0"/>
              </a:rPr>
              <a:t>hasteth</a:t>
            </a:r>
            <a:r>
              <a:rPr lang="en-US" sz="2800" b="1" u="sng" dirty="0">
                <a:ln>
                  <a:solidFill>
                    <a:srgbClr val="0052F6"/>
                  </a:solidFill>
                </a:ln>
                <a:solidFill>
                  <a:srgbClr val="FF9900"/>
                </a:solidFill>
                <a:latin typeface="Georgia" panose="02040502050405020303" pitchFamily="18" charset="0"/>
              </a:rPr>
              <a:t> to his place where he arose</a:t>
            </a:r>
            <a:r>
              <a:rPr lang="en-US" sz="2800" b="1" dirty="0">
                <a:ln>
                  <a:solidFill>
                    <a:srgbClr val="0052F6"/>
                  </a:solidFill>
                </a:ln>
                <a:solidFill>
                  <a:srgbClr val="FF9900"/>
                </a:solidFill>
                <a:latin typeface="Georgia" panose="02040502050405020303" pitchFamily="18" charset="0"/>
              </a:rPr>
              <a:t>. </a:t>
            </a:r>
          </a:p>
        </p:txBody>
      </p:sp>
      <p:sp>
        <p:nvSpPr>
          <p:cNvPr id="18" name="Lightning Bolt 17"/>
          <p:cNvSpPr/>
          <p:nvPr/>
        </p:nvSpPr>
        <p:spPr>
          <a:xfrm rot="5840475">
            <a:off x="9418075" y="2665123"/>
            <a:ext cx="1259180" cy="1344051"/>
          </a:xfrm>
          <a:prstGeom prst="lightningBolt">
            <a:avLst/>
          </a:prstGeom>
          <a:solidFill>
            <a:srgbClr val="9966FF"/>
          </a:solidFill>
          <a:ln w="38100">
            <a:solidFill>
              <a:srgbClr val="00FF00"/>
            </a:solidFill>
          </a:ln>
          <a:effectLst>
            <a:glow rad="1270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Rounded Rectangle 1"/>
          <p:cNvSpPr/>
          <p:nvPr/>
        </p:nvSpPr>
        <p:spPr>
          <a:xfrm>
            <a:off x="3899479" y="5647954"/>
            <a:ext cx="8202974" cy="1140024"/>
          </a:xfrm>
          <a:prstGeom prst="roundRect">
            <a:avLst/>
          </a:prstGeom>
          <a:solidFill>
            <a:schemeClr val="tx1">
              <a:lumMod val="95000"/>
              <a:lumOff val="5000"/>
            </a:schemeClr>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3600" dirty="0" smtClean="0"/>
              <a:t>Recall that one of the definitions of - </a:t>
            </a:r>
            <a:r>
              <a:rPr lang="en-CA" sz="3600" dirty="0" smtClean="0">
                <a:solidFill>
                  <a:srgbClr val="00FFFF"/>
                </a:solidFill>
              </a:rPr>
              <a:t>Shaneh</a:t>
            </a:r>
            <a:r>
              <a:rPr lang="en-CA" sz="3600" dirty="0" smtClean="0"/>
              <a:t> – references </a:t>
            </a:r>
            <a:r>
              <a:rPr lang="en-CA" sz="3600" b="1" dirty="0" smtClean="0">
                <a:solidFill>
                  <a:srgbClr val="00FF00"/>
                </a:solidFill>
              </a:rPr>
              <a:t>A CIRCLE! </a:t>
            </a:r>
            <a:r>
              <a:rPr lang="en-CA" sz="2400" b="1" dirty="0" smtClean="0">
                <a:solidFill>
                  <a:srgbClr val="FF0000"/>
                </a:solidFill>
              </a:rPr>
              <a:t>(Not a sphere!) </a:t>
            </a:r>
            <a:endParaRPr lang="en-CA" sz="2400" b="1" dirty="0">
              <a:solidFill>
                <a:srgbClr val="FF0000"/>
              </a:solidFill>
            </a:endParaRPr>
          </a:p>
        </p:txBody>
      </p:sp>
      <p:sp>
        <p:nvSpPr>
          <p:cNvPr id="4" name="Slide Number Placeholder 3"/>
          <p:cNvSpPr>
            <a:spLocks noGrp="1"/>
          </p:cNvSpPr>
          <p:nvPr>
            <p:ph type="sldNum" sz="quarter" idx="12"/>
          </p:nvPr>
        </p:nvSpPr>
        <p:spPr>
          <a:xfrm>
            <a:off x="11338238" y="6495801"/>
            <a:ext cx="764215" cy="365125"/>
          </a:xfrm>
        </p:spPr>
        <p:txBody>
          <a:bodyPr/>
          <a:lstStyle/>
          <a:p>
            <a:fld id="{6D22F896-40B5-4ADD-8801-0D06FADFA095}" type="slidenum">
              <a:rPr lang="en-US" smtClean="0">
                <a:solidFill>
                  <a:schemeClr val="bg1"/>
                </a:solidFill>
              </a:rPr>
              <a:pPr/>
              <a:t>60</a:t>
            </a:fld>
            <a:endParaRPr lang="en-US" dirty="0">
              <a:solidFill>
                <a:schemeClr val="bg1"/>
              </a:solidFill>
            </a:endParaRPr>
          </a:p>
        </p:txBody>
      </p:sp>
      <p:sp>
        <p:nvSpPr>
          <p:cNvPr id="9" name="Explosion 2 8"/>
          <p:cNvSpPr/>
          <p:nvPr/>
        </p:nvSpPr>
        <p:spPr>
          <a:xfrm>
            <a:off x="10183584" y="3359814"/>
            <a:ext cx="2068654" cy="1908699"/>
          </a:xfrm>
          <a:prstGeom prst="irregularSeal2">
            <a:avLst/>
          </a:prstGeom>
          <a:solidFill>
            <a:srgbClr val="0052F6"/>
          </a:solidFill>
          <a:ln w="38100">
            <a:solidFill>
              <a:srgbClr val="00FF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Explosion 2 7"/>
          <p:cNvSpPr/>
          <p:nvPr/>
        </p:nvSpPr>
        <p:spPr>
          <a:xfrm>
            <a:off x="10403664" y="3681126"/>
            <a:ext cx="1507344" cy="1305017"/>
          </a:xfrm>
          <a:prstGeom prst="irregularSeal2">
            <a:avLst/>
          </a:prstGeom>
          <a:solidFill>
            <a:schemeClr val="accent4">
              <a:lumMod val="40000"/>
              <a:lumOff val="60000"/>
            </a:schemeClr>
          </a:solidFill>
          <a:ln w="38100">
            <a:solidFill>
              <a:schemeClr val="accent6">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Explosion 2 6"/>
          <p:cNvSpPr/>
          <p:nvPr/>
        </p:nvSpPr>
        <p:spPr>
          <a:xfrm>
            <a:off x="10714806" y="3987543"/>
            <a:ext cx="772973" cy="762435"/>
          </a:xfrm>
          <a:prstGeom prst="irregularSeal2">
            <a:avLst/>
          </a:prstGeom>
          <a:solidFill>
            <a:srgbClr val="FFCC00"/>
          </a:solidFill>
          <a:ln w="38100">
            <a:solidFill>
              <a:srgbClr val="FF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Explosion 2 10"/>
          <p:cNvSpPr/>
          <p:nvPr/>
        </p:nvSpPr>
        <p:spPr>
          <a:xfrm rot="1528069">
            <a:off x="10932165" y="4174392"/>
            <a:ext cx="285746" cy="428325"/>
          </a:xfrm>
          <a:prstGeom prst="irregularSeal2">
            <a:avLst/>
          </a:prstGeom>
          <a:solidFill>
            <a:srgbClr val="FFFF00"/>
          </a:solidFill>
          <a:ln w="12700">
            <a:solidFill>
              <a:srgbClr val="0066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21" name="Straight Arrow Connector 20"/>
          <p:cNvCxnSpPr/>
          <p:nvPr/>
        </p:nvCxnSpPr>
        <p:spPr>
          <a:xfrm flipH="1">
            <a:off x="11338238" y="4780800"/>
            <a:ext cx="612742" cy="1650822"/>
          </a:xfrm>
          <a:prstGeom prst="straightConnector1">
            <a:avLst/>
          </a:prstGeom>
          <a:ln w="76200">
            <a:solidFill>
              <a:srgbClr val="FF00FF"/>
            </a:solidFill>
            <a:headEnd type="none" w="med" len="med"/>
            <a:tailEnd type="arrow"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9211133" y="654945"/>
            <a:ext cx="2805163" cy="1703079"/>
          </a:xfrm>
          <a:prstGeom prst="roundRect">
            <a:avLst/>
          </a:prstGeom>
          <a:solidFill>
            <a:srgbClr val="00FFFF"/>
          </a:solidFill>
          <a:ln w="38100">
            <a:solidFill>
              <a:srgbClr val="0052F6"/>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CA" sz="2800" dirty="0">
                <a:solidFill>
                  <a:srgbClr val="002060"/>
                </a:solidFill>
              </a:rPr>
              <a:t>3</a:t>
            </a:r>
            <a:r>
              <a:rPr lang="en-CA" sz="2800" dirty="0" smtClean="0">
                <a:solidFill>
                  <a:srgbClr val="002060"/>
                </a:solidFill>
              </a:rPr>
              <a:t>60 degrees!  </a:t>
            </a:r>
            <a:r>
              <a:rPr lang="en-CA" sz="2800" dirty="0" smtClean="0">
                <a:solidFill>
                  <a:srgbClr val="C00000"/>
                </a:solidFill>
              </a:rPr>
              <a:t>Not 364 (Enoch), nor 375(?) </a:t>
            </a:r>
            <a:r>
              <a:rPr lang="en-CA" sz="2800" b="1" dirty="0" err="1" smtClean="0">
                <a:solidFill>
                  <a:srgbClr val="C00000"/>
                </a:solidFill>
              </a:rPr>
              <a:t>Metonic</a:t>
            </a:r>
            <a:r>
              <a:rPr lang="en-CA" sz="2800" dirty="0" smtClean="0">
                <a:solidFill>
                  <a:srgbClr val="C00000"/>
                </a:solidFill>
              </a:rPr>
              <a:t> Cycle!</a:t>
            </a:r>
            <a:endParaRPr lang="en-CA" sz="2800" dirty="0">
              <a:solidFill>
                <a:srgbClr val="C00000"/>
              </a:solidFill>
            </a:endParaRPr>
          </a:p>
        </p:txBody>
      </p:sp>
    </p:spTree>
    <p:extLst>
      <p:ext uri="{BB962C8B-B14F-4D97-AF65-F5344CB8AC3E}">
        <p14:creationId xmlns:p14="http://schemas.microsoft.com/office/powerpoint/2010/main" val="26236505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1"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ppt_w</p:attrName>
                                        </p:attrNameLst>
                                      </p:cBhvr>
                                      <p:tavLst>
                                        <p:tav tm="0">
                                          <p:val>
                                            <p:fltVal val="0"/>
                                          </p:val>
                                        </p:tav>
                                        <p:tav tm="100000">
                                          <p:val>
                                            <p:strVal val="#ppt_w"/>
                                          </p:val>
                                        </p:tav>
                                      </p:tavLst>
                                    </p:anim>
                                    <p:anim calcmode="lin" valueType="num">
                                      <p:cBhvr>
                                        <p:cTn id="13" dur="1000" fill="hold"/>
                                        <p:tgtEl>
                                          <p:spTgt spid="13"/>
                                        </p:tgtEl>
                                        <p:attrNameLst>
                                          <p:attrName>ppt_h</p:attrName>
                                        </p:attrNameLst>
                                      </p:cBhvr>
                                      <p:tavLst>
                                        <p:tav tm="0">
                                          <p:val>
                                            <p:fltVal val="0"/>
                                          </p:val>
                                        </p:tav>
                                        <p:tav tm="100000">
                                          <p:val>
                                            <p:strVal val="#ppt_h"/>
                                          </p:val>
                                        </p:tav>
                                      </p:tavLst>
                                    </p:anim>
                                    <p:anim calcmode="lin" valueType="num">
                                      <p:cBhvr>
                                        <p:cTn id="14" dur="1000" fill="hold"/>
                                        <p:tgtEl>
                                          <p:spTgt spid="13"/>
                                        </p:tgtEl>
                                        <p:attrNameLst>
                                          <p:attrName>style.rotation</p:attrName>
                                        </p:attrNameLst>
                                      </p:cBhvr>
                                      <p:tavLst>
                                        <p:tav tm="0">
                                          <p:val>
                                            <p:fltVal val="90"/>
                                          </p:val>
                                        </p:tav>
                                        <p:tav tm="100000">
                                          <p:val>
                                            <p:fltVal val="0"/>
                                          </p:val>
                                        </p:tav>
                                      </p:tavLst>
                                    </p:anim>
                                    <p:animEffect transition="in" filter="fade">
                                      <p:cBhvr>
                                        <p:cTn id="15" dur="1000"/>
                                        <p:tgtEl>
                                          <p:spTgt spid="13"/>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1000" fill="hold"/>
                                        <p:tgtEl>
                                          <p:spTgt spid="16"/>
                                        </p:tgtEl>
                                        <p:attrNameLst>
                                          <p:attrName>ppt_w</p:attrName>
                                        </p:attrNameLst>
                                      </p:cBhvr>
                                      <p:tavLst>
                                        <p:tav tm="0">
                                          <p:val>
                                            <p:fltVal val="0"/>
                                          </p:val>
                                        </p:tav>
                                        <p:tav tm="100000">
                                          <p:val>
                                            <p:strVal val="#ppt_w"/>
                                          </p:val>
                                        </p:tav>
                                      </p:tavLst>
                                    </p:anim>
                                    <p:anim calcmode="lin" valueType="num">
                                      <p:cBhvr>
                                        <p:cTn id="19" dur="1000" fill="hold"/>
                                        <p:tgtEl>
                                          <p:spTgt spid="16"/>
                                        </p:tgtEl>
                                        <p:attrNameLst>
                                          <p:attrName>ppt_h</p:attrName>
                                        </p:attrNameLst>
                                      </p:cBhvr>
                                      <p:tavLst>
                                        <p:tav tm="0">
                                          <p:val>
                                            <p:fltVal val="0"/>
                                          </p:val>
                                        </p:tav>
                                        <p:tav tm="100000">
                                          <p:val>
                                            <p:strVal val="#ppt_h"/>
                                          </p:val>
                                        </p:tav>
                                      </p:tavLst>
                                    </p:anim>
                                    <p:anim calcmode="lin" valueType="num">
                                      <p:cBhvr>
                                        <p:cTn id="20" dur="1000" fill="hold"/>
                                        <p:tgtEl>
                                          <p:spTgt spid="16"/>
                                        </p:tgtEl>
                                        <p:attrNameLst>
                                          <p:attrName>style.rotation</p:attrName>
                                        </p:attrNameLst>
                                      </p:cBhvr>
                                      <p:tavLst>
                                        <p:tav tm="0">
                                          <p:val>
                                            <p:fltVal val="90"/>
                                          </p:val>
                                        </p:tav>
                                        <p:tav tm="100000">
                                          <p:val>
                                            <p:fltVal val="0"/>
                                          </p:val>
                                        </p:tav>
                                      </p:tavLst>
                                    </p:anim>
                                    <p:animEffect transition="in" filter="fade">
                                      <p:cBhvr>
                                        <p:cTn id="21" dur="1000"/>
                                        <p:tgtEl>
                                          <p:spTgt spid="16"/>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1000" fill="hold"/>
                                        <p:tgtEl>
                                          <p:spTgt spid="19"/>
                                        </p:tgtEl>
                                        <p:attrNameLst>
                                          <p:attrName>ppt_w</p:attrName>
                                        </p:attrNameLst>
                                      </p:cBhvr>
                                      <p:tavLst>
                                        <p:tav tm="0">
                                          <p:val>
                                            <p:fltVal val="0"/>
                                          </p:val>
                                        </p:tav>
                                        <p:tav tm="100000">
                                          <p:val>
                                            <p:strVal val="#ppt_w"/>
                                          </p:val>
                                        </p:tav>
                                      </p:tavLst>
                                    </p:anim>
                                    <p:anim calcmode="lin" valueType="num">
                                      <p:cBhvr>
                                        <p:cTn id="25" dur="1000" fill="hold"/>
                                        <p:tgtEl>
                                          <p:spTgt spid="19"/>
                                        </p:tgtEl>
                                        <p:attrNameLst>
                                          <p:attrName>ppt_h</p:attrName>
                                        </p:attrNameLst>
                                      </p:cBhvr>
                                      <p:tavLst>
                                        <p:tav tm="0">
                                          <p:val>
                                            <p:fltVal val="0"/>
                                          </p:val>
                                        </p:tav>
                                        <p:tav tm="100000">
                                          <p:val>
                                            <p:strVal val="#ppt_h"/>
                                          </p:val>
                                        </p:tav>
                                      </p:tavLst>
                                    </p:anim>
                                    <p:anim calcmode="lin" valueType="num">
                                      <p:cBhvr>
                                        <p:cTn id="26" dur="1000" fill="hold"/>
                                        <p:tgtEl>
                                          <p:spTgt spid="19"/>
                                        </p:tgtEl>
                                        <p:attrNameLst>
                                          <p:attrName>style.rotation</p:attrName>
                                        </p:attrNameLst>
                                      </p:cBhvr>
                                      <p:tavLst>
                                        <p:tav tm="0">
                                          <p:val>
                                            <p:fltVal val="90"/>
                                          </p:val>
                                        </p:tav>
                                        <p:tav tm="100000">
                                          <p:val>
                                            <p:fltVal val="0"/>
                                          </p:val>
                                        </p:tav>
                                      </p:tavLst>
                                    </p:anim>
                                    <p:animEffect transition="in" filter="fade">
                                      <p:cBhvr>
                                        <p:cTn id="27" dur="1000"/>
                                        <p:tgtEl>
                                          <p:spTgt spid="19"/>
                                        </p:tgtEl>
                                      </p:cBhvr>
                                    </p:animEffect>
                                  </p:childTnLst>
                                </p:cTn>
                              </p:par>
                              <p:par>
                                <p:cTn id="28" presetID="31"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p:cTn id="30" dur="1000" fill="hold"/>
                                        <p:tgtEl>
                                          <p:spTgt spid="15"/>
                                        </p:tgtEl>
                                        <p:attrNameLst>
                                          <p:attrName>ppt_w</p:attrName>
                                        </p:attrNameLst>
                                      </p:cBhvr>
                                      <p:tavLst>
                                        <p:tav tm="0">
                                          <p:val>
                                            <p:fltVal val="0"/>
                                          </p:val>
                                        </p:tav>
                                        <p:tav tm="100000">
                                          <p:val>
                                            <p:strVal val="#ppt_w"/>
                                          </p:val>
                                        </p:tav>
                                      </p:tavLst>
                                    </p:anim>
                                    <p:anim calcmode="lin" valueType="num">
                                      <p:cBhvr>
                                        <p:cTn id="31" dur="1000" fill="hold"/>
                                        <p:tgtEl>
                                          <p:spTgt spid="15"/>
                                        </p:tgtEl>
                                        <p:attrNameLst>
                                          <p:attrName>ppt_h</p:attrName>
                                        </p:attrNameLst>
                                      </p:cBhvr>
                                      <p:tavLst>
                                        <p:tav tm="0">
                                          <p:val>
                                            <p:fltVal val="0"/>
                                          </p:val>
                                        </p:tav>
                                        <p:tav tm="100000">
                                          <p:val>
                                            <p:strVal val="#ppt_h"/>
                                          </p:val>
                                        </p:tav>
                                      </p:tavLst>
                                    </p:anim>
                                    <p:anim calcmode="lin" valueType="num">
                                      <p:cBhvr>
                                        <p:cTn id="32" dur="1000" fill="hold"/>
                                        <p:tgtEl>
                                          <p:spTgt spid="15"/>
                                        </p:tgtEl>
                                        <p:attrNameLst>
                                          <p:attrName>style.rotation</p:attrName>
                                        </p:attrNameLst>
                                      </p:cBhvr>
                                      <p:tavLst>
                                        <p:tav tm="0">
                                          <p:val>
                                            <p:fltVal val="90"/>
                                          </p:val>
                                        </p:tav>
                                        <p:tav tm="100000">
                                          <p:val>
                                            <p:fltVal val="0"/>
                                          </p:val>
                                        </p:tav>
                                      </p:tavLst>
                                    </p:anim>
                                    <p:animEffect transition="in" filter="fade">
                                      <p:cBhvr>
                                        <p:cTn id="33" dur="1000"/>
                                        <p:tgtEl>
                                          <p:spTgt spid="15"/>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1000" fill="hold"/>
                                        <p:tgtEl>
                                          <p:spTgt spid="17"/>
                                        </p:tgtEl>
                                        <p:attrNameLst>
                                          <p:attrName>ppt_w</p:attrName>
                                        </p:attrNameLst>
                                      </p:cBhvr>
                                      <p:tavLst>
                                        <p:tav tm="0">
                                          <p:val>
                                            <p:fltVal val="0"/>
                                          </p:val>
                                        </p:tav>
                                        <p:tav tm="100000">
                                          <p:val>
                                            <p:strVal val="#ppt_w"/>
                                          </p:val>
                                        </p:tav>
                                      </p:tavLst>
                                    </p:anim>
                                    <p:anim calcmode="lin" valueType="num">
                                      <p:cBhvr>
                                        <p:cTn id="37" dur="1000" fill="hold"/>
                                        <p:tgtEl>
                                          <p:spTgt spid="17"/>
                                        </p:tgtEl>
                                        <p:attrNameLst>
                                          <p:attrName>ppt_h</p:attrName>
                                        </p:attrNameLst>
                                      </p:cBhvr>
                                      <p:tavLst>
                                        <p:tav tm="0">
                                          <p:val>
                                            <p:fltVal val="0"/>
                                          </p:val>
                                        </p:tav>
                                        <p:tav tm="100000">
                                          <p:val>
                                            <p:strVal val="#ppt_h"/>
                                          </p:val>
                                        </p:tav>
                                      </p:tavLst>
                                    </p:anim>
                                    <p:anim calcmode="lin" valueType="num">
                                      <p:cBhvr>
                                        <p:cTn id="38" dur="1000" fill="hold"/>
                                        <p:tgtEl>
                                          <p:spTgt spid="17"/>
                                        </p:tgtEl>
                                        <p:attrNameLst>
                                          <p:attrName>style.rotation</p:attrName>
                                        </p:attrNameLst>
                                      </p:cBhvr>
                                      <p:tavLst>
                                        <p:tav tm="0">
                                          <p:val>
                                            <p:fltVal val="90"/>
                                          </p:val>
                                        </p:tav>
                                        <p:tav tm="100000">
                                          <p:val>
                                            <p:fltVal val="0"/>
                                          </p:val>
                                        </p:tav>
                                      </p:tavLst>
                                    </p:anim>
                                    <p:animEffect transition="in" filter="fade">
                                      <p:cBhvr>
                                        <p:cTn id="39" dur="1000"/>
                                        <p:tgtEl>
                                          <p:spTgt spid="17"/>
                                        </p:tgtEl>
                                      </p:cBhvr>
                                    </p:animEffect>
                                  </p:childTnLst>
                                </p:cTn>
                              </p:par>
                              <p:par>
                                <p:cTn id="40" presetID="31" presetClass="entr" presetSubtype="0" fill="hold" nodeType="with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1000" fill="hold"/>
                                        <p:tgtEl>
                                          <p:spTgt spid="6"/>
                                        </p:tgtEl>
                                        <p:attrNameLst>
                                          <p:attrName>ppt_w</p:attrName>
                                        </p:attrNameLst>
                                      </p:cBhvr>
                                      <p:tavLst>
                                        <p:tav tm="0">
                                          <p:val>
                                            <p:fltVal val="0"/>
                                          </p:val>
                                        </p:tav>
                                        <p:tav tm="100000">
                                          <p:val>
                                            <p:strVal val="#ppt_w"/>
                                          </p:val>
                                        </p:tav>
                                      </p:tavLst>
                                    </p:anim>
                                    <p:anim calcmode="lin" valueType="num">
                                      <p:cBhvr>
                                        <p:cTn id="43" dur="1000" fill="hold"/>
                                        <p:tgtEl>
                                          <p:spTgt spid="6"/>
                                        </p:tgtEl>
                                        <p:attrNameLst>
                                          <p:attrName>ppt_h</p:attrName>
                                        </p:attrNameLst>
                                      </p:cBhvr>
                                      <p:tavLst>
                                        <p:tav tm="0">
                                          <p:val>
                                            <p:fltVal val="0"/>
                                          </p:val>
                                        </p:tav>
                                        <p:tav tm="100000">
                                          <p:val>
                                            <p:strVal val="#ppt_h"/>
                                          </p:val>
                                        </p:tav>
                                      </p:tavLst>
                                    </p:anim>
                                    <p:anim calcmode="lin" valueType="num">
                                      <p:cBhvr>
                                        <p:cTn id="44" dur="1000" fill="hold"/>
                                        <p:tgtEl>
                                          <p:spTgt spid="6"/>
                                        </p:tgtEl>
                                        <p:attrNameLst>
                                          <p:attrName>style.rotation</p:attrName>
                                        </p:attrNameLst>
                                      </p:cBhvr>
                                      <p:tavLst>
                                        <p:tav tm="0">
                                          <p:val>
                                            <p:fltVal val="90"/>
                                          </p:val>
                                        </p:tav>
                                        <p:tav tm="100000">
                                          <p:val>
                                            <p:fltVal val="0"/>
                                          </p:val>
                                        </p:tav>
                                      </p:tavLst>
                                    </p:anim>
                                    <p:animEffect transition="in" filter="fade">
                                      <p:cBhvr>
                                        <p:cTn id="45" dur="1000"/>
                                        <p:tgtEl>
                                          <p:spTgt spid="6"/>
                                        </p:tgtEl>
                                      </p:cBhvr>
                                    </p:animEffect>
                                  </p:childTnLst>
                                </p:cTn>
                              </p:par>
                              <p:par>
                                <p:cTn id="46" presetID="31" presetClass="entr" presetSubtype="0"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p:cTn id="48" dur="1000" fill="hold"/>
                                        <p:tgtEl>
                                          <p:spTgt spid="20"/>
                                        </p:tgtEl>
                                        <p:attrNameLst>
                                          <p:attrName>ppt_w</p:attrName>
                                        </p:attrNameLst>
                                      </p:cBhvr>
                                      <p:tavLst>
                                        <p:tav tm="0">
                                          <p:val>
                                            <p:fltVal val="0"/>
                                          </p:val>
                                        </p:tav>
                                        <p:tav tm="100000">
                                          <p:val>
                                            <p:strVal val="#ppt_w"/>
                                          </p:val>
                                        </p:tav>
                                      </p:tavLst>
                                    </p:anim>
                                    <p:anim calcmode="lin" valueType="num">
                                      <p:cBhvr>
                                        <p:cTn id="49" dur="1000" fill="hold"/>
                                        <p:tgtEl>
                                          <p:spTgt spid="20"/>
                                        </p:tgtEl>
                                        <p:attrNameLst>
                                          <p:attrName>ppt_h</p:attrName>
                                        </p:attrNameLst>
                                      </p:cBhvr>
                                      <p:tavLst>
                                        <p:tav tm="0">
                                          <p:val>
                                            <p:fltVal val="0"/>
                                          </p:val>
                                        </p:tav>
                                        <p:tav tm="100000">
                                          <p:val>
                                            <p:strVal val="#ppt_h"/>
                                          </p:val>
                                        </p:tav>
                                      </p:tavLst>
                                    </p:anim>
                                    <p:anim calcmode="lin" valueType="num">
                                      <p:cBhvr>
                                        <p:cTn id="50" dur="1000" fill="hold"/>
                                        <p:tgtEl>
                                          <p:spTgt spid="20"/>
                                        </p:tgtEl>
                                        <p:attrNameLst>
                                          <p:attrName>style.rotation</p:attrName>
                                        </p:attrNameLst>
                                      </p:cBhvr>
                                      <p:tavLst>
                                        <p:tav tm="0">
                                          <p:val>
                                            <p:fltVal val="90"/>
                                          </p:val>
                                        </p:tav>
                                        <p:tav tm="100000">
                                          <p:val>
                                            <p:fltVal val="0"/>
                                          </p:val>
                                        </p:tav>
                                      </p:tavLst>
                                    </p:anim>
                                    <p:animEffect transition="in" filter="fade">
                                      <p:cBhvr>
                                        <p:cTn id="51" dur="10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3">
                                            <p:txEl>
                                              <p:pRg st="0" end="0"/>
                                            </p:txEl>
                                          </p:spTgt>
                                        </p:tgtEl>
                                        <p:attrNameLst>
                                          <p:attrName>style.visibility</p:attrName>
                                        </p:attrNameLst>
                                      </p:cBhvr>
                                      <p:to>
                                        <p:strVal val="visible"/>
                                      </p:to>
                                    </p:set>
                                    <p:animEffect transition="in" filter="circle(in)">
                                      <p:cBhvr>
                                        <p:cTn id="56" dur="1000"/>
                                        <p:tgtEl>
                                          <p:spTgt spid="3">
                                            <p:txEl>
                                              <p:pRg st="0" end="0"/>
                                            </p:txEl>
                                          </p:spTgt>
                                        </p:tgtEl>
                                      </p:cBhvr>
                                    </p:animEffect>
                                  </p:childTnLst>
                                </p:cTn>
                              </p:par>
                              <p:par>
                                <p:cTn id="57" presetID="22" presetClass="entr" presetSubtype="4" fill="hold" nodeType="withEffect">
                                  <p:stCondLst>
                                    <p:cond delay="3000"/>
                                  </p:stCondLst>
                                  <p:childTnLst>
                                    <p:set>
                                      <p:cBhvr>
                                        <p:cTn id="58" dur="1" fill="hold">
                                          <p:stCondLst>
                                            <p:cond delay="0"/>
                                          </p:stCondLst>
                                        </p:cTn>
                                        <p:tgtEl>
                                          <p:spTgt spid="14"/>
                                        </p:tgtEl>
                                        <p:attrNameLst>
                                          <p:attrName>style.visibility</p:attrName>
                                        </p:attrNameLst>
                                      </p:cBhvr>
                                      <p:to>
                                        <p:strVal val="visible"/>
                                      </p:to>
                                    </p:set>
                                    <p:animEffect transition="in" filter="wipe(down)">
                                      <p:cBhvr>
                                        <p:cTn id="59" dur="1000"/>
                                        <p:tgtEl>
                                          <p:spTgt spid="14"/>
                                        </p:tgtEl>
                                      </p:cBhvr>
                                    </p:animEffect>
                                  </p:childTnLst>
                                </p:cTn>
                              </p:par>
                              <p:par>
                                <p:cTn id="60" presetID="22" presetClass="entr" presetSubtype="4" fill="hold" nodeType="withEffect">
                                  <p:stCondLst>
                                    <p:cond delay="6500"/>
                                  </p:stCondLst>
                                  <p:childTnLst>
                                    <p:set>
                                      <p:cBhvr>
                                        <p:cTn id="61" dur="1" fill="hold">
                                          <p:stCondLst>
                                            <p:cond delay="0"/>
                                          </p:stCondLst>
                                        </p:cTn>
                                        <p:tgtEl>
                                          <p:spTgt spid="5"/>
                                        </p:tgtEl>
                                        <p:attrNameLst>
                                          <p:attrName>style.visibility</p:attrName>
                                        </p:attrNameLst>
                                      </p:cBhvr>
                                      <p:to>
                                        <p:strVal val="visible"/>
                                      </p:to>
                                    </p:set>
                                    <p:animEffect transition="in" filter="wipe(down)">
                                      <p:cBhvr>
                                        <p:cTn id="62" dur="1250"/>
                                        <p:tgtEl>
                                          <p:spTgt spid="5"/>
                                        </p:tgtEl>
                                      </p:cBhvr>
                                    </p:animEffect>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1000" fill="hold"/>
                                        <p:tgtEl>
                                          <p:spTgt spid="22"/>
                                        </p:tgtEl>
                                        <p:attrNameLst>
                                          <p:attrName>ppt_w</p:attrName>
                                        </p:attrNameLst>
                                      </p:cBhvr>
                                      <p:tavLst>
                                        <p:tav tm="0">
                                          <p:val>
                                            <p:fltVal val="0"/>
                                          </p:val>
                                        </p:tav>
                                        <p:tav tm="100000">
                                          <p:val>
                                            <p:strVal val="#ppt_w"/>
                                          </p:val>
                                        </p:tav>
                                      </p:tavLst>
                                    </p:anim>
                                    <p:anim calcmode="lin" valueType="num">
                                      <p:cBhvr>
                                        <p:cTn id="68" dur="1000" fill="hold"/>
                                        <p:tgtEl>
                                          <p:spTgt spid="22"/>
                                        </p:tgtEl>
                                        <p:attrNameLst>
                                          <p:attrName>ppt_h</p:attrName>
                                        </p:attrNameLst>
                                      </p:cBhvr>
                                      <p:tavLst>
                                        <p:tav tm="0">
                                          <p:val>
                                            <p:fltVal val="0"/>
                                          </p:val>
                                        </p:tav>
                                        <p:tav tm="100000">
                                          <p:val>
                                            <p:strVal val="#ppt_h"/>
                                          </p:val>
                                        </p:tav>
                                      </p:tavLst>
                                    </p:anim>
                                    <p:anim calcmode="lin" valueType="num">
                                      <p:cBhvr>
                                        <p:cTn id="69" dur="1000" fill="hold"/>
                                        <p:tgtEl>
                                          <p:spTgt spid="22"/>
                                        </p:tgtEl>
                                        <p:attrNameLst>
                                          <p:attrName>style.rotation</p:attrName>
                                        </p:attrNameLst>
                                      </p:cBhvr>
                                      <p:tavLst>
                                        <p:tav tm="0">
                                          <p:val>
                                            <p:fltVal val="90"/>
                                          </p:val>
                                        </p:tav>
                                        <p:tav tm="100000">
                                          <p:val>
                                            <p:fltVal val="0"/>
                                          </p:val>
                                        </p:tav>
                                      </p:tavLst>
                                    </p:anim>
                                    <p:animEffect transition="in" filter="fade">
                                      <p:cBhvr>
                                        <p:cTn id="70" dur="1000"/>
                                        <p:tgtEl>
                                          <p:spTgt spid="22"/>
                                        </p:tgtEl>
                                      </p:cBhvr>
                                    </p:animEffect>
                                  </p:childTnLst>
                                </p:cTn>
                              </p:par>
                              <p:par>
                                <p:cTn id="71" presetID="6" presetClass="entr" presetSubtype="16" repeatCount="3000" fill="hold" grpId="0" nodeType="withEffect">
                                  <p:stCondLst>
                                    <p:cond delay="3500"/>
                                  </p:stCondLst>
                                  <p:childTnLst>
                                    <p:set>
                                      <p:cBhvr>
                                        <p:cTn id="72" dur="1" fill="hold">
                                          <p:stCondLst>
                                            <p:cond delay="0"/>
                                          </p:stCondLst>
                                        </p:cTn>
                                        <p:tgtEl>
                                          <p:spTgt spid="18"/>
                                        </p:tgtEl>
                                        <p:attrNameLst>
                                          <p:attrName>style.visibility</p:attrName>
                                        </p:attrNameLst>
                                      </p:cBhvr>
                                      <p:to>
                                        <p:strVal val="visible"/>
                                      </p:to>
                                    </p:set>
                                    <p:animEffect transition="in" filter="circle(in)">
                                      <p:cBhvr>
                                        <p:cTn id="73" dur="500"/>
                                        <p:tgtEl>
                                          <p:spTgt spid="18"/>
                                        </p:tgtEl>
                                      </p:cBhvr>
                                    </p:animEffect>
                                  </p:childTnLst>
                                </p:cTn>
                              </p:par>
                            </p:childTnLst>
                          </p:cTn>
                        </p:par>
                      </p:childTnLst>
                    </p:cTn>
                  </p:par>
                  <p:par>
                    <p:cTn id="74" fill="hold">
                      <p:stCondLst>
                        <p:cond delay="indefinite"/>
                      </p:stCondLst>
                      <p:childTnLst>
                        <p:par>
                          <p:cTn id="75" fill="hold">
                            <p:stCondLst>
                              <p:cond delay="0"/>
                            </p:stCondLst>
                            <p:childTnLst>
                              <p:par>
                                <p:cTn id="76" presetID="1" presetClass="path" presetSubtype="0" accel="50000" decel="50000" fill="hold" grpId="0" nodeType="clickEffect">
                                  <p:stCondLst>
                                    <p:cond delay="0"/>
                                  </p:stCondLst>
                                  <p:childTnLst>
                                    <p:animMotion origin="layout" path="M 1.25E-6 -1.11111E-6 C 0.13685 -1.11111E-6 0.24805 0.17292 0.24805 0.38658 C 0.24805 0.6 0.13685 0.77361 1.25E-6 0.77361 C -0.13698 0.77361 -0.24792 0.6 -0.24792 0.38658 C -0.24792 0.17292 -0.13698 -1.11111E-6 1.25E-6 -1.11111E-6 Z " pathEditMode="relative" rAng="0" ptsTypes="AAAAA">
                                      <p:cBhvr>
                                        <p:cTn id="77" dur="5000" fill="hold"/>
                                        <p:tgtEl>
                                          <p:spTgt spid="13"/>
                                        </p:tgtEl>
                                        <p:attrNameLst>
                                          <p:attrName>ppt_x</p:attrName>
                                          <p:attrName>ppt_y</p:attrName>
                                        </p:attrNameLst>
                                      </p:cBhvr>
                                      <p:rCtr x="0" y="38681"/>
                                    </p:animMotion>
                                  </p:childTnLst>
                                </p:cTn>
                              </p:par>
                            </p:childTnLst>
                          </p:cTn>
                        </p:par>
                      </p:childTnLst>
                    </p:cTn>
                  </p:par>
                  <p:par>
                    <p:cTn id="78" fill="hold">
                      <p:stCondLst>
                        <p:cond delay="indefinite"/>
                      </p:stCondLst>
                      <p:childTnLst>
                        <p:par>
                          <p:cTn id="79" fill="hold">
                            <p:stCondLst>
                              <p:cond delay="0"/>
                            </p:stCondLst>
                            <p:childTnLst>
                              <p:par>
                                <p:cTn id="80" presetID="6" presetClass="entr" presetSubtype="32" fill="hold" grpId="0" nodeType="clickEffect">
                                  <p:stCondLst>
                                    <p:cond delay="0"/>
                                  </p:stCondLst>
                                  <p:childTnLst>
                                    <p:set>
                                      <p:cBhvr>
                                        <p:cTn id="81" dur="1" fill="hold">
                                          <p:stCondLst>
                                            <p:cond delay="0"/>
                                          </p:stCondLst>
                                        </p:cTn>
                                        <p:tgtEl>
                                          <p:spTgt spid="2"/>
                                        </p:tgtEl>
                                        <p:attrNameLst>
                                          <p:attrName>style.visibility</p:attrName>
                                        </p:attrNameLst>
                                      </p:cBhvr>
                                      <p:to>
                                        <p:strVal val="visible"/>
                                      </p:to>
                                    </p:set>
                                    <p:animEffect transition="in" filter="circle(out)">
                                      <p:cBhvr>
                                        <p:cTn id="82" dur="750"/>
                                        <p:tgtEl>
                                          <p:spTgt spid="2"/>
                                        </p:tgtEl>
                                      </p:cBhvr>
                                    </p:animEffect>
                                  </p:childTnLst>
                                </p:cTn>
                              </p:par>
                            </p:childTnLst>
                          </p:cTn>
                        </p:par>
                      </p:childTnLst>
                    </p:cTn>
                  </p:par>
                  <p:par>
                    <p:cTn id="83" fill="hold">
                      <p:stCondLst>
                        <p:cond delay="indefinite"/>
                      </p:stCondLst>
                      <p:childTnLst>
                        <p:par>
                          <p:cTn id="84" fill="hold">
                            <p:stCondLst>
                              <p:cond delay="0"/>
                            </p:stCondLst>
                            <p:childTnLst>
                              <p:par>
                                <p:cTn id="85" presetID="21" presetClass="entr" presetSubtype="8" fill="hold" grpId="0" nodeType="click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heel(8)">
                                      <p:cBhvr>
                                        <p:cTn id="87" dur="2000"/>
                                        <p:tgtEl>
                                          <p:spTgt spid="11"/>
                                        </p:tgtEl>
                                      </p:cBhvr>
                                    </p:animEffect>
                                  </p:childTnLst>
                                </p:cTn>
                              </p:par>
                              <p:par>
                                <p:cTn id="88" presetID="21" presetClass="entr" presetSubtype="8" fill="hold" grpId="0" nodeType="withEffect">
                                  <p:stCondLst>
                                    <p:cond delay="1000"/>
                                  </p:stCondLst>
                                  <p:childTnLst>
                                    <p:set>
                                      <p:cBhvr>
                                        <p:cTn id="89" dur="1" fill="hold">
                                          <p:stCondLst>
                                            <p:cond delay="0"/>
                                          </p:stCondLst>
                                        </p:cTn>
                                        <p:tgtEl>
                                          <p:spTgt spid="7"/>
                                        </p:tgtEl>
                                        <p:attrNameLst>
                                          <p:attrName>style.visibility</p:attrName>
                                        </p:attrNameLst>
                                      </p:cBhvr>
                                      <p:to>
                                        <p:strVal val="visible"/>
                                      </p:to>
                                    </p:set>
                                    <p:animEffect transition="in" filter="wheel(8)">
                                      <p:cBhvr>
                                        <p:cTn id="90" dur="2000"/>
                                        <p:tgtEl>
                                          <p:spTgt spid="7"/>
                                        </p:tgtEl>
                                      </p:cBhvr>
                                    </p:animEffect>
                                  </p:childTnLst>
                                </p:cTn>
                              </p:par>
                              <p:par>
                                <p:cTn id="91" presetID="21" presetClass="entr" presetSubtype="8" fill="hold" grpId="0" nodeType="withEffect">
                                  <p:stCondLst>
                                    <p:cond delay="2000"/>
                                  </p:stCondLst>
                                  <p:childTnLst>
                                    <p:set>
                                      <p:cBhvr>
                                        <p:cTn id="92" dur="1" fill="hold">
                                          <p:stCondLst>
                                            <p:cond delay="0"/>
                                          </p:stCondLst>
                                        </p:cTn>
                                        <p:tgtEl>
                                          <p:spTgt spid="8"/>
                                        </p:tgtEl>
                                        <p:attrNameLst>
                                          <p:attrName>style.visibility</p:attrName>
                                        </p:attrNameLst>
                                      </p:cBhvr>
                                      <p:to>
                                        <p:strVal val="visible"/>
                                      </p:to>
                                    </p:set>
                                    <p:animEffect transition="in" filter="wheel(8)">
                                      <p:cBhvr>
                                        <p:cTn id="93" dur="2000"/>
                                        <p:tgtEl>
                                          <p:spTgt spid="8"/>
                                        </p:tgtEl>
                                      </p:cBhvr>
                                    </p:animEffect>
                                  </p:childTnLst>
                                </p:cTn>
                              </p:par>
                              <p:par>
                                <p:cTn id="94" presetID="21" presetClass="entr" presetSubtype="8" fill="hold" grpId="0" nodeType="withEffect">
                                  <p:stCondLst>
                                    <p:cond delay="3000"/>
                                  </p:stCondLst>
                                  <p:childTnLst>
                                    <p:set>
                                      <p:cBhvr>
                                        <p:cTn id="95" dur="1" fill="hold">
                                          <p:stCondLst>
                                            <p:cond delay="0"/>
                                          </p:stCondLst>
                                        </p:cTn>
                                        <p:tgtEl>
                                          <p:spTgt spid="9"/>
                                        </p:tgtEl>
                                        <p:attrNameLst>
                                          <p:attrName>style.visibility</p:attrName>
                                        </p:attrNameLst>
                                      </p:cBhvr>
                                      <p:to>
                                        <p:strVal val="visible"/>
                                      </p:to>
                                    </p:set>
                                    <p:animEffect transition="in" filter="wheel(8)">
                                      <p:cBhvr>
                                        <p:cTn id="96" dur="2000"/>
                                        <p:tgtEl>
                                          <p:spTgt spid="9"/>
                                        </p:tgtEl>
                                      </p:cBhvr>
                                    </p:animEffect>
                                  </p:childTnLst>
                                </p:cTn>
                              </p:par>
                              <p:par>
                                <p:cTn id="97" presetID="22" presetClass="entr" presetSubtype="1" repeatCount="3000" fill="hold" nodeType="withEffect">
                                  <p:stCondLst>
                                    <p:cond delay="400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750"/>
                                        <p:tgtEl>
                                          <p:spTgt spid="21"/>
                                        </p:tgtEl>
                                      </p:cBhvr>
                                    </p:animEffect>
                                  </p:childTnLst>
                                </p:cTn>
                              </p:par>
                            </p:childTnLst>
                          </p:cTn>
                        </p:par>
                      </p:childTnLst>
                    </p:cTn>
                  </p:par>
                  <p:par>
                    <p:cTn id="100" fill="hold">
                      <p:stCondLst>
                        <p:cond delay="indefinite"/>
                      </p:stCondLst>
                      <p:childTnLst>
                        <p:par>
                          <p:cTn id="101" fill="hold">
                            <p:stCondLst>
                              <p:cond delay="0"/>
                            </p:stCondLst>
                            <p:childTnLst>
                              <p:par>
                                <p:cTn id="102" presetID="31" presetClass="entr" presetSubtype="0" fill="hold" grpId="0" nodeType="clickEffect">
                                  <p:stCondLst>
                                    <p:cond delay="0"/>
                                  </p:stCondLst>
                                  <p:childTnLst>
                                    <p:set>
                                      <p:cBhvr>
                                        <p:cTn id="103" dur="1" fill="hold">
                                          <p:stCondLst>
                                            <p:cond delay="0"/>
                                          </p:stCondLst>
                                        </p:cTn>
                                        <p:tgtEl>
                                          <p:spTgt spid="12"/>
                                        </p:tgtEl>
                                        <p:attrNameLst>
                                          <p:attrName>style.visibility</p:attrName>
                                        </p:attrNameLst>
                                      </p:cBhvr>
                                      <p:to>
                                        <p:strVal val="visible"/>
                                      </p:to>
                                    </p:set>
                                    <p:anim calcmode="lin" valueType="num">
                                      <p:cBhvr>
                                        <p:cTn id="104" dur="1500" fill="hold"/>
                                        <p:tgtEl>
                                          <p:spTgt spid="12"/>
                                        </p:tgtEl>
                                        <p:attrNameLst>
                                          <p:attrName>ppt_w</p:attrName>
                                        </p:attrNameLst>
                                      </p:cBhvr>
                                      <p:tavLst>
                                        <p:tav tm="0">
                                          <p:val>
                                            <p:fltVal val="0"/>
                                          </p:val>
                                        </p:tav>
                                        <p:tav tm="100000">
                                          <p:val>
                                            <p:strVal val="#ppt_w"/>
                                          </p:val>
                                        </p:tav>
                                      </p:tavLst>
                                    </p:anim>
                                    <p:anim calcmode="lin" valueType="num">
                                      <p:cBhvr>
                                        <p:cTn id="105" dur="1500" fill="hold"/>
                                        <p:tgtEl>
                                          <p:spTgt spid="12"/>
                                        </p:tgtEl>
                                        <p:attrNameLst>
                                          <p:attrName>ppt_h</p:attrName>
                                        </p:attrNameLst>
                                      </p:cBhvr>
                                      <p:tavLst>
                                        <p:tav tm="0">
                                          <p:val>
                                            <p:fltVal val="0"/>
                                          </p:val>
                                        </p:tav>
                                        <p:tav tm="100000">
                                          <p:val>
                                            <p:strVal val="#ppt_h"/>
                                          </p:val>
                                        </p:tav>
                                      </p:tavLst>
                                    </p:anim>
                                    <p:anim calcmode="lin" valueType="num">
                                      <p:cBhvr>
                                        <p:cTn id="106" dur="1500" fill="hold"/>
                                        <p:tgtEl>
                                          <p:spTgt spid="12"/>
                                        </p:tgtEl>
                                        <p:attrNameLst>
                                          <p:attrName>style.rotation</p:attrName>
                                        </p:attrNameLst>
                                      </p:cBhvr>
                                      <p:tavLst>
                                        <p:tav tm="0">
                                          <p:val>
                                            <p:fltVal val="90"/>
                                          </p:val>
                                        </p:tav>
                                        <p:tav tm="100000">
                                          <p:val>
                                            <p:fltVal val="0"/>
                                          </p:val>
                                        </p:tav>
                                      </p:tavLst>
                                    </p:anim>
                                    <p:animEffect transition="in" filter="fade">
                                      <p:cBhvr>
                                        <p:cTn id="107" dur="1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animBg="1"/>
      <p:bldP spid="13" grpId="0" animBg="1"/>
      <p:bldP spid="13" grpId="1" animBg="1"/>
      <p:bldP spid="15" grpId="0" animBg="1"/>
      <p:bldP spid="17" grpId="0" animBg="1"/>
      <p:bldP spid="19" grpId="0" animBg="1"/>
      <p:bldP spid="20" grpId="0" animBg="1"/>
      <p:bldP spid="16" grpId="0" animBg="1"/>
      <p:bldP spid="22" grpId="0" animBg="1"/>
      <p:bldP spid="18" grpId="0" animBg="1"/>
      <p:bldP spid="2" grpId="0" animBg="1"/>
      <p:bldP spid="9" grpId="0" animBg="1"/>
      <p:bldP spid="8" grpId="0" animBg="1"/>
      <p:bldP spid="7" grpId="0" animBg="1"/>
      <p:bldP spid="11" grpId="0" animBg="1"/>
      <p:bldP spid="1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0000"/>
            </a:gs>
            <a:gs pos="100000">
              <a:srgbClr val="00FF00"/>
            </a:gs>
          </a:gsLst>
          <a:lin ang="5400000" scaled="0"/>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63352" y="1082351"/>
            <a:ext cx="11665296" cy="5574832"/>
          </a:xfrm>
          <a:noFill/>
          <a:ln w="57150">
            <a:noFill/>
          </a:ln>
        </p:spPr>
        <p:txBody>
          <a:bodyPr>
            <a:normAutofit/>
          </a:bodyPr>
          <a:lstStyle/>
          <a:p>
            <a:pPr>
              <a:lnSpc>
                <a:spcPct val="115000"/>
              </a:lnSpc>
              <a:spcAft>
                <a:spcPts val="1000"/>
              </a:spcAft>
            </a:pPr>
            <a:endParaRPr lang="en-US" sz="2800" b="1" dirty="0" smtClean="0">
              <a:solidFill>
                <a:schemeClr val="tx1"/>
              </a:solidFill>
              <a:latin typeface="Arial Black" panose="020B0A04020102020204" pitchFamily="34" charset="0"/>
              <a:ea typeface="Calibri" panose="020F0502020204030204" pitchFamily="34" charset="0"/>
              <a:cs typeface="Calibri" panose="020F0502020204030204" pitchFamily="34" charset="0"/>
            </a:endParaRPr>
          </a:p>
          <a:p>
            <a:pPr>
              <a:lnSpc>
                <a:spcPct val="115000"/>
              </a:lnSpc>
              <a:spcAft>
                <a:spcPts val="1000"/>
              </a:spcAft>
            </a:pPr>
            <a:endParaRPr lang="en-US" sz="2800" b="1" dirty="0">
              <a:solidFill>
                <a:schemeClr val="tx1"/>
              </a:solidFill>
              <a:latin typeface="Arial Black" panose="020B0A04020102020204" pitchFamily="34" charset="0"/>
              <a:ea typeface="Calibri" panose="020F0502020204030204" pitchFamily="34" charset="0"/>
              <a:cs typeface="Calibri" panose="020F0502020204030204" pitchFamily="34" charset="0"/>
            </a:endParaRPr>
          </a:p>
        </p:txBody>
      </p:sp>
      <p:sp>
        <p:nvSpPr>
          <p:cNvPr id="5" name="Rectangle 4"/>
          <p:cNvSpPr/>
          <p:nvPr/>
        </p:nvSpPr>
        <p:spPr>
          <a:xfrm>
            <a:off x="11827048" y="6570841"/>
            <a:ext cx="354584" cy="276999"/>
          </a:xfrm>
          <a:prstGeom prst="rect">
            <a:avLst/>
          </a:prstGeom>
        </p:spPr>
        <p:txBody>
          <a:bodyPr wrap="none">
            <a:spAutoFit/>
          </a:bodyPr>
          <a:lstStyle/>
          <a:p>
            <a:fld id="{2A013F82-EE5E-44EE-A61D-E31C6657F26F}" type="slidenum">
              <a:rPr lang="en-CA" sz="1200"/>
              <a:pPr/>
              <a:t>61</a:t>
            </a:fld>
            <a:endParaRPr lang="en-CA" sz="1200" dirty="0"/>
          </a:p>
        </p:txBody>
      </p:sp>
      <p:sp>
        <p:nvSpPr>
          <p:cNvPr id="2" name="Rectangle 1"/>
          <p:cNvSpPr/>
          <p:nvPr/>
        </p:nvSpPr>
        <p:spPr>
          <a:xfrm rot="20714227">
            <a:off x="454308" y="831988"/>
            <a:ext cx="5375189" cy="1165921"/>
          </a:xfrm>
          <a:prstGeom prst="rect">
            <a:avLst/>
          </a:prstGeom>
          <a:solidFill>
            <a:schemeClr val="tx1"/>
          </a:solidFill>
          <a:effectLst>
            <a:glow rad="127000">
              <a:srgbClr val="00FFFF"/>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lvl="0" algn="ctr" defTabSz="914400">
              <a:lnSpc>
                <a:spcPct val="115000"/>
              </a:lnSpc>
              <a:spcBef>
                <a:spcPts val="1000"/>
              </a:spcBef>
              <a:spcAft>
                <a:spcPts val="1000"/>
              </a:spcAft>
              <a:buClr>
                <a:prstClr val="black"/>
              </a:buClr>
            </a:pPr>
            <a:r>
              <a:rPr lang="en-US" sz="5400" cap="all" dirty="0" smtClean="0">
                <a:ln>
                  <a:solidFill>
                    <a:sysClr val="windowText" lastClr="000000"/>
                  </a:solidFill>
                </a:ln>
                <a:gradFill>
                  <a:gsLst>
                    <a:gs pos="7000">
                      <a:srgbClr val="FF0000"/>
                    </a:gs>
                    <a:gs pos="50000">
                      <a:srgbClr val="FFFF00"/>
                    </a:gs>
                    <a:gs pos="73000">
                      <a:prstClr val="black"/>
                    </a:gs>
                  </a:gsLst>
                  <a:lin ang="5400000" scaled="0"/>
                </a:gradFill>
                <a:effectLst>
                  <a:glow rad="127000">
                    <a:schemeClr val="accent6">
                      <a:lumMod val="75000"/>
                    </a:schemeClr>
                  </a:glow>
                </a:effectLst>
                <a:latin typeface="Arial Black" panose="020B0A04020102020204" pitchFamily="34" charset="0"/>
                <a:ea typeface="Calibri" panose="020F0502020204030204" pitchFamily="34" charset="0"/>
                <a:cs typeface="Times New Roman" panose="02020603050405020304" pitchFamily="18" charset="0"/>
              </a:rPr>
              <a:t>Question:</a:t>
            </a:r>
            <a:endParaRPr lang="en-US" sz="5400" cap="all" dirty="0">
              <a:ln>
                <a:solidFill>
                  <a:sysClr val="windowText" lastClr="000000"/>
                </a:solidFill>
              </a:ln>
              <a:gradFill>
                <a:gsLst>
                  <a:gs pos="7000">
                    <a:srgbClr val="FF0000"/>
                  </a:gs>
                  <a:gs pos="50000">
                    <a:srgbClr val="FFFF00"/>
                  </a:gs>
                  <a:gs pos="73000">
                    <a:prstClr val="black"/>
                  </a:gs>
                </a:gsLst>
                <a:lin ang="5400000" scaled="0"/>
              </a:gradFill>
              <a:effectLst>
                <a:glow rad="127000">
                  <a:schemeClr val="accent6">
                    <a:lumMod val="75000"/>
                  </a:schemeClr>
                </a:glow>
              </a:effectLst>
              <a:latin typeface="Arial Black" panose="020B0A04020102020204" pitchFamily="34" charset="0"/>
              <a:ea typeface="Calibri" panose="020F0502020204030204" pitchFamily="34" charset="0"/>
              <a:cs typeface="Times New Roman" panose="02020603050405020304" pitchFamily="18" charset="0"/>
            </a:endParaRPr>
          </a:p>
        </p:txBody>
      </p:sp>
      <p:sp>
        <p:nvSpPr>
          <p:cNvPr id="8" name="Rectangle 7"/>
          <p:cNvSpPr/>
          <p:nvPr/>
        </p:nvSpPr>
        <p:spPr>
          <a:xfrm rot="938897">
            <a:off x="7240194" y="734170"/>
            <a:ext cx="4008027" cy="2402147"/>
          </a:xfrm>
          <a:prstGeom prst="rect">
            <a:avLst/>
          </a:prstGeom>
          <a:solidFill>
            <a:schemeClr val="tx1"/>
          </a:solidFill>
          <a:effectLst>
            <a:glow rad="127000">
              <a:srgbClr val="00FFFF"/>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lvl="0" algn="ctr" defTabSz="914400">
              <a:lnSpc>
                <a:spcPct val="115000"/>
              </a:lnSpc>
              <a:spcBef>
                <a:spcPts val="1000"/>
              </a:spcBef>
              <a:spcAft>
                <a:spcPts val="1000"/>
              </a:spcAft>
              <a:buClr>
                <a:prstClr val="black"/>
              </a:buClr>
            </a:pPr>
            <a:r>
              <a:rPr lang="en-US" sz="5400" cap="all" dirty="0" smtClean="0">
                <a:ln>
                  <a:solidFill>
                    <a:sysClr val="windowText" lastClr="000000"/>
                  </a:solidFill>
                </a:ln>
                <a:gradFill>
                  <a:gsLst>
                    <a:gs pos="7000">
                      <a:srgbClr val="FF0000"/>
                    </a:gs>
                    <a:gs pos="50000">
                      <a:srgbClr val="FFFF00"/>
                    </a:gs>
                    <a:gs pos="73000">
                      <a:prstClr val="black"/>
                    </a:gs>
                  </a:gsLst>
                  <a:lin ang="5400000" scaled="0"/>
                </a:gradFill>
                <a:effectLst>
                  <a:glow rad="127000">
                    <a:schemeClr val="accent6">
                      <a:lumMod val="75000"/>
                    </a:schemeClr>
                  </a:glow>
                </a:effectLst>
                <a:latin typeface="Arial Black" panose="020B0A04020102020204" pitchFamily="34" charset="0"/>
                <a:ea typeface="Calibri" panose="020F0502020204030204" pitchFamily="34" charset="0"/>
                <a:cs typeface="Times New Roman" panose="02020603050405020304" pitchFamily="18" charset="0"/>
              </a:rPr>
              <a:t>Sidereal</a:t>
            </a:r>
          </a:p>
          <a:p>
            <a:pPr lvl="0" algn="ctr" defTabSz="914400">
              <a:lnSpc>
                <a:spcPct val="115000"/>
              </a:lnSpc>
              <a:spcBef>
                <a:spcPts val="1000"/>
              </a:spcBef>
              <a:spcAft>
                <a:spcPts val="1000"/>
              </a:spcAft>
              <a:buClr>
                <a:prstClr val="black"/>
              </a:buClr>
            </a:pPr>
            <a:r>
              <a:rPr lang="en-US" sz="5400" cap="all" dirty="0" smtClean="0">
                <a:ln>
                  <a:solidFill>
                    <a:sysClr val="windowText" lastClr="000000"/>
                  </a:solidFill>
                </a:ln>
                <a:gradFill>
                  <a:gsLst>
                    <a:gs pos="7000">
                      <a:srgbClr val="FF0000"/>
                    </a:gs>
                    <a:gs pos="50000">
                      <a:srgbClr val="FFFF00"/>
                    </a:gs>
                    <a:gs pos="73000">
                      <a:prstClr val="black"/>
                    </a:gs>
                  </a:gsLst>
                  <a:lin ang="5400000" scaled="0"/>
                </a:gradFill>
                <a:effectLst>
                  <a:glow rad="127000">
                    <a:schemeClr val="accent6">
                      <a:lumMod val="75000"/>
                    </a:schemeClr>
                  </a:glow>
                </a:effectLst>
                <a:latin typeface="Arial Black" panose="020B0A04020102020204" pitchFamily="34" charset="0"/>
                <a:ea typeface="Calibri" panose="020F0502020204030204" pitchFamily="34" charset="0"/>
                <a:cs typeface="Times New Roman" panose="02020603050405020304" pitchFamily="18" charset="0"/>
              </a:rPr>
              <a:t>Month</a:t>
            </a:r>
            <a:endParaRPr lang="en-US" sz="5400" cap="all" dirty="0">
              <a:ln>
                <a:solidFill>
                  <a:sysClr val="windowText" lastClr="000000"/>
                </a:solidFill>
              </a:ln>
              <a:gradFill>
                <a:gsLst>
                  <a:gs pos="7000">
                    <a:srgbClr val="FF0000"/>
                  </a:gs>
                  <a:gs pos="50000">
                    <a:srgbClr val="FFFF00"/>
                  </a:gs>
                  <a:gs pos="73000">
                    <a:prstClr val="black"/>
                  </a:gs>
                </a:gsLst>
                <a:lin ang="5400000" scaled="0"/>
              </a:gradFill>
              <a:effectLst>
                <a:glow rad="127000">
                  <a:schemeClr val="accent6">
                    <a:lumMod val="75000"/>
                  </a:schemeClr>
                </a:glow>
              </a:effectLst>
              <a:latin typeface="Arial Black" panose="020B0A040201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329513" y="3912973"/>
            <a:ext cx="11252887" cy="27442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5400" dirty="0" smtClean="0">
                <a:solidFill>
                  <a:schemeClr val="accent6">
                    <a:lumMod val="75000"/>
                  </a:schemeClr>
                </a:solidFill>
              </a:rPr>
              <a:t>Does man recognize </a:t>
            </a:r>
            <a:r>
              <a:rPr lang="en-CA" sz="5400" dirty="0" smtClean="0">
                <a:solidFill>
                  <a:srgbClr val="0052F6"/>
                </a:solidFill>
              </a:rPr>
              <a:t>Yahuah’s</a:t>
            </a:r>
            <a:r>
              <a:rPr lang="en-CA" sz="5400" dirty="0" smtClean="0">
                <a:solidFill>
                  <a:schemeClr val="accent6">
                    <a:lumMod val="75000"/>
                  </a:schemeClr>
                </a:solidFill>
              </a:rPr>
              <a:t> 360 degree revolution of the </a:t>
            </a:r>
            <a:r>
              <a:rPr lang="en-CA" sz="5400" b="1" dirty="0" smtClean="0">
                <a:solidFill>
                  <a:schemeClr val="tx1"/>
                </a:solidFill>
              </a:rPr>
              <a:t>moon’s</a:t>
            </a:r>
            <a:r>
              <a:rPr lang="en-CA" sz="5400" dirty="0" smtClean="0">
                <a:solidFill>
                  <a:schemeClr val="accent6">
                    <a:lumMod val="75000"/>
                  </a:schemeClr>
                </a:solidFill>
              </a:rPr>
              <a:t> </a:t>
            </a:r>
            <a:br>
              <a:rPr lang="en-CA" sz="5400" dirty="0" smtClean="0">
                <a:solidFill>
                  <a:schemeClr val="accent6">
                    <a:lumMod val="75000"/>
                  </a:schemeClr>
                </a:solidFill>
              </a:rPr>
            </a:br>
            <a:r>
              <a:rPr lang="en-CA" sz="5400" dirty="0" smtClean="0">
                <a:ln>
                  <a:solidFill>
                    <a:sysClr val="windowText" lastClr="000000"/>
                  </a:solidFill>
                </a:ln>
                <a:solidFill>
                  <a:schemeClr val="accent6">
                    <a:lumMod val="75000"/>
                  </a:schemeClr>
                </a:solidFill>
                <a:effectLst>
                  <a:glow rad="127000">
                    <a:srgbClr val="FF9900"/>
                  </a:glow>
                </a:effectLst>
              </a:rPr>
              <a:t>SIDEREAL</a:t>
            </a:r>
            <a:r>
              <a:rPr lang="en-CA" sz="5400" dirty="0" smtClean="0">
                <a:solidFill>
                  <a:schemeClr val="accent6">
                    <a:lumMod val="75000"/>
                  </a:schemeClr>
                </a:solidFill>
              </a:rPr>
              <a:t> </a:t>
            </a:r>
            <a:r>
              <a:rPr lang="en-CA" sz="3200" dirty="0" smtClean="0">
                <a:solidFill>
                  <a:schemeClr val="tx1"/>
                </a:solidFill>
              </a:rPr>
              <a:t>{27.321days} </a:t>
            </a:r>
            <a:r>
              <a:rPr lang="en-CA" sz="5400" dirty="0" smtClean="0">
                <a:solidFill>
                  <a:schemeClr val="accent6">
                    <a:lumMod val="75000"/>
                  </a:schemeClr>
                </a:solidFill>
              </a:rPr>
              <a:t>MONTH?</a:t>
            </a:r>
            <a:endParaRPr lang="en-CA" sz="5400" dirty="0">
              <a:solidFill>
                <a:schemeClr val="accent6">
                  <a:lumMod val="75000"/>
                </a:schemeClr>
              </a:solidFill>
            </a:endParaRPr>
          </a:p>
        </p:txBody>
      </p:sp>
    </p:spTree>
    <p:extLst>
      <p:ext uri="{BB962C8B-B14F-4D97-AF65-F5344CB8AC3E}">
        <p14:creationId xmlns:p14="http://schemas.microsoft.com/office/powerpoint/2010/main" val="24468716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750"/>
                                        <p:tgtEl>
                                          <p:spTgt spid="2"/>
                                        </p:tgtEl>
                                      </p:cBhvr>
                                    </p:animEffect>
                                    <p:anim calcmode="lin" valueType="num">
                                      <p:cBhvr>
                                        <p:cTn id="8" dur="1750" fill="hold"/>
                                        <p:tgtEl>
                                          <p:spTgt spid="2"/>
                                        </p:tgtEl>
                                        <p:attrNameLst>
                                          <p:attrName>ppt_w</p:attrName>
                                        </p:attrNameLst>
                                      </p:cBhvr>
                                      <p:tavLst>
                                        <p:tav tm="0" fmla="#ppt_w*sin(2.5*pi*$)">
                                          <p:val>
                                            <p:fltVal val="0"/>
                                          </p:val>
                                        </p:tav>
                                        <p:tav tm="100000">
                                          <p:val>
                                            <p:fltVal val="1"/>
                                          </p:val>
                                        </p:tav>
                                      </p:tavLst>
                                    </p:anim>
                                    <p:anim calcmode="lin" valueType="num">
                                      <p:cBhvr>
                                        <p:cTn id="9" dur="1750" fill="hold"/>
                                        <p:tgtEl>
                                          <p:spTgt spid="2"/>
                                        </p:tgtEl>
                                        <p:attrNameLst>
                                          <p:attrName>ppt_h</p:attrName>
                                        </p:attrNameLst>
                                      </p:cBhvr>
                                      <p:tavLst>
                                        <p:tav tm="0">
                                          <p:val>
                                            <p:strVal val="#ppt_h"/>
                                          </p:val>
                                        </p:tav>
                                        <p:tav tm="100000">
                                          <p:val>
                                            <p:strVal val="#ppt_h"/>
                                          </p:val>
                                        </p:tav>
                                      </p:tavLst>
                                    </p:anim>
                                  </p:childTnLst>
                                </p:cTn>
                              </p:par>
                              <p:par>
                                <p:cTn id="10" presetID="10" presetClass="entr" presetSubtype="0" fill="hold" grpId="0" nodeType="withEffect">
                                  <p:stCondLst>
                                    <p:cond delay="225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4"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Text Placeholder 2"/>
          <p:cNvSpPr>
            <a:spLocks noGrp="1"/>
          </p:cNvSpPr>
          <p:nvPr>
            <p:ph sz="quarter" idx="13"/>
          </p:nvPr>
        </p:nvSpPr>
        <p:spPr>
          <a:xfrm>
            <a:off x="1661638" y="82626"/>
            <a:ext cx="8998648" cy="994918"/>
          </a:xfrm>
          <a:solidFill>
            <a:schemeClr val="accent1">
              <a:lumMod val="20000"/>
              <a:lumOff val="80000"/>
            </a:schemeClr>
          </a:solidFill>
          <a:scene3d>
            <a:camera prst="orthographicFront"/>
            <a:lightRig rig="threePt" dir="t"/>
          </a:scene3d>
          <a:sp3d>
            <a:bevelT w="152400" h="50800" prst="softRound"/>
          </a:sp3d>
        </p:spPr>
        <p:txBody>
          <a:bodyPr anchor="t">
            <a:noAutofit/>
            <a:sp3d extrusionH="57150">
              <a:bevelT w="38100" h="38100"/>
            </a:sp3d>
          </a:bodyPr>
          <a:lstStyle/>
          <a:p>
            <a:pPr algn="ctr"/>
            <a:r>
              <a:rPr lang="en-US" sz="2600" cap="none" dirty="0" smtClean="0">
                <a:solidFill>
                  <a:srgbClr val="FF0000"/>
                </a:solidFill>
              </a:rPr>
              <a:t>Here is </a:t>
            </a:r>
            <a:r>
              <a:rPr lang="en-US" sz="2600" b="1" u="sng" cap="none" dirty="0" smtClean="0"/>
              <a:t>man’s documentation</a:t>
            </a:r>
            <a:r>
              <a:rPr lang="en-US" sz="2600" b="1" cap="none" dirty="0" smtClean="0"/>
              <a:t> </a:t>
            </a:r>
            <a:r>
              <a:rPr lang="en-US" sz="2600" cap="none" dirty="0" smtClean="0">
                <a:solidFill>
                  <a:srgbClr val="FF0000"/>
                </a:solidFill>
              </a:rPr>
              <a:t>that exposes how the moon must </a:t>
            </a:r>
            <a:br>
              <a:rPr lang="en-US" sz="2600" cap="none" dirty="0" smtClean="0">
                <a:solidFill>
                  <a:srgbClr val="FF0000"/>
                </a:solidFill>
              </a:rPr>
            </a:br>
            <a:r>
              <a:rPr lang="en-US" sz="2600" u="sng" cap="none" dirty="0" smtClean="0">
                <a:latin typeface="Arial Black" panose="020B0A04020102020204" pitchFamily="34" charset="0"/>
              </a:rPr>
              <a:t>EXCEED</a:t>
            </a:r>
            <a:r>
              <a:rPr lang="en-US" sz="2600" cap="none" dirty="0" smtClean="0">
                <a:solidFill>
                  <a:srgbClr val="FF0000"/>
                </a:solidFill>
              </a:rPr>
              <a:t> </a:t>
            </a:r>
            <a:r>
              <a:rPr lang="en-US" sz="2600" b="1" cap="none" dirty="0" smtClean="0">
                <a:solidFill>
                  <a:srgbClr val="0052F6"/>
                </a:solidFill>
              </a:rPr>
              <a:t>Yahuah’s</a:t>
            </a:r>
            <a:r>
              <a:rPr lang="en-US" sz="2600" cap="none" dirty="0" smtClean="0">
                <a:solidFill>
                  <a:srgbClr val="FF0000"/>
                </a:solidFill>
              </a:rPr>
              <a:t> parameters of a full 360 degree circle!</a:t>
            </a:r>
            <a:endParaRPr lang="en-US" sz="2600" cap="none" dirty="0" smtClean="0">
              <a:solidFill>
                <a:schemeClr val="accent1">
                  <a:lumMod val="75000"/>
                </a:schemeClr>
              </a:solidFill>
            </a:endParaRPr>
          </a:p>
        </p:txBody>
      </p:sp>
      <p:sp>
        <p:nvSpPr>
          <p:cNvPr id="10" name="Text Placeholder 2"/>
          <p:cNvSpPr>
            <a:spLocks noGrp="1"/>
          </p:cNvSpPr>
          <p:nvPr>
            <p:ph sz="quarter" idx="13"/>
          </p:nvPr>
        </p:nvSpPr>
        <p:spPr>
          <a:xfrm>
            <a:off x="5775766" y="1152750"/>
            <a:ext cx="6202875" cy="5554776"/>
          </a:xfrm>
          <a:solidFill>
            <a:schemeClr val="accent5">
              <a:lumMod val="20000"/>
              <a:lumOff val="80000"/>
            </a:schemeClr>
          </a:solidFill>
          <a:scene3d>
            <a:camera prst="orthographicFront"/>
            <a:lightRig rig="threePt" dir="t"/>
          </a:scene3d>
          <a:sp3d>
            <a:bevelT w="152400" h="50800" prst="softRound"/>
          </a:sp3d>
        </p:spPr>
        <p:txBody>
          <a:bodyPr anchor="t">
            <a:noAutofit/>
            <a:sp3d extrusionH="57150">
              <a:bevelT w="38100" h="38100"/>
            </a:sp3d>
          </a:bodyPr>
          <a:lstStyle/>
          <a:p>
            <a:pPr marL="0" indent="0">
              <a:buNone/>
            </a:pPr>
            <a:r>
              <a:rPr lang="en-US" sz="2600" b="1" u="sng" cap="none" dirty="0" smtClean="0"/>
              <a:t>#2 Sidereal Month</a:t>
            </a:r>
            <a:r>
              <a:rPr lang="en-US" sz="2600" b="1" cap="none" dirty="0" smtClean="0"/>
              <a:t>  [27.321 days]  </a:t>
            </a:r>
            <a:r>
              <a:rPr lang="en-US" sz="2600" cap="none" dirty="0" smtClean="0">
                <a:solidFill>
                  <a:schemeClr val="accent1">
                    <a:lumMod val="75000"/>
                  </a:schemeClr>
                </a:solidFill>
              </a:rPr>
              <a:t>While the Moon is orbiting the Earth, </a:t>
            </a:r>
            <a:r>
              <a:rPr lang="en-US" sz="2600" u="sng" cap="none" dirty="0" smtClean="0">
                <a:solidFill>
                  <a:schemeClr val="accent1">
                    <a:lumMod val="75000"/>
                  </a:schemeClr>
                </a:solidFill>
              </a:rPr>
              <a:t>the Earth is pro</a:t>
            </a:r>
            <a:r>
              <a:rPr lang="en-US" sz="2600" cap="none" dirty="0" smtClean="0">
                <a:solidFill>
                  <a:schemeClr val="accent1">
                    <a:lumMod val="75000"/>
                  </a:schemeClr>
                </a:solidFill>
              </a:rPr>
              <a:t>g</a:t>
            </a:r>
            <a:r>
              <a:rPr lang="en-US" sz="2600" u="sng" cap="none" dirty="0" smtClean="0">
                <a:solidFill>
                  <a:schemeClr val="accent1">
                    <a:lumMod val="75000"/>
                  </a:schemeClr>
                </a:solidFill>
              </a:rPr>
              <a:t>ressin</a:t>
            </a:r>
            <a:r>
              <a:rPr lang="en-US" sz="2600" cap="none" dirty="0" smtClean="0">
                <a:solidFill>
                  <a:schemeClr val="accent1">
                    <a:lumMod val="75000"/>
                  </a:schemeClr>
                </a:solidFill>
              </a:rPr>
              <a:t>g</a:t>
            </a:r>
            <a:r>
              <a:rPr lang="en-US" sz="2600" u="sng" cap="none" dirty="0" smtClean="0">
                <a:solidFill>
                  <a:schemeClr val="accent1">
                    <a:lumMod val="75000"/>
                  </a:schemeClr>
                </a:solidFill>
              </a:rPr>
              <a:t> in its orbit around the Sun</a:t>
            </a:r>
            <a:r>
              <a:rPr lang="en-US" sz="2600" cap="none" dirty="0" smtClean="0">
                <a:solidFill>
                  <a:schemeClr val="accent1">
                    <a:lumMod val="75000"/>
                  </a:schemeClr>
                </a:solidFill>
              </a:rPr>
              <a:t> </a:t>
            </a:r>
            <a:r>
              <a:rPr lang="en-US" sz="2600" cap="none" dirty="0" smtClean="0">
                <a:latin typeface="Arial Black" panose="020B0A04020102020204" pitchFamily="34" charset="0"/>
              </a:rPr>
              <a:t>[?]</a:t>
            </a:r>
            <a:r>
              <a:rPr lang="en-US" sz="2600" cap="none" dirty="0" smtClean="0">
                <a:solidFill>
                  <a:schemeClr val="accent1">
                    <a:lumMod val="75000"/>
                  </a:schemeClr>
                </a:solidFill>
              </a:rPr>
              <a:t>.  </a:t>
            </a:r>
            <a:r>
              <a:rPr lang="en-US" sz="2800" b="1" cap="none" dirty="0" smtClean="0">
                <a:ln>
                  <a:solidFill>
                    <a:schemeClr val="tx1"/>
                  </a:solidFill>
                </a:ln>
                <a:solidFill>
                  <a:schemeClr val="accent1">
                    <a:lumMod val="75000"/>
                  </a:schemeClr>
                </a:solidFill>
                <a:effectLst>
                  <a:glow rad="127000">
                    <a:srgbClr val="00CC00"/>
                  </a:glow>
                </a:effectLst>
              </a:rPr>
              <a:t>After completing a sidereal month </a:t>
            </a:r>
            <a:r>
              <a:rPr lang="en-US" sz="2800" cap="none" dirty="0" smtClean="0">
                <a:ln>
                  <a:solidFill>
                    <a:sysClr val="windowText" lastClr="000000"/>
                  </a:solidFill>
                </a:ln>
                <a:solidFill>
                  <a:sysClr val="windowText" lastClr="000000"/>
                </a:solidFill>
                <a:effectLst/>
              </a:rPr>
              <a:t>[360°] </a:t>
            </a:r>
            <a:r>
              <a:rPr lang="en-US" sz="2800" b="1" cap="none" dirty="0" smtClean="0">
                <a:ln>
                  <a:solidFill>
                    <a:schemeClr val="tx1"/>
                  </a:solidFill>
                </a:ln>
                <a:solidFill>
                  <a:schemeClr val="accent1">
                    <a:lumMod val="75000"/>
                  </a:schemeClr>
                </a:solidFill>
                <a:effectLst>
                  <a:glow rad="127000">
                    <a:srgbClr val="00CC00"/>
                  </a:glow>
                </a:effectLst>
              </a:rPr>
              <a:t>the Moon MUST MOVE A LITTLE FURTHER to reach the new position</a:t>
            </a:r>
            <a:r>
              <a:rPr lang="en-US" sz="2800" cap="none" dirty="0" smtClean="0">
                <a:ln>
                  <a:solidFill>
                    <a:schemeClr val="tx1"/>
                  </a:solidFill>
                </a:ln>
                <a:solidFill>
                  <a:schemeClr val="accent1">
                    <a:lumMod val="75000"/>
                  </a:schemeClr>
                </a:solidFill>
              </a:rPr>
              <a:t> </a:t>
            </a:r>
            <a:r>
              <a:rPr lang="en-US" sz="2600" cap="none" dirty="0" smtClean="0">
                <a:solidFill>
                  <a:schemeClr val="accent1">
                    <a:lumMod val="75000"/>
                  </a:schemeClr>
                </a:solidFill>
              </a:rPr>
              <a:t>having the same angular distance from the Sun. </a:t>
            </a:r>
            <a:r>
              <a:rPr lang="en-US" sz="2600" b="1" u="sng" cap="none" dirty="0" smtClean="0">
                <a:solidFill>
                  <a:schemeClr val="accent1">
                    <a:lumMod val="75000"/>
                  </a:schemeClr>
                </a:solidFill>
              </a:rPr>
              <a:t>This lon</a:t>
            </a:r>
            <a:r>
              <a:rPr lang="en-US" sz="2600" b="1" cap="none" dirty="0" smtClean="0">
                <a:solidFill>
                  <a:schemeClr val="accent1">
                    <a:lumMod val="75000"/>
                  </a:schemeClr>
                </a:solidFill>
              </a:rPr>
              <a:t>g</a:t>
            </a:r>
            <a:r>
              <a:rPr lang="en-US" sz="2600" b="1" u="sng" cap="none" dirty="0" smtClean="0">
                <a:solidFill>
                  <a:schemeClr val="accent1">
                    <a:lumMod val="75000"/>
                  </a:schemeClr>
                </a:solidFill>
              </a:rPr>
              <a:t>er </a:t>
            </a:r>
            <a:r>
              <a:rPr lang="en-US" sz="2600" b="1" cap="none" dirty="0" smtClean="0">
                <a:solidFill>
                  <a:schemeClr val="accent1">
                    <a:lumMod val="75000"/>
                  </a:schemeClr>
                </a:solidFill>
              </a:rPr>
              <a:t>p</a:t>
            </a:r>
            <a:r>
              <a:rPr lang="en-US" sz="2600" b="1" u="sng" cap="none" dirty="0" smtClean="0">
                <a:solidFill>
                  <a:schemeClr val="accent1">
                    <a:lumMod val="75000"/>
                  </a:schemeClr>
                </a:solidFill>
              </a:rPr>
              <a:t>eriod is called the s</a:t>
            </a:r>
            <a:r>
              <a:rPr lang="en-US" sz="2600" b="1" cap="none" dirty="0" smtClean="0">
                <a:solidFill>
                  <a:schemeClr val="accent1">
                    <a:lumMod val="75000"/>
                  </a:schemeClr>
                </a:solidFill>
              </a:rPr>
              <a:t>y</a:t>
            </a:r>
            <a:r>
              <a:rPr lang="en-US" sz="2600" b="1" u="sng" cap="none" dirty="0" smtClean="0">
                <a:solidFill>
                  <a:schemeClr val="accent1">
                    <a:lumMod val="75000"/>
                  </a:schemeClr>
                </a:solidFill>
              </a:rPr>
              <a:t>nodic month</a:t>
            </a:r>
            <a:r>
              <a:rPr lang="en-US" sz="2600" b="1" cap="none" dirty="0" smtClean="0">
                <a:solidFill>
                  <a:schemeClr val="accent1">
                    <a:lumMod val="75000"/>
                  </a:schemeClr>
                </a:solidFill>
              </a:rPr>
              <a:t> </a:t>
            </a:r>
            <a:r>
              <a:rPr lang="en-US" sz="2400" cap="none" dirty="0" smtClean="0">
                <a:solidFill>
                  <a:schemeClr val="accent1">
                    <a:lumMod val="75000"/>
                  </a:schemeClr>
                </a:solidFill>
              </a:rPr>
              <a:t>(Greek: </a:t>
            </a:r>
            <a:r>
              <a:rPr lang="en-US" sz="2400" cap="none" dirty="0" err="1" smtClean="0">
                <a:solidFill>
                  <a:schemeClr val="accent1">
                    <a:lumMod val="75000"/>
                  </a:schemeClr>
                </a:solidFill>
              </a:rPr>
              <a:t>συνοδικός</a:t>
            </a:r>
            <a:r>
              <a:rPr lang="en-US" sz="2400" cap="none" dirty="0" smtClean="0">
                <a:solidFill>
                  <a:schemeClr val="accent1">
                    <a:lumMod val="75000"/>
                  </a:schemeClr>
                </a:solidFill>
              </a:rPr>
              <a:t>, </a:t>
            </a:r>
            <a:r>
              <a:rPr lang="en-US" sz="2400" cap="none" dirty="0" err="1" smtClean="0">
                <a:solidFill>
                  <a:schemeClr val="accent1">
                    <a:lumMod val="75000"/>
                  </a:schemeClr>
                </a:solidFill>
              </a:rPr>
              <a:t>sunodikos</a:t>
            </a:r>
            <a:r>
              <a:rPr lang="en-US" sz="2400" cap="none" dirty="0" smtClean="0">
                <a:solidFill>
                  <a:schemeClr val="accent1">
                    <a:lumMod val="75000"/>
                  </a:schemeClr>
                </a:solidFill>
              </a:rPr>
              <a:t>, meaning "pertaining to a synod, i.e., a meeting" [in this case of the Sun and the Moon]). </a:t>
            </a:r>
            <a:endParaRPr lang="en-US" sz="2400" cap="none" dirty="0">
              <a:solidFill>
                <a:schemeClr val="accent1">
                  <a:lumMod val="75000"/>
                </a:schemeClr>
              </a:solidFill>
            </a:endParaRPr>
          </a:p>
        </p:txBody>
      </p:sp>
      <p:sp>
        <p:nvSpPr>
          <p:cNvPr id="11" name="Text Placeholder 2"/>
          <p:cNvSpPr>
            <a:spLocks noGrp="1"/>
          </p:cNvSpPr>
          <p:nvPr>
            <p:ph sz="quarter" idx="13"/>
          </p:nvPr>
        </p:nvSpPr>
        <p:spPr>
          <a:xfrm>
            <a:off x="235551" y="1152750"/>
            <a:ext cx="5389745" cy="5554776"/>
          </a:xfrm>
          <a:solidFill>
            <a:schemeClr val="accent5">
              <a:lumMod val="20000"/>
              <a:lumOff val="80000"/>
            </a:schemeClr>
          </a:solidFill>
          <a:scene3d>
            <a:camera prst="orthographicFront"/>
            <a:lightRig rig="threePt" dir="t"/>
          </a:scene3d>
          <a:sp3d>
            <a:bevelT w="152400" h="50800" prst="softRound"/>
          </a:sp3d>
        </p:spPr>
        <p:txBody>
          <a:bodyPr anchor="t">
            <a:noAutofit/>
            <a:sp3d extrusionH="57150">
              <a:bevelT w="38100" h="38100"/>
            </a:sp3d>
          </a:bodyPr>
          <a:lstStyle/>
          <a:p>
            <a:pPr marL="0" indent="0">
              <a:buNone/>
            </a:pPr>
            <a:r>
              <a:rPr lang="en-US" sz="2600" b="1" u="sng" cap="none" dirty="0" smtClean="0"/>
              <a:t>#1 Synodic Month</a:t>
            </a:r>
            <a:r>
              <a:rPr lang="en-US" sz="2600" b="1" cap="none" dirty="0" smtClean="0"/>
              <a:t>  [29.53 days]  </a:t>
            </a:r>
            <a:br>
              <a:rPr lang="en-US" sz="2600" b="1" cap="none" dirty="0" smtClean="0"/>
            </a:br>
            <a:r>
              <a:rPr lang="en-US" sz="2600" cap="none" dirty="0" smtClean="0">
                <a:solidFill>
                  <a:schemeClr val="accent1">
                    <a:lumMod val="75000"/>
                  </a:schemeClr>
                </a:solidFill>
              </a:rPr>
              <a:t>This is the average period of the Moon's revolution with respect to </a:t>
            </a:r>
            <a:r>
              <a:rPr lang="en-US" sz="2600" u="sng" cap="none" dirty="0" smtClean="0">
                <a:solidFill>
                  <a:schemeClr val="accent1">
                    <a:lumMod val="75000"/>
                  </a:schemeClr>
                </a:solidFill>
              </a:rPr>
              <a:t>the line </a:t>
            </a:r>
            <a:r>
              <a:rPr lang="en-US" sz="2600" cap="none" dirty="0" smtClean="0">
                <a:solidFill>
                  <a:schemeClr val="accent1">
                    <a:lumMod val="75000"/>
                  </a:schemeClr>
                </a:solidFill>
              </a:rPr>
              <a:t>j</a:t>
            </a:r>
            <a:r>
              <a:rPr lang="en-US" sz="2600" u="sng" cap="none" dirty="0" smtClean="0">
                <a:solidFill>
                  <a:schemeClr val="accent1">
                    <a:lumMod val="75000"/>
                  </a:schemeClr>
                </a:solidFill>
              </a:rPr>
              <a:t>oinin</a:t>
            </a:r>
            <a:r>
              <a:rPr lang="en-US" sz="2600" cap="none" dirty="0" smtClean="0">
                <a:solidFill>
                  <a:schemeClr val="accent1">
                    <a:lumMod val="75000"/>
                  </a:schemeClr>
                </a:solidFill>
              </a:rPr>
              <a:t>g</a:t>
            </a:r>
            <a:r>
              <a:rPr lang="en-US" sz="2600" u="sng" cap="none" dirty="0" smtClean="0">
                <a:solidFill>
                  <a:schemeClr val="accent1">
                    <a:lumMod val="75000"/>
                  </a:schemeClr>
                </a:solidFill>
              </a:rPr>
              <a:t> the Sun and Earth</a:t>
            </a:r>
            <a:r>
              <a:rPr lang="en-US" sz="2600" cap="none" dirty="0" smtClean="0">
                <a:solidFill>
                  <a:schemeClr val="accent1">
                    <a:lumMod val="75000"/>
                  </a:schemeClr>
                </a:solidFill>
              </a:rPr>
              <a:t>.  </a:t>
            </a:r>
            <a:br>
              <a:rPr lang="en-US" sz="2600" cap="none" dirty="0" smtClean="0">
                <a:solidFill>
                  <a:schemeClr val="accent1">
                    <a:lumMod val="75000"/>
                  </a:schemeClr>
                </a:solidFill>
              </a:rPr>
            </a:br>
            <a:r>
              <a:rPr lang="en-US" sz="2600" cap="none" dirty="0" smtClean="0">
                <a:solidFill>
                  <a:schemeClr val="accent1">
                    <a:lumMod val="75000"/>
                  </a:schemeClr>
                </a:solidFill>
              </a:rPr>
              <a:t>The </a:t>
            </a:r>
            <a:r>
              <a:rPr lang="en-US" sz="2600" b="1" cap="none" dirty="0" smtClean="0">
                <a:solidFill>
                  <a:srgbClr val="FF9900"/>
                </a:solidFill>
              </a:rPr>
              <a:t>synodic month </a:t>
            </a:r>
            <a:r>
              <a:rPr lang="en-US" sz="2600" cap="none" dirty="0" smtClean="0">
                <a:solidFill>
                  <a:schemeClr val="accent1">
                    <a:lumMod val="75000"/>
                  </a:schemeClr>
                </a:solidFill>
              </a:rPr>
              <a:t>is the period of the Moon's phases, because the Moon's appearance </a:t>
            </a:r>
            <a:r>
              <a:rPr lang="en-US" sz="2600" b="1" cap="none" dirty="0" smtClean="0">
                <a:ln>
                  <a:solidFill>
                    <a:srgbClr val="663300"/>
                  </a:solidFill>
                </a:ln>
                <a:solidFill>
                  <a:schemeClr val="accent1">
                    <a:lumMod val="75000"/>
                  </a:schemeClr>
                </a:solidFill>
                <a:effectLst>
                  <a:glow rad="76200">
                    <a:schemeClr val="accent3">
                      <a:lumMod val="40000"/>
                      <a:lumOff val="60000"/>
                    </a:schemeClr>
                  </a:glow>
                </a:effectLst>
              </a:rPr>
              <a:t>depends on the position of the Moon </a:t>
            </a:r>
            <a:r>
              <a:rPr lang="en-US" sz="2600" b="1" u="sng" cap="none" dirty="0" smtClean="0">
                <a:ln>
                  <a:solidFill>
                    <a:srgbClr val="663300"/>
                  </a:solidFill>
                </a:ln>
                <a:solidFill>
                  <a:schemeClr val="accent1">
                    <a:lumMod val="75000"/>
                  </a:schemeClr>
                </a:solidFill>
                <a:effectLst>
                  <a:glow rad="76200">
                    <a:schemeClr val="accent3">
                      <a:lumMod val="40000"/>
                      <a:lumOff val="60000"/>
                    </a:schemeClr>
                  </a:glow>
                </a:effectLst>
              </a:rPr>
              <a:t>WITH RESPECT TO THE SUN</a:t>
            </a:r>
            <a:r>
              <a:rPr lang="en-US" sz="2600" b="1" cap="none" dirty="0" smtClean="0">
                <a:ln>
                  <a:solidFill>
                    <a:srgbClr val="663300"/>
                  </a:solidFill>
                </a:ln>
                <a:solidFill>
                  <a:schemeClr val="accent1">
                    <a:lumMod val="75000"/>
                  </a:schemeClr>
                </a:solidFill>
                <a:effectLst>
                  <a:glow rad="76200">
                    <a:schemeClr val="accent3">
                      <a:lumMod val="40000"/>
                      <a:lumOff val="60000"/>
                    </a:schemeClr>
                  </a:glow>
                </a:effectLst>
              </a:rPr>
              <a:t> </a:t>
            </a:r>
            <a:r>
              <a:rPr lang="en-US" sz="2600" cap="none" dirty="0" smtClean="0">
                <a:solidFill>
                  <a:schemeClr val="accent1">
                    <a:lumMod val="75000"/>
                  </a:schemeClr>
                </a:solidFill>
              </a:rPr>
              <a:t>as seen from the Earth.</a:t>
            </a:r>
          </a:p>
        </p:txBody>
      </p:sp>
      <p:sp>
        <p:nvSpPr>
          <p:cNvPr id="20" name="Rounded Rectangle 19"/>
          <p:cNvSpPr/>
          <p:nvPr/>
        </p:nvSpPr>
        <p:spPr>
          <a:xfrm>
            <a:off x="5830285" y="2608525"/>
            <a:ext cx="5159229" cy="589548"/>
          </a:xfrm>
          <a:prstGeom prst="roundRect">
            <a:avLst/>
          </a:prstGeom>
          <a:noFill/>
          <a:ln w="38100">
            <a:solidFill>
              <a:srgbClr val="FF99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6" name="Straight Connector 15"/>
          <p:cNvCxnSpPr/>
          <p:nvPr/>
        </p:nvCxnSpPr>
        <p:spPr>
          <a:xfrm>
            <a:off x="6850481" y="3628339"/>
            <a:ext cx="482837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880106" y="4139564"/>
            <a:ext cx="524155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880106" y="4619589"/>
            <a:ext cx="555568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905181" y="5061364"/>
            <a:ext cx="41459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98378" y="5532699"/>
            <a:ext cx="4930148" cy="1064871"/>
          </a:xfrm>
          <a:prstGeom prst="rect">
            <a:avLst/>
          </a:prstGeom>
          <a:gradFill>
            <a:gsLst>
              <a:gs pos="58000">
                <a:srgbClr val="009999">
                  <a:lumMod val="78000"/>
                  <a:alpha val="62000"/>
                </a:srgbClr>
              </a:gs>
              <a:gs pos="79000">
                <a:srgbClr val="663300">
                  <a:lumMod val="90000"/>
                  <a:alpha val="91000"/>
                </a:srgbClr>
              </a:gs>
              <a:gs pos="95000">
                <a:schemeClr val="accent3">
                  <a:lumMod val="60000"/>
                  <a:lumOff val="40000"/>
                </a:schemeClr>
              </a:gs>
            </a:gsLst>
            <a:path path="shape">
              <a:fillToRect l="50000" t="50000" r="50000" b="50000"/>
            </a:path>
          </a:gradFill>
          <a:ln>
            <a:solidFill>
              <a:srgbClr val="FF99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3200" b="1" dirty="0" smtClean="0">
                <a:ln w="1905">
                  <a:solidFill>
                    <a:srgbClr val="002060"/>
                  </a:solidFill>
                </a:ln>
                <a:solidFill>
                  <a:schemeClr val="accent5">
                    <a:lumMod val="75000"/>
                  </a:schemeClr>
                </a:solidFill>
                <a:effectLst>
                  <a:innerShdw blurRad="69850" dist="43180" dir="5400000">
                    <a:srgbClr val="000000">
                      <a:alpha val="65000"/>
                    </a:srgbClr>
                  </a:innerShdw>
                </a:effectLst>
              </a:rPr>
              <a:t>Yahuah’s</a:t>
            </a:r>
            <a:r>
              <a:rPr lang="en-CA" sz="3200" dirty="0" smtClean="0"/>
              <a:t> </a:t>
            </a:r>
            <a:r>
              <a:rPr lang="en-CA" sz="3200" b="1" dirty="0" smtClean="0">
                <a:ln>
                  <a:solidFill>
                    <a:srgbClr val="663300"/>
                  </a:solidFill>
                </a:ln>
                <a:gradFill flip="none" rotWithShape="1">
                  <a:gsLst>
                    <a:gs pos="43000">
                      <a:srgbClr val="FFFF00"/>
                    </a:gs>
                    <a:gs pos="68000">
                      <a:srgbClr val="0052F6"/>
                    </a:gs>
                    <a:gs pos="24000">
                      <a:srgbClr val="FF00FF"/>
                    </a:gs>
                  </a:gsLst>
                  <a:lin ang="16200000" scaled="1"/>
                  <a:tileRect/>
                </a:gradFill>
              </a:rPr>
              <a:t>MAZZAROTH</a:t>
            </a:r>
            <a:r>
              <a:rPr lang="en-CA" sz="3200" dirty="0" smtClean="0"/>
              <a:t> </a:t>
            </a:r>
            <a:br>
              <a:rPr lang="en-CA" sz="3200" dirty="0" smtClean="0"/>
            </a:br>
            <a:r>
              <a:rPr lang="en-CA" sz="3200" dirty="0" smtClean="0"/>
              <a:t>has been ignored!</a:t>
            </a:r>
            <a:endParaRPr lang="en-CA" sz="3200" dirty="0"/>
          </a:p>
        </p:txBody>
      </p:sp>
      <p:sp>
        <p:nvSpPr>
          <p:cNvPr id="14" name="Slide Number Placeholder 3"/>
          <p:cNvSpPr>
            <a:spLocks noGrp="1"/>
          </p:cNvSpPr>
          <p:nvPr>
            <p:ph type="sldNum" sz="quarter" idx="12"/>
          </p:nvPr>
        </p:nvSpPr>
        <p:spPr>
          <a:xfrm>
            <a:off x="11169812" y="6384845"/>
            <a:ext cx="764215" cy="365125"/>
          </a:xfrm>
        </p:spPr>
        <p:txBody>
          <a:bodyPr/>
          <a:lstStyle/>
          <a:p>
            <a:fld id="{6D22F896-40B5-4ADD-8801-0D06FADFA095}" type="slidenum">
              <a:rPr lang="en-US" smtClean="0"/>
              <a:pPr/>
              <a:t>62</a:t>
            </a:fld>
            <a:endParaRPr lang="en-US" dirty="0"/>
          </a:p>
        </p:txBody>
      </p:sp>
    </p:spTree>
    <p:extLst>
      <p:ext uri="{BB962C8B-B14F-4D97-AF65-F5344CB8AC3E}">
        <p14:creationId xmlns:p14="http://schemas.microsoft.com/office/powerpoint/2010/main" val="33661766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up)">
                                      <p:cBhvr>
                                        <p:cTn id="7" dur="175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1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up)">
                                      <p:cBhvr>
                                        <p:cTn id="17" dur="2000"/>
                                        <p:tgtEl>
                                          <p:spTgt spid="10">
                                            <p:txEl>
                                              <p:pRg st="0" end="0"/>
                                            </p:txEl>
                                          </p:spTgt>
                                        </p:tgtEl>
                                      </p:cBhvr>
                                    </p:animEffect>
                                  </p:childTnLst>
                                </p:cTn>
                              </p:par>
                            </p:childTnLst>
                          </p:cTn>
                        </p:par>
                        <p:par>
                          <p:cTn id="18" fill="hold">
                            <p:stCondLst>
                              <p:cond delay="2000"/>
                            </p:stCondLst>
                            <p:childTnLst>
                              <p:par>
                                <p:cTn id="19" presetID="21" presetClass="entr" presetSubtype="1"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heel(1)">
                                      <p:cBhvr>
                                        <p:cTn id="21" dur="2000"/>
                                        <p:tgtEl>
                                          <p:spTgt spid="20"/>
                                        </p:tgtEl>
                                      </p:cBhvr>
                                    </p:animEffect>
                                  </p:childTnLst>
                                </p:cTn>
                              </p:par>
                            </p:childTnLst>
                          </p:cTn>
                        </p:par>
                        <p:par>
                          <p:cTn id="22" fill="hold">
                            <p:stCondLst>
                              <p:cond delay="4000"/>
                            </p:stCondLst>
                            <p:childTnLst>
                              <p:par>
                                <p:cTn id="23" presetID="22" presetClass="entr" presetSubtype="8"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1000"/>
                                        <p:tgtEl>
                                          <p:spTgt spid="16"/>
                                        </p:tgtEl>
                                      </p:cBhvr>
                                    </p:animEffect>
                                  </p:childTnLst>
                                </p:cTn>
                              </p:par>
                            </p:childTnLst>
                          </p:cTn>
                        </p:par>
                        <p:par>
                          <p:cTn id="26" fill="hold">
                            <p:stCondLst>
                              <p:cond delay="5000"/>
                            </p:stCondLst>
                            <p:childTnLst>
                              <p:par>
                                <p:cTn id="27" presetID="22" presetClass="entr" presetSubtype="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1000"/>
                                        <p:tgtEl>
                                          <p:spTgt spid="13"/>
                                        </p:tgtEl>
                                      </p:cBhvr>
                                    </p:animEffect>
                                  </p:childTnLst>
                                </p:cTn>
                              </p:par>
                            </p:childTnLst>
                          </p:cTn>
                        </p:par>
                        <p:par>
                          <p:cTn id="30" fill="hold">
                            <p:stCondLst>
                              <p:cond delay="6000"/>
                            </p:stCondLst>
                            <p:childTnLst>
                              <p:par>
                                <p:cTn id="31" presetID="42" presetClass="entr" presetSubtype="0" fill="hold"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1000"/>
                                        <p:tgtEl>
                                          <p:spTgt spid="18"/>
                                        </p:tgtEl>
                                      </p:cBhvr>
                                    </p:animEffect>
                                    <p:anim calcmode="lin" valueType="num">
                                      <p:cBhvr>
                                        <p:cTn id="34" dur="1000" fill="hold"/>
                                        <p:tgtEl>
                                          <p:spTgt spid="18"/>
                                        </p:tgtEl>
                                        <p:attrNameLst>
                                          <p:attrName>ppt_x</p:attrName>
                                        </p:attrNameLst>
                                      </p:cBhvr>
                                      <p:tavLst>
                                        <p:tav tm="0">
                                          <p:val>
                                            <p:strVal val="#ppt_x"/>
                                          </p:val>
                                        </p:tav>
                                        <p:tav tm="100000">
                                          <p:val>
                                            <p:strVal val="#ppt_x"/>
                                          </p:val>
                                        </p:tav>
                                      </p:tavLst>
                                    </p:anim>
                                    <p:anim calcmode="lin" valueType="num">
                                      <p:cBhvr>
                                        <p:cTn id="35" dur="1000" fill="hold"/>
                                        <p:tgtEl>
                                          <p:spTgt spid="18"/>
                                        </p:tgtEl>
                                        <p:attrNameLst>
                                          <p:attrName>ppt_y</p:attrName>
                                        </p:attrNameLst>
                                      </p:cBhvr>
                                      <p:tavLst>
                                        <p:tav tm="0">
                                          <p:val>
                                            <p:strVal val="#ppt_y+.1"/>
                                          </p:val>
                                        </p:tav>
                                        <p:tav tm="100000">
                                          <p:val>
                                            <p:strVal val="#ppt_y"/>
                                          </p:val>
                                        </p:tav>
                                      </p:tavLst>
                                    </p:anim>
                                  </p:childTnLst>
                                </p:cTn>
                              </p:par>
                            </p:childTnLst>
                          </p:cTn>
                        </p:par>
                        <p:par>
                          <p:cTn id="36" fill="hold">
                            <p:stCondLst>
                              <p:cond delay="7000"/>
                            </p:stCondLst>
                            <p:childTnLst>
                              <p:par>
                                <p:cTn id="37" presetID="42"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p:cNvSpPr>
            <a:spLocks noGrp="1"/>
          </p:cNvSpPr>
          <p:nvPr>
            <p:ph sz="quarter" idx="13"/>
          </p:nvPr>
        </p:nvSpPr>
        <p:spPr>
          <a:xfrm>
            <a:off x="207035" y="1461457"/>
            <a:ext cx="5259062" cy="5249894"/>
          </a:xfrm>
          <a:noFill/>
          <a:scene3d>
            <a:camera prst="orthographicFront"/>
            <a:lightRig rig="threePt" dir="t"/>
          </a:scene3d>
          <a:sp3d>
            <a:bevelT w="152400" h="50800" prst="softRound"/>
          </a:sp3d>
        </p:spPr>
        <p:txBody>
          <a:bodyPr anchor="t">
            <a:noAutofit/>
            <a:sp3d extrusionH="57150">
              <a:bevelT h="25400" prst="softRound"/>
            </a:sp3d>
          </a:bodyPr>
          <a:lstStyle/>
          <a:p>
            <a:pPr marL="0" indent="0">
              <a:buNone/>
            </a:pPr>
            <a:r>
              <a:rPr lang="en-US" sz="3600" b="1" cap="none" dirty="0" smtClean="0">
                <a:ln>
                  <a:solidFill>
                    <a:sysClr val="windowText" lastClr="000000"/>
                  </a:solidFill>
                </a:ln>
                <a:solidFill>
                  <a:srgbClr val="FFFF00"/>
                </a:solidFill>
                <a:effectLst>
                  <a:glow rad="127000">
                    <a:schemeClr val="accent6">
                      <a:lumMod val="60000"/>
                      <a:lumOff val="40000"/>
                    </a:schemeClr>
                  </a:glow>
                </a:effectLst>
              </a:rPr>
              <a:t>The </a:t>
            </a:r>
            <a:r>
              <a:rPr lang="en-US" sz="3600" b="1" cap="none" dirty="0" err="1" smtClean="0">
                <a:ln>
                  <a:solidFill>
                    <a:sysClr val="windowText" lastClr="000000"/>
                  </a:solidFill>
                </a:ln>
                <a:solidFill>
                  <a:srgbClr val="FFFF00"/>
                </a:solidFill>
                <a:effectLst>
                  <a:glow rad="127000">
                    <a:schemeClr val="accent6">
                      <a:lumMod val="60000"/>
                      <a:lumOff val="40000"/>
                    </a:schemeClr>
                  </a:glow>
                </a:effectLst>
              </a:rPr>
              <a:t>Metonic</a:t>
            </a:r>
            <a:r>
              <a:rPr lang="en-US" sz="3600" b="1" cap="none" dirty="0" smtClean="0">
                <a:ln>
                  <a:solidFill>
                    <a:sysClr val="windowText" lastClr="000000"/>
                  </a:solidFill>
                </a:ln>
                <a:solidFill>
                  <a:srgbClr val="FFFF00"/>
                </a:solidFill>
                <a:effectLst>
                  <a:glow rad="127000">
                    <a:schemeClr val="accent6">
                      <a:lumMod val="60000"/>
                      <a:lumOff val="40000"/>
                    </a:schemeClr>
                  </a:glow>
                </a:effectLst>
              </a:rPr>
              <a:t> Cycle’s 29.5 </a:t>
            </a:r>
            <a:r>
              <a:rPr lang="en-US" sz="3600" b="1" cap="none" dirty="0" smtClean="0">
                <a:ln>
                  <a:solidFill>
                    <a:sysClr val="windowText" lastClr="000000"/>
                  </a:solidFill>
                </a:ln>
                <a:solidFill>
                  <a:srgbClr val="FFFF00"/>
                </a:solidFill>
                <a:effectLst/>
              </a:rPr>
              <a:t>day lunar month is an </a:t>
            </a:r>
            <a:r>
              <a:rPr lang="en-US" sz="3600" b="1" u="sng" cap="none" dirty="0" smtClean="0">
                <a:ln>
                  <a:solidFill>
                    <a:srgbClr val="00FF00"/>
                  </a:solidFill>
                </a:ln>
                <a:solidFill>
                  <a:srgbClr val="FF0000"/>
                </a:solidFill>
                <a:effectLst/>
                <a:latin typeface="Arial Black" panose="020B0A04020102020204" pitchFamily="34" charset="0"/>
              </a:rPr>
              <a:t>ARTIFICIAL</a:t>
            </a:r>
            <a:r>
              <a:rPr lang="en-US" sz="3600" b="1" cap="none" dirty="0" smtClean="0">
                <a:ln>
                  <a:solidFill>
                    <a:sysClr val="windowText" lastClr="000000"/>
                  </a:solidFill>
                </a:ln>
                <a:solidFill>
                  <a:srgbClr val="FF0000"/>
                </a:solidFill>
                <a:effectLst/>
              </a:rPr>
              <a:t> </a:t>
            </a:r>
            <a:r>
              <a:rPr lang="en-US" sz="3600" b="1" u="sng" cap="none" dirty="0" smtClean="0">
                <a:ln>
                  <a:solidFill>
                    <a:sysClr val="windowText" lastClr="000000"/>
                  </a:solidFill>
                </a:ln>
                <a:solidFill>
                  <a:srgbClr val="FF0000"/>
                </a:solidFill>
                <a:effectLst/>
              </a:rPr>
              <a:t>extension</a:t>
            </a:r>
            <a:r>
              <a:rPr lang="en-US" sz="3600" b="1" cap="none" dirty="0" smtClean="0">
                <a:ln>
                  <a:solidFill>
                    <a:sysClr val="windowText" lastClr="000000"/>
                  </a:solidFill>
                </a:ln>
                <a:solidFill>
                  <a:srgbClr val="FF0000"/>
                </a:solidFill>
                <a:effectLst/>
              </a:rPr>
              <a:t> </a:t>
            </a:r>
            <a:r>
              <a:rPr lang="en-US" sz="3600" b="1" cap="none" dirty="0" smtClean="0">
                <a:ln>
                  <a:solidFill>
                    <a:sysClr val="windowText" lastClr="000000"/>
                  </a:solidFill>
                </a:ln>
                <a:solidFill>
                  <a:srgbClr val="FFFF00"/>
                </a:solidFill>
                <a:effectLst/>
              </a:rPr>
              <a:t>from man.  </a:t>
            </a:r>
            <a:r>
              <a:rPr lang="en-US" sz="3600" b="1" cap="none" dirty="0" smtClean="0">
                <a:ln>
                  <a:solidFill>
                    <a:sysClr val="windowText" lastClr="000000"/>
                  </a:solidFill>
                </a:ln>
                <a:solidFill>
                  <a:srgbClr val="FF9900"/>
                </a:solidFill>
                <a:effectLst/>
              </a:rPr>
              <a:t>This is Satan’s </a:t>
            </a:r>
            <a:r>
              <a:rPr lang="en-US" sz="3600" b="1" u="sng" cap="none" dirty="0" smtClean="0">
                <a:ln>
                  <a:solidFill>
                    <a:sysClr val="windowText" lastClr="000000"/>
                  </a:solidFill>
                </a:ln>
                <a:solidFill>
                  <a:srgbClr val="FF0000"/>
                </a:solidFill>
                <a:effectLst/>
              </a:rPr>
              <a:t>ABOMINABLE</a:t>
            </a:r>
            <a:r>
              <a:rPr lang="en-US" sz="3600" b="1" cap="none" dirty="0" smtClean="0">
                <a:ln>
                  <a:solidFill>
                    <a:sysClr val="windowText" lastClr="000000"/>
                  </a:solidFill>
                </a:ln>
                <a:solidFill>
                  <a:srgbClr val="FF9900"/>
                </a:solidFill>
                <a:effectLst/>
              </a:rPr>
              <a:t> attempt to duplicate </a:t>
            </a:r>
            <a:r>
              <a:rPr lang="en-US" sz="3600" b="1" cap="none" dirty="0" smtClean="0">
                <a:ln>
                  <a:solidFill>
                    <a:sysClr val="windowText" lastClr="000000"/>
                  </a:solidFill>
                </a:ln>
                <a:solidFill>
                  <a:srgbClr val="0066FF"/>
                </a:solidFill>
                <a:effectLst>
                  <a:glow rad="101600">
                    <a:schemeClr val="bg1">
                      <a:alpha val="74000"/>
                    </a:schemeClr>
                  </a:glow>
                </a:effectLst>
              </a:rPr>
              <a:t>Yahuah’s</a:t>
            </a:r>
            <a:r>
              <a:rPr lang="en-US" sz="3600" b="1" cap="none" dirty="0" smtClean="0">
                <a:ln>
                  <a:solidFill>
                    <a:sysClr val="windowText" lastClr="000000"/>
                  </a:solidFill>
                </a:ln>
                <a:solidFill>
                  <a:srgbClr val="FF00FF"/>
                </a:solidFill>
                <a:effectLst>
                  <a:glow rad="101600">
                    <a:schemeClr val="bg1">
                      <a:alpha val="74000"/>
                    </a:schemeClr>
                  </a:glow>
                </a:effectLst>
              </a:rPr>
              <a:t> </a:t>
            </a:r>
            <a:r>
              <a:rPr lang="en-US" sz="3600" b="1" cap="none" dirty="0" smtClean="0">
                <a:ln>
                  <a:solidFill>
                    <a:sysClr val="windowText" lastClr="000000"/>
                  </a:solidFill>
                </a:ln>
                <a:solidFill>
                  <a:srgbClr val="0052F6"/>
                </a:solidFill>
                <a:effectLst>
                  <a:glow rad="101600">
                    <a:schemeClr val="bg1">
                      <a:alpha val="74000"/>
                    </a:schemeClr>
                  </a:glow>
                </a:effectLst>
              </a:rPr>
              <a:t>30 day Covenant Calendar month by using the moon. </a:t>
            </a:r>
            <a:r>
              <a:rPr lang="en-US" sz="3200" cap="none" dirty="0" smtClean="0">
                <a:solidFill>
                  <a:srgbClr val="FFFF00"/>
                </a:solidFill>
              </a:rPr>
              <a:t/>
            </a:r>
            <a:br>
              <a:rPr lang="en-US" sz="3200" cap="none" dirty="0" smtClean="0">
                <a:solidFill>
                  <a:srgbClr val="FFFF00"/>
                </a:solidFill>
              </a:rPr>
            </a:br>
            <a:endParaRPr lang="en-US" sz="3200" i="1" cap="none" dirty="0">
              <a:solidFill>
                <a:srgbClr val="00FF00"/>
              </a:solidFill>
            </a:endParaRPr>
          </a:p>
        </p:txBody>
      </p:sp>
      <p:sp>
        <p:nvSpPr>
          <p:cNvPr id="4" name="Slide Number Placeholder 3"/>
          <p:cNvSpPr>
            <a:spLocks noGrp="1"/>
          </p:cNvSpPr>
          <p:nvPr>
            <p:ph type="sldNum" sz="quarter" idx="12"/>
          </p:nvPr>
        </p:nvSpPr>
        <p:spPr>
          <a:xfrm>
            <a:off x="11338238" y="6495801"/>
            <a:ext cx="764215" cy="365125"/>
          </a:xfrm>
        </p:spPr>
        <p:txBody>
          <a:bodyPr/>
          <a:lstStyle/>
          <a:p>
            <a:fld id="{6D22F896-40B5-4ADD-8801-0D06FADFA095}" type="slidenum">
              <a:rPr lang="en-US" smtClean="0">
                <a:solidFill>
                  <a:schemeClr val="bg1"/>
                </a:solidFill>
              </a:rPr>
              <a:pPr/>
              <a:t>63</a:t>
            </a:fld>
            <a:endParaRPr lang="en-US" dirty="0">
              <a:solidFill>
                <a:schemeClr val="bg1"/>
              </a:solidFill>
            </a:endParaRPr>
          </a:p>
        </p:txBody>
      </p:sp>
      <p:sp>
        <p:nvSpPr>
          <p:cNvPr id="10" name="Rectangle 9"/>
          <p:cNvSpPr/>
          <p:nvPr/>
        </p:nvSpPr>
        <p:spPr>
          <a:xfrm>
            <a:off x="2736104" y="129183"/>
            <a:ext cx="6725543" cy="559986"/>
          </a:xfrm>
          <a:prstGeom prst="rect">
            <a:avLst/>
          </a:prstGeom>
          <a:gradFill>
            <a:gsLst>
              <a:gs pos="0">
                <a:srgbClr val="00B0F0">
                  <a:alpha val="0"/>
                </a:srgbClr>
              </a:gs>
              <a:gs pos="69000">
                <a:schemeClr val="accent6">
                  <a:lumMod val="75000"/>
                </a:schemeClr>
              </a:gs>
            </a:gsLst>
            <a:lin ang="5400000" scaled="0"/>
          </a:gradFill>
          <a:ln w="38100">
            <a:solidFill>
              <a:schemeClr val="accent1">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CA" sz="3200" b="1" dirty="0" smtClean="0">
                <a:solidFill>
                  <a:schemeClr val="accent4">
                    <a:lumMod val="50000"/>
                  </a:schemeClr>
                </a:solidFill>
              </a:rPr>
              <a:t>Man’s Imposed Synodic Manipulation</a:t>
            </a:r>
            <a:endParaRPr lang="en-CA" sz="3200" b="1" dirty="0">
              <a:ln>
                <a:solidFill>
                  <a:srgbClr val="0066FF"/>
                </a:solidFill>
              </a:ln>
              <a:solidFill>
                <a:schemeClr val="accent4">
                  <a:lumMod val="50000"/>
                </a:schemeClr>
              </a:solidFill>
            </a:endParaRPr>
          </a:p>
        </p:txBody>
      </p:sp>
      <p:cxnSp>
        <p:nvCxnSpPr>
          <p:cNvPr id="6" name="Straight Arrow Connector 5"/>
          <p:cNvCxnSpPr>
            <a:stCxn id="16" idx="3"/>
          </p:cNvCxnSpPr>
          <p:nvPr/>
        </p:nvCxnSpPr>
        <p:spPr>
          <a:xfrm>
            <a:off x="7142205" y="1096022"/>
            <a:ext cx="675503" cy="123178"/>
          </a:xfrm>
          <a:prstGeom prst="straightConnector1">
            <a:avLst/>
          </a:prstGeom>
          <a:ln w="57150">
            <a:solidFill>
              <a:srgbClr val="9966FF"/>
            </a:solidFill>
            <a:headEnd type="none" w="med" len="med"/>
            <a:tailEnd type="arrow"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207035" y="843667"/>
            <a:ext cx="6935170" cy="504710"/>
          </a:xfrm>
          <a:prstGeom prst="roundRect">
            <a:avLst/>
          </a:prstGeom>
          <a:solidFill>
            <a:schemeClr val="accent3">
              <a:lumMod val="50000"/>
            </a:schemeClr>
          </a:solidFill>
          <a:ln>
            <a:solidFill>
              <a:srgbClr val="00FF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b="1" dirty="0" err="1" smtClean="0">
                <a:solidFill>
                  <a:srgbClr val="00FFFF"/>
                </a:solidFill>
              </a:rPr>
              <a:t>Yahuah’s</a:t>
            </a:r>
            <a:r>
              <a:rPr lang="en-CA" sz="2800" dirty="0" smtClean="0"/>
              <a:t> </a:t>
            </a:r>
            <a:r>
              <a:rPr lang="en-CA" sz="2800" dirty="0" smtClean="0">
                <a:solidFill>
                  <a:srgbClr val="00FF00"/>
                </a:solidFill>
              </a:rPr>
              <a:t>27.321 cycle 360° </a:t>
            </a:r>
            <a:r>
              <a:rPr lang="en-CA" sz="2800" b="1" dirty="0" smtClean="0">
                <a:ln>
                  <a:solidFill>
                    <a:sysClr val="windowText" lastClr="000000"/>
                  </a:solidFill>
                </a:ln>
                <a:effectLst>
                  <a:glow rad="76200">
                    <a:srgbClr val="00FFFF"/>
                  </a:glow>
                </a:effectLst>
              </a:rPr>
              <a:t>Siderea</a:t>
            </a:r>
            <a:r>
              <a:rPr lang="en-CA" sz="2800" dirty="0" smtClean="0">
                <a:ln>
                  <a:solidFill>
                    <a:sysClr val="windowText" lastClr="000000"/>
                  </a:solidFill>
                </a:ln>
                <a:effectLst>
                  <a:glow rad="76200">
                    <a:srgbClr val="00FFFF"/>
                  </a:glow>
                </a:effectLst>
              </a:rPr>
              <a:t>l</a:t>
            </a:r>
            <a:r>
              <a:rPr lang="en-CA" sz="2800" dirty="0" smtClean="0"/>
              <a:t> </a:t>
            </a:r>
            <a:r>
              <a:rPr lang="en-CA" sz="2800" b="1" dirty="0" smtClean="0"/>
              <a:t>Month</a:t>
            </a:r>
            <a:endParaRPr lang="en-CA" sz="2800" b="1" dirty="0"/>
          </a:p>
        </p:txBody>
      </p:sp>
      <p:sp>
        <p:nvSpPr>
          <p:cNvPr id="22" name="Oval 21"/>
          <p:cNvSpPr/>
          <p:nvPr/>
        </p:nvSpPr>
        <p:spPr>
          <a:xfrm>
            <a:off x="5955025" y="1859239"/>
            <a:ext cx="4110275" cy="3935506"/>
          </a:xfrm>
          <a:prstGeom prst="ellipse">
            <a:avLst/>
          </a:prstGeom>
          <a:solidFill>
            <a:schemeClr val="accent6">
              <a:lumMod val="40000"/>
              <a:lumOff val="6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n>
                <a:solidFill>
                  <a:srgbClr val="0052F6"/>
                </a:solidFill>
              </a:ln>
              <a:solidFill>
                <a:srgbClr val="FF9900"/>
              </a:solidFill>
              <a:latin typeface="Georgia" panose="02040502050405020303" pitchFamily="18" charset="0"/>
            </a:endParaRPr>
          </a:p>
        </p:txBody>
      </p:sp>
      <p:sp>
        <p:nvSpPr>
          <p:cNvPr id="2" name="Rounded Rectangle 1"/>
          <p:cNvSpPr/>
          <p:nvPr/>
        </p:nvSpPr>
        <p:spPr>
          <a:xfrm>
            <a:off x="6569696" y="3363715"/>
            <a:ext cx="2880931" cy="2020859"/>
          </a:xfrm>
          <a:prstGeom prst="roundRect">
            <a:avLst/>
          </a:prstGeom>
          <a:solidFill>
            <a:schemeClr val="tx1">
              <a:lumMod val="95000"/>
              <a:lumOff val="5000"/>
            </a:schemeClr>
          </a:solidFill>
          <a:ln>
            <a:solidFill>
              <a:srgbClr val="9966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b="1" dirty="0" smtClean="0">
                <a:solidFill>
                  <a:srgbClr val="00FF00"/>
                </a:solidFill>
              </a:rPr>
              <a:t>27.321 plus</a:t>
            </a:r>
            <a:br>
              <a:rPr lang="en-CA" sz="3600" b="1" dirty="0" smtClean="0">
                <a:solidFill>
                  <a:srgbClr val="00FF00"/>
                </a:solidFill>
              </a:rPr>
            </a:br>
            <a:r>
              <a:rPr lang="en-CA" sz="3600" b="1" dirty="0" smtClean="0">
                <a:solidFill>
                  <a:srgbClr val="00FF00"/>
                </a:solidFill>
              </a:rPr>
              <a:t>2.2 days =</a:t>
            </a:r>
            <a:br>
              <a:rPr lang="en-CA" sz="3600" b="1" dirty="0" smtClean="0">
                <a:solidFill>
                  <a:srgbClr val="00FF00"/>
                </a:solidFill>
              </a:rPr>
            </a:br>
            <a:r>
              <a:rPr lang="en-CA" sz="3600" b="1" dirty="0" smtClean="0">
                <a:solidFill>
                  <a:srgbClr val="00FF00"/>
                </a:solidFill>
              </a:rPr>
              <a:t>29.521 </a:t>
            </a:r>
            <a:endParaRPr lang="en-CA" sz="3600" b="1" dirty="0">
              <a:solidFill>
                <a:srgbClr val="00FF00"/>
              </a:solidFill>
            </a:endParaRPr>
          </a:p>
        </p:txBody>
      </p:sp>
      <p:sp>
        <p:nvSpPr>
          <p:cNvPr id="25" name="Pie 24"/>
          <p:cNvSpPr/>
          <p:nvPr/>
        </p:nvSpPr>
        <p:spPr>
          <a:xfrm rot="6480000">
            <a:off x="6510970" y="1670013"/>
            <a:ext cx="3274402" cy="3644368"/>
          </a:xfrm>
          <a:prstGeom prst="pie">
            <a:avLst>
              <a:gd name="adj1" fmla="val 9672412"/>
              <a:gd name="adj2" fmla="val 12114768"/>
            </a:avLst>
          </a:prstGeom>
          <a:solidFill>
            <a:schemeClr val="tx1"/>
          </a:solidFill>
          <a:ln>
            <a:solidFill>
              <a:schemeClr val="accent6">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cxnSp>
        <p:nvCxnSpPr>
          <p:cNvPr id="5" name="Straight Arrow Connector 4"/>
          <p:cNvCxnSpPr/>
          <p:nvPr/>
        </p:nvCxnSpPr>
        <p:spPr>
          <a:xfrm flipH="1" flipV="1">
            <a:off x="8945110" y="2248930"/>
            <a:ext cx="1609119" cy="673566"/>
          </a:xfrm>
          <a:prstGeom prst="straightConnector1">
            <a:avLst/>
          </a:prstGeom>
          <a:ln w="57150">
            <a:solidFill>
              <a:srgbClr val="00FF00"/>
            </a:solidFill>
            <a:headEnd type="none" w="med" len="med"/>
            <a:tailEnd type="arrow" w="med" len="med"/>
          </a:ln>
          <a:effectLst>
            <a:glow rad="50800">
              <a:srgbClr val="FF9900"/>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7984528" y="1905832"/>
            <a:ext cx="960582" cy="83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400" b="1" dirty="0" smtClean="0">
                <a:solidFill>
                  <a:srgbClr val="00FFFF"/>
                </a:solidFill>
              </a:rPr>
              <a:t>+ 2.2</a:t>
            </a:r>
            <a:br>
              <a:rPr lang="en-CA" sz="2400" b="1" dirty="0" smtClean="0">
                <a:solidFill>
                  <a:srgbClr val="00FFFF"/>
                </a:solidFill>
              </a:rPr>
            </a:br>
            <a:r>
              <a:rPr lang="en-CA" sz="2400" b="1" dirty="0" smtClean="0">
                <a:solidFill>
                  <a:srgbClr val="00FFFF"/>
                </a:solidFill>
              </a:rPr>
              <a:t>days</a:t>
            </a:r>
            <a:endParaRPr lang="en-CA" sz="2400" b="1" dirty="0">
              <a:solidFill>
                <a:srgbClr val="00FFFF"/>
              </a:solidFill>
            </a:endParaRPr>
          </a:p>
        </p:txBody>
      </p:sp>
      <p:sp>
        <p:nvSpPr>
          <p:cNvPr id="29" name="Rectangle 28"/>
          <p:cNvSpPr/>
          <p:nvPr/>
        </p:nvSpPr>
        <p:spPr>
          <a:xfrm>
            <a:off x="10311329" y="228888"/>
            <a:ext cx="1786219" cy="3684851"/>
          </a:xfrm>
          <a:prstGeom prst="rect">
            <a:avLst/>
          </a:prstGeom>
          <a:no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3200" dirty="0" smtClean="0">
                <a:solidFill>
                  <a:srgbClr val="00FF00"/>
                </a:solidFill>
              </a:rPr>
              <a:t>The Moon must </a:t>
            </a:r>
            <a:r>
              <a:rPr lang="en-CA" sz="3200" b="1" dirty="0" smtClean="0">
                <a:solidFill>
                  <a:srgbClr val="FF9900"/>
                </a:solidFill>
              </a:rPr>
              <a:t>move further </a:t>
            </a:r>
            <a:r>
              <a:rPr lang="en-CA" sz="3200" dirty="0" smtClean="0">
                <a:solidFill>
                  <a:srgbClr val="00FF00"/>
                </a:solidFill>
              </a:rPr>
              <a:t>for a Synodic Month</a:t>
            </a:r>
            <a:endParaRPr lang="en-CA" sz="3200" dirty="0">
              <a:solidFill>
                <a:srgbClr val="00FF00"/>
              </a:solidFill>
            </a:endParaRPr>
          </a:p>
        </p:txBody>
      </p:sp>
      <p:cxnSp>
        <p:nvCxnSpPr>
          <p:cNvPr id="14" name="Straight Arrow Connector 13"/>
          <p:cNvCxnSpPr/>
          <p:nvPr/>
        </p:nvCxnSpPr>
        <p:spPr>
          <a:xfrm>
            <a:off x="5800281" y="4209691"/>
            <a:ext cx="1502789" cy="730659"/>
          </a:xfrm>
          <a:prstGeom prst="straightConnector1">
            <a:avLst/>
          </a:prstGeom>
          <a:ln w="57150">
            <a:solidFill>
              <a:srgbClr val="9966FF"/>
            </a:solidFill>
            <a:headEnd type="none" w="med" len="med"/>
            <a:tailEnd type="arrow" w="med" len="med"/>
          </a:ln>
          <a:effectLst>
            <a:glow rad="127000">
              <a:srgbClr val="FFFF00"/>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10482509" y="1419999"/>
            <a:ext cx="1458068" cy="914400"/>
          </a:xfrm>
          <a:prstGeom prst="roundRect">
            <a:avLst/>
          </a:prstGeom>
          <a:noFill/>
          <a:ln w="57150">
            <a:solidFill>
              <a:srgbClr val="00FF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endParaRPr lang="en-CA"/>
          </a:p>
        </p:txBody>
      </p:sp>
      <p:cxnSp>
        <p:nvCxnSpPr>
          <p:cNvPr id="11" name="Straight Connector 10"/>
          <p:cNvCxnSpPr/>
          <p:nvPr/>
        </p:nvCxnSpPr>
        <p:spPr>
          <a:xfrm rot="60000" flipH="1" flipV="1">
            <a:off x="8057077" y="1587261"/>
            <a:ext cx="69006" cy="196682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Moon 7"/>
          <p:cNvSpPr/>
          <p:nvPr/>
        </p:nvSpPr>
        <p:spPr>
          <a:xfrm>
            <a:off x="7752077" y="907022"/>
            <a:ext cx="457200" cy="914400"/>
          </a:xfrm>
          <a:prstGeom prst="moon">
            <a:avLst/>
          </a:prstGeom>
          <a:solidFill>
            <a:srgbClr val="FFFF00"/>
          </a:solidFill>
          <a:ln>
            <a:solidFill>
              <a:srgbClr val="9966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7" name="Straight Connector 16"/>
          <p:cNvCxnSpPr/>
          <p:nvPr/>
        </p:nvCxnSpPr>
        <p:spPr>
          <a:xfrm>
            <a:off x="4796287" y="2189074"/>
            <a:ext cx="997017" cy="2029243"/>
          </a:xfrm>
          <a:prstGeom prst="line">
            <a:avLst/>
          </a:prstGeom>
          <a:ln w="57150">
            <a:solidFill>
              <a:srgbClr val="9966FF"/>
            </a:solidFill>
            <a:headEnd type="oval" w="med" len="med"/>
            <a:tailEnd type="oval" w="med" len="med"/>
          </a:ln>
          <a:effectLst>
            <a:glow rad="127000">
              <a:srgbClr val="FFFF00"/>
            </a:glow>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091045" y="2189074"/>
            <a:ext cx="2904883" cy="0"/>
          </a:xfrm>
          <a:prstGeom prst="line">
            <a:avLst/>
          </a:prstGeom>
          <a:ln w="28575">
            <a:solidFill>
              <a:srgbClr val="9966FF"/>
            </a:solidFill>
          </a:ln>
          <a:effectLst>
            <a:glow rad="76200">
              <a:srgbClr val="FFFF00"/>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3500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2" nodeType="withEffect">
                                  <p:stCondLst>
                                    <p:cond delay="250"/>
                                  </p:stCondLst>
                                  <p:childTnLst>
                                    <p:animMotion origin="layout" path="M 2.70833E-6 -2.59259E-6 C 0.10742 -2.59259E-6 0.19466 0.15602 0.19466 0.34885 C 0.19466 0.54144 0.10742 0.69792 2.70833E-6 0.69792 C -0.10742 0.69792 -0.19401 0.54144 -0.19401 0.34885 C -0.19401 0.15602 -0.10742 -2.59259E-6 2.70833E-6 -2.59259E-6 Z " pathEditMode="relative" rAng="0" ptsTypes="AAAAA">
                                      <p:cBhvr>
                                        <p:cTn id="6" dur="4000" fill="hold"/>
                                        <p:tgtEl>
                                          <p:spTgt spid="8"/>
                                        </p:tgtEl>
                                        <p:attrNameLst>
                                          <p:attrName>ppt_x</p:attrName>
                                          <p:attrName>ppt_y</p:attrName>
                                        </p:attrNameLst>
                                      </p:cBhvr>
                                      <p:rCtr x="26" y="34884"/>
                                    </p:animMotion>
                                  </p:childTnLst>
                                </p:cTn>
                              </p:par>
                              <p:par>
                                <p:cTn id="7" presetID="22" presetClass="entr" presetSubtype="8" fill="hold" grpId="0" nodeType="withEffect">
                                  <p:stCondLst>
                                    <p:cond delay="3000"/>
                                  </p:stCondLst>
                                  <p:childTnLst>
                                    <p:set>
                                      <p:cBhvr>
                                        <p:cTn id="8" dur="1" fill="hold">
                                          <p:stCondLst>
                                            <p:cond delay="0"/>
                                          </p:stCondLst>
                                        </p:cTn>
                                        <p:tgtEl>
                                          <p:spTgt spid="16"/>
                                        </p:tgtEl>
                                        <p:attrNameLst>
                                          <p:attrName>style.visibility</p:attrName>
                                        </p:attrNameLst>
                                      </p:cBhvr>
                                      <p:to>
                                        <p:strVal val="visible"/>
                                      </p:to>
                                    </p:set>
                                    <p:animEffect transition="in" filter="wipe(left)">
                                      <p:cBhvr>
                                        <p:cTn id="9" dur="1250"/>
                                        <p:tgtEl>
                                          <p:spTgt spid="16"/>
                                        </p:tgtEl>
                                      </p:cBhvr>
                                    </p:animEffect>
                                  </p:childTnLst>
                                </p:cTn>
                              </p:par>
                              <p:par>
                                <p:cTn id="10" presetID="22" presetClass="entr" presetSubtype="8" fill="hold" nodeType="withEffect">
                                  <p:stCondLst>
                                    <p:cond delay="400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75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7" presetClass="path" presetSubtype="0" accel="50000" decel="50000" fill="hold" grpId="1" nodeType="clickEffect">
                                  <p:stCondLst>
                                    <p:cond delay="0"/>
                                  </p:stCondLst>
                                  <p:childTnLst>
                                    <p:animMotion origin="layout" path="M 1.25767E-16 -4.44444E-6 L 0.03034 0.00417 C 0.03646 0.00487 0.0457 0.00834 0.05508 0.0132 C 0.06563 0.01875 0.07396 0.02408 0.07969 0.0294 L 0.10664 0.05417 " pathEditMode="relative" rAng="960000" ptsTypes="AAAAA">
                                      <p:cBhvr>
                                        <p:cTn id="16" dur="2000" fill="hold"/>
                                        <p:tgtEl>
                                          <p:spTgt spid="8"/>
                                        </p:tgtEl>
                                        <p:attrNameLst>
                                          <p:attrName>ppt_x</p:attrName>
                                          <p:attrName>ppt_y</p:attrName>
                                        </p:attrNameLst>
                                      </p:cBhvr>
                                      <p:rCtr x="5443" y="2037"/>
                                    </p:animMotion>
                                  </p:childTnLst>
                                </p:cTn>
                              </p:par>
                              <p:par>
                                <p:cTn id="17" presetID="22" presetClass="entr" presetSubtype="8"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left)">
                                      <p:cBhvr>
                                        <p:cTn id="19" dur="2000"/>
                                        <p:tgtEl>
                                          <p:spTgt spid="25"/>
                                        </p:tgtEl>
                                      </p:cBhvr>
                                    </p:animEffect>
                                  </p:childTnLst>
                                </p:cTn>
                              </p:par>
                              <p:par>
                                <p:cTn id="20" presetID="42"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1000"/>
                                        <p:tgtEl>
                                          <p:spTgt spid="27"/>
                                        </p:tgtEl>
                                      </p:cBhvr>
                                    </p:animEffect>
                                    <p:anim calcmode="lin" valueType="num">
                                      <p:cBhvr>
                                        <p:cTn id="23" dur="1000" fill="hold"/>
                                        <p:tgtEl>
                                          <p:spTgt spid="27"/>
                                        </p:tgtEl>
                                        <p:attrNameLst>
                                          <p:attrName>ppt_x</p:attrName>
                                        </p:attrNameLst>
                                      </p:cBhvr>
                                      <p:tavLst>
                                        <p:tav tm="0">
                                          <p:val>
                                            <p:strVal val="#ppt_x"/>
                                          </p:val>
                                        </p:tav>
                                        <p:tav tm="100000">
                                          <p:val>
                                            <p:strVal val="#ppt_x"/>
                                          </p:val>
                                        </p:tav>
                                      </p:tavLst>
                                    </p:anim>
                                    <p:anim calcmode="lin" valueType="num">
                                      <p:cBhvr>
                                        <p:cTn id="2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1250" fill="hold"/>
                                        <p:tgtEl>
                                          <p:spTgt spid="29"/>
                                        </p:tgtEl>
                                        <p:attrNameLst>
                                          <p:attrName>ppt_w</p:attrName>
                                        </p:attrNameLst>
                                      </p:cBhvr>
                                      <p:tavLst>
                                        <p:tav tm="0">
                                          <p:val>
                                            <p:fltVal val="0"/>
                                          </p:val>
                                        </p:tav>
                                        <p:tav tm="100000">
                                          <p:val>
                                            <p:strVal val="#ppt_w"/>
                                          </p:val>
                                        </p:tav>
                                      </p:tavLst>
                                    </p:anim>
                                    <p:anim calcmode="lin" valueType="num">
                                      <p:cBhvr>
                                        <p:cTn id="30" dur="1250" fill="hold"/>
                                        <p:tgtEl>
                                          <p:spTgt spid="29"/>
                                        </p:tgtEl>
                                        <p:attrNameLst>
                                          <p:attrName>ppt_h</p:attrName>
                                        </p:attrNameLst>
                                      </p:cBhvr>
                                      <p:tavLst>
                                        <p:tav tm="0">
                                          <p:val>
                                            <p:fltVal val="0"/>
                                          </p:val>
                                        </p:tav>
                                        <p:tav tm="100000">
                                          <p:val>
                                            <p:strVal val="#ppt_h"/>
                                          </p:val>
                                        </p:tav>
                                      </p:tavLst>
                                    </p:anim>
                                    <p:anim calcmode="lin" valueType="num">
                                      <p:cBhvr>
                                        <p:cTn id="31" dur="1250" fill="hold"/>
                                        <p:tgtEl>
                                          <p:spTgt spid="29"/>
                                        </p:tgtEl>
                                        <p:attrNameLst>
                                          <p:attrName>style.rotation</p:attrName>
                                        </p:attrNameLst>
                                      </p:cBhvr>
                                      <p:tavLst>
                                        <p:tav tm="0">
                                          <p:val>
                                            <p:fltVal val="90"/>
                                          </p:val>
                                        </p:tav>
                                        <p:tav tm="100000">
                                          <p:val>
                                            <p:fltVal val="0"/>
                                          </p:val>
                                        </p:tav>
                                      </p:tavLst>
                                    </p:anim>
                                    <p:animEffect transition="in" filter="fade">
                                      <p:cBhvr>
                                        <p:cTn id="32" dur="1250"/>
                                        <p:tgtEl>
                                          <p:spTgt spid="29"/>
                                        </p:tgtEl>
                                      </p:cBhvr>
                                    </p:animEffect>
                                  </p:childTnLst>
                                </p:cTn>
                              </p:par>
                              <p:par>
                                <p:cTn id="33" presetID="21" presetClass="entr" presetSubtype="8" repeatCount="10000" fill="hold" grpId="0" nodeType="withEffect">
                                  <p:stCondLst>
                                    <p:cond delay="1750"/>
                                  </p:stCondLst>
                                  <p:childTnLst>
                                    <p:set>
                                      <p:cBhvr>
                                        <p:cTn id="34" dur="1" fill="hold">
                                          <p:stCondLst>
                                            <p:cond delay="0"/>
                                          </p:stCondLst>
                                        </p:cTn>
                                        <p:tgtEl>
                                          <p:spTgt spid="7"/>
                                        </p:tgtEl>
                                        <p:attrNameLst>
                                          <p:attrName>style.visibility</p:attrName>
                                        </p:attrNameLst>
                                      </p:cBhvr>
                                      <p:to>
                                        <p:strVal val="visible"/>
                                      </p:to>
                                    </p:set>
                                    <p:animEffect transition="in" filter="wheel(8)">
                                      <p:cBhvr>
                                        <p:cTn id="35" dur="500"/>
                                        <p:tgtEl>
                                          <p:spTgt spid="7"/>
                                        </p:tgtEl>
                                      </p:cBhvr>
                                    </p:animEffect>
                                  </p:childTnLst>
                                </p:cTn>
                              </p:par>
                              <p:par>
                                <p:cTn id="36" presetID="31" presetClass="entr" presetSubtype="0" fill="hold" nodeType="with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1250" fill="hold"/>
                                        <p:tgtEl>
                                          <p:spTgt spid="5"/>
                                        </p:tgtEl>
                                        <p:attrNameLst>
                                          <p:attrName>ppt_w</p:attrName>
                                        </p:attrNameLst>
                                      </p:cBhvr>
                                      <p:tavLst>
                                        <p:tav tm="0">
                                          <p:val>
                                            <p:fltVal val="0"/>
                                          </p:val>
                                        </p:tav>
                                        <p:tav tm="100000">
                                          <p:val>
                                            <p:strVal val="#ppt_w"/>
                                          </p:val>
                                        </p:tav>
                                      </p:tavLst>
                                    </p:anim>
                                    <p:anim calcmode="lin" valueType="num">
                                      <p:cBhvr>
                                        <p:cTn id="39" dur="1250" fill="hold"/>
                                        <p:tgtEl>
                                          <p:spTgt spid="5"/>
                                        </p:tgtEl>
                                        <p:attrNameLst>
                                          <p:attrName>ppt_h</p:attrName>
                                        </p:attrNameLst>
                                      </p:cBhvr>
                                      <p:tavLst>
                                        <p:tav tm="0">
                                          <p:val>
                                            <p:fltVal val="0"/>
                                          </p:val>
                                        </p:tav>
                                        <p:tav tm="100000">
                                          <p:val>
                                            <p:strVal val="#ppt_h"/>
                                          </p:val>
                                        </p:tav>
                                      </p:tavLst>
                                    </p:anim>
                                    <p:anim calcmode="lin" valueType="num">
                                      <p:cBhvr>
                                        <p:cTn id="40" dur="1250" fill="hold"/>
                                        <p:tgtEl>
                                          <p:spTgt spid="5"/>
                                        </p:tgtEl>
                                        <p:attrNameLst>
                                          <p:attrName>style.rotation</p:attrName>
                                        </p:attrNameLst>
                                      </p:cBhvr>
                                      <p:tavLst>
                                        <p:tav tm="0">
                                          <p:val>
                                            <p:fltVal val="90"/>
                                          </p:val>
                                        </p:tav>
                                        <p:tav tm="100000">
                                          <p:val>
                                            <p:fltVal val="0"/>
                                          </p:val>
                                        </p:tav>
                                      </p:tavLst>
                                    </p:anim>
                                    <p:animEffect transition="in" filter="fade">
                                      <p:cBhvr>
                                        <p:cTn id="41" dur="1250"/>
                                        <p:tgtEl>
                                          <p:spTgt spid="5"/>
                                        </p:tgtEl>
                                      </p:cBhvr>
                                    </p:animEffect>
                                  </p:childTnLst>
                                </p:cTn>
                              </p:par>
                              <p:par>
                                <p:cTn id="42" presetID="42" presetClass="entr" presetSubtype="0" fill="hold" grpId="0" nodeType="withEffect">
                                  <p:stCondLst>
                                    <p:cond delay="550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1000"/>
                                        <p:tgtEl>
                                          <p:spTgt spid="2"/>
                                        </p:tgtEl>
                                      </p:cBhvr>
                                    </p:animEffect>
                                    <p:anim calcmode="lin" valueType="num">
                                      <p:cBhvr>
                                        <p:cTn id="45" dur="1000" fill="hold"/>
                                        <p:tgtEl>
                                          <p:spTgt spid="2"/>
                                        </p:tgtEl>
                                        <p:attrNameLst>
                                          <p:attrName>ppt_x</p:attrName>
                                        </p:attrNameLst>
                                      </p:cBhvr>
                                      <p:tavLst>
                                        <p:tav tm="0">
                                          <p:val>
                                            <p:strVal val="#ppt_x"/>
                                          </p:val>
                                        </p:tav>
                                        <p:tav tm="100000">
                                          <p:val>
                                            <p:strVal val="#ppt_x"/>
                                          </p:val>
                                        </p:tav>
                                      </p:tavLst>
                                    </p:anim>
                                    <p:anim calcmode="lin" valueType="num">
                                      <p:cBhvr>
                                        <p:cTn id="4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51" dur="500"/>
                                        <p:tgtEl>
                                          <p:spTgt spid="3">
                                            <p:txEl>
                                              <p:pRg st="0" end="0"/>
                                            </p:txEl>
                                          </p:spTgt>
                                        </p:tgtEl>
                                      </p:cBhvr>
                                    </p:animEffect>
                                  </p:childTnLst>
                                </p:cTn>
                              </p:par>
                              <p:par>
                                <p:cTn id="52" presetID="22" presetClass="entr" presetSubtype="4" fill="hold" nodeType="withEffect">
                                  <p:stCondLst>
                                    <p:cond delay="250"/>
                                  </p:stCondLst>
                                  <p:childTnLst>
                                    <p:set>
                                      <p:cBhvr>
                                        <p:cTn id="53" dur="1" fill="hold">
                                          <p:stCondLst>
                                            <p:cond delay="0"/>
                                          </p:stCondLst>
                                        </p:cTn>
                                        <p:tgtEl>
                                          <p:spTgt spid="21"/>
                                        </p:tgtEl>
                                        <p:attrNameLst>
                                          <p:attrName>style.visibility</p:attrName>
                                        </p:attrNameLst>
                                      </p:cBhvr>
                                      <p:to>
                                        <p:strVal val="visible"/>
                                      </p:to>
                                    </p:set>
                                    <p:animEffect transition="in" filter="wipe(down)">
                                      <p:cBhvr>
                                        <p:cTn id="54" dur="500"/>
                                        <p:tgtEl>
                                          <p:spTgt spid="21"/>
                                        </p:tgtEl>
                                      </p:cBhvr>
                                    </p:animEffect>
                                  </p:childTnLst>
                                </p:cTn>
                              </p:par>
                              <p:par>
                                <p:cTn id="55" presetID="22" presetClass="entr" presetSubtype="1" fill="hold" nodeType="withEffect">
                                  <p:stCondLst>
                                    <p:cond delay="250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1250"/>
                                        <p:tgtEl>
                                          <p:spTgt spid="14"/>
                                        </p:tgtEl>
                                      </p:cBhvr>
                                    </p:animEffect>
                                  </p:childTnLst>
                                </p:cTn>
                              </p:par>
                              <p:par>
                                <p:cTn id="58" presetID="22" presetClass="entr" presetSubtype="1" fill="hold" nodeType="withEffect">
                                  <p:stCondLst>
                                    <p:cond delay="2000"/>
                                  </p:stCondLst>
                                  <p:childTnLst>
                                    <p:set>
                                      <p:cBhvr>
                                        <p:cTn id="59" dur="1" fill="hold">
                                          <p:stCondLst>
                                            <p:cond delay="0"/>
                                          </p:stCondLst>
                                        </p:cTn>
                                        <p:tgtEl>
                                          <p:spTgt spid="17"/>
                                        </p:tgtEl>
                                        <p:attrNameLst>
                                          <p:attrName>style.visibility</p:attrName>
                                        </p:attrNameLst>
                                      </p:cBhvr>
                                      <p:to>
                                        <p:strVal val="visible"/>
                                      </p:to>
                                    </p:set>
                                    <p:animEffect transition="in" filter="wipe(up)">
                                      <p:cBhvr>
                                        <p:cTn id="60"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6" grpId="0" animBg="1"/>
      <p:bldP spid="2" grpId="0" animBg="1"/>
      <p:bldP spid="25" grpId="0" animBg="1"/>
      <p:bldP spid="27" grpId="0"/>
      <p:bldP spid="29" grpId="0"/>
      <p:bldP spid="7" grpId="0" animBg="1"/>
      <p:bldP spid="8" grpId="1" animBg="1"/>
      <p:bldP spid="8" grpId="2" animBg="1"/>
    </p:bld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p:cNvSpPr>
            <a:spLocks noGrp="1"/>
          </p:cNvSpPr>
          <p:nvPr>
            <p:ph sz="quarter" idx="13"/>
          </p:nvPr>
        </p:nvSpPr>
        <p:spPr>
          <a:xfrm>
            <a:off x="207035" y="1461458"/>
            <a:ext cx="5259062" cy="2452282"/>
          </a:xfrm>
          <a:noFill/>
        </p:spPr>
        <p:txBody>
          <a:bodyPr anchor="t">
            <a:noAutofit/>
            <a:scene3d>
              <a:camera prst="orthographicFront"/>
              <a:lightRig rig="threePt" dir="t"/>
            </a:scene3d>
            <a:sp3d extrusionH="57150">
              <a:bevelT w="38100" h="38100"/>
            </a:sp3d>
          </a:bodyPr>
          <a:lstStyle/>
          <a:p>
            <a:pPr marL="0" indent="0">
              <a:buNone/>
            </a:pPr>
            <a:r>
              <a:rPr lang="en-US" sz="3200" b="1" cap="none" dirty="0" smtClean="0">
                <a:ln>
                  <a:solidFill>
                    <a:sysClr val="windowText" lastClr="000000"/>
                  </a:solidFill>
                </a:ln>
                <a:solidFill>
                  <a:srgbClr val="FFFF00"/>
                </a:solidFill>
                <a:effectLst>
                  <a:glow rad="127000">
                    <a:schemeClr val="accent6">
                      <a:lumMod val="60000"/>
                      <a:lumOff val="40000"/>
                    </a:schemeClr>
                  </a:glow>
                </a:effectLst>
              </a:rPr>
              <a:t>The </a:t>
            </a:r>
            <a:r>
              <a:rPr lang="en-US" sz="3200" b="1" cap="none" dirty="0" smtClean="0">
                <a:ln>
                  <a:solidFill>
                    <a:sysClr val="windowText" lastClr="000000"/>
                  </a:solidFill>
                </a:ln>
                <a:solidFill>
                  <a:srgbClr val="00FFFF"/>
                </a:solidFill>
                <a:effectLst>
                  <a:glow rad="127000">
                    <a:schemeClr val="accent6">
                      <a:lumMod val="60000"/>
                      <a:lumOff val="40000"/>
                    </a:schemeClr>
                  </a:glow>
                </a:effectLst>
              </a:rPr>
              <a:t>Creator’s</a:t>
            </a:r>
            <a:r>
              <a:rPr lang="en-US" sz="3200" b="1" cap="none" dirty="0" smtClean="0">
                <a:ln>
                  <a:solidFill>
                    <a:sysClr val="windowText" lastClr="000000"/>
                  </a:solidFill>
                </a:ln>
                <a:solidFill>
                  <a:srgbClr val="FFFF00"/>
                </a:solidFill>
                <a:effectLst>
                  <a:glow rad="127000">
                    <a:schemeClr val="accent6">
                      <a:lumMod val="60000"/>
                      <a:lumOff val="40000"/>
                    </a:schemeClr>
                  </a:glow>
                </a:effectLst>
              </a:rPr>
              <a:t> decree is not good enough for me. </a:t>
            </a:r>
            <a:br>
              <a:rPr lang="en-US" sz="3200" b="1" cap="none" dirty="0" smtClean="0">
                <a:ln>
                  <a:solidFill>
                    <a:sysClr val="windowText" lastClr="000000"/>
                  </a:solidFill>
                </a:ln>
                <a:solidFill>
                  <a:srgbClr val="FFFF00"/>
                </a:solidFill>
                <a:effectLst>
                  <a:glow rad="127000">
                    <a:schemeClr val="accent6">
                      <a:lumMod val="60000"/>
                      <a:lumOff val="40000"/>
                    </a:schemeClr>
                  </a:glow>
                </a:effectLst>
              </a:rPr>
            </a:br>
            <a:r>
              <a:rPr lang="en-US" sz="3200" b="1" cap="none" dirty="0" smtClean="0">
                <a:ln>
                  <a:solidFill>
                    <a:sysClr val="windowText" lastClr="000000"/>
                  </a:solidFill>
                </a:ln>
                <a:solidFill>
                  <a:schemeClr val="accent1">
                    <a:lumMod val="75000"/>
                  </a:schemeClr>
                </a:solidFill>
                <a:effectLst>
                  <a:glow rad="127000">
                    <a:srgbClr val="00FF00"/>
                  </a:glow>
                </a:effectLst>
              </a:rPr>
              <a:t>I</a:t>
            </a:r>
            <a:r>
              <a:rPr lang="en-US" sz="3200" b="1" cap="none" dirty="0" smtClean="0">
                <a:ln>
                  <a:solidFill>
                    <a:sysClr val="windowText" lastClr="000000"/>
                  </a:solidFill>
                </a:ln>
                <a:solidFill>
                  <a:srgbClr val="FFFF00"/>
                </a:solidFill>
                <a:effectLst>
                  <a:glow rad="127000">
                    <a:schemeClr val="accent6">
                      <a:lumMod val="60000"/>
                      <a:lumOff val="40000"/>
                    </a:schemeClr>
                  </a:glow>
                </a:effectLst>
              </a:rPr>
              <a:t> will be </a:t>
            </a:r>
            <a:r>
              <a:rPr lang="en-US" sz="3200" b="1" cap="none" dirty="0" smtClean="0">
                <a:ln>
                  <a:solidFill>
                    <a:sysClr val="windowText" lastClr="000000"/>
                  </a:solidFill>
                </a:ln>
                <a:solidFill>
                  <a:schemeClr val="accent1">
                    <a:lumMod val="75000"/>
                  </a:schemeClr>
                </a:solidFill>
                <a:effectLst>
                  <a:glow rad="127000">
                    <a:srgbClr val="00FF00"/>
                  </a:glow>
                </a:effectLst>
              </a:rPr>
              <a:t>“the god” </a:t>
            </a:r>
            <a:r>
              <a:rPr lang="en-US" sz="3200" b="1" cap="none" dirty="0" smtClean="0">
                <a:ln>
                  <a:solidFill>
                    <a:sysClr val="windowText" lastClr="000000"/>
                  </a:solidFill>
                </a:ln>
                <a:solidFill>
                  <a:srgbClr val="FFFF00"/>
                </a:solidFill>
                <a:effectLst>
                  <a:glow rad="127000">
                    <a:schemeClr val="accent6">
                      <a:lumMod val="60000"/>
                      <a:lumOff val="40000"/>
                    </a:schemeClr>
                  </a:glow>
                </a:effectLst>
              </a:rPr>
              <a:t>and make my own </a:t>
            </a:r>
            <a:r>
              <a:rPr lang="en-US" sz="3200" b="1" cap="none" dirty="0" err="1" smtClean="0">
                <a:ln>
                  <a:solidFill>
                    <a:sysClr val="windowText" lastClr="000000"/>
                  </a:solidFill>
                </a:ln>
                <a:solidFill>
                  <a:srgbClr val="FFFF00"/>
                </a:solidFill>
                <a:effectLst>
                  <a:glow rad="127000">
                    <a:schemeClr val="accent6">
                      <a:lumMod val="60000"/>
                      <a:lumOff val="40000"/>
                    </a:schemeClr>
                  </a:glow>
                </a:effectLst>
              </a:rPr>
              <a:t>parame</a:t>
            </a:r>
            <a:r>
              <a:rPr lang="en-US" sz="3200" b="1" cap="none" dirty="0" smtClean="0">
                <a:ln>
                  <a:solidFill>
                    <a:sysClr val="windowText" lastClr="000000"/>
                  </a:solidFill>
                </a:ln>
                <a:solidFill>
                  <a:srgbClr val="FFFF00"/>
                </a:solidFill>
                <a:effectLst>
                  <a:glow rad="127000">
                    <a:schemeClr val="accent6">
                      <a:lumMod val="60000"/>
                      <a:lumOff val="40000"/>
                    </a:schemeClr>
                  </a:glow>
                </a:effectLst>
              </a:rPr>
              <a:t>  </a:t>
            </a:r>
            <a:r>
              <a:rPr lang="en-US" sz="3200" b="1" cap="none" dirty="0" err="1" smtClean="0">
                <a:ln>
                  <a:solidFill>
                    <a:sysClr val="windowText" lastClr="000000"/>
                  </a:solidFill>
                </a:ln>
                <a:solidFill>
                  <a:srgbClr val="FFFF00"/>
                </a:solidFill>
                <a:effectLst>
                  <a:glow rad="127000">
                    <a:schemeClr val="accent6">
                      <a:lumMod val="60000"/>
                      <a:lumOff val="40000"/>
                    </a:schemeClr>
                  </a:glow>
                </a:effectLst>
              </a:rPr>
              <a:t>ters</a:t>
            </a:r>
            <a:r>
              <a:rPr lang="en-US" sz="3200" b="1" cap="none" dirty="0" smtClean="0">
                <a:ln>
                  <a:solidFill>
                    <a:sysClr val="windowText" lastClr="000000"/>
                  </a:solidFill>
                </a:ln>
                <a:solidFill>
                  <a:srgbClr val="FFFF00"/>
                </a:solidFill>
                <a:effectLst>
                  <a:glow rad="127000">
                    <a:schemeClr val="accent6">
                      <a:lumMod val="60000"/>
                      <a:lumOff val="40000"/>
                    </a:schemeClr>
                  </a:glow>
                </a:effectLst>
              </a:rPr>
              <a:t>.</a:t>
            </a:r>
            <a:r>
              <a:rPr lang="en-US" sz="3200" cap="none" dirty="0" smtClean="0">
                <a:solidFill>
                  <a:srgbClr val="FFFF00"/>
                </a:solidFill>
              </a:rPr>
              <a:t/>
            </a:r>
            <a:br>
              <a:rPr lang="en-US" sz="3200" cap="none" dirty="0" smtClean="0">
                <a:solidFill>
                  <a:srgbClr val="FFFF00"/>
                </a:solidFill>
              </a:rPr>
            </a:br>
            <a:endParaRPr lang="en-US" sz="3200" i="1" cap="none" dirty="0">
              <a:solidFill>
                <a:srgbClr val="00FF00"/>
              </a:solidFill>
            </a:endParaRPr>
          </a:p>
        </p:txBody>
      </p:sp>
      <p:sp>
        <p:nvSpPr>
          <p:cNvPr id="4" name="Slide Number Placeholder 3"/>
          <p:cNvSpPr>
            <a:spLocks noGrp="1"/>
          </p:cNvSpPr>
          <p:nvPr>
            <p:ph type="sldNum" sz="quarter" idx="12"/>
          </p:nvPr>
        </p:nvSpPr>
        <p:spPr>
          <a:xfrm>
            <a:off x="11427785" y="6489494"/>
            <a:ext cx="764215" cy="365125"/>
          </a:xfrm>
        </p:spPr>
        <p:txBody>
          <a:bodyPr/>
          <a:lstStyle/>
          <a:p>
            <a:fld id="{6D22F896-40B5-4ADD-8801-0D06FADFA095}" type="slidenum">
              <a:rPr lang="en-US" smtClean="0">
                <a:solidFill>
                  <a:schemeClr val="bg1"/>
                </a:solidFill>
              </a:rPr>
              <a:pPr/>
              <a:t>64</a:t>
            </a:fld>
            <a:endParaRPr lang="en-US" dirty="0">
              <a:solidFill>
                <a:schemeClr val="bg1"/>
              </a:solidFill>
            </a:endParaRPr>
          </a:p>
        </p:txBody>
      </p:sp>
      <p:sp>
        <p:nvSpPr>
          <p:cNvPr id="10" name="Rectangle 9"/>
          <p:cNvSpPr/>
          <p:nvPr/>
        </p:nvSpPr>
        <p:spPr>
          <a:xfrm>
            <a:off x="6066881" y="150446"/>
            <a:ext cx="4195474" cy="559986"/>
          </a:xfrm>
          <a:prstGeom prst="rect">
            <a:avLst/>
          </a:prstGeom>
          <a:gradFill>
            <a:gsLst>
              <a:gs pos="0">
                <a:srgbClr val="00B0F0">
                  <a:alpha val="0"/>
                </a:srgbClr>
              </a:gs>
              <a:gs pos="69000">
                <a:schemeClr val="accent6">
                  <a:lumMod val="75000"/>
                </a:schemeClr>
              </a:gs>
            </a:gsLst>
            <a:lin ang="5400000" scaled="0"/>
          </a:gradFill>
          <a:ln w="38100">
            <a:solidFill>
              <a:schemeClr val="accent1">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200" b="1" dirty="0" smtClean="0">
                <a:solidFill>
                  <a:srgbClr val="002060"/>
                </a:solidFill>
              </a:rPr>
              <a:t>Who is </a:t>
            </a:r>
            <a:r>
              <a:rPr lang="en-CA" sz="3200" b="1" u="sng" dirty="0" smtClean="0">
                <a:solidFill>
                  <a:srgbClr val="002060"/>
                </a:solidFill>
              </a:rPr>
              <a:t>THIS</a:t>
            </a:r>
            <a:r>
              <a:rPr lang="en-CA" sz="3200" b="1" dirty="0" smtClean="0">
                <a:solidFill>
                  <a:srgbClr val="002060"/>
                </a:solidFill>
              </a:rPr>
              <a:t> “god”?</a:t>
            </a:r>
            <a:endParaRPr lang="en-CA" sz="3200" b="1" dirty="0">
              <a:ln>
                <a:solidFill>
                  <a:srgbClr val="0066FF"/>
                </a:solidFill>
              </a:ln>
              <a:solidFill>
                <a:srgbClr val="002060"/>
              </a:solidFill>
            </a:endParaRPr>
          </a:p>
        </p:txBody>
      </p:sp>
      <p:cxnSp>
        <p:nvCxnSpPr>
          <p:cNvPr id="6" name="Straight Arrow Connector 5"/>
          <p:cNvCxnSpPr/>
          <p:nvPr/>
        </p:nvCxnSpPr>
        <p:spPr>
          <a:xfrm>
            <a:off x="6980231" y="1176953"/>
            <a:ext cx="823237" cy="364954"/>
          </a:xfrm>
          <a:prstGeom prst="straightConnector1">
            <a:avLst/>
          </a:prstGeom>
          <a:ln w="57150">
            <a:solidFill>
              <a:srgbClr val="9966FF"/>
            </a:solidFill>
            <a:headEnd type="none" w="med" len="med"/>
            <a:tailEnd type="arrow"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2240691" y="891736"/>
            <a:ext cx="4777941" cy="504710"/>
          </a:xfrm>
          <a:prstGeom prst="roundRect">
            <a:avLst/>
          </a:prstGeom>
          <a:solidFill>
            <a:srgbClr val="9966FF"/>
          </a:solidFill>
          <a:ln>
            <a:solidFill>
              <a:srgbClr val="00FF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b="1" dirty="0" err="1" smtClean="0">
                <a:solidFill>
                  <a:srgbClr val="00FFFF"/>
                </a:solidFill>
              </a:rPr>
              <a:t>Yahuah’s</a:t>
            </a:r>
            <a:r>
              <a:rPr lang="en-CA" sz="2800" dirty="0" smtClean="0"/>
              <a:t> 360° </a:t>
            </a:r>
            <a:r>
              <a:rPr lang="en-CA" sz="2800" b="1" dirty="0" smtClean="0">
                <a:ln>
                  <a:solidFill>
                    <a:sysClr val="windowText" lastClr="000000"/>
                  </a:solidFill>
                </a:ln>
                <a:effectLst>
                  <a:glow rad="76200">
                    <a:srgbClr val="00FFFF"/>
                  </a:glow>
                </a:effectLst>
              </a:rPr>
              <a:t>Siderea</a:t>
            </a:r>
            <a:r>
              <a:rPr lang="en-CA" sz="2800" dirty="0" smtClean="0">
                <a:ln>
                  <a:solidFill>
                    <a:sysClr val="windowText" lastClr="000000"/>
                  </a:solidFill>
                </a:ln>
                <a:effectLst>
                  <a:glow rad="76200">
                    <a:srgbClr val="00FFFF"/>
                  </a:glow>
                </a:effectLst>
              </a:rPr>
              <a:t>l</a:t>
            </a:r>
            <a:r>
              <a:rPr lang="en-CA" sz="2800" dirty="0" smtClean="0"/>
              <a:t> Month</a:t>
            </a:r>
            <a:endParaRPr lang="en-CA" sz="2800" dirty="0"/>
          </a:p>
        </p:txBody>
      </p:sp>
      <p:sp>
        <p:nvSpPr>
          <p:cNvPr id="22" name="Oval 21"/>
          <p:cNvSpPr/>
          <p:nvPr/>
        </p:nvSpPr>
        <p:spPr>
          <a:xfrm>
            <a:off x="5955025" y="1859239"/>
            <a:ext cx="4110275" cy="3935506"/>
          </a:xfrm>
          <a:prstGeom prst="ellipse">
            <a:avLst/>
          </a:prstGeom>
          <a:solidFill>
            <a:schemeClr val="accent6">
              <a:lumMod val="40000"/>
              <a:lumOff val="6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n>
                <a:solidFill>
                  <a:srgbClr val="0052F6"/>
                </a:solidFill>
              </a:ln>
              <a:solidFill>
                <a:srgbClr val="FF9900"/>
              </a:solidFill>
              <a:latin typeface="Georgia" panose="02040502050405020303" pitchFamily="18" charset="0"/>
            </a:endParaRPr>
          </a:p>
        </p:txBody>
      </p:sp>
      <p:sp>
        <p:nvSpPr>
          <p:cNvPr id="25" name="Pie 24"/>
          <p:cNvSpPr/>
          <p:nvPr/>
        </p:nvSpPr>
        <p:spPr>
          <a:xfrm rot="5400000">
            <a:off x="6430290" y="1697082"/>
            <a:ext cx="3274402" cy="3644368"/>
          </a:xfrm>
          <a:prstGeom prst="pie">
            <a:avLst>
              <a:gd name="adj1" fmla="val 10721547"/>
              <a:gd name="adj2" fmla="val 13137514"/>
            </a:avLst>
          </a:prstGeom>
          <a:solidFill>
            <a:schemeClr val="tx1"/>
          </a:solidFill>
          <a:ln>
            <a:solidFill>
              <a:schemeClr val="accent6">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cxnSp>
        <p:nvCxnSpPr>
          <p:cNvPr id="5" name="Straight Arrow Connector 4"/>
          <p:cNvCxnSpPr/>
          <p:nvPr/>
        </p:nvCxnSpPr>
        <p:spPr>
          <a:xfrm flipH="1" flipV="1">
            <a:off x="9066362" y="2357226"/>
            <a:ext cx="1448775" cy="558253"/>
          </a:xfrm>
          <a:prstGeom prst="straightConnector1">
            <a:avLst/>
          </a:prstGeom>
          <a:ln w="57150">
            <a:solidFill>
              <a:srgbClr val="00FF00"/>
            </a:solidFill>
            <a:headEnd type="none" w="med" len="med"/>
            <a:tailEnd type="arrow" w="med" len="med"/>
          </a:ln>
          <a:effectLst>
            <a:glow rad="50800">
              <a:srgbClr val="FF9900"/>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7984528" y="1905832"/>
            <a:ext cx="960582" cy="83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400" b="1" dirty="0" smtClean="0">
                <a:solidFill>
                  <a:srgbClr val="00FFFF"/>
                </a:solidFill>
              </a:rPr>
              <a:t>+ 2.2</a:t>
            </a:r>
            <a:br>
              <a:rPr lang="en-CA" sz="2400" b="1" dirty="0" smtClean="0">
                <a:solidFill>
                  <a:srgbClr val="00FFFF"/>
                </a:solidFill>
              </a:rPr>
            </a:br>
            <a:r>
              <a:rPr lang="en-CA" sz="2400" b="1" dirty="0" smtClean="0">
                <a:solidFill>
                  <a:srgbClr val="00FFFF"/>
                </a:solidFill>
              </a:rPr>
              <a:t>days</a:t>
            </a:r>
            <a:endParaRPr lang="en-CA" sz="2400" b="1" dirty="0">
              <a:solidFill>
                <a:srgbClr val="00FFFF"/>
              </a:solidFill>
            </a:endParaRPr>
          </a:p>
        </p:txBody>
      </p:sp>
      <p:sp>
        <p:nvSpPr>
          <p:cNvPr id="29" name="Rectangle 28"/>
          <p:cNvSpPr/>
          <p:nvPr/>
        </p:nvSpPr>
        <p:spPr>
          <a:xfrm>
            <a:off x="10274610" y="228888"/>
            <a:ext cx="1822938" cy="36848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3200" dirty="0" smtClean="0">
                <a:solidFill>
                  <a:srgbClr val="00FF00"/>
                </a:solidFill>
              </a:rPr>
              <a:t>The Moon must </a:t>
            </a:r>
            <a:r>
              <a:rPr lang="en-CA" sz="3200" b="1" dirty="0" smtClean="0">
                <a:solidFill>
                  <a:srgbClr val="FF9900"/>
                </a:solidFill>
              </a:rPr>
              <a:t>move further </a:t>
            </a:r>
            <a:r>
              <a:rPr lang="en-CA" sz="3200" dirty="0" smtClean="0">
                <a:solidFill>
                  <a:srgbClr val="00FF00"/>
                </a:solidFill>
              </a:rPr>
              <a:t>for a Synodic Month</a:t>
            </a:r>
            <a:endParaRPr lang="en-CA" sz="3200" dirty="0">
              <a:solidFill>
                <a:srgbClr val="00FF00"/>
              </a:solidFill>
            </a:endParaRPr>
          </a:p>
        </p:txBody>
      </p:sp>
      <p:sp>
        <p:nvSpPr>
          <p:cNvPr id="7" name="Rounded Rectangle 6"/>
          <p:cNvSpPr/>
          <p:nvPr/>
        </p:nvSpPr>
        <p:spPr>
          <a:xfrm>
            <a:off x="10527070" y="1419999"/>
            <a:ext cx="1351078" cy="914400"/>
          </a:xfrm>
          <a:prstGeom prst="roundRect">
            <a:avLst/>
          </a:prstGeom>
          <a:noFill/>
          <a:ln w="57150">
            <a:solidFill>
              <a:srgbClr val="00FF00"/>
            </a:solidFill>
          </a:ln>
          <a:effectLst>
            <a:glow rad="127000">
              <a:srgbClr val="FF00FF"/>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endParaRPr lang="en-CA"/>
          </a:p>
        </p:txBody>
      </p:sp>
      <p:cxnSp>
        <p:nvCxnSpPr>
          <p:cNvPr id="11" name="Straight Connector 10"/>
          <p:cNvCxnSpPr/>
          <p:nvPr/>
        </p:nvCxnSpPr>
        <p:spPr>
          <a:xfrm flipH="1" flipV="1">
            <a:off x="8020358" y="1587172"/>
            <a:ext cx="47133" cy="177654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Moon 7"/>
          <p:cNvSpPr/>
          <p:nvPr/>
        </p:nvSpPr>
        <p:spPr>
          <a:xfrm>
            <a:off x="7779236" y="907022"/>
            <a:ext cx="457200" cy="914400"/>
          </a:xfrm>
          <a:prstGeom prst="moon">
            <a:avLst/>
          </a:prstGeom>
          <a:solidFill>
            <a:srgbClr val="FFFF00"/>
          </a:solidFill>
          <a:ln>
            <a:solidFill>
              <a:srgbClr val="9966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21" name="Straight Connector 20"/>
          <p:cNvCxnSpPr/>
          <p:nvPr/>
        </p:nvCxnSpPr>
        <p:spPr>
          <a:xfrm>
            <a:off x="1091045" y="2106694"/>
            <a:ext cx="2601482" cy="0"/>
          </a:xfrm>
          <a:prstGeom prst="line">
            <a:avLst/>
          </a:prstGeom>
          <a:ln w="28575">
            <a:solidFill>
              <a:srgbClr val="9966FF"/>
            </a:solidFill>
          </a:ln>
          <a:effectLst>
            <a:glow rad="76200">
              <a:srgbClr val="FFFF00"/>
            </a:glow>
          </a:effectLst>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07036" y="4382659"/>
            <a:ext cx="5188748" cy="2347655"/>
          </a:xfrm>
          <a:prstGeom prst="rect">
            <a:avLst/>
          </a:prstGeom>
          <a:solidFill>
            <a:srgbClr val="FFCC00"/>
          </a:solidFill>
          <a:ln w="28575"/>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b="1" i="1" dirty="0" smtClean="0">
                <a:solidFill>
                  <a:srgbClr val="009999"/>
                </a:solidFill>
                <a:latin typeface="Georgia" panose="02040502050405020303" pitchFamily="18" charset="0"/>
              </a:rPr>
              <a:t>Isa 14:13  </a:t>
            </a:r>
            <a:r>
              <a:rPr lang="en-CA" sz="2800" dirty="0" smtClean="0">
                <a:solidFill>
                  <a:schemeClr val="tx1"/>
                </a:solidFill>
              </a:rPr>
              <a:t>… Let </a:t>
            </a:r>
            <a:r>
              <a:rPr lang="en-CA" sz="2800" b="1" u="sng" dirty="0" smtClean="0">
                <a:solidFill>
                  <a:schemeClr val="tx1"/>
                </a:solidFill>
                <a:latin typeface="Arial Black" panose="020B0A04020102020204" pitchFamily="34" charset="0"/>
              </a:rPr>
              <a:t>ME</a:t>
            </a:r>
            <a:r>
              <a:rPr lang="en-CA" sz="2800" dirty="0" smtClean="0">
                <a:solidFill>
                  <a:schemeClr val="tx1"/>
                </a:solidFill>
              </a:rPr>
              <a:t> go up to the </a:t>
            </a:r>
            <a:r>
              <a:rPr lang="en-CA" sz="2800" dirty="0" err="1" smtClean="0">
                <a:solidFill>
                  <a:schemeClr val="tx1"/>
                </a:solidFill>
              </a:rPr>
              <a:t>shamayim</a:t>
            </a:r>
            <a:r>
              <a:rPr lang="en-CA" sz="2800" dirty="0" smtClean="0">
                <a:solidFill>
                  <a:schemeClr val="tx1"/>
                </a:solidFill>
              </a:rPr>
              <a:t>, let </a:t>
            </a:r>
            <a:r>
              <a:rPr lang="en-CA" sz="2800" u="sng" dirty="0" smtClean="0">
                <a:solidFill>
                  <a:schemeClr val="tx1"/>
                </a:solidFill>
                <a:latin typeface="Arial Black" panose="020B0A04020102020204" pitchFamily="34" charset="0"/>
              </a:rPr>
              <a:t>ME</a:t>
            </a:r>
            <a:r>
              <a:rPr lang="en-CA" sz="2800" dirty="0" smtClean="0">
                <a:solidFill>
                  <a:schemeClr val="tx1"/>
                </a:solidFill>
              </a:rPr>
              <a:t> raise my throne above the stars of El, and let </a:t>
            </a:r>
            <a:r>
              <a:rPr lang="en-CA" sz="2800" u="sng" dirty="0" smtClean="0">
                <a:solidFill>
                  <a:schemeClr val="tx1"/>
                </a:solidFill>
                <a:latin typeface="Arial Black" panose="020B0A04020102020204" pitchFamily="34" charset="0"/>
              </a:rPr>
              <a:t>ME</a:t>
            </a:r>
            <a:r>
              <a:rPr lang="en-CA" sz="2800" dirty="0" smtClean="0">
                <a:solidFill>
                  <a:schemeClr val="tx1"/>
                </a:solidFill>
              </a:rPr>
              <a:t> sit in the </a:t>
            </a:r>
            <a:r>
              <a:rPr lang="en-CA" sz="2800" b="1" dirty="0" smtClean="0">
                <a:ln>
                  <a:solidFill>
                    <a:sysClr val="windowText" lastClr="000000"/>
                  </a:solidFill>
                </a:ln>
                <a:solidFill>
                  <a:srgbClr val="00FFFF"/>
                </a:solidFill>
              </a:rPr>
              <a:t>Mount of Meeting </a:t>
            </a:r>
            <a:r>
              <a:rPr lang="en-CA" sz="2800" dirty="0" smtClean="0">
                <a:solidFill>
                  <a:schemeClr val="tx1"/>
                </a:solidFill>
              </a:rPr>
              <a:t>on the sides of the north. </a:t>
            </a:r>
            <a:endParaRPr lang="en-CA" sz="2800" dirty="0">
              <a:solidFill>
                <a:schemeClr val="tx1"/>
              </a:solidFill>
            </a:endParaRPr>
          </a:p>
        </p:txBody>
      </p:sp>
      <p:sp>
        <p:nvSpPr>
          <p:cNvPr id="20" name="Rectangle 19"/>
          <p:cNvSpPr/>
          <p:nvPr/>
        </p:nvSpPr>
        <p:spPr>
          <a:xfrm>
            <a:off x="5818094" y="4712054"/>
            <a:ext cx="5966548" cy="1877005"/>
          </a:xfrm>
          <a:prstGeom prst="rect">
            <a:avLst/>
          </a:prstGeom>
          <a:gradFill>
            <a:gsLst>
              <a:gs pos="2000">
                <a:srgbClr val="FF00FF"/>
              </a:gs>
              <a:gs pos="23000">
                <a:srgbClr val="9966FF"/>
              </a:gs>
              <a:gs pos="69000">
                <a:srgbClr val="0052F6"/>
              </a:gs>
              <a:gs pos="100000">
                <a:srgbClr val="FF00FF"/>
              </a:gs>
            </a:gsLst>
            <a:lin ang="5400000" scaled="1"/>
          </a:gradFill>
          <a:ln w="76200">
            <a:solidFill>
              <a:srgbClr val="009999"/>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b="1" u="sng" dirty="0" smtClean="0">
                <a:ln>
                  <a:solidFill>
                    <a:srgbClr val="0052F6"/>
                  </a:solidFill>
                </a:ln>
                <a:solidFill>
                  <a:srgbClr val="00FFFF"/>
                </a:solidFill>
              </a:rPr>
              <a:t>Mount of Meeting</a:t>
            </a:r>
            <a:r>
              <a:rPr lang="en-CA" sz="3600" b="1" dirty="0" smtClean="0">
                <a:ln>
                  <a:solidFill>
                    <a:srgbClr val="0052F6"/>
                  </a:solidFill>
                </a:ln>
                <a:solidFill>
                  <a:srgbClr val="00FFFF"/>
                </a:solidFill>
              </a:rPr>
              <a:t>:</a:t>
            </a:r>
            <a:r>
              <a:rPr lang="en-CA" sz="3600" dirty="0" smtClean="0"/>
              <a:t> </a:t>
            </a:r>
            <a:br>
              <a:rPr lang="en-CA" sz="3600" dirty="0" smtClean="0"/>
            </a:br>
            <a:r>
              <a:rPr lang="en-CA" sz="3600" dirty="0" smtClean="0"/>
              <a:t>the </a:t>
            </a:r>
            <a:r>
              <a:rPr lang="en-CA" sz="3600" b="1" dirty="0" smtClean="0">
                <a:ln>
                  <a:solidFill>
                    <a:srgbClr val="0052F6"/>
                  </a:solidFill>
                </a:ln>
                <a:solidFill>
                  <a:srgbClr val="00FFFF"/>
                </a:solidFill>
              </a:rPr>
              <a:t>Qodesh Appointed Times</a:t>
            </a:r>
            <a:r>
              <a:rPr lang="en-CA" sz="3600" dirty="0" smtClean="0"/>
              <a:t> </a:t>
            </a:r>
            <a:br>
              <a:rPr lang="en-CA" sz="3600" dirty="0" smtClean="0"/>
            </a:br>
            <a:r>
              <a:rPr lang="en-CA" sz="3600" dirty="0" smtClean="0"/>
              <a:t>or </a:t>
            </a:r>
            <a:r>
              <a:rPr lang="en-CA" sz="3600" b="1" dirty="0" smtClean="0">
                <a:ln>
                  <a:solidFill>
                    <a:srgbClr val="0052F6"/>
                  </a:solidFill>
                </a:ln>
                <a:solidFill>
                  <a:srgbClr val="00FFFF"/>
                </a:solidFill>
              </a:rPr>
              <a:t>Mo-edim</a:t>
            </a:r>
            <a:r>
              <a:rPr lang="en-CA" sz="3600" dirty="0" smtClean="0"/>
              <a:t> of </a:t>
            </a:r>
            <a:r>
              <a:rPr lang="en-CA" sz="4000" b="1" dirty="0" smtClean="0">
                <a:ln w="19050">
                  <a:solidFill>
                    <a:srgbClr val="FF00FF"/>
                  </a:solidFill>
                </a:ln>
                <a:solidFill>
                  <a:srgbClr val="00FFFF"/>
                </a:solidFill>
                <a:effectLst>
                  <a:glow rad="127000">
                    <a:srgbClr val="FFFF00"/>
                  </a:glow>
                </a:effectLst>
              </a:rPr>
              <a:t>Yahuah!</a:t>
            </a:r>
            <a:endParaRPr lang="en-CA" sz="4000" b="1" dirty="0">
              <a:ln w="19050">
                <a:solidFill>
                  <a:srgbClr val="FF00FF"/>
                </a:solidFill>
              </a:ln>
              <a:solidFill>
                <a:srgbClr val="00FFFF"/>
              </a:solidFill>
              <a:effectLst>
                <a:glow rad="127000">
                  <a:srgbClr val="FFFF00"/>
                </a:glow>
              </a:effectLst>
            </a:endParaRPr>
          </a:p>
        </p:txBody>
      </p:sp>
      <p:cxnSp>
        <p:nvCxnSpPr>
          <p:cNvPr id="30" name="Straight Arrow Connector 29"/>
          <p:cNvCxnSpPr/>
          <p:nvPr/>
        </p:nvCxnSpPr>
        <p:spPr>
          <a:xfrm>
            <a:off x="3087065" y="3220306"/>
            <a:ext cx="313360" cy="1265969"/>
          </a:xfrm>
          <a:prstGeom prst="straightConnector1">
            <a:avLst/>
          </a:prstGeom>
          <a:ln w="38100">
            <a:solidFill>
              <a:srgbClr val="C00000"/>
            </a:solidFill>
            <a:headEnd type="none" w="med" len="med"/>
            <a:tailEnd type="arrow" w="med" len="med"/>
          </a:ln>
          <a:effectLst>
            <a:glow rad="63500">
              <a:srgbClr val="00FF00"/>
            </a:glow>
          </a:effectLst>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8867955" y="733245"/>
            <a:ext cx="1544128" cy="728213"/>
          </a:xfrm>
          <a:prstGeom prst="straightConnector1">
            <a:avLst/>
          </a:prstGeom>
          <a:ln w="76200">
            <a:solidFill>
              <a:srgbClr val="FF00FF"/>
            </a:solidFill>
            <a:headEnd type="none" w="med" len="med"/>
            <a:tailEnd type="arrow" w="med" len="med"/>
          </a:ln>
          <a:effectLst>
            <a:glow rad="127000">
              <a:srgbClr val="FFCC00"/>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2" name="Rounded Rectangle 1"/>
          <p:cNvSpPr/>
          <p:nvPr/>
        </p:nvSpPr>
        <p:spPr>
          <a:xfrm>
            <a:off x="6569696" y="2915479"/>
            <a:ext cx="2880931" cy="1503150"/>
          </a:xfrm>
          <a:prstGeom prst="roundRect">
            <a:avLst/>
          </a:prstGeom>
          <a:solidFill>
            <a:schemeClr val="tx1">
              <a:lumMod val="95000"/>
              <a:lumOff val="5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b="1" dirty="0" smtClean="0">
                <a:solidFill>
                  <a:srgbClr val="00FF00"/>
                </a:solidFill>
              </a:rPr>
              <a:t>27.321   </a:t>
            </a:r>
            <a:br>
              <a:rPr lang="en-CA" sz="2800" b="1" dirty="0" smtClean="0">
                <a:solidFill>
                  <a:srgbClr val="00FF00"/>
                </a:solidFill>
              </a:rPr>
            </a:br>
            <a:r>
              <a:rPr lang="en-CA" sz="2800" b="1" u="sng" dirty="0" smtClean="0">
                <a:solidFill>
                  <a:srgbClr val="00FF00"/>
                </a:solidFill>
              </a:rPr>
              <a:t>+    2.2 </a:t>
            </a:r>
            <a:r>
              <a:rPr lang="en-CA" sz="2800" b="1" dirty="0" smtClean="0">
                <a:solidFill>
                  <a:srgbClr val="00FF00"/>
                </a:solidFill>
              </a:rPr>
              <a:t>days</a:t>
            </a:r>
            <a:br>
              <a:rPr lang="en-CA" sz="2800" b="1" dirty="0" smtClean="0">
                <a:solidFill>
                  <a:srgbClr val="00FF00"/>
                </a:solidFill>
              </a:rPr>
            </a:br>
            <a:r>
              <a:rPr lang="en-CA" sz="2800" b="1" dirty="0" smtClean="0">
                <a:solidFill>
                  <a:srgbClr val="00FF00"/>
                </a:solidFill>
              </a:rPr>
              <a:t>29.521 </a:t>
            </a:r>
            <a:endParaRPr lang="en-CA" sz="2800" b="1" dirty="0">
              <a:solidFill>
                <a:srgbClr val="00FF00"/>
              </a:solidFill>
            </a:endParaRPr>
          </a:p>
        </p:txBody>
      </p:sp>
      <p:cxnSp>
        <p:nvCxnSpPr>
          <p:cNvPr id="14" name="Straight Arrow Connector 13"/>
          <p:cNvCxnSpPr/>
          <p:nvPr/>
        </p:nvCxnSpPr>
        <p:spPr>
          <a:xfrm>
            <a:off x="4132729" y="3657600"/>
            <a:ext cx="3245845" cy="461727"/>
          </a:xfrm>
          <a:prstGeom prst="straightConnector1">
            <a:avLst/>
          </a:prstGeom>
          <a:ln w="57150">
            <a:solidFill>
              <a:srgbClr val="9966FF"/>
            </a:solidFill>
            <a:headEnd type="none" w="med" len="med"/>
            <a:tailEnd type="arrow" w="med" len="med"/>
          </a:ln>
          <a:effectLst>
            <a:glow rad="127000">
              <a:srgbClr val="FFFF00"/>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23894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1000"/>
                                        <p:tgtEl>
                                          <p:spTgt spid="27"/>
                                        </p:tgtEl>
                                      </p:cBhvr>
                                    </p:animEffect>
                                    <p:anim calcmode="lin" valueType="num">
                                      <p:cBhvr>
                                        <p:cTn id="28" dur="1000" fill="hold"/>
                                        <p:tgtEl>
                                          <p:spTgt spid="27"/>
                                        </p:tgtEl>
                                        <p:attrNameLst>
                                          <p:attrName>ppt_x</p:attrName>
                                        </p:attrNameLst>
                                      </p:cBhvr>
                                      <p:tavLst>
                                        <p:tav tm="0">
                                          <p:val>
                                            <p:strVal val="#ppt_x"/>
                                          </p:val>
                                        </p:tav>
                                        <p:tav tm="100000">
                                          <p:val>
                                            <p:strVal val="#ppt_x"/>
                                          </p:val>
                                        </p:tav>
                                      </p:tavLst>
                                    </p:anim>
                                    <p:anim calcmode="lin" valueType="num">
                                      <p:cBhvr>
                                        <p:cTn id="29" dur="1000" fill="hold"/>
                                        <p:tgtEl>
                                          <p:spTgt spid="2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1000" fill="hold"/>
                                        <p:tgtEl>
                                          <p:spTgt spid="2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1000"/>
                                        <p:tgtEl>
                                          <p:spTgt spid="2"/>
                                        </p:tgtEl>
                                      </p:cBhvr>
                                    </p:animEffect>
                                    <p:anim calcmode="lin" valueType="num">
                                      <p:cBhvr>
                                        <p:cTn id="43" dur="1000" fill="hold"/>
                                        <p:tgtEl>
                                          <p:spTgt spid="2"/>
                                        </p:tgtEl>
                                        <p:attrNameLst>
                                          <p:attrName>ppt_x</p:attrName>
                                        </p:attrNameLst>
                                      </p:cBhvr>
                                      <p:tavLst>
                                        <p:tav tm="0">
                                          <p:val>
                                            <p:strVal val="#ppt_x"/>
                                          </p:val>
                                        </p:tav>
                                        <p:tav tm="100000">
                                          <p:val>
                                            <p:strVal val="#ppt_x"/>
                                          </p:val>
                                        </p:tav>
                                      </p:tavLst>
                                    </p:anim>
                                    <p:anim calcmode="lin" valueType="num">
                                      <p:cBhvr>
                                        <p:cTn id="44" dur="1000" fill="hold"/>
                                        <p:tgtEl>
                                          <p:spTgt spid="2"/>
                                        </p:tgtEl>
                                        <p:attrNameLst>
                                          <p:attrName>ppt_y</p:attrName>
                                        </p:attrNameLst>
                                      </p:cBhvr>
                                      <p:tavLst>
                                        <p:tav tm="0">
                                          <p:val>
                                            <p:strVal val="#ppt_y+.1"/>
                                          </p:val>
                                        </p:tav>
                                        <p:tav tm="100000">
                                          <p:val>
                                            <p:strVal val="#ppt_y"/>
                                          </p:val>
                                        </p:tav>
                                      </p:tavLst>
                                    </p:anim>
                                  </p:childTnLst>
                                </p:cTn>
                              </p:par>
                              <p:par>
                                <p:cTn id="45" presetID="37" presetClass="path" presetSubtype="0" accel="50000" decel="50000" fill="hold" grpId="1" nodeType="withEffect">
                                  <p:stCondLst>
                                    <p:cond delay="2000"/>
                                  </p:stCondLst>
                                  <p:childTnLst>
                                    <p:animMotion origin="layout" path="M -0.00091 -2.59259E-6 L 0.03268 -0.00254 C 0.03945 -0.00416 0.04948 0.00093 0.05859 0.00579 C 0.06992 0.0132 0.07799 0.02084 0.08346 0.03033 L 0.1082 0.07084 " pathEditMode="relative" rAng="1200000" ptsTypes="AAAAA">
                                      <p:cBhvr>
                                        <p:cTn id="46" dur="2000" fill="hold"/>
                                        <p:tgtEl>
                                          <p:spTgt spid="8"/>
                                        </p:tgtEl>
                                        <p:attrNameLst>
                                          <p:attrName>ppt_x</p:attrName>
                                          <p:attrName>ppt_y</p:attrName>
                                        </p:attrNameLst>
                                      </p:cBhvr>
                                      <p:rCtr x="5755" y="2106"/>
                                    </p:animMotion>
                                  </p:childTnLst>
                                </p:cTn>
                              </p:par>
                              <p:par>
                                <p:cTn id="47" presetID="42" presetClass="entr" presetSubtype="0" fill="hold" nodeType="withEffect">
                                  <p:stCondLst>
                                    <p:cond delay="50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500"/>
                                        <p:tgtEl>
                                          <p:spTgt spid="11"/>
                                        </p:tgtEl>
                                      </p:cBhvr>
                                    </p:animEffect>
                                    <p:anim calcmode="lin" valueType="num">
                                      <p:cBhvr>
                                        <p:cTn id="50" dur="500" fill="hold"/>
                                        <p:tgtEl>
                                          <p:spTgt spid="11"/>
                                        </p:tgtEl>
                                        <p:attrNameLst>
                                          <p:attrName>ppt_x</p:attrName>
                                        </p:attrNameLst>
                                      </p:cBhvr>
                                      <p:tavLst>
                                        <p:tav tm="0">
                                          <p:val>
                                            <p:strVal val="#ppt_x"/>
                                          </p:val>
                                        </p:tav>
                                        <p:tav tm="100000">
                                          <p:val>
                                            <p:strVal val="#ppt_x"/>
                                          </p:val>
                                        </p:tav>
                                      </p:tavLst>
                                    </p:anim>
                                    <p:anim calcmode="lin" valueType="num">
                                      <p:cBhvr>
                                        <p:cTn id="51" dur="500" fill="hold"/>
                                        <p:tgtEl>
                                          <p:spTgt spid="11"/>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325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21" presetClass="entr" presetSubtype="8" repeatCount="10000" fill="hold" grpId="0" nodeType="withEffect">
                                  <p:stCondLst>
                                    <p:cond delay="4500"/>
                                  </p:stCondLst>
                                  <p:childTnLst>
                                    <p:set>
                                      <p:cBhvr>
                                        <p:cTn id="58" dur="1" fill="hold">
                                          <p:stCondLst>
                                            <p:cond delay="0"/>
                                          </p:stCondLst>
                                        </p:cTn>
                                        <p:tgtEl>
                                          <p:spTgt spid="7"/>
                                        </p:tgtEl>
                                        <p:attrNameLst>
                                          <p:attrName>style.visibility</p:attrName>
                                        </p:attrNameLst>
                                      </p:cBhvr>
                                      <p:to>
                                        <p:strVal val="visible"/>
                                      </p:to>
                                    </p:set>
                                    <p:animEffect transition="in" filter="wheel(8)">
                                      <p:cBhvr>
                                        <p:cTn id="59" dur="500"/>
                                        <p:tgtEl>
                                          <p:spTgt spid="7"/>
                                        </p:tgtEl>
                                      </p:cBhvr>
                                    </p:animEffect>
                                  </p:childTnLst>
                                </p:cTn>
                              </p:par>
                              <p:par>
                                <p:cTn id="60" presetID="22" presetClass="entr" presetSubtype="8" fill="hold" nodeType="withEffect">
                                  <p:stCondLst>
                                    <p:cond delay="5750"/>
                                  </p:stCondLst>
                                  <p:childTnLst>
                                    <p:set>
                                      <p:cBhvr>
                                        <p:cTn id="61" dur="1" fill="hold">
                                          <p:stCondLst>
                                            <p:cond delay="0"/>
                                          </p:stCondLst>
                                        </p:cTn>
                                        <p:tgtEl>
                                          <p:spTgt spid="13"/>
                                        </p:tgtEl>
                                        <p:attrNameLst>
                                          <p:attrName>style.visibility</p:attrName>
                                        </p:attrNameLst>
                                      </p:cBhvr>
                                      <p:to>
                                        <p:strVal val="visible"/>
                                      </p:to>
                                    </p:set>
                                    <p:animEffect transition="in" filter="wipe(left)">
                                      <p:cBhvr>
                                        <p:cTn id="62" dur="500"/>
                                        <p:tgtEl>
                                          <p:spTgt spid="13"/>
                                        </p:tgtEl>
                                      </p:cBhvr>
                                    </p:animEffect>
                                  </p:childTnLst>
                                </p:cTn>
                              </p:par>
                              <p:par>
                                <p:cTn id="63" presetID="42" presetClass="entr" presetSubtype="0" fill="hold" nodeType="withEffect">
                                  <p:stCondLst>
                                    <p:cond delay="4500"/>
                                  </p:stCondLst>
                                  <p:childTnLst>
                                    <p:set>
                                      <p:cBhvr>
                                        <p:cTn id="64" dur="1" fill="hold">
                                          <p:stCondLst>
                                            <p:cond delay="0"/>
                                          </p:stCondLst>
                                        </p:cTn>
                                        <p:tgtEl>
                                          <p:spTgt spid="5"/>
                                        </p:tgtEl>
                                        <p:attrNameLst>
                                          <p:attrName>style.visibility</p:attrName>
                                        </p:attrNameLst>
                                      </p:cBhvr>
                                      <p:to>
                                        <p:strVal val="visible"/>
                                      </p:to>
                                    </p:set>
                                    <p:animEffect transition="in" filter="fade">
                                      <p:cBhvr>
                                        <p:cTn id="65" dur="1000"/>
                                        <p:tgtEl>
                                          <p:spTgt spid="5"/>
                                        </p:tgtEl>
                                      </p:cBhvr>
                                    </p:animEffect>
                                    <p:anim calcmode="lin" valueType="num">
                                      <p:cBhvr>
                                        <p:cTn id="66" dur="1000" fill="hold"/>
                                        <p:tgtEl>
                                          <p:spTgt spid="5"/>
                                        </p:tgtEl>
                                        <p:attrNameLst>
                                          <p:attrName>ppt_x</p:attrName>
                                        </p:attrNameLst>
                                      </p:cBhvr>
                                      <p:tavLst>
                                        <p:tav tm="0">
                                          <p:val>
                                            <p:strVal val="#ppt_x"/>
                                          </p:val>
                                        </p:tav>
                                        <p:tav tm="100000">
                                          <p:val>
                                            <p:strVal val="#ppt_x"/>
                                          </p:val>
                                        </p:tav>
                                      </p:tavLst>
                                    </p:anim>
                                    <p:anim calcmode="lin" valueType="num">
                                      <p:cBhvr>
                                        <p:cTn id="6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grpId="0" nodeType="clickEffect">
                                  <p:stCondLst>
                                    <p:cond delay="0"/>
                                  </p:stCondLst>
                                  <p:childTnLst>
                                    <p:set>
                                      <p:cBhvr>
                                        <p:cTn id="7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2" dur="500"/>
                                        <p:tgtEl>
                                          <p:spTgt spid="3">
                                            <p:txEl>
                                              <p:pRg st="0" end="0"/>
                                            </p:txEl>
                                          </p:spTgt>
                                        </p:tgtEl>
                                      </p:cBhvr>
                                    </p:animEffect>
                                  </p:childTnLst>
                                </p:cTn>
                              </p:par>
                              <p:par>
                                <p:cTn id="73" presetID="22" presetClass="entr" presetSubtype="4" fill="hold" nodeType="withEffect">
                                  <p:stCondLst>
                                    <p:cond delay="250"/>
                                  </p:stCondLst>
                                  <p:childTnLst>
                                    <p:set>
                                      <p:cBhvr>
                                        <p:cTn id="74" dur="1" fill="hold">
                                          <p:stCondLst>
                                            <p:cond delay="0"/>
                                          </p:stCondLst>
                                        </p:cTn>
                                        <p:tgtEl>
                                          <p:spTgt spid="21"/>
                                        </p:tgtEl>
                                        <p:attrNameLst>
                                          <p:attrName>style.visibility</p:attrName>
                                        </p:attrNameLst>
                                      </p:cBhvr>
                                      <p:to>
                                        <p:strVal val="visible"/>
                                      </p:to>
                                    </p:set>
                                    <p:animEffect transition="in" filter="wipe(down)">
                                      <p:cBhvr>
                                        <p:cTn id="75" dur="500"/>
                                        <p:tgtEl>
                                          <p:spTgt spid="21"/>
                                        </p:tgtEl>
                                      </p:cBhvr>
                                    </p:animEffect>
                                  </p:childTnLst>
                                </p:cTn>
                              </p:par>
                              <p:par>
                                <p:cTn id="76" presetID="22" presetClass="entr" presetSubtype="1" fill="hold" nodeType="withEffect">
                                  <p:stCondLst>
                                    <p:cond delay="3500"/>
                                  </p:stCondLst>
                                  <p:childTnLst>
                                    <p:set>
                                      <p:cBhvr>
                                        <p:cTn id="77" dur="1" fill="hold">
                                          <p:stCondLst>
                                            <p:cond delay="0"/>
                                          </p:stCondLst>
                                        </p:cTn>
                                        <p:tgtEl>
                                          <p:spTgt spid="14"/>
                                        </p:tgtEl>
                                        <p:attrNameLst>
                                          <p:attrName>style.visibility</p:attrName>
                                        </p:attrNameLst>
                                      </p:cBhvr>
                                      <p:to>
                                        <p:strVal val="visible"/>
                                      </p:to>
                                    </p:set>
                                    <p:animEffect transition="in" filter="wipe(up)">
                                      <p:cBhvr>
                                        <p:cTn id="78" dur="1250"/>
                                        <p:tgtEl>
                                          <p:spTgt spid="14"/>
                                        </p:tgtEl>
                                      </p:cBhvr>
                                    </p:animEffect>
                                  </p:childTnLst>
                                </p:cTn>
                              </p:par>
                            </p:childTnLst>
                          </p:cTn>
                        </p:par>
                      </p:childTnLst>
                    </p:cTn>
                  </p:par>
                  <p:par>
                    <p:cTn id="79" fill="hold">
                      <p:stCondLst>
                        <p:cond delay="indefinite"/>
                      </p:stCondLst>
                      <p:childTnLst>
                        <p:par>
                          <p:cTn id="80" fill="hold">
                            <p:stCondLst>
                              <p:cond delay="0"/>
                            </p:stCondLst>
                            <p:childTnLst>
                              <p:par>
                                <p:cTn id="81" presetID="14" presetClass="entr" presetSubtype="10" fill="hold" grpId="0" nodeType="click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randombar(horizontal)">
                                      <p:cBhvr>
                                        <p:cTn id="83" dur="1000"/>
                                        <p:tgtEl>
                                          <p:spTgt spid="12"/>
                                        </p:tgtEl>
                                      </p:cBhvr>
                                    </p:animEffect>
                                  </p:childTnLst>
                                </p:cTn>
                              </p:par>
                              <p:par>
                                <p:cTn id="84" presetID="22" presetClass="entr" presetSubtype="1" repeatCount="3000" fill="hold" nodeType="withEffect">
                                  <p:stCondLst>
                                    <p:cond delay="2000"/>
                                  </p:stCondLst>
                                  <p:childTnLst>
                                    <p:set>
                                      <p:cBhvr>
                                        <p:cTn id="85" dur="1" fill="hold">
                                          <p:stCondLst>
                                            <p:cond delay="0"/>
                                          </p:stCondLst>
                                        </p:cTn>
                                        <p:tgtEl>
                                          <p:spTgt spid="30"/>
                                        </p:tgtEl>
                                        <p:attrNameLst>
                                          <p:attrName>style.visibility</p:attrName>
                                        </p:attrNameLst>
                                      </p:cBhvr>
                                      <p:to>
                                        <p:strVal val="visible"/>
                                      </p:to>
                                    </p:set>
                                    <p:animEffect transition="in" filter="wipe(up)">
                                      <p:cBhvr>
                                        <p:cTn id="86" dur="500"/>
                                        <p:tgtEl>
                                          <p:spTgt spid="30"/>
                                        </p:tgtEl>
                                      </p:cBhvr>
                                    </p:animEffect>
                                  </p:childTnLst>
                                </p:cTn>
                              </p:par>
                            </p:childTnLst>
                          </p:cTn>
                        </p:par>
                      </p:childTnLst>
                    </p:cTn>
                  </p:par>
                  <p:par>
                    <p:cTn id="87" fill="hold">
                      <p:stCondLst>
                        <p:cond delay="indefinite"/>
                      </p:stCondLst>
                      <p:childTnLst>
                        <p:par>
                          <p:cTn id="88" fill="hold">
                            <p:stCondLst>
                              <p:cond delay="0"/>
                            </p:stCondLst>
                            <p:childTnLst>
                              <p:par>
                                <p:cTn id="89" presetID="16" presetClass="entr" presetSubtype="26" fill="hold" grpId="0" nodeType="click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barn(inHorizontal)">
                                      <p:cBhvr>
                                        <p:cTn id="9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animBg="1"/>
      <p:bldP spid="16" grpId="0" animBg="1"/>
      <p:bldP spid="22" grpId="0" animBg="1"/>
      <p:bldP spid="25" grpId="0" animBg="1"/>
      <p:bldP spid="27" grpId="0"/>
      <p:bldP spid="29" grpId="0"/>
      <p:bldP spid="7" grpId="0" animBg="1"/>
      <p:bldP spid="8" grpId="0" animBg="1"/>
      <p:bldP spid="8" grpId="1" animBg="1"/>
      <p:bldP spid="12" grpId="0" animBg="1"/>
      <p:bldP spid="20" grpId="0" animBg="1"/>
      <p:bldP spid="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p:cNvSpPr>
            <a:spLocks noGrp="1"/>
          </p:cNvSpPr>
          <p:nvPr>
            <p:ph sz="quarter" idx="13"/>
          </p:nvPr>
        </p:nvSpPr>
        <p:spPr>
          <a:xfrm>
            <a:off x="238896" y="345989"/>
            <a:ext cx="11755395" cy="6149812"/>
          </a:xfrm>
          <a:noFill/>
        </p:spPr>
        <p:txBody>
          <a:bodyPr anchor="t">
            <a:noAutofit/>
            <a:scene3d>
              <a:camera prst="orthographicFront"/>
              <a:lightRig rig="threePt" dir="t"/>
            </a:scene3d>
            <a:sp3d extrusionH="57150">
              <a:bevelT w="38100" h="38100" prst="angle"/>
            </a:sp3d>
          </a:bodyPr>
          <a:lstStyle/>
          <a:p>
            <a:pPr marL="0" indent="0" algn="ctr">
              <a:buNone/>
            </a:pPr>
            <a:r>
              <a:rPr lang="en-US" sz="4800" b="1" cap="none" dirty="0" smtClean="0">
                <a:ln>
                  <a:solidFill>
                    <a:sysClr val="windowText" lastClr="000000"/>
                  </a:solidFill>
                </a:ln>
                <a:solidFill>
                  <a:srgbClr val="FFFF00"/>
                </a:solidFill>
                <a:effectLst>
                  <a:glow rad="127000">
                    <a:schemeClr val="accent6">
                      <a:lumMod val="60000"/>
                      <a:lumOff val="40000"/>
                    </a:schemeClr>
                  </a:glow>
                </a:effectLst>
              </a:rPr>
              <a:t>Where do the Scriptures say </a:t>
            </a:r>
            <a:r>
              <a:rPr lang="en-US" sz="4800" b="1" u="sng" cap="none" dirty="0" smtClean="0">
                <a:ln>
                  <a:solidFill>
                    <a:sysClr val="windowText" lastClr="000000"/>
                  </a:solidFill>
                </a:ln>
                <a:solidFill>
                  <a:srgbClr val="FFFF00"/>
                </a:solidFill>
                <a:effectLst>
                  <a:glow rad="127000">
                    <a:schemeClr val="accent6">
                      <a:lumMod val="60000"/>
                      <a:lumOff val="40000"/>
                    </a:schemeClr>
                  </a:glow>
                </a:effectLst>
              </a:rPr>
              <a:t>ANYTHING</a:t>
            </a:r>
            <a:r>
              <a:rPr lang="en-US" sz="4800" b="1" cap="none" dirty="0" smtClean="0">
                <a:ln>
                  <a:solidFill>
                    <a:sysClr val="windowText" lastClr="000000"/>
                  </a:solidFill>
                </a:ln>
                <a:solidFill>
                  <a:srgbClr val="FFFF00"/>
                </a:solidFill>
                <a:effectLst>
                  <a:glow rad="127000">
                    <a:schemeClr val="accent6">
                      <a:lumMod val="60000"/>
                      <a:lumOff val="40000"/>
                    </a:schemeClr>
                  </a:glow>
                </a:effectLst>
              </a:rPr>
              <a:t> about determining time by a </a:t>
            </a:r>
            <a:r>
              <a:rPr lang="en-US" sz="4800" b="1" cap="none" dirty="0" smtClean="0">
                <a:ln>
                  <a:solidFill>
                    <a:sysClr val="windowText" lastClr="000000"/>
                  </a:solidFill>
                </a:ln>
                <a:solidFill>
                  <a:schemeClr val="accent1">
                    <a:lumMod val="75000"/>
                  </a:schemeClr>
                </a:solidFill>
                <a:effectLst>
                  <a:glow rad="127000">
                    <a:schemeClr val="accent6">
                      <a:lumMod val="60000"/>
                      <a:lumOff val="40000"/>
                    </a:schemeClr>
                  </a:glow>
                </a:effectLst>
              </a:rPr>
              <a:t>line connecting </a:t>
            </a:r>
            <a:r>
              <a:rPr lang="en-US" sz="4800" b="1" cap="none" dirty="0" smtClean="0">
                <a:ln>
                  <a:solidFill>
                    <a:sysClr val="windowText" lastClr="000000"/>
                  </a:solidFill>
                </a:ln>
                <a:solidFill>
                  <a:srgbClr val="FFFF00"/>
                </a:solidFill>
                <a:effectLst>
                  <a:glow rad="127000">
                    <a:schemeClr val="accent6">
                      <a:lumMod val="60000"/>
                      <a:lumOff val="40000"/>
                    </a:schemeClr>
                  </a:glow>
                </a:effectLst>
              </a:rPr>
              <a:t>the earth, moon and the </a:t>
            </a:r>
            <a:r>
              <a:rPr lang="en-US" sz="9600" b="1" cap="none" dirty="0" smtClean="0">
                <a:ln>
                  <a:solidFill>
                    <a:sysClr val="windowText" lastClr="000000"/>
                  </a:solidFill>
                </a:ln>
                <a:solidFill>
                  <a:srgbClr val="FFFF00"/>
                </a:solidFill>
                <a:effectLst>
                  <a:glow rad="127000">
                    <a:schemeClr val="accent6">
                      <a:lumMod val="60000"/>
                      <a:lumOff val="40000"/>
                    </a:schemeClr>
                  </a:glow>
                </a:effectLst>
              </a:rPr>
              <a:t>SUN?</a:t>
            </a:r>
            <a:br>
              <a:rPr lang="en-US" sz="9600" b="1" cap="none" dirty="0" smtClean="0">
                <a:ln>
                  <a:solidFill>
                    <a:sysClr val="windowText" lastClr="000000"/>
                  </a:solidFill>
                </a:ln>
                <a:solidFill>
                  <a:srgbClr val="FFFF00"/>
                </a:solidFill>
                <a:effectLst>
                  <a:glow rad="127000">
                    <a:schemeClr val="accent6">
                      <a:lumMod val="60000"/>
                      <a:lumOff val="40000"/>
                    </a:schemeClr>
                  </a:glow>
                </a:effectLst>
              </a:rPr>
            </a:br>
            <a:r>
              <a:rPr lang="en-US" sz="3200" b="1" cap="none" dirty="0" smtClean="0">
                <a:ln>
                  <a:solidFill>
                    <a:sysClr val="windowText" lastClr="000000"/>
                  </a:solidFill>
                </a:ln>
                <a:solidFill>
                  <a:srgbClr val="FFFF00"/>
                </a:solidFill>
                <a:effectLst/>
              </a:rPr>
              <a:t>Has anyone heard of the concept of placing the </a:t>
            </a:r>
            <a:r>
              <a:rPr lang="en-US" sz="3200" b="1" u="sng" cap="none" dirty="0" smtClean="0">
                <a:ln>
                  <a:solidFill>
                    <a:sysClr val="windowText" lastClr="000000"/>
                  </a:solidFill>
                </a:ln>
                <a:solidFill>
                  <a:srgbClr val="FFFF00"/>
                </a:solidFill>
                <a:effectLst>
                  <a:glow rad="127000">
                    <a:schemeClr val="accent6">
                      <a:lumMod val="60000"/>
                      <a:lumOff val="40000"/>
                    </a:schemeClr>
                  </a:glow>
                </a:effectLst>
              </a:rPr>
              <a:t>SUN</a:t>
            </a:r>
            <a:r>
              <a:rPr lang="en-US" sz="3200" b="1" cap="none" dirty="0" smtClean="0">
                <a:ln>
                  <a:solidFill>
                    <a:sysClr val="windowText" lastClr="000000"/>
                  </a:solidFill>
                </a:ln>
                <a:solidFill>
                  <a:srgbClr val="FFFF00"/>
                </a:solidFill>
                <a:effectLst>
                  <a:glow rad="127000">
                    <a:schemeClr val="accent6">
                      <a:lumMod val="60000"/>
                      <a:lumOff val="40000"/>
                    </a:schemeClr>
                  </a:glow>
                </a:effectLst>
              </a:rPr>
              <a:t> </a:t>
            </a:r>
            <a:r>
              <a:rPr lang="en-US" sz="3200" b="1" cap="none" dirty="0" smtClean="0">
                <a:ln>
                  <a:solidFill>
                    <a:sysClr val="windowText" lastClr="000000"/>
                  </a:solidFill>
                </a:ln>
                <a:solidFill>
                  <a:srgbClr val="FFFF00"/>
                </a:solidFill>
                <a:effectLst/>
              </a:rPr>
              <a:t>at the </a:t>
            </a:r>
            <a:br>
              <a:rPr lang="en-US" sz="3200" b="1" cap="none" dirty="0" smtClean="0">
                <a:ln>
                  <a:solidFill>
                    <a:sysClr val="windowText" lastClr="000000"/>
                  </a:solidFill>
                </a:ln>
                <a:solidFill>
                  <a:srgbClr val="FFFF00"/>
                </a:solidFill>
                <a:effectLst/>
              </a:rPr>
            </a:br>
            <a:r>
              <a:rPr lang="en-US" sz="3200" b="1" cap="none" dirty="0" smtClean="0">
                <a:ln>
                  <a:solidFill>
                    <a:sysClr val="windowText" lastClr="000000"/>
                  </a:solidFill>
                </a:ln>
                <a:solidFill>
                  <a:srgbClr val="FFFF00"/>
                </a:solidFill>
                <a:effectLst/>
              </a:rPr>
              <a:t>center of everything in life? </a:t>
            </a:r>
            <a:r>
              <a:rPr lang="en-US" sz="3200" b="1" cap="none" dirty="0" smtClean="0">
                <a:ln>
                  <a:solidFill>
                    <a:sysClr val="windowText" lastClr="000000"/>
                  </a:solidFill>
                </a:ln>
                <a:solidFill>
                  <a:srgbClr val="FF9900"/>
                </a:solidFill>
                <a:effectLst/>
              </a:rPr>
              <a:t>(Heliocentric earth?) </a:t>
            </a:r>
          </a:p>
          <a:p>
            <a:pPr marL="0" indent="0" algn="ctr">
              <a:buNone/>
            </a:pPr>
            <a:r>
              <a:rPr lang="en-US" sz="3200" b="1" cap="none" dirty="0" smtClean="0">
                <a:ln>
                  <a:solidFill>
                    <a:sysClr val="windowText" lastClr="000000"/>
                  </a:solidFill>
                </a:ln>
                <a:solidFill>
                  <a:srgbClr val="FFFF00"/>
                </a:solidFill>
                <a:effectLst/>
              </a:rPr>
              <a:t>See </a:t>
            </a:r>
            <a:r>
              <a:rPr lang="en-US" sz="3200" b="1" i="1" cap="none" dirty="0" smtClean="0">
                <a:ln>
                  <a:solidFill>
                    <a:sysClr val="windowText" lastClr="000000"/>
                  </a:solidFill>
                </a:ln>
                <a:solidFill>
                  <a:srgbClr val="009999"/>
                </a:solidFill>
                <a:effectLst/>
              </a:rPr>
              <a:t>Deut 4:19 </a:t>
            </a:r>
            <a:r>
              <a:rPr lang="en-US" sz="3200" b="1" cap="none" dirty="0" smtClean="0">
                <a:ln>
                  <a:solidFill>
                    <a:sysClr val="windowText" lastClr="000000"/>
                  </a:solidFill>
                </a:ln>
                <a:solidFill>
                  <a:srgbClr val="FFFF00"/>
                </a:solidFill>
                <a:effectLst/>
              </a:rPr>
              <a:t>for a </a:t>
            </a:r>
            <a:r>
              <a:rPr lang="en-US" sz="3200" b="1" i="1" u="sng" cap="none" dirty="0" smtClean="0">
                <a:ln>
                  <a:solidFill>
                    <a:srgbClr val="00FFFF"/>
                  </a:solidFill>
                </a:ln>
                <a:solidFill>
                  <a:srgbClr val="FF0000"/>
                </a:solidFill>
                <a:effectLst/>
              </a:rPr>
              <a:t>stern warnin</a:t>
            </a:r>
            <a:r>
              <a:rPr lang="en-US" sz="3200" b="1" i="1" cap="none" dirty="0" smtClean="0">
                <a:ln>
                  <a:solidFill>
                    <a:srgbClr val="00FFFF"/>
                  </a:solidFill>
                </a:ln>
                <a:solidFill>
                  <a:srgbClr val="FF0000"/>
                </a:solidFill>
                <a:effectLst/>
              </a:rPr>
              <a:t>g </a:t>
            </a:r>
            <a:r>
              <a:rPr lang="en-US" sz="3200" b="1" cap="none" dirty="0" smtClean="0">
                <a:ln>
                  <a:solidFill>
                    <a:sysClr val="windowText" lastClr="000000"/>
                  </a:solidFill>
                </a:ln>
                <a:solidFill>
                  <a:srgbClr val="FFFF00"/>
                </a:solidFill>
                <a:effectLst/>
              </a:rPr>
              <a:t>not to serve the sun, </a:t>
            </a:r>
            <a:br>
              <a:rPr lang="en-US" sz="3200" b="1" cap="none" dirty="0" smtClean="0">
                <a:ln>
                  <a:solidFill>
                    <a:sysClr val="windowText" lastClr="000000"/>
                  </a:solidFill>
                </a:ln>
                <a:solidFill>
                  <a:srgbClr val="FFFF00"/>
                </a:solidFill>
                <a:effectLst/>
              </a:rPr>
            </a:br>
            <a:r>
              <a:rPr lang="en-US" sz="3200" b="1" cap="none" dirty="0" smtClean="0">
                <a:ln>
                  <a:solidFill>
                    <a:sysClr val="windowText" lastClr="000000"/>
                  </a:solidFill>
                </a:ln>
                <a:solidFill>
                  <a:srgbClr val="FFFF00"/>
                </a:solidFill>
                <a:effectLst/>
              </a:rPr>
              <a:t>moon and stars!</a:t>
            </a:r>
            <a:r>
              <a:rPr lang="en-US" sz="3200" cap="none" dirty="0" smtClean="0">
                <a:solidFill>
                  <a:srgbClr val="FFFF00"/>
                </a:solidFill>
              </a:rPr>
              <a:t/>
            </a:r>
            <a:br>
              <a:rPr lang="en-US" sz="3200" cap="none" dirty="0" smtClean="0">
                <a:solidFill>
                  <a:srgbClr val="FFFF00"/>
                </a:solidFill>
              </a:rPr>
            </a:br>
            <a:endParaRPr lang="en-US" sz="3200" i="1" cap="none" dirty="0">
              <a:solidFill>
                <a:srgbClr val="00FF00"/>
              </a:solidFill>
            </a:endParaRPr>
          </a:p>
        </p:txBody>
      </p:sp>
      <p:sp>
        <p:nvSpPr>
          <p:cNvPr id="4" name="Slide Number Placeholder 3"/>
          <p:cNvSpPr>
            <a:spLocks noGrp="1"/>
          </p:cNvSpPr>
          <p:nvPr>
            <p:ph type="sldNum" sz="quarter" idx="12"/>
          </p:nvPr>
        </p:nvSpPr>
        <p:spPr>
          <a:xfrm>
            <a:off x="11338238" y="6495801"/>
            <a:ext cx="764215" cy="365125"/>
          </a:xfrm>
        </p:spPr>
        <p:txBody>
          <a:bodyPr/>
          <a:lstStyle/>
          <a:p>
            <a:fld id="{6D22F896-40B5-4ADD-8801-0D06FADFA095}" type="slidenum">
              <a:rPr lang="en-US" smtClean="0">
                <a:solidFill>
                  <a:schemeClr val="bg1"/>
                </a:solidFill>
              </a:rPr>
              <a:pPr/>
              <a:t>65</a:t>
            </a:fld>
            <a:endParaRPr lang="en-US" dirty="0">
              <a:solidFill>
                <a:schemeClr val="bg1"/>
              </a:solidFill>
            </a:endParaRPr>
          </a:p>
        </p:txBody>
      </p:sp>
      <p:sp>
        <p:nvSpPr>
          <p:cNvPr id="2" name="Right Brace 1"/>
          <p:cNvSpPr/>
          <p:nvPr/>
        </p:nvSpPr>
        <p:spPr>
          <a:xfrm rot="16200000">
            <a:off x="8611195" y="3556765"/>
            <a:ext cx="346625" cy="3319205"/>
          </a:xfrm>
          <a:prstGeom prst="rightBrace">
            <a:avLst>
              <a:gd name="adj1" fmla="val 45508"/>
              <a:gd name="adj2" fmla="val 35955"/>
            </a:avLst>
          </a:prstGeom>
          <a:gradFill>
            <a:gsLst>
              <a:gs pos="96000">
                <a:srgbClr val="FFFF00"/>
              </a:gs>
              <a:gs pos="29000">
                <a:schemeClr val="accent1">
                  <a:lumMod val="30000"/>
                  <a:lumOff val="70000"/>
                </a:schemeClr>
              </a:gs>
            </a:gsLst>
            <a:lin ang="5400000" scaled="1"/>
          </a:gradFill>
          <a:ln w="28575">
            <a:solidFill>
              <a:srgbClr val="00FF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Tree>
    <p:extLst>
      <p:ext uri="{BB962C8B-B14F-4D97-AF65-F5344CB8AC3E}">
        <p14:creationId xmlns:p14="http://schemas.microsoft.com/office/powerpoint/2010/main" val="4038488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1" end="1"/>
                                            </p:txEl>
                                          </p:spTgt>
                                        </p:tgtEl>
                                      </p:cBhvr>
                                    </p:animEffect>
                                  </p:childTnLst>
                                </p:cTn>
                              </p:par>
                              <p:par>
                                <p:cTn id="16" presetID="22" presetClass="entr" presetSubtype="4" fill="hold" grpId="0" nodeType="withEffect">
                                  <p:stCondLst>
                                    <p:cond delay="225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p:cNvSpPr>
            <a:spLocks noGrp="1"/>
          </p:cNvSpPr>
          <p:nvPr>
            <p:ph sz="quarter" idx="13"/>
          </p:nvPr>
        </p:nvSpPr>
        <p:spPr>
          <a:xfrm>
            <a:off x="238896" y="345988"/>
            <a:ext cx="11755395" cy="6415029"/>
          </a:xfrm>
          <a:noFill/>
        </p:spPr>
        <p:txBody>
          <a:bodyPr anchor="ctr">
            <a:noAutofit/>
            <a:scene3d>
              <a:camera prst="orthographicFront"/>
              <a:lightRig rig="threePt" dir="t"/>
            </a:scene3d>
            <a:sp3d extrusionH="57150">
              <a:bevelT w="38100" h="38100"/>
            </a:sp3d>
          </a:bodyPr>
          <a:lstStyle/>
          <a:p>
            <a:pPr marL="0" indent="0" algn="ctr">
              <a:buNone/>
            </a:pPr>
            <a:r>
              <a:rPr lang="en-US" sz="3600" b="1" cap="none" dirty="0" smtClean="0">
                <a:ln>
                  <a:solidFill>
                    <a:sysClr val="windowText" lastClr="000000"/>
                  </a:solidFill>
                </a:ln>
                <a:solidFill>
                  <a:srgbClr val="FFFF00"/>
                </a:solidFill>
                <a:effectLst>
                  <a:glow rad="127000">
                    <a:schemeClr val="accent6">
                      <a:lumMod val="60000"/>
                      <a:lumOff val="40000"/>
                    </a:schemeClr>
                  </a:glow>
                </a:effectLst>
              </a:rPr>
              <a:t>Who has declared</a:t>
            </a:r>
            <a:r>
              <a:rPr lang="en-US" sz="3600" b="1" cap="none" dirty="0" smtClean="0">
                <a:ln>
                  <a:solidFill>
                    <a:sysClr val="windowText" lastClr="000000"/>
                  </a:solidFill>
                </a:ln>
                <a:solidFill>
                  <a:srgbClr val="FF00FF"/>
                </a:solidFill>
                <a:effectLst>
                  <a:glow rad="127000">
                    <a:schemeClr val="accent6">
                      <a:lumMod val="60000"/>
                      <a:lumOff val="40000"/>
                    </a:schemeClr>
                  </a:glow>
                </a:effectLst>
              </a:rPr>
              <a:t> </a:t>
            </a:r>
            <a:r>
              <a:rPr lang="en-US" sz="3600" b="1" cap="none" dirty="0" smtClean="0">
                <a:ln>
                  <a:solidFill>
                    <a:sysClr val="windowText" lastClr="000000"/>
                  </a:solidFill>
                </a:ln>
                <a:solidFill>
                  <a:srgbClr val="FF00FF"/>
                </a:solidFill>
                <a:effectLst>
                  <a:glow rad="127000">
                    <a:srgbClr val="00FF00"/>
                  </a:glow>
                </a:effectLst>
              </a:rPr>
              <a:t>he</a:t>
            </a:r>
            <a:r>
              <a:rPr lang="en-US" sz="3600" b="1" cap="none" dirty="0" smtClean="0">
                <a:ln>
                  <a:solidFill>
                    <a:sysClr val="windowText" lastClr="000000"/>
                  </a:solidFill>
                </a:ln>
                <a:solidFill>
                  <a:srgbClr val="FF00FF"/>
                </a:solidFill>
                <a:effectLst>
                  <a:glow rad="127000">
                    <a:schemeClr val="accent6">
                      <a:lumMod val="60000"/>
                      <a:lumOff val="40000"/>
                    </a:schemeClr>
                  </a:glow>
                </a:effectLst>
              </a:rPr>
              <a:t> </a:t>
            </a:r>
            <a:r>
              <a:rPr lang="en-US" sz="3600" b="1" cap="none" dirty="0" smtClean="0">
                <a:ln>
                  <a:solidFill>
                    <a:sysClr val="windowText" lastClr="000000"/>
                  </a:solidFill>
                </a:ln>
                <a:solidFill>
                  <a:srgbClr val="FFFF00"/>
                </a:solidFill>
                <a:effectLst>
                  <a:glow rad="127000">
                    <a:schemeClr val="accent6">
                      <a:lumMod val="60000"/>
                      <a:lumOff val="40000"/>
                    </a:schemeClr>
                  </a:glow>
                </a:effectLst>
              </a:rPr>
              <a:t>will control the </a:t>
            </a:r>
            <a:br>
              <a:rPr lang="en-US" sz="3600" b="1" cap="none" dirty="0" smtClean="0">
                <a:ln>
                  <a:solidFill>
                    <a:sysClr val="windowText" lastClr="000000"/>
                  </a:solidFill>
                </a:ln>
                <a:solidFill>
                  <a:srgbClr val="FFFF00"/>
                </a:solidFill>
                <a:effectLst>
                  <a:glow rad="127000">
                    <a:schemeClr val="accent6">
                      <a:lumMod val="60000"/>
                      <a:lumOff val="40000"/>
                    </a:schemeClr>
                  </a:glow>
                </a:effectLst>
              </a:rPr>
            </a:br>
            <a:r>
              <a:rPr lang="en-US" sz="3600" b="1" cap="none" dirty="0" smtClean="0">
                <a:ln>
                  <a:solidFill>
                    <a:sysClr val="windowText" lastClr="000000"/>
                  </a:solidFill>
                </a:ln>
                <a:solidFill>
                  <a:srgbClr val="00FFFF"/>
                </a:solidFill>
                <a:effectLst>
                  <a:glow rad="127000">
                    <a:schemeClr val="accent6">
                      <a:lumMod val="60000"/>
                      <a:lumOff val="40000"/>
                    </a:schemeClr>
                  </a:glow>
                </a:effectLst>
              </a:rPr>
              <a:t>Appointed Times </a:t>
            </a:r>
            <a:r>
              <a:rPr lang="en-US" sz="3600" b="1" cap="none" dirty="0" smtClean="0">
                <a:ln>
                  <a:solidFill>
                    <a:sysClr val="windowText" lastClr="000000"/>
                  </a:solidFill>
                </a:ln>
                <a:solidFill>
                  <a:srgbClr val="FFFF00"/>
                </a:solidFill>
                <a:effectLst>
                  <a:glow rad="127000">
                    <a:schemeClr val="accent6">
                      <a:lumMod val="60000"/>
                      <a:lumOff val="40000"/>
                    </a:schemeClr>
                  </a:glow>
                </a:effectLst>
              </a:rPr>
              <a:t>of </a:t>
            </a:r>
            <a:r>
              <a:rPr lang="en-US" sz="3600" b="1" cap="none" dirty="0" smtClean="0">
                <a:ln>
                  <a:solidFill>
                    <a:sysClr val="windowText" lastClr="000000"/>
                  </a:solidFill>
                </a:ln>
                <a:solidFill>
                  <a:srgbClr val="00FFFF"/>
                </a:solidFill>
                <a:effectLst>
                  <a:glow rad="127000">
                    <a:schemeClr val="accent6">
                      <a:lumMod val="60000"/>
                      <a:lumOff val="40000"/>
                    </a:schemeClr>
                  </a:glow>
                </a:effectLst>
              </a:rPr>
              <a:t>Yahuah?</a:t>
            </a:r>
          </a:p>
          <a:p>
            <a:pPr marL="0" indent="0" algn="ctr">
              <a:buNone/>
            </a:pPr>
            <a:r>
              <a:rPr lang="en-US" sz="3600" b="1" cap="none" dirty="0" smtClean="0">
                <a:ln>
                  <a:solidFill>
                    <a:sysClr val="windowText" lastClr="000000"/>
                  </a:solidFill>
                </a:ln>
                <a:solidFill>
                  <a:srgbClr val="FFFF00"/>
                </a:solidFill>
                <a:effectLst>
                  <a:glow rad="127000">
                    <a:schemeClr val="accent6">
                      <a:lumMod val="60000"/>
                      <a:lumOff val="40000"/>
                    </a:schemeClr>
                  </a:glow>
                </a:effectLst>
              </a:rPr>
              <a:t>Is it the same character that controls </a:t>
            </a:r>
            <a:r>
              <a:rPr lang="en-US" sz="3600" b="1" cap="none" dirty="0" smtClean="0">
                <a:ln>
                  <a:solidFill>
                    <a:sysClr val="windowText" lastClr="000000"/>
                  </a:solidFill>
                </a:ln>
                <a:solidFill>
                  <a:srgbClr val="FF00FF"/>
                </a:solidFill>
                <a:effectLst>
                  <a:glow rad="127000">
                    <a:srgbClr val="00FF00"/>
                  </a:glow>
                </a:effectLst>
              </a:rPr>
              <a:t>this earth’s </a:t>
            </a:r>
            <a:r>
              <a:rPr lang="en-US" sz="3600" b="1" cap="none" dirty="0" smtClean="0">
                <a:ln>
                  <a:solidFill>
                    <a:sysClr val="windowText" lastClr="000000"/>
                  </a:solidFill>
                </a:ln>
                <a:solidFill>
                  <a:srgbClr val="FFFF00"/>
                </a:solidFill>
                <a:effectLst>
                  <a:glow rad="127000">
                    <a:schemeClr val="accent6">
                      <a:lumMod val="60000"/>
                      <a:lumOff val="40000"/>
                    </a:schemeClr>
                  </a:glow>
                </a:effectLst>
              </a:rPr>
              <a:t>calendars?</a:t>
            </a:r>
          </a:p>
          <a:p>
            <a:pPr marL="0" indent="0" algn="ctr">
              <a:buNone/>
            </a:pPr>
            <a:r>
              <a:rPr lang="en-US" sz="3600" b="1" cap="none" dirty="0" smtClean="0">
                <a:ln>
                  <a:solidFill>
                    <a:sysClr val="windowText" lastClr="000000"/>
                  </a:solidFill>
                </a:ln>
                <a:solidFill>
                  <a:srgbClr val="FFFF00"/>
                </a:solidFill>
                <a:effectLst/>
              </a:rPr>
              <a:t>When man declares a whole set of different parameters from which is in the Scriptures, what is our choice?</a:t>
            </a:r>
          </a:p>
          <a:p>
            <a:pPr marL="0" indent="0" algn="ctr">
              <a:buNone/>
            </a:pPr>
            <a:r>
              <a:rPr lang="en-US" sz="3600" b="1" cap="none" dirty="0" smtClean="0">
                <a:ln>
                  <a:solidFill>
                    <a:sysClr val="windowText" lastClr="000000"/>
                  </a:solidFill>
                </a:ln>
                <a:solidFill>
                  <a:srgbClr val="FFFF00"/>
                </a:solidFill>
                <a:effectLst>
                  <a:glow rad="127000">
                    <a:schemeClr val="accent6">
                      <a:lumMod val="60000"/>
                      <a:lumOff val="40000"/>
                    </a:schemeClr>
                  </a:glow>
                </a:effectLst>
              </a:rPr>
              <a:t>Should this </a:t>
            </a:r>
            <a:r>
              <a:rPr lang="en-US" sz="3600" b="1" cap="none" dirty="0" smtClean="0">
                <a:ln>
                  <a:solidFill>
                    <a:sysClr val="windowText" lastClr="000000"/>
                  </a:solidFill>
                </a:ln>
                <a:solidFill>
                  <a:srgbClr val="FF00FF"/>
                </a:solidFill>
                <a:effectLst>
                  <a:glow rad="127000">
                    <a:srgbClr val="00FF00"/>
                  </a:glow>
                </a:effectLst>
              </a:rPr>
              <a:t>“physical synodic light” </a:t>
            </a:r>
            <a:r>
              <a:rPr lang="en-US" sz="3600" b="1" cap="none" dirty="0" smtClean="0">
                <a:ln>
                  <a:solidFill>
                    <a:sysClr val="windowText" lastClr="000000"/>
                  </a:solidFill>
                </a:ln>
                <a:solidFill>
                  <a:srgbClr val="FFFF00"/>
                </a:solidFill>
                <a:effectLst>
                  <a:glow rad="127000">
                    <a:schemeClr val="accent6">
                      <a:lumMod val="60000"/>
                      <a:lumOff val="40000"/>
                    </a:schemeClr>
                  </a:glow>
                </a:effectLst>
              </a:rPr>
              <a:t>from the moon </a:t>
            </a:r>
            <a:br>
              <a:rPr lang="en-US" sz="3600" b="1" cap="none" dirty="0" smtClean="0">
                <a:ln>
                  <a:solidFill>
                    <a:sysClr val="windowText" lastClr="000000"/>
                  </a:solidFill>
                </a:ln>
                <a:solidFill>
                  <a:srgbClr val="FFFF00"/>
                </a:solidFill>
                <a:effectLst>
                  <a:glow rad="127000">
                    <a:schemeClr val="accent6">
                      <a:lumMod val="60000"/>
                      <a:lumOff val="40000"/>
                    </a:schemeClr>
                  </a:glow>
                </a:effectLst>
              </a:rPr>
            </a:br>
            <a:r>
              <a:rPr lang="en-US" sz="3600" b="1" cap="none" dirty="0" smtClean="0">
                <a:ln>
                  <a:solidFill>
                    <a:sysClr val="windowText" lastClr="000000"/>
                  </a:solidFill>
                </a:ln>
                <a:solidFill>
                  <a:srgbClr val="FFFF00"/>
                </a:solidFill>
                <a:effectLst>
                  <a:glow rad="127000">
                    <a:schemeClr val="accent6">
                      <a:lumMod val="60000"/>
                      <a:lumOff val="40000"/>
                    </a:schemeClr>
                  </a:glow>
                </a:effectLst>
              </a:rPr>
              <a:t>actually be considered our spiritual light to determine </a:t>
            </a:r>
            <a:br>
              <a:rPr lang="en-US" sz="3600" b="1" cap="none" dirty="0" smtClean="0">
                <a:ln>
                  <a:solidFill>
                    <a:sysClr val="windowText" lastClr="000000"/>
                  </a:solidFill>
                </a:ln>
                <a:solidFill>
                  <a:srgbClr val="FFFF00"/>
                </a:solidFill>
                <a:effectLst>
                  <a:glow rad="127000">
                    <a:schemeClr val="accent6">
                      <a:lumMod val="60000"/>
                      <a:lumOff val="40000"/>
                    </a:schemeClr>
                  </a:glow>
                </a:effectLst>
              </a:rPr>
            </a:br>
            <a:r>
              <a:rPr lang="en-US" sz="3600" b="1" cap="none" dirty="0" smtClean="0">
                <a:ln>
                  <a:solidFill>
                    <a:sysClr val="windowText" lastClr="000000"/>
                  </a:solidFill>
                </a:ln>
                <a:solidFill>
                  <a:srgbClr val="FFFF00"/>
                </a:solidFill>
                <a:effectLst>
                  <a:glow rad="127000">
                    <a:schemeClr val="accent6">
                      <a:lumMod val="60000"/>
                      <a:lumOff val="40000"/>
                    </a:schemeClr>
                  </a:glow>
                </a:effectLst>
              </a:rPr>
              <a:t>our worship practices to our Creator?</a:t>
            </a:r>
          </a:p>
          <a:p>
            <a:pPr marL="0" indent="0" algn="ctr">
              <a:buNone/>
            </a:pPr>
            <a:r>
              <a:rPr lang="en-US" sz="3600" b="1" cap="none" dirty="0" smtClean="0">
                <a:ln>
                  <a:solidFill>
                    <a:sysClr val="windowText" lastClr="000000"/>
                  </a:solidFill>
                </a:ln>
                <a:solidFill>
                  <a:srgbClr val="FFFF00"/>
                </a:solidFill>
                <a:effectLst>
                  <a:glow rad="127000">
                    <a:schemeClr val="accent6">
                      <a:lumMod val="60000"/>
                      <a:lumOff val="40000"/>
                    </a:schemeClr>
                  </a:glow>
                </a:effectLst>
              </a:rPr>
              <a:t>How many </a:t>
            </a:r>
            <a:r>
              <a:rPr lang="en-US" sz="3600" b="1" cap="none" dirty="0" smtClean="0">
                <a:ln>
                  <a:solidFill>
                    <a:sysClr val="windowText" lastClr="000000"/>
                  </a:solidFill>
                </a:ln>
                <a:solidFill>
                  <a:srgbClr val="00FFFF"/>
                </a:solidFill>
                <a:effectLst>
                  <a:glow rad="127000">
                    <a:schemeClr val="accent6">
                      <a:lumMod val="60000"/>
                      <a:lumOff val="40000"/>
                    </a:schemeClr>
                  </a:glow>
                </a:effectLst>
              </a:rPr>
              <a:t>“Great Lights” </a:t>
            </a:r>
            <a:r>
              <a:rPr lang="en-US" sz="3600" b="1" cap="none" dirty="0" smtClean="0">
                <a:ln>
                  <a:solidFill>
                    <a:sysClr val="windowText" lastClr="000000"/>
                  </a:solidFill>
                </a:ln>
                <a:solidFill>
                  <a:srgbClr val="FFFF00"/>
                </a:solidFill>
                <a:effectLst>
                  <a:glow rad="127000">
                    <a:schemeClr val="accent6">
                      <a:lumMod val="60000"/>
                      <a:lumOff val="40000"/>
                    </a:schemeClr>
                  </a:glow>
                </a:effectLst>
              </a:rPr>
              <a:t>did He really create?   </a:t>
            </a:r>
            <a:r>
              <a:rPr lang="en-US" sz="3200" cap="none" dirty="0" smtClean="0">
                <a:solidFill>
                  <a:srgbClr val="FFFF00"/>
                </a:solidFill>
              </a:rPr>
              <a:t/>
            </a:r>
            <a:br>
              <a:rPr lang="en-US" sz="3200" cap="none" dirty="0" smtClean="0">
                <a:solidFill>
                  <a:srgbClr val="FFFF00"/>
                </a:solidFill>
              </a:rPr>
            </a:br>
            <a:endParaRPr lang="en-US" sz="3200" i="1" cap="none" dirty="0">
              <a:solidFill>
                <a:srgbClr val="00FF00"/>
              </a:solidFill>
            </a:endParaRPr>
          </a:p>
        </p:txBody>
      </p:sp>
      <p:sp>
        <p:nvSpPr>
          <p:cNvPr id="4" name="Slide Number Placeholder 3"/>
          <p:cNvSpPr>
            <a:spLocks noGrp="1"/>
          </p:cNvSpPr>
          <p:nvPr>
            <p:ph type="sldNum" sz="quarter" idx="12"/>
          </p:nvPr>
        </p:nvSpPr>
        <p:spPr>
          <a:xfrm>
            <a:off x="11338238" y="6495801"/>
            <a:ext cx="764215" cy="365125"/>
          </a:xfrm>
        </p:spPr>
        <p:txBody>
          <a:bodyPr/>
          <a:lstStyle/>
          <a:p>
            <a:fld id="{6D22F896-40B5-4ADD-8801-0D06FADFA095}" type="slidenum">
              <a:rPr lang="en-US" smtClean="0">
                <a:solidFill>
                  <a:schemeClr val="bg1"/>
                </a:solidFill>
              </a:rPr>
              <a:pPr/>
              <a:t>66</a:t>
            </a:fld>
            <a:endParaRPr lang="en-US" dirty="0">
              <a:solidFill>
                <a:schemeClr val="bg1"/>
              </a:solidFill>
            </a:endParaRPr>
          </a:p>
        </p:txBody>
      </p:sp>
      <p:cxnSp>
        <p:nvCxnSpPr>
          <p:cNvPr id="13" name="Straight Connector 12"/>
          <p:cNvCxnSpPr/>
          <p:nvPr/>
        </p:nvCxnSpPr>
        <p:spPr>
          <a:xfrm flipV="1">
            <a:off x="2077367" y="2087418"/>
            <a:ext cx="2808669" cy="28524"/>
          </a:xfrm>
          <a:prstGeom prst="line">
            <a:avLst/>
          </a:prstGeom>
          <a:ln w="57150">
            <a:solidFill>
              <a:srgbClr val="FF00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063700" y="2852407"/>
            <a:ext cx="6274538" cy="10866"/>
          </a:xfrm>
          <a:prstGeom prst="line">
            <a:avLst/>
          </a:prstGeom>
          <a:ln w="76200">
            <a:solidFill>
              <a:srgbClr val="FF00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10889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par>
                                <p:cTn id="8" presetID="14" presetClass="entr" presetSubtype="10" fill="hold" nodeType="withEffect">
                                  <p:stCondLst>
                                    <p:cond delay="25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5" dur="500"/>
                                        <p:tgtEl>
                                          <p:spTgt spid="3">
                                            <p:txEl>
                                              <p:pRg st="2" end="2"/>
                                            </p:txEl>
                                          </p:spTgt>
                                        </p:tgtEl>
                                      </p:cBhvr>
                                    </p:animEffect>
                                  </p:childTnLst>
                                </p:cTn>
                              </p:par>
                              <p:par>
                                <p:cTn id="16" presetID="14" presetClass="entr" presetSubtype="10" fill="hold" nodeType="withEffect">
                                  <p:stCondLst>
                                    <p:cond delay="250"/>
                                  </p:stCondLst>
                                  <p:childTnLst>
                                    <p:set>
                                      <p:cBhvr>
                                        <p:cTn id="17" dur="1" fill="hold">
                                          <p:stCondLst>
                                            <p:cond delay="0"/>
                                          </p:stCondLst>
                                        </p:cTn>
                                        <p:tgtEl>
                                          <p:spTgt spid="17"/>
                                        </p:tgtEl>
                                        <p:attrNameLst>
                                          <p:attrName>style.visibility</p:attrName>
                                        </p:attrNameLst>
                                      </p:cBhvr>
                                      <p:to>
                                        <p:strVal val="visible"/>
                                      </p:to>
                                    </p:set>
                                    <p:animEffect transition="in" filter="randombar(horizontal)">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48421" y="1484785"/>
            <a:ext cx="1127858" cy="1487553"/>
          </a:xfrm>
          <a:prstGeom prst="rect">
            <a:avLst/>
          </a:prstGeom>
        </p:spPr>
      </p:pic>
      <p:sp>
        <p:nvSpPr>
          <p:cNvPr id="3" name="Text Placeholder 2"/>
          <p:cNvSpPr>
            <a:spLocks noGrp="1"/>
          </p:cNvSpPr>
          <p:nvPr>
            <p:ph type="body" idx="1"/>
          </p:nvPr>
        </p:nvSpPr>
        <p:spPr>
          <a:xfrm>
            <a:off x="263352" y="332656"/>
            <a:ext cx="11593288" cy="6336704"/>
          </a:xfrm>
        </p:spPr>
        <p:txBody>
          <a:bodyPr>
            <a:normAutofit/>
          </a:bodyPr>
          <a:lstStyle/>
          <a:p>
            <a:endParaRPr lang="en-CA" sz="3200" cap="none" dirty="0">
              <a:solidFill>
                <a:schemeClr val="bg1"/>
              </a:solidFill>
              <a:latin typeface="Calibri" panose="020F0502020204030204" pitchFamily="34" charset="0"/>
              <a:cs typeface="Calibri" panose="020F0502020204030204" pitchFamily="34" charset="0"/>
            </a:endParaRPr>
          </a:p>
          <a:p>
            <a:r>
              <a:rPr lang="en-CA" sz="3200" cap="none" dirty="0">
                <a:solidFill>
                  <a:schemeClr val="bg1"/>
                </a:solidFill>
                <a:latin typeface="Calibri" panose="020F0502020204030204" pitchFamily="34" charset="0"/>
                <a:cs typeface="Calibri" panose="020F0502020204030204" pitchFamily="34" charset="0"/>
              </a:rPr>
              <a:t> </a:t>
            </a:r>
            <a:r>
              <a:rPr lang="en-CA" dirty="0" smtClean="0">
                <a:solidFill>
                  <a:schemeClr val="bg1"/>
                </a:solidFill>
                <a:latin typeface="Calibri" panose="020F0502020204030204" pitchFamily="34" charset="0"/>
                <a:cs typeface="Calibri" panose="020F0502020204030204" pitchFamily="34" charset="0"/>
              </a:rPr>
              <a:t> </a:t>
            </a:r>
            <a:endParaRPr lang="en-CA" dirty="0">
              <a:solidFill>
                <a:schemeClr val="bg1"/>
              </a:solidFill>
              <a:latin typeface="Calibri" panose="020F0502020204030204" pitchFamily="34" charset="0"/>
              <a:cs typeface="Calibri" panose="020F0502020204030204" pitchFamily="34" charset="0"/>
            </a:endParaRPr>
          </a:p>
        </p:txBody>
      </p:sp>
      <p:pic>
        <p:nvPicPr>
          <p:cNvPr id="5" name="Picture 3" descr="C:\Users\Rae\Desktop\Art on Desktop\white man clip art\3d white people\puzzle 5.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71360" y="446064"/>
            <a:ext cx="6310437" cy="6289403"/>
          </a:xfrm>
          <a:prstGeom prst="roundRect">
            <a:avLst>
              <a:gd name="adj" fmla="val 8590"/>
            </a:avLst>
          </a:prstGeom>
          <a:ln w="76200">
            <a:solidFill>
              <a:srgbClr val="FF00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softRound"/>
            <a:contourClr>
              <a:srgbClr val="969696"/>
            </a:contourClr>
          </a:sp3d>
          <a:extLst>
            <a:ext uri="{909E8E84-426E-40DD-AFC4-6F175D3DCCD1}">
              <a14:hiddenFill xmlns:a14="http://schemas.microsoft.com/office/drawing/2010/main">
                <a:solidFill>
                  <a:srgbClr val="FFFFFF"/>
                </a:solidFill>
              </a14:hiddenFill>
            </a:ext>
          </a:extLst>
        </p:spPr>
      </p:pic>
      <p:sp>
        <p:nvSpPr>
          <p:cNvPr id="8" name="Rectangle 7"/>
          <p:cNvSpPr/>
          <p:nvPr/>
        </p:nvSpPr>
        <p:spPr>
          <a:xfrm>
            <a:off x="1684917" y="3274683"/>
            <a:ext cx="3920161" cy="648072"/>
          </a:xfrm>
          <a:prstGeom prst="rect">
            <a:avLst/>
          </a:prstGeom>
          <a:gradFill flip="none" rotWithShape="1">
            <a:gsLst>
              <a:gs pos="46000">
                <a:schemeClr val="accent4">
                  <a:lumMod val="60000"/>
                  <a:lumOff val="40000"/>
                </a:schemeClr>
              </a:gs>
              <a:gs pos="70000">
                <a:srgbClr val="00FFFF"/>
              </a:gs>
              <a:gs pos="99000">
                <a:srgbClr val="FFFF00"/>
              </a:gs>
            </a:gsLst>
            <a:path path="shape">
              <a:fillToRect l="50000" t="50000" r="50000" b="50000"/>
            </a:path>
            <a:tileRect/>
          </a:gradFill>
          <a:ln w="28575">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4800" i="1" dirty="0">
                <a:gradFill>
                  <a:gsLst>
                    <a:gs pos="43000">
                      <a:srgbClr val="2606E4"/>
                    </a:gs>
                    <a:gs pos="57000">
                      <a:srgbClr val="00FF00"/>
                    </a:gs>
                    <a:gs pos="67000">
                      <a:srgbClr val="FF0000"/>
                    </a:gs>
                  </a:gsLst>
                  <a:lin ang="5400000" scaled="1"/>
                </a:gradFill>
                <a:latin typeface="Arial Black" panose="020B0A04020102020204" pitchFamily="34" charset="0"/>
              </a:rPr>
              <a:t>Mazzaroth</a:t>
            </a:r>
            <a:r>
              <a:rPr lang="en-CA" sz="4800" i="1" dirty="0">
                <a:gradFill>
                  <a:gsLst>
                    <a:gs pos="29000">
                      <a:srgbClr val="2606E4"/>
                    </a:gs>
                    <a:gs pos="45000">
                      <a:srgbClr val="00FF00"/>
                    </a:gs>
                    <a:gs pos="71000">
                      <a:srgbClr val="FF0000"/>
                    </a:gs>
                  </a:gsLst>
                  <a:lin ang="5400000" scaled="1"/>
                </a:gradFill>
                <a:latin typeface="Arial Black" panose="020B0A04020102020204" pitchFamily="34" charset="0"/>
              </a:rPr>
              <a:t>!</a:t>
            </a:r>
          </a:p>
        </p:txBody>
      </p:sp>
      <p:sp>
        <p:nvSpPr>
          <p:cNvPr id="2" name="Oval 1"/>
          <p:cNvSpPr/>
          <p:nvPr/>
        </p:nvSpPr>
        <p:spPr>
          <a:xfrm rot="20864037">
            <a:off x="6022093" y="411757"/>
            <a:ext cx="3525807" cy="245470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dirty="0">
                <a:solidFill>
                  <a:schemeClr val="bg1"/>
                </a:solidFill>
                <a:latin typeface="Arial Black" panose="020B0A04020102020204" pitchFamily="34" charset="0"/>
              </a:rPr>
              <a:t>MOON</a:t>
            </a:r>
          </a:p>
        </p:txBody>
      </p:sp>
      <p:sp>
        <p:nvSpPr>
          <p:cNvPr id="9" name="Rectangle 8"/>
          <p:cNvSpPr/>
          <p:nvPr/>
        </p:nvSpPr>
        <p:spPr>
          <a:xfrm rot="21229209">
            <a:off x="5983647" y="2897152"/>
            <a:ext cx="5767593" cy="2932949"/>
          </a:xfrm>
          <a:prstGeom prst="rect">
            <a:avLst/>
          </a:prstGeom>
          <a:noFill/>
          <a:ln w="76200">
            <a:solidFill>
              <a:srgbClr val="2606E4"/>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nSpc>
                <a:spcPct val="150000"/>
              </a:lnSpc>
            </a:pPr>
            <a:r>
              <a:rPr lang="en-CA" sz="4800" dirty="0"/>
              <a:t>   </a:t>
            </a:r>
            <a:r>
              <a:rPr lang="en-CA" sz="4800" b="1" dirty="0" err="1">
                <a:ln w="19050">
                  <a:solidFill>
                    <a:srgbClr val="FF9900"/>
                  </a:solidFill>
                </a:ln>
                <a:solidFill>
                  <a:srgbClr val="00FFFF"/>
                </a:solidFill>
              </a:rPr>
              <a:t>Yahuah</a:t>
            </a:r>
            <a:r>
              <a:rPr lang="en-CA" sz="4800" dirty="0">
                <a:ln w="19050">
                  <a:solidFill>
                    <a:srgbClr val="FF9900"/>
                  </a:solidFill>
                </a:ln>
              </a:rPr>
              <a:t>   </a:t>
            </a:r>
            <a:r>
              <a:rPr lang="en-CA" sz="4800" b="1" dirty="0">
                <a:ln w="19050">
                  <a:solidFill>
                    <a:srgbClr val="FF9900"/>
                  </a:solidFill>
                </a:ln>
                <a:solidFill>
                  <a:srgbClr val="00FFFF"/>
                </a:solidFill>
              </a:rPr>
              <a:t>declared</a:t>
            </a:r>
            <a:r>
              <a:rPr lang="en-CA" sz="4800" dirty="0"/>
              <a:t/>
            </a:r>
            <a:br>
              <a:rPr lang="en-CA" sz="4800" dirty="0"/>
            </a:br>
            <a:r>
              <a:rPr lang="en-CA" sz="4800" dirty="0"/>
              <a:t>   </a:t>
            </a:r>
            <a:r>
              <a:rPr lang="en-CA" sz="4800" b="1" u="sng" dirty="0">
                <a:ln>
                  <a:solidFill>
                    <a:schemeClr val="bg1"/>
                  </a:solidFill>
                </a:ln>
                <a:solidFill>
                  <a:srgbClr val="C00000"/>
                </a:solidFill>
                <a:effectLst>
                  <a:glow rad="127000">
                    <a:srgbClr val="FFFF00"/>
                  </a:glow>
                </a:effectLst>
              </a:rPr>
              <a:t>TWO</a:t>
            </a:r>
            <a:r>
              <a:rPr lang="en-CA" sz="4800" dirty="0"/>
              <a:t> 	           </a:t>
            </a:r>
            <a:br>
              <a:rPr lang="en-CA" sz="4800" dirty="0"/>
            </a:br>
            <a:r>
              <a:rPr lang="en-CA" sz="4800" dirty="0"/>
              <a:t> </a:t>
            </a:r>
            <a:r>
              <a:rPr lang="en-CA" sz="4800" dirty="0">
                <a:ln>
                  <a:solidFill>
                    <a:schemeClr val="bg1"/>
                  </a:solidFill>
                </a:ln>
                <a:solidFill>
                  <a:srgbClr val="FFFF00"/>
                </a:solidFill>
                <a:effectLst>
                  <a:glow rad="127000">
                    <a:srgbClr val="9999FF"/>
                  </a:glow>
                </a:effectLst>
                <a:latin typeface="Arial Black" panose="020B0A04020102020204" pitchFamily="34" charset="0"/>
              </a:rPr>
              <a:t>GREAT LIGHTS!</a:t>
            </a:r>
          </a:p>
        </p:txBody>
      </p:sp>
      <p:sp>
        <p:nvSpPr>
          <p:cNvPr id="10" name="Rectangle 9"/>
          <p:cNvSpPr/>
          <p:nvPr/>
        </p:nvSpPr>
        <p:spPr>
          <a:xfrm>
            <a:off x="2076279" y="2129036"/>
            <a:ext cx="1774746" cy="648072"/>
          </a:xfrm>
          <a:prstGeom prst="rect">
            <a:avLst/>
          </a:prstGeom>
          <a:gradFill flip="none" rotWithShape="1">
            <a:gsLst>
              <a:gs pos="55000">
                <a:schemeClr val="accent4">
                  <a:lumMod val="60000"/>
                  <a:lumOff val="40000"/>
                </a:schemeClr>
              </a:gs>
              <a:gs pos="90000">
                <a:srgbClr val="00FF00"/>
              </a:gs>
              <a:gs pos="39000">
                <a:srgbClr val="FFFF00"/>
              </a:gs>
            </a:gsLst>
            <a:path path="shape">
              <a:fillToRect l="50000" t="50000" r="50000" b="50000"/>
            </a:path>
            <a:tileRect/>
          </a:gradFill>
          <a:ln w="28575">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4800" i="1" dirty="0">
                <a:ln>
                  <a:solidFill>
                    <a:schemeClr val="bg1"/>
                  </a:solidFill>
                </a:ln>
                <a:gradFill>
                  <a:gsLst>
                    <a:gs pos="43000">
                      <a:srgbClr val="2606E4"/>
                    </a:gs>
                    <a:gs pos="57000">
                      <a:srgbClr val="00FF00"/>
                    </a:gs>
                    <a:gs pos="67000">
                      <a:srgbClr val="FF0000"/>
                    </a:gs>
                  </a:gsLst>
                  <a:lin ang="5400000" scaled="1"/>
                </a:gradFill>
                <a:latin typeface="Arial Black" panose="020B0A04020102020204" pitchFamily="34" charset="0"/>
              </a:rPr>
              <a:t>SUN</a:t>
            </a:r>
            <a:endParaRPr lang="en-CA" sz="4800" i="1" dirty="0">
              <a:ln>
                <a:solidFill>
                  <a:schemeClr val="bg1"/>
                </a:solidFill>
              </a:ln>
              <a:gradFill>
                <a:gsLst>
                  <a:gs pos="29000">
                    <a:srgbClr val="2606E4"/>
                  </a:gs>
                  <a:gs pos="45000">
                    <a:srgbClr val="00FF00"/>
                  </a:gs>
                  <a:gs pos="71000">
                    <a:srgbClr val="FF0000"/>
                  </a:gs>
                </a:gsLst>
                <a:lin ang="5400000" scaled="1"/>
              </a:gradFill>
              <a:latin typeface="Arial Black" panose="020B0A04020102020204" pitchFamily="34" charset="0"/>
            </a:endParaRPr>
          </a:p>
        </p:txBody>
      </p:sp>
      <p:sp>
        <p:nvSpPr>
          <p:cNvPr id="11" name="Rounded Rectangle 10"/>
          <p:cNvSpPr/>
          <p:nvPr/>
        </p:nvSpPr>
        <p:spPr>
          <a:xfrm>
            <a:off x="145603" y="188642"/>
            <a:ext cx="5328592" cy="151216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h="25400" prst="softRound"/>
            </a:sp3d>
          </a:bodyPr>
          <a:lstStyle/>
          <a:p>
            <a:pPr algn="ctr"/>
            <a:r>
              <a:rPr lang="en-CA" sz="11000" dirty="0">
                <a:gradFill>
                  <a:gsLst>
                    <a:gs pos="24000">
                      <a:srgbClr val="FFFF00"/>
                    </a:gs>
                    <a:gs pos="45000">
                      <a:schemeClr val="accent6">
                        <a:lumMod val="60000"/>
                      </a:schemeClr>
                    </a:gs>
                    <a:gs pos="75000">
                      <a:srgbClr val="00FF00"/>
                    </a:gs>
                  </a:gsLst>
                  <a:lin ang="5400000" scaled="1"/>
                </a:gradFill>
                <a:effectLst>
                  <a:glow rad="127000">
                    <a:schemeClr val="accent1">
                      <a:lumMod val="75000"/>
                    </a:schemeClr>
                  </a:glow>
                </a:effectLst>
                <a:latin typeface="Arial Black" panose="020B0A04020102020204" pitchFamily="34" charset="0"/>
              </a:rPr>
              <a:t>LIGHT</a:t>
            </a:r>
          </a:p>
        </p:txBody>
      </p:sp>
      <p:pic>
        <p:nvPicPr>
          <p:cNvPr id="13" name="Picture 12"/>
          <p:cNvPicPr>
            <a:picLocks noChangeAspect="1"/>
          </p:cNvPicPr>
          <p:nvPr/>
        </p:nvPicPr>
        <p:blipFill>
          <a:blip r:embed="rId4"/>
          <a:stretch>
            <a:fillRect/>
          </a:stretch>
        </p:blipFill>
        <p:spPr>
          <a:xfrm>
            <a:off x="538397" y="1484784"/>
            <a:ext cx="1146521" cy="3294236"/>
          </a:xfrm>
          <a:prstGeom prst="rect">
            <a:avLst/>
          </a:prstGeom>
        </p:spPr>
      </p:pic>
      <p:sp>
        <p:nvSpPr>
          <p:cNvPr id="14" name="Rectangle 13"/>
          <p:cNvSpPr/>
          <p:nvPr/>
        </p:nvSpPr>
        <p:spPr>
          <a:xfrm>
            <a:off x="119336" y="4225102"/>
            <a:ext cx="5635260" cy="25802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4000" dirty="0" smtClean="0">
                <a:solidFill>
                  <a:srgbClr val="002060"/>
                </a:solidFill>
              </a:rPr>
              <a:t>Are man’s</a:t>
            </a:r>
            <a:br>
              <a:rPr lang="en-CA" sz="4000" dirty="0" smtClean="0">
                <a:solidFill>
                  <a:srgbClr val="002060"/>
                </a:solidFill>
              </a:rPr>
            </a:br>
            <a:r>
              <a:rPr lang="en-CA" sz="4000" dirty="0" smtClean="0">
                <a:solidFill>
                  <a:srgbClr val="002060"/>
                </a:solidFill>
              </a:rPr>
              <a:t> </a:t>
            </a:r>
            <a:r>
              <a:rPr lang="en-CA" sz="4000" b="1" dirty="0">
                <a:ln>
                  <a:solidFill>
                    <a:sysClr val="windowText" lastClr="000000"/>
                  </a:solidFill>
                </a:ln>
                <a:solidFill>
                  <a:schemeClr val="bg1"/>
                </a:solidFill>
                <a:effectLst>
                  <a:glow rad="127000">
                    <a:srgbClr val="FF9900"/>
                  </a:glow>
                </a:effectLst>
              </a:rPr>
              <a:t>lunar “geometry” </a:t>
            </a:r>
            <a:r>
              <a:rPr lang="en-CA" sz="4000" b="1" dirty="0" smtClean="0">
                <a:ln>
                  <a:solidFill>
                    <a:sysClr val="windowText" lastClr="000000"/>
                  </a:solidFill>
                </a:ln>
                <a:solidFill>
                  <a:schemeClr val="bg1"/>
                </a:solidFill>
                <a:effectLst>
                  <a:glow rad="127000">
                    <a:srgbClr val="FF9900"/>
                  </a:glow>
                </a:effectLst>
              </a:rPr>
              <a:t/>
            </a:r>
            <a:br>
              <a:rPr lang="en-CA" sz="4000" b="1" dirty="0" smtClean="0">
                <a:ln>
                  <a:solidFill>
                    <a:sysClr val="windowText" lastClr="000000"/>
                  </a:solidFill>
                </a:ln>
                <a:solidFill>
                  <a:schemeClr val="bg1"/>
                </a:solidFill>
                <a:effectLst>
                  <a:glow rad="127000">
                    <a:srgbClr val="FF9900"/>
                  </a:glow>
                </a:effectLst>
              </a:rPr>
            </a:br>
            <a:r>
              <a:rPr lang="en-CA" sz="4000" dirty="0" smtClean="0">
                <a:solidFill>
                  <a:srgbClr val="002060"/>
                </a:solidFill>
              </a:rPr>
              <a:t>ideas </a:t>
            </a:r>
            <a:r>
              <a:rPr lang="en-CA" sz="4000" dirty="0">
                <a:solidFill>
                  <a:srgbClr val="002060"/>
                </a:solidFill>
              </a:rPr>
              <a:t>found to be </a:t>
            </a:r>
            <a:r>
              <a:rPr lang="en-CA" sz="4000" b="1" u="sng" dirty="0">
                <a:solidFill>
                  <a:srgbClr val="002060"/>
                </a:solidFill>
              </a:rPr>
              <a:t>seriously deficient</a:t>
            </a:r>
            <a:r>
              <a:rPr lang="en-CA" sz="4000" dirty="0">
                <a:solidFill>
                  <a:srgbClr val="002060"/>
                </a:solidFill>
              </a:rPr>
              <a:t>?</a:t>
            </a:r>
          </a:p>
        </p:txBody>
      </p:sp>
      <p:sp>
        <p:nvSpPr>
          <p:cNvPr id="4" name="Slide Number Placeholder 3"/>
          <p:cNvSpPr>
            <a:spLocks noGrp="1"/>
          </p:cNvSpPr>
          <p:nvPr>
            <p:ph type="sldNum" sz="quarter" idx="12"/>
          </p:nvPr>
        </p:nvSpPr>
        <p:spPr>
          <a:xfrm>
            <a:off x="11350809" y="6586304"/>
            <a:ext cx="838201" cy="276228"/>
          </a:xfrm>
        </p:spPr>
        <p:txBody>
          <a:bodyPr/>
          <a:lstStyle/>
          <a:p>
            <a:fld id="{2A013F82-EE5E-44EE-A61D-E31C6657F26F}" type="slidenum">
              <a:rPr lang="en-CA" smtClean="0"/>
              <a:pPr/>
              <a:t>67</a:t>
            </a:fld>
            <a:endParaRPr lang="en-CA" dirty="0"/>
          </a:p>
        </p:txBody>
      </p:sp>
      <p:cxnSp>
        <p:nvCxnSpPr>
          <p:cNvPr id="17" name="Straight Arrow Connector 16"/>
          <p:cNvCxnSpPr/>
          <p:nvPr/>
        </p:nvCxnSpPr>
        <p:spPr>
          <a:xfrm>
            <a:off x="8184232" y="2129036"/>
            <a:ext cx="504056" cy="2020930"/>
          </a:xfrm>
          <a:prstGeom prst="straightConnector1">
            <a:avLst/>
          </a:prstGeom>
          <a:ln w="76200">
            <a:solidFill>
              <a:srgbClr val="9999FF"/>
            </a:solidFill>
            <a:headEnd type="none" w="med" len="med"/>
            <a:tailEnd type="arrow"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3337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25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750"/>
                                        <p:tgtEl>
                                          <p:spTgt spid="13"/>
                                        </p:tgtEl>
                                      </p:cBhvr>
                                    </p:animEffect>
                                  </p:childTnLst>
                                </p:cTn>
                              </p:par>
                              <p:par>
                                <p:cTn id="16" presetID="22" presetClass="entr" presetSubtype="8" fill="hold" grpId="0" nodeType="withEffect">
                                  <p:stCondLst>
                                    <p:cond delay="75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75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1000"/>
                                        <p:tgtEl>
                                          <p:spTgt spid="2"/>
                                        </p:tgtEl>
                                      </p:cBhvr>
                                    </p:animEffect>
                                    <p:anim calcmode="lin" valueType="num">
                                      <p:cBhvr>
                                        <p:cTn id="43" dur="1000" fill="hold"/>
                                        <p:tgtEl>
                                          <p:spTgt spid="2"/>
                                        </p:tgtEl>
                                        <p:attrNameLst>
                                          <p:attrName>ppt_x</p:attrName>
                                        </p:attrNameLst>
                                      </p:cBhvr>
                                      <p:tavLst>
                                        <p:tav tm="0">
                                          <p:val>
                                            <p:strVal val="#ppt_x"/>
                                          </p:val>
                                        </p:tav>
                                        <p:tav tm="100000">
                                          <p:val>
                                            <p:strVal val="#ppt_x"/>
                                          </p:val>
                                        </p:tav>
                                      </p:tavLst>
                                    </p:anim>
                                    <p:anim calcmode="lin" valueType="num">
                                      <p:cBhvr>
                                        <p:cTn id="44" dur="1000" fill="hold"/>
                                        <p:tgtEl>
                                          <p:spTgt spid="2"/>
                                        </p:tgtEl>
                                        <p:attrNameLst>
                                          <p:attrName>ppt_y</p:attrName>
                                        </p:attrNameLst>
                                      </p:cBhvr>
                                      <p:tavLst>
                                        <p:tav tm="0">
                                          <p:val>
                                            <p:strVal val="#ppt_y-.1"/>
                                          </p:val>
                                        </p:tav>
                                        <p:tav tm="100000">
                                          <p:val>
                                            <p:strVal val="#ppt_y"/>
                                          </p:val>
                                        </p:tav>
                                      </p:tavLst>
                                    </p:anim>
                                  </p:childTnLst>
                                </p:cTn>
                              </p:par>
                              <p:par>
                                <p:cTn id="45" presetID="22" presetClass="entr" presetSubtype="1" repeatCount="4000" fill="hold" nodeType="withEffect">
                                  <p:stCondLst>
                                    <p:cond delay="2250"/>
                                  </p:stCondLst>
                                  <p:childTnLst>
                                    <p:set>
                                      <p:cBhvr>
                                        <p:cTn id="46" dur="1" fill="hold">
                                          <p:stCondLst>
                                            <p:cond delay="0"/>
                                          </p:stCondLst>
                                        </p:cTn>
                                        <p:tgtEl>
                                          <p:spTgt spid="17"/>
                                        </p:tgtEl>
                                        <p:attrNameLst>
                                          <p:attrName>style.visibility</p:attrName>
                                        </p:attrNameLst>
                                      </p:cBhvr>
                                      <p:to>
                                        <p:strVal val="visible"/>
                                      </p:to>
                                    </p:set>
                                    <p:animEffect transition="in" filter="wipe(up)">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9" grpId="0" animBg="1"/>
      <p:bldP spid="10" grpId="0" animBg="1"/>
      <p:bldP spid="14"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63352" y="332656"/>
            <a:ext cx="11593288" cy="6336704"/>
          </a:xfrm>
        </p:spPr>
        <p:txBody>
          <a:bodyPr>
            <a:normAutofit/>
          </a:bodyPr>
          <a:lstStyle/>
          <a:p>
            <a:endParaRPr lang="en-CA" sz="3200" cap="none" dirty="0">
              <a:solidFill>
                <a:schemeClr val="bg1"/>
              </a:solidFill>
              <a:latin typeface="Calibri" panose="020F0502020204030204" pitchFamily="34" charset="0"/>
              <a:cs typeface="Calibri" panose="020F0502020204030204" pitchFamily="34" charset="0"/>
            </a:endParaRPr>
          </a:p>
          <a:p>
            <a:r>
              <a:rPr lang="en-CA" sz="3200" cap="none" dirty="0">
                <a:solidFill>
                  <a:schemeClr val="bg1"/>
                </a:solidFill>
                <a:latin typeface="Calibri" panose="020F0502020204030204" pitchFamily="34" charset="0"/>
                <a:cs typeface="Calibri" panose="020F0502020204030204" pitchFamily="34" charset="0"/>
              </a:rPr>
              <a:t> </a:t>
            </a:r>
            <a:r>
              <a:rPr lang="en-CA" dirty="0" smtClean="0">
                <a:solidFill>
                  <a:schemeClr val="bg1"/>
                </a:solidFill>
                <a:latin typeface="Calibri" panose="020F0502020204030204" pitchFamily="34" charset="0"/>
                <a:cs typeface="Calibri" panose="020F0502020204030204" pitchFamily="34" charset="0"/>
              </a:rPr>
              <a:t> </a:t>
            </a:r>
            <a:endParaRPr lang="en-CA" dirty="0">
              <a:solidFill>
                <a:schemeClr val="bg1"/>
              </a:solidFill>
              <a:latin typeface="Calibri" panose="020F0502020204030204" pitchFamily="34" charset="0"/>
              <a:cs typeface="Calibri" panose="020F0502020204030204" pitchFamily="34" charset="0"/>
            </a:endParaRPr>
          </a:p>
        </p:txBody>
      </p:sp>
      <p:pic>
        <p:nvPicPr>
          <p:cNvPr id="5" name="Picture 3" descr="C:\Users\Rae\Desktop\Art on Desktop\white man clip art\3d white people\puzzle 5.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771360" y="446064"/>
            <a:ext cx="6310437" cy="6289403"/>
          </a:xfrm>
          <a:prstGeom prst="roundRect">
            <a:avLst>
              <a:gd name="adj" fmla="val 9398"/>
            </a:avLst>
          </a:prstGeom>
          <a:ln w="76200">
            <a:solidFill>
              <a:srgbClr val="FF00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softRound"/>
            <a:contourClr>
              <a:srgbClr val="969696"/>
            </a:contourClr>
          </a:sp3d>
          <a:extLst>
            <a:ext uri="{909E8E84-426E-40DD-AFC4-6F175D3DCCD1}">
              <a14:hiddenFill xmlns:a14="http://schemas.microsoft.com/office/drawing/2010/main">
                <a:solidFill>
                  <a:srgbClr val="FFFFFF"/>
                </a:solidFill>
              </a14:hiddenFill>
            </a:ext>
          </a:extLst>
        </p:spPr>
      </p:pic>
      <p:sp>
        <p:nvSpPr>
          <p:cNvPr id="2" name="Oval 1"/>
          <p:cNvSpPr/>
          <p:nvPr/>
        </p:nvSpPr>
        <p:spPr>
          <a:xfrm rot="20864037">
            <a:off x="8209738" y="3704372"/>
            <a:ext cx="1355831" cy="1174823"/>
          </a:xfrm>
          <a:prstGeom prst="ellipse">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a:solidFill>
                  <a:schemeClr val="accent2">
                    <a:lumMod val="60000"/>
                    <a:lumOff val="40000"/>
                  </a:schemeClr>
                </a:solidFill>
              </a:rPr>
              <a:t>MOON</a:t>
            </a:r>
          </a:p>
        </p:txBody>
      </p:sp>
      <p:sp>
        <p:nvSpPr>
          <p:cNvPr id="9" name="Rectangle 8"/>
          <p:cNvSpPr/>
          <p:nvPr/>
        </p:nvSpPr>
        <p:spPr>
          <a:xfrm rot="21229209">
            <a:off x="5982828" y="2881988"/>
            <a:ext cx="6049330" cy="2932949"/>
          </a:xfrm>
          <a:prstGeom prst="rect">
            <a:avLst/>
          </a:prstGeom>
          <a:noFill/>
          <a:ln w="76200">
            <a:solidFill>
              <a:srgbClr val="2606E4"/>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nSpc>
                <a:spcPct val="150000"/>
              </a:lnSpc>
            </a:pPr>
            <a:r>
              <a:rPr lang="en-CA" sz="4800" dirty="0"/>
              <a:t>   </a:t>
            </a:r>
            <a:r>
              <a:rPr lang="en-CA" sz="4800" b="1" dirty="0" err="1">
                <a:ln w="28575">
                  <a:solidFill>
                    <a:srgbClr val="002060"/>
                  </a:solidFill>
                </a:ln>
                <a:solidFill>
                  <a:srgbClr val="00FFFF"/>
                </a:solidFill>
              </a:rPr>
              <a:t>Yahuah</a:t>
            </a:r>
            <a:r>
              <a:rPr lang="en-CA" sz="4800" b="1" dirty="0">
                <a:ln w="28575">
                  <a:solidFill>
                    <a:srgbClr val="002060"/>
                  </a:solidFill>
                </a:ln>
              </a:rPr>
              <a:t>   </a:t>
            </a:r>
            <a:r>
              <a:rPr lang="en-CA" sz="4800" b="1" dirty="0">
                <a:ln w="28575">
                  <a:solidFill>
                    <a:srgbClr val="002060"/>
                  </a:solidFill>
                </a:ln>
                <a:solidFill>
                  <a:srgbClr val="00FFFF"/>
                </a:solidFill>
              </a:rPr>
              <a:t>declared</a:t>
            </a:r>
            <a:r>
              <a:rPr lang="en-CA" sz="4800" dirty="0"/>
              <a:t/>
            </a:r>
            <a:br>
              <a:rPr lang="en-CA" sz="4800" dirty="0"/>
            </a:br>
            <a:r>
              <a:rPr lang="en-CA" sz="4800" dirty="0"/>
              <a:t>   </a:t>
            </a:r>
            <a:r>
              <a:rPr lang="en-CA" sz="4800" b="1" u="sng" dirty="0">
                <a:ln>
                  <a:solidFill>
                    <a:schemeClr val="bg1"/>
                  </a:solidFill>
                </a:ln>
                <a:solidFill>
                  <a:srgbClr val="C00000"/>
                </a:solidFill>
                <a:effectLst>
                  <a:glow rad="127000">
                    <a:srgbClr val="FFFF00"/>
                  </a:glow>
                </a:effectLst>
              </a:rPr>
              <a:t>TWO</a:t>
            </a:r>
            <a:r>
              <a:rPr lang="en-CA" sz="4800" dirty="0"/>
              <a:t> 	</a:t>
            </a:r>
            <a:r>
              <a:rPr lang="en-CA" sz="4800" dirty="0">
                <a:solidFill>
                  <a:schemeClr val="accent2">
                    <a:lumMod val="60000"/>
                    <a:lumOff val="40000"/>
                  </a:schemeClr>
                </a:solidFill>
              </a:rPr>
              <a:t>  </a:t>
            </a:r>
            <a:r>
              <a:rPr lang="en-CA" sz="4800" dirty="0"/>
              <a:t>         </a:t>
            </a:r>
            <a:br>
              <a:rPr lang="en-CA" sz="4800" dirty="0"/>
            </a:br>
            <a:r>
              <a:rPr lang="en-CA" sz="4800" dirty="0"/>
              <a:t> </a:t>
            </a:r>
            <a:r>
              <a:rPr lang="en-CA" sz="4800" dirty="0">
                <a:ln>
                  <a:solidFill>
                    <a:schemeClr val="bg1"/>
                  </a:solidFill>
                </a:ln>
                <a:solidFill>
                  <a:srgbClr val="FFFF00"/>
                </a:solidFill>
                <a:effectLst>
                  <a:glow rad="127000">
                    <a:srgbClr val="9999FF"/>
                  </a:glow>
                </a:effectLst>
                <a:latin typeface="Arial Black" panose="020B0A04020102020204" pitchFamily="34" charset="0"/>
              </a:rPr>
              <a:t>GREAT LIGHTS!</a:t>
            </a:r>
          </a:p>
        </p:txBody>
      </p:sp>
      <p:sp>
        <p:nvSpPr>
          <p:cNvPr id="11" name="Rounded Rectangle 10"/>
          <p:cNvSpPr/>
          <p:nvPr/>
        </p:nvSpPr>
        <p:spPr>
          <a:xfrm>
            <a:off x="145603" y="188642"/>
            <a:ext cx="5328592" cy="302433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r>
              <a:rPr lang="en-CA" sz="3200" dirty="0">
                <a:solidFill>
                  <a:schemeClr val="bg2"/>
                </a:solidFill>
              </a:rPr>
              <a:t>Man’s </a:t>
            </a:r>
            <a:r>
              <a:rPr lang="en-CA" sz="3200" b="1" dirty="0">
                <a:solidFill>
                  <a:schemeClr val="bg2"/>
                </a:solidFill>
                <a:effectLst>
                  <a:glow rad="127000">
                    <a:srgbClr val="FFFF00"/>
                  </a:glow>
                </a:effectLst>
              </a:rPr>
              <a:t>lunar “geometry” </a:t>
            </a:r>
            <a:r>
              <a:rPr lang="en-CA" sz="3200" dirty="0">
                <a:solidFill>
                  <a:schemeClr val="bg2"/>
                </a:solidFill>
              </a:rPr>
              <a:t>ideas </a:t>
            </a:r>
            <a:r>
              <a:rPr lang="en-CA" sz="3200" b="1" i="1" dirty="0">
                <a:solidFill>
                  <a:schemeClr val="accent5">
                    <a:lumMod val="75000"/>
                  </a:schemeClr>
                </a:solidFill>
              </a:rPr>
              <a:t>(that the moon has light and is the ruler of the night)</a:t>
            </a:r>
            <a:r>
              <a:rPr lang="en-CA" sz="3200" dirty="0">
                <a:solidFill>
                  <a:schemeClr val="bg2"/>
                </a:solidFill>
              </a:rPr>
              <a:t> produces too many </a:t>
            </a:r>
            <a:r>
              <a:rPr lang="en-CA" sz="3200" b="1" dirty="0">
                <a:solidFill>
                  <a:schemeClr val="bg2"/>
                </a:solidFill>
                <a:effectLst>
                  <a:glow rad="228600">
                    <a:schemeClr val="accent4">
                      <a:satMod val="175000"/>
                      <a:alpha val="40000"/>
                    </a:schemeClr>
                  </a:glow>
                </a:effectLst>
              </a:rPr>
              <a:t>serious gaps </a:t>
            </a:r>
            <a:r>
              <a:rPr lang="en-CA" sz="3200" dirty="0">
                <a:solidFill>
                  <a:schemeClr val="bg2"/>
                </a:solidFill>
              </a:rPr>
              <a:t>in view of the Scriptures.</a:t>
            </a:r>
          </a:p>
        </p:txBody>
      </p:sp>
      <p:cxnSp>
        <p:nvCxnSpPr>
          <p:cNvPr id="17" name="Straight Arrow Connector 16"/>
          <p:cNvCxnSpPr/>
          <p:nvPr/>
        </p:nvCxnSpPr>
        <p:spPr>
          <a:xfrm>
            <a:off x="8051076" y="2171579"/>
            <a:ext cx="709221" cy="1755618"/>
          </a:xfrm>
          <a:prstGeom prst="straightConnector1">
            <a:avLst/>
          </a:prstGeom>
          <a:ln w="76200">
            <a:solidFill>
              <a:srgbClr val="9999FF"/>
            </a:solidFill>
            <a:headEnd type="none" w="med" len="med"/>
            <a:tailEnd type="arrow"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5" name="Oval 14"/>
          <p:cNvSpPr/>
          <p:nvPr/>
        </p:nvSpPr>
        <p:spPr>
          <a:xfrm rot="20864037">
            <a:off x="6022093" y="411757"/>
            <a:ext cx="3525807" cy="245470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r>
              <a:rPr lang="en-CA" sz="2800" dirty="0">
                <a:solidFill>
                  <a:schemeClr val="bg1"/>
                </a:solidFill>
                <a:latin typeface="Arial Black" panose="020B0A04020102020204" pitchFamily="34" charset="0"/>
              </a:rPr>
              <a:t>MOON</a:t>
            </a:r>
          </a:p>
        </p:txBody>
      </p:sp>
      <p:sp>
        <p:nvSpPr>
          <p:cNvPr id="6" name="Rectangle 5"/>
          <p:cNvSpPr/>
          <p:nvPr/>
        </p:nvSpPr>
        <p:spPr>
          <a:xfrm>
            <a:off x="9424334" y="5963952"/>
            <a:ext cx="2317636" cy="601380"/>
          </a:xfrm>
          <a:prstGeom prst="rect">
            <a:avLst/>
          </a:prstGeom>
          <a:solidFill>
            <a:srgbClr val="FF00FF"/>
          </a:solidFill>
          <a:ln w="57150">
            <a:solidFill>
              <a:srgbClr val="9933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4000" dirty="0" smtClean="0"/>
              <a:t>Not Three!</a:t>
            </a:r>
            <a:endParaRPr lang="en-CA" sz="4000" dirty="0"/>
          </a:p>
        </p:txBody>
      </p:sp>
      <p:pic>
        <p:nvPicPr>
          <p:cNvPr id="12" name="Picture 3" descr="C:\Users\Rae\Desktop\Art on Desktop\white man clip art\yellow-blue smiley faces\blue face confused.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80573" y="3515014"/>
            <a:ext cx="1318927" cy="1289876"/>
          </a:xfrm>
          <a:prstGeom prst="ellipse">
            <a:avLst/>
          </a:prstGeom>
          <a:ln w="63500" cap="rnd">
            <a:solidFill>
              <a:srgbClr val="00FF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3" name="Rectangle 12"/>
          <p:cNvSpPr/>
          <p:nvPr/>
        </p:nvSpPr>
        <p:spPr>
          <a:xfrm>
            <a:off x="129183" y="3212977"/>
            <a:ext cx="5840952" cy="3592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4000" b="1" dirty="0">
                <a:ln>
                  <a:solidFill>
                    <a:schemeClr val="accent5">
                      <a:lumMod val="50000"/>
                    </a:schemeClr>
                  </a:solidFill>
                </a:ln>
                <a:solidFill>
                  <a:srgbClr val="009999"/>
                </a:solidFill>
              </a:rPr>
              <a:t>Some Notable Gaps:</a:t>
            </a:r>
          </a:p>
          <a:p>
            <a:pPr marL="514350" indent="-514350">
              <a:buClr>
                <a:srgbClr val="002060"/>
              </a:buClr>
              <a:buAutoNum type="arabicPeriod"/>
            </a:pPr>
            <a:r>
              <a:rPr lang="en-CA" sz="2800" dirty="0">
                <a:solidFill>
                  <a:srgbClr val="009999"/>
                </a:solidFill>
              </a:rPr>
              <a:t>No mention of a “new </a:t>
            </a:r>
            <a:r>
              <a:rPr lang="en-CA" sz="2800" dirty="0" smtClean="0">
                <a:solidFill>
                  <a:srgbClr val="009999"/>
                </a:solidFill>
              </a:rPr>
              <a:t>Moon.”</a:t>
            </a:r>
            <a:endParaRPr lang="en-CA" sz="2800" dirty="0">
              <a:solidFill>
                <a:srgbClr val="009999"/>
              </a:solidFill>
            </a:endParaRPr>
          </a:p>
          <a:p>
            <a:pPr marL="514350" indent="-514350">
              <a:buClr>
                <a:srgbClr val="002060"/>
              </a:buClr>
              <a:buAutoNum type="arabicPeriod"/>
            </a:pPr>
            <a:r>
              <a:rPr lang="en-CA" sz="2800" dirty="0">
                <a:solidFill>
                  <a:srgbClr val="009999"/>
                </a:solidFill>
              </a:rPr>
              <a:t>No instruction to regard the moon.</a:t>
            </a:r>
          </a:p>
          <a:p>
            <a:pPr marL="514350" indent="-514350">
              <a:buClr>
                <a:srgbClr val="002060"/>
              </a:buClr>
              <a:buAutoNum type="arabicPeriod"/>
            </a:pPr>
            <a:r>
              <a:rPr lang="en-CA" sz="2800" dirty="0">
                <a:solidFill>
                  <a:srgbClr val="009999"/>
                </a:solidFill>
              </a:rPr>
              <a:t>Commands to </a:t>
            </a:r>
            <a:r>
              <a:rPr lang="en-CA" sz="2800" b="1" u="sng" dirty="0">
                <a:solidFill>
                  <a:srgbClr val="009999"/>
                </a:solidFill>
              </a:rPr>
              <a:t>NOT</a:t>
            </a:r>
            <a:r>
              <a:rPr lang="en-CA" sz="2800" dirty="0">
                <a:solidFill>
                  <a:srgbClr val="009999"/>
                </a:solidFill>
              </a:rPr>
              <a:t> worship or regard the moon!</a:t>
            </a:r>
          </a:p>
          <a:p>
            <a:pPr marL="514350" indent="-514350">
              <a:buAutoNum type="arabicPeriod"/>
            </a:pPr>
            <a:r>
              <a:rPr lang="en-CA" sz="2800" b="1" dirty="0">
                <a:solidFill>
                  <a:srgbClr val="2606E4"/>
                </a:solidFill>
              </a:rPr>
              <a:t>Yahuah</a:t>
            </a:r>
            <a:r>
              <a:rPr lang="en-CA" sz="2800" dirty="0">
                <a:solidFill>
                  <a:schemeClr val="bg1"/>
                </a:solidFill>
              </a:rPr>
              <a:t> </a:t>
            </a:r>
            <a:r>
              <a:rPr lang="en-CA" sz="2800" b="1" dirty="0">
                <a:solidFill>
                  <a:srgbClr val="111111"/>
                </a:solidFill>
              </a:rPr>
              <a:t>DESPISES</a:t>
            </a:r>
            <a:r>
              <a:rPr lang="en-CA" sz="2800" dirty="0">
                <a:solidFill>
                  <a:schemeClr val="bg1"/>
                </a:solidFill>
              </a:rPr>
              <a:t> </a:t>
            </a:r>
            <a:r>
              <a:rPr lang="en-CA" sz="2800" dirty="0" smtClean="0">
                <a:solidFill>
                  <a:srgbClr val="009999"/>
                </a:solidFill>
              </a:rPr>
              <a:t>man’s </a:t>
            </a:r>
            <a:br>
              <a:rPr lang="en-CA" sz="2800" dirty="0" smtClean="0">
                <a:solidFill>
                  <a:srgbClr val="009999"/>
                </a:solidFill>
              </a:rPr>
            </a:br>
            <a:r>
              <a:rPr lang="en-CA" sz="2800" dirty="0" smtClean="0">
                <a:solidFill>
                  <a:srgbClr val="009999"/>
                </a:solidFill>
              </a:rPr>
              <a:t>lunar </a:t>
            </a:r>
            <a:r>
              <a:rPr lang="en-CA" sz="2800" dirty="0">
                <a:solidFill>
                  <a:srgbClr val="009999"/>
                </a:solidFill>
              </a:rPr>
              <a:t>months!</a:t>
            </a:r>
          </a:p>
        </p:txBody>
      </p:sp>
      <p:sp>
        <p:nvSpPr>
          <p:cNvPr id="14" name="Slide Number Placeholder 3"/>
          <p:cNvSpPr>
            <a:spLocks noGrp="1"/>
          </p:cNvSpPr>
          <p:nvPr>
            <p:ph type="sldNum" sz="quarter" idx="12"/>
          </p:nvPr>
        </p:nvSpPr>
        <p:spPr>
          <a:xfrm>
            <a:off x="11350809" y="6586304"/>
            <a:ext cx="838201" cy="276228"/>
          </a:xfrm>
        </p:spPr>
        <p:txBody>
          <a:bodyPr/>
          <a:lstStyle/>
          <a:p>
            <a:fld id="{2A013F82-EE5E-44EE-A61D-E31C6657F26F}" type="slidenum">
              <a:rPr lang="en-CA" smtClean="0"/>
              <a:pPr/>
              <a:t>68</a:t>
            </a:fld>
            <a:endParaRPr lang="en-CA" dirty="0"/>
          </a:p>
        </p:txBody>
      </p:sp>
    </p:spTree>
    <p:extLst>
      <p:ext uri="{BB962C8B-B14F-4D97-AF65-F5344CB8AC3E}">
        <p14:creationId xmlns:p14="http://schemas.microsoft.com/office/powerpoint/2010/main" val="41294834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42" presetClass="path" presetSubtype="0" accel="50000" decel="50000" fill="hold" grpId="1" nodeType="withEffect">
                                  <p:stCondLst>
                                    <p:cond delay="0"/>
                                  </p:stCondLst>
                                  <p:childTnLst>
                                    <p:animMotion origin="layout" path="M -0.07448 -0.38217 L 3.75E-6 -4.44444E-6 " pathEditMode="relative" rAng="0" ptsTypes="AA">
                                      <p:cBhvr>
                                        <p:cTn id="22" dur="2000" fill="hold"/>
                                        <p:tgtEl>
                                          <p:spTgt spid="2"/>
                                        </p:tgtEl>
                                        <p:attrNameLst>
                                          <p:attrName>ppt_x</p:attrName>
                                          <p:attrName>ppt_y</p:attrName>
                                        </p:attrNameLst>
                                      </p:cBhvr>
                                      <p:rCtr x="3724" y="19097"/>
                                    </p:animMotion>
                                  </p:childTnLst>
                                </p:cTn>
                              </p:par>
                              <p:par>
                                <p:cTn id="23" presetID="22" presetClass="entr" presetSubtype="1" repeatCount="4000" fill="hold" nodeType="withEffect">
                                  <p:stCondLst>
                                    <p:cond delay="1750"/>
                                  </p:stCondLst>
                                  <p:childTnLst>
                                    <p:set>
                                      <p:cBhvr>
                                        <p:cTn id="24" dur="1" fill="hold">
                                          <p:stCondLst>
                                            <p:cond delay="0"/>
                                          </p:stCondLst>
                                        </p:cTn>
                                        <p:tgtEl>
                                          <p:spTgt spid="17"/>
                                        </p:tgtEl>
                                        <p:attrNameLst>
                                          <p:attrName>style.visibility</p:attrName>
                                        </p:attrNameLst>
                                      </p:cBhvr>
                                      <p:to>
                                        <p:strVal val="visible"/>
                                      </p:to>
                                    </p:set>
                                    <p:animEffect transition="in" filter="wipe(up)">
                                      <p:cBhvr>
                                        <p:cTn id="25" dur="500"/>
                                        <p:tgtEl>
                                          <p:spTgt spid="17"/>
                                        </p:tgtEl>
                                      </p:cBhvr>
                                    </p:animEffect>
                                  </p:childTnLst>
                                </p:cTn>
                              </p:par>
                              <p:par>
                                <p:cTn id="26" presetID="47"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375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heel(1)">
                                      <p:cBhvr>
                                        <p:cTn id="40" dur="125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1000"/>
                                        <p:tgtEl>
                                          <p:spTgt spid="13"/>
                                        </p:tgtEl>
                                      </p:cBhvr>
                                    </p:animEffect>
                                    <p:anim calcmode="lin" valueType="num">
                                      <p:cBhvr>
                                        <p:cTn id="46" dur="1000" fill="hold"/>
                                        <p:tgtEl>
                                          <p:spTgt spid="13"/>
                                        </p:tgtEl>
                                        <p:attrNameLst>
                                          <p:attrName>ppt_x</p:attrName>
                                        </p:attrNameLst>
                                      </p:cBhvr>
                                      <p:tavLst>
                                        <p:tav tm="0">
                                          <p:val>
                                            <p:strVal val="#ppt_x"/>
                                          </p:val>
                                        </p:tav>
                                        <p:tav tm="100000">
                                          <p:val>
                                            <p:strVal val="#ppt_x"/>
                                          </p:val>
                                        </p:tav>
                                      </p:tavLst>
                                    </p:anim>
                                    <p:anim calcmode="lin" valueType="num">
                                      <p:cBhvr>
                                        <p:cTn id="4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9" grpId="0" animBg="1"/>
      <p:bldP spid="15" grpId="0"/>
      <p:bldP spid="6" grpId="0" animBg="1"/>
      <p:bldP spid="13"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FF00">
                <a:alpha val="30000"/>
              </a:srgbClr>
            </a:gs>
            <a:gs pos="72000">
              <a:srgbClr val="993300">
                <a:alpha val="63000"/>
              </a:srgbClr>
            </a:gs>
          </a:gsLst>
          <a:lin ang="5400000" scaled="0"/>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6726" y="479789"/>
            <a:ext cx="11450854" cy="6041298"/>
          </a:xfrm>
          <a:solidFill>
            <a:schemeClr val="bg2">
              <a:lumMod val="20000"/>
              <a:lumOff val="80000"/>
            </a:schemeClr>
          </a:solidFill>
          <a:ln>
            <a:solidFill>
              <a:schemeClr val="accent4">
                <a:lumMod val="60000"/>
                <a:lumOff val="40000"/>
              </a:schemeClr>
            </a:solidFill>
          </a:ln>
          <a:scene3d>
            <a:camera prst="orthographicFront"/>
            <a:lightRig rig="threePt" dir="t"/>
          </a:scene3d>
          <a:sp3d>
            <a:bevelT w="152400" h="50800" prst="softRound"/>
          </a:sp3d>
        </p:spPr>
        <p:txBody>
          <a:bodyPr anchor="ctr">
            <a:normAutofit fontScale="62500" lnSpcReduction="20000"/>
            <a:sp3d extrusionH="57150">
              <a:bevelT w="38100" h="38100"/>
            </a:sp3d>
          </a:bodyPr>
          <a:lstStyle/>
          <a:p>
            <a:r>
              <a:rPr lang="en-US" sz="3600" cap="none" dirty="0">
                <a:solidFill>
                  <a:srgbClr val="009999"/>
                </a:solidFill>
                <a:latin typeface="Calibri" panose="020F0502020204030204" pitchFamily="34" charset="0"/>
                <a:ea typeface="Calibri" panose="020F0502020204030204" pitchFamily="34" charset="0"/>
                <a:cs typeface="Times New Roman" panose="02020603050405020304" pitchFamily="18" charset="0"/>
              </a:rPr>
              <a:t>In observing the </a:t>
            </a:r>
            <a:r>
              <a:rPr lang="en-US" sz="3600" cap="none" dirty="0" smtClean="0">
                <a:solidFill>
                  <a:srgbClr val="009999"/>
                </a:solidFill>
                <a:latin typeface="Calibri" panose="020F0502020204030204" pitchFamily="34" charset="0"/>
                <a:ea typeface="Calibri" panose="020F0502020204030204" pitchFamily="34" charset="0"/>
                <a:cs typeface="Times New Roman" panose="02020603050405020304" pitchFamily="18" charset="0"/>
              </a:rPr>
              <a:t>lunation cycles </a:t>
            </a:r>
            <a:r>
              <a:rPr lang="en-US" sz="3600" cap="none" dirty="0">
                <a:solidFill>
                  <a:srgbClr val="009999"/>
                </a:solidFill>
                <a:latin typeface="Calibri" panose="020F0502020204030204" pitchFamily="34" charset="0"/>
                <a:ea typeface="Calibri" panose="020F0502020204030204" pitchFamily="34" charset="0"/>
                <a:cs typeface="Times New Roman" panose="02020603050405020304" pitchFamily="18" charset="0"/>
              </a:rPr>
              <a:t>of the moon, is it possible to declare the moon returns </a:t>
            </a:r>
            <a:r>
              <a:rPr lang="en-US" sz="3600" cap="none" dirty="0" smtClean="0">
                <a:solidFill>
                  <a:srgbClr val="009999"/>
                </a:solidFill>
                <a:latin typeface="Calibri" panose="020F0502020204030204" pitchFamily="34" charset="0"/>
                <a:ea typeface="Calibri" panose="020F0502020204030204" pitchFamily="34" charset="0"/>
                <a:cs typeface="Times New Roman" panose="02020603050405020304" pitchFamily="18" charset="0"/>
              </a:rPr>
              <a:t/>
            </a:r>
            <a:br>
              <a:rPr lang="en-US" sz="3600" cap="none" dirty="0" smtClean="0">
                <a:solidFill>
                  <a:srgbClr val="009999"/>
                </a:solidFill>
                <a:latin typeface="Calibri" panose="020F0502020204030204" pitchFamily="34" charset="0"/>
                <a:ea typeface="Calibri" panose="020F0502020204030204" pitchFamily="34" charset="0"/>
                <a:cs typeface="Times New Roman" panose="02020603050405020304" pitchFamily="18" charset="0"/>
              </a:rPr>
            </a:br>
            <a:r>
              <a:rPr lang="en-US" sz="3600" cap="none" dirty="0" smtClean="0">
                <a:solidFill>
                  <a:srgbClr val="009999"/>
                </a:solidFill>
                <a:latin typeface="Calibri" panose="020F0502020204030204" pitchFamily="34" charset="0"/>
                <a:ea typeface="Calibri" panose="020F0502020204030204" pitchFamily="34" charset="0"/>
                <a:cs typeface="Times New Roman" panose="02020603050405020304" pitchFamily="18" charset="0"/>
              </a:rPr>
              <a:t>to </a:t>
            </a:r>
            <a:r>
              <a:rPr lang="en-US" sz="3600" cap="none" dirty="0">
                <a:solidFill>
                  <a:srgbClr val="009999"/>
                </a:solidFill>
                <a:latin typeface="Calibri" panose="020F0502020204030204" pitchFamily="34" charset="0"/>
                <a:ea typeface="Calibri" panose="020F0502020204030204" pitchFamily="34" charset="0"/>
                <a:cs typeface="Times New Roman" panose="02020603050405020304" pitchFamily="18" charset="0"/>
              </a:rPr>
              <a:t>its </a:t>
            </a:r>
            <a:r>
              <a:rPr lang="en-US" sz="3600" b="1" u="sng" cap="none" dirty="0">
                <a:solidFill>
                  <a:schemeClr val="tx1"/>
                </a:solidFill>
                <a:latin typeface="Calibri" panose="020F0502020204030204" pitchFamily="34" charset="0"/>
                <a:ea typeface="Calibri" panose="020F0502020204030204" pitchFamily="34" charset="0"/>
                <a:cs typeface="Times New Roman" panose="02020603050405020304" pitchFamily="18" charset="0"/>
              </a:rPr>
              <a:t>exact location</a:t>
            </a:r>
            <a:r>
              <a:rPr lang="en-US" sz="3600" b="1" cap="none"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3600" cap="none" dirty="0">
                <a:solidFill>
                  <a:srgbClr val="009999"/>
                </a:solidFill>
                <a:latin typeface="Calibri" panose="020F0502020204030204" pitchFamily="34" charset="0"/>
                <a:ea typeface="Calibri" panose="020F0502020204030204" pitchFamily="34" charset="0"/>
                <a:cs typeface="Times New Roman" panose="02020603050405020304" pitchFamily="18" charset="0"/>
              </a:rPr>
              <a:t>within a one year rotation?</a:t>
            </a:r>
          </a:p>
          <a:p>
            <a:endParaRPr lang="en-US" sz="3600" cap="none" dirty="0">
              <a:solidFill>
                <a:srgbClr val="009999"/>
              </a:solidFill>
              <a:latin typeface="Calibri" panose="020F0502020204030204" pitchFamily="34" charset="0"/>
              <a:ea typeface="Calibri" panose="020F0502020204030204" pitchFamily="34" charset="0"/>
              <a:cs typeface="Times New Roman" panose="02020603050405020304" pitchFamily="18" charset="0"/>
            </a:endParaRPr>
          </a:p>
          <a:p>
            <a:r>
              <a:rPr lang="en-US" sz="3600" cap="none" dirty="0">
                <a:solidFill>
                  <a:srgbClr val="009999"/>
                </a:solidFill>
                <a:latin typeface="Calibri" panose="020F0502020204030204" pitchFamily="34" charset="0"/>
                <a:ea typeface="Calibri" panose="020F0502020204030204" pitchFamily="34" charset="0"/>
                <a:cs typeface="Times New Roman" panose="02020603050405020304" pitchFamily="18" charset="0"/>
              </a:rPr>
              <a:t>Please consider when we used to look to the moon to determine when Passover occurred!</a:t>
            </a:r>
          </a:p>
          <a:p>
            <a:endParaRPr lang="en-US" sz="3600" cap="none" dirty="0">
              <a:solidFill>
                <a:srgbClr val="009999"/>
              </a:solidFill>
              <a:latin typeface="Calibri" panose="020F0502020204030204" pitchFamily="34" charset="0"/>
              <a:ea typeface="Calibri" panose="020F0502020204030204" pitchFamily="34" charset="0"/>
              <a:cs typeface="Times New Roman" panose="02020603050405020304" pitchFamily="18" charset="0"/>
            </a:endParaRPr>
          </a:p>
          <a:p>
            <a:r>
              <a:rPr lang="en-US" sz="5100" b="1" cap="none" dirty="0">
                <a:ln>
                  <a:solidFill>
                    <a:srgbClr val="0052F6"/>
                  </a:solidFill>
                </a:ln>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Do you recall that </a:t>
            </a:r>
            <a:r>
              <a:rPr lang="en-US" sz="5100" b="1" cap="none" dirty="0" smtClean="0">
                <a:ln>
                  <a:solidFill>
                    <a:srgbClr val="0052F6"/>
                  </a:solidFill>
                </a:ln>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the moon month demands from </a:t>
            </a:r>
            <a:r>
              <a:rPr lang="en-US" sz="5100" b="1" u="sng" cap="none" dirty="0">
                <a:ln>
                  <a:solidFill>
                    <a:srgbClr val="0052F6"/>
                  </a:solidFill>
                </a:ln>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1</a:t>
            </a:r>
            <a:r>
              <a:rPr lang="en-US" sz="5100" b="1" u="sng" cap="none" dirty="0" smtClean="0">
                <a:ln>
                  <a:solidFill>
                    <a:srgbClr val="0052F6"/>
                  </a:solidFill>
                </a:ln>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- 4 </a:t>
            </a:r>
            <a:br>
              <a:rPr lang="en-US" sz="5100" b="1" u="sng" cap="none" dirty="0" smtClean="0">
                <a:ln>
                  <a:solidFill>
                    <a:srgbClr val="0052F6"/>
                  </a:solidFill>
                </a:ln>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br>
            <a:r>
              <a:rPr lang="en-US" sz="5100" b="1" u="sng" cap="none" dirty="0" smtClean="0">
                <a:ln>
                  <a:solidFill>
                    <a:srgbClr val="0052F6"/>
                  </a:solidFill>
                </a:ln>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weeks difference</a:t>
            </a:r>
            <a:r>
              <a:rPr lang="en-US" sz="5100" b="1" cap="none" dirty="0" smtClean="0">
                <a:ln>
                  <a:solidFill>
                    <a:srgbClr val="0052F6"/>
                  </a:solidFill>
                </a:ln>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for the Passover from </a:t>
            </a:r>
            <a:r>
              <a:rPr lang="en-US" sz="5100" b="1" cap="none" dirty="0">
                <a:ln>
                  <a:solidFill>
                    <a:srgbClr val="0052F6"/>
                  </a:solidFill>
                </a:ln>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year to year?</a:t>
            </a:r>
          </a:p>
          <a:p>
            <a:endParaRPr lang="en-US" sz="3600" cap="none" dirty="0">
              <a:solidFill>
                <a:schemeClr val="bg2"/>
              </a:solidFill>
              <a:latin typeface="Calibri" panose="020F0502020204030204" pitchFamily="34" charset="0"/>
              <a:ea typeface="Calibri" panose="020F0502020204030204" pitchFamily="34" charset="0"/>
              <a:cs typeface="Times New Roman" panose="02020603050405020304" pitchFamily="18" charset="0"/>
            </a:endParaRPr>
          </a:p>
          <a:p>
            <a:r>
              <a:rPr lang="en-US" sz="3600" cap="none" dirty="0">
                <a:solidFill>
                  <a:srgbClr val="993300"/>
                </a:solidFill>
                <a:latin typeface="Calibri" panose="020F0502020204030204" pitchFamily="34" charset="0"/>
                <a:ea typeface="Calibri" panose="020F0502020204030204" pitchFamily="34" charset="0"/>
                <a:cs typeface="Times New Roman" panose="02020603050405020304" pitchFamily="18" charset="0"/>
              </a:rPr>
              <a:t>Does the </a:t>
            </a:r>
            <a:r>
              <a:rPr lang="en-US" sz="3600" b="1" u="sng" cap="none" dirty="0">
                <a:solidFill>
                  <a:srgbClr val="FF0000"/>
                </a:solidFill>
                <a:latin typeface="Calibri" panose="020F0502020204030204" pitchFamily="34" charset="0"/>
                <a:ea typeface="Calibri" panose="020F0502020204030204" pitchFamily="34" charset="0"/>
                <a:cs typeface="Times New Roman" panose="02020603050405020304" pitchFamily="18" charset="0"/>
              </a:rPr>
              <a:t>moon</a:t>
            </a:r>
            <a:r>
              <a:rPr lang="en-US" sz="3600" cap="none" dirty="0">
                <a:solidFill>
                  <a:schemeClr val="bg2"/>
                </a:solidFill>
                <a:latin typeface="Calibri" panose="020F0502020204030204" pitchFamily="34" charset="0"/>
                <a:ea typeface="Calibri" panose="020F0502020204030204" pitchFamily="34" charset="0"/>
                <a:cs typeface="Times New Roman" panose="02020603050405020304" pitchFamily="18" charset="0"/>
              </a:rPr>
              <a:t> </a:t>
            </a:r>
            <a:r>
              <a:rPr lang="en-US" sz="3600" cap="none" dirty="0">
                <a:solidFill>
                  <a:srgbClr val="993300"/>
                </a:solidFill>
                <a:latin typeface="Calibri" panose="020F0502020204030204" pitchFamily="34" charset="0"/>
                <a:ea typeface="Calibri" panose="020F0502020204030204" pitchFamily="34" charset="0"/>
                <a:cs typeface="Times New Roman" panose="02020603050405020304" pitchFamily="18" charset="0"/>
              </a:rPr>
              <a:t>adhere to </a:t>
            </a:r>
            <a:r>
              <a:rPr lang="en-US" sz="3600" b="1" cap="none" dirty="0" err="1">
                <a:solidFill>
                  <a:srgbClr val="2606E4"/>
                </a:solidFill>
                <a:latin typeface="Calibri" panose="020F0502020204030204" pitchFamily="34" charset="0"/>
                <a:ea typeface="Calibri" panose="020F0502020204030204" pitchFamily="34" charset="0"/>
                <a:cs typeface="Times New Roman" panose="02020603050405020304" pitchFamily="18" charset="0"/>
              </a:rPr>
              <a:t>Yahuah’s</a:t>
            </a:r>
            <a:r>
              <a:rPr lang="en-US" sz="3600" cap="none" dirty="0">
                <a:solidFill>
                  <a:schemeClr val="bg2"/>
                </a:solidFill>
                <a:latin typeface="Calibri" panose="020F0502020204030204" pitchFamily="34" charset="0"/>
                <a:ea typeface="Calibri" panose="020F0502020204030204" pitchFamily="34" charset="0"/>
                <a:cs typeface="Times New Roman" panose="02020603050405020304" pitchFamily="18" charset="0"/>
              </a:rPr>
              <a:t> </a:t>
            </a:r>
            <a:r>
              <a:rPr lang="en-US" sz="3600" cap="none" dirty="0">
                <a:solidFill>
                  <a:srgbClr val="993300"/>
                </a:solidFill>
                <a:latin typeface="Calibri" panose="020F0502020204030204" pitchFamily="34" charset="0"/>
                <a:ea typeface="Calibri" panose="020F0502020204030204" pitchFamily="34" charset="0"/>
                <a:cs typeface="Times New Roman" panose="02020603050405020304" pitchFamily="18" charset="0"/>
              </a:rPr>
              <a:t>outline for </a:t>
            </a:r>
            <a:r>
              <a:rPr lang="en-US" sz="3600" b="1" cap="none" dirty="0">
                <a:solidFill>
                  <a:srgbClr val="993300"/>
                </a:solidFill>
                <a:effectLst>
                  <a:glow rad="228600">
                    <a:schemeClr val="accent4">
                      <a:satMod val="175000"/>
                      <a:alpha val="40000"/>
                    </a:schemeClr>
                  </a:glow>
                </a:effectLst>
                <a:latin typeface="Calibri" panose="020F0502020204030204" pitchFamily="34" charset="0"/>
                <a:ea typeface="Calibri" panose="020F0502020204030204" pitchFamily="34" charset="0"/>
                <a:cs typeface="Times New Roman" panose="02020603050405020304" pitchFamily="18" charset="0"/>
              </a:rPr>
              <a:t>CONSISTENTLY</a:t>
            </a:r>
            <a:r>
              <a:rPr lang="en-US" sz="3600" cap="none" dirty="0">
                <a:solidFill>
                  <a:srgbClr val="993300"/>
                </a:solidFill>
                <a:latin typeface="Calibri" panose="020F0502020204030204" pitchFamily="34" charset="0"/>
                <a:ea typeface="Calibri" panose="020F0502020204030204" pitchFamily="34" charset="0"/>
                <a:cs typeface="Times New Roman" panose="02020603050405020304" pitchFamily="18" charset="0"/>
              </a:rPr>
              <a:t> completing a </a:t>
            </a:r>
            <a:r>
              <a:rPr lang="en-US" sz="3600" cap="none" dirty="0" smtClean="0">
                <a:solidFill>
                  <a:srgbClr val="993300"/>
                </a:solidFill>
                <a:latin typeface="Calibri" panose="020F0502020204030204" pitchFamily="34" charset="0"/>
                <a:ea typeface="Calibri" panose="020F0502020204030204" pitchFamily="34" charset="0"/>
                <a:cs typeface="Times New Roman" panose="02020603050405020304" pitchFamily="18" charset="0"/>
              </a:rPr>
              <a:t>360° circle </a:t>
            </a:r>
            <a:r>
              <a:rPr lang="en-US" sz="3600" cap="none" dirty="0">
                <a:solidFill>
                  <a:srgbClr val="993300"/>
                </a:solidFill>
                <a:latin typeface="Calibri" panose="020F0502020204030204" pitchFamily="34" charset="0"/>
                <a:ea typeface="Calibri" panose="020F0502020204030204" pitchFamily="34" charset="0"/>
                <a:cs typeface="Times New Roman" panose="02020603050405020304" pitchFamily="18" charset="0"/>
              </a:rPr>
              <a:t>– </a:t>
            </a:r>
            <a:r>
              <a:rPr lang="en-US" sz="3600" cap="none" dirty="0" smtClean="0">
                <a:solidFill>
                  <a:srgbClr val="993300"/>
                </a:solidFill>
                <a:latin typeface="Calibri" panose="020F0502020204030204" pitchFamily="34" charset="0"/>
                <a:ea typeface="Calibri" panose="020F0502020204030204" pitchFamily="34" charset="0"/>
                <a:cs typeface="Times New Roman" panose="02020603050405020304" pitchFamily="18" charset="0"/>
              </a:rPr>
              <a:t/>
            </a:r>
            <a:br>
              <a:rPr lang="en-US" sz="3600" cap="none" dirty="0" smtClean="0">
                <a:solidFill>
                  <a:srgbClr val="993300"/>
                </a:solidFill>
                <a:latin typeface="Calibri" panose="020F0502020204030204" pitchFamily="34" charset="0"/>
                <a:ea typeface="Calibri" panose="020F0502020204030204" pitchFamily="34" charset="0"/>
                <a:cs typeface="Times New Roman" panose="02020603050405020304" pitchFamily="18" charset="0"/>
              </a:rPr>
            </a:br>
            <a:r>
              <a:rPr lang="en-US" sz="3600" cap="none"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POINT </a:t>
            </a:r>
            <a:r>
              <a:rPr lang="en-US" sz="3600" cap="none" dirty="0">
                <a:solidFill>
                  <a:srgbClr val="FF0000"/>
                </a:solidFill>
                <a:latin typeface="Calibri" panose="020F0502020204030204" pitchFamily="34" charset="0"/>
                <a:ea typeface="Calibri" panose="020F0502020204030204" pitchFamily="34" charset="0"/>
                <a:cs typeface="Times New Roman" panose="02020603050405020304" pitchFamily="18" charset="0"/>
              </a:rPr>
              <a:t>OF ORIGIN, </a:t>
            </a:r>
            <a:r>
              <a:rPr lang="en-US" sz="3600" cap="none"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THEN RETURNING </a:t>
            </a:r>
            <a:r>
              <a:rPr lang="en-US" sz="3600" cap="none" dirty="0">
                <a:solidFill>
                  <a:srgbClr val="FF0000"/>
                </a:solidFill>
                <a:latin typeface="Calibri" panose="020F0502020204030204" pitchFamily="34" charset="0"/>
                <a:ea typeface="Calibri" panose="020F0502020204030204" pitchFamily="34" charset="0"/>
                <a:cs typeface="Times New Roman" panose="02020603050405020304" pitchFamily="18" charset="0"/>
              </a:rPr>
              <a:t>TO POINT OF ORIGIN?</a:t>
            </a:r>
          </a:p>
          <a:p>
            <a:endParaRPr lang="en-US" sz="3600" cap="none"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r>
              <a:rPr lang="en-US" sz="4000" cap="none" dirty="0">
                <a:solidFill>
                  <a:srgbClr val="111111"/>
                </a:solidFill>
                <a:latin typeface="Calibri" panose="020F0502020204030204" pitchFamily="34" charset="0"/>
                <a:ea typeface="Calibri" panose="020F0502020204030204" pitchFamily="34" charset="0"/>
                <a:cs typeface="Times New Roman" panose="02020603050405020304" pitchFamily="18" charset="0"/>
              </a:rPr>
              <a:t>Can</a:t>
            </a:r>
            <a:r>
              <a:rPr lang="en-US" sz="3600" cap="none" dirty="0">
                <a:solidFill>
                  <a:srgbClr val="111111"/>
                </a:solidFill>
                <a:latin typeface="Calibri" panose="020F0502020204030204" pitchFamily="34" charset="0"/>
                <a:ea typeface="Calibri" panose="020F0502020204030204" pitchFamily="34" charset="0"/>
                <a:cs typeface="Times New Roman" panose="02020603050405020304" pitchFamily="18" charset="0"/>
              </a:rPr>
              <a:t> </a:t>
            </a:r>
            <a:r>
              <a:rPr lang="en-US" sz="3600" cap="none" dirty="0" smtClean="0">
                <a:solidFill>
                  <a:srgbClr val="111111"/>
                </a:solidFill>
                <a:latin typeface="Calibri" panose="020F0502020204030204" pitchFamily="34" charset="0"/>
                <a:ea typeface="Calibri" panose="020F0502020204030204" pitchFamily="34" charset="0"/>
                <a:cs typeface="Times New Roman" panose="02020603050405020304" pitchFamily="18" charset="0"/>
              </a:rPr>
              <a:t>the </a:t>
            </a:r>
            <a:r>
              <a:rPr lang="en-CA" sz="4300" b="1" i="1" dirty="0">
                <a:ln>
                  <a:solidFill>
                    <a:sysClr val="windowText" lastClr="000000"/>
                  </a:solidFill>
                </a:ln>
                <a:gradFill>
                  <a:gsLst>
                    <a:gs pos="23000">
                      <a:srgbClr val="FFFF00"/>
                    </a:gs>
                    <a:gs pos="49000">
                      <a:srgbClr val="56C5FF">
                        <a:lumMod val="75000"/>
                      </a:srgbClr>
                    </a:gs>
                    <a:gs pos="80000">
                      <a:srgbClr val="00FF00"/>
                    </a:gs>
                  </a:gsLst>
                  <a:lin ang="5400000" scaled="1"/>
                </a:gradFill>
                <a:latin typeface="Georgia" panose="02040502050405020303" pitchFamily="18" charset="0"/>
              </a:rPr>
              <a:t>Shaneh</a:t>
            </a:r>
            <a:r>
              <a:rPr lang="en-US" sz="3600" cap="none"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3600" cap="none"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3600" b="1" cap="none"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en-US" sz="3600" b="1" u="sng" cap="none"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repeat a second time</a:t>
            </a:r>
            <a:r>
              <a:rPr lang="en-US" sz="3600" b="1" cap="none"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3600" cap="none" dirty="0" smtClean="0">
                <a:solidFill>
                  <a:srgbClr val="111111"/>
                </a:solidFill>
                <a:latin typeface="Calibri" panose="020F0502020204030204" pitchFamily="34" charset="0"/>
                <a:ea typeface="Calibri" panose="020F0502020204030204" pitchFamily="34" charset="0"/>
                <a:cs typeface="Times New Roman" panose="02020603050405020304" pitchFamily="18" charset="0"/>
              </a:rPr>
              <a:t>– </a:t>
            </a:r>
            <a:r>
              <a:rPr lang="en-US" sz="4000" cap="none" dirty="0" smtClean="0">
                <a:solidFill>
                  <a:srgbClr val="111111"/>
                </a:solidFill>
                <a:latin typeface="Calibri" panose="020F0502020204030204" pitchFamily="34" charset="0"/>
                <a:ea typeface="Calibri" panose="020F0502020204030204" pitchFamily="34" charset="0"/>
                <a:cs typeface="Times New Roman" panose="02020603050405020304" pitchFamily="18" charset="0"/>
              </a:rPr>
              <a:t>possibly be </a:t>
            </a:r>
            <a:r>
              <a:rPr lang="en-US" sz="4000" cap="none" dirty="0">
                <a:solidFill>
                  <a:srgbClr val="111111"/>
                </a:solidFill>
                <a:latin typeface="Calibri" panose="020F0502020204030204" pitchFamily="34" charset="0"/>
                <a:ea typeface="Calibri" panose="020F0502020204030204" pitchFamily="34" charset="0"/>
                <a:cs typeface="Times New Roman" panose="02020603050405020304" pitchFamily="18" charset="0"/>
              </a:rPr>
              <a:t>associated with the moon?</a:t>
            </a:r>
          </a:p>
        </p:txBody>
      </p:sp>
      <p:sp>
        <p:nvSpPr>
          <p:cNvPr id="4" name="Slide Number Placeholder 3"/>
          <p:cNvSpPr>
            <a:spLocks noGrp="1"/>
          </p:cNvSpPr>
          <p:nvPr>
            <p:ph type="sldNum" sz="quarter" idx="12"/>
          </p:nvPr>
        </p:nvSpPr>
        <p:spPr>
          <a:xfrm>
            <a:off x="11348000" y="6588836"/>
            <a:ext cx="838201" cy="276228"/>
          </a:xfrm>
        </p:spPr>
        <p:txBody>
          <a:bodyPr/>
          <a:lstStyle/>
          <a:p>
            <a:fld id="{2A013F82-EE5E-44EE-A61D-E31C6657F26F}" type="slidenum">
              <a:rPr lang="en-CA" smtClean="0"/>
              <a:pPr/>
              <a:t>69</a:t>
            </a:fld>
            <a:endParaRPr lang="en-CA" dirty="0"/>
          </a:p>
        </p:txBody>
      </p:sp>
    </p:spTree>
    <p:extLst>
      <p:ext uri="{BB962C8B-B14F-4D97-AF65-F5344CB8AC3E}">
        <p14:creationId xmlns:p14="http://schemas.microsoft.com/office/powerpoint/2010/main" val="10946089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0000"/>
            </a:gs>
            <a:gs pos="100000">
              <a:srgbClr val="00FF00"/>
            </a:gs>
          </a:gsLst>
          <a:lin ang="5400000" scaled="0"/>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63352" y="260648"/>
            <a:ext cx="11665296" cy="6408712"/>
          </a:xfrm>
          <a:gradFill>
            <a:gsLst>
              <a:gs pos="0">
                <a:schemeClr val="bg2">
                  <a:tint val="78000"/>
                  <a:shade val="100000"/>
                  <a:hueMod val="136000"/>
                  <a:satMod val="160000"/>
                  <a:lumMod val="105000"/>
                </a:schemeClr>
              </a:gs>
              <a:gs pos="100000">
                <a:schemeClr val="bg2">
                  <a:shade val="92000"/>
                  <a:satMod val="170000"/>
                  <a:lumMod val="96000"/>
                </a:schemeClr>
              </a:gs>
            </a:gsLst>
            <a:lin ang="5400000" scaled="0"/>
          </a:gradFill>
          <a:ln w="57150">
            <a:solidFill>
              <a:schemeClr val="accent5">
                <a:lumMod val="75000"/>
              </a:schemeClr>
            </a:solidFill>
          </a:ln>
          <a:scene3d>
            <a:camera prst="orthographicFront"/>
            <a:lightRig rig="threePt" dir="t"/>
          </a:scene3d>
          <a:sp3d>
            <a:bevelT w="152400" h="50800" prst="softRound"/>
          </a:sp3d>
        </p:spPr>
        <p:txBody>
          <a:bodyPr>
            <a:normAutofit fontScale="92500"/>
            <a:sp3d extrusionH="57150">
              <a:bevelT h="25400" prst="softRound"/>
            </a:sp3d>
          </a:bodyPr>
          <a:lstStyle/>
          <a:p>
            <a:pPr>
              <a:lnSpc>
                <a:spcPct val="115000"/>
              </a:lnSpc>
              <a:spcAft>
                <a:spcPts val="1000"/>
              </a:spcAft>
            </a:pPr>
            <a:r>
              <a:rPr lang="en-US" sz="2800" b="1" dirty="0">
                <a:solidFill>
                  <a:srgbClr val="008080"/>
                </a:solidFill>
                <a:latin typeface="Calibri" panose="020F0502020204030204" pitchFamily="34" charset="0"/>
                <a:ea typeface="Calibri" panose="020F0502020204030204" pitchFamily="34" charset="0"/>
                <a:cs typeface="Times New Roman" panose="02020603050405020304" pitchFamily="18" charset="0"/>
              </a:rPr>
              <a:t>A Hebrew Lexicon</a:t>
            </a:r>
            <a:r>
              <a:rPr lang="en-US" sz="2800" dirty="0">
                <a:solidFill>
                  <a:srgbClr val="008080"/>
                </a:solidFill>
                <a:latin typeface="Calibri" panose="020F0502020204030204" pitchFamily="34" charset="0"/>
                <a:ea typeface="Calibri" panose="020F0502020204030204" pitchFamily="34" charset="0"/>
                <a:cs typeface="Times New Roman" panose="02020603050405020304" pitchFamily="18" charset="0"/>
              </a:rPr>
              <a:t> </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by J. Parkhurst </a:t>
            </a:r>
            <a:b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(1762 – </a:t>
            </a:r>
            <a:r>
              <a:rPr lang="en-US" sz="2800" u="sng"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uses no </a:t>
            </a:r>
            <a:r>
              <a:rPr lang="en-US" sz="2800"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Masoretic </a:t>
            </a:r>
            <a:r>
              <a:rPr lang="en-US" sz="2800" u="sng"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vowel influences</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a:t>
            </a:r>
            <a:r>
              <a:rPr 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en-US" sz="2800" b="1" dirty="0" smtClean="0">
                <a:solidFill>
                  <a:srgbClr val="6600CC"/>
                </a:solidFill>
                <a:latin typeface="Calibri" panose="020F0502020204030204" pitchFamily="34" charset="0"/>
                <a:ea typeface="Calibri" panose="020F0502020204030204" pitchFamily="34" charset="0"/>
                <a:cs typeface="Calibri" panose="020F0502020204030204" pitchFamily="34" charset="0"/>
              </a:rPr>
              <a:t>H8141 </a:t>
            </a:r>
            <a:r>
              <a:rPr lang="en-US" sz="2800" b="1" dirty="0">
                <a:solidFill>
                  <a:srgbClr val="6600CC"/>
                </a:solidFill>
                <a:latin typeface="Calibri" panose="020F0502020204030204" pitchFamily="34" charset="0"/>
                <a:ea typeface="Calibri" panose="020F0502020204030204" pitchFamily="34" charset="0"/>
                <a:cs typeface="Calibri" panose="020F0502020204030204" pitchFamily="34" charset="0"/>
              </a:rPr>
              <a:t>- </a:t>
            </a:r>
            <a:r>
              <a:rPr lang="en-US" sz="2800" dirty="0" smtClean="0">
                <a:ln>
                  <a:solidFill>
                    <a:sysClr val="windowText" lastClr="000000"/>
                  </a:solidFill>
                </a:ln>
                <a:gradFill>
                  <a:gsLst>
                    <a:gs pos="7000">
                      <a:srgbClr val="FF0000"/>
                    </a:gs>
                    <a:gs pos="50000">
                      <a:srgbClr val="FFFF00"/>
                    </a:gs>
                    <a:gs pos="73000">
                      <a:schemeClr val="tx1"/>
                    </a:gs>
                  </a:gsLst>
                  <a:lin ang="5400000" scaled="0"/>
                </a:gradFill>
                <a:latin typeface="Arial Black" panose="020B0A04020102020204" pitchFamily="34" charset="0"/>
                <a:ea typeface="Calibri" panose="020F0502020204030204" pitchFamily="34" charset="0"/>
                <a:cs typeface="Times New Roman" panose="02020603050405020304" pitchFamily="18" charset="0"/>
              </a:rPr>
              <a:t>shaneh:</a:t>
            </a:r>
            <a:endParaRPr lang="en-US" sz="2800" dirty="0">
              <a:ln>
                <a:solidFill>
                  <a:sysClr val="windowText" lastClr="000000"/>
                </a:solidFill>
              </a:ln>
              <a:gradFill>
                <a:gsLst>
                  <a:gs pos="7000">
                    <a:srgbClr val="FF0000"/>
                  </a:gs>
                  <a:gs pos="50000">
                    <a:srgbClr val="FFFF00"/>
                  </a:gs>
                  <a:gs pos="73000">
                    <a:schemeClr val="tx1"/>
                  </a:gs>
                </a:gsLst>
                <a:lin ang="5400000" scaled="0"/>
              </a:gradFill>
              <a:latin typeface="Arial Black" panose="020B0A04020102020204" pitchFamily="34" charset="0"/>
              <a:ea typeface="Calibri" panose="020F0502020204030204" pitchFamily="34" charset="0"/>
              <a:cs typeface="Times New Roman" panose="02020603050405020304" pitchFamily="18" charset="0"/>
            </a:endParaRPr>
          </a:p>
          <a:p>
            <a:pPr marL="571500" indent="-571500" algn="l">
              <a:lnSpc>
                <a:spcPct val="115000"/>
              </a:lnSpc>
              <a:spcAft>
                <a:spcPts val="1000"/>
              </a:spcAft>
              <a:buAutoNum type="romanUcPeriod"/>
            </a:pP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In </a:t>
            </a:r>
            <a:r>
              <a:rPr lang="en-US" sz="28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Kal</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 </a:t>
            </a:r>
            <a:r>
              <a:rPr lang="en-US" sz="2800" b="1" i="1" dirty="0">
                <a:solidFill>
                  <a:srgbClr val="002060"/>
                </a:solidFill>
                <a:effectLst>
                  <a:glow rad="127000">
                    <a:srgbClr val="FFFF00"/>
                  </a:glow>
                </a:effectLst>
                <a:latin typeface="Calibri" panose="020F0502020204030204" pitchFamily="34" charset="0"/>
                <a:ea typeface="Calibri" panose="020F0502020204030204" pitchFamily="34" charset="0"/>
                <a:cs typeface="Times New Roman" panose="02020603050405020304" pitchFamily="18" charset="0"/>
              </a:rPr>
              <a:t>to iterate, repeat, do again</a:t>
            </a:r>
            <a:r>
              <a:rPr lang="en-US" sz="2800" b="1" dirty="0">
                <a:solidFill>
                  <a:srgbClr val="002060"/>
                </a:solidFill>
                <a:effectLst>
                  <a:glow rad="127000">
                    <a:srgbClr val="FFFF00"/>
                  </a:glow>
                </a:effectLst>
                <a:latin typeface="Calibri" panose="020F0502020204030204" pitchFamily="34" charset="0"/>
                <a:ea typeface="Calibri" panose="020F0502020204030204" pitchFamily="34" charset="0"/>
                <a:cs typeface="Times New Roman" panose="02020603050405020304" pitchFamily="18" charset="0"/>
              </a:rPr>
              <a:t>, </a:t>
            </a: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or      </a:t>
            </a:r>
            <a:r>
              <a:rPr lang="en-US" sz="2800" b="1" u="sng" dirty="0" smtClean="0">
                <a:solidFill>
                  <a:srgbClr val="002060"/>
                </a:solidFill>
                <a:effectLst>
                  <a:glow rad="127000">
                    <a:srgbClr val="FFFF00"/>
                  </a:glow>
                </a:effectLst>
                <a:latin typeface="Calibri" panose="020F0502020204030204" pitchFamily="34" charset="0"/>
                <a:ea typeface="Calibri" panose="020F0502020204030204" pitchFamily="34" charset="0"/>
                <a:cs typeface="Times New Roman" panose="02020603050405020304" pitchFamily="18" charset="0"/>
              </a:rPr>
              <a:t>a </a:t>
            </a:r>
            <a:r>
              <a:rPr lang="en-US" sz="2800" b="1" i="1" u="sng" dirty="0">
                <a:solidFill>
                  <a:srgbClr val="002060"/>
                </a:solidFill>
                <a:effectLst>
                  <a:glow rad="127000">
                    <a:srgbClr val="FFFF00"/>
                  </a:glow>
                </a:effectLst>
                <a:latin typeface="Calibri" panose="020F0502020204030204" pitchFamily="34" charset="0"/>
                <a:ea typeface="Calibri" panose="020F0502020204030204" pitchFamily="34" charset="0"/>
                <a:cs typeface="Times New Roman" panose="02020603050405020304" pitchFamily="18" charset="0"/>
              </a:rPr>
              <a:t>second </a:t>
            </a:r>
            <a:r>
              <a:rPr lang="en-US" sz="2800" b="1" i="1" u="sng" dirty="0" smtClean="0">
                <a:solidFill>
                  <a:srgbClr val="002060"/>
                </a:solidFill>
                <a:effectLst>
                  <a:glow rad="127000">
                    <a:srgbClr val="FFFF00"/>
                  </a:glow>
                </a:effectLst>
                <a:latin typeface="Calibri" panose="020F0502020204030204" pitchFamily="34" charset="0"/>
                <a:ea typeface="Calibri" panose="020F0502020204030204" pitchFamily="34" charset="0"/>
                <a:cs typeface="Times New Roman" panose="02020603050405020304" pitchFamily="18" charset="0"/>
              </a:rPr>
              <a:t>time</a:t>
            </a:r>
            <a:r>
              <a:rPr lang="en-US" sz="2800" i="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r>
            <a:br>
              <a:rPr lang="en-US" sz="2800" i="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en-US" sz="2800" i="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In </a:t>
            </a:r>
            <a:r>
              <a:rPr lang="en-US" sz="28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Niph</a:t>
            </a:r>
            <a:r>
              <a:rPr lang="en-US" sz="28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 – </a:t>
            </a:r>
            <a:r>
              <a:rPr lang="en-US" sz="2800" b="1" i="1" dirty="0">
                <a:solidFill>
                  <a:srgbClr val="002060"/>
                </a:solidFill>
                <a:effectLst>
                  <a:glow rad="127000">
                    <a:srgbClr val="FFFF00"/>
                  </a:glow>
                </a:effectLst>
                <a:latin typeface="Calibri" panose="020F0502020204030204" pitchFamily="34" charset="0"/>
                <a:ea typeface="Calibri" panose="020F0502020204030204" pitchFamily="34" charset="0"/>
                <a:cs typeface="Times New Roman" panose="02020603050405020304" pitchFamily="18" charset="0"/>
              </a:rPr>
              <a:t>to be </a:t>
            </a:r>
            <a:r>
              <a:rPr lang="en-US" sz="2800" b="1" i="1" dirty="0" smtClean="0">
                <a:solidFill>
                  <a:srgbClr val="002060"/>
                </a:solidFill>
                <a:effectLst>
                  <a:glow rad="127000">
                    <a:srgbClr val="FFFF00"/>
                  </a:glow>
                </a:effectLst>
                <a:latin typeface="Calibri" panose="020F0502020204030204" pitchFamily="34" charset="0"/>
                <a:ea typeface="Calibri" panose="020F0502020204030204" pitchFamily="34" charset="0"/>
                <a:cs typeface="Times New Roman" panose="02020603050405020304" pitchFamily="18" charset="0"/>
              </a:rPr>
              <a:t>repeated</a:t>
            </a:r>
          </a:p>
          <a:p>
            <a:pPr marL="571500" indent="-571500" algn="l">
              <a:lnSpc>
                <a:spcPct val="115000"/>
              </a:lnSpc>
              <a:spcAft>
                <a:spcPts val="1000"/>
              </a:spcAft>
              <a:buAutoNum type="romanUcPeriod" startAt="2"/>
            </a:pP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As a N</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masc. The word is first applied to the grand </a:t>
            </a:r>
            <a:r>
              <a:rPr lang="en-US" sz="2800" b="1"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iteration</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r>
            <a:b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of </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light at the formation. </a:t>
            </a:r>
            <a:r>
              <a:rPr lang="en-US" sz="2800" dirty="0">
                <a:solidFill>
                  <a:srgbClr val="009900"/>
                </a:solidFill>
                <a:latin typeface="Calibri" panose="020F0502020204030204" pitchFamily="34" charset="0"/>
                <a:ea typeface="Calibri" panose="020F0502020204030204" pitchFamily="34" charset="0"/>
                <a:cs typeface="Times New Roman" panose="02020603050405020304" pitchFamily="18" charset="0"/>
              </a:rPr>
              <a:t>(Gen </a:t>
            </a:r>
            <a:r>
              <a:rPr lang="en-US" sz="2800" dirty="0" smtClean="0">
                <a:solidFill>
                  <a:srgbClr val="009900"/>
                </a:solidFill>
                <a:latin typeface="Calibri" panose="020F0502020204030204" pitchFamily="34" charset="0"/>
                <a:ea typeface="Calibri" panose="020F0502020204030204" pitchFamily="34" charset="0"/>
                <a:cs typeface="Times New Roman" panose="02020603050405020304" pitchFamily="18" charset="0"/>
              </a:rPr>
              <a:t>1:14</a:t>
            </a:r>
            <a:r>
              <a:rPr lang="en-US" sz="2800" dirty="0">
                <a:solidFill>
                  <a:srgbClr val="009900"/>
                </a:solidFill>
                <a:latin typeface="Calibri" panose="020F0502020204030204" pitchFamily="34" charset="0"/>
                <a:ea typeface="Calibri" panose="020F0502020204030204" pitchFamily="34" charset="0"/>
                <a:cs typeface="Times New Roman" panose="02020603050405020304" pitchFamily="18" charset="0"/>
              </a:rPr>
              <a:t>)</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smtClean="0">
                <a:latin typeface="Calibri" panose="020F0502020204030204" pitchFamily="34" charset="0"/>
                <a:ea typeface="Calibri" panose="020F0502020204030204" pitchFamily="34" charset="0"/>
                <a:cs typeface="Times New Roman" panose="02020603050405020304" pitchFamily="18" charset="0"/>
              </a:rPr>
              <a:t>	</a:t>
            </a:r>
            <a:br>
              <a:rPr lang="en-US" sz="2800" dirty="0" smtClean="0">
                <a:latin typeface="Calibri" panose="020F0502020204030204" pitchFamily="34" charset="0"/>
                <a:ea typeface="Calibri" panose="020F0502020204030204" pitchFamily="34" charset="0"/>
                <a:cs typeface="Times New Roman" panose="02020603050405020304" pitchFamily="18" charset="0"/>
              </a:rPr>
            </a:br>
            <a:r>
              <a:rPr lang="en-US" sz="28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also </a:t>
            </a: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adverbially, </a:t>
            </a:r>
            <a:r>
              <a:rPr lang="en-US" sz="2800" b="1" u="sng" dirty="0" smtClean="0">
                <a:solidFill>
                  <a:srgbClr val="002060"/>
                </a:solidFill>
                <a:effectLst>
                  <a:glow rad="127000">
                    <a:srgbClr val="FFFF00"/>
                  </a:glow>
                </a:effectLst>
                <a:latin typeface="Calibri" panose="020F0502020204030204" pitchFamily="34" charset="0"/>
                <a:ea typeface="Calibri" panose="020F0502020204030204" pitchFamily="34" charset="0"/>
                <a:cs typeface="Times New Roman" panose="02020603050405020304" pitchFamily="18" charset="0"/>
              </a:rPr>
              <a:t>secondly</a:t>
            </a:r>
            <a:r>
              <a:rPr lang="en-US" sz="2800" b="1" dirty="0">
                <a:solidFill>
                  <a:srgbClr val="002060"/>
                </a:solidFill>
                <a:effectLst>
                  <a:glow rad="127000">
                    <a:srgbClr val="FFFF00"/>
                  </a:glow>
                </a:effectLst>
                <a:latin typeface="Calibri" panose="020F0502020204030204" pitchFamily="34" charset="0"/>
                <a:ea typeface="Calibri" panose="020F0502020204030204" pitchFamily="34" charset="0"/>
                <a:cs typeface="Times New Roman" panose="02020603050405020304" pitchFamily="18" charset="0"/>
              </a:rPr>
              <a:t>, </a:t>
            </a:r>
            <a:r>
              <a:rPr lang="en-US" sz="2800" b="1" u="sng" dirty="0">
                <a:solidFill>
                  <a:srgbClr val="002060"/>
                </a:solidFill>
                <a:effectLst>
                  <a:glow rad="127000">
                    <a:srgbClr val="FFFF00"/>
                  </a:glow>
                </a:effectLst>
                <a:latin typeface="Calibri" panose="020F0502020204030204" pitchFamily="34" charset="0"/>
                <a:ea typeface="Calibri" panose="020F0502020204030204" pitchFamily="34" charset="0"/>
                <a:cs typeface="Times New Roman" panose="02020603050405020304" pitchFamily="18" charset="0"/>
              </a:rPr>
              <a:t>the second </a:t>
            </a:r>
            <a:r>
              <a:rPr lang="en-US" sz="2800" b="1" u="sng" dirty="0" smtClean="0">
                <a:solidFill>
                  <a:srgbClr val="002060"/>
                </a:solidFill>
                <a:effectLst>
                  <a:glow rad="127000">
                    <a:srgbClr val="FFFF00"/>
                  </a:glow>
                </a:effectLst>
                <a:latin typeface="Calibri" panose="020F0502020204030204" pitchFamily="34" charset="0"/>
                <a:ea typeface="Calibri" panose="020F0502020204030204" pitchFamily="34" charset="0"/>
                <a:cs typeface="Times New Roman" panose="02020603050405020304" pitchFamily="18" charset="0"/>
              </a:rPr>
              <a:t>time</a:t>
            </a:r>
            <a:r>
              <a:rPr lang="en-US" sz="2800" b="1" dirty="0" smtClean="0">
                <a:solidFill>
                  <a:srgbClr val="002060"/>
                </a:solidFill>
                <a:effectLst>
                  <a:glow rad="127000">
                    <a:srgbClr val="FFFF00"/>
                  </a:glow>
                </a:effectLst>
                <a:latin typeface="Calibri" panose="020F0502020204030204" pitchFamily="34" charset="0"/>
                <a:ea typeface="Calibri" panose="020F0502020204030204" pitchFamily="34" charset="0"/>
                <a:cs typeface="Times New Roman" panose="02020603050405020304" pitchFamily="18" charset="0"/>
              </a:rPr>
              <a:t>.</a:t>
            </a:r>
            <a:endParaRPr lang="en-US" sz="2800" b="1" u="sng" dirty="0" smtClean="0">
              <a:solidFill>
                <a:srgbClr val="002060"/>
              </a:solidFill>
              <a:effectLst>
                <a:glow rad="127000">
                  <a:srgbClr val="FFFF00"/>
                </a:glow>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0000"/>
              </a:lnSpc>
              <a:spcAft>
                <a:spcPts val="1000"/>
              </a:spcAft>
            </a:pPr>
            <a:r>
              <a:rPr lang="en-US" sz="2800" b="1" i="1" u="sng" dirty="0" smtClean="0">
                <a:solidFill>
                  <a:srgbClr val="0052F6"/>
                </a:solidFill>
                <a:latin typeface="Calibri" panose="020F0502020204030204" pitchFamily="34" charset="0"/>
                <a:ea typeface="Calibri" panose="020F0502020204030204" pitchFamily="34" charset="0"/>
                <a:cs typeface="Times New Roman" panose="02020603050405020304" pitchFamily="18" charset="0"/>
              </a:rPr>
              <a:t>Question</a:t>
            </a:r>
            <a:r>
              <a:rPr lang="en-US" sz="2800" i="1" dirty="0" smtClean="0">
                <a:solidFill>
                  <a:srgbClr val="0052F6"/>
                </a:solidFill>
                <a:latin typeface="Calibri" panose="020F0502020204030204" pitchFamily="34" charset="0"/>
                <a:ea typeface="Calibri" panose="020F0502020204030204" pitchFamily="34" charset="0"/>
                <a:cs typeface="Times New Roman" panose="02020603050405020304" pitchFamily="18" charset="0"/>
              </a:rPr>
              <a:t>:  </a:t>
            </a:r>
            <a:r>
              <a:rPr lang="en-US" sz="2800" b="1" i="1" cap="none"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Do the </a:t>
            </a:r>
            <a:r>
              <a:rPr lang="en-US" sz="2800" b="1" i="1" u="sng" cap="none"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LUNATIONS</a:t>
            </a:r>
            <a:r>
              <a:rPr lang="en-US" sz="2800" b="1" i="1" cap="none"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800" b="1" i="1" cap="none" dirty="0" smtClean="0">
                <a:solidFill>
                  <a:srgbClr val="FF0000"/>
                </a:solidFill>
                <a:effectLst>
                  <a:glow rad="127000">
                    <a:srgbClr val="CCFFCC"/>
                  </a:glow>
                </a:effectLst>
                <a:latin typeface="Calibri" panose="020F0502020204030204" pitchFamily="34" charset="0"/>
                <a:ea typeface="Calibri" panose="020F0502020204030204" pitchFamily="34" charset="0"/>
                <a:cs typeface="Times New Roman" panose="02020603050405020304" pitchFamily="18" charset="0"/>
              </a:rPr>
              <a:t>sequentially duplicate after like kind – </a:t>
            </a:r>
            <a:br>
              <a:rPr lang="en-US" sz="2800" b="1" i="1" cap="none" dirty="0" smtClean="0">
                <a:solidFill>
                  <a:srgbClr val="FF0000"/>
                </a:solidFill>
                <a:effectLst>
                  <a:glow rad="127000">
                    <a:srgbClr val="CCFFCC"/>
                  </a:glow>
                </a:effectLst>
                <a:latin typeface="Calibri" panose="020F0502020204030204" pitchFamily="34" charset="0"/>
                <a:ea typeface="Calibri" panose="020F0502020204030204" pitchFamily="34" charset="0"/>
                <a:cs typeface="Times New Roman" panose="02020603050405020304" pitchFamily="18" charset="0"/>
              </a:rPr>
            </a:br>
            <a:r>
              <a:rPr lang="en-US" sz="2800" b="1" i="1" cap="none" dirty="0" smtClean="0">
                <a:solidFill>
                  <a:srgbClr val="FF0000"/>
                </a:solidFill>
                <a:effectLst>
                  <a:glow rad="127000">
                    <a:srgbClr val="CCFFCC"/>
                  </a:glow>
                </a:effectLst>
                <a:latin typeface="Calibri" panose="020F0502020204030204" pitchFamily="34" charset="0"/>
                <a:ea typeface="Calibri" panose="020F0502020204030204" pitchFamily="34" charset="0"/>
                <a:cs typeface="Times New Roman" panose="02020603050405020304" pitchFamily="18" charset="0"/>
              </a:rPr>
              <a:t>		</a:t>
            </a:r>
            <a:r>
              <a:rPr lang="en-US" sz="2800" i="1" cap="none"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time after time returning to the original </a:t>
            </a:r>
            <a:r>
              <a:rPr lang="en-US" sz="2800" i="1" cap="none" dirty="0">
                <a:solidFill>
                  <a:srgbClr val="FF0000"/>
                </a:solidFill>
                <a:latin typeface="Calibri" panose="020F0502020204030204" pitchFamily="34" charset="0"/>
                <a:ea typeface="Calibri" panose="020F0502020204030204" pitchFamily="34" charset="0"/>
                <a:cs typeface="Times New Roman" panose="02020603050405020304" pitchFamily="18" charset="0"/>
              </a:rPr>
              <a:t>place of </a:t>
            </a:r>
            <a:r>
              <a:rPr lang="en-US" sz="2800" i="1" cap="none"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commencement? </a:t>
            </a:r>
            <a:endParaRPr lang="en-US" sz="2800" i="1" cap="none"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l">
              <a:lnSpc>
                <a:spcPct val="100000"/>
              </a:lnSpc>
              <a:spcAft>
                <a:spcPts val="1000"/>
              </a:spcAft>
            </a:pPr>
            <a:r>
              <a:rPr lang="en-US" sz="3500" b="1" i="1" u="sng" cap="none" dirty="0">
                <a:solidFill>
                  <a:srgbClr val="0052F6"/>
                </a:solidFill>
                <a:latin typeface="Calibri" panose="020F0502020204030204" pitchFamily="34" charset="0"/>
                <a:ea typeface="Calibri" panose="020F0502020204030204" pitchFamily="34" charset="0"/>
                <a:cs typeface="Times New Roman" panose="02020603050405020304" pitchFamily="18" charset="0"/>
              </a:rPr>
              <a:t>Answer</a:t>
            </a:r>
            <a:r>
              <a:rPr lang="en-US" sz="2800" i="1" cap="none" dirty="0">
                <a:solidFill>
                  <a:srgbClr val="0052F6"/>
                </a:solidFill>
                <a:latin typeface="Calibri" panose="020F0502020204030204" pitchFamily="34" charset="0"/>
                <a:ea typeface="Calibri" panose="020F0502020204030204" pitchFamily="34" charset="0"/>
                <a:cs typeface="Times New Roman" panose="02020603050405020304" pitchFamily="18" charset="0"/>
              </a:rPr>
              <a:t>:  </a:t>
            </a:r>
            <a:r>
              <a:rPr lang="en-US" sz="2800" i="1" cap="none"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800" i="1" cap="none"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3000" b="1" i="1" cap="none"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No</a:t>
            </a:r>
            <a:r>
              <a:rPr lang="en-US" sz="2800" i="1" cap="none"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800" i="1" cap="none"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a lunation does not </a:t>
            </a:r>
            <a:r>
              <a:rPr lang="en-US" sz="2800" i="1" cap="none" dirty="0">
                <a:solidFill>
                  <a:srgbClr val="FF0000"/>
                </a:solidFill>
                <a:latin typeface="Calibri" panose="020F0502020204030204" pitchFamily="34" charset="0"/>
                <a:ea typeface="Calibri" panose="020F0502020204030204" pitchFamily="34" charset="0"/>
                <a:cs typeface="Times New Roman" panose="02020603050405020304" pitchFamily="18" charset="0"/>
              </a:rPr>
              <a:t>sequentially repeat its pattern, not even close.  </a:t>
            </a:r>
            <a:r>
              <a:rPr lang="en-US" sz="2800" i="1" cap="none"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CA" sz="28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11898168" y="6581001"/>
            <a:ext cx="354584" cy="276999"/>
          </a:xfrm>
          <a:prstGeom prst="rect">
            <a:avLst/>
          </a:prstGeom>
          <a:scene3d>
            <a:camera prst="orthographicFront"/>
            <a:lightRig rig="threePt" dir="t"/>
          </a:scene3d>
          <a:sp3d>
            <a:bevelT w="152400" h="50800" prst="softRound"/>
          </a:sp3d>
        </p:spPr>
        <p:txBody>
          <a:bodyPr wrap="none">
            <a:spAutoFit/>
            <a:sp3d extrusionH="57150">
              <a:bevelT h="25400" prst="softRound"/>
            </a:sp3d>
          </a:bodyPr>
          <a:lstStyle/>
          <a:p>
            <a:fld id="{2A013F82-EE5E-44EE-A61D-E31C6657F26F}" type="slidenum">
              <a:rPr lang="en-CA" sz="1200">
                <a:solidFill>
                  <a:prstClr val="black"/>
                </a:solidFill>
              </a:rPr>
              <a:pPr/>
              <a:t>7</a:t>
            </a:fld>
            <a:endParaRPr lang="en-CA" sz="1200" dirty="0">
              <a:solidFill>
                <a:prstClr val="black"/>
              </a:solidFill>
            </a:endParaRPr>
          </a:p>
        </p:txBody>
      </p:sp>
      <p:sp>
        <p:nvSpPr>
          <p:cNvPr id="2" name="Rectangle 1"/>
          <p:cNvSpPr/>
          <p:nvPr/>
        </p:nvSpPr>
        <p:spPr>
          <a:xfrm rot="19610061">
            <a:off x="76397" y="698695"/>
            <a:ext cx="2340438" cy="652551"/>
          </a:xfrm>
          <a:prstGeom prst="rect">
            <a:avLst/>
          </a:prstGeom>
          <a:solidFill>
            <a:schemeClr val="tx1"/>
          </a:solidFill>
          <a:effectLst>
            <a:glow rad="127000">
              <a:srgbClr val="00FFFF"/>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defTabSz="914400">
              <a:lnSpc>
                <a:spcPct val="115000"/>
              </a:lnSpc>
              <a:spcBef>
                <a:spcPts val="1000"/>
              </a:spcBef>
              <a:spcAft>
                <a:spcPts val="1000"/>
              </a:spcAft>
              <a:buClr>
                <a:prstClr val="black"/>
              </a:buClr>
            </a:pPr>
            <a:r>
              <a:rPr lang="en-US" sz="3200" cap="all" dirty="0" smtClean="0">
                <a:ln>
                  <a:solidFill>
                    <a:sysClr val="windowText" lastClr="000000"/>
                  </a:solidFill>
                </a:ln>
                <a:gradFill>
                  <a:gsLst>
                    <a:gs pos="7000">
                      <a:srgbClr val="FF0000"/>
                    </a:gs>
                    <a:gs pos="50000">
                      <a:srgbClr val="FFFF00"/>
                    </a:gs>
                    <a:gs pos="73000">
                      <a:prstClr val="black"/>
                    </a:gs>
                  </a:gsLst>
                  <a:lin ang="5400000" scaled="0"/>
                </a:gradFill>
                <a:effectLst>
                  <a:glow rad="127000">
                    <a:srgbClr val="DE85E1">
                      <a:lumMod val="75000"/>
                    </a:srgbClr>
                  </a:glow>
                </a:effectLst>
                <a:latin typeface="Arial Black" panose="020B0A04020102020204" pitchFamily="34" charset="0"/>
                <a:ea typeface="Calibri" panose="020F0502020204030204" pitchFamily="34" charset="0"/>
                <a:cs typeface="Times New Roman" panose="02020603050405020304" pitchFamily="18" charset="0"/>
              </a:rPr>
              <a:t>Review</a:t>
            </a:r>
            <a:endParaRPr lang="en-US" sz="3200" cap="all" dirty="0">
              <a:ln>
                <a:solidFill>
                  <a:sysClr val="windowText" lastClr="000000"/>
                </a:solidFill>
              </a:ln>
              <a:gradFill>
                <a:gsLst>
                  <a:gs pos="7000">
                    <a:srgbClr val="FF0000"/>
                  </a:gs>
                  <a:gs pos="50000">
                    <a:srgbClr val="FFFF00"/>
                  </a:gs>
                  <a:gs pos="73000">
                    <a:prstClr val="black"/>
                  </a:gs>
                </a:gsLst>
                <a:lin ang="5400000" scaled="0"/>
              </a:gradFill>
              <a:effectLst>
                <a:glow rad="127000">
                  <a:srgbClr val="DE85E1">
                    <a:lumMod val="75000"/>
                  </a:srgbClr>
                </a:glow>
              </a:effectLst>
              <a:latin typeface="Arial Black" panose="020B0A04020102020204" pitchFamily="34" charset="0"/>
              <a:ea typeface="Calibri" panose="020F0502020204030204" pitchFamily="34" charset="0"/>
              <a:cs typeface="Times New Roman" panose="02020603050405020304" pitchFamily="18" charset="0"/>
            </a:endParaRPr>
          </a:p>
        </p:txBody>
      </p:sp>
      <p:sp>
        <p:nvSpPr>
          <p:cNvPr id="6" name="Rectangle 5"/>
          <p:cNvSpPr/>
          <p:nvPr/>
        </p:nvSpPr>
        <p:spPr>
          <a:xfrm rot="2150994">
            <a:off x="9774604" y="735209"/>
            <a:ext cx="2340438" cy="652551"/>
          </a:xfrm>
          <a:prstGeom prst="rect">
            <a:avLst/>
          </a:prstGeom>
          <a:solidFill>
            <a:schemeClr val="tx1"/>
          </a:solidFill>
          <a:effectLst>
            <a:glow rad="127000">
              <a:srgbClr val="00FFFF"/>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defTabSz="914400">
              <a:lnSpc>
                <a:spcPct val="115000"/>
              </a:lnSpc>
              <a:spcBef>
                <a:spcPts val="1000"/>
              </a:spcBef>
              <a:spcAft>
                <a:spcPts val="1000"/>
              </a:spcAft>
              <a:buClr>
                <a:prstClr val="black"/>
              </a:buClr>
            </a:pPr>
            <a:r>
              <a:rPr lang="en-US" sz="3200" cap="all" dirty="0" smtClean="0">
                <a:ln>
                  <a:solidFill>
                    <a:sysClr val="windowText" lastClr="000000"/>
                  </a:solidFill>
                </a:ln>
                <a:gradFill>
                  <a:gsLst>
                    <a:gs pos="7000">
                      <a:srgbClr val="FF0000"/>
                    </a:gs>
                    <a:gs pos="50000">
                      <a:srgbClr val="FFFF00"/>
                    </a:gs>
                    <a:gs pos="73000">
                      <a:prstClr val="black"/>
                    </a:gs>
                  </a:gsLst>
                  <a:lin ang="5400000" scaled="0"/>
                </a:gradFill>
                <a:effectLst>
                  <a:glow rad="127000">
                    <a:srgbClr val="DE85E1">
                      <a:lumMod val="75000"/>
                    </a:srgbClr>
                  </a:glow>
                </a:effectLst>
                <a:latin typeface="Arial Black" panose="020B0A04020102020204" pitchFamily="34" charset="0"/>
                <a:ea typeface="Calibri" panose="020F0502020204030204" pitchFamily="34" charset="0"/>
                <a:cs typeface="Times New Roman" panose="02020603050405020304" pitchFamily="18" charset="0"/>
              </a:rPr>
              <a:t>shaneh</a:t>
            </a:r>
            <a:endParaRPr lang="en-US" sz="3200" cap="all" dirty="0">
              <a:ln>
                <a:solidFill>
                  <a:sysClr val="windowText" lastClr="000000"/>
                </a:solidFill>
              </a:ln>
              <a:gradFill>
                <a:gsLst>
                  <a:gs pos="7000">
                    <a:srgbClr val="FF0000"/>
                  </a:gs>
                  <a:gs pos="50000">
                    <a:srgbClr val="FFFF00"/>
                  </a:gs>
                  <a:gs pos="73000">
                    <a:prstClr val="black"/>
                  </a:gs>
                </a:gsLst>
                <a:lin ang="5400000" scaled="0"/>
              </a:gradFill>
              <a:effectLst>
                <a:glow rad="127000">
                  <a:srgbClr val="DE85E1">
                    <a:lumMod val="75000"/>
                  </a:srgbClr>
                </a:glow>
              </a:effectLst>
              <a:latin typeface="Arial Black" panose="020B0A04020102020204" pitchFamily="34" charset="0"/>
              <a:ea typeface="Calibri" panose="020F0502020204030204" pitchFamily="34" charset="0"/>
              <a:cs typeface="Times New Roman" panose="02020603050405020304" pitchFamily="18" charset="0"/>
            </a:endParaRPr>
          </a:p>
        </p:txBody>
      </p:sp>
      <p:sp>
        <p:nvSpPr>
          <p:cNvPr id="4" name="Oval 3"/>
          <p:cNvSpPr/>
          <p:nvPr/>
        </p:nvSpPr>
        <p:spPr>
          <a:xfrm>
            <a:off x="7052953" y="1836057"/>
            <a:ext cx="2997200" cy="1079864"/>
          </a:xfrm>
          <a:prstGeom prst="ellipse">
            <a:avLst/>
          </a:prstGeom>
          <a:noFill/>
          <a:ln w="76200">
            <a:solidFill>
              <a:srgbClr val="00FF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endParaRPr lang="en-CA">
              <a:solidFill>
                <a:prstClr val="white"/>
              </a:solidFill>
            </a:endParaRPr>
          </a:p>
        </p:txBody>
      </p:sp>
      <p:cxnSp>
        <p:nvCxnSpPr>
          <p:cNvPr id="7" name="Straight Arrow Connector 6"/>
          <p:cNvCxnSpPr/>
          <p:nvPr/>
        </p:nvCxnSpPr>
        <p:spPr>
          <a:xfrm flipV="1">
            <a:off x="8873412" y="1287624"/>
            <a:ext cx="1530221" cy="802433"/>
          </a:xfrm>
          <a:prstGeom prst="straightConnector1">
            <a:avLst/>
          </a:prstGeom>
          <a:ln w="76200">
            <a:solidFill>
              <a:srgbClr val="0052F6"/>
            </a:solidFill>
            <a:headEnd type="arrow" w="med" len="med"/>
            <a:tailEnd type="arrow" w="med" len="med"/>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9" name="Bent Arrow 8"/>
          <p:cNvSpPr/>
          <p:nvPr/>
        </p:nvSpPr>
        <p:spPr>
          <a:xfrm rot="10800000">
            <a:off x="5020574" y="1607982"/>
            <a:ext cx="5959605" cy="1618296"/>
          </a:xfrm>
          <a:prstGeom prst="bentArrow">
            <a:avLst>
              <a:gd name="adj1" fmla="val 13460"/>
              <a:gd name="adj2" fmla="val 19230"/>
              <a:gd name="adj3" fmla="val 50000"/>
              <a:gd name="adj4" fmla="val 43750"/>
            </a:avLst>
          </a:prstGeom>
          <a:gradFill>
            <a:gsLst>
              <a:gs pos="27000">
                <a:schemeClr val="accent6">
                  <a:lumMod val="75000"/>
                </a:schemeClr>
              </a:gs>
              <a:gs pos="14000">
                <a:srgbClr val="00FFFF"/>
              </a:gs>
              <a:gs pos="46000">
                <a:srgbClr val="00FF00"/>
              </a:gs>
            </a:gsLst>
            <a:lin ang="5400000" scaled="0"/>
          </a:gradFill>
          <a:ln>
            <a:solidFill>
              <a:srgbClr val="0066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endParaRPr lang="en-CA">
              <a:solidFill>
                <a:prstClr val="black"/>
              </a:solidFill>
            </a:endParaRPr>
          </a:p>
        </p:txBody>
      </p:sp>
    </p:spTree>
    <p:extLst>
      <p:ext uri="{BB962C8B-B14F-4D97-AF65-F5344CB8AC3E}">
        <p14:creationId xmlns:p14="http://schemas.microsoft.com/office/powerpoint/2010/main" val="16097927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repeatCount="4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outVertical)">
                                      <p:cBhvr>
                                        <p:cTn id="14" dur="500"/>
                                        <p:tgtEl>
                                          <p:spTgt spid="7"/>
                                        </p:tgtEl>
                                      </p:cBhvr>
                                    </p:animEffect>
                                  </p:childTnLst>
                                </p:cTn>
                              </p:par>
                              <p:par>
                                <p:cTn id="15" presetID="21" presetClass="entr" presetSubtype="8" repeatCount="10000" fill="hold" grpId="0" nodeType="withEffect">
                                  <p:stCondLst>
                                    <p:cond delay="1000"/>
                                  </p:stCondLst>
                                  <p:childTnLst>
                                    <p:set>
                                      <p:cBhvr>
                                        <p:cTn id="16" dur="1" fill="hold">
                                          <p:stCondLst>
                                            <p:cond delay="0"/>
                                          </p:stCondLst>
                                        </p:cTn>
                                        <p:tgtEl>
                                          <p:spTgt spid="4"/>
                                        </p:tgtEl>
                                        <p:attrNameLst>
                                          <p:attrName>style.visibility</p:attrName>
                                        </p:attrNameLst>
                                      </p:cBhvr>
                                      <p:to>
                                        <p:strVal val="visible"/>
                                      </p:to>
                                    </p:set>
                                    <p:animEffect transition="in" filter="wheel(8)">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repeatCount="500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righ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9" grpId="0" animBg="1"/>
    </p:bldLst>
  </p:timing>
</p:sld>
</file>

<file path=ppt/slides/slide70.xml><?xml version="1.0" encoding="utf-8"?>
<p:sld xmlns:a="http://schemas.openxmlformats.org/drawingml/2006/main" xmlns:r="http://schemas.openxmlformats.org/officeDocument/2006/relationships" xmlns:p="http://schemas.openxmlformats.org/presentationml/2006/main" showMasterSp="0">
  <p:cSld>
    <p:bg>
      <p:bgPr>
        <a:gradFill rotWithShape="1">
          <a:gsLst>
            <a:gs pos="95000">
              <a:srgbClr val="FFFF00">
                <a:alpha val="0"/>
                <a:lumMod val="54000"/>
                <a:lumOff val="46000"/>
              </a:srgbClr>
            </a:gs>
            <a:gs pos="21000">
              <a:schemeClr val="bg2">
                <a:tint val="78000"/>
                <a:shade val="100000"/>
                <a:hueMod val="136000"/>
                <a:satMod val="160000"/>
                <a:lumMod val="105000"/>
              </a:schemeClr>
            </a:gs>
            <a:gs pos="6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0519" y="251156"/>
            <a:ext cx="9696561" cy="1008475"/>
          </a:xfrm>
          <a:gradFill>
            <a:gsLst>
              <a:gs pos="95000">
                <a:srgbClr val="FFFF00">
                  <a:lumMod val="54000"/>
                  <a:lumOff val="46000"/>
                  <a:alpha val="64000"/>
                </a:srgbClr>
              </a:gs>
              <a:gs pos="21000">
                <a:srgbClr val="00FF00"/>
              </a:gs>
              <a:gs pos="60000">
                <a:schemeClr val="bg2">
                  <a:shade val="92000"/>
                  <a:satMod val="170000"/>
                  <a:lumMod val="96000"/>
                </a:schemeClr>
              </a:gs>
            </a:gsLst>
            <a:lin ang="5400000" scaled="0"/>
          </a:gradFill>
          <a:ln w="38100">
            <a:solidFill>
              <a:srgbClr val="FF00FF"/>
            </a:solidFill>
          </a:ln>
          <a:scene3d>
            <a:camera prst="orthographicFront"/>
            <a:lightRig rig="threePt" dir="t"/>
          </a:scene3d>
          <a:sp3d>
            <a:bevelT w="152400" h="50800" prst="softRound"/>
          </a:sp3d>
        </p:spPr>
        <p:txBody>
          <a:bodyPr anchor="ctr">
            <a:normAutofit/>
            <a:sp3d extrusionH="57150">
              <a:bevelT w="38100" h="38100"/>
            </a:sp3d>
          </a:bodyPr>
          <a:lstStyle/>
          <a:p>
            <a:r>
              <a:rPr lang="en-CA" sz="6600" dirty="0" err="1" smtClean="0">
                <a:solidFill>
                  <a:schemeClr val="accent5">
                    <a:lumMod val="75000"/>
                  </a:schemeClr>
                </a:solidFill>
              </a:rPr>
              <a:t>Mosheh</a:t>
            </a:r>
            <a:r>
              <a:rPr lang="en-CA" sz="6600" dirty="0" smtClean="0">
                <a:solidFill>
                  <a:schemeClr val="accent5">
                    <a:lumMod val="75000"/>
                  </a:schemeClr>
                </a:solidFill>
              </a:rPr>
              <a:t> and the moon?</a:t>
            </a:r>
            <a:endParaRPr lang="en-CA" sz="6600" dirty="0">
              <a:solidFill>
                <a:schemeClr val="accent5">
                  <a:lumMod val="75000"/>
                </a:schemeClr>
              </a:solidFill>
            </a:endParaRPr>
          </a:p>
        </p:txBody>
      </p:sp>
      <p:sp>
        <p:nvSpPr>
          <p:cNvPr id="3" name="Text Placeholder 2"/>
          <p:cNvSpPr>
            <a:spLocks noGrp="1"/>
          </p:cNvSpPr>
          <p:nvPr>
            <p:ph type="body" idx="1"/>
          </p:nvPr>
        </p:nvSpPr>
        <p:spPr>
          <a:xfrm>
            <a:off x="354563" y="1530220"/>
            <a:ext cx="11495315" cy="5057191"/>
          </a:xfrm>
        </p:spPr>
        <p:txBody>
          <a:bodyPr>
            <a:noAutofit/>
            <a:scene3d>
              <a:camera prst="orthographicFront"/>
              <a:lightRig rig="threePt" dir="t"/>
            </a:scene3d>
            <a:sp3d extrusionH="57150">
              <a:bevelT w="38100" h="38100"/>
            </a:sp3d>
          </a:bodyPr>
          <a:lstStyle/>
          <a:p>
            <a:r>
              <a:rPr lang="en-CA" sz="3600" b="1" dirty="0" err="1" smtClean="0">
                <a:solidFill>
                  <a:srgbClr val="0052F6"/>
                </a:solidFill>
              </a:rPr>
              <a:t>Y</a:t>
            </a:r>
            <a:r>
              <a:rPr lang="en-CA" sz="3600" b="1" cap="none" dirty="0" err="1" smtClean="0">
                <a:solidFill>
                  <a:srgbClr val="0052F6"/>
                </a:solidFill>
              </a:rPr>
              <a:t>ahuah</a:t>
            </a:r>
            <a:r>
              <a:rPr lang="en-CA" sz="3600" cap="none" dirty="0" smtClean="0">
                <a:solidFill>
                  <a:schemeClr val="tx1"/>
                </a:solidFill>
              </a:rPr>
              <a:t> spoke to </a:t>
            </a:r>
            <a:r>
              <a:rPr lang="en-CA" sz="3600" cap="none" dirty="0" err="1" smtClean="0">
                <a:solidFill>
                  <a:schemeClr val="tx1"/>
                </a:solidFill>
              </a:rPr>
              <a:t>Mosheh</a:t>
            </a:r>
            <a:r>
              <a:rPr lang="en-CA" sz="3600" cap="none" dirty="0" smtClean="0">
                <a:solidFill>
                  <a:schemeClr val="tx1"/>
                </a:solidFill>
              </a:rPr>
              <a:t> identifying and commanding the exact timing of the start of His Worship Cycles – </a:t>
            </a:r>
            <a:r>
              <a:rPr lang="en-CA" sz="3600" b="1" i="1" cap="none" dirty="0" smtClean="0">
                <a:ln w="12700">
                  <a:solidFill>
                    <a:srgbClr val="0052F6"/>
                  </a:solidFill>
                </a:ln>
                <a:solidFill>
                  <a:srgbClr val="00FFFF"/>
                </a:solidFill>
                <a:latin typeface="Georgia" panose="02040502050405020303" pitchFamily="18" charset="0"/>
              </a:rPr>
              <a:t>The Way. </a:t>
            </a:r>
          </a:p>
          <a:p>
            <a:r>
              <a:rPr lang="en-CA" sz="3600" b="1" cap="none" dirty="0" smtClean="0">
                <a:ln>
                  <a:solidFill>
                    <a:sysClr val="windowText" lastClr="000000"/>
                  </a:solidFill>
                </a:ln>
                <a:solidFill>
                  <a:srgbClr val="FFFF00"/>
                </a:solidFill>
              </a:rPr>
              <a:t>In Exodus 12:2</a:t>
            </a:r>
            <a:r>
              <a:rPr lang="en-CA" sz="3600" cap="none" dirty="0" smtClean="0">
                <a:ln>
                  <a:solidFill>
                    <a:sysClr val="windowText" lastClr="000000"/>
                  </a:solidFill>
                </a:ln>
                <a:solidFill>
                  <a:srgbClr val="FFFF00"/>
                </a:solidFill>
              </a:rPr>
              <a:t>, </a:t>
            </a:r>
            <a:r>
              <a:rPr lang="en-CA" sz="3600" cap="none" dirty="0">
                <a:solidFill>
                  <a:schemeClr val="tx1"/>
                </a:solidFill>
              </a:rPr>
              <a:t>d</a:t>
            </a:r>
            <a:r>
              <a:rPr lang="en-CA" sz="3600" cap="none" dirty="0" smtClean="0">
                <a:solidFill>
                  <a:schemeClr val="tx1"/>
                </a:solidFill>
              </a:rPr>
              <a:t>id </a:t>
            </a:r>
            <a:r>
              <a:rPr lang="en-CA" sz="3600" b="1" cap="none" dirty="0" smtClean="0">
                <a:solidFill>
                  <a:srgbClr val="0052F6"/>
                </a:solidFill>
              </a:rPr>
              <a:t>Yahuah</a:t>
            </a:r>
            <a:r>
              <a:rPr lang="en-CA" sz="3600" cap="none" dirty="0" smtClean="0">
                <a:solidFill>
                  <a:schemeClr val="tx1"/>
                </a:solidFill>
              </a:rPr>
              <a:t> identify the </a:t>
            </a:r>
            <a:r>
              <a:rPr lang="en-CA" sz="3600" cap="none" dirty="0" smtClean="0">
                <a:solidFill>
                  <a:schemeClr val="tx1"/>
                </a:solidFill>
                <a:effectLst>
                  <a:glow rad="228600">
                    <a:schemeClr val="accent1">
                      <a:satMod val="175000"/>
                      <a:alpha val="40000"/>
                    </a:schemeClr>
                  </a:glow>
                </a:effectLst>
              </a:rPr>
              <a:t>Moon</a:t>
            </a:r>
            <a:r>
              <a:rPr lang="en-CA" sz="3600" cap="none" dirty="0" smtClean="0">
                <a:solidFill>
                  <a:schemeClr val="tx1"/>
                </a:solidFill>
              </a:rPr>
              <a:t> as being the guiding </a:t>
            </a:r>
            <a:r>
              <a:rPr lang="en-CA" sz="3600" b="1" i="1" cap="none" dirty="0" smtClean="0">
                <a:ln>
                  <a:solidFill>
                    <a:srgbClr val="FFFF00"/>
                  </a:solidFill>
                </a:ln>
                <a:solidFill>
                  <a:srgbClr val="FFFF00"/>
                </a:solidFill>
                <a:effectLst>
                  <a:glow rad="76200">
                    <a:srgbClr val="FF00FF"/>
                  </a:glow>
                </a:effectLst>
                <a:latin typeface="Viner Hand ITC" panose="03070502030502020203" pitchFamily="66" charset="0"/>
              </a:rPr>
              <a:t>LIGHT</a:t>
            </a:r>
            <a:r>
              <a:rPr lang="en-CA" sz="3600" b="1" cap="none" dirty="0" smtClean="0">
                <a:solidFill>
                  <a:schemeClr val="tx1"/>
                </a:solidFill>
              </a:rPr>
              <a:t>  </a:t>
            </a:r>
            <a:r>
              <a:rPr lang="en-CA" sz="3600" cap="none" dirty="0" smtClean="0">
                <a:solidFill>
                  <a:schemeClr val="tx1"/>
                </a:solidFill>
              </a:rPr>
              <a:t>for timing the Mo-edim? </a:t>
            </a:r>
          </a:p>
          <a:p>
            <a:r>
              <a:rPr lang="en-CA" sz="3600" u="sng" cap="none" dirty="0" smtClean="0">
                <a:solidFill>
                  <a:schemeClr val="tx1"/>
                </a:solidFill>
                <a:latin typeface="Arial Black" panose="020B0A04020102020204" pitchFamily="34" charset="0"/>
              </a:rPr>
              <a:t>Is it possible</a:t>
            </a:r>
            <a:r>
              <a:rPr lang="en-CA" sz="3600" cap="none" dirty="0" smtClean="0">
                <a:solidFill>
                  <a:schemeClr val="tx1"/>
                </a:solidFill>
                <a:latin typeface="Arial Black" panose="020B0A04020102020204" pitchFamily="34" charset="0"/>
              </a:rPr>
              <a:t> </a:t>
            </a:r>
            <a:r>
              <a:rPr lang="en-CA" sz="3600" cap="none" dirty="0" smtClean="0">
                <a:solidFill>
                  <a:schemeClr val="tx1"/>
                </a:solidFill>
              </a:rPr>
              <a:t>that </a:t>
            </a:r>
            <a:r>
              <a:rPr lang="en-CA" sz="3600" b="1" cap="none" dirty="0" err="1" smtClean="0">
                <a:solidFill>
                  <a:srgbClr val="0052F6"/>
                </a:solidFill>
              </a:rPr>
              <a:t>Yahuah</a:t>
            </a:r>
            <a:r>
              <a:rPr lang="en-CA" sz="3600" cap="none" dirty="0" smtClean="0">
                <a:solidFill>
                  <a:schemeClr val="tx1"/>
                </a:solidFill>
              </a:rPr>
              <a:t> identified the </a:t>
            </a:r>
            <a:r>
              <a:rPr lang="en-CA" sz="3600" b="1" cap="none" dirty="0" err="1" smtClean="0">
                <a:ln w="12700">
                  <a:solidFill>
                    <a:srgbClr val="00FFFF"/>
                  </a:solidFill>
                </a:ln>
                <a:gradFill flip="none" rotWithShape="1">
                  <a:gsLst>
                    <a:gs pos="73000">
                      <a:srgbClr val="FFFF00">
                        <a:alpha val="89000"/>
                        <a:lumMod val="62000"/>
                        <a:lumOff val="38000"/>
                      </a:srgbClr>
                    </a:gs>
                    <a:gs pos="84000">
                      <a:srgbClr val="0052F6"/>
                    </a:gs>
                    <a:gs pos="55000">
                      <a:schemeClr val="accent1">
                        <a:lumMod val="75000"/>
                      </a:schemeClr>
                    </a:gs>
                  </a:gsLst>
                  <a:lin ang="2700000" scaled="1"/>
                  <a:tileRect/>
                </a:gradFill>
                <a:latin typeface="Arial Black" panose="020B0A04020102020204" pitchFamily="34" charset="0"/>
              </a:rPr>
              <a:t>Tequfah</a:t>
            </a:r>
            <a:r>
              <a:rPr lang="en-CA" sz="3600" b="1" cap="none" dirty="0" smtClean="0">
                <a:ln w="12700">
                  <a:solidFill>
                    <a:srgbClr val="00FFFF"/>
                  </a:solidFill>
                </a:ln>
                <a:gradFill flip="none" rotWithShape="1">
                  <a:gsLst>
                    <a:gs pos="73000">
                      <a:srgbClr val="FFFF00">
                        <a:alpha val="89000"/>
                        <a:lumMod val="62000"/>
                        <a:lumOff val="38000"/>
                      </a:srgbClr>
                    </a:gs>
                    <a:gs pos="84000">
                      <a:srgbClr val="0052F6"/>
                    </a:gs>
                    <a:gs pos="55000">
                      <a:schemeClr val="accent1">
                        <a:lumMod val="75000"/>
                      </a:schemeClr>
                    </a:gs>
                  </a:gsLst>
                  <a:lin ang="2700000" scaled="1"/>
                  <a:tileRect/>
                </a:gradFill>
                <a:latin typeface="Arial Black" panose="020B0A04020102020204" pitchFamily="34" charset="0"/>
              </a:rPr>
              <a:t>/</a:t>
            </a:r>
            <a:r>
              <a:rPr lang="en-CA" sz="3600" b="1" cap="none" dirty="0" err="1" smtClean="0">
                <a:ln w="12700">
                  <a:solidFill>
                    <a:srgbClr val="00FFFF"/>
                  </a:solidFill>
                </a:ln>
                <a:gradFill flip="none" rotWithShape="1">
                  <a:gsLst>
                    <a:gs pos="73000">
                      <a:srgbClr val="FFFF00">
                        <a:alpha val="89000"/>
                        <a:lumMod val="62000"/>
                        <a:lumOff val="38000"/>
                      </a:srgbClr>
                    </a:gs>
                    <a:gs pos="84000">
                      <a:srgbClr val="0052F6"/>
                    </a:gs>
                    <a:gs pos="55000">
                      <a:schemeClr val="accent1">
                        <a:lumMod val="75000"/>
                      </a:schemeClr>
                    </a:gs>
                  </a:gsLst>
                  <a:lin ang="2700000" scaled="1"/>
                  <a:tileRect/>
                </a:gradFill>
                <a:latin typeface="Arial Black" panose="020B0A04020102020204" pitchFamily="34" charset="0"/>
              </a:rPr>
              <a:t>Mazzaroth</a:t>
            </a:r>
            <a:r>
              <a:rPr lang="en-CA" sz="3600" cap="none" dirty="0" smtClean="0">
                <a:solidFill>
                  <a:schemeClr val="tx1"/>
                </a:solidFill>
              </a:rPr>
              <a:t> based year to </a:t>
            </a:r>
            <a:r>
              <a:rPr lang="en-CA" sz="3600" cap="none" dirty="0" err="1" smtClean="0">
                <a:solidFill>
                  <a:schemeClr val="tx1"/>
                </a:solidFill>
              </a:rPr>
              <a:t>Mosheh</a:t>
            </a:r>
            <a:r>
              <a:rPr lang="en-CA" sz="3600" cap="none" dirty="0" smtClean="0">
                <a:solidFill>
                  <a:schemeClr val="tx1"/>
                </a:solidFill>
              </a:rPr>
              <a:t> with </a:t>
            </a:r>
            <a:r>
              <a:rPr lang="en-CA" sz="3600" b="1" i="1" cap="none" dirty="0" smtClean="0">
                <a:ln>
                  <a:solidFill>
                    <a:srgbClr val="0066FF"/>
                  </a:solidFill>
                </a:ln>
                <a:solidFill>
                  <a:srgbClr val="FF00FF"/>
                </a:solidFill>
                <a:effectLst>
                  <a:glow rad="266700">
                    <a:srgbClr val="FFCC00"/>
                  </a:glow>
                </a:effectLst>
                <a:latin typeface="Arial Black" panose="020B0A04020102020204" pitchFamily="34" charset="0"/>
              </a:rPr>
              <a:t>BLINDING SPECIFICS </a:t>
            </a:r>
            <a:r>
              <a:rPr lang="en-CA" sz="3600" cap="none" dirty="0" smtClean="0">
                <a:solidFill>
                  <a:schemeClr val="tx1"/>
                </a:solidFill>
              </a:rPr>
              <a:t>right there in </a:t>
            </a:r>
            <a:r>
              <a:rPr lang="en-CA" sz="3600" cap="none" dirty="0" smtClean="0">
                <a:ln>
                  <a:solidFill>
                    <a:schemeClr val="tx1"/>
                  </a:solidFill>
                </a:ln>
                <a:solidFill>
                  <a:srgbClr val="00FF00"/>
                </a:solidFill>
              </a:rPr>
              <a:t>Exodus 12:2?</a:t>
            </a:r>
            <a:endParaRPr lang="en-CA" sz="3600" cap="none" dirty="0">
              <a:ln>
                <a:solidFill>
                  <a:schemeClr val="tx1"/>
                </a:solidFill>
              </a:ln>
              <a:solidFill>
                <a:srgbClr val="00FF00"/>
              </a:solidFill>
            </a:endParaRPr>
          </a:p>
        </p:txBody>
      </p:sp>
      <p:sp>
        <p:nvSpPr>
          <p:cNvPr id="4" name="Slide Number Placeholder 3"/>
          <p:cNvSpPr>
            <a:spLocks noGrp="1"/>
          </p:cNvSpPr>
          <p:nvPr>
            <p:ph type="sldNum" sz="quarter" idx="12"/>
          </p:nvPr>
        </p:nvSpPr>
        <p:spPr>
          <a:xfrm>
            <a:off x="11693885" y="6492875"/>
            <a:ext cx="477795" cy="365125"/>
          </a:xfrm>
        </p:spPr>
        <p:txBody>
          <a:bodyPr/>
          <a:lstStyle/>
          <a:p>
            <a:fld id="{6D22F896-40B5-4ADD-8801-0D06FADFA095}" type="slidenum">
              <a:rPr lang="en-US" smtClean="0"/>
              <a:pPr/>
              <a:t>70</a:t>
            </a:fld>
            <a:endParaRPr lang="en-US" dirty="0"/>
          </a:p>
        </p:txBody>
      </p:sp>
      <p:sp>
        <p:nvSpPr>
          <p:cNvPr id="5" name="Rectangle 4"/>
          <p:cNvSpPr/>
          <p:nvPr/>
        </p:nvSpPr>
        <p:spPr>
          <a:xfrm>
            <a:off x="10610083" y="360356"/>
            <a:ext cx="953656" cy="790074"/>
          </a:xfrm>
          <a:prstGeom prst="rect">
            <a:avLst/>
          </a:prstGeom>
          <a:solidFill>
            <a:schemeClr val="tx1"/>
          </a:solidFill>
          <a:ln w="38100">
            <a:solidFill>
              <a:srgbClr val="FF99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4800" dirty="0" smtClean="0">
                <a:solidFill>
                  <a:srgbClr val="00FFFF"/>
                </a:solidFill>
                <a:latin typeface="Arial Black" panose="020B0A04020102020204" pitchFamily="34" charset="0"/>
              </a:rPr>
              <a:t>??</a:t>
            </a:r>
            <a:endParaRPr lang="en-CA" sz="4800" dirty="0">
              <a:solidFill>
                <a:srgbClr val="00FFFF"/>
              </a:solidFill>
              <a:latin typeface="Arial Black" panose="020B0A04020102020204" pitchFamily="34" charset="0"/>
            </a:endParaRPr>
          </a:p>
        </p:txBody>
      </p:sp>
      <p:sp>
        <p:nvSpPr>
          <p:cNvPr id="6" name="Oval 5"/>
          <p:cNvSpPr/>
          <p:nvPr/>
        </p:nvSpPr>
        <p:spPr>
          <a:xfrm>
            <a:off x="250166" y="3847381"/>
            <a:ext cx="1595886" cy="914400"/>
          </a:xfrm>
          <a:prstGeom prst="ellipse">
            <a:avLst/>
          </a:prstGeom>
          <a:solidFill>
            <a:schemeClr val="tx1"/>
          </a:solidFill>
          <a:effectLst>
            <a:glow rad="1270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4800" dirty="0" smtClean="0">
                <a:solidFill>
                  <a:schemeClr val="accent1">
                    <a:lumMod val="40000"/>
                    <a:lumOff val="60000"/>
                  </a:schemeClr>
                </a:solidFill>
              </a:rPr>
              <a:t>OR,</a:t>
            </a:r>
            <a:endParaRPr lang="en-CA" sz="4800" dirty="0">
              <a:solidFill>
                <a:schemeClr val="accent1">
                  <a:lumMod val="40000"/>
                  <a:lumOff val="60000"/>
                </a:schemeClr>
              </a:solidFill>
            </a:endParaRPr>
          </a:p>
        </p:txBody>
      </p:sp>
    </p:spTree>
    <p:extLst>
      <p:ext uri="{BB962C8B-B14F-4D97-AF65-F5344CB8AC3E}">
        <p14:creationId xmlns:p14="http://schemas.microsoft.com/office/powerpoint/2010/main" val="23115162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repeatCount="5000" fill="hold" grpId="0" nodeType="withEffect">
                                  <p:stCondLst>
                                    <p:cond delay="75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1.xml><?xml version="1.0" encoding="utf-8"?>
<p:sld xmlns:a="http://schemas.openxmlformats.org/drawingml/2006/main" xmlns:r="http://schemas.openxmlformats.org/officeDocument/2006/relationships" xmlns:p="http://schemas.openxmlformats.org/presentationml/2006/main" showMasterSp="0">
  <p:cSld>
    <p:bg>
      <p:bgPr>
        <a:gradFill rotWithShape="1">
          <a:gsLst>
            <a:gs pos="95000">
              <a:srgbClr val="FFFF00">
                <a:alpha val="0"/>
                <a:lumMod val="34000"/>
              </a:srgbClr>
            </a:gs>
            <a:gs pos="21000">
              <a:schemeClr val="bg2">
                <a:tint val="78000"/>
                <a:shade val="100000"/>
                <a:hueMod val="136000"/>
                <a:satMod val="160000"/>
                <a:lumMod val="105000"/>
              </a:schemeClr>
            </a:gs>
            <a:gs pos="6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48966" y="251156"/>
            <a:ext cx="7044633" cy="1008475"/>
          </a:xfrm>
          <a:gradFill>
            <a:gsLst>
              <a:gs pos="77000">
                <a:srgbClr val="FFFF00"/>
              </a:gs>
              <a:gs pos="0">
                <a:srgbClr val="9966FF">
                  <a:lumMod val="52000"/>
                </a:srgbClr>
              </a:gs>
              <a:gs pos="26000">
                <a:srgbClr val="00FF00"/>
              </a:gs>
              <a:gs pos="93000">
                <a:schemeClr val="accent1">
                  <a:lumMod val="75000"/>
                </a:schemeClr>
              </a:gs>
            </a:gsLst>
            <a:lin ang="5400000" scaled="0"/>
          </a:gradFill>
          <a:ln w="38100">
            <a:solidFill>
              <a:srgbClr val="FF00FF"/>
            </a:solidFill>
          </a:ln>
          <a:scene3d>
            <a:camera prst="orthographicFront"/>
            <a:lightRig rig="threePt" dir="t"/>
          </a:scene3d>
          <a:sp3d>
            <a:bevelT w="152400" h="50800" prst="softRound"/>
          </a:sp3d>
        </p:spPr>
        <p:txBody>
          <a:bodyPr anchor="b">
            <a:normAutofit/>
            <a:sp3d extrusionH="57150">
              <a:bevelT w="38100" h="38100"/>
            </a:sp3d>
          </a:bodyPr>
          <a:lstStyle/>
          <a:p>
            <a:r>
              <a:rPr lang="en-CA" sz="6600" dirty="0" err="1" smtClean="0">
                <a:solidFill>
                  <a:srgbClr val="0052F6"/>
                </a:solidFill>
              </a:rPr>
              <a:t>Yahuah’s</a:t>
            </a:r>
            <a:r>
              <a:rPr lang="en-CA" sz="6600" dirty="0" smtClean="0">
                <a:solidFill>
                  <a:srgbClr val="0052F6"/>
                </a:solidFill>
              </a:rPr>
              <a:t> Words</a:t>
            </a:r>
            <a:endParaRPr lang="en-CA" sz="6600" dirty="0">
              <a:solidFill>
                <a:srgbClr val="0052F6"/>
              </a:solidFill>
            </a:endParaRPr>
          </a:p>
        </p:txBody>
      </p:sp>
      <p:sp>
        <p:nvSpPr>
          <p:cNvPr id="3" name="Text Placeholder 2"/>
          <p:cNvSpPr>
            <a:spLocks noGrp="1"/>
          </p:cNvSpPr>
          <p:nvPr>
            <p:ph type="body" idx="1"/>
          </p:nvPr>
        </p:nvSpPr>
        <p:spPr>
          <a:xfrm>
            <a:off x="235691" y="1843439"/>
            <a:ext cx="11495315" cy="4842587"/>
          </a:xfrm>
        </p:spPr>
        <p:txBody>
          <a:bodyPr>
            <a:noAutofit/>
            <a:scene3d>
              <a:camera prst="orthographicFront"/>
              <a:lightRig rig="threePt" dir="t"/>
            </a:scene3d>
            <a:sp3d extrusionH="57150">
              <a:bevelT w="38100" h="38100"/>
            </a:sp3d>
          </a:bodyPr>
          <a:lstStyle/>
          <a:p>
            <a:pPr algn="l"/>
            <a:r>
              <a:rPr lang="en-US" sz="3600" b="1" i="1" dirty="0" err="1" smtClean="0">
                <a:solidFill>
                  <a:srgbClr val="008080"/>
                </a:solidFill>
                <a:latin typeface="Georgia" panose="02040502050405020303" pitchFamily="18" charset="0"/>
              </a:rPr>
              <a:t>E</a:t>
            </a:r>
            <a:r>
              <a:rPr lang="en-US" sz="3600" b="1" i="1" cap="none" dirty="0" err="1" smtClean="0">
                <a:solidFill>
                  <a:srgbClr val="008080"/>
                </a:solidFill>
                <a:latin typeface="Georgia" panose="02040502050405020303" pitchFamily="18" charset="0"/>
              </a:rPr>
              <a:t>xo</a:t>
            </a:r>
            <a:r>
              <a:rPr lang="en-US" sz="3600" b="1" i="1" dirty="0" smtClean="0">
                <a:solidFill>
                  <a:srgbClr val="008080"/>
                </a:solidFill>
                <a:latin typeface="Georgia" panose="02040502050405020303" pitchFamily="18" charset="0"/>
              </a:rPr>
              <a:t> </a:t>
            </a:r>
            <a:r>
              <a:rPr lang="en-US" sz="3600" b="1" i="1" dirty="0">
                <a:solidFill>
                  <a:srgbClr val="008080"/>
                </a:solidFill>
                <a:latin typeface="Georgia" panose="02040502050405020303" pitchFamily="18" charset="0"/>
              </a:rPr>
              <a:t>12:2</a:t>
            </a:r>
            <a:r>
              <a:rPr lang="en-US" sz="3600" b="1" i="1" dirty="0">
                <a:solidFill>
                  <a:prstClr val="black"/>
                </a:solidFill>
                <a:latin typeface="Georgia" panose="02040502050405020303" pitchFamily="18" charset="0"/>
              </a:rPr>
              <a:t>  </a:t>
            </a:r>
            <a:r>
              <a:rPr lang="en-US" sz="3600" cap="none" dirty="0">
                <a:solidFill>
                  <a:prstClr val="black"/>
                </a:solidFill>
              </a:rPr>
              <a:t>T</a:t>
            </a:r>
            <a:r>
              <a:rPr lang="en-US" sz="3600" cap="none" dirty="0" smtClean="0">
                <a:solidFill>
                  <a:prstClr val="black"/>
                </a:solidFill>
              </a:rPr>
              <a:t>his </a:t>
            </a:r>
            <a:r>
              <a:rPr lang="en-US" sz="3600" cap="none" dirty="0" err="1" smtClean="0">
                <a:solidFill>
                  <a:prstClr val="black"/>
                </a:solidFill>
              </a:rPr>
              <a:t>moneth</a:t>
            </a:r>
            <a:r>
              <a:rPr lang="en-US" sz="3600" cap="none" dirty="0" smtClean="0">
                <a:solidFill>
                  <a:prstClr val="black"/>
                </a:solidFill>
              </a:rPr>
              <a:t> </a:t>
            </a:r>
            <a:r>
              <a:rPr lang="en-US" sz="3600" cap="none" dirty="0" err="1" smtClean="0">
                <a:solidFill>
                  <a:prstClr val="black"/>
                </a:solidFill>
              </a:rPr>
              <a:t>shalbe</a:t>
            </a:r>
            <a:r>
              <a:rPr lang="en-US" sz="3600" cap="none" dirty="0" smtClean="0">
                <a:solidFill>
                  <a:prstClr val="black"/>
                </a:solidFill>
              </a:rPr>
              <a:t> </a:t>
            </a:r>
            <a:r>
              <a:rPr lang="en-US" sz="3600" cap="none" dirty="0" err="1" smtClean="0">
                <a:solidFill>
                  <a:prstClr val="black"/>
                </a:solidFill>
              </a:rPr>
              <a:t>vnto</a:t>
            </a:r>
            <a:r>
              <a:rPr lang="en-US" sz="3600" cap="none" dirty="0" smtClean="0">
                <a:solidFill>
                  <a:prstClr val="black"/>
                </a:solidFill>
              </a:rPr>
              <a:t> you the beginning of 	</a:t>
            </a:r>
            <a:r>
              <a:rPr lang="en-US" sz="3600" cap="none" dirty="0" err="1" smtClean="0">
                <a:solidFill>
                  <a:prstClr val="black"/>
                </a:solidFill>
              </a:rPr>
              <a:t>moneths</a:t>
            </a:r>
            <a:r>
              <a:rPr lang="en-US" sz="3600" cap="none" dirty="0" smtClean="0">
                <a:solidFill>
                  <a:prstClr val="black"/>
                </a:solidFill>
              </a:rPr>
              <a:t>: it </a:t>
            </a:r>
            <a:r>
              <a:rPr lang="en-US" sz="3600" cap="none" dirty="0" err="1" smtClean="0">
                <a:solidFill>
                  <a:prstClr val="black"/>
                </a:solidFill>
              </a:rPr>
              <a:t>shalbe</a:t>
            </a:r>
            <a:r>
              <a:rPr lang="en-US" sz="3600" cap="none" dirty="0" smtClean="0">
                <a:solidFill>
                  <a:prstClr val="black"/>
                </a:solidFill>
              </a:rPr>
              <a:t> to you the first </a:t>
            </a:r>
            <a:r>
              <a:rPr lang="en-US" sz="3600" cap="none" dirty="0" err="1" smtClean="0">
                <a:solidFill>
                  <a:prstClr val="black"/>
                </a:solidFill>
              </a:rPr>
              <a:t>moneth</a:t>
            </a:r>
            <a:r>
              <a:rPr lang="en-US" sz="3600" cap="none" dirty="0" smtClean="0">
                <a:solidFill>
                  <a:prstClr val="black"/>
                </a:solidFill>
              </a:rPr>
              <a:t> of the</a:t>
            </a:r>
            <a:r>
              <a:rPr lang="en-US" sz="3600" cap="none" dirty="0" smtClean="0">
                <a:solidFill>
                  <a:prstClr val="black"/>
                </a:solidFill>
                <a:latin typeface="Georgia" panose="02040502050405020303" pitchFamily="18" charset="0"/>
              </a:rPr>
              <a:t> </a:t>
            </a:r>
            <a:r>
              <a:rPr lang="en-US" sz="3600" b="1" cap="none" dirty="0" smtClean="0">
                <a:ln>
                  <a:solidFill>
                    <a:srgbClr val="0052F6"/>
                  </a:solidFill>
                </a:ln>
                <a:solidFill>
                  <a:srgbClr val="FF00FF"/>
                </a:solidFill>
                <a:latin typeface="Georgia" panose="02040502050405020303" pitchFamily="18" charset="0"/>
              </a:rPr>
              <a:t>YERE.</a:t>
            </a:r>
            <a:r>
              <a:rPr lang="en-US" sz="3600" cap="none" dirty="0" smtClean="0">
                <a:solidFill>
                  <a:prstClr val="black"/>
                </a:solidFill>
                <a:latin typeface="Georgia" panose="02040502050405020303" pitchFamily="18" charset="0"/>
              </a:rPr>
              <a:t/>
            </a:r>
            <a:br>
              <a:rPr lang="en-US" sz="3600" cap="none" dirty="0" smtClean="0">
                <a:solidFill>
                  <a:prstClr val="black"/>
                </a:solidFill>
                <a:latin typeface="Georgia" panose="02040502050405020303" pitchFamily="18" charset="0"/>
              </a:rPr>
            </a:br>
            <a:r>
              <a:rPr lang="en-US" sz="800" cap="none" dirty="0" smtClean="0">
                <a:solidFill>
                  <a:prstClr val="black"/>
                </a:solidFill>
                <a:latin typeface="Georgia" panose="02040502050405020303" pitchFamily="18" charset="0"/>
              </a:rPr>
              <a:t>										                            </a:t>
            </a:r>
            <a:r>
              <a:rPr lang="en-US" sz="1400" cap="none" dirty="0" smtClean="0">
                <a:solidFill>
                  <a:prstClr val="black"/>
                </a:solidFill>
                <a:latin typeface="Georgia" panose="02040502050405020303" pitchFamily="18" charset="0"/>
              </a:rPr>
              <a:t>Geneva</a:t>
            </a:r>
          </a:p>
          <a:p>
            <a:pPr algn="l"/>
            <a:r>
              <a:rPr lang="en-US" sz="3600" b="1" i="1" dirty="0" err="1" smtClean="0">
                <a:solidFill>
                  <a:srgbClr val="009999"/>
                </a:solidFill>
                <a:latin typeface="Georgia" panose="02040502050405020303" pitchFamily="18" charset="0"/>
              </a:rPr>
              <a:t>E</a:t>
            </a:r>
            <a:r>
              <a:rPr lang="en-US" sz="3600" b="1" i="1" cap="none" dirty="0" err="1" smtClean="0">
                <a:solidFill>
                  <a:srgbClr val="009999"/>
                </a:solidFill>
                <a:latin typeface="Georgia" panose="02040502050405020303" pitchFamily="18" charset="0"/>
              </a:rPr>
              <a:t>xo</a:t>
            </a:r>
            <a:r>
              <a:rPr lang="en-US" sz="3600" b="1" i="1" dirty="0" smtClean="0">
                <a:solidFill>
                  <a:srgbClr val="009999"/>
                </a:solidFill>
                <a:latin typeface="Georgia" panose="02040502050405020303" pitchFamily="18" charset="0"/>
              </a:rPr>
              <a:t> </a:t>
            </a:r>
            <a:r>
              <a:rPr lang="en-US" sz="3600" b="1" i="1" dirty="0">
                <a:solidFill>
                  <a:srgbClr val="009999"/>
                </a:solidFill>
                <a:latin typeface="Georgia" panose="02040502050405020303" pitchFamily="18" charset="0"/>
              </a:rPr>
              <a:t>12:2  </a:t>
            </a:r>
            <a:r>
              <a:rPr lang="en-US" sz="3600" cap="none" dirty="0">
                <a:solidFill>
                  <a:schemeClr val="tx1"/>
                </a:solidFill>
              </a:rPr>
              <a:t>T</a:t>
            </a:r>
            <a:r>
              <a:rPr lang="en-US" sz="3600" cap="none" dirty="0" smtClean="0">
                <a:solidFill>
                  <a:schemeClr val="tx1"/>
                </a:solidFill>
              </a:rPr>
              <a:t>his month </a:t>
            </a:r>
            <a:r>
              <a:rPr lang="en-US" sz="3600" i="1" cap="none" dirty="0" smtClean="0">
                <a:solidFill>
                  <a:schemeClr val="tx1"/>
                </a:solidFill>
              </a:rPr>
              <a:t>shall be</a:t>
            </a:r>
            <a:r>
              <a:rPr lang="en-US" sz="3600" cap="none" dirty="0" smtClean="0">
                <a:solidFill>
                  <a:schemeClr val="tx1"/>
                </a:solidFill>
              </a:rPr>
              <a:t> to you the beginning of months:  	it is the first to you among the months of the </a:t>
            </a:r>
            <a:r>
              <a:rPr lang="en-US" sz="3600" b="1" cap="none" dirty="0">
                <a:ln>
                  <a:solidFill>
                    <a:srgbClr val="0052F6"/>
                  </a:solidFill>
                </a:ln>
                <a:solidFill>
                  <a:srgbClr val="FF00FF"/>
                </a:solidFill>
                <a:latin typeface="Georgia" panose="02040502050405020303" pitchFamily="18" charset="0"/>
              </a:rPr>
              <a:t>YERE</a:t>
            </a:r>
            <a:r>
              <a:rPr lang="en-US" sz="3600" b="1" cap="none" dirty="0" smtClean="0">
                <a:ln>
                  <a:solidFill>
                    <a:srgbClr val="0052F6"/>
                  </a:solidFill>
                </a:ln>
                <a:solidFill>
                  <a:srgbClr val="FF00FF"/>
                </a:solidFill>
                <a:latin typeface="Georgia" panose="02040502050405020303" pitchFamily="18" charset="0"/>
              </a:rPr>
              <a:t>. </a:t>
            </a:r>
            <a:br>
              <a:rPr lang="en-US" sz="3600" b="1" cap="none" dirty="0" smtClean="0">
                <a:ln>
                  <a:solidFill>
                    <a:srgbClr val="0052F6"/>
                  </a:solidFill>
                </a:ln>
                <a:solidFill>
                  <a:srgbClr val="FF00FF"/>
                </a:solidFill>
                <a:latin typeface="Georgia" panose="02040502050405020303" pitchFamily="18" charset="0"/>
              </a:rPr>
            </a:br>
            <a:r>
              <a:rPr lang="en-US" sz="800" b="1" cap="none" dirty="0" smtClean="0">
                <a:ln>
                  <a:solidFill>
                    <a:srgbClr val="0052F6"/>
                  </a:solidFill>
                </a:ln>
                <a:solidFill>
                  <a:srgbClr val="FF00FF"/>
                </a:solidFill>
                <a:latin typeface="Georgia" panose="02040502050405020303" pitchFamily="18" charset="0"/>
              </a:rPr>
              <a:t>								                           </a:t>
            </a:r>
            <a:r>
              <a:rPr lang="en-US" sz="1400" dirty="0" smtClean="0">
                <a:solidFill>
                  <a:schemeClr val="tx1"/>
                </a:solidFill>
              </a:rPr>
              <a:t>B</a:t>
            </a:r>
            <a:r>
              <a:rPr lang="en-US" sz="1400" cap="none" dirty="0" smtClean="0">
                <a:solidFill>
                  <a:schemeClr val="tx1"/>
                </a:solidFill>
              </a:rPr>
              <a:t>renton’s</a:t>
            </a:r>
            <a:r>
              <a:rPr lang="en-US" sz="1400" dirty="0" smtClean="0">
                <a:solidFill>
                  <a:schemeClr val="tx1"/>
                </a:solidFill>
              </a:rPr>
              <a:t> S</a:t>
            </a:r>
            <a:r>
              <a:rPr lang="en-US" sz="1400" cap="none" dirty="0" smtClean="0">
                <a:solidFill>
                  <a:schemeClr val="tx1"/>
                </a:solidFill>
              </a:rPr>
              <a:t>eptuagint</a:t>
            </a:r>
          </a:p>
          <a:p>
            <a:pPr algn="l"/>
            <a:r>
              <a:rPr lang="en-US" sz="5400" b="1" cap="none" dirty="0" smtClean="0">
                <a:ln>
                  <a:solidFill>
                    <a:srgbClr val="9966FF"/>
                  </a:solidFill>
                </a:ln>
                <a:solidFill>
                  <a:srgbClr val="FF00FF"/>
                </a:solidFill>
                <a:effectLst>
                  <a:glow rad="127000">
                    <a:srgbClr val="FFFF00"/>
                  </a:glow>
                </a:effectLst>
              </a:rPr>
              <a:t>			</a:t>
            </a:r>
            <a:r>
              <a:rPr lang="en-US" sz="5400" b="1" cap="none" dirty="0" smtClean="0">
                <a:ln w="28575">
                  <a:solidFill>
                    <a:srgbClr val="0052F6"/>
                  </a:solidFill>
                </a:ln>
                <a:solidFill>
                  <a:srgbClr val="FF00FF"/>
                </a:solidFill>
                <a:effectLst>
                  <a:glow rad="127000">
                    <a:srgbClr val="FFFF00"/>
                  </a:glow>
                </a:effectLst>
              </a:rPr>
              <a:t>SHANEH</a:t>
            </a:r>
            <a:r>
              <a:rPr lang="en-US" sz="5400" b="1" cap="none" dirty="0" smtClean="0">
                <a:ln>
                  <a:solidFill>
                    <a:srgbClr val="9966FF"/>
                  </a:solidFill>
                </a:ln>
                <a:solidFill>
                  <a:srgbClr val="FF00FF"/>
                </a:solidFill>
                <a:effectLst>
                  <a:glow rad="127000">
                    <a:srgbClr val="FFFF00"/>
                  </a:glow>
                </a:effectLst>
              </a:rPr>
              <a:t> </a:t>
            </a:r>
            <a:r>
              <a:rPr lang="en-US" sz="5400" b="1" cap="none" dirty="0">
                <a:ln>
                  <a:solidFill>
                    <a:srgbClr val="9966FF"/>
                  </a:solidFill>
                </a:ln>
                <a:solidFill>
                  <a:srgbClr val="FF00FF"/>
                </a:solidFill>
                <a:effectLst>
                  <a:glow rad="127000">
                    <a:srgbClr val="FFFF00"/>
                  </a:glow>
                </a:effectLst>
              </a:rPr>
              <a:t>8141 </a:t>
            </a:r>
            <a:r>
              <a:rPr lang="en-US" sz="5400" b="1" cap="none" dirty="0">
                <a:ln>
                  <a:solidFill>
                    <a:srgbClr val="9966FF"/>
                  </a:solidFill>
                </a:ln>
                <a:solidFill>
                  <a:srgbClr val="663300"/>
                </a:solidFill>
                <a:effectLst>
                  <a:glow rad="127000">
                    <a:srgbClr val="FFFF00"/>
                  </a:glow>
                </a:effectLst>
              </a:rPr>
              <a:t>– YEARS</a:t>
            </a:r>
            <a:endParaRPr lang="en-CA" sz="1200" cap="none" dirty="0">
              <a:solidFill>
                <a:schemeClr val="tx1"/>
              </a:solidFill>
            </a:endParaRPr>
          </a:p>
        </p:txBody>
      </p:sp>
      <p:sp>
        <p:nvSpPr>
          <p:cNvPr id="4" name="Slide Number Placeholder 3"/>
          <p:cNvSpPr>
            <a:spLocks noGrp="1"/>
          </p:cNvSpPr>
          <p:nvPr>
            <p:ph type="sldNum" sz="quarter" idx="12"/>
          </p:nvPr>
        </p:nvSpPr>
        <p:spPr>
          <a:xfrm>
            <a:off x="11740968" y="6492875"/>
            <a:ext cx="430712" cy="365125"/>
          </a:xfrm>
        </p:spPr>
        <p:txBody>
          <a:bodyPr/>
          <a:lstStyle/>
          <a:p>
            <a:fld id="{6D22F896-40B5-4ADD-8801-0D06FADFA095}" type="slidenum">
              <a:rPr lang="en-US" smtClean="0"/>
              <a:pPr/>
              <a:t>71</a:t>
            </a:fld>
            <a:endParaRPr lang="en-US" dirty="0"/>
          </a:p>
        </p:txBody>
      </p:sp>
      <p:sp>
        <p:nvSpPr>
          <p:cNvPr id="7" name="Bent Arrow 6"/>
          <p:cNvSpPr/>
          <p:nvPr/>
        </p:nvSpPr>
        <p:spPr>
          <a:xfrm rot="5400000" flipH="1">
            <a:off x="9591122" y="5113094"/>
            <a:ext cx="951724" cy="363894"/>
          </a:xfrm>
          <a:prstGeom prst="bentArrow">
            <a:avLst>
              <a:gd name="adj1" fmla="val 25000"/>
              <a:gd name="adj2" fmla="val 50000"/>
              <a:gd name="adj3" fmla="val 50000"/>
              <a:gd name="adj4" fmla="val 43750"/>
            </a:avLst>
          </a:prstGeom>
          <a:solidFill>
            <a:srgbClr val="00FFFF"/>
          </a:solidFill>
          <a:ln w="28575">
            <a:solidFill>
              <a:srgbClr val="9966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8" name="Bent Arrow 7"/>
          <p:cNvSpPr/>
          <p:nvPr/>
        </p:nvSpPr>
        <p:spPr>
          <a:xfrm rot="4072711" flipH="1">
            <a:off x="9895191" y="3003431"/>
            <a:ext cx="2178077" cy="2726242"/>
          </a:xfrm>
          <a:prstGeom prst="bentArrow">
            <a:avLst>
              <a:gd name="adj1" fmla="val 6883"/>
              <a:gd name="adj2" fmla="val 22476"/>
              <a:gd name="adj3" fmla="val 19378"/>
              <a:gd name="adj4" fmla="val 43750"/>
            </a:avLst>
          </a:prstGeom>
          <a:solidFill>
            <a:srgbClr val="00FFFF"/>
          </a:solidFill>
          <a:ln w="28575">
            <a:solidFill>
              <a:srgbClr val="9966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grpSp>
        <p:nvGrpSpPr>
          <p:cNvPr id="10" name="Group 9"/>
          <p:cNvGrpSpPr/>
          <p:nvPr/>
        </p:nvGrpSpPr>
        <p:grpSpPr>
          <a:xfrm>
            <a:off x="9836826" y="-124410"/>
            <a:ext cx="2421236" cy="2340926"/>
            <a:chOff x="9869427" y="-69949"/>
            <a:chExt cx="2421236" cy="2340926"/>
          </a:xfrm>
        </p:grpSpPr>
        <p:pic>
          <p:nvPicPr>
            <p:cNvPr id="11" name="Picture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70368" y="158620"/>
              <a:ext cx="2039213" cy="188478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2" name="Oval 11"/>
            <p:cNvSpPr/>
            <p:nvPr/>
          </p:nvSpPr>
          <p:spPr>
            <a:xfrm>
              <a:off x="9869427" y="-69949"/>
              <a:ext cx="2421236" cy="234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9600" dirty="0" smtClean="0">
                  <a:ln>
                    <a:solidFill>
                      <a:srgbClr val="FF0000"/>
                    </a:solidFill>
                  </a:ln>
                  <a:solidFill>
                    <a:srgbClr val="00FF00"/>
                  </a:solidFill>
                </a:rPr>
                <a:t>13</a:t>
              </a:r>
              <a:endParaRPr lang="en-CA" sz="9600" dirty="0">
                <a:ln>
                  <a:solidFill>
                    <a:srgbClr val="FF0000"/>
                  </a:solidFill>
                </a:ln>
                <a:solidFill>
                  <a:srgbClr val="00FF00"/>
                </a:solidFill>
              </a:endParaRPr>
            </a:p>
          </p:txBody>
        </p:sp>
      </p:grpSp>
      <p:sp>
        <p:nvSpPr>
          <p:cNvPr id="16" name="Multiply 15"/>
          <p:cNvSpPr/>
          <p:nvPr/>
        </p:nvSpPr>
        <p:spPr>
          <a:xfrm>
            <a:off x="9998013" y="-354924"/>
            <a:ext cx="2130723" cy="2796201"/>
          </a:xfrm>
          <a:prstGeom prst="mathMultiply">
            <a:avLst>
              <a:gd name="adj1" fmla="val 16674"/>
            </a:avLst>
          </a:prstGeom>
          <a:solidFill>
            <a:srgbClr val="FF0000">
              <a:alpha val="72000"/>
            </a:srgb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67669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50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1000"/>
                                        <p:tgtEl>
                                          <p:spTgt spid="3">
                                            <p:txEl>
                                              <p:pRg st="2" end="2"/>
                                            </p:txEl>
                                          </p:spTgt>
                                        </p:tgtEl>
                                      </p:cBhvr>
                                    </p:animEffect>
                                  </p:childTnLst>
                                </p:cTn>
                              </p:par>
                              <p:par>
                                <p:cTn id="20" presetID="31" presetClass="entr" presetSubtype="0" fill="hold" grpId="0" nodeType="withEffect">
                                  <p:stCondLst>
                                    <p:cond delay="125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fltVal val="0"/>
                                          </p:val>
                                        </p:tav>
                                        <p:tav tm="100000">
                                          <p:val>
                                            <p:strVal val="#ppt_w"/>
                                          </p:val>
                                        </p:tav>
                                      </p:tavLst>
                                    </p:anim>
                                    <p:anim calcmode="lin" valueType="num">
                                      <p:cBhvr>
                                        <p:cTn id="23" dur="1000" fill="hold"/>
                                        <p:tgtEl>
                                          <p:spTgt spid="7"/>
                                        </p:tgtEl>
                                        <p:attrNameLst>
                                          <p:attrName>ppt_h</p:attrName>
                                        </p:attrNameLst>
                                      </p:cBhvr>
                                      <p:tavLst>
                                        <p:tav tm="0">
                                          <p:val>
                                            <p:fltVal val="0"/>
                                          </p:val>
                                        </p:tav>
                                        <p:tav tm="100000">
                                          <p:val>
                                            <p:strVal val="#ppt_h"/>
                                          </p:val>
                                        </p:tav>
                                      </p:tavLst>
                                    </p:anim>
                                    <p:anim calcmode="lin" valueType="num">
                                      <p:cBhvr>
                                        <p:cTn id="24" dur="1000" fill="hold"/>
                                        <p:tgtEl>
                                          <p:spTgt spid="7"/>
                                        </p:tgtEl>
                                        <p:attrNameLst>
                                          <p:attrName>style.rotation</p:attrName>
                                        </p:attrNameLst>
                                      </p:cBhvr>
                                      <p:tavLst>
                                        <p:tav tm="0">
                                          <p:val>
                                            <p:fltVal val="90"/>
                                          </p:val>
                                        </p:tav>
                                        <p:tav tm="100000">
                                          <p:val>
                                            <p:fltVal val="0"/>
                                          </p:val>
                                        </p:tav>
                                      </p:tavLst>
                                    </p:anim>
                                    <p:animEffect transition="in" filter="fade">
                                      <p:cBhvr>
                                        <p:cTn id="25" dur="1000"/>
                                        <p:tgtEl>
                                          <p:spTgt spid="7"/>
                                        </p:tgtEl>
                                      </p:cBhvr>
                                    </p:animEffect>
                                  </p:childTnLst>
                                </p:cTn>
                              </p:par>
                              <p:par>
                                <p:cTn id="26" presetID="31" presetClass="entr" presetSubtype="0" fill="hold" grpId="0" nodeType="withEffect">
                                  <p:stCondLst>
                                    <p:cond delay="125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fltVal val="0"/>
                                          </p:val>
                                        </p:tav>
                                        <p:tav tm="100000">
                                          <p:val>
                                            <p:strVal val="#ppt_w"/>
                                          </p:val>
                                        </p:tav>
                                      </p:tavLst>
                                    </p:anim>
                                    <p:anim calcmode="lin" valueType="num">
                                      <p:cBhvr>
                                        <p:cTn id="29" dur="1000" fill="hold"/>
                                        <p:tgtEl>
                                          <p:spTgt spid="8"/>
                                        </p:tgtEl>
                                        <p:attrNameLst>
                                          <p:attrName>ppt_h</p:attrName>
                                        </p:attrNameLst>
                                      </p:cBhvr>
                                      <p:tavLst>
                                        <p:tav tm="0">
                                          <p:val>
                                            <p:fltVal val="0"/>
                                          </p:val>
                                        </p:tav>
                                        <p:tav tm="100000">
                                          <p:val>
                                            <p:strVal val="#ppt_h"/>
                                          </p:val>
                                        </p:tav>
                                      </p:tavLst>
                                    </p:anim>
                                    <p:anim calcmode="lin" valueType="num">
                                      <p:cBhvr>
                                        <p:cTn id="30" dur="1000" fill="hold"/>
                                        <p:tgtEl>
                                          <p:spTgt spid="8"/>
                                        </p:tgtEl>
                                        <p:attrNameLst>
                                          <p:attrName>style.rotation</p:attrName>
                                        </p:attrNameLst>
                                      </p:cBhvr>
                                      <p:tavLst>
                                        <p:tav tm="0">
                                          <p:val>
                                            <p:fltVal val="90"/>
                                          </p:val>
                                        </p:tav>
                                        <p:tav tm="100000">
                                          <p:val>
                                            <p:fltVal val="0"/>
                                          </p:val>
                                        </p:tav>
                                      </p:tavLst>
                                    </p:anim>
                                    <p:animEffect transition="in" filter="fade">
                                      <p:cBhvr>
                                        <p:cTn id="31" dur="1000"/>
                                        <p:tgtEl>
                                          <p:spTgt spid="8"/>
                                        </p:tgtEl>
                                      </p:cBhvr>
                                    </p:animEffect>
                                  </p:childTnLst>
                                </p:cTn>
                              </p:par>
                              <p:par>
                                <p:cTn id="32" presetID="53" presetClass="entr" presetSubtype="16" repeatCount="3000" fill="hold" nodeType="withEffect">
                                  <p:stCondLst>
                                    <p:cond delay="400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par>
                                <p:cTn id="37" presetID="2" presetClass="entr" presetSubtype="4" fill="hold" grpId="0" nodeType="withEffect">
                                  <p:stCondLst>
                                    <p:cond delay="525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1000" fill="hold"/>
                                        <p:tgtEl>
                                          <p:spTgt spid="16"/>
                                        </p:tgtEl>
                                        <p:attrNameLst>
                                          <p:attrName>ppt_x</p:attrName>
                                        </p:attrNameLst>
                                      </p:cBhvr>
                                      <p:tavLst>
                                        <p:tav tm="0">
                                          <p:val>
                                            <p:strVal val="#ppt_x"/>
                                          </p:val>
                                        </p:tav>
                                        <p:tav tm="100000">
                                          <p:val>
                                            <p:strVal val="#ppt_x"/>
                                          </p:val>
                                        </p:tav>
                                      </p:tavLst>
                                    </p:anim>
                                    <p:anim calcmode="lin" valueType="num">
                                      <p:cBhvr additive="base">
                                        <p:cTn id="40"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6" grpId="0" animBg="1"/>
    </p:bldLst>
  </p:timing>
</p:sld>
</file>

<file path=ppt/slides/slide72.xml><?xml version="1.0" encoding="utf-8"?>
<p:sld xmlns:a="http://schemas.openxmlformats.org/drawingml/2006/main" xmlns:r="http://schemas.openxmlformats.org/officeDocument/2006/relationships" xmlns:p="http://schemas.openxmlformats.org/presentationml/2006/main" showMasterSp="0">
  <p:cSld>
    <p:bg>
      <p:bgPr>
        <a:gradFill rotWithShape="1">
          <a:gsLst>
            <a:gs pos="95000">
              <a:srgbClr val="FFFF00">
                <a:alpha val="0"/>
                <a:lumMod val="34000"/>
              </a:srgbClr>
            </a:gs>
            <a:gs pos="21000">
              <a:schemeClr val="bg2">
                <a:tint val="78000"/>
                <a:shade val="100000"/>
                <a:hueMod val="136000"/>
                <a:satMod val="160000"/>
                <a:lumMod val="105000"/>
              </a:schemeClr>
            </a:gs>
            <a:gs pos="6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0330" y="360042"/>
            <a:ext cx="9713250" cy="1020518"/>
          </a:xfrm>
          <a:gradFill>
            <a:gsLst>
              <a:gs pos="77000">
                <a:srgbClr val="FFFF00"/>
              </a:gs>
              <a:gs pos="0">
                <a:srgbClr val="9966FF">
                  <a:lumMod val="52000"/>
                </a:srgbClr>
              </a:gs>
              <a:gs pos="26000">
                <a:srgbClr val="00FF00"/>
              </a:gs>
              <a:gs pos="93000">
                <a:schemeClr val="accent1">
                  <a:lumMod val="75000"/>
                </a:schemeClr>
              </a:gs>
            </a:gsLst>
            <a:lin ang="5400000" scaled="0"/>
          </a:gradFill>
          <a:ln w="38100">
            <a:solidFill>
              <a:srgbClr val="FF00FF"/>
            </a:solidFill>
          </a:ln>
          <a:scene3d>
            <a:camera prst="orthographicFront"/>
            <a:lightRig rig="threePt" dir="t"/>
          </a:scene3d>
          <a:sp3d>
            <a:bevelT w="152400" h="50800" prst="softRound"/>
          </a:sp3d>
        </p:spPr>
        <p:txBody>
          <a:bodyPr anchor="ctr">
            <a:noAutofit/>
            <a:sp3d extrusionH="57150">
              <a:bevelT w="82550" h="38100" prst="coolSlant"/>
            </a:sp3d>
          </a:bodyPr>
          <a:lstStyle/>
          <a:p>
            <a:pPr marL="457200" marR="0" lvl="1" indent="0" defTabSz="914400" rtl="0" eaLnBrk="1" fontAlgn="auto" latinLnBrk="0" hangingPunct="1">
              <a:lnSpc>
                <a:spcPct val="120000"/>
              </a:lnSpc>
              <a:spcBef>
                <a:spcPts val="500"/>
              </a:spcBef>
              <a:spcAft>
                <a:spcPts val="0"/>
              </a:spcAft>
              <a:tabLst/>
              <a:defRPr/>
            </a:pPr>
            <a:r>
              <a:rPr kumimoji="0" lang="en-US" sz="7200" b="1" i="0" u="none" strike="noStrike" kern="1200" cap="none" spc="0" normalizeH="0" baseline="0" noProof="0" dirty="0" smtClean="0">
                <a:ln w="28575">
                  <a:solidFill>
                    <a:srgbClr val="0052F6"/>
                  </a:solidFill>
                </a:ln>
                <a:solidFill>
                  <a:srgbClr val="FF00FF"/>
                </a:solidFill>
                <a:effectLst>
                  <a:glow rad="127000">
                    <a:srgbClr val="FFFF00"/>
                  </a:glow>
                </a:effectLst>
                <a:uLnTx/>
                <a:uFillTx/>
                <a:latin typeface="Tw Cen MT" panose="020B0602020104020603"/>
                <a:ea typeface="+mn-ea"/>
                <a:cs typeface="+mn-cs"/>
              </a:rPr>
              <a:t>SHANEH</a:t>
            </a:r>
            <a:r>
              <a:rPr kumimoji="0" lang="en-US" sz="7200" b="1" i="0" u="none" strike="noStrike" kern="1200" cap="none" spc="0" normalizeH="0" baseline="0" noProof="0" dirty="0" smtClean="0">
                <a:ln>
                  <a:solidFill>
                    <a:srgbClr val="9966FF"/>
                  </a:solidFill>
                </a:ln>
                <a:solidFill>
                  <a:srgbClr val="FF00FF"/>
                </a:solidFill>
                <a:effectLst>
                  <a:glow rad="127000">
                    <a:srgbClr val="FFFF00"/>
                  </a:glow>
                </a:effectLst>
                <a:uLnTx/>
                <a:uFillTx/>
                <a:latin typeface="Tw Cen MT" panose="020B0602020104020603"/>
                <a:ea typeface="+mn-ea"/>
                <a:cs typeface="+mn-cs"/>
              </a:rPr>
              <a:t> 8141 </a:t>
            </a:r>
            <a:r>
              <a:rPr kumimoji="0" lang="en-US" sz="7200" b="1" i="0" u="none" strike="noStrike" kern="1200" cap="none" spc="0" normalizeH="0" baseline="0" noProof="0" dirty="0" smtClean="0">
                <a:ln>
                  <a:solidFill>
                    <a:srgbClr val="9966FF"/>
                  </a:solidFill>
                </a:ln>
                <a:solidFill>
                  <a:srgbClr val="663300"/>
                </a:solidFill>
                <a:effectLst>
                  <a:glow rad="127000">
                    <a:srgbClr val="FFFF00"/>
                  </a:glow>
                </a:effectLst>
                <a:uLnTx/>
                <a:uFillTx/>
                <a:latin typeface="Tw Cen MT" panose="020B0602020104020603"/>
                <a:ea typeface="+mn-ea"/>
                <a:cs typeface="+mn-cs"/>
              </a:rPr>
              <a:t>– YEARS</a:t>
            </a:r>
            <a:endParaRPr kumimoji="0" lang="en-CA" sz="72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3" name="Text Placeholder 2"/>
          <p:cNvSpPr>
            <a:spLocks noGrp="1"/>
          </p:cNvSpPr>
          <p:nvPr>
            <p:ph type="body" idx="1"/>
          </p:nvPr>
        </p:nvSpPr>
        <p:spPr>
          <a:xfrm>
            <a:off x="354563" y="1843439"/>
            <a:ext cx="11495315" cy="4842587"/>
          </a:xfrm>
          <a:ln>
            <a:noFill/>
          </a:ln>
        </p:spPr>
        <p:txBody>
          <a:bodyPr>
            <a:noAutofit/>
            <a:scene3d>
              <a:camera prst="orthographicFront"/>
              <a:lightRig rig="threePt" dir="t"/>
            </a:scene3d>
            <a:sp3d extrusionH="57150">
              <a:bevelT w="38100" h="38100"/>
            </a:sp3d>
          </a:bodyPr>
          <a:lstStyle/>
          <a:p>
            <a:pPr algn="l"/>
            <a:r>
              <a:rPr lang="en-US" sz="3200" b="1" cap="none" dirty="0" smtClean="0">
                <a:ln>
                  <a:solidFill>
                    <a:srgbClr val="9966FF"/>
                  </a:solidFill>
                </a:ln>
                <a:solidFill>
                  <a:schemeClr val="tx1"/>
                </a:solidFill>
                <a:effectLst/>
              </a:rPr>
              <a:t>In effect, </a:t>
            </a:r>
            <a:r>
              <a:rPr lang="en-US" sz="3200" b="1" cap="none" dirty="0" smtClean="0">
                <a:ln>
                  <a:solidFill>
                    <a:srgbClr val="9966FF"/>
                  </a:solidFill>
                </a:ln>
                <a:solidFill>
                  <a:srgbClr val="00FFFF"/>
                </a:solidFill>
                <a:effectLst>
                  <a:glow rad="127000">
                    <a:srgbClr val="FFFF00"/>
                  </a:glow>
                </a:effectLst>
              </a:rPr>
              <a:t>Yahuah</a:t>
            </a:r>
            <a:r>
              <a:rPr lang="en-US" sz="3200" b="1" cap="none" dirty="0" smtClean="0">
                <a:ln>
                  <a:solidFill>
                    <a:srgbClr val="9966FF"/>
                  </a:solidFill>
                </a:ln>
                <a:solidFill>
                  <a:srgbClr val="FF00FF"/>
                </a:solidFill>
                <a:effectLst>
                  <a:glow rad="127000">
                    <a:srgbClr val="FFFF00"/>
                  </a:glow>
                </a:effectLst>
              </a:rPr>
              <a:t> </a:t>
            </a:r>
            <a:r>
              <a:rPr lang="en-US" sz="3200" b="1" cap="none" dirty="0" smtClean="0">
                <a:ln>
                  <a:solidFill>
                    <a:srgbClr val="9966FF"/>
                  </a:solidFill>
                </a:ln>
                <a:solidFill>
                  <a:schemeClr val="tx1">
                    <a:lumMod val="95000"/>
                    <a:lumOff val="5000"/>
                  </a:schemeClr>
                </a:solidFill>
                <a:effectLst/>
              </a:rPr>
              <a:t>told </a:t>
            </a:r>
            <a:r>
              <a:rPr lang="en-US" sz="3200" b="1" cap="none" dirty="0" err="1" smtClean="0">
                <a:ln>
                  <a:solidFill>
                    <a:srgbClr val="9966FF"/>
                  </a:solidFill>
                </a:ln>
                <a:solidFill>
                  <a:schemeClr val="tx1">
                    <a:lumMod val="95000"/>
                    <a:lumOff val="5000"/>
                  </a:schemeClr>
                </a:solidFill>
                <a:effectLst/>
              </a:rPr>
              <a:t>Mosheh</a:t>
            </a:r>
            <a:r>
              <a:rPr lang="en-US" sz="3200" b="1" cap="none" dirty="0" smtClean="0">
                <a:ln>
                  <a:solidFill>
                    <a:srgbClr val="9966FF"/>
                  </a:solidFill>
                </a:ln>
                <a:solidFill>
                  <a:schemeClr val="tx1">
                    <a:lumMod val="95000"/>
                    <a:lumOff val="5000"/>
                  </a:schemeClr>
                </a:solidFill>
                <a:effectLst/>
              </a:rPr>
              <a:t> –</a:t>
            </a:r>
          </a:p>
          <a:p>
            <a:pPr marL="514350" indent="-514350" algn="l">
              <a:buAutoNum type="arabicPeriod"/>
            </a:pPr>
            <a:r>
              <a:rPr lang="en-US" sz="3200" b="1" cap="none" dirty="0" err="1" smtClean="0">
                <a:ln w="19050">
                  <a:solidFill>
                    <a:schemeClr val="tx1"/>
                  </a:solidFill>
                </a:ln>
                <a:solidFill>
                  <a:srgbClr val="9966FF"/>
                </a:solidFill>
                <a:effectLst>
                  <a:glow rad="127000">
                    <a:srgbClr val="00FF00"/>
                  </a:glow>
                </a:effectLst>
              </a:rPr>
              <a:t>Yisra’el’s</a:t>
            </a:r>
            <a:r>
              <a:rPr lang="en-US" sz="3200" b="1" cap="none" dirty="0" smtClean="0">
                <a:ln w="19050">
                  <a:solidFill>
                    <a:schemeClr val="tx1"/>
                  </a:solidFill>
                </a:ln>
                <a:solidFill>
                  <a:srgbClr val="9966FF"/>
                </a:solidFill>
                <a:effectLst>
                  <a:glow rad="127000">
                    <a:srgbClr val="00FF00"/>
                  </a:glow>
                </a:effectLst>
              </a:rPr>
              <a:t> years </a:t>
            </a:r>
          </a:p>
          <a:p>
            <a:pPr marL="514350" indent="-514350" algn="l">
              <a:buAutoNum type="arabicPeriod"/>
            </a:pPr>
            <a:r>
              <a:rPr lang="en-US" sz="3200" b="1" cap="none" dirty="0" err="1" smtClean="0">
                <a:ln w="19050">
                  <a:solidFill>
                    <a:schemeClr val="tx1"/>
                  </a:solidFill>
                </a:ln>
                <a:solidFill>
                  <a:srgbClr val="9966FF"/>
                </a:solidFill>
                <a:effectLst>
                  <a:glow rad="127000">
                    <a:srgbClr val="00FF00"/>
                  </a:glow>
                </a:effectLst>
              </a:rPr>
              <a:t>Yisra’el’s</a:t>
            </a:r>
            <a:r>
              <a:rPr lang="en-US" sz="3200" b="1" cap="none" dirty="0" smtClean="0">
                <a:ln w="19050">
                  <a:solidFill>
                    <a:schemeClr val="tx1"/>
                  </a:solidFill>
                </a:ln>
                <a:solidFill>
                  <a:srgbClr val="9966FF"/>
                </a:solidFill>
                <a:effectLst>
                  <a:glow rad="127000">
                    <a:srgbClr val="00FF00"/>
                  </a:glow>
                </a:effectLst>
              </a:rPr>
              <a:t> years</a:t>
            </a:r>
          </a:p>
          <a:p>
            <a:pPr algn="l"/>
            <a:endParaRPr lang="en-US" sz="3200" b="1" cap="none" dirty="0">
              <a:ln>
                <a:solidFill>
                  <a:srgbClr val="9966FF"/>
                </a:solidFill>
              </a:ln>
              <a:solidFill>
                <a:srgbClr val="FF00FF"/>
              </a:solidFill>
              <a:effectLst>
                <a:glow rad="127000">
                  <a:srgbClr val="FFFF00"/>
                </a:glow>
              </a:effectLst>
            </a:endParaRPr>
          </a:p>
          <a:p>
            <a:pPr algn="l"/>
            <a:r>
              <a:rPr lang="en-US" sz="3200" b="1" cap="none" dirty="0" smtClean="0">
                <a:ln w="19050">
                  <a:solidFill>
                    <a:schemeClr val="tx1"/>
                  </a:solidFill>
                </a:ln>
                <a:solidFill>
                  <a:schemeClr val="tx1"/>
                </a:solidFill>
                <a:effectLst>
                  <a:glow rad="127000">
                    <a:srgbClr val="00FF00"/>
                  </a:glow>
                </a:effectLst>
              </a:rPr>
              <a:t>3.  </a:t>
            </a:r>
            <a:r>
              <a:rPr lang="en-US" sz="3200" b="1" cap="none" dirty="0" err="1" smtClean="0">
                <a:ln w="19050">
                  <a:solidFill>
                    <a:schemeClr val="tx1"/>
                  </a:solidFill>
                </a:ln>
                <a:solidFill>
                  <a:srgbClr val="9966FF"/>
                </a:solidFill>
                <a:effectLst>
                  <a:glow rad="127000">
                    <a:srgbClr val="00FF00"/>
                  </a:glow>
                </a:effectLst>
              </a:rPr>
              <a:t>Yisra’el’s</a:t>
            </a:r>
            <a:r>
              <a:rPr lang="en-US" sz="3200" b="1" cap="none" dirty="0" smtClean="0">
                <a:ln w="19050">
                  <a:solidFill>
                    <a:schemeClr val="tx1"/>
                  </a:solidFill>
                </a:ln>
                <a:solidFill>
                  <a:srgbClr val="9966FF"/>
                </a:solidFill>
                <a:effectLst>
                  <a:glow rad="127000">
                    <a:srgbClr val="00FF00"/>
                  </a:glow>
                </a:effectLst>
              </a:rPr>
              <a:t> years </a:t>
            </a:r>
            <a:r>
              <a:rPr lang="en-US" sz="3200" b="1" cap="none" dirty="0" smtClean="0">
                <a:ln>
                  <a:solidFill>
                    <a:srgbClr val="9966FF"/>
                  </a:solidFill>
                </a:ln>
                <a:solidFill>
                  <a:srgbClr val="FF00FF"/>
                </a:solidFill>
                <a:effectLst>
                  <a:glow rad="127000">
                    <a:srgbClr val="FFFF00"/>
                  </a:glow>
                </a:effectLst>
              </a:rPr>
              <a:t>			</a:t>
            </a:r>
          </a:p>
        </p:txBody>
      </p:sp>
      <p:sp>
        <p:nvSpPr>
          <p:cNvPr id="4" name="Slide Number Placeholder 3"/>
          <p:cNvSpPr>
            <a:spLocks noGrp="1"/>
          </p:cNvSpPr>
          <p:nvPr>
            <p:ph type="sldNum" sz="quarter" idx="12"/>
          </p:nvPr>
        </p:nvSpPr>
        <p:spPr>
          <a:xfrm>
            <a:off x="11740968" y="6492875"/>
            <a:ext cx="430712" cy="365125"/>
          </a:xfrm>
        </p:spPr>
        <p:txBody>
          <a:bodyPr>
            <a:scene3d>
              <a:camera prst="orthographicFront"/>
              <a:lightRig rig="threePt" dir="t"/>
            </a:scene3d>
            <a:sp3d extrusionH="57150">
              <a:bevelT w="38100" h="38100"/>
            </a:sp3d>
          </a:bodyPr>
          <a:lstStyle/>
          <a:p>
            <a:fld id="{6D22F896-40B5-4ADD-8801-0D06FADFA095}" type="slidenum">
              <a:rPr lang="en-US" smtClean="0"/>
              <a:pPr/>
              <a:t>72</a:t>
            </a:fld>
            <a:endParaRPr lang="en-US" dirty="0"/>
          </a:p>
        </p:txBody>
      </p:sp>
      <p:grpSp>
        <p:nvGrpSpPr>
          <p:cNvPr id="10" name="Group 9"/>
          <p:cNvGrpSpPr/>
          <p:nvPr/>
        </p:nvGrpSpPr>
        <p:grpSpPr>
          <a:xfrm>
            <a:off x="9836826" y="-124410"/>
            <a:ext cx="2421236" cy="2340926"/>
            <a:chOff x="9869427" y="-69949"/>
            <a:chExt cx="2421236" cy="2340926"/>
          </a:xfrm>
        </p:grpSpPr>
        <p:pic>
          <p:nvPicPr>
            <p:cNvPr id="11" name="Picture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70368" y="158620"/>
              <a:ext cx="2039213" cy="188478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2" name="Oval 11"/>
            <p:cNvSpPr/>
            <p:nvPr/>
          </p:nvSpPr>
          <p:spPr>
            <a:xfrm>
              <a:off x="9869427" y="-69949"/>
              <a:ext cx="2421236" cy="234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9600" dirty="0" smtClean="0">
                  <a:ln>
                    <a:solidFill>
                      <a:srgbClr val="FF00FF"/>
                    </a:solidFill>
                  </a:ln>
                  <a:solidFill>
                    <a:srgbClr val="00FF00"/>
                  </a:solidFill>
                </a:rPr>
                <a:t>13</a:t>
              </a:r>
              <a:endParaRPr lang="en-CA" sz="9600" dirty="0">
                <a:ln>
                  <a:solidFill>
                    <a:srgbClr val="FF00FF"/>
                  </a:solidFill>
                </a:ln>
                <a:solidFill>
                  <a:srgbClr val="00FF00"/>
                </a:solidFill>
              </a:endParaRPr>
            </a:p>
          </p:txBody>
        </p:sp>
      </p:grpSp>
      <p:cxnSp>
        <p:nvCxnSpPr>
          <p:cNvPr id="6" name="Straight Connector 5"/>
          <p:cNvCxnSpPr/>
          <p:nvPr/>
        </p:nvCxnSpPr>
        <p:spPr>
          <a:xfrm flipV="1">
            <a:off x="3639671" y="3137647"/>
            <a:ext cx="5387788" cy="896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985247" y="4440820"/>
            <a:ext cx="3675529" cy="896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3538227" y="2624183"/>
            <a:ext cx="5740243" cy="5719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lvl="0" defTabSz="914400">
              <a:lnSpc>
                <a:spcPct val="120000"/>
              </a:lnSpc>
              <a:spcBef>
                <a:spcPts val="1000"/>
              </a:spcBef>
              <a:buClr>
                <a:prstClr val="black"/>
              </a:buClr>
            </a:pPr>
            <a:r>
              <a:rPr lang="en-US" sz="3200" b="1" dirty="0">
                <a:ln w="12700">
                  <a:solidFill>
                    <a:prstClr val="black"/>
                  </a:solidFill>
                </a:ln>
                <a:solidFill>
                  <a:srgbClr val="FF00FF"/>
                </a:solidFill>
                <a:effectLst>
                  <a:glow rad="127000">
                    <a:srgbClr val="FFFF00"/>
                  </a:glow>
                </a:effectLst>
              </a:rPr>
              <a:t>sequentially repeat in exactness.</a:t>
            </a:r>
          </a:p>
        </p:txBody>
      </p:sp>
      <p:sp>
        <p:nvSpPr>
          <p:cNvPr id="7" name="Rectangle 6"/>
          <p:cNvSpPr/>
          <p:nvPr/>
        </p:nvSpPr>
        <p:spPr>
          <a:xfrm>
            <a:off x="665532" y="3372354"/>
            <a:ext cx="11035553" cy="10396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lvl="0" defTabSz="914400">
              <a:lnSpc>
                <a:spcPct val="120000"/>
              </a:lnSpc>
              <a:spcBef>
                <a:spcPts val="1000"/>
              </a:spcBef>
              <a:buClr>
                <a:prstClr val="black"/>
              </a:buClr>
            </a:pPr>
            <a:r>
              <a:rPr lang="en-US" sz="3200" b="1" dirty="0" smtClean="0">
                <a:ln w="12700">
                  <a:solidFill>
                    <a:prstClr val="black"/>
                  </a:solidFill>
                </a:ln>
                <a:solidFill>
                  <a:srgbClr val="FF00FF"/>
                </a:solidFill>
                <a:effectLst>
                  <a:glow rad="127000">
                    <a:srgbClr val="FFFF00"/>
                  </a:glow>
                </a:effectLst>
              </a:rPr>
              <a:t>			 maintain </a:t>
            </a:r>
            <a:r>
              <a:rPr lang="en-US" sz="3200" b="1" dirty="0">
                <a:ln w="12700">
                  <a:solidFill>
                    <a:prstClr val="black"/>
                  </a:solidFill>
                </a:ln>
                <a:solidFill>
                  <a:srgbClr val="FF00FF"/>
                </a:solidFill>
                <a:effectLst>
                  <a:glow rad="127000">
                    <a:srgbClr val="FFFF00"/>
                  </a:glow>
                </a:effectLst>
              </a:rPr>
              <a:t>an even number of months in </a:t>
            </a:r>
            <a:r>
              <a:rPr lang="en-US" sz="3200" b="1" dirty="0" smtClean="0">
                <a:ln w="12700">
                  <a:solidFill>
                    <a:prstClr val="black"/>
                  </a:solidFill>
                </a:ln>
                <a:solidFill>
                  <a:srgbClr val="FF00FF"/>
                </a:solidFill>
                <a:effectLst>
                  <a:glow rad="127000">
                    <a:srgbClr val="FFFF00"/>
                  </a:glow>
                </a:effectLst>
              </a:rPr>
              <a:t>which</a:t>
            </a:r>
            <a:br>
              <a:rPr lang="en-US" sz="3200" b="1" dirty="0" smtClean="0">
                <a:ln w="12700">
                  <a:solidFill>
                    <a:prstClr val="black"/>
                  </a:solidFill>
                </a:ln>
                <a:solidFill>
                  <a:srgbClr val="FF00FF"/>
                </a:solidFill>
                <a:effectLst>
                  <a:glow rad="127000">
                    <a:srgbClr val="FFFF00"/>
                  </a:glow>
                </a:effectLst>
              </a:rPr>
            </a:br>
            <a:r>
              <a:rPr lang="en-US" sz="3200" b="1" dirty="0" smtClean="0">
                <a:ln w="12700">
                  <a:solidFill>
                    <a:prstClr val="black"/>
                  </a:solidFill>
                </a:ln>
                <a:solidFill>
                  <a:srgbClr val="FF00FF"/>
                </a:solidFill>
                <a:effectLst>
                  <a:glow rad="127000">
                    <a:srgbClr val="FFFF00"/>
                  </a:glow>
                </a:effectLst>
              </a:rPr>
              <a:t>      there </a:t>
            </a:r>
            <a:r>
              <a:rPr lang="en-US" sz="3200" b="1" dirty="0">
                <a:ln w="12700">
                  <a:solidFill>
                    <a:prstClr val="black"/>
                  </a:solidFill>
                </a:ln>
                <a:solidFill>
                  <a:srgbClr val="FF00FF"/>
                </a:solidFill>
                <a:effectLst>
                  <a:glow rad="127000">
                    <a:srgbClr val="FFFF00"/>
                  </a:glow>
                </a:effectLst>
              </a:rPr>
              <a:t>are no remainder months </a:t>
            </a:r>
            <a:r>
              <a:rPr lang="en-US" sz="3200" b="1" dirty="0">
                <a:ln>
                  <a:solidFill>
                    <a:srgbClr val="9966FF"/>
                  </a:solidFill>
                </a:ln>
                <a:solidFill>
                  <a:prstClr val="black"/>
                </a:solidFill>
                <a:effectLst>
                  <a:glow rad="127000">
                    <a:srgbClr val="FFFF00"/>
                  </a:glow>
                </a:effectLst>
              </a:rPr>
              <a:t>(i.e. – </a:t>
            </a:r>
            <a:r>
              <a:rPr lang="en-US" sz="3200" b="1" dirty="0" smtClean="0">
                <a:ln>
                  <a:solidFill>
                    <a:srgbClr val="9966FF"/>
                  </a:solidFill>
                </a:ln>
                <a:solidFill>
                  <a:prstClr val="black"/>
                </a:solidFill>
                <a:effectLst>
                  <a:glow rad="127000">
                    <a:srgbClr val="FFFF00"/>
                  </a:glow>
                </a:effectLst>
              </a:rPr>
              <a:t>a 13</a:t>
            </a:r>
            <a:r>
              <a:rPr lang="en-US" sz="3200" b="1" baseline="30000" dirty="0" smtClean="0">
                <a:ln>
                  <a:solidFill>
                    <a:srgbClr val="9966FF"/>
                  </a:solidFill>
                </a:ln>
                <a:solidFill>
                  <a:prstClr val="black"/>
                </a:solidFill>
                <a:effectLst>
                  <a:glow rad="127000">
                    <a:srgbClr val="FFFF00"/>
                  </a:glow>
                </a:effectLst>
              </a:rPr>
              <a:t>th</a:t>
            </a:r>
            <a:r>
              <a:rPr lang="en-US" sz="3200" b="1" dirty="0" smtClean="0">
                <a:ln>
                  <a:solidFill>
                    <a:srgbClr val="9966FF"/>
                  </a:solidFill>
                </a:ln>
                <a:solidFill>
                  <a:prstClr val="black"/>
                </a:solidFill>
                <a:effectLst>
                  <a:glow rad="127000">
                    <a:srgbClr val="FFFF00"/>
                  </a:glow>
                </a:effectLst>
              </a:rPr>
              <a:t> </a:t>
            </a:r>
            <a:r>
              <a:rPr lang="en-US" sz="3200" b="1" dirty="0">
                <a:ln>
                  <a:solidFill>
                    <a:srgbClr val="9966FF"/>
                  </a:solidFill>
                </a:ln>
                <a:solidFill>
                  <a:prstClr val="black"/>
                </a:solidFill>
                <a:effectLst>
                  <a:glow rad="127000">
                    <a:srgbClr val="FFFF00"/>
                  </a:glow>
                </a:effectLst>
              </a:rPr>
              <a:t>month) </a:t>
            </a:r>
            <a:r>
              <a:rPr lang="en-US" sz="3200" b="1" dirty="0">
                <a:ln>
                  <a:solidFill>
                    <a:srgbClr val="9966FF"/>
                  </a:solidFill>
                </a:ln>
                <a:solidFill>
                  <a:srgbClr val="FF00FF"/>
                </a:solidFill>
                <a:effectLst>
                  <a:glow rad="127000">
                    <a:srgbClr val="FFFF00"/>
                  </a:glow>
                </a:effectLst>
              </a:rPr>
              <a:t>! </a:t>
            </a:r>
          </a:p>
        </p:txBody>
      </p:sp>
      <p:sp>
        <p:nvSpPr>
          <p:cNvPr id="8" name="Rectangle 7"/>
          <p:cNvSpPr/>
          <p:nvPr/>
        </p:nvSpPr>
        <p:spPr>
          <a:xfrm>
            <a:off x="811718" y="4576816"/>
            <a:ext cx="11038160" cy="19069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r>
              <a:rPr lang="en-US" sz="3200" b="1" dirty="0" smtClean="0">
                <a:ln w="12700">
                  <a:solidFill>
                    <a:prstClr val="black"/>
                  </a:solidFill>
                </a:ln>
                <a:solidFill>
                  <a:srgbClr val="FF00FF"/>
                </a:solidFill>
                <a:effectLst>
                  <a:glow rad="127000">
                    <a:srgbClr val="FFFF00"/>
                  </a:glow>
                </a:effectLst>
              </a:rPr>
              <a:t>						mirror </a:t>
            </a:r>
            <a:r>
              <a:rPr lang="en-US" sz="3200" b="1" dirty="0">
                <a:ln w="12700">
                  <a:solidFill>
                    <a:prstClr val="black"/>
                  </a:solidFill>
                </a:ln>
                <a:solidFill>
                  <a:srgbClr val="FF00FF"/>
                </a:solidFill>
                <a:effectLst>
                  <a:glow rad="127000">
                    <a:srgbClr val="FFFF00"/>
                  </a:glow>
                </a:effectLst>
              </a:rPr>
              <a:t>by exact duplication the pattern laid </a:t>
            </a:r>
            <a:r>
              <a:rPr lang="en-US" sz="3200" b="1" dirty="0" smtClean="0">
                <a:ln w="12700">
                  <a:solidFill>
                    <a:prstClr val="black"/>
                  </a:solidFill>
                </a:ln>
                <a:solidFill>
                  <a:srgbClr val="FF00FF"/>
                </a:solidFill>
                <a:effectLst>
                  <a:glow rad="127000">
                    <a:srgbClr val="FFFF00"/>
                  </a:glow>
                </a:effectLst>
              </a:rPr>
              <a:t>out</a:t>
            </a:r>
            <a:br>
              <a:rPr lang="en-US" sz="3200" b="1" dirty="0" smtClean="0">
                <a:ln w="12700">
                  <a:solidFill>
                    <a:prstClr val="black"/>
                  </a:solidFill>
                </a:ln>
                <a:solidFill>
                  <a:srgbClr val="FF00FF"/>
                </a:solidFill>
                <a:effectLst>
                  <a:glow rad="127000">
                    <a:srgbClr val="FFFF00"/>
                  </a:glow>
                </a:effectLst>
              </a:rPr>
            </a:br>
            <a:r>
              <a:rPr lang="en-US" sz="3200" b="1" dirty="0" smtClean="0">
                <a:ln w="12700">
                  <a:solidFill>
                    <a:prstClr val="black"/>
                  </a:solidFill>
                </a:ln>
                <a:solidFill>
                  <a:srgbClr val="FF00FF"/>
                </a:solidFill>
                <a:effectLst>
                  <a:glow rad="127000">
                    <a:srgbClr val="FFFF00"/>
                  </a:glow>
                </a:effectLst>
              </a:rPr>
              <a:t>    by </a:t>
            </a:r>
            <a:r>
              <a:rPr lang="en-US" sz="3200" b="1" dirty="0">
                <a:ln w="12700">
                  <a:solidFill>
                    <a:prstClr val="black"/>
                  </a:solidFill>
                </a:ln>
                <a:solidFill>
                  <a:srgbClr val="FF00FF"/>
                </a:solidFill>
                <a:effectLst>
                  <a:glow rad="127000">
                    <a:srgbClr val="FFFF00"/>
                  </a:glow>
                </a:effectLst>
              </a:rPr>
              <a:t>the </a:t>
            </a:r>
            <a:r>
              <a:rPr lang="en-US" sz="3200" b="1" dirty="0" err="1">
                <a:ln w="12700">
                  <a:solidFill>
                    <a:prstClr val="black"/>
                  </a:solidFill>
                </a:ln>
                <a:solidFill>
                  <a:srgbClr val="009999"/>
                </a:solidFill>
                <a:effectLst>
                  <a:glow rad="127000">
                    <a:srgbClr val="FFFF00"/>
                  </a:glow>
                </a:effectLst>
              </a:rPr>
              <a:t>Tequfah</a:t>
            </a:r>
            <a:r>
              <a:rPr lang="en-US" sz="3200" b="1" dirty="0">
                <a:ln w="12700">
                  <a:solidFill>
                    <a:prstClr val="black"/>
                  </a:solidFill>
                </a:ln>
                <a:solidFill>
                  <a:srgbClr val="FF00FF"/>
                </a:solidFill>
                <a:effectLst>
                  <a:glow rad="127000">
                    <a:srgbClr val="FFFF00"/>
                  </a:glow>
                </a:effectLst>
              </a:rPr>
              <a:t>/</a:t>
            </a:r>
            <a:r>
              <a:rPr lang="en-US" sz="3200" b="1" dirty="0" err="1">
                <a:ln w="12700">
                  <a:solidFill>
                    <a:prstClr val="black"/>
                  </a:solidFill>
                </a:ln>
                <a:solidFill>
                  <a:srgbClr val="009999"/>
                </a:solidFill>
                <a:effectLst>
                  <a:glow rad="127000">
                    <a:srgbClr val="FFFF00"/>
                  </a:glow>
                </a:effectLst>
              </a:rPr>
              <a:t>Mazzaroth</a:t>
            </a:r>
            <a:r>
              <a:rPr lang="en-US" sz="3200" b="1" dirty="0">
                <a:ln w="12700">
                  <a:solidFill>
                    <a:prstClr val="black"/>
                  </a:solidFill>
                </a:ln>
                <a:solidFill>
                  <a:srgbClr val="FF00FF"/>
                </a:solidFill>
                <a:effectLst>
                  <a:glow rad="127000">
                    <a:srgbClr val="FFFF00"/>
                  </a:glow>
                </a:effectLst>
              </a:rPr>
              <a:t> based cycle which maintains </a:t>
            </a:r>
            <a:r>
              <a:rPr lang="en-US" sz="3200" b="1" dirty="0" smtClean="0">
                <a:ln w="12700">
                  <a:solidFill>
                    <a:prstClr val="black"/>
                  </a:solidFill>
                </a:ln>
                <a:solidFill>
                  <a:srgbClr val="FF00FF"/>
                </a:solidFill>
                <a:effectLst>
                  <a:glow rad="127000">
                    <a:srgbClr val="FFFF00"/>
                  </a:glow>
                </a:effectLst>
              </a:rPr>
              <a:t>a</a:t>
            </a:r>
            <a:br>
              <a:rPr lang="en-US" sz="3200" b="1" dirty="0" smtClean="0">
                <a:ln w="12700">
                  <a:solidFill>
                    <a:prstClr val="black"/>
                  </a:solidFill>
                </a:ln>
                <a:solidFill>
                  <a:srgbClr val="FF00FF"/>
                </a:solidFill>
                <a:effectLst>
                  <a:glow rad="127000">
                    <a:srgbClr val="FFFF00"/>
                  </a:glow>
                </a:effectLst>
              </a:rPr>
            </a:br>
            <a:r>
              <a:rPr lang="en-US" sz="3200" b="1" dirty="0" smtClean="0">
                <a:ln w="12700">
                  <a:solidFill>
                    <a:prstClr val="black"/>
                  </a:solidFill>
                </a:ln>
                <a:solidFill>
                  <a:srgbClr val="FF00FF"/>
                </a:solidFill>
                <a:effectLst>
                  <a:glow rad="127000">
                    <a:srgbClr val="FFFF00"/>
                  </a:glow>
                </a:effectLst>
              </a:rPr>
              <a:t>    </a:t>
            </a:r>
            <a:r>
              <a:rPr lang="en-US" sz="3200" b="1" dirty="0">
                <a:ln w="12700">
                  <a:solidFill>
                    <a:prstClr val="black"/>
                  </a:solidFill>
                </a:ln>
                <a:solidFill>
                  <a:srgbClr val="009999"/>
                </a:solidFill>
                <a:effectLst>
                  <a:glow rad="127000">
                    <a:srgbClr val="FFFF00"/>
                  </a:glow>
                </a:effectLst>
              </a:rPr>
              <a:t>Teshuva</a:t>
            </a:r>
            <a:r>
              <a:rPr lang="en-US" sz="3200" b="1" dirty="0">
                <a:ln w="12700">
                  <a:solidFill>
                    <a:prstClr val="black"/>
                  </a:solidFill>
                </a:ln>
                <a:solidFill>
                  <a:srgbClr val="FF00FF"/>
                </a:solidFill>
                <a:effectLst>
                  <a:glow rad="127000">
                    <a:srgbClr val="FFFF00"/>
                  </a:glow>
                </a:effectLst>
              </a:rPr>
              <a:t> </a:t>
            </a:r>
            <a:r>
              <a:rPr lang="en-US" sz="2400" cap="all" dirty="0">
                <a:solidFill>
                  <a:prstClr val="black"/>
                </a:solidFill>
              </a:rPr>
              <a:t>{a turning, to return} </a:t>
            </a:r>
            <a:r>
              <a:rPr lang="en-US" sz="3200" b="1" dirty="0">
                <a:ln w="12700">
                  <a:solidFill>
                    <a:prstClr val="black"/>
                  </a:solidFill>
                </a:ln>
                <a:solidFill>
                  <a:srgbClr val="FF00FF"/>
                </a:solidFill>
                <a:effectLst>
                  <a:glow rad="127000">
                    <a:srgbClr val="FFFF00"/>
                  </a:glow>
                </a:effectLst>
              </a:rPr>
              <a:t>of the Sun within the </a:t>
            </a:r>
            <a:r>
              <a:rPr lang="en-US" sz="3200" b="1" dirty="0" err="1">
                <a:ln w="12700">
                  <a:solidFill>
                    <a:prstClr val="black"/>
                  </a:solidFill>
                </a:ln>
                <a:solidFill>
                  <a:srgbClr val="FF00FF"/>
                </a:solidFill>
                <a:effectLst>
                  <a:glow rad="127000">
                    <a:srgbClr val="FFFF00"/>
                  </a:glow>
                </a:effectLst>
              </a:rPr>
              <a:t>Mazzaroth</a:t>
            </a:r>
            <a:r>
              <a:rPr lang="en-US" sz="3200" b="1" dirty="0">
                <a:ln w="12700">
                  <a:solidFill>
                    <a:prstClr val="black"/>
                  </a:solidFill>
                </a:ln>
                <a:solidFill>
                  <a:srgbClr val="FF00FF"/>
                </a:solidFill>
                <a:effectLst>
                  <a:glow rad="127000">
                    <a:srgbClr val="FFFF00"/>
                  </a:glow>
                </a:effectLst>
              </a:rPr>
              <a:t>.</a:t>
            </a:r>
            <a:endParaRPr lang="en-CA" dirty="0"/>
          </a:p>
        </p:txBody>
      </p:sp>
      <p:sp>
        <p:nvSpPr>
          <p:cNvPr id="17" name="Multiply 16"/>
          <p:cNvSpPr/>
          <p:nvPr/>
        </p:nvSpPr>
        <p:spPr>
          <a:xfrm>
            <a:off x="9998013" y="-348140"/>
            <a:ext cx="2122097" cy="2746286"/>
          </a:xfrm>
          <a:prstGeom prst="mathMultiply">
            <a:avLst>
              <a:gd name="adj1" fmla="val 16674"/>
            </a:avLst>
          </a:prstGeom>
          <a:solidFill>
            <a:srgbClr val="FF0000">
              <a:alpha val="72000"/>
            </a:srgb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p>
        </p:txBody>
      </p:sp>
    </p:spTree>
    <p:extLst>
      <p:ext uri="{BB962C8B-B14F-4D97-AF65-F5344CB8AC3E}">
        <p14:creationId xmlns:p14="http://schemas.microsoft.com/office/powerpoint/2010/main" val="19145349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125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1000" fill="hold"/>
                                        <p:tgtEl>
                                          <p:spTgt spid="17"/>
                                        </p:tgtEl>
                                        <p:attrNameLst>
                                          <p:attrName>ppt_x</p:attrName>
                                        </p:attrNameLst>
                                      </p:cBhvr>
                                      <p:tavLst>
                                        <p:tav tm="0">
                                          <p:val>
                                            <p:strVal val="#ppt_x"/>
                                          </p:val>
                                        </p:tav>
                                        <p:tav tm="100000">
                                          <p:val>
                                            <p:strVal val="#ppt_x"/>
                                          </p:val>
                                        </p:tav>
                                      </p:tavLst>
                                    </p:anim>
                                    <p:anim calcmode="lin" valueType="num">
                                      <p:cBhvr additive="base">
                                        <p:cTn id="13"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up)">
                                      <p:cBhvr>
                                        <p:cTn id="18" dur="1000"/>
                                        <p:tgtEl>
                                          <p:spTgt spid="7"/>
                                        </p:tgtEl>
                                      </p:cBhvr>
                                    </p:animEffect>
                                  </p:childTnLst>
                                </p:cTn>
                              </p:par>
                              <p:par>
                                <p:cTn id="19" presetID="8" presetClass="emph" presetSubtype="0" fill="hold" grpId="1" nodeType="withEffect">
                                  <p:stCondLst>
                                    <p:cond delay="1000"/>
                                  </p:stCondLst>
                                  <p:childTnLst>
                                    <p:animRot by="21600000">
                                      <p:cBhvr>
                                        <p:cTn id="20" dur="1000" fill="hold"/>
                                        <p:tgtEl>
                                          <p:spTgt spid="17"/>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ircle(in)">
                                      <p:cBhvr>
                                        <p:cTn id="25" dur="1250"/>
                                        <p:tgtEl>
                                          <p:spTgt spid="8"/>
                                        </p:tgtEl>
                                      </p:cBhvr>
                                    </p:animEffect>
                                  </p:childTnLst>
                                </p:cTn>
                              </p:par>
                              <p:par>
                                <p:cTn id="26" presetID="26" presetClass="path" presetSubtype="0" accel="50000" decel="50000" fill="hold" grpId="2" nodeType="withEffect">
                                  <p:stCondLst>
                                    <p:cond delay="7000"/>
                                  </p:stCondLst>
                                  <p:childTnLst>
                                    <p:animMotion origin="layout" path="M -4.16667E-7 4.07407E-6 C -0.0168 -0.01412 -0.04206 0.01828 -0.05612 0.07176 C -0.07227 0.13379 -0.06328 0.16967 -0.05651 0.18634 L -0.04661 0.20648 C -0.03997 0.22384 -0.03099 0.26018 -0.04974 0.33148 C -0.06146 0.37638 -0.0888 0.41666 -0.10573 0.40254 C -0.12266 0.38888 -0.12266 0.32592 -0.11094 0.28078 C -0.09219 0.20949 -0.0707 0.19861 -0.05898 0.19676 L -0.04401 0.19652 C -0.03242 0.19467 -0.01133 0.18518 0.00534 0.12176 C 0.01914 0.06921 0.0168 0.01365 -4.16667E-7 4.07407E-6 Z " pathEditMode="relative" rAng="6900000" ptsTypes="AAAAAAAAAAA">
                                      <p:cBhvr>
                                        <p:cTn id="27" dur="2000" fill="hold"/>
                                        <p:tgtEl>
                                          <p:spTgt spid="17"/>
                                        </p:tgtEl>
                                        <p:attrNameLst>
                                          <p:attrName>ppt_x</p:attrName>
                                          <p:attrName>ppt_y</p:attrName>
                                        </p:attrNameLst>
                                      </p:cBhvr>
                                      <p:rCtr x="-5273" y="201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17" grpId="0" animBg="1"/>
      <p:bldP spid="17" grpId="1" animBg="1"/>
      <p:bldP spid="17" grpId="2" animBg="1"/>
    </p:bldLst>
  </p:timing>
</p:sld>
</file>

<file path=ppt/slides/slide73.xml><?xml version="1.0" encoding="utf-8"?>
<p:sld xmlns:a="http://schemas.openxmlformats.org/drawingml/2006/main" xmlns:r="http://schemas.openxmlformats.org/officeDocument/2006/relationships" xmlns:p="http://schemas.openxmlformats.org/presentationml/2006/main" showMasterSp="0">
  <p:cSld>
    <p:bg>
      <p:bgPr>
        <a:gradFill rotWithShape="1">
          <a:gsLst>
            <a:gs pos="95000">
              <a:srgbClr val="FFFF00">
                <a:alpha val="0"/>
                <a:lumMod val="34000"/>
              </a:srgbClr>
            </a:gs>
            <a:gs pos="21000">
              <a:schemeClr val="bg2">
                <a:tint val="78000"/>
                <a:shade val="100000"/>
                <a:hueMod val="136000"/>
                <a:satMod val="160000"/>
                <a:lumMod val="105000"/>
              </a:schemeClr>
            </a:gs>
            <a:gs pos="6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9437" y="403413"/>
            <a:ext cx="11495315" cy="6282614"/>
          </a:xfrm>
          <a:ln w="12700">
            <a:noFill/>
          </a:ln>
        </p:spPr>
        <p:txBody>
          <a:bodyPr>
            <a:noAutofit/>
            <a:scene3d>
              <a:camera prst="orthographicFront"/>
              <a:lightRig rig="threePt" dir="t"/>
            </a:scene3d>
            <a:sp3d extrusionH="57150">
              <a:bevelT w="38100" h="38100"/>
            </a:sp3d>
          </a:bodyPr>
          <a:lstStyle/>
          <a:p>
            <a:pPr marL="514350" indent="-514350" algn="l">
              <a:buFont typeface="+mj-lt"/>
              <a:buAutoNum type="arabicPeriod" startAt="4"/>
            </a:pPr>
            <a:r>
              <a:rPr lang="en-US" sz="3200" b="1" cap="none" dirty="0" err="1" smtClean="0">
                <a:ln w="19050">
                  <a:solidFill>
                    <a:schemeClr val="tx1"/>
                  </a:solidFill>
                </a:ln>
                <a:solidFill>
                  <a:srgbClr val="9966FF"/>
                </a:solidFill>
                <a:effectLst>
                  <a:glow rad="127000">
                    <a:srgbClr val="00FF00"/>
                  </a:glow>
                </a:effectLst>
              </a:rPr>
              <a:t>Yisra’el’s</a:t>
            </a:r>
            <a:r>
              <a:rPr lang="en-US" sz="3200" b="1" cap="none" dirty="0" smtClean="0">
                <a:ln w="19050">
                  <a:solidFill>
                    <a:schemeClr val="tx1"/>
                  </a:solidFill>
                </a:ln>
                <a:solidFill>
                  <a:srgbClr val="9966FF"/>
                </a:solidFill>
                <a:effectLst>
                  <a:glow rad="127000">
                    <a:srgbClr val="00FF00"/>
                  </a:glow>
                </a:effectLst>
              </a:rPr>
              <a:t> year </a:t>
            </a:r>
            <a:r>
              <a:rPr lang="en-US" sz="3200" b="1" cap="none" dirty="0" smtClean="0">
                <a:ln w="19050">
                  <a:solidFill>
                    <a:schemeClr val="tx1"/>
                  </a:solidFill>
                </a:ln>
                <a:solidFill>
                  <a:srgbClr val="FF00FF"/>
                </a:solidFill>
                <a:effectLst>
                  <a:glow rad="127000">
                    <a:srgbClr val="FFFF00"/>
                  </a:glow>
                </a:effectLst>
              </a:rPr>
              <a:t>is initiated by the </a:t>
            </a:r>
            <a:r>
              <a:rPr lang="en-US" sz="3200" b="1" cap="none" dirty="0" err="1" smtClean="0">
                <a:ln w="19050">
                  <a:solidFill>
                    <a:schemeClr val="tx1"/>
                  </a:solidFill>
                </a:ln>
                <a:solidFill>
                  <a:srgbClr val="FF00FF"/>
                </a:solidFill>
                <a:effectLst>
                  <a:glow rad="127000">
                    <a:srgbClr val="FFFF00"/>
                  </a:glow>
                </a:effectLst>
              </a:rPr>
              <a:t>Tequfah</a:t>
            </a:r>
            <a:r>
              <a:rPr lang="en-US" sz="3200" b="1" cap="none" dirty="0" smtClean="0">
                <a:ln w="19050">
                  <a:solidFill>
                    <a:schemeClr val="tx1"/>
                  </a:solidFill>
                </a:ln>
                <a:solidFill>
                  <a:srgbClr val="FF00FF"/>
                </a:solidFill>
                <a:effectLst>
                  <a:glow rad="127000">
                    <a:srgbClr val="FFFF00"/>
                  </a:glow>
                </a:effectLst>
              </a:rPr>
              <a:t> </a:t>
            </a:r>
            <a:r>
              <a:rPr lang="en-US" sz="2400" dirty="0">
                <a:ln w="19050">
                  <a:noFill/>
                </a:ln>
                <a:solidFill>
                  <a:schemeClr val="tx1"/>
                </a:solidFill>
              </a:rPr>
              <a:t>(equinox) </a:t>
            </a:r>
            <a:r>
              <a:rPr lang="en-US" sz="3200" b="1" cap="none" dirty="0" smtClean="0">
                <a:ln w="19050">
                  <a:solidFill>
                    <a:schemeClr val="tx1"/>
                  </a:solidFill>
                </a:ln>
                <a:solidFill>
                  <a:srgbClr val="FF00FF"/>
                </a:solidFill>
                <a:effectLst>
                  <a:glow rad="127000">
                    <a:srgbClr val="FFFF00"/>
                  </a:glow>
                </a:effectLst>
              </a:rPr>
              <a:t/>
            </a:r>
            <a:br>
              <a:rPr lang="en-US" sz="3200" b="1" cap="none" dirty="0" smtClean="0">
                <a:ln w="19050">
                  <a:solidFill>
                    <a:schemeClr val="tx1"/>
                  </a:solidFill>
                </a:ln>
                <a:solidFill>
                  <a:srgbClr val="FF00FF"/>
                </a:solidFill>
                <a:effectLst>
                  <a:glow rad="127000">
                    <a:srgbClr val="FFFF00"/>
                  </a:glow>
                </a:effectLst>
              </a:rPr>
            </a:br>
            <a:r>
              <a:rPr lang="en-US" sz="3200" b="1" cap="none" dirty="0" smtClean="0">
                <a:ln w="19050">
                  <a:solidFill>
                    <a:schemeClr val="tx1"/>
                  </a:solidFill>
                </a:ln>
                <a:solidFill>
                  <a:srgbClr val="FF00FF"/>
                </a:solidFill>
                <a:effectLst>
                  <a:glow rad="127000">
                    <a:srgbClr val="FFFF00"/>
                  </a:glow>
                </a:effectLst>
              </a:rPr>
              <a:t>	 each and every year.  Period.</a:t>
            </a:r>
          </a:p>
          <a:p>
            <a:pPr marL="514350" indent="-514350" algn="l">
              <a:buFont typeface="+mj-lt"/>
              <a:buAutoNum type="arabicPeriod" startAt="4"/>
            </a:pPr>
            <a:r>
              <a:rPr lang="en-US" sz="3200" b="1" cap="none" dirty="0" err="1" smtClean="0">
                <a:ln w="19050">
                  <a:solidFill>
                    <a:schemeClr val="tx1"/>
                  </a:solidFill>
                </a:ln>
                <a:solidFill>
                  <a:srgbClr val="9966FF"/>
                </a:solidFill>
                <a:effectLst>
                  <a:glow rad="127000">
                    <a:srgbClr val="00FF00"/>
                  </a:glow>
                </a:effectLst>
              </a:rPr>
              <a:t>Yisra’el’s</a:t>
            </a:r>
            <a:r>
              <a:rPr lang="en-US" sz="3200" b="1" cap="none" dirty="0" smtClean="0">
                <a:ln w="19050">
                  <a:solidFill>
                    <a:schemeClr val="tx1"/>
                  </a:solidFill>
                </a:ln>
                <a:solidFill>
                  <a:srgbClr val="9966FF"/>
                </a:solidFill>
                <a:effectLst>
                  <a:glow rad="127000">
                    <a:srgbClr val="00FF00"/>
                  </a:glow>
                </a:effectLst>
              </a:rPr>
              <a:t> year</a:t>
            </a:r>
          </a:p>
          <a:p>
            <a:pPr algn="l"/>
            <a:endParaRPr lang="en-US" sz="3200" b="1" cap="none" dirty="0">
              <a:ln w="19050">
                <a:solidFill>
                  <a:schemeClr val="tx1"/>
                </a:solidFill>
              </a:ln>
              <a:solidFill>
                <a:srgbClr val="9966FF"/>
              </a:solidFill>
              <a:effectLst>
                <a:glow rad="127000">
                  <a:srgbClr val="00FF00"/>
                </a:glow>
              </a:effectLst>
            </a:endParaRPr>
          </a:p>
          <a:p>
            <a:pPr marL="514350" indent="-514350" algn="l">
              <a:buFont typeface="+mj-lt"/>
              <a:buAutoNum type="arabicPeriod" startAt="6"/>
            </a:pPr>
            <a:r>
              <a:rPr lang="en-US" sz="3200" b="1" cap="none" dirty="0" err="1" smtClean="0">
                <a:ln w="19050">
                  <a:solidFill>
                    <a:schemeClr val="tx1"/>
                  </a:solidFill>
                </a:ln>
                <a:solidFill>
                  <a:srgbClr val="9966FF"/>
                </a:solidFill>
                <a:effectLst>
                  <a:glow rad="127000">
                    <a:srgbClr val="00FF00"/>
                  </a:glow>
                </a:effectLst>
              </a:rPr>
              <a:t>Yisra’el’s</a:t>
            </a:r>
            <a:r>
              <a:rPr lang="en-US" sz="3200" b="1" cap="none" dirty="0" smtClean="0">
                <a:ln w="19050">
                  <a:solidFill>
                    <a:schemeClr val="tx1"/>
                  </a:solidFill>
                </a:ln>
                <a:solidFill>
                  <a:srgbClr val="9966FF"/>
                </a:solidFill>
                <a:effectLst>
                  <a:glow rad="127000">
                    <a:srgbClr val="00FF00"/>
                  </a:glow>
                </a:effectLst>
              </a:rPr>
              <a:t> </a:t>
            </a:r>
            <a:r>
              <a:rPr lang="en-US" sz="3200" b="1" cap="none" dirty="0" smtClean="0">
                <a:ln w="19050">
                  <a:solidFill>
                    <a:srgbClr val="0066FF"/>
                  </a:solidFill>
                </a:ln>
                <a:solidFill>
                  <a:srgbClr val="00FFFF"/>
                </a:solidFill>
                <a:effectLst>
                  <a:glow rad="127000">
                    <a:srgbClr val="00FF00"/>
                  </a:glow>
                </a:effectLst>
              </a:rPr>
              <a:t>WORSHIP</a:t>
            </a:r>
            <a:r>
              <a:rPr lang="en-US" sz="3200" b="1" cap="none" dirty="0" smtClean="0">
                <a:ln w="19050">
                  <a:solidFill>
                    <a:schemeClr val="tx1"/>
                  </a:solidFill>
                </a:ln>
                <a:solidFill>
                  <a:srgbClr val="9966FF"/>
                </a:solidFill>
                <a:effectLst>
                  <a:glow rad="127000">
                    <a:srgbClr val="00FF00"/>
                  </a:glow>
                </a:effectLst>
              </a:rPr>
              <a:t> year </a:t>
            </a:r>
            <a:r>
              <a:rPr lang="en-US" sz="3200" b="1" cap="none" dirty="0" smtClean="0">
                <a:ln>
                  <a:solidFill>
                    <a:srgbClr val="9966FF"/>
                  </a:solidFill>
                </a:ln>
                <a:solidFill>
                  <a:srgbClr val="FF00FF"/>
                </a:solidFill>
                <a:effectLst>
                  <a:glow rad="127000">
                    <a:srgbClr val="FFFF00"/>
                  </a:glow>
                </a:effectLst>
              </a:rPr>
              <a:t>			</a:t>
            </a:r>
          </a:p>
        </p:txBody>
      </p:sp>
      <p:sp>
        <p:nvSpPr>
          <p:cNvPr id="4" name="Slide Number Placeholder 3"/>
          <p:cNvSpPr>
            <a:spLocks noGrp="1"/>
          </p:cNvSpPr>
          <p:nvPr>
            <p:ph type="sldNum" sz="quarter" idx="12"/>
          </p:nvPr>
        </p:nvSpPr>
        <p:spPr>
          <a:xfrm>
            <a:off x="11740968" y="6492875"/>
            <a:ext cx="430712" cy="365125"/>
          </a:xfrm>
        </p:spPr>
        <p:txBody>
          <a:bodyPr>
            <a:scene3d>
              <a:camera prst="orthographicFront"/>
              <a:lightRig rig="threePt" dir="t"/>
            </a:scene3d>
            <a:sp3d extrusionH="57150">
              <a:bevelT w="38100" h="38100"/>
            </a:sp3d>
          </a:bodyPr>
          <a:lstStyle/>
          <a:p>
            <a:fld id="{6D22F896-40B5-4ADD-8801-0D06FADFA095}" type="slidenum">
              <a:rPr lang="en-US" smtClean="0"/>
              <a:pPr/>
              <a:t>73</a:t>
            </a:fld>
            <a:endParaRPr lang="en-US" dirty="0"/>
          </a:p>
        </p:txBody>
      </p:sp>
      <p:grpSp>
        <p:nvGrpSpPr>
          <p:cNvPr id="10" name="Group 9"/>
          <p:cNvGrpSpPr/>
          <p:nvPr/>
        </p:nvGrpSpPr>
        <p:grpSpPr>
          <a:xfrm>
            <a:off x="9836826" y="-124410"/>
            <a:ext cx="2421236" cy="2340926"/>
            <a:chOff x="9869427" y="-69949"/>
            <a:chExt cx="2421236" cy="2340926"/>
          </a:xfrm>
        </p:grpSpPr>
        <p:pic>
          <p:nvPicPr>
            <p:cNvPr id="11" name="Picture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70368" y="158620"/>
              <a:ext cx="2039213" cy="188478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2" name="Oval 11"/>
            <p:cNvSpPr/>
            <p:nvPr/>
          </p:nvSpPr>
          <p:spPr>
            <a:xfrm>
              <a:off x="9869427" y="-69949"/>
              <a:ext cx="2421236" cy="234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9600" dirty="0" smtClean="0">
                  <a:ln>
                    <a:solidFill>
                      <a:srgbClr val="FF00FF"/>
                    </a:solidFill>
                  </a:ln>
                  <a:solidFill>
                    <a:srgbClr val="00FF00"/>
                  </a:solidFill>
                </a:rPr>
                <a:t>13</a:t>
              </a:r>
              <a:endParaRPr lang="en-CA" sz="9600" dirty="0">
                <a:ln>
                  <a:solidFill>
                    <a:srgbClr val="FF00FF"/>
                  </a:solidFill>
                </a:ln>
                <a:solidFill>
                  <a:srgbClr val="00FF00"/>
                </a:solidFill>
              </a:endParaRPr>
            </a:p>
          </p:txBody>
        </p:sp>
      </p:grpSp>
      <p:cxnSp>
        <p:nvCxnSpPr>
          <p:cNvPr id="6" name="Straight Connector 5"/>
          <p:cNvCxnSpPr/>
          <p:nvPr/>
        </p:nvCxnSpPr>
        <p:spPr>
          <a:xfrm>
            <a:off x="3451580" y="1028125"/>
            <a:ext cx="4381439" cy="1605"/>
          </a:xfrm>
          <a:prstGeom prst="line">
            <a:avLst/>
          </a:prstGeom>
          <a:ln w="57150">
            <a:solidFill>
              <a:srgbClr val="0052F6"/>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612193" y="4244991"/>
            <a:ext cx="3239893" cy="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568955" y="1778540"/>
            <a:ext cx="10198443" cy="10925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lvl="0" defTabSz="914400">
              <a:lnSpc>
                <a:spcPct val="120000"/>
              </a:lnSpc>
              <a:spcBef>
                <a:spcPts val="1000"/>
              </a:spcBef>
              <a:buClr>
                <a:prstClr val="black"/>
              </a:buClr>
            </a:pPr>
            <a:r>
              <a:rPr lang="en-US" sz="3200" b="1" dirty="0" smtClean="0">
                <a:ln w="19050">
                  <a:solidFill>
                    <a:prstClr val="black"/>
                  </a:solidFill>
                </a:ln>
                <a:solidFill>
                  <a:srgbClr val="FF00FF"/>
                </a:solidFill>
                <a:effectLst>
                  <a:glow rad="127000">
                    <a:srgbClr val="FFFF00"/>
                  </a:glow>
                </a:effectLst>
              </a:rPr>
              <a:t>			 will </a:t>
            </a:r>
            <a:r>
              <a:rPr lang="en-US" sz="3200" b="1" dirty="0">
                <a:ln w="19050">
                  <a:solidFill>
                    <a:prstClr val="black"/>
                  </a:solidFill>
                </a:ln>
                <a:solidFill>
                  <a:srgbClr val="FF00FF"/>
                </a:solidFill>
                <a:effectLst>
                  <a:glow rad="127000">
                    <a:srgbClr val="FFFF00"/>
                  </a:glow>
                </a:effectLst>
              </a:rPr>
              <a:t>maintain the format of a perfect </a:t>
            </a:r>
            <a:r>
              <a:rPr lang="en-US" sz="3200" b="1" dirty="0" smtClean="0">
                <a:ln w="19050">
                  <a:solidFill>
                    <a:prstClr val="black"/>
                  </a:solidFill>
                </a:ln>
                <a:solidFill>
                  <a:srgbClr val="FF00FF"/>
                </a:solidFill>
                <a:effectLst>
                  <a:glow rad="127000">
                    <a:srgbClr val="FFFF00"/>
                  </a:glow>
                </a:effectLst>
              </a:rPr>
              <a:t/>
            </a:r>
            <a:br>
              <a:rPr lang="en-US" sz="3200" b="1" dirty="0" smtClean="0">
                <a:ln w="19050">
                  <a:solidFill>
                    <a:prstClr val="black"/>
                  </a:solidFill>
                </a:ln>
                <a:solidFill>
                  <a:srgbClr val="FF00FF"/>
                </a:solidFill>
                <a:effectLst>
                  <a:glow rad="127000">
                    <a:srgbClr val="FFFF00"/>
                  </a:glow>
                </a:effectLst>
              </a:rPr>
            </a:br>
            <a:r>
              <a:rPr lang="en-US" sz="3200" b="1" dirty="0" smtClean="0">
                <a:ln w="19050">
                  <a:solidFill>
                    <a:prstClr val="black"/>
                  </a:solidFill>
                </a:ln>
                <a:solidFill>
                  <a:srgbClr val="FF00FF"/>
                </a:solidFill>
                <a:effectLst>
                  <a:glow rad="127000">
                    <a:srgbClr val="FFFF00"/>
                  </a:glow>
                </a:effectLst>
              </a:rPr>
              <a:t>	360° circle</a:t>
            </a:r>
            <a:r>
              <a:rPr lang="en-US" sz="3200" b="1" dirty="0">
                <a:ln w="19050">
                  <a:solidFill>
                    <a:prstClr val="black"/>
                  </a:solidFill>
                </a:ln>
                <a:solidFill>
                  <a:srgbClr val="FF00FF"/>
                </a:solidFill>
                <a:effectLst>
                  <a:glow rad="127000">
                    <a:srgbClr val="FFFF00"/>
                  </a:glow>
                </a:effectLst>
              </a:rPr>
              <a:t>, nothing more, nothing less!</a:t>
            </a:r>
          </a:p>
        </p:txBody>
      </p:sp>
      <p:sp>
        <p:nvSpPr>
          <p:cNvPr id="8" name="Rectangle 7"/>
          <p:cNvSpPr/>
          <p:nvPr/>
        </p:nvSpPr>
        <p:spPr>
          <a:xfrm>
            <a:off x="712733" y="3168951"/>
            <a:ext cx="11162019" cy="1125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r>
              <a:rPr lang="en-US" sz="3200" b="1" dirty="0" smtClean="0">
                <a:ln w="19050">
                  <a:solidFill>
                    <a:prstClr val="black"/>
                  </a:solidFill>
                </a:ln>
                <a:solidFill>
                  <a:srgbClr val="FF00FF"/>
                </a:solidFill>
                <a:effectLst>
                  <a:glow rad="127000">
                    <a:srgbClr val="FFFF00"/>
                  </a:glow>
                </a:effectLst>
              </a:rPr>
              <a:t>			    	</a:t>
            </a:r>
            <a:r>
              <a:rPr lang="en-US" sz="3200" b="1" dirty="0" smtClean="0">
                <a:ln w="19050">
                  <a:solidFill>
                    <a:prstClr val="black"/>
                  </a:solidFill>
                </a:ln>
                <a:solidFill>
                  <a:srgbClr val="FF00FF"/>
                </a:solidFill>
                <a:effectLst>
                  <a:glow rad="127000">
                    <a:srgbClr val="FFFF00"/>
                  </a:glow>
                </a:effectLst>
                <a:latin typeface="Arial Black" panose="020B0A04020102020204" pitchFamily="34" charset="0"/>
              </a:rPr>
              <a:t>	   		</a:t>
            </a:r>
            <a:r>
              <a:rPr lang="en-US" sz="3200" b="1" dirty="0" smtClean="0">
                <a:ln w="19050">
                  <a:solidFill>
                    <a:prstClr val="black"/>
                  </a:solidFill>
                </a:ln>
                <a:solidFill>
                  <a:srgbClr val="FF00FF"/>
                </a:solidFill>
                <a:effectLst>
                  <a:glow rad="127000">
                    <a:srgbClr val="FFFF00"/>
                  </a:glow>
                </a:effectLst>
              </a:rPr>
              <a:t>		   will </a:t>
            </a:r>
            <a:r>
              <a:rPr lang="en-US" sz="3200" b="1" dirty="0">
                <a:ln w="19050">
                  <a:solidFill>
                    <a:prstClr val="black"/>
                  </a:solidFill>
                </a:ln>
                <a:solidFill>
                  <a:srgbClr val="FF00FF"/>
                </a:solidFill>
                <a:effectLst>
                  <a:glow rad="127000">
                    <a:srgbClr val="FFFF00"/>
                  </a:glow>
                </a:effectLst>
              </a:rPr>
              <a:t>maintain perfect symmetry </a:t>
            </a:r>
            <a:r>
              <a:rPr lang="en-US" sz="3200" b="1" dirty="0" smtClean="0">
                <a:ln w="19050">
                  <a:solidFill>
                    <a:prstClr val="black"/>
                  </a:solidFill>
                </a:ln>
                <a:solidFill>
                  <a:srgbClr val="FF00FF"/>
                </a:solidFill>
                <a:effectLst>
                  <a:glow rad="127000">
                    <a:srgbClr val="FFFF00"/>
                  </a:glow>
                </a:effectLst>
              </a:rPr>
              <a:t>	  	 	 	   WITHOUT CHANGE 	 - 		</a:t>
            </a:r>
            <a:r>
              <a:rPr lang="en-US" sz="3200" b="1" dirty="0" smtClean="0">
                <a:ln w="19050">
                  <a:solidFill>
                    <a:schemeClr val="tx1"/>
                  </a:solidFill>
                </a:ln>
                <a:solidFill>
                  <a:schemeClr val="accent5">
                    <a:lumMod val="75000"/>
                  </a:schemeClr>
                </a:solidFill>
                <a:effectLst>
                  <a:glow rad="304800">
                    <a:srgbClr val="00FFFF"/>
                  </a:glow>
                </a:effectLst>
                <a:latin typeface="Arial Black" panose="020B0A04020102020204" pitchFamily="34" charset="0"/>
              </a:rPr>
              <a:t>EVER</a:t>
            </a:r>
            <a:r>
              <a:rPr lang="en-US" sz="3200" b="1" dirty="0" smtClean="0">
                <a:ln w="19050">
                  <a:solidFill>
                    <a:prstClr val="black"/>
                  </a:solidFill>
                </a:ln>
                <a:solidFill>
                  <a:srgbClr val="FF00FF"/>
                </a:solidFill>
                <a:effectLst>
                  <a:glow rad="127000">
                    <a:srgbClr val="FFFF00"/>
                  </a:glow>
                </a:effectLst>
              </a:rPr>
              <a:t> !  </a:t>
            </a:r>
            <a:endParaRPr lang="en-CA" dirty="0"/>
          </a:p>
        </p:txBody>
      </p:sp>
      <p:sp>
        <p:nvSpPr>
          <p:cNvPr id="2" name="Rectangle 1"/>
          <p:cNvSpPr/>
          <p:nvPr/>
        </p:nvSpPr>
        <p:spPr>
          <a:xfrm>
            <a:off x="977153" y="4566788"/>
            <a:ext cx="9890644" cy="1834012"/>
          </a:xfrm>
          <a:prstGeom prst="rect">
            <a:avLst/>
          </a:prstGeom>
          <a:solidFill>
            <a:schemeClr val="accent6">
              <a:lumMod val="75000"/>
            </a:schemeClr>
          </a:solidFill>
          <a:ln w="76200">
            <a:solidFill>
              <a:srgbClr val="99FF99"/>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4000" b="1" dirty="0" smtClean="0">
                <a:ln>
                  <a:solidFill>
                    <a:srgbClr val="00FF00"/>
                  </a:solidFill>
                </a:ln>
              </a:rPr>
              <a:t>Question to ponder: </a:t>
            </a:r>
            <a:br>
              <a:rPr lang="en-CA" sz="4000" b="1" dirty="0" smtClean="0">
                <a:ln>
                  <a:solidFill>
                    <a:srgbClr val="00FF00"/>
                  </a:solidFill>
                </a:ln>
              </a:rPr>
            </a:br>
            <a:r>
              <a:rPr lang="en-CA" sz="4000" b="1" dirty="0" smtClean="0">
                <a:ln>
                  <a:solidFill>
                    <a:srgbClr val="00FF00"/>
                  </a:solidFill>
                </a:ln>
              </a:rPr>
              <a:t>Can prophecy be fulfilled in any other type </a:t>
            </a:r>
            <a:br>
              <a:rPr lang="en-CA" sz="4000" b="1" dirty="0" smtClean="0">
                <a:ln>
                  <a:solidFill>
                    <a:srgbClr val="00FF00"/>
                  </a:solidFill>
                </a:ln>
              </a:rPr>
            </a:br>
            <a:r>
              <a:rPr lang="en-CA" sz="4000" b="1" dirty="0" smtClean="0">
                <a:ln>
                  <a:solidFill>
                    <a:srgbClr val="00FF00"/>
                  </a:solidFill>
                </a:ln>
              </a:rPr>
              <a:t>of year than a 360 day Shaneh year?</a:t>
            </a:r>
            <a:endParaRPr lang="en-CA" sz="4000" b="1" dirty="0">
              <a:ln>
                <a:solidFill>
                  <a:srgbClr val="00FF00"/>
                </a:solidFill>
              </a:ln>
            </a:endParaRPr>
          </a:p>
        </p:txBody>
      </p:sp>
      <p:sp>
        <p:nvSpPr>
          <p:cNvPr id="17" name="Multiply 16"/>
          <p:cNvSpPr/>
          <p:nvPr/>
        </p:nvSpPr>
        <p:spPr>
          <a:xfrm>
            <a:off x="10037767" y="-396354"/>
            <a:ext cx="2040522" cy="2863509"/>
          </a:xfrm>
          <a:prstGeom prst="mathMultiply">
            <a:avLst>
              <a:gd name="adj1" fmla="val 16674"/>
            </a:avLst>
          </a:prstGeom>
          <a:solidFill>
            <a:srgbClr val="FF0000">
              <a:alpha val="72000"/>
            </a:srgb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p>
        </p:txBody>
      </p:sp>
    </p:spTree>
    <p:extLst>
      <p:ext uri="{BB962C8B-B14F-4D97-AF65-F5344CB8AC3E}">
        <p14:creationId xmlns:p14="http://schemas.microsoft.com/office/powerpoint/2010/main" val="4097847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750"/>
                                        <p:tgtEl>
                                          <p:spTgt spid="3">
                                            <p:txEl>
                                              <p:pRg st="3" end="3"/>
                                            </p:txEl>
                                          </p:spTgt>
                                        </p:tgtEl>
                                      </p:cBhvr>
                                    </p:animEffect>
                                  </p:childTnLst>
                                </p:cTn>
                              </p:par>
                              <p:par>
                                <p:cTn id="16" presetID="22" presetClass="entr" presetSubtype="4" fill="hold" nodeType="withEffect">
                                  <p:stCondLst>
                                    <p:cond delay="100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par>
                                <p:cTn id="19" presetID="22" presetClass="entr" presetSubtype="1" fill="hold" grpId="0" nodeType="withEffect">
                                  <p:stCondLst>
                                    <p:cond delay="100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circle(in)">
                                      <p:cBhvr>
                                        <p:cTn id="26"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Lst>
  </p:timing>
</p:sld>
</file>

<file path=ppt/slides/slide74.xml><?xml version="1.0" encoding="utf-8"?>
<p:sld xmlns:a="http://schemas.openxmlformats.org/drawingml/2006/main" xmlns:r="http://schemas.openxmlformats.org/officeDocument/2006/relationships" xmlns:p="http://schemas.openxmlformats.org/presentationml/2006/main" showMasterSp="0">
  <p:cSld>
    <p:bg>
      <p:bgPr>
        <a:gradFill rotWithShape="1">
          <a:gsLst>
            <a:gs pos="85000">
              <a:srgbClr val="FFFF00">
                <a:alpha val="0"/>
                <a:lumMod val="34000"/>
              </a:srgbClr>
            </a:gs>
            <a:gs pos="21000">
              <a:schemeClr val="bg2">
                <a:tint val="78000"/>
                <a:shade val="100000"/>
                <a:hueMod val="136000"/>
                <a:satMod val="160000"/>
                <a:lumMod val="105000"/>
              </a:schemeClr>
            </a:gs>
            <a:gs pos="60000">
              <a:schemeClr val="bg2">
                <a:shade val="92000"/>
                <a:satMod val="170000"/>
                <a:lumMod val="96000"/>
              </a:schemeClr>
            </a:gs>
          </a:gsLst>
          <a:lin ang="6600000" scaled="0"/>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78360" y="403413"/>
            <a:ext cx="11685037" cy="6139627"/>
          </a:xfrm>
          <a:gradFill>
            <a:gsLst>
              <a:gs pos="95000">
                <a:srgbClr val="FFFF00">
                  <a:alpha val="0"/>
                  <a:lumMod val="34000"/>
                </a:srgbClr>
              </a:gs>
              <a:gs pos="36000">
                <a:schemeClr val="bg2">
                  <a:tint val="78000"/>
                  <a:shade val="100000"/>
                  <a:hueMod val="136000"/>
                  <a:satMod val="160000"/>
                  <a:lumMod val="105000"/>
                </a:schemeClr>
              </a:gs>
              <a:gs pos="60000">
                <a:schemeClr val="bg2">
                  <a:shade val="92000"/>
                  <a:satMod val="170000"/>
                  <a:lumMod val="96000"/>
                </a:schemeClr>
              </a:gs>
            </a:gsLst>
            <a:lin ang="6600000" scaled="0"/>
          </a:gradFill>
          <a:ln w="12700">
            <a:noFill/>
          </a:ln>
          <a:scene3d>
            <a:camera prst="orthographicFront"/>
            <a:lightRig rig="threePt" dir="t"/>
          </a:scene3d>
          <a:sp3d>
            <a:bevelT w="152400" h="50800" prst="softRound"/>
          </a:sp3d>
        </p:spPr>
        <p:txBody>
          <a:bodyPr>
            <a:noAutofit/>
            <a:sp3d extrusionH="57150">
              <a:bevelT w="38100" h="38100"/>
            </a:sp3d>
          </a:bodyPr>
          <a:lstStyle/>
          <a:p>
            <a:pPr algn="l"/>
            <a:r>
              <a:rPr lang="en-US" sz="3200" dirty="0" smtClean="0">
                <a:solidFill>
                  <a:schemeClr val="tx1"/>
                </a:solidFill>
              </a:rPr>
              <a:t>I</a:t>
            </a:r>
            <a:r>
              <a:rPr lang="en-US" sz="3200" cap="none" dirty="0" smtClean="0">
                <a:solidFill>
                  <a:schemeClr val="tx1"/>
                </a:solidFill>
              </a:rPr>
              <a:t>n</a:t>
            </a:r>
            <a:r>
              <a:rPr lang="en-US" sz="3200" dirty="0" smtClean="0">
                <a:solidFill>
                  <a:schemeClr val="tx1"/>
                </a:solidFill>
              </a:rPr>
              <a:t> </a:t>
            </a:r>
            <a:r>
              <a:rPr lang="en-US" sz="3200" b="1" dirty="0" smtClean="0">
                <a:solidFill>
                  <a:srgbClr val="00B050"/>
                </a:solidFill>
              </a:rPr>
              <a:t>D</a:t>
            </a:r>
            <a:r>
              <a:rPr lang="en-US" sz="3200" b="1" cap="none" dirty="0" smtClean="0">
                <a:solidFill>
                  <a:srgbClr val="00B050"/>
                </a:solidFill>
              </a:rPr>
              <a:t>eut 11:10-12 </a:t>
            </a:r>
            <a:r>
              <a:rPr lang="en-US" sz="3200" cap="none" dirty="0" smtClean="0">
                <a:solidFill>
                  <a:schemeClr val="tx1"/>
                </a:solidFill>
              </a:rPr>
              <a:t>Mosheh is describing to the Yisra’elites </a:t>
            </a:r>
            <a:br>
              <a:rPr lang="en-US" sz="3200" cap="none" dirty="0" smtClean="0">
                <a:solidFill>
                  <a:schemeClr val="tx1"/>
                </a:solidFill>
              </a:rPr>
            </a:br>
            <a:r>
              <a:rPr lang="en-US" sz="3200" cap="none" dirty="0" smtClean="0">
                <a:solidFill>
                  <a:schemeClr val="tx1"/>
                </a:solidFill>
              </a:rPr>
              <a:t>of the type of land that they were going to inherit.  Mosheh</a:t>
            </a:r>
            <a:br>
              <a:rPr lang="en-US" sz="3200" cap="none" dirty="0" smtClean="0">
                <a:solidFill>
                  <a:schemeClr val="tx1"/>
                </a:solidFill>
              </a:rPr>
            </a:br>
            <a:r>
              <a:rPr lang="en-US" sz="3200" cap="none" dirty="0" smtClean="0">
                <a:solidFill>
                  <a:schemeClr val="tx1"/>
                </a:solidFill>
              </a:rPr>
              <a:t>then tells them of the </a:t>
            </a:r>
            <a:r>
              <a:rPr lang="en-US" sz="3200" cap="none" dirty="0" smtClean="0">
                <a:solidFill>
                  <a:schemeClr val="tx1"/>
                </a:solidFill>
                <a:effectLst>
                  <a:glow rad="177800">
                    <a:srgbClr val="99FF99"/>
                  </a:glow>
                </a:effectLst>
              </a:rPr>
              <a:t>yearly condition </a:t>
            </a:r>
            <a:r>
              <a:rPr lang="en-US" sz="3200" cap="none" dirty="0" smtClean="0">
                <a:solidFill>
                  <a:schemeClr val="tx1"/>
                </a:solidFill>
              </a:rPr>
              <a:t>that </a:t>
            </a:r>
            <a:r>
              <a:rPr lang="en-US" sz="3200" b="1" cap="none" dirty="0" smtClean="0">
                <a:solidFill>
                  <a:srgbClr val="0052F6"/>
                </a:solidFill>
              </a:rPr>
              <a:t>Yahuah</a:t>
            </a:r>
            <a:r>
              <a:rPr lang="en-US" sz="3200" cap="none" dirty="0" smtClean="0">
                <a:solidFill>
                  <a:schemeClr val="tx1"/>
                </a:solidFill>
              </a:rPr>
              <a:t> has for them.</a:t>
            </a:r>
          </a:p>
          <a:p>
            <a:pPr algn="l"/>
            <a:r>
              <a:rPr lang="en-US" sz="3200" i="1" dirty="0" smtClean="0">
                <a:solidFill>
                  <a:srgbClr val="008080"/>
                </a:solidFill>
                <a:latin typeface="Georgia" panose="02040502050405020303" pitchFamily="18" charset="0"/>
              </a:rPr>
              <a:t>D</a:t>
            </a:r>
            <a:r>
              <a:rPr lang="en-US" sz="3200" i="1" cap="none" dirty="0" smtClean="0">
                <a:solidFill>
                  <a:srgbClr val="008080"/>
                </a:solidFill>
                <a:latin typeface="Georgia" panose="02040502050405020303" pitchFamily="18" charset="0"/>
              </a:rPr>
              <a:t>eut</a:t>
            </a:r>
            <a:r>
              <a:rPr lang="en-US" sz="3200" i="1" dirty="0" smtClean="0">
                <a:solidFill>
                  <a:srgbClr val="008080"/>
                </a:solidFill>
                <a:latin typeface="Georgia" panose="02040502050405020303" pitchFamily="18" charset="0"/>
              </a:rPr>
              <a:t> </a:t>
            </a:r>
            <a:r>
              <a:rPr lang="en-US" sz="3200" i="1" dirty="0">
                <a:solidFill>
                  <a:srgbClr val="008080"/>
                </a:solidFill>
                <a:latin typeface="Georgia" panose="02040502050405020303" pitchFamily="18" charset="0"/>
              </a:rPr>
              <a:t>11:12</a:t>
            </a:r>
            <a:r>
              <a:rPr lang="en-US" sz="3200" i="1" dirty="0">
                <a:solidFill>
                  <a:prstClr val="black"/>
                </a:solidFill>
                <a:latin typeface="Georgia" panose="02040502050405020303" pitchFamily="18" charset="0"/>
              </a:rPr>
              <a:t>  </a:t>
            </a:r>
            <a:r>
              <a:rPr lang="en-US" sz="3200" cap="none" dirty="0">
                <a:solidFill>
                  <a:srgbClr val="0052F6"/>
                </a:solidFill>
                <a:latin typeface="Georgia" panose="02040502050405020303" pitchFamily="18" charset="0"/>
              </a:rPr>
              <a:t>A</a:t>
            </a:r>
            <a:r>
              <a:rPr lang="en-US" sz="3200" cap="none" dirty="0" smtClean="0">
                <a:solidFill>
                  <a:srgbClr val="0052F6"/>
                </a:solidFill>
                <a:latin typeface="Georgia" panose="02040502050405020303" pitchFamily="18" charset="0"/>
              </a:rPr>
              <a:t> land which </a:t>
            </a:r>
            <a:r>
              <a:rPr lang="he-IL" sz="3200" cap="none" dirty="0" smtClean="0">
                <a:solidFill>
                  <a:srgbClr val="0052F6"/>
                </a:solidFill>
                <a:latin typeface="Arial" panose="020B0604020202020204" pitchFamily="34" charset="0"/>
              </a:rPr>
              <a:t>יהוה</a:t>
            </a:r>
            <a:r>
              <a:rPr lang="en-US" sz="3200" cap="none" dirty="0" smtClean="0">
                <a:solidFill>
                  <a:srgbClr val="0052F6"/>
                </a:solidFill>
                <a:latin typeface="Georgia" panose="02040502050405020303" pitchFamily="18" charset="0"/>
              </a:rPr>
              <a:t> [Yahuah] your Elohim looks after. The eyes of </a:t>
            </a:r>
            <a:r>
              <a:rPr lang="he-IL" sz="3200" cap="none" dirty="0" smtClean="0">
                <a:solidFill>
                  <a:srgbClr val="0052F6"/>
                </a:solidFill>
                <a:latin typeface="Arial" panose="020B0604020202020204" pitchFamily="34" charset="0"/>
              </a:rPr>
              <a:t>יהוה</a:t>
            </a:r>
            <a:r>
              <a:rPr lang="en-US" sz="3200" cap="none" dirty="0" smtClean="0">
                <a:solidFill>
                  <a:srgbClr val="0052F6"/>
                </a:solidFill>
                <a:latin typeface="Georgia" panose="02040502050405020303" pitchFamily="18" charset="0"/>
              </a:rPr>
              <a:t> [Yahuah] your </a:t>
            </a:r>
            <a:r>
              <a:rPr lang="en-US" sz="3200" cap="none" dirty="0">
                <a:solidFill>
                  <a:srgbClr val="0052F6"/>
                </a:solidFill>
                <a:latin typeface="Georgia" panose="02040502050405020303" pitchFamily="18" charset="0"/>
              </a:rPr>
              <a:t>E</a:t>
            </a:r>
            <a:r>
              <a:rPr lang="en-US" sz="3200" cap="none" dirty="0" smtClean="0">
                <a:solidFill>
                  <a:srgbClr val="0052F6"/>
                </a:solidFill>
                <a:latin typeface="Georgia" panose="02040502050405020303" pitchFamily="18" charset="0"/>
              </a:rPr>
              <a:t>lohim </a:t>
            </a:r>
            <a:r>
              <a:rPr lang="en-US" sz="3200" u="sng" cap="none" dirty="0" smtClean="0">
                <a:solidFill>
                  <a:srgbClr val="C00000"/>
                </a:solidFill>
                <a:latin typeface="Georgia" panose="02040502050405020303" pitchFamily="18" charset="0"/>
              </a:rPr>
              <a:t>ARE</a:t>
            </a:r>
            <a:r>
              <a:rPr lang="en-US" sz="3200" cap="none" dirty="0" smtClean="0">
                <a:solidFill>
                  <a:srgbClr val="C00000"/>
                </a:solidFill>
                <a:latin typeface="Georgia" panose="02040502050405020303" pitchFamily="18" charset="0"/>
              </a:rPr>
              <a:t> </a:t>
            </a:r>
            <a:r>
              <a:rPr lang="en-US" sz="3200" b="1" u="sng" cap="none" dirty="0" smtClean="0">
                <a:solidFill>
                  <a:schemeClr val="tx1"/>
                </a:solidFill>
                <a:effectLst>
                  <a:glow rad="127000">
                    <a:srgbClr val="99FF99"/>
                  </a:glow>
                </a:effectLst>
                <a:latin typeface="Georgia" panose="02040502050405020303" pitchFamily="18" charset="0"/>
              </a:rPr>
              <a:t>ALWAYS</a:t>
            </a:r>
            <a:r>
              <a:rPr lang="en-US" sz="3200" cap="none" dirty="0" smtClean="0">
                <a:solidFill>
                  <a:srgbClr val="C00000"/>
                </a:solidFill>
                <a:latin typeface="Georgia" panose="02040502050405020303" pitchFamily="18" charset="0"/>
              </a:rPr>
              <a:t> </a:t>
            </a:r>
            <a:r>
              <a:rPr lang="en-US" sz="3200" u="sng" cap="none" dirty="0" smtClean="0">
                <a:solidFill>
                  <a:srgbClr val="C00000"/>
                </a:solidFill>
                <a:latin typeface="Georgia" panose="02040502050405020303" pitchFamily="18" charset="0"/>
              </a:rPr>
              <a:t>ON IT</a:t>
            </a:r>
            <a:r>
              <a:rPr lang="en-US" sz="3200" cap="none" dirty="0" smtClean="0">
                <a:solidFill>
                  <a:srgbClr val="C00000"/>
                </a:solidFill>
                <a:latin typeface="Georgia" panose="02040502050405020303" pitchFamily="18" charset="0"/>
              </a:rPr>
              <a:t>,</a:t>
            </a:r>
            <a:r>
              <a:rPr lang="en-US" sz="3200" u="sng" cap="none" dirty="0" smtClean="0">
                <a:solidFill>
                  <a:srgbClr val="C00000"/>
                </a:solidFill>
                <a:latin typeface="Georgia" panose="02040502050405020303" pitchFamily="18" charset="0"/>
              </a:rPr>
              <a:t> </a:t>
            </a:r>
            <a:r>
              <a:rPr lang="en-US" sz="3200" cap="none" dirty="0" smtClean="0">
                <a:solidFill>
                  <a:srgbClr val="0052F6"/>
                </a:solidFill>
                <a:latin typeface="Georgia" panose="02040502050405020303" pitchFamily="18" charset="0"/>
              </a:rPr>
              <a:t>from the beginning of the </a:t>
            </a:r>
            <a:r>
              <a:rPr lang="en-US" sz="3200" b="1" dirty="0" smtClean="0">
                <a:ln>
                  <a:solidFill>
                    <a:srgbClr val="663300"/>
                  </a:solidFill>
                </a:ln>
                <a:solidFill>
                  <a:srgbClr val="FF9900"/>
                </a:solidFill>
              </a:rPr>
              <a:t>year [SHANEH </a:t>
            </a:r>
            <a:r>
              <a:rPr lang="en-US" sz="2800" dirty="0">
                <a:solidFill>
                  <a:schemeClr val="tx1"/>
                </a:solidFill>
              </a:rPr>
              <a:t>– </a:t>
            </a:r>
            <a:r>
              <a:rPr lang="en-US" sz="2800" dirty="0" smtClean="0">
                <a:solidFill>
                  <a:schemeClr val="tx1"/>
                </a:solidFill>
              </a:rPr>
              <a:t>h8141</a:t>
            </a:r>
            <a:r>
              <a:rPr lang="en-US" sz="3200" b="1" dirty="0" smtClean="0">
                <a:ln>
                  <a:solidFill>
                    <a:srgbClr val="663300"/>
                  </a:solidFill>
                </a:ln>
                <a:solidFill>
                  <a:srgbClr val="FF9900"/>
                </a:solidFill>
              </a:rPr>
              <a:t>]</a:t>
            </a:r>
            <a:r>
              <a:rPr lang="en-US" sz="3200" b="1" dirty="0" smtClean="0">
                <a:ln>
                  <a:solidFill>
                    <a:srgbClr val="663300"/>
                  </a:solidFill>
                </a:ln>
                <a:gradFill>
                  <a:gsLst>
                    <a:gs pos="47000">
                      <a:srgbClr val="FFFF00"/>
                    </a:gs>
                    <a:gs pos="39000">
                      <a:srgbClr val="7764EA"/>
                    </a:gs>
                    <a:gs pos="56000">
                      <a:srgbClr val="DE85E1">
                        <a:lumMod val="75000"/>
                      </a:srgbClr>
                    </a:gs>
                  </a:gsLst>
                  <a:lin ang="5400000" scaled="0"/>
                </a:gradFill>
              </a:rPr>
              <a:t>  </a:t>
            </a:r>
            <a:r>
              <a:rPr lang="en-US" sz="3200" cap="none" dirty="0" smtClean="0">
                <a:solidFill>
                  <a:srgbClr val="0052F6"/>
                </a:solidFill>
                <a:latin typeface="Georgia" panose="02040502050405020303" pitchFamily="18" charset="0"/>
              </a:rPr>
              <a:t>to the latter end of the </a:t>
            </a:r>
            <a:r>
              <a:rPr lang="en-US" sz="3200" b="1" dirty="0">
                <a:ln>
                  <a:solidFill>
                    <a:srgbClr val="663300"/>
                  </a:solidFill>
                </a:ln>
                <a:solidFill>
                  <a:srgbClr val="FF9900"/>
                </a:solidFill>
              </a:rPr>
              <a:t>year [SHANEH </a:t>
            </a:r>
            <a:r>
              <a:rPr lang="en-US" sz="2800" dirty="0" smtClean="0">
                <a:solidFill>
                  <a:prstClr val="black"/>
                </a:solidFill>
              </a:rPr>
              <a:t>– h8141</a:t>
            </a:r>
            <a:r>
              <a:rPr lang="en-US" sz="3200" b="1" dirty="0" smtClean="0">
                <a:ln>
                  <a:solidFill>
                    <a:srgbClr val="663300"/>
                  </a:solidFill>
                </a:ln>
                <a:solidFill>
                  <a:srgbClr val="FF9900"/>
                </a:solidFill>
              </a:rPr>
              <a:t>]. </a:t>
            </a:r>
            <a:br>
              <a:rPr lang="en-US" sz="3200" b="1" dirty="0" smtClean="0">
                <a:ln>
                  <a:solidFill>
                    <a:srgbClr val="663300"/>
                  </a:solidFill>
                </a:ln>
                <a:solidFill>
                  <a:srgbClr val="FF9900"/>
                </a:solidFill>
              </a:rPr>
            </a:br>
            <a:r>
              <a:rPr lang="en-US" sz="3200" b="1" u="sng" dirty="0" smtClean="0">
                <a:ln>
                  <a:solidFill>
                    <a:srgbClr val="663300"/>
                  </a:solidFill>
                </a:ln>
                <a:solidFill>
                  <a:prstClr val="black"/>
                </a:solidFill>
              </a:rPr>
              <a:t>Question</a:t>
            </a:r>
            <a:r>
              <a:rPr lang="en-US" sz="3200" b="1" dirty="0" smtClean="0">
                <a:ln>
                  <a:solidFill>
                    <a:srgbClr val="663300"/>
                  </a:solidFill>
                </a:ln>
                <a:solidFill>
                  <a:prstClr val="black"/>
                </a:solidFill>
              </a:rPr>
              <a:t>:  </a:t>
            </a:r>
            <a:r>
              <a:rPr lang="en-US" sz="2800" dirty="0" smtClean="0">
                <a:ln>
                  <a:solidFill>
                    <a:srgbClr val="663300"/>
                  </a:solidFill>
                </a:ln>
                <a:solidFill>
                  <a:prstClr val="black"/>
                </a:solidFill>
              </a:rPr>
              <a:t>is it strange that </a:t>
            </a:r>
            <a:r>
              <a:rPr lang="en-US" sz="2800" dirty="0" smtClean="0">
                <a:ln>
                  <a:solidFill>
                    <a:srgbClr val="663300"/>
                  </a:solidFill>
                </a:ln>
                <a:solidFill>
                  <a:srgbClr val="0052F6"/>
                </a:solidFill>
              </a:rPr>
              <a:t>yahuah’s – </a:t>
            </a:r>
            <a:r>
              <a:rPr lang="en-US" sz="2800" b="1" dirty="0" smtClean="0">
                <a:ln>
                  <a:solidFill>
                    <a:srgbClr val="663300"/>
                  </a:solidFill>
                </a:ln>
                <a:solidFill>
                  <a:srgbClr val="0052F6"/>
                </a:solidFill>
                <a:effectLst>
                  <a:glow rad="152400">
                    <a:srgbClr val="99FF99"/>
                  </a:glow>
                </a:effectLst>
              </a:rPr>
              <a:t>“ALWAYS”</a:t>
            </a:r>
            <a:r>
              <a:rPr lang="en-US" sz="2800" b="1" dirty="0" smtClean="0">
                <a:ln>
                  <a:solidFill>
                    <a:srgbClr val="663300"/>
                  </a:solidFill>
                </a:ln>
                <a:solidFill>
                  <a:prstClr val="black"/>
                </a:solidFill>
                <a:effectLst>
                  <a:glow rad="152400">
                    <a:srgbClr val="99FF99"/>
                  </a:glow>
                </a:effectLst>
              </a:rPr>
              <a:t> </a:t>
            </a:r>
            <a:r>
              <a:rPr lang="en-US" sz="2800" dirty="0" smtClean="0">
                <a:ln>
                  <a:solidFill>
                    <a:srgbClr val="663300"/>
                  </a:solidFill>
                </a:ln>
                <a:solidFill>
                  <a:prstClr val="black"/>
                </a:solidFill>
              </a:rPr>
              <a:t>– </a:t>
            </a:r>
            <a:r>
              <a:rPr lang="en-US" sz="2800" u="sng" dirty="0" smtClean="0">
                <a:ln>
                  <a:solidFill>
                    <a:srgbClr val="663300"/>
                  </a:solidFill>
                </a:ln>
                <a:solidFill>
                  <a:prstClr val="black"/>
                </a:solidFill>
              </a:rPr>
              <a:t>Does not commit HIM</a:t>
            </a:r>
            <a:r>
              <a:rPr lang="en-US" sz="2800" dirty="0" smtClean="0">
                <a:ln>
                  <a:solidFill>
                    <a:srgbClr val="663300"/>
                  </a:solidFill>
                </a:ln>
                <a:solidFill>
                  <a:prstClr val="black"/>
                </a:solidFill>
              </a:rPr>
              <a:t> to watching over the land in a lunar calendar’s </a:t>
            </a:r>
            <a:br>
              <a:rPr lang="en-US" sz="2800" dirty="0" smtClean="0">
                <a:ln>
                  <a:solidFill>
                    <a:srgbClr val="663300"/>
                  </a:solidFill>
                </a:ln>
                <a:solidFill>
                  <a:prstClr val="black"/>
                </a:solidFill>
              </a:rPr>
            </a:br>
            <a:r>
              <a:rPr lang="en-US" sz="2800" dirty="0" smtClean="0">
                <a:ln>
                  <a:solidFill>
                    <a:srgbClr val="663300"/>
                  </a:solidFill>
                </a:ln>
                <a:solidFill>
                  <a:srgbClr val="FF0000"/>
                </a:solidFill>
              </a:rPr>
              <a:t>13</a:t>
            </a:r>
            <a:r>
              <a:rPr lang="en-US" sz="2800" baseline="30000" dirty="0" smtClean="0">
                <a:ln>
                  <a:solidFill>
                    <a:srgbClr val="663300"/>
                  </a:solidFill>
                </a:ln>
                <a:solidFill>
                  <a:srgbClr val="FF0000"/>
                </a:solidFill>
              </a:rPr>
              <a:t>th</a:t>
            </a:r>
            <a:r>
              <a:rPr lang="en-US" sz="2800" dirty="0" smtClean="0">
                <a:ln>
                  <a:solidFill>
                    <a:srgbClr val="663300"/>
                  </a:solidFill>
                </a:ln>
                <a:solidFill>
                  <a:srgbClr val="FF0000"/>
                </a:solidFill>
              </a:rPr>
              <a:t> month, nor on </a:t>
            </a:r>
            <a:r>
              <a:rPr lang="en-US" sz="2800" dirty="0">
                <a:ln>
                  <a:solidFill>
                    <a:srgbClr val="663300"/>
                  </a:solidFill>
                </a:ln>
                <a:solidFill>
                  <a:srgbClr val="FF0000"/>
                </a:solidFill>
              </a:rPr>
              <a:t>the </a:t>
            </a:r>
            <a:r>
              <a:rPr lang="en-US" sz="2800" dirty="0" smtClean="0">
                <a:ln>
                  <a:solidFill>
                    <a:srgbClr val="663300"/>
                  </a:solidFill>
                </a:ln>
                <a:solidFill>
                  <a:srgbClr val="FF0000"/>
                </a:solidFill>
              </a:rPr>
              <a:t>“</a:t>
            </a:r>
            <a:r>
              <a:rPr lang="en-US" sz="2800" u="sng" dirty="0" err="1" smtClean="0">
                <a:ln>
                  <a:solidFill>
                    <a:srgbClr val="663300"/>
                  </a:solidFill>
                </a:ln>
                <a:solidFill>
                  <a:srgbClr val="FF0000"/>
                </a:solidFill>
              </a:rPr>
              <a:t>noN</a:t>
            </a:r>
            <a:r>
              <a:rPr lang="en-US" sz="2800" u="sng" dirty="0">
                <a:ln>
                  <a:solidFill>
                    <a:srgbClr val="663300"/>
                  </a:solidFill>
                </a:ln>
                <a:solidFill>
                  <a:srgbClr val="FF0000"/>
                </a:solidFill>
              </a:rPr>
              <a:t>-</a:t>
            </a:r>
            <a:r>
              <a:rPr lang="en-US" sz="2800" u="sng" dirty="0" smtClean="0">
                <a:ln>
                  <a:solidFill>
                    <a:srgbClr val="663300"/>
                  </a:solidFill>
                </a:ln>
                <a:solidFill>
                  <a:srgbClr val="FF0000"/>
                </a:solidFill>
              </a:rPr>
              <a:t>accountable</a:t>
            </a:r>
            <a:r>
              <a:rPr lang="en-US" sz="2800" dirty="0" smtClean="0">
                <a:ln>
                  <a:solidFill>
                    <a:srgbClr val="663300"/>
                  </a:solidFill>
                </a:ln>
                <a:solidFill>
                  <a:srgbClr val="FF0000"/>
                </a:solidFill>
              </a:rPr>
              <a:t>” Lunar month days</a:t>
            </a:r>
            <a:r>
              <a:rPr lang="en-US" sz="2800" dirty="0">
                <a:ln>
                  <a:solidFill>
                    <a:srgbClr val="663300"/>
                  </a:solidFill>
                </a:ln>
                <a:solidFill>
                  <a:srgbClr val="FF0000"/>
                </a:solidFill>
              </a:rPr>
              <a:t>? </a:t>
            </a:r>
            <a:r>
              <a:rPr lang="en-US" sz="3200" b="1" cap="none" dirty="0" smtClean="0">
                <a:ln>
                  <a:solidFill>
                    <a:srgbClr val="9966FF"/>
                  </a:solidFill>
                </a:ln>
                <a:solidFill>
                  <a:srgbClr val="FF00FF"/>
                </a:solidFill>
                <a:effectLst>
                  <a:glow rad="127000">
                    <a:srgbClr val="FFFF00"/>
                  </a:glow>
                </a:effectLst>
              </a:rPr>
              <a:t>			</a:t>
            </a:r>
          </a:p>
        </p:txBody>
      </p:sp>
      <p:sp>
        <p:nvSpPr>
          <p:cNvPr id="4" name="Slide Number Placeholder 3"/>
          <p:cNvSpPr>
            <a:spLocks noGrp="1"/>
          </p:cNvSpPr>
          <p:nvPr>
            <p:ph type="sldNum" sz="quarter" idx="12"/>
          </p:nvPr>
        </p:nvSpPr>
        <p:spPr>
          <a:xfrm>
            <a:off x="11778314" y="6516825"/>
            <a:ext cx="416590" cy="365125"/>
          </a:xfrm>
        </p:spPr>
        <p:txBody>
          <a:bodyPr/>
          <a:lstStyle/>
          <a:p>
            <a:fld id="{6D22F896-40B5-4ADD-8801-0D06FADFA095}" type="slidenum">
              <a:rPr lang="en-US" smtClean="0"/>
              <a:pPr/>
              <a:t>74</a:t>
            </a:fld>
            <a:endParaRPr lang="en-US" dirty="0"/>
          </a:p>
        </p:txBody>
      </p:sp>
      <p:grpSp>
        <p:nvGrpSpPr>
          <p:cNvPr id="10" name="Group 9"/>
          <p:cNvGrpSpPr/>
          <p:nvPr/>
        </p:nvGrpSpPr>
        <p:grpSpPr>
          <a:xfrm>
            <a:off x="9894492" y="-173838"/>
            <a:ext cx="2421236" cy="2340926"/>
            <a:chOff x="9869427" y="-69949"/>
            <a:chExt cx="2421236" cy="2340926"/>
          </a:xfrm>
        </p:grpSpPr>
        <p:pic>
          <p:nvPicPr>
            <p:cNvPr id="11" name="Picture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70368" y="158620"/>
              <a:ext cx="2039213" cy="188478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2" name="Oval 11"/>
            <p:cNvSpPr/>
            <p:nvPr/>
          </p:nvSpPr>
          <p:spPr>
            <a:xfrm>
              <a:off x="9869427" y="-69949"/>
              <a:ext cx="2421236" cy="234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9600" dirty="0" smtClean="0">
                  <a:solidFill>
                    <a:srgbClr val="00FF00"/>
                  </a:solidFill>
                </a:rPr>
                <a:t>13</a:t>
              </a:r>
              <a:endParaRPr lang="en-CA" sz="9600" dirty="0">
                <a:solidFill>
                  <a:srgbClr val="00FF00"/>
                </a:solidFill>
              </a:endParaRPr>
            </a:p>
          </p:txBody>
        </p:sp>
      </p:grpSp>
      <p:cxnSp>
        <p:nvCxnSpPr>
          <p:cNvPr id="16" name="Straight Connector 15"/>
          <p:cNvCxnSpPr/>
          <p:nvPr/>
        </p:nvCxnSpPr>
        <p:spPr>
          <a:xfrm>
            <a:off x="5040318" y="4039789"/>
            <a:ext cx="968022" cy="0"/>
          </a:xfrm>
          <a:prstGeom prst="line">
            <a:avLst/>
          </a:prstGeom>
          <a:ln w="57150">
            <a:solidFill>
              <a:srgbClr val="FF00FF"/>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487951" y="4612433"/>
            <a:ext cx="1401679" cy="0"/>
          </a:xfrm>
          <a:prstGeom prst="line">
            <a:avLst/>
          </a:prstGeom>
          <a:ln w="57150">
            <a:solidFill>
              <a:srgbClr val="FF00FF"/>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 name="Elbow Connector 4"/>
          <p:cNvCxnSpPr/>
          <p:nvPr/>
        </p:nvCxnSpPr>
        <p:spPr>
          <a:xfrm rot="5400000">
            <a:off x="8008122" y="3619415"/>
            <a:ext cx="1419525" cy="1111720"/>
          </a:xfrm>
          <a:prstGeom prst="bentConnector3">
            <a:avLst/>
          </a:prstGeom>
          <a:ln w="76200">
            <a:solidFill>
              <a:srgbClr val="993300"/>
            </a:solidFill>
            <a:tailEnd type="triangle"/>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18" name="Multiply 17"/>
          <p:cNvSpPr/>
          <p:nvPr/>
        </p:nvSpPr>
        <p:spPr>
          <a:xfrm>
            <a:off x="9946257" y="-314952"/>
            <a:ext cx="2360845" cy="2609578"/>
          </a:xfrm>
          <a:prstGeom prst="mathMultiply">
            <a:avLst>
              <a:gd name="adj1" fmla="val 16674"/>
            </a:avLst>
          </a:prstGeom>
          <a:solidFill>
            <a:srgbClr val="FF0000">
              <a:alpha val="72000"/>
            </a:srgb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2247005" y="4612433"/>
            <a:ext cx="968022" cy="0"/>
          </a:xfrm>
          <a:prstGeom prst="line">
            <a:avLst/>
          </a:prstGeom>
          <a:ln w="57150">
            <a:solidFill>
              <a:srgbClr val="FF00FF"/>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255960" y="4041236"/>
            <a:ext cx="1401679" cy="0"/>
          </a:xfrm>
          <a:prstGeom prst="line">
            <a:avLst/>
          </a:prstGeom>
          <a:ln w="57150">
            <a:solidFill>
              <a:srgbClr val="FF00FF"/>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3442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150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 presetClass="entr" presetSubtype="4" fill="hold" grpId="0" nodeType="withEffect">
                                  <p:stCondLst>
                                    <p:cond delay="5250"/>
                                  </p:stCondLst>
                                  <p:childTnLst>
                                    <p:set>
                                      <p:cBhvr>
                                        <p:cTn id="9" dur="1" fill="hold">
                                          <p:stCondLst>
                                            <p:cond delay="0"/>
                                          </p:stCondLst>
                                        </p:cTn>
                                        <p:tgtEl>
                                          <p:spTgt spid="18"/>
                                        </p:tgtEl>
                                        <p:attrNameLst>
                                          <p:attrName>style.visibility</p:attrName>
                                        </p:attrNameLst>
                                      </p:cBhvr>
                                      <p:to>
                                        <p:strVal val="visible"/>
                                      </p:to>
                                    </p:set>
                                    <p:anim calcmode="lin" valueType="num">
                                      <p:cBhvr additive="base">
                                        <p:cTn id="10" dur="1000" fill="hold"/>
                                        <p:tgtEl>
                                          <p:spTgt spid="18"/>
                                        </p:tgtEl>
                                        <p:attrNameLst>
                                          <p:attrName>ppt_x</p:attrName>
                                        </p:attrNameLst>
                                      </p:cBhvr>
                                      <p:tavLst>
                                        <p:tav tm="0">
                                          <p:val>
                                            <p:strVal val="#ppt_x"/>
                                          </p:val>
                                        </p:tav>
                                        <p:tav tm="100000">
                                          <p:val>
                                            <p:strVal val="#ppt_x"/>
                                          </p:val>
                                        </p:tav>
                                      </p:tavLst>
                                    </p:anim>
                                    <p:anim calcmode="lin" valueType="num">
                                      <p:cBhvr additive="base">
                                        <p:cTn id="11"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75.xml><?xml version="1.0" encoding="utf-8"?>
<p:sld xmlns:a="http://schemas.openxmlformats.org/drawingml/2006/main" xmlns:r="http://schemas.openxmlformats.org/officeDocument/2006/relationships" xmlns:p="http://schemas.openxmlformats.org/presentationml/2006/main" showMasterSp="0">
  <p:cSld>
    <p:bg>
      <p:bgPr>
        <a:gradFill rotWithShape="1">
          <a:gsLst>
            <a:gs pos="85000">
              <a:srgbClr val="FFFF00">
                <a:lumMod val="34000"/>
                <a:alpha val="80000"/>
              </a:srgbClr>
            </a:gs>
            <a:gs pos="21000">
              <a:srgbClr val="993300"/>
            </a:gs>
            <a:gs pos="60000">
              <a:schemeClr val="bg2">
                <a:shade val="92000"/>
                <a:satMod val="170000"/>
                <a:lumMod val="96000"/>
              </a:schemeClr>
            </a:gs>
          </a:gsLst>
          <a:lin ang="6600000" scaled="0"/>
        </a:gradFill>
        <a:effectLst/>
      </p:bgPr>
    </p:bg>
    <p:spTree>
      <p:nvGrpSpPr>
        <p:cNvPr id="1" name=""/>
        <p:cNvGrpSpPr/>
        <p:nvPr/>
      </p:nvGrpSpPr>
      <p:grpSpPr>
        <a:xfrm>
          <a:off x="0" y="0"/>
          <a:ext cx="0" cy="0"/>
          <a:chOff x="0" y="0"/>
          <a:chExt cx="0" cy="0"/>
        </a:xfrm>
      </p:grpSpPr>
      <p:sp>
        <p:nvSpPr>
          <p:cNvPr id="13" name="Text Placeholder 2"/>
          <p:cNvSpPr>
            <a:spLocks noGrp="1"/>
          </p:cNvSpPr>
          <p:nvPr>
            <p:ph type="body" idx="1"/>
          </p:nvPr>
        </p:nvSpPr>
        <p:spPr>
          <a:xfrm>
            <a:off x="321905" y="403413"/>
            <a:ext cx="11495315" cy="6282614"/>
          </a:xfrm>
          <a:gradFill>
            <a:gsLst>
              <a:gs pos="95000">
                <a:srgbClr val="FFFF00">
                  <a:lumMod val="98000"/>
                  <a:lumOff val="2000"/>
                  <a:alpha val="67000"/>
                </a:srgbClr>
              </a:gs>
              <a:gs pos="36000">
                <a:schemeClr val="bg2">
                  <a:tint val="78000"/>
                  <a:shade val="100000"/>
                  <a:hueMod val="136000"/>
                  <a:satMod val="160000"/>
                  <a:lumMod val="105000"/>
                </a:schemeClr>
              </a:gs>
              <a:gs pos="60000">
                <a:schemeClr val="bg2">
                  <a:shade val="92000"/>
                  <a:satMod val="170000"/>
                  <a:lumMod val="96000"/>
                </a:schemeClr>
              </a:gs>
            </a:gsLst>
            <a:lin ang="6600000" scaled="0"/>
          </a:gradFill>
          <a:ln w="12700">
            <a:solidFill>
              <a:schemeClr val="tx1"/>
            </a:solidFill>
          </a:ln>
          <a:scene3d>
            <a:camera prst="orthographicFront"/>
            <a:lightRig rig="threePt" dir="t"/>
          </a:scene3d>
          <a:sp3d>
            <a:bevelT w="152400" h="50800" prst="softRound"/>
          </a:sp3d>
        </p:spPr>
        <p:txBody>
          <a:bodyPr>
            <a:noAutofit/>
            <a:sp3d extrusionH="57150">
              <a:bevelT w="38100" h="38100"/>
            </a:sp3d>
          </a:bodyPr>
          <a:lstStyle/>
          <a:p>
            <a:pPr algn="l"/>
            <a:r>
              <a:rPr lang="en-US" sz="3200" b="1" cap="none" dirty="0" smtClean="0">
                <a:ln>
                  <a:solidFill>
                    <a:srgbClr val="9966FF"/>
                  </a:solidFill>
                </a:ln>
                <a:solidFill>
                  <a:srgbClr val="FF00FF"/>
                </a:solidFill>
                <a:effectLst>
                  <a:glow rad="127000">
                    <a:srgbClr val="FFFF00"/>
                  </a:glow>
                </a:effectLst>
              </a:rPr>
              <a:t>	What does the </a:t>
            </a:r>
            <a:r>
              <a:rPr lang="en-US" sz="3200" b="1" cap="none" dirty="0" err="1" smtClean="0">
                <a:ln>
                  <a:solidFill>
                    <a:srgbClr val="9966FF"/>
                  </a:solidFill>
                </a:ln>
                <a:solidFill>
                  <a:srgbClr val="FF00FF"/>
                </a:solidFill>
                <a:effectLst>
                  <a:glow rad="127000">
                    <a:srgbClr val="FFFF00"/>
                  </a:glow>
                </a:effectLst>
              </a:rPr>
              <a:t>MelchiTzedek</a:t>
            </a:r>
            <a:r>
              <a:rPr lang="en-US" sz="3200" b="1" cap="none" dirty="0" smtClean="0">
                <a:ln>
                  <a:solidFill>
                    <a:srgbClr val="9966FF"/>
                  </a:solidFill>
                </a:ln>
                <a:solidFill>
                  <a:srgbClr val="FF00FF"/>
                </a:solidFill>
                <a:effectLst>
                  <a:glow rad="127000">
                    <a:srgbClr val="FFFF00"/>
                  </a:glow>
                </a:effectLst>
              </a:rPr>
              <a:t> Covenant declare for </a:t>
            </a:r>
            <a:endParaRPr lang="en-US" sz="3200" b="1" cap="none" dirty="0">
              <a:ln>
                <a:solidFill>
                  <a:srgbClr val="9966FF"/>
                </a:solidFill>
              </a:ln>
              <a:solidFill>
                <a:srgbClr val="FF00FF"/>
              </a:solidFill>
              <a:effectLst>
                <a:glow rad="127000">
                  <a:srgbClr val="FFFF00"/>
                </a:glow>
              </a:effectLst>
            </a:endParaRPr>
          </a:p>
          <a:p>
            <a:pPr algn="l"/>
            <a:r>
              <a:rPr lang="en-US" sz="3200" b="1" cap="none" dirty="0" smtClean="0">
                <a:ln>
                  <a:solidFill>
                    <a:srgbClr val="9966FF"/>
                  </a:solidFill>
                </a:ln>
                <a:solidFill>
                  <a:srgbClr val="FF00FF"/>
                </a:solidFill>
                <a:effectLst>
                  <a:glow rad="127000">
                    <a:srgbClr val="FFFF00"/>
                  </a:glow>
                </a:effectLst>
              </a:rPr>
              <a:t>			 the time a servant must be freed? </a:t>
            </a:r>
          </a:p>
          <a:p>
            <a:pPr algn="l"/>
            <a:r>
              <a:rPr lang="en-US" sz="3200" b="1" i="1" dirty="0" err="1" smtClean="0">
                <a:solidFill>
                  <a:srgbClr val="008080"/>
                </a:solidFill>
                <a:latin typeface="Georgia" panose="02040502050405020303" pitchFamily="18" charset="0"/>
              </a:rPr>
              <a:t>E</a:t>
            </a:r>
            <a:r>
              <a:rPr lang="en-US" sz="3200" b="1" i="1" cap="none" dirty="0" err="1" smtClean="0">
                <a:solidFill>
                  <a:srgbClr val="008080"/>
                </a:solidFill>
                <a:latin typeface="Georgia" panose="02040502050405020303" pitchFamily="18" charset="0"/>
              </a:rPr>
              <a:t>xo</a:t>
            </a:r>
            <a:r>
              <a:rPr lang="en-US" sz="3200" b="1" i="1" dirty="0" smtClean="0">
                <a:solidFill>
                  <a:srgbClr val="008080"/>
                </a:solidFill>
                <a:latin typeface="Georgia" panose="02040502050405020303" pitchFamily="18" charset="0"/>
              </a:rPr>
              <a:t> </a:t>
            </a:r>
            <a:r>
              <a:rPr lang="en-US" sz="3200" b="1" i="1" dirty="0">
                <a:solidFill>
                  <a:srgbClr val="008080"/>
                </a:solidFill>
                <a:latin typeface="Georgia" panose="02040502050405020303" pitchFamily="18" charset="0"/>
              </a:rPr>
              <a:t>21:2</a:t>
            </a:r>
            <a:r>
              <a:rPr lang="en-US" sz="3200" b="1" i="1" dirty="0">
                <a:solidFill>
                  <a:prstClr val="black"/>
                </a:solidFill>
                <a:latin typeface="Georgia" panose="02040502050405020303" pitchFamily="18" charset="0"/>
              </a:rPr>
              <a:t> </a:t>
            </a:r>
            <a:r>
              <a:rPr lang="en-US" sz="3200" b="1" i="1" dirty="0" smtClean="0">
                <a:solidFill>
                  <a:prstClr val="black"/>
                </a:solidFill>
                <a:latin typeface="Georgia" panose="02040502050405020303" pitchFamily="18" charset="0"/>
              </a:rPr>
              <a:t> </a:t>
            </a:r>
            <a:r>
              <a:rPr lang="en-US" sz="3200" cap="none" dirty="0" smtClean="0">
                <a:solidFill>
                  <a:prstClr val="black"/>
                </a:solidFill>
                <a:latin typeface="Georgia" panose="02040502050405020303" pitchFamily="18" charset="0"/>
              </a:rPr>
              <a:t>“When you buy a </a:t>
            </a:r>
            <a:r>
              <a:rPr lang="en-US" sz="3200" cap="none" dirty="0" err="1">
                <a:solidFill>
                  <a:prstClr val="black"/>
                </a:solidFill>
                <a:latin typeface="Georgia" panose="02040502050405020303" pitchFamily="18" charset="0"/>
              </a:rPr>
              <a:t>H</a:t>
            </a:r>
            <a:r>
              <a:rPr lang="en-US" sz="3200" cap="none" dirty="0" err="1" smtClean="0">
                <a:solidFill>
                  <a:prstClr val="black"/>
                </a:solidFill>
                <a:latin typeface="Georgia" panose="02040502050405020303" pitchFamily="18" charset="0"/>
              </a:rPr>
              <a:t>e</a:t>
            </a:r>
            <a:r>
              <a:rPr lang="en-US" sz="3200" cap="none" dirty="0" err="1" smtClean="0">
                <a:solidFill>
                  <a:prstClr val="black"/>
                </a:solidFill>
                <a:latin typeface="TITUS Cyberbit Basic" panose="02020603050405020304" pitchFamily="18" charset="0"/>
              </a:rPr>
              <a:t>ḇ</a:t>
            </a:r>
            <a:r>
              <a:rPr lang="en-US" sz="3200" cap="none" dirty="0" err="1" smtClean="0">
                <a:solidFill>
                  <a:prstClr val="black"/>
                </a:solidFill>
                <a:latin typeface="Georgia" panose="02040502050405020303" pitchFamily="18" charset="0"/>
              </a:rPr>
              <a:t>rew</a:t>
            </a:r>
            <a:r>
              <a:rPr lang="en-US" sz="3200" cap="none" dirty="0" smtClean="0">
                <a:solidFill>
                  <a:prstClr val="black"/>
                </a:solidFill>
                <a:latin typeface="Georgia" panose="02040502050405020303" pitchFamily="18" charset="0"/>
              </a:rPr>
              <a:t> servant, he serves </a:t>
            </a:r>
            <a:r>
              <a:rPr lang="en-US" sz="3200" cap="none" dirty="0" smtClean="0">
                <a:solidFill>
                  <a:schemeClr val="tx1"/>
                </a:solidFill>
                <a:effectLst>
                  <a:glow rad="469900">
                    <a:srgbClr val="00FFFF"/>
                  </a:glow>
                </a:effectLst>
                <a:latin typeface="Arial Black" panose="020B0A04020102020204" pitchFamily="34" charset="0"/>
              </a:rPr>
              <a:t>SIX</a:t>
            </a:r>
            <a:r>
              <a:rPr lang="en-US" sz="3200" cap="none" dirty="0" smtClean="0">
                <a:solidFill>
                  <a:prstClr val="black"/>
                </a:solidFill>
                <a:latin typeface="Georgia" panose="02040502050405020303" pitchFamily="18" charset="0"/>
              </a:rPr>
              <a:t> 	years </a:t>
            </a:r>
            <a:r>
              <a:rPr lang="en-US" sz="5400" b="1" cap="none" dirty="0" smtClean="0">
                <a:ln>
                  <a:solidFill>
                    <a:srgbClr val="9966FF"/>
                  </a:solidFill>
                </a:ln>
                <a:solidFill>
                  <a:srgbClr val="FF00FF"/>
                </a:solidFill>
                <a:effectLst>
                  <a:glow rad="127000">
                    <a:srgbClr val="FFFF00"/>
                  </a:glow>
                </a:effectLst>
              </a:rPr>
              <a:t>[</a:t>
            </a:r>
            <a:r>
              <a:rPr lang="en-US" sz="5400" b="1" cap="none" dirty="0" smtClean="0">
                <a:ln w="28575">
                  <a:solidFill>
                    <a:srgbClr val="0052F6"/>
                  </a:solidFill>
                </a:ln>
                <a:solidFill>
                  <a:srgbClr val="FF00FF"/>
                </a:solidFill>
                <a:effectLst>
                  <a:glow rad="127000">
                    <a:srgbClr val="FFFF00"/>
                  </a:glow>
                </a:effectLst>
              </a:rPr>
              <a:t>SHANEH</a:t>
            </a:r>
            <a:r>
              <a:rPr lang="en-US" sz="5400" b="1" cap="none" dirty="0" smtClean="0">
                <a:ln>
                  <a:solidFill>
                    <a:srgbClr val="9966FF"/>
                  </a:solidFill>
                </a:ln>
                <a:solidFill>
                  <a:srgbClr val="FF00FF"/>
                </a:solidFill>
                <a:effectLst>
                  <a:glow rad="127000">
                    <a:srgbClr val="FFFF00"/>
                  </a:glow>
                </a:effectLst>
              </a:rPr>
              <a:t> 8141]</a:t>
            </a:r>
            <a:r>
              <a:rPr lang="en-US" sz="3200" cap="none" dirty="0" smtClean="0">
                <a:solidFill>
                  <a:prstClr val="black"/>
                </a:solidFill>
                <a:latin typeface="Georgia" panose="02040502050405020303" pitchFamily="18" charset="0"/>
              </a:rPr>
              <a:t>, and in the </a:t>
            </a:r>
            <a:r>
              <a:rPr lang="en-US" sz="3200" b="1" cap="none" dirty="0" smtClean="0">
                <a:solidFill>
                  <a:prstClr val="black"/>
                </a:solidFill>
                <a:effectLst>
                  <a:glow rad="127000">
                    <a:srgbClr val="00FF00"/>
                  </a:glow>
                </a:effectLst>
                <a:latin typeface="Georgia" panose="02040502050405020303" pitchFamily="18" charset="0"/>
              </a:rPr>
              <a:t>seventh</a:t>
            </a:r>
            <a:r>
              <a:rPr lang="en-US" sz="3200" cap="none" dirty="0" smtClean="0">
                <a:solidFill>
                  <a:prstClr val="black"/>
                </a:solidFill>
                <a:latin typeface="Georgia" panose="02040502050405020303" pitchFamily="18" charset="0"/>
              </a:rPr>
              <a:t> he 	goes out free, for naught.</a:t>
            </a:r>
          </a:p>
          <a:p>
            <a:pPr algn="l"/>
            <a:r>
              <a:rPr lang="en-US" sz="2800" cap="none" dirty="0">
                <a:ln>
                  <a:solidFill>
                    <a:srgbClr val="9966FF"/>
                  </a:solidFill>
                </a:ln>
                <a:solidFill>
                  <a:prstClr val="black"/>
                </a:solidFill>
                <a:latin typeface="Georgia" panose="02040502050405020303" pitchFamily="18" charset="0"/>
              </a:rPr>
              <a:t>A</a:t>
            </a:r>
            <a:r>
              <a:rPr lang="en-US" sz="2800" cap="none" dirty="0" smtClean="0">
                <a:ln>
                  <a:solidFill>
                    <a:srgbClr val="9966FF"/>
                  </a:solidFill>
                </a:ln>
                <a:solidFill>
                  <a:prstClr val="black"/>
                </a:solidFill>
                <a:effectLst/>
                <a:latin typeface="Georgia" panose="02040502050405020303" pitchFamily="18" charset="0"/>
              </a:rPr>
              <a:t> lunar calendar must of necessity adjust the calendar approx. every 3</a:t>
            </a:r>
            <a:r>
              <a:rPr lang="en-US" sz="2800" cap="none" baseline="30000" dirty="0" smtClean="0">
                <a:ln>
                  <a:solidFill>
                    <a:srgbClr val="9966FF"/>
                  </a:solidFill>
                </a:ln>
                <a:solidFill>
                  <a:prstClr val="black"/>
                </a:solidFill>
                <a:effectLst/>
                <a:latin typeface="Georgia" panose="02040502050405020303" pitchFamily="18" charset="0"/>
              </a:rPr>
              <a:t>rd</a:t>
            </a:r>
            <a:r>
              <a:rPr lang="en-US" sz="2800" cap="none" dirty="0" smtClean="0">
                <a:ln>
                  <a:solidFill>
                    <a:srgbClr val="9966FF"/>
                  </a:solidFill>
                </a:ln>
                <a:solidFill>
                  <a:prstClr val="black"/>
                </a:solidFill>
                <a:effectLst/>
                <a:latin typeface="Georgia" panose="02040502050405020303" pitchFamily="18" charset="0"/>
              </a:rPr>
              <a:t> year to be as close as possible to the seasons.  This adjustment demands a 13</a:t>
            </a:r>
            <a:r>
              <a:rPr lang="en-US" sz="2800" cap="none" baseline="30000" dirty="0" smtClean="0">
                <a:ln>
                  <a:solidFill>
                    <a:srgbClr val="9966FF"/>
                  </a:solidFill>
                </a:ln>
                <a:solidFill>
                  <a:prstClr val="black"/>
                </a:solidFill>
                <a:effectLst/>
                <a:latin typeface="Georgia" panose="02040502050405020303" pitchFamily="18" charset="0"/>
              </a:rPr>
              <a:t>th</a:t>
            </a:r>
            <a:r>
              <a:rPr lang="en-US" sz="2800" cap="none" dirty="0" smtClean="0">
                <a:ln>
                  <a:solidFill>
                    <a:srgbClr val="9966FF"/>
                  </a:solidFill>
                </a:ln>
                <a:solidFill>
                  <a:prstClr val="black"/>
                </a:solidFill>
                <a:effectLst/>
                <a:latin typeface="Georgia" panose="02040502050405020303" pitchFamily="18" charset="0"/>
              </a:rPr>
              <a:t> month be added onto the 12</a:t>
            </a:r>
            <a:r>
              <a:rPr lang="en-US" sz="2800" cap="none" baseline="30000" dirty="0" smtClean="0">
                <a:ln>
                  <a:solidFill>
                    <a:srgbClr val="9966FF"/>
                  </a:solidFill>
                </a:ln>
                <a:solidFill>
                  <a:prstClr val="black"/>
                </a:solidFill>
                <a:effectLst/>
                <a:latin typeface="Georgia" panose="02040502050405020303" pitchFamily="18" charset="0"/>
              </a:rPr>
              <a:t>th</a:t>
            </a:r>
            <a:r>
              <a:rPr lang="en-US" sz="2800" cap="none" dirty="0" smtClean="0">
                <a:ln>
                  <a:solidFill>
                    <a:srgbClr val="9966FF"/>
                  </a:solidFill>
                </a:ln>
                <a:solidFill>
                  <a:prstClr val="black"/>
                </a:solidFill>
                <a:effectLst/>
                <a:latin typeface="Georgia" panose="02040502050405020303" pitchFamily="18" charset="0"/>
              </a:rPr>
              <a:t> month.  The Jews have given this 13</a:t>
            </a:r>
            <a:r>
              <a:rPr lang="en-US" sz="2800" cap="none" baseline="30000" dirty="0" smtClean="0">
                <a:ln>
                  <a:solidFill>
                    <a:srgbClr val="9966FF"/>
                  </a:solidFill>
                </a:ln>
                <a:solidFill>
                  <a:prstClr val="black"/>
                </a:solidFill>
                <a:effectLst/>
                <a:latin typeface="Georgia" panose="02040502050405020303" pitchFamily="18" charset="0"/>
              </a:rPr>
              <a:t>th</a:t>
            </a:r>
            <a:r>
              <a:rPr lang="en-US" sz="2800" cap="none" dirty="0" smtClean="0">
                <a:ln>
                  <a:solidFill>
                    <a:srgbClr val="9966FF"/>
                  </a:solidFill>
                </a:ln>
                <a:solidFill>
                  <a:prstClr val="black"/>
                </a:solidFill>
                <a:effectLst/>
                <a:latin typeface="Georgia" panose="02040502050405020303" pitchFamily="18" charset="0"/>
              </a:rPr>
              <a:t> month the same name as the 12</a:t>
            </a:r>
            <a:r>
              <a:rPr lang="en-US" sz="2800" cap="none" baseline="30000" dirty="0" smtClean="0">
                <a:ln>
                  <a:solidFill>
                    <a:srgbClr val="9966FF"/>
                  </a:solidFill>
                </a:ln>
                <a:solidFill>
                  <a:prstClr val="black"/>
                </a:solidFill>
                <a:effectLst/>
                <a:latin typeface="Georgia" panose="02040502050405020303" pitchFamily="18" charset="0"/>
              </a:rPr>
              <a:t>th</a:t>
            </a:r>
            <a:r>
              <a:rPr lang="en-US" sz="2800" cap="none" dirty="0" smtClean="0">
                <a:ln>
                  <a:solidFill>
                    <a:srgbClr val="9966FF"/>
                  </a:solidFill>
                </a:ln>
                <a:solidFill>
                  <a:prstClr val="black"/>
                </a:solidFill>
                <a:effectLst/>
                <a:latin typeface="Georgia" panose="02040502050405020303" pitchFamily="18" charset="0"/>
              </a:rPr>
              <a:t> month [named Adar the 12</a:t>
            </a:r>
            <a:r>
              <a:rPr lang="en-US" sz="2800" cap="none" baseline="30000" dirty="0" smtClean="0">
                <a:ln>
                  <a:solidFill>
                    <a:srgbClr val="9966FF"/>
                  </a:solidFill>
                </a:ln>
                <a:solidFill>
                  <a:prstClr val="black"/>
                </a:solidFill>
                <a:effectLst/>
                <a:latin typeface="Georgia" panose="02040502050405020303" pitchFamily="18" charset="0"/>
              </a:rPr>
              <a:t>th</a:t>
            </a:r>
            <a:r>
              <a:rPr lang="en-US" sz="2800" cap="none" dirty="0" smtClean="0">
                <a:ln>
                  <a:solidFill>
                    <a:srgbClr val="9966FF"/>
                  </a:solidFill>
                </a:ln>
                <a:solidFill>
                  <a:prstClr val="black"/>
                </a:solidFill>
                <a:effectLst/>
                <a:latin typeface="Georgia" panose="02040502050405020303" pitchFamily="18" charset="0"/>
              </a:rPr>
              <a:t>], </a:t>
            </a:r>
            <a:br>
              <a:rPr lang="en-US" sz="2800" cap="none" dirty="0" smtClean="0">
                <a:ln>
                  <a:solidFill>
                    <a:srgbClr val="9966FF"/>
                  </a:solidFill>
                </a:ln>
                <a:solidFill>
                  <a:prstClr val="black"/>
                </a:solidFill>
                <a:effectLst/>
                <a:latin typeface="Georgia" panose="02040502050405020303" pitchFamily="18" charset="0"/>
              </a:rPr>
            </a:br>
            <a:r>
              <a:rPr lang="en-US" sz="2800" cap="none" dirty="0" smtClean="0">
                <a:ln>
                  <a:solidFill>
                    <a:srgbClr val="9966FF"/>
                  </a:solidFill>
                </a:ln>
                <a:solidFill>
                  <a:prstClr val="black"/>
                </a:solidFill>
                <a:effectLst/>
                <a:latin typeface="Georgia" panose="02040502050405020303" pitchFamily="18" charset="0"/>
              </a:rPr>
              <a:t>as Adar the 13</a:t>
            </a:r>
            <a:r>
              <a:rPr lang="en-US" sz="2800" cap="none" baseline="30000" dirty="0" smtClean="0">
                <a:ln>
                  <a:solidFill>
                    <a:srgbClr val="9966FF"/>
                  </a:solidFill>
                </a:ln>
                <a:solidFill>
                  <a:prstClr val="black"/>
                </a:solidFill>
                <a:effectLst/>
                <a:latin typeface="Georgia" panose="02040502050405020303" pitchFamily="18" charset="0"/>
              </a:rPr>
              <a:t>th</a:t>
            </a:r>
            <a:r>
              <a:rPr lang="en-US" sz="2800" cap="none" dirty="0" smtClean="0">
                <a:ln>
                  <a:solidFill>
                    <a:srgbClr val="9966FF"/>
                  </a:solidFill>
                </a:ln>
                <a:solidFill>
                  <a:prstClr val="black"/>
                </a:solidFill>
                <a:effectLst/>
                <a:latin typeface="Georgia" panose="02040502050405020303" pitchFamily="18" charset="0"/>
              </a:rPr>
              <a:t> month, approximately </a:t>
            </a:r>
            <a:r>
              <a:rPr lang="en-US" sz="2800" b="1" cap="none" dirty="0" smtClean="0">
                <a:ln>
                  <a:solidFill>
                    <a:srgbClr val="9966FF"/>
                  </a:solidFill>
                </a:ln>
                <a:solidFill>
                  <a:prstClr val="black"/>
                </a:solidFill>
                <a:effectLst>
                  <a:glow rad="127000">
                    <a:srgbClr val="FF9900"/>
                  </a:glow>
                </a:effectLst>
                <a:latin typeface="Georgia" panose="02040502050405020303" pitchFamily="18" charset="0"/>
              </a:rPr>
              <a:t>EVERY THREE YEARS! </a:t>
            </a:r>
            <a:endParaRPr lang="en-US" sz="2800" b="1" cap="none" dirty="0" smtClean="0">
              <a:ln>
                <a:solidFill>
                  <a:srgbClr val="9966FF"/>
                </a:solidFill>
              </a:ln>
              <a:solidFill>
                <a:srgbClr val="FF00FF"/>
              </a:solidFill>
              <a:effectLst>
                <a:glow rad="127000">
                  <a:srgbClr val="FF9900"/>
                </a:glow>
              </a:effectLst>
            </a:endParaRPr>
          </a:p>
        </p:txBody>
      </p:sp>
      <p:sp>
        <p:nvSpPr>
          <p:cNvPr id="14" name="Slide Number Placeholder 3"/>
          <p:cNvSpPr>
            <a:spLocks noGrp="1"/>
          </p:cNvSpPr>
          <p:nvPr>
            <p:ph type="sldNum" sz="quarter" idx="12"/>
          </p:nvPr>
        </p:nvSpPr>
        <p:spPr>
          <a:xfrm>
            <a:off x="11714205" y="6492875"/>
            <a:ext cx="477795" cy="365125"/>
          </a:xfrm>
        </p:spPr>
        <p:txBody>
          <a:bodyPr/>
          <a:lstStyle/>
          <a:p>
            <a:fld id="{6D22F896-40B5-4ADD-8801-0D06FADFA095}" type="slidenum">
              <a:rPr lang="en-US" smtClean="0"/>
              <a:pPr/>
              <a:t>75</a:t>
            </a:fld>
            <a:endParaRPr lang="en-US" dirty="0"/>
          </a:p>
        </p:txBody>
      </p:sp>
      <p:grpSp>
        <p:nvGrpSpPr>
          <p:cNvPr id="15" name="Group 14"/>
          <p:cNvGrpSpPr/>
          <p:nvPr/>
        </p:nvGrpSpPr>
        <p:grpSpPr>
          <a:xfrm>
            <a:off x="9894492" y="-173838"/>
            <a:ext cx="2421236" cy="2340926"/>
            <a:chOff x="9869427" y="-69949"/>
            <a:chExt cx="2421236" cy="2340926"/>
          </a:xfrm>
        </p:grpSpPr>
        <p:pic>
          <p:nvPicPr>
            <p:cNvPr id="18" name="Picture 1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70368" y="158620"/>
              <a:ext cx="2039213" cy="188478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9" name="Oval 18"/>
            <p:cNvSpPr/>
            <p:nvPr/>
          </p:nvSpPr>
          <p:spPr>
            <a:xfrm>
              <a:off x="9869427" y="-69949"/>
              <a:ext cx="2421236" cy="234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9600" dirty="0" smtClean="0">
                  <a:ln>
                    <a:solidFill>
                      <a:srgbClr val="FF00FF"/>
                    </a:solidFill>
                  </a:ln>
                  <a:solidFill>
                    <a:srgbClr val="00FF00"/>
                  </a:solidFill>
                </a:rPr>
                <a:t>13</a:t>
              </a:r>
              <a:endParaRPr lang="en-CA" sz="9600" dirty="0">
                <a:ln>
                  <a:solidFill>
                    <a:srgbClr val="FF00FF"/>
                  </a:solidFill>
                </a:ln>
                <a:solidFill>
                  <a:srgbClr val="00FF00"/>
                </a:solidFill>
              </a:endParaRPr>
            </a:p>
          </p:txBody>
        </p:sp>
      </p:grpSp>
      <p:sp>
        <p:nvSpPr>
          <p:cNvPr id="20" name="Oval Callout 19"/>
          <p:cNvSpPr/>
          <p:nvPr/>
        </p:nvSpPr>
        <p:spPr>
          <a:xfrm>
            <a:off x="5870864" y="3286664"/>
            <a:ext cx="5031833" cy="914574"/>
          </a:xfrm>
          <a:prstGeom prst="wedgeEllipseCallout">
            <a:avLst>
              <a:gd name="adj1" fmla="val -83688"/>
              <a:gd name="adj2" fmla="val -45027"/>
            </a:avLst>
          </a:prstGeom>
          <a:solidFill>
            <a:schemeClr val="accent1">
              <a:lumMod val="60000"/>
              <a:lumOff val="4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smtClean="0">
                <a:solidFill>
                  <a:sysClr val="windowText" lastClr="000000"/>
                </a:solidFill>
              </a:rPr>
              <a:t>No 13</a:t>
            </a:r>
            <a:r>
              <a:rPr lang="en-CA" sz="3200" b="1" baseline="30000" dirty="0" smtClean="0">
                <a:solidFill>
                  <a:sysClr val="windowText" lastClr="000000"/>
                </a:solidFill>
              </a:rPr>
              <a:t>th</a:t>
            </a:r>
            <a:r>
              <a:rPr lang="en-CA" sz="3200" b="1" dirty="0" smtClean="0">
                <a:solidFill>
                  <a:sysClr val="windowText" lastClr="000000"/>
                </a:solidFill>
              </a:rPr>
              <a:t> month here!</a:t>
            </a:r>
            <a:endParaRPr lang="en-CA" sz="3200" b="1" dirty="0">
              <a:solidFill>
                <a:sysClr val="windowText" lastClr="000000"/>
              </a:solidFill>
            </a:endParaRPr>
          </a:p>
        </p:txBody>
      </p:sp>
      <p:sp>
        <p:nvSpPr>
          <p:cNvPr id="21" name="Curved Left Arrow 20"/>
          <p:cNvSpPr/>
          <p:nvPr/>
        </p:nvSpPr>
        <p:spPr>
          <a:xfrm>
            <a:off x="11105109" y="2085103"/>
            <a:ext cx="875453" cy="1728328"/>
          </a:xfrm>
          <a:prstGeom prst="curvedLeftArrow">
            <a:avLst>
              <a:gd name="adj1" fmla="val 16456"/>
              <a:gd name="adj2" fmla="val 50000"/>
              <a:gd name="adj3" fmla="val 29204"/>
            </a:avLst>
          </a:prstGeom>
          <a:gradFill>
            <a:gsLst>
              <a:gs pos="85000">
                <a:srgbClr val="FF00FF"/>
              </a:gs>
              <a:gs pos="21000">
                <a:srgbClr val="00FFFF"/>
              </a:gs>
              <a:gs pos="47000">
                <a:schemeClr val="bg2">
                  <a:shade val="92000"/>
                  <a:satMod val="170000"/>
                  <a:lumMod val="96000"/>
                </a:schemeClr>
              </a:gs>
            </a:gsLst>
            <a:lin ang="6600000" scaled="0"/>
          </a:gradFill>
          <a:ln>
            <a:solidFill>
              <a:srgbClr val="0052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2" name="Curved Left Arrow 21"/>
          <p:cNvSpPr/>
          <p:nvPr/>
        </p:nvSpPr>
        <p:spPr>
          <a:xfrm>
            <a:off x="11099773" y="3813432"/>
            <a:ext cx="1006571" cy="2872595"/>
          </a:xfrm>
          <a:prstGeom prst="curvedLeftArrow">
            <a:avLst>
              <a:gd name="adj1" fmla="val 16456"/>
              <a:gd name="adj2" fmla="val 50000"/>
              <a:gd name="adj3" fmla="val 29204"/>
            </a:avLst>
          </a:prstGeom>
          <a:gradFill>
            <a:gsLst>
              <a:gs pos="85000">
                <a:srgbClr val="FF00FF"/>
              </a:gs>
              <a:gs pos="21000">
                <a:srgbClr val="00FFFF"/>
              </a:gs>
              <a:gs pos="47000">
                <a:schemeClr val="bg2">
                  <a:shade val="92000"/>
                  <a:satMod val="170000"/>
                  <a:lumMod val="96000"/>
                </a:schemeClr>
              </a:gs>
            </a:gsLst>
            <a:lin ang="6600000" scaled="0"/>
          </a:gradFill>
          <a:ln>
            <a:solidFill>
              <a:srgbClr val="0052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cxnSp>
        <p:nvCxnSpPr>
          <p:cNvPr id="23" name="Straight Arrow Connector 22"/>
          <p:cNvCxnSpPr/>
          <p:nvPr/>
        </p:nvCxnSpPr>
        <p:spPr>
          <a:xfrm flipH="1">
            <a:off x="9995647" y="2395657"/>
            <a:ext cx="395620" cy="490978"/>
          </a:xfrm>
          <a:prstGeom prst="straightConnector1">
            <a:avLst/>
          </a:prstGeom>
          <a:ln w="76200">
            <a:solidFill>
              <a:srgbClr val="0052F6"/>
            </a:solidFill>
            <a:headEnd type="none" w="med" len="med"/>
            <a:tailEnd type="arrow"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24" name="Multiply 23"/>
          <p:cNvSpPr/>
          <p:nvPr/>
        </p:nvSpPr>
        <p:spPr>
          <a:xfrm>
            <a:off x="9946248" y="-354437"/>
            <a:ext cx="2366049" cy="2741467"/>
          </a:xfrm>
          <a:prstGeom prst="mathMultiply">
            <a:avLst>
              <a:gd name="adj1" fmla="val 16674"/>
            </a:avLst>
          </a:prstGeom>
          <a:solidFill>
            <a:srgbClr val="FF0000">
              <a:alpha val="72000"/>
            </a:srgb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42876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1000"/>
                                        <p:tgtEl>
                                          <p:spTgt spid="13">
                                            <p:txEl>
                                              <p:pRg st="1" end="1"/>
                                            </p:txEl>
                                          </p:spTgt>
                                        </p:tgtEl>
                                      </p:cBhvr>
                                    </p:animEffect>
                                    <p:anim calcmode="lin" valueType="num">
                                      <p:cBhvr>
                                        <p:cTn id="1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Effect transition="in" filter="fade">
                                      <p:cBhvr>
                                        <p:cTn id="19" dur="1000"/>
                                        <p:tgtEl>
                                          <p:spTgt spid="13">
                                            <p:txEl>
                                              <p:pRg st="2" end="2"/>
                                            </p:txEl>
                                          </p:spTgt>
                                        </p:tgtEl>
                                      </p:cBhvr>
                                    </p:animEffect>
                                    <p:anim calcmode="lin" valueType="num">
                                      <p:cBhvr>
                                        <p:cTn id="20"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2" end="2"/>
                                            </p:txEl>
                                          </p:spTgt>
                                        </p:tgtEl>
                                        <p:attrNameLst>
                                          <p:attrName>ppt_y</p:attrName>
                                        </p:attrNameLst>
                                      </p:cBhvr>
                                      <p:tavLst>
                                        <p:tav tm="0">
                                          <p:val>
                                            <p:strVal val="#ppt_y+.1"/>
                                          </p:val>
                                        </p:tav>
                                        <p:tav tm="100000">
                                          <p:val>
                                            <p:strVal val="#ppt_y"/>
                                          </p:val>
                                        </p:tav>
                                      </p:tavLst>
                                    </p:anim>
                                  </p:childTnLst>
                                </p:cTn>
                              </p:par>
                              <p:par>
                                <p:cTn id="22" presetID="22" presetClass="entr" presetSubtype="1" fill="hold" nodeType="withEffect">
                                  <p:stCondLst>
                                    <p:cond delay="3000"/>
                                  </p:stCondLst>
                                  <p:childTnLst>
                                    <p:set>
                                      <p:cBhvr>
                                        <p:cTn id="23" dur="1" fill="hold">
                                          <p:stCondLst>
                                            <p:cond delay="0"/>
                                          </p:stCondLst>
                                        </p:cTn>
                                        <p:tgtEl>
                                          <p:spTgt spid="23"/>
                                        </p:tgtEl>
                                        <p:attrNameLst>
                                          <p:attrName>style.visibility</p:attrName>
                                        </p:attrNameLst>
                                      </p:cBhvr>
                                      <p:to>
                                        <p:strVal val="visible"/>
                                      </p:to>
                                    </p:set>
                                    <p:animEffect transition="in" filter="wipe(up)">
                                      <p:cBhvr>
                                        <p:cTn id="24" dur="10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3">
                                            <p:txEl>
                                              <p:pRg st="3" end="3"/>
                                            </p:txEl>
                                          </p:spTgt>
                                        </p:tgtEl>
                                        <p:attrNameLst>
                                          <p:attrName>style.visibility</p:attrName>
                                        </p:attrNameLst>
                                      </p:cBhvr>
                                      <p:to>
                                        <p:strVal val="visible"/>
                                      </p:to>
                                    </p:set>
                                    <p:animEffect transition="in" filter="fade">
                                      <p:cBhvr>
                                        <p:cTn id="29" dur="1000"/>
                                        <p:tgtEl>
                                          <p:spTgt spid="13">
                                            <p:txEl>
                                              <p:pRg st="3" end="3"/>
                                            </p:txEl>
                                          </p:spTgt>
                                        </p:tgtEl>
                                      </p:cBhvr>
                                    </p:animEffect>
                                    <p:anim calcmode="lin" valueType="num">
                                      <p:cBhvr>
                                        <p:cTn id="30"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1" presetClass="entr" presetSubtype="8"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heel(8)">
                                      <p:cBhvr>
                                        <p:cTn id="36" dur="1500"/>
                                        <p:tgtEl>
                                          <p:spTgt spid="20"/>
                                        </p:tgtEl>
                                      </p:cBhvr>
                                    </p:animEffect>
                                  </p:childTnLst>
                                </p:cTn>
                              </p:par>
                              <p:par>
                                <p:cTn id="37" presetID="22" presetClass="entr" presetSubtype="1" fill="hold" grpId="0" nodeType="withEffect">
                                  <p:stCondLst>
                                    <p:cond delay="1250"/>
                                  </p:stCondLst>
                                  <p:childTnLst>
                                    <p:set>
                                      <p:cBhvr>
                                        <p:cTn id="38" dur="1" fill="hold">
                                          <p:stCondLst>
                                            <p:cond delay="0"/>
                                          </p:stCondLst>
                                        </p:cTn>
                                        <p:tgtEl>
                                          <p:spTgt spid="21"/>
                                        </p:tgtEl>
                                        <p:attrNameLst>
                                          <p:attrName>style.visibility</p:attrName>
                                        </p:attrNameLst>
                                      </p:cBhvr>
                                      <p:to>
                                        <p:strVal val="visible"/>
                                      </p:to>
                                    </p:set>
                                    <p:animEffect transition="in" filter="wipe(up)">
                                      <p:cBhvr>
                                        <p:cTn id="39" dur="1250"/>
                                        <p:tgtEl>
                                          <p:spTgt spid="21"/>
                                        </p:tgtEl>
                                      </p:cBhvr>
                                    </p:animEffect>
                                  </p:childTnLst>
                                </p:cTn>
                              </p:par>
                              <p:par>
                                <p:cTn id="40" presetID="22" presetClass="entr" presetSubtype="1" fill="hold" grpId="0" nodeType="withEffect">
                                  <p:stCondLst>
                                    <p:cond delay="225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1250"/>
                                        <p:tgtEl>
                                          <p:spTgt spid="22"/>
                                        </p:tgtEl>
                                      </p:cBhvr>
                                    </p:animEffect>
                                  </p:childTnLst>
                                </p:cTn>
                              </p:par>
                              <p:par>
                                <p:cTn id="43" presetID="2" presetClass="entr" presetSubtype="4" fill="hold" grpId="0" nodeType="withEffect">
                                  <p:stCondLst>
                                    <p:cond delay="3000"/>
                                  </p:stCondLst>
                                  <p:childTnLst>
                                    <p:set>
                                      <p:cBhvr>
                                        <p:cTn id="44" dur="1" fill="hold">
                                          <p:stCondLst>
                                            <p:cond delay="0"/>
                                          </p:stCondLst>
                                        </p:cTn>
                                        <p:tgtEl>
                                          <p:spTgt spid="24"/>
                                        </p:tgtEl>
                                        <p:attrNameLst>
                                          <p:attrName>style.visibility</p:attrName>
                                        </p:attrNameLst>
                                      </p:cBhvr>
                                      <p:to>
                                        <p:strVal val="visible"/>
                                      </p:to>
                                    </p:set>
                                    <p:anim calcmode="lin" valueType="num">
                                      <p:cBhvr additive="base">
                                        <p:cTn id="45" dur="1000" fill="hold"/>
                                        <p:tgtEl>
                                          <p:spTgt spid="24"/>
                                        </p:tgtEl>
                                        <p:attrNameLst>
                                          <p:attrName>ppt_x</p:attrName>
                                        </p:attrNameLst>
                                      </p:cBhvr>
                                      <p:tavLst>
                                        <p:tav tm="0">
                                          <p:val>
                                            <p:strVal val="#ppt_x"/>
                                          </p:val>
                                        </p:tav>
                                        <p:tav tm="100000">
                                          <p:val>
                                            <p:strVal val="#ppt_x"/>
                                          </p:val>
                                        </p:tav>
                                      </p:tavLst>
                                    </p:anim>
                                    <p:anim calcmode="lin" valueType="num">
                                      <p:cBhvr additive="base">
                                        <p:cTn id="46" dur="10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4" grpId="0" animBg="1"/>
    </p:bldLst>
  </p:timing>
</p:sld>
</file>

<file path=ppt/slides/slide76.xml><?xml version="1.0" encoding="utf-8"?>
<p:sld xmlns:a="http://schemas.openxmlformats.org/drawingml/2006/main" xmlns:r="http://schemas.openxmlformats.org/officeDocument/2006/relationships" xmlns:p="http://schemas.openxmlformats.org/presentationml/2006/main" showMasterSp="0">
  <p:cSld>
    <p:bg>
      <p:bgPr>
        <a:gradFill rotWithShape="1">
          <a:gsLst>
            <a:gs pos="85000">
              <a:srgbClr val="FFFF00">
                <a:lumMod val="34000"/>
                <a:alpha val="80000"/>
              </a:srgbClr>
            </a:gs>
            <a:gs pos="21000">
              <a:srgbClr val="993300"/>
            </a:gs>
            <a:gs pos="60000">
              <a:schemeClr val="bg2">
                <a:shade val="92000"/>
                <a:satMod val="170000"/>
                <a:lumMod val="96000"/>
              </a:schemeClr>
            </a:gs>
          </a:gsLst>
          <a:lin ang="6600000" scaled="0"/>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4563" y="329271"/>
            <a:ext cx="11495315" cy="6282614"/>
          </a:xfrm>
          <a:gradFill>
            <a:gsLst>
              <a:gs pos="95000">
                <a:srgbClr val="FFFF00">
                  <a:lumMod val="98000"/>
                  <a:lumOff val="2000"/>
                  <a:alpha val="67000"/>
                </a:srgbClr>
              </a:gs>
              <a:gs pos="36000">
                <a:schemeClr val="bg2">
                  <a:tint val="78000"/>
                  <a:shade val="100000"/>
                  <a:hueMod val="136000"/>
                  <a:satMod val="160000"/>
                  <a:lumMod val="105000"/>
                </a:schemeClr>
              </a:gs>
              <a:gs pos="60000">
                <a:schemeClr val="bg2">
                  <a:shade val="92000"/>
                  <a:satMod val="170000"/>
                  <a:lumMod val="96000"/>
                </a:schemeClr>
              </a:gs>
            </a:gsLst>
            <a:lin ang="6600000" scaled="0"/>
          </a:gradFill>
          <a:ln w="12700">
            <a:solidFill>
              <a:schemeClr val="tx1"/>
            </a:solidFill>
          </a:ln>
          <a:scene3d>
            <a:camera prst="orthographicFront"/>
            <a:lightRig rig="threePt" dir="t"/>
          </a:scene3d>
          <a:sp3d>
            <a:bevelT w="152400" h="50800" prst="softRound"/>
          </a:sp3d>
        </p:spPr>
        <p:txBody>
          <a:bodyPr anchor="ctr">
            <a:noAutofit/>
            <a:sp3d extrusionH="57150">
              <a:bevelT w="38100" h="38100"/>
            </a:sp3d>
          </a:bodyPr>
          <a:lstStyle/>
          <a:p>
            <a:pPr algn="l"/>
            <a:r>
              <a:rPr lang="en-US" sz="2800" cap="none" dirty="0" smtClean="0">
                <a:ln>
                  <a:solidFill>
                    <a:srgbClr val="9966FF"/>
                  </a:solidFill>
                </a:ln>
                <a:solidFill>
                  <a:prstClr val="black"/>
                </a:solidFill>
                <a:effectLst/>
                <a:latin typeface="Georgia" panose="02040502050405020303" pitchFamily="18" charset="0"/>
              </a:rPr>
              <a:t>Yet the </a:t>
            </a:r>
            <a:r>
              <a:rPr lang="en-US" sz="2800" cap="none" dirty="0" err="1" smtClean="0">
                <a:ln>
                  <a:solidFill>
                    <a:srgbClr val="9966FF"/>
                  </a:solidFill>
                </a:ln>
                <a:solidFill>
                  <a:prstClr val="black"/>
                </a:solidFill>
                <a:effectLst/>
                <a:latin typeface="Georgia" panose="02040502050405020303" pitchFamily="18" charset="0"/>
              </a:rPr>
              <a:t>MelchiTzedek</a:t>
            </a:r>
            <a:r>
              <a:rPr lang="en-US" sz="2800" cap="none" dirty="0" smtClean="0">
                <a:ln>
                  <a:solidFill>
                    <a:srgbClr val="9966FF"/>
                  </a:solidFill>
                </a:ln>
                <a:solidFill>
                  <a:prstClr val="black"/>
                </a:solidFill>
                <a:effectLst/>
                <a:latin typeface="Georgia" panose="02040502050405020303" pitchFamily="18" charset="0"/>
              </a:rPr>
              <a:t> Covenant declares a Hebrew slave </a:t>
            </a:r>
            <a:br>
              <a:rPr lang="en-US" sz="2800" cap="none" dirty="0" smtClean="0">
                <a:ln>
                  <a:solidFill>
                    <a:srgbClr val="9966FF"/>
                  </a:solidFill>
                </a:ln>
                <a:solidFill>
                  <a:prstClr val="black"/>
                </a:solidFill>
                <a:effectLst/>
                <a:latin typeface="Georgia" panose="02040502050405020303" pitchFamily="18" charset="0"/>
              </a:rPr>
            </a:br>
            <a:r>
              <a:rPr lang="en-US" sz="2800" cap="none" dirty="0" smtClean="0">
                <a:ln>
                  <a:solidFill>
                    <a:srgbClr val="9966FF"/>
                  </a:solidFill>
                </a:ln>
                <a:solidFill>
                  <a:prstClr val="black"/>
                </a:solidFill>
                <a:effectLst/>
                <a:latin typeface="Georgia" panose="02040502050405020303" pitchFamily="18" charset="0"/>
              </a:rPr>
              <a:t>must work 6 </a:t>
            </a:r>
            <a:r>
              <a:rPr lang="en-US" sz="2800" cap="none" dirty="0" smtClean="0">
                <a:ln>
                  <a:solidFill>
                    <a:srgbClr val="9966FF"/>
                  </a:solidFill>
                </a:ln>
                <a:solidFill>
                  <a:srgbClr val="FF0000"/>
                </a:solidFill>
                <a:effectLst/>
                <a:latin typeface="Georgia" panose="02040502050405020303" pitchFamily="18" charset="0"/>
              </a:rPr>
              <a:t>Shaneh</a:t>
            </a:r>
            <a:r>
              <a:rPr lang="en-US" sz="2800" cap="none" dirty="0" smtClean="0">
                <a:ln>
                  <a:solidFill>
                    <a:srgbClr val="9966FF"/>
                  </a:solidFill>
                </a:ln>
                <a:solidFill>
                  <a:prstClr val="black"/>
                </a:solidFill>
                <a:effectLst/>
                <a:latin typeface="Georgia" panose="02040502050405020303" pitchFamily="18" charset="0"/>
              </a:rPr>
              <a:t> years and the 7</a:t>
            </a:r>
            <a:r>
              <a:rPr lang="en-US" sz="2800" cap="none" baseline="30000" dirty="0" smtClean="0">
                <a:ln>
                  <a:solidFill>
                    <a:srgbClr val="9966FF"/>
                  </a:solidFill>
                </a:ln>
                <a:solidFill>
                  <a:prstClr val="black"/>
                </a:solidFill>
                <a:effectLst/>
                <a:latin typeface="Georgia" panose="02040502050405020303" pitchFamily="18" charset="0"/>
              </a:rPr>
              <a:t>th</a:t>
            </a:r>
            <a:r>
              <a:rPr lang="en-US" sz="2800" cap="none" dirty="0" smtClean="0">
                <a:ln>
                  <a:solidFill>
                    <a:srgbClr val="9966FF"/>
                  </a:solidFill>
                </a:ln>
                <a:solidFill>
                  <a:prstClr val="black"/>
                </a:solidFill>
                <a:effectLst/>
                <a:latin typeface="Georgia" panose="02040502050405020303" pitchFamily="18" charset="0"/>
              </a:rPr>
              <a:t> </a:t>
            </a:r>
            <a:r>
              <a:rPr lang="en-US" sz="2800" cap="none" dirty="0" smtClean="0">
                <a:ln>
                  <a:solidFill>
                    <a:srgbClr val="9966FF"/>
                  </a:solidFill>
                </a:ln>
                <a:solidFill>
                  <a:srgbClr val="FF0000"/>
                </a:solidFill>
                <a:effectLst/>
                <a:latin typeface="Georgia" panose="02040502050405020303" pitchFamily="18" charset="0"/>
              </a:rPr>
              <a:t>Shaneh</a:t>
            </a:r>
            <a:r>
              <a:rPr lang="en-US" sz="2800" cap="none" dirty="0" smtClean="0">
                <a:ln>
                  <a:solidFill>
                    <a:srgbClr val="9966FF"/>
                  </a:solidFill>
                </a:ln>
                <a:solidFill>
                  <a:prstClr val="black"/>
                </a:solidFill>
                <a:effectLst/>
                <a:latin typeface="Georgia" panose="02040502050405020303" pitchFamily="18" charset="0"/>
              </a:rPr>
              <a:t> year that </a:t>
            </a:r>
            <a:br>
              <a:rPr lang="en-US" sz="2800" cap="none" dirty="0" smtClean="0">
                <a:ln>
                  <a:solidFill>
                    <a:srgbClr val="9966FF"/>
                  </a:solidFill>
                </a:ln>
                <a:solidFill>
                  <a:prstClr val="black"/>
                </a:solidFill>
                <a:effectLst/>
                <a:latin typeface="Georgia" panose="02040502050405020303" pitchFamily="18" charset="0"/>
              </a:rPr>
            </a:br>
            <a:r>
              <a:rPr lang="en-US" sz="2800" cap="none" dirty="0" smtClean="0">
                <a:ln>
                  <a:solidFill>
                    <a:srgbClr val="9966FF"/>
                  </a:solidFill>
                </a:ln>
                <a:solidFill>
                  <a:prstClr val="black"/>
                </a:solidFill>
                <a:effectLst/>
                <a:latin typeface="Georgia" panose="02040502050405020303" pitchFamily="18" charset="0"/>
              </a:rPr>
              <a:t>slave goes free!  What does this mean in terms of timing?</a:t>
            </a:r>
          </a:p>
          <a:p>
            <a:r>
              <a:rPr lang="en-US" sz="2800" b="1" cap="none" dirty="0" smtClean="0">
                <a:ln>
                  <a:solidFill>
                    <a:srgbClr val="9966FF"/>
                  </a:solidFill>
                </a:ln>
                <a:solidFill>
                  <a:srgbClr val="FF0000"/>
                </a:solidFill>
                <a:effectLst/>
                <a:latin typeface="Georgia" panose="02040502050405020303" pitchFamily="18" charset="0"/>
              </a:rPr>
              <a:t>Each</a:t>
            </a:r>
            <a:r>
              <a:rPr lang="en-US" sz="2800" b="1" cap="none" dirty="0" smtClean="0">
                <a:ln>
                  <a:solidFill>
                    <a:srgbClr val="9966FF"/>
                  </a:solidFill>
                </a:ln>
                <a:solidFill>
                  <a:prstClr val="black"/>
                </a:solidFill>
                <a:effectLst/>
                <a:latin typeface="Georgia" panose="02040502050405020303" pitchFamily="18" charset="0"/>
              </a:rPr>
              <a:t> of those 7 years must support the concept of being </a:t>
            </a:r>
          </a:p>
          <a:p>
            <a:r>
              <a:rPr lang="en-US" sz="2800" b="1" cap="none" dirty="0" smtClean="0">
                <a:ln>
                  <a:solidFill>
                    <a:srgbClr val="9966FF"/>
                  </a:solidFill>
                </a:ln>
                <a:solidFill>
                  <a:prstClr val="black"/>
                </a:solidFill>
                <a:effectLst>
                  <a:glow rad="127000">
                    <a:srgbClr val="00FF00"/>
                  </a:glow>
                </a:effectLst>
                <a:latin typeface="Georgia" panose="02040502050405020303" pitchFamily="18" charset="0"/>
              </a:rPr>
              <a:t>REPEATABLE</a:t>
            </a:r>
            <a:r>
              <a:rPr lang="en-US" sz="2800" b="1" cap="none" dirty="0" smtClean="0">
                <a:ln>
                  <a:solidFill>
                    <a:srgbClr val="9966FF"/>
                  </a:solidFill>
                </a:ln>
                <a:solidFill>
                  <a:prstClr val="black"/>
                </a:solidFill>
                <a:effectLst/>
                <a:latin typeface="Georgia" panose="02040502050405020303" pitchFamily="18" charset="0"/>
              </a:rPr>
              <a:t> the </a:t>
            </a:r>
            <a:r>
              <a:rPr lang="en-US" sz="2800" b="1" u="sng" cap="none" dirty="0" smtClean="0">
                <a:ln>
                  <a:solidFill>
                    <a:srgbClr val="9966FF"/>
                  </a:solidFill>
                </a:ln>
                <a:solidFill>
                  <a:srgbClr val="FF0000"/>
                </a:solidFill>
                <a:effectLst/>
                <a:latin typeface="Georgia" panose="02040502050405020303" pitchFamily="18" charset="0"/>
              </a:rPr>
              <a:t>second time</a:t>
            </a:r>
            <a:r>
              <a:rPr lang="en-US" sz="2800" b="1" cap="none" dirty="0" smtClean="0">
                <a:ln>
                  <a:solidFill>
                    <a:srgbClr val="9966FF"/>
                  </a:solidFill>
                </a:ln>
                <a:solidFill>
                  <a:srgbClr val="FF0000"/>
                </a:solidFill>
                <a:effectLst/>
                <a:latin typeface="Georgia" panose="02040502050405020303" pitchFamily="18" charset="0"/>
              </a:rPr>
              <a:t> </a:t>
            </a:r>
            <a:r>
              <a:rPr lang="en-US" sz="2800" b="1" cap="none" dirty="0" smtClean="0">
                <a:ln>
                  <a:solidFill>
                    <a:srgbClr val="9966FF"/>
                  </a:solidFill>
                </a:ln>
                <a:solidFill>
                  <a:prstClr val="black"/>
                </a:solidFill>
                <a:effectLst/>
                <a:latin typeface="Georgia" panose="02040502050405020303" pitchFamily="18" charset="0"/>
              </a:rPr>
              <a:t>in absolute exactness. </a:t>
            </a:r>
            <a:br>
              <a:rPr lang="en-US" sz="2800" b="1" cap="none" dirty="0" smtClean="0">
                <a:ln>
                  <a:solidFill>
                    <a:srgbClr val="9966FF"/>
                  </a:solidFill>
                </a:ln>
                <a:solidFill>
                  <a:prstClr val="black"/>
                </a:solidFill>
                <a:effectLst/>
                <a:latin typeface="Georgia" panose="02040502050405020303" pitchFamily="18" charset="0"/>
              </a:rPr>
            </a:br>
            <a:endParaRPr lang="en-US" sz="2800" b="1" cap="none" dirty="0" smtClean="0">
              <a:ln>
                <a:solidFill>
                  <a:srgbClr val="9966FF"/>
                </a:solidFill>
              </a:ln>
              <a:solidFill>
                <a:prstClr val="black"/>
              </a:solidFill>
              <a:effectLst/>
              <a:latin typeface="Georgia" panose="02040502050405020303" pitchFamily="18" charset="0"/>
            </a:endParaRPr>
          </a:p>
          <a:p>
            <a:pPr algn="l"/>
            <a:r>
              <a:rPr lang="en-US" sz="2800" b="1" cap="none" dirty="0" smtClean="0">
                <a:ln>
                  <a:solidFill>
                    <a:srgbClr val="9966FF"/>
                  </a:solidFill>
                </a:ln>
                <a:solidFill>
                  <a:srgbClr val="FF0000"/>
                </a:solidFill>
                <a:effectLst/>
                <a:latin typeface="Georgia" panose="02040502050405020303" pitchFamily="18" charset="0"/>
              </a:rPr>
              <a:t/>
            </a:r>
            <a:br>
              <a:rPr lang="en-US" sz="2800" b="1" cap="none" dirty="0" smtClean="0">
                <a:ln>
                  <a:solidFill>
                    <a:srgbClr val="9966FF"/>
                  </a:solidFill>
                </a:ln>
                <a:solidFill>
                  <a:srgbClr val="FF0000"/>
                </a:solidFill>
                <a:effectLst/>
                <a:latin typeface="Georgia" panose="02040502050405020303" pitchFamily="18" charset="0"/>
              </a:rPr>
            </a:br>
            <a:endParaRPr lang="en-US" sz="2800" b="1" cap="none" dirty="0" smtClean="0">
              <a:ln>
                <a:solidFill>
                  <a:srgbClr val="9966FF"/>
                </a:solidFill>
              </a:ln>
              <a:solidFill>
                <a:srgbClr val="FF0000"/>
              </a:solidFill>
              <a:effectLst/>
              <a:latin typeface="Georgia" panose="02040502050405020303" pitchFamily="18" charset="0"/>
            </a:endParaRPr>
          </a:p>
          <a:p>
            <a:pPr algn="l"/>
            <a:r>
              <a:rPr lang="en-US" sz="2800" b="1" cap="none" dirty="0" smtClean="0">
                <a:ln>
                  <a:solidFill>
                    <a:srgbClr val="9966FF"/>
                  </a:solidFill>
                </a:ln>
                <a:solidFill>
                  <a:srgbClr val="FF0000"/>
                </a:solidFill>
                <a:effectLst/>
                <a:latin typeface="Georgia" panose="02040502050405020303" pitchFamily="18" charset="0"/>
              </a:rPr>
              <a:t>The </a:t>
            </a:r>
            <a:r>
              <a:rPr lang="en-US" sz="2800" b="1" u="sng" cap="none" dirty="0" smtClean="0">
                <a:ln>
                  <a:solidFill>
                    <a:srgbClr val="9966FF"/>
                  </a:solidFill>
                </a:ln>
                <a:solidFill>
                  <a:srgbClr val="FF0000"/>
                </a:solidFill>
                <a:effectLst/>
                <a:latin typeface="Georgia" panose="02040502050405020303" pitchFamily="18" charset="0"/>
              </a:rPr>
              <a:t>sum</a:t>
            </a:r>
            <a:r>
              <a:rPr lang="en-US" sz="2800" b="1" cap="none" dirty="0" smtClean="0">
                <a:ln>
                  <a:solidFill>
                    <a:srgbClr val="9966FF"/>
                  </a:solidFill>
                </a:ln>
                <a:solidFill>
                  <a:srgbClr val="FF0000"/>
                </a:solidFill>
                <a:effectLst/>
                <a:latin typeface="Georgia" panose="02040502050405020303" pitchFamily="18" charset="0"/>
              </a:rPr>
              <a:t> of months in </a:t>
            </a:r>
            <a:r>
              <a:rPr lang="en-US" sz="2800" b="1" u="sng" cap="none" dirty="0" smtClean="0">
                <a:ln>
                  <a:solidFill>
                    <a:srgbClr val="9966FF"/>
                  </a:solidFill>
                </a:ln>
                <a:solidFill>
                  <a:srgbClr val="FF0000"/>
                </a:solidFill>
                <a:effectLst/>
                <a:latin typeface="Georgia" panose="02040502050405020303" pitchFamily="18" charset="0"/>
              </a:rPr>
              <a:t>each</a:t>
            </a:r>
            <a:r>
              <a:rPr lang="en-US" sz="2800" b="1" u="sng" cap="none" dirty="0" smtClean="0">
                <a:ln>
                  <a:solidFill>
                    <a:srgbClr val="9966FF"/>
                  </a:solidFill>
                </a:ln>
                <a:solidFill>
                  <a:prstClr val="black"/>
                </a:solidFill>
                <a:effectLst/>
                <a:latin typeface="Georgia" panose="02040502050405020303" pitchFamily="18" charset="0"/>
              </a:rPr>
              <a:t> </a:t>
            </a:r>
            <a:r>
              <a:rPr lang="en-US" sz="2800" b="1" cap="none" dirty="0" smtClean="0">
                <a:ln>
                  <a:solidFill>
                    <a:srgbClr val="9966FF"/>
                  </a:solidFill>
                </a:ln>
                <a:solidFill>
                  <a:srgbClr val="FF0000"/>
                </a:solidFill>
                <a:effectLst/>
                <a:latin typeface="Georgia" panose="02040502050405020303" pitchFamily="18" charset="0"/>
              </a:rPr>
              <a:t>y</a:t>
            </a:r>
            <a:r>
              <a:rPr lang="en-US" sz="2800" b="1" u="sng" cap="none" dirty="0" smtClean="0">
                <a:ln>
                  <a:solidFill>
                    <a:srgbClr val="9966FF"/>
                  </a:solidFill>
                </a:ln>
                <a:solidFill>
                  <a:srgbClr val="FF0000"/>
                </a:solidFill>
                <a:effectLst/>
                <a:latin typeface="Georgia" panose="02040502050405020303" pitchFamily="18" charset="0"/>
              </a:rPr>
              <a:t>ear</a:t>
            </a:r>
            <a:r>
              <a:rPr lang="en-US" sz="2800" b="1" cap="none" dirty="0" smtClean="0">
                <a:ln>
                  <a:solidFill>
                    <a:srgbClr val="9966FF"/>
                  </a:solidFill>
                </a:ln>
                <a:solidFill>
                  <a:srgbClr val="FF0000"/>
                </a:solidFill>
                <a:effectLst/>
                <a:latin typeface="Georgia" panose="02040502050405020303" pitchFamily="18" charset="0"/>
              </a:rPr>
              <a:t> within the 7 years the slave must serve, </a:t>
            </a:r>
            <a:r>
              <a:rPr lang="en-US" sz="2800" b="1" cap="none" dirty="0" smtClean="0">
                <a:ln>
                  <a:solidFill>
                    <a:srgbClr val="9966FF"/>
                  </a:solidFill>
                </a:ln>
                <a:solidFill>
                  <a:prstClr val="black"/>
                </a:solidFill>
                <a:effectLst/>
                <a:latin typeface="Georgia" panose="02040502050405020303" pitchFamily="18" charset="0"/>
              </a:rPr>
              <a:t>will be divisible by </a:t>
            </a:r>
            <a:r>
              <a:rPr lang="en-US" sz="3200" b="1" cap="none" dirty="0" smtClean="0">
                <a:ln>
                  <a:solidFill>
                    <a:sysClr val="windowText" lastClr="000000"/>
                  </a:solidFill>
                </a:ln>
                <a:solidFill>
                  <a:srgbClr val="FF0000"/>
                </a:solidFill>
                <a:effectLst>
                  <a:glow rad="127000">
                    <a:srgbClr val="00FF00"/>
                  </a:glow>
                </a:effectLst>
                <a:latin typeface="Georgia" panose="02040502050405020303" pitchFamily="18" charset="0"/>
              </a:rPr>
              <a:t>2</a:t>
            </a:r>
            <a:r>
              <a:rPr lang="en-US" sz="2800" b="1" cap="none" dirty="0" smtClean="0">
                <a:ln>
                  <a:solidFill>
                    <a:srgbClr val="9966FF"/>
                  </a:solidFill>
                </a:ln>
                <a:solidFill>
                  <a:prstClr val="black"/>
                </a:solidFill>
                <a:effectLst/>
                <a:latin typeface="Georgia" panose="02040502050405020303" pitchFamily="18" charset="0"/>
              </a:rPr>
              <a:t> and have </a:t>
            </a:r>
            <a:r>
              <a:rPr lang="en-US" sz="2800" b="1" u="sng" cap="none" dirty="0" smtClean="0">
                <a:ln>
                  <a:solidFill>
                    <a:srgbClr val="9966FF"/>
                  </a:solidFill>
                </a:ln>
                <a:solidFill>
                  <a:prstClr val="black"/>
                </a:solidFill>
                <a:effectLst/>
                <a:latin typeface="Georgia" panose="02040502050405020303" pitchFamily="18" charset="0"/>
              </a:rPr>
              <a:t>zero remainder months left over</a:t>
            </a:r>
            <a:r>
              <a:rPr lang="en-US" sz="2800" b="1" cap="none" dirty="0" smtClean="0">
                <a:ln>
                  <a:solidFill>
                    <a:srgbClr val="9966FF"/>
                  </a:solidFill>
                </a:ln>
                <a:solidFill>
                  <a:prstClr val="black"/>
                </a:solidFill>
                <a:effectLst/>
                <a:latin typeface="Georgia" panose="02040502050405020303" pitchFamily="18" charset="0"/>
              </a:rPr>
              <a:t>! 		</a:t>
            </a:r>
            <a:r>
              <a:rPr lang="en-US" sz="2800" b="1" cap="none" dirty="0" smtClean="0">
                <a:ln>
                  <a:solidFill>
                    <a:sysClr val="windowText" lastClr="000000"/>
                  </a:solidFill>
                </a:ln>
                <a:solidFill>
                  <a:schemeClr val="accent6">
                    <a:lumMod val="75000"/>
                  </a:schemeClr>
                </a:solidFill>
                <a:effectLst>
                  <a:glow rad="127000">
                    <a:srgbClr val="FF9900"/>
                  </a:glow>
                </a:effectLst>
                <a:latin typeface="Georgia" panose="02040502050405020303" pitchFamily="18" charset="0"/>
              </a:rPr>
              <a:t> “13” cannot be divided evenly! </a:t>
            </a:r>
            <a:endParaRPr lang="en-US" sz="2800" b="1" cap="none" dirty="0" smtClean="0">
              <a:ln>
                <a:solidFill>
                  <a:sysClr val="windowText" lastClr="000000"/>
                </a:solidFill>
              </a:ln>
              <a:solidFill>
                <a:schemeClr val="accent6">
                  <a:lumMod val="75000"/>
                </a:schemeClr>
              </a:solidFill>
              <a:effectLst>
                <a:glow rad="127000">
                  <a:srgbClr val="FF9900"/>
                </a:glow>
              </a:effectLst>
            </a:endParaRPr>
          </a:p>
        </p:txBody>
      </p:sp>
      <p:sp>
        <p:nvSpPr>
          <p:cNvPr id="4" name="Slide Number Placeholder 3"/>
          <p:cNvSpPr>
            <a:spLocks noGrp="1"/>
          </p:cNvSpPr>
          <p:nvPr>
            <p:ph type="sldNum" sz="quarter" idx="12"/>
          </p:nvPr>
        </p:nvSpPr>
        <p:spPr>
          <a:xfrm>
            <a:off x="11730681" y="6492875"/>
            <a:ext cx="461319" cy="365125"/>
          </a:xfrm>
          <a:scene3d>
            <a:camera prst="orthographicFront"/>
            <a:lightRig rig="threePt" dir="t"/>
          </a:scene3d>
          <a:sp3d>
            <a:bevelT w="152400" h="50800" prst="softRound"/>
          </a:sp3d>
        </p:spPr>
        <p:txBody>
          <a:bodyPr>
            <a:sp3d extrusionH="57150">
              <a:bevelT w="38100" h="38100"/>
            </a:sp3d>
          </a:bodyPr>
          <a:lstStyle/>
          <a:p>
            <a:fld id="{6D22F896-40B5-4ADD-8801-0D06FADFA095}" type="slidenum">
              <a:rPr lang="en-US" smtClean="0"/>
              <a:pPr/>
              <a:t>76</a:t>
            </a:fld>
            <a:endParaRPr lang="en-US" dirty="0"/>
          </a:p>
        </p:txBody>
      </p:sp>
      <p:grpSp>
        <p:nvGrpSpPr>
          <p:cNvPr id="10" name="Group 9"/>
          <p:cNvGrpSpPr/>
          <p:nvPr/>
        </p:nvGrpSpPr>
        <p:grpSpPr>
          <a:xfrm>
            <a:off x="9894492" y="-173838"/>
            <a:ext cx="2421236" cy="2340926"/>
            <a:chOff x="9869427" y="-69949"/>
            <a:chExt cx="2421236" cy="2340926"/>
          </a:xfrm>
        </p:grpSpPr>
        <p:pic>
          <p:nvPicPr>
            <p:cNvPr id="11" name="Picture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70368" y="158620"/>
              <a:ext cx="2039213" cy="188478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prst="softRound"/>
              <a:contourClr>
                <a:srgbClr val="333333"/>
              </a:contourClr>
            </a:sp3d>
          </p:spPr>
        </p:pic>
        <p:sp>
          <p:nvSpPr>
            <p:cNvPr id="12" name="Oval 11"/>
            <p:cNvSpPr/>
            <p:nvPr/>
          </p:nvSpPr>
          <p:spPr>
            <a:xfrm>
              <a:off x="9869427" y="-69949"/>
              <a:ext cx="2421236" cy="2340926"/>
            </a:xfrm>
            <a:prstGeom prst="ellipse">
              <a:avLst/>
            </a:prstGeom>
            <a:no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9600" dirty="0" smtClean="0">
                  <a:ln>
                    <a:solidFill>
                      <a:srgbClr val="FF00FF"/>
                    </a:solidFill>
                  </a:ln>
                  <a:solidFill>
                    <a:srgbClr val="00FF00"/>
                  </a:solidFill>
                </a:rPr>
                <a:t>13</a:t>
              </a:r>
              <a:endParaRPr lang="en-CA" sz="9600" dirty="0">
                <a:ln>
                  <a:solidFill>
                    <a:srgbClr val="FF00FF"/>
                  </a:solidFill>
                </a:ln>
                <a:solidFill>
                  <a:srgbClr val="00FF00"/>
                </a:solidFill>
              </a:endParaRPr>
            </a:p>
          </p:txBody>
        </p:sp>
      </p:grpSp>
      <p:sp>
        <p:nvSpPr>
          <p:cNvPr id="2" name="Rectangle 1"/>
          <p:cNvSpPr/>
          <p:nvPr/>
        </p:nvSpPr>
        <p:spPr>
          <a:xfrm>
            <a:off x="774524" y="3295093"/>
            <a:ext cx="10642951" cy="1621858"/>
          </a:xfrm>
          <a:prstGeom prst="rect">
            <a:avLst/>
          </a:prstGeom>
          <a:solidFill>
            <a:schemeClr val="bg1">
              <a:lumMod val="6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lvl="0" defTabSz="914400">
              <a:lnSpc>
                <a:spcPct val="120000"/>
              </a:lnSpc>
              <a:spcBef>
                <a:spcPts val="1000"/>
              </a:spcBef>
              <a:buClr>
                <a:prstClr val="black"/>
              </a:buClr>
            </a:pPr>
            <a:r>
              <a:rPr lang="en-US" sz="2800" dirty="0">
                <a:solidFill>
                  <a:schemeClr val="tx1"/>
                </a:solidFill>
              </a:rPr>
              <a:t>The Hebrew and Aramaic </a:t>
            </a:r>
            <a:r>
              <a:rPr lang="en-US" sz="2800" dirty="0" smtClean="0">
                <a:solidFill>
                  <a:schemeClr val="tx1"/>
                </a:solidFill>
              </a:rPr>
              <a:t>Lexicon of the Old Testament by Koehler &amp; Baumgartner – </a:t>
            </a:r>
            <a:r>
              <a:rPr lang="en-US" sz="2800" dirty="0" err="1" smtClean="0">
                <a:solidFill>
                  <a:schemeClr val="tx1"/>
                </a:solidFill>
              </a:rPr>
              <a:t>pgs</a:t>
            </a:r>
            <a:r>
              <a:rPr lang="en-US" sz="2800" dirty="0" smtClean="0">
                <a:solidFill>
                  <a:schemeClr val="tx1"/>
                </a:solidFill>
              </a:rPr>
              <a:t> </a:t>
            </a:r>
            <a:r>
              <a:rPr lang="en-US" sz="2800" u="sng" dirty="0" smtClean="0">
                <a:solidFill>
                  <a:schemeClr val="tx1"/>
                </a:solidFill>
              </a:rPr>
              <a:t>1597 – 1602</a:t>
            </a:r>
            <a:r>
              <a:rPr lang="en-US" sz="2800" dirty="0" smtClean="0">
                <a:solidFill>
                  <a:schemeClr val="tx1"/>
                </a:solidFill>
              </a:rPr>
              <a:t> portrays </a:t>
            </a:r>
            <a:r>
              <a:rPr lang="en-US" sz="2800" b="1" dirty="0" smtClean="0">
                <a:solidFill>
                  <a:schemeClr val="tx1"/>
                </a:solidFill>
                <a:effectLst>
                  <a:glow rad="127000">
                    <a:srgbClr val="00FFFF"/>
                  </a:glow>
                </a:effectLst>
              </a:rPr>
              <a:t>Shaneh</a:t>
            </a:r>
            <a:r>
              <a:rPr lang="en-US" sz="2800" dirty="0" smtClean="0">
                <a:solidFill>
                  <a:schemeClr val="tx1"/>
                </a:solidFill>
              </a:rPr>
              <a:t> – </a:t>
            </a:r>
            <a:r>
              <a:rPr lang="en-US" sz="2800" dirty="0" smtClean="0">
                <a:solidFill>
                  <a:srgbClr val="FF0000"/>
                </a:solidFill>
              </a:rPr>
              <a:t>double, to make double, fold, repeat, to do a second time</a:t>
            </a:r>
            <a:r>
              <a:rPr lang="en-US" sz="2800" dirty="0" smtClean="0">
                <a:solidFill>
                  <a:schemeClr val="tx1"/>
                </a:solidFill>
              </a:rPr>
              <a:t> – definition view.   </a:t>
            </a:r>
            <a:endParaRPr lang="en-US" sz="2800" dirty="0">
              <a:solidFill>
                <a:schemeClr val="tx1"/>
              </a:solidFill>
            </a:endParaRPr>
          </a:p>
        </p:txBody>
      </p:sp>
      <p:sp>
        <p:nvSpPr>
          <p:cNvPr id="16" name="Multiply 15"/>
          <p:cNvSpPr/>
          <p:nvPr/>
        </p:nvSpPr>
        <p:spPr>
          <a:xfrm>
            <a:off x="10067025" y="-366707"/>
            <a:ext cx="2159479" cy="2721721"/>
          </a:xfrm>
          <a:prstGeom prst="mathMultiply">
            <a:avLst>
              <a:gd name="adj1" fmla="val 16674"/>
            </a:avLst>
          </a:prstGeom>
          <a:solidFill>
            <a:srgbClr val="FF0000">
              <a:alpha val="72000"/>
            </a:srgb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p>
        </p:txBody>
      </p:sp>
    </p:spTree>
    <p:extLst>
      <p:ext uri="{BB962C8B-B14F-4D97-AF65-F5344CB8AC3E}">
        <p14:creationId xmlns:p14="http://schemas.microsoft.com/office/powerpoint/2010/main" val="32336623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6" presetID="2" presetClass="entr" presetSubtype="4" fill="hold" grpId="0" nodeType="withEffect">
                                  <p:stCondLst>
                                    <p:cond delay="400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1000" fill="hold"/>
                                        <p:tgtEl>
                                          <p:spTgt spid="16"/>
                                        </p:tgtEl>
                                        <p:attrNameLst>
                                          <p:attrName>ppt_x</p:attrName>
                                        </p:attrNameLst>
                                      </p:cBhvr>
                                      <p:tavLst>
                                        <p:tav tm="0">
                                          <p:val>
                                            <p:strVal val="#ppt_x"/>
                                          </p:val>
                                        </p:tav>
                                        <p:tav tm="100000">
                                          <p:val>
                                            <p:strVal val="#ppt_x"/>
                                          </p:val>
                                        </p:tav>
                                      </p:tavLst>
                                    </p:anim>
                                    <p:anim calcmode="lin" valueType="num">
                                      <p:cBhvr additive="base">
                                        <p:cTn id="39"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Lst>
  </p:timing>
</p:sld>
</file>

<file path=ppt/slides/slide77.xml><?xml version="1.0" encoding="utf-8"?>
<p:sld xmlns:a="http://schemas.openxmlformats.org/drawingml/2006/main" xmlns:r="http://schemas.openxmlformats.org/officeDocument/2006/relationships" xmlns:p="http://schemas.openxmlformats.org/presentationml/2006/main" showMasterSp="0">
  <p:cSld>
    <p:bg>
      <p:bgPr>
        <a:gradFill rotWithShape="1">
          <a:gsLst>
            <a:gs pos="85000">
              <a:srgbClr val="FFFF00">
                <a:lumMod val="34000"/>
                <a:alpha val="80000"/>
              </a:srgbClr>
            </a:gs>
            <a:gs pos="21000">
              <a:srgbClr val="993300"/>
            </a:gs>
            <a:gs pos="60000">
              <a:schemeClr val="bg2">
                <a:shade val="92000"/>
                <a:satMod val="170000"/>
                <a:lumMod val="96000"/>
              </a:schemeClr>
            </a:gs>
          </a:gsLst>
          <a:lin ang="6600000" scaled="0"/>
        </a:gradFill>
        <a:effectLst/>
      </p:bgPr>
    </p:bg>
    <p:spTree>
      <p:nvGrpSpPr>
        <p:cNvPr id="1" name=""/>
        <p:cNvGrpSpPr/>
        <p:nvPr/>
      </p:nvGrpSpPr>
      <p:grpSpPr>
        <a:xfrm>
          <a:off x="0" y="0"/>
          <a:ext cx="0" cy="0"/>
          <a:chOff x="0" y="0"/>
          <a:chExt cx="0" cy="0"/>
        </a:xfrm>
      </p:grpSpPr>
      <p:sp>
        <p:nvSpPr>
          <p:cNvPr id="17" name="Text Placeholder 2"/>
          <p:cNvSpPr>
            <a:spLocks noGrp="1"/>
          </p:cNvSpPr>
          <p:nvPr>
            <p:ph type="body" idx="1"/>
          </p:nvPr>
        </p:nvSpPr>
        <p:spPr>
          <a:xfrm>
            <a:off x="337145" y="329271"/>
            <a:ext cx="11495315" cy="6282614"/>
          </a:xfrm>
          <a:gradFill flip="none" rotWithShape="1">
            <a:gsLst>
              <a:gs pos="80000">
                <a:srgbClr val="FFFF00">
                  <a:lumMod val="98000"/>
                  <a:lumOff val="2000"/>
                  <a:alpha val="67000"/>
                </a:srgbClr>
              </a:gs>
              <a:gs pos="36000">
                <a:schemeClr val="bg2">
                  <a:tint val="78000"/>
                  <a:shade val="100000"/>
                  <a:hueMod val="136000"/>
                  <a:satMod val="160000"/>
                  <a:lumMod val="105000"/>
                </a:schemeClr>
              </a:gs>
              <a:gs pos="76000">
                <a:schemeClr val="bg2">
                  <a:shade val="92000"/>
                  <a:satMod val="170000"/>
                  <a:lumMod val="96000"/>
                </a:schemeClr>
              </a:gs>
            </a:gsLst>
            <a:lin ang="18600000" scaled="0"/>
            <a:tileRect/>
          </a:gradFill>
          <a:ln w="12700">
            <a:solidFill>
              <a:schemeClr val="tx1"/>
            </a:solidFill>
          </a:ln>
          <a:scene3d>
            <a:camera prst="orthographicFront"/>
            <a:lightRig rig="threePt" dir="t"/>
          </a:scene3d>
          <a:sp3d>
            <a:bevelT w="152400" h="50800" prst="softRound"/>
          </a:sp3d>
        </p:spPr>
        <p:txBody>
          <a:bodyPr anchor="ctr">
            <a:noAutofit/>
            <a:sp3d extrusionH="57150">
              <a:bevelT w="38100" h="38100"/>
            </a:sp3d>
          </a:bodyPr>
          <a:lstStyle/>
          <a:p>
            <a:endParaRPr lang="en-US" sz="4000" cap="none" dirty="0" smtClean="0">
              <a:ln>
                <a:solidFill>
                  <a:srgbClr val="9966FF"/>
                </a:solidFill>
              </a:ln>
              <a:solidFill>
                <a:prstClr val="black"/>
              </a:solidFill>
              <a:effectLst/>
              <a:latin typeface="Georgia" panose="02040502050405020303" pitchFamily="18" charset="0"/>
            </a:endParaRPr>
          </a:p>
          <a:p>
            <a:endParaRPr lang="en-US" sz="4000" cap="none" dirty="0">
              <a:ln>
                <a:solidFill>
                  <a:srgbClr val="9966FF"/>
                </a:solidFill>
              </a:ln>
              <a:solidFill>
                <a:prstClr val="black"/>
              </a:solidFill>
              <a:latin typeface="Georgia" panose="02040502050405020303" pitchFamily="18" charset="0"/>
            </a:endParaRPr>
          </a:p>
          <a:p>
            <a:r>
              <a:rPr lang="en-US" sz="4000" cap="none" dirty="0" smtClean="0">
                <a:ln>
                  <a:solidFill>
                    <a:srgbClr val="9966FF"/>
                  </a:solidFill>
                </a:ln>
                <a:solidFill>
                  <a:prstClr val="black"/>
                </a:solidFill>
                <a:effectLst/>
                <a:latin typeface="Georgia" panose="02040502050405020303" pitchFamily="18" charset="0"/>
              </a:rPr>
              <a:t>According to the </a:t>
            </a:r>
            <a:r>
              <a:rPr lang="en-US" sz="4000" cap="none" dirty="0" err="1" smtClean="0">
                <a:ln>
                  <a:solidFill>
                    <a:srgbClr val="9966FF"/>
                  </a:solidFill>
                </a:ln>
                <a:solidFill>
                  <a:prstClr val="black"/>
                </a:solidFill>
                <a:effectLst/>
                <a:latin typeface="Georgia" panose="02040502050405020303" pitchFamily="18" charset="0"/>
              </a:rPr>
              <a:t>MelchiTzedek</a:t>
            </a:r>
            <a:r>
              <a:rPr lang="en-US" sz="4000" cap="none" dirty="0" smtClean="0">
                <a:ln>
                  <a:solidFill>
                    <a:srgbClr val="9966FF"/>
                  </a:solidFill>
                </a:ln>
                <a:solidFill>
                  <a:prstClr val="black"/>
                </a:solidFill>
                <a:effectLst/>
                <a:latin typeface="Georgia" panose="02040502050405020303" pitchFamily="18" charset="0"/>
              </a:rPr>
              <a:t> Covenant a Hebrew slave </a:t>
            </a:r>
            <a:r>
              <a:rPr lang="en-US" sz="4000" b="1" u="sng" cap="none" dirty="0" smtClean="0">
                <a:ln>
                  <a:solidFill>
                    <a:srgbClr val="9966FF"/>
                  </a:solidFill>
                </a:ln>
                <a:solidFill>
                  <a:srgbClr val="C00000"/>
                </a:solidFill>
                <a:effectLst/>
                <a:latin typeface="Georgia" panose="02040502050405020303" pitchFamily="18" charset="0"/>
              </a:rPr>
              <a:t>was never</a:t>
            </a:r>
            <a:r>
              <a:rPr lang="en-US" sz="4000" cap="none" dirty="0" smtClean="0">
                <a:ln>
                  <a:solidFill>
                    <a:srgbClr val="9966FF"/>
                  </a:solidFill>
                </a:ln>
                <a:solidFill>
                  <a:prstClr val="black"/>
                </a:solidFill>
                <a:effectLst/>
                <a:latin typeface="Georgia" panose="02040502050405020303" pitchFamily="18" charset="0"/>
              </a:rPr>
              <a:t> required to work in </a:t>
            </a:r>
            <a:br>
              <a:rPr lang="en-US" sz="4000" cap="none" dirty="0" smtClean="0">
                <a:ln>
                  <a:solidFill>
                    <a:srgbClr val="9966FF"/>
                  </a:solidFill>
                </a:ln>
                <a:solidFill>
                  <a:prstClr val="black"/>
                </a:solidFill>
                <a:effectLst/>
                <a:latin typeface="Georgia" panose="02040502050405020303" pitchFamily="18" charset="0"/>
              </a:rPr>
            </a:br>
            <a:r>
              <a:rPr lang="en-US" sz="4000" cap="none" dirty="0" smtClean="0">
                <a:ln>
                  <a:solidFill>
                    <a:srgbClr val="9966FF"/>
                  </a:solidFill>
                </a:ln>
                <a:solidFill>
                  <a:prstClr val="black"/>
                </a:solidFill>
                <a:effectLst/>
                <a:latin typeface="Georgia" panose="02040502050405020303" pitchFamily="18" charset="0"/>
              </a:rPr>
              <a:t>a lunar year of any type!</a:t>
            </a:r>
            <a:br>
              <a:rPr lang="en-US" sz="4000" cap="none" dirty="0" smtClean="0">
                <a:ln>
                  <a:solidFill>
                    <a:srgbClr val="9966FF"/>
                  </a:solidFill>
                </a:ln>
                <a:solidFill>
                  <a:prstClr val="black"/>
                </a:solidFill>
                <a:effectLst/>
                <a:latin typeface="Georgia" panose="02040502050405020303" pitchFamily="18" charset="0"/>
              </a:rPr>
            </a:br>
            <a:r>
              <a:rPr lang="en-US" sz="800" cap="none" dirty="0" smtClean="0">
                <a:noFill/>
                <a:effectLst/>
                <a:latin typeface="Georgia" panose="02040502050405020303" pitchFamily="18" charset="0"/>
              </a:rPr>
              <a:t>m</a:t>
            </a:r>
            <a:r>
              <a:rPr lang="en-US" sz="4000" cap="none" dirty="0" smtClean="0">
                <a:ln>
                  <a:solidFill>
                    <a:srgbClr val="9966FF"/>
                  </a:solidFill>
                </a:ln>
                <a:solidFill>
                  <a:prstClr val="black"/>
                </a:solidFill>
                <a:effectLst/>
                <a:latin typeface="Georgia" panose="02040502050405020303" pitchFamily="18" charset="0"/>
              </a:rPr>
              <a:t/>
            </a:r>
            <a:br>
              <a:rPr lang="en-US" sz="4000" cap="none" dirty="0" smtClean="0">
                <a:ln>
                  <a:solidFill>
                    <a:srgbClr val="9966FF"/>
                  </a:solidFill>
                </a:ln>
                <a:solidFill>
                  <a:prstClr val="black"/>
                </a:solidFill>
                <a:effectLst/>
                <a:latin typeface="Georgia" panose="02040502050405020303" pitchFamily="18" charset="0"/>
              </a:rPr>
            </a:br>
            <a:r>
              <a:rPr lang="en-US" sz="2800" cap="none" dirty="0" smtClean="0">
                <a:ln>
                  <a:solidFill>
                    <a:srgbClr val="9966FF"/>
                  </a:solidFill>
                </a:ln>
                <a:solidFill>
                  <a:srgbClr val="C00000"/>
                </a:solidFill>
                <a:effectLst/>
              </a:rPr>
              <a:t>Think about that for a moment and consider the deep ramifications </a:t>
            </a:r>
            <a:br>
              <a:rPr lang="en-US" sz="2800" cap="none" dirty="0" smtClean="0">
                <a:ln>
                  <a:solidFill>
                    <a:srgbClr val="9966FF"/>
                  </a:solidFill>
                </a:ln>
                <a:solidFill>
                  <a:srgbClr val="C00000"/>
                </a:solidFill>
                <a:effectLst/>
              </a:rPr>
            </a:br>
            <a:r>
              <a:rPr lang="en-US" sz="2800" cap="none" dirty="0" smtClean="0">
                <a:ln>
                  <a:solidFill>
                    <a:srgbClr val="9966FF"/>
                  </a:solidFill>
                </a:ln>
                <a:solidFill>
                  <a:srgbClr val="C00000"/>
                </a:solidFill>
                <a:effectLst/>
              </a:rPr>
              <a:t>this brings to the lunar based calendar platform!</a:t>
            </a:r>
            <a:br>
              <a:rPr lang="en-US" sz="2800" cap="none" dirty="0" smtClean="0">
                <a:ln>
                  <a:solidFill>
                    <a:srgbClr val="9966FF"/>
                  </a:solidFill>
                </a:ln>
                <a:solidFill>
                  <a:srgbClr val="C00000"/>
                </a:solidFill>
                <a:effectLst/>
              </a:rPr>
            </a:br>
            <a:r>
              <a:rPr lang="en-US" sz="2800" cap="none" dirty="0" smtClean="0">
                <a:ln>
                  <a:solidFill>
                    <a:srgbClr val="9966FF"/>
                  </a:solidFill>
                </a:ln>
                <a:solidFill>
                  <a:srgbClr val="C00000"/>
                </a:solidFill>
              </a:rPr>
              <a:t>Is it even possible that Satan could impose his lunar years on a Hebrew slave? </a:t>
            </a:r>
            <a:r>
              <a:rPr lang="en-US" sz="2800" cap="none" dirty="0" smtClean="0">
                <a:ln>
                  <a:solidFill>
                    <a:srgbClr val="9966FF"/>
                  </a:solidFill>
                </a:ln>
                <a:solidFill>
                  <a:srgbClr val="C00000"/>
                </a:solidFill>
                <a:effectLst/>
              </a:rPr>
              <a:t>   </a:t>
            </a:r>
            <a:endParaRPr lang="en-US" sz="2800" b="1" cap="none" dirty="0" smtClean="0">
              <a:ln>
                <a:solidFill>
                  <a:srgbClr val="9966FF"/>
                </a:solidFill>
              </a:ln>
              <a:solidFill>
                <a:srgbClr val="C00000"/>
              </a:solidFill>
              <a:effectLst/>
            </a:endParaRPr>
          </a:p>
        </p:txBody>
      </p:sp>
      <p:sp>
        <p:nvSpPr>
          <p:cNvPr id="18" name="Slide Number Placeholder 3"/>
          <p:cNvSpPr>
            <a:spLocks noGrp="1"/>
          </p:cNvSpPr>
          <p:nvPr>
            <p:ph type="sldNum" sz="quarter" idx="12"/>
          </p:nvPr>
        </p:nvSpPr>
        <p:spPr>
          <a:xfrm>
            <a:off x="11751550" y="6492875"/>
            <a:ext cx="420130" cy="365125"/>
          </a:xfrm>
        </p:spPr>
        <p:txBody>
          <a:bodyPr/>
          <a:lstStyle/>
          <a:p>
            <a:fld id="{6D22F896-40B5-4ADD-8801-0D06FADFA095}" type="slidenum">
              <a:rPr lang="en-US" smtClean="0"/>
              <a:pPr/>
              <a:t>77</a:t>
            </a:fld>
            <a:endParaRPr lang="en-US" dirty="0"/>
          </a:p>
        </p:txBody>
      </p:sp>
      <p:grpSp>
        <p:nvGrpSpPr>
          <p:cNvPr id="19" name="Group 18"/>
          <p:cNvGrpSpPr/>
          <p:nvPr/>
        </p:nvGrpSpPr>
        <p:grpSpPr>
          <a:xfrm>
            <a:off x="9428642" y="235465"/>
            <a:ext cx="2421236" cy="2340926"/>
            <a:chOff x="9869427" y="-69949"/>
            <a:chExt cx="2421236" cy="2340926"/>
          </a:xfrm>
        </p:grpSpPr>
        <p:pic>
          <p:nvPicPr>
            <p:cNvPr id="20" name="Picture 1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70368" y="158620"/>
              <a:ext cx="2039213" cy="188478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1" name="Oval 20"/>
            <p:cNvSpPr/>
            <p:nvPr/>
          </p:nvSpPr>
          <p:spPr>
            <a:xfrm>
              <a:off x="9869427" y="-69949"/>
              <a:ext cx="2421236" cy="234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9600" dirty="0" smtClean="0">
                  <a:solidFill>
                    <a:srgbClr val="00FF00"/>
                  </a:solidFill>
                </a:rPr>
                <a:t>13</a:t>
              </a:r>
              <a:endParaRPr lang="en-CA" sz="9600" dirty="0">
                <a:solidFill>
                  <a:srgbClr val="00FF00"/>
                </a:solidFill>
              </a:endParaRPr>
            </a:p>
          </p:txBody>
        </p:sp>
      </p:grpSp>
      <p:pic>
        <p:nvPicPr>
          <p:cNvPr id="22" name="Picture 3" descr="C:\Users\Rae\Desktop\Art on Desktop\white man clip art\3d white people\3d quiz right 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32892" y="127984"/>
            <a:ext cx="3336562" cy="2190570"/>
          </a:xfrm>
          <a:prstGeom prst="rect">
            <a:avLst/>
          </a:prstGeom>
          <a:ln w="127000" cap="sq">
            <a:solidFill>
              <a:srgbClr val="009999"/>
            </a:solidFill>
            <a:miter lim="800000"/>
          </a:ln>
          <a:effectLst>
            <a:outerShdw blurRad="57150" dist="50800" dir="2700000" algn="tl" rotWithShape="0">
              <a:srgbClr val="000000">
                <a:alpha val="40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23" name="Multiply 22"/>
          <p:cNvSpPr/>
          <p:nvPr/>
        </p:nvSpPr>
        <p:spPr>
          <a:xfrm>
            <a:off x="9601008" y="45067"/>
            <a:ext cx="2159479" cy="2721721"/>
          </a:xfrm>
          <a:prstGeom prst="mathMultiply">
            <a:avLst>
              <a:gd name="adj1" fmla="val 16674"/>
            </a:avLst>
          </a:prstGeom>
          <a:solidFill>
            <a:srgbClr val="FF0000">
              <a:alpha val="72000"/>
            </a:srgb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77955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00"/>
                                  </p:stCondLst>
                                  <p:childTnLst>
                                    <p:set>
                                      <p:cBhvr>
                                        <p:cTn id="6" dur="1" fill="hold">
                                          <p:stCondLst>
                                            <p:cond delay="0"/>
                                          </p:stCondLst>
                                        </p:cTn>
                                        <p:tgtEl>
                                          <p:spTgt spid="17">
                                            <p:txEl>
                                              <p:pRg st="2" end="2"/>
                                            </p:txEl>
                                          </p:spTgt>
                                        </p:tgtEl>
                                        <p:attrNameLst>
                                          <p:attrName>style.visibility</p:attrName>
                                        </p:attrNameLst>
                                      </p:cBhvr>
                                      <p:to>
                                        <p:strVal val="visible"/>
                                      </p:to>
                                    </p:set>
                                    <p:animEffect transition="in" filter="fade">
                                      <p:cBhvr>
                                        <p:cTn id="7" dur="1000"/>
                                        <p:tgtEl>
                                          <p:spTgt spid="17">
                                            <p:txEl>
                                              <p:pRg st="2" end="2"/>
                                            </p:txEl>
                                          </p:spTgt>
                                        </p:tgtEl>
                                      </p:cBhvr>
                                    </p:animEffect>
                                    <p:anim calcmode="lin" valueType="num">
                                      <p:cBhvr>
                                        <p:cTn id="8"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7">
                                            <p:txEl>
                                              <p:pRg st="2" end="2"/>
                                            </p:txEl>
                                          </p:spTgt>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400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1000" fill="hold"/>
                                        <p:tgtEl>
                                          <p:spTgt spid="23"/>
                                        </p:tgtEl>
                                        <p:attrNameLst>
                                          <p:attrName>ppt_x</p:attrName>
                                        </p:attrNameLst>
                                      </p:cBhvr>
                                      <p:tavLst>
                                        <p:tav tm="0">
                                          <p:val>
                                            <p:strVal val="#ppt_x"/>
                                          </p:val>
                                        </p:tav>
                                        <p:tav tm="100000">
                                          <p:val>
                                            <p:strVal val="#ppt_x"/>
                                          </p:val>
                                        </p:tav>
                                      </p:tavLst>
                                    </p:anim>
                                    <p:anim calcmode="lin" valueType="num">
                                      <p:cBhvr additive="base">
                                        <p:cTn id="13" dur="10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78.xml><?xml version="1.0" encoding="utf-8"?>
<p:sld xmlns:a="http://schemas.openxmlformats.org/drawingml/2006/main" xmlns:r="http://schemas.openxmlformats.org/officeDocument/2006/relationships" xmlns:p="http://schemas.openxmlformats.org/presentationml/2006/main" showMasterSp="0">
  <p:cSld>
    <p:bg>
      <p:bgPr>
        <a:gradFill rotWithShape="1">
          <a:gsLst>
            <a:gs pos="85000">
              <a:srgbClr val="FFFF00">
                <a:lumMod val="34000"/>
                <a:alpha val="80000"/>
              </a:srgbClr>
            </a:gs>
            <a:gs pos="21000">
              <a:srgbClr val="993300"/>
            </a:gs>
            <a:gs pos="60000">
              <a:schemeClr val="bg2">
                <a:shade val="92000"/>
                <a:satMod val="170000"/>
                <a:lumMod val="96000"/>
              </a:schemeClr>
            </a:gs>
          </a:gsLst>
          <a:lin ang="15600000" scaled="0"/>
        </a:gradFill>
        <a:effectLst/>
      </p:bgPr>
    </p:bg>
    <p:spTree>
      <p:nvGrpSpPr>
        <p:cNvPr id="1" name=""/>
        <p:cNvGrpSpPr/>
        <p:nvPr/>
      </p:nvGrpSpPr>
      <p:grpSpPr>
        <a:xfrm>
          <a:off x="0" y="0"/>
          <a:ext cx="0" cy="0"/>
          <a:chOff x="0" y="0"/>
          <a:chExt cx="0" cy="0"/>
        </a:xfrm>
      </p:grpSpPr>
      <p:sp>
        <p:nvSpPr>
          <p:cNvPr id="16" name="Text Placeholder 2"/>
          <p:cNvSpPr>
            <a:spLocks noGrp="1"/>
          </p:cNvSpPr>
          <p:nvPr>
            <p:ph type="body" idx="1"/>
          </p:nvPr>
        </p:nvSpPr>
        <p:spPr>
          <a:xfrm>
            <a:off x="327131" y="329271"/>
            <a:ext cx="11495315" cy="6282614"/>
          </a:xfrm>
          <a:gradFill>
            <a:gsLst>
              <a:gs pos="95000">
                <a:srgbClr val="FFFF00">
                  <a:lumMod val="98000"/>
                  <a:lumOff val="2000"/>
                  <a:alpha val="67000"/>
                </a:srgbClr>
              </a:gs>
              <a:gs pos="36000">
                <a:schemeClr val="bg2">
                  <a:tint val="78000"/>
                  <a:shade val="100000"/>
                  <a:hueMod val="136000"/>
                  <a:satMod val="160000"/>
                  <a:lumMod val="105000"/>
                </a:schemeClr>
              </a:gs>
              <a:gs pos="60000">
                <a:schemeClr val="bg2">
                  <a:shade val="92000"/>
                  <a:satMod val="170000"/>
                  <a:lumMod val="96000"/>
                </a:schemeClr>
              </a:gs>
            </a:gsLst>
            <a:lin ang="19200000" scaled="0"/>
          </a:gradFill>
          <a:ln w="12700">
            <a:solidFill>
              <a:schemeClr val="tx1"/>
            </a:solidFill>
          </a:ln>
          <a:scene3d>
            <a:camera prst="orthographicFront"/>
            <a:lightRig rig="threePt" dir="t"/>
          </a:scene3d>
          <a:sp3d>
            <a:bevelT w="152400" h="50800" prst="softRound"/>
          </a:sp3d>
        </p:spPr>
        <p:txBody>
          <a:bodyPr anchor="ctr">
            <a:noAutofit/>
            <a:sp3d extrusionH="57150">
              <a:bevelT w="38100" h="38100"/>
            </a:sp3d>
          </a:bodyPr>
          <a:lstStyle/>
          <a:p>
            <a:pPr algn="l"/>
            <a:r>
              <a:rPr lang="en-US" sz="2800" cap="none" dirty="0" smtClean="0">
                <a:ln>
                  <a:solidFill>
                    <a:srgbClr val="9966FF"/>
                  </a:solidFill>
                </a:ln>
                <a:solidFill>
                  <a:prstClr val="black"/>
                </a:solidFill>
                <a:latin typeface="Georgia" panose="02040502050405020303" pitchFamily="18" charset="0"/>
              </a:rPr>
              <a:t>F</a:t>
            </a:r>
            <a:r>
              <a:rPr lang="en-US" sz="2800" cap="none" dirty="0" smtClean="0">
                <a:ln>
                  <a:solidFill>
                    <a:srgbClr val="9966FF"/>
                  </a:solidFill>
                </a:ln>
                <a:solidFill>
                  <a:prstClr val="black"/>
                </a:solidFill>
                <a:effectLst/>
                <a:latin typeface="Georgia" panose="02040502050405020303" pitchFamily="18" charset="0"/>
              </a:rPr>
              <a:t>or some reason </a:t>
            </a:r>
            <a:r>
              <a:rPr lang="en-US" sz="2800" cap="none" dirty="0" smtClean="0">
                <a:ln>
                  <a:solidFill>
                    <a:srgbClr val="9966FF"/>
                  </a:solidFill>
                </a:ln>
                <a:solidFill>
                  <a:srgbClr val="0052F6"/>
                </a:solidFill>
                <a:effectLst/>
                <a:latin typeface="Georgia" panose="02040502050405020303" pitchFamily="18" charset="0"/>
              </a:rPr>
              <a:t>Yahuah</a:t>
            </a:r>
            <a:r>
              <a:rPr lang="en-US" sz="2800" cap="none" dirty="0" smtClean="0">
                <a:ln>
                  <a:solidFill>
                    <a:srgbClr val="9966FF"/>
                  </a:solidFill>
                </a:ln>
                <a:solidFill>
                  <a:prstClr val="black"/>
                </a:solidFill>
                <a:effectLst/>
                <a:latin typeface="Georgia" panose="02040502050405020303" pitchFamily="18" charset="0"/>
              </a:rPr>
              <a:t> does not recognize nor accept that </a:t>
            </a:r>
            <a:br>
              <a:rPr lang="en-US" sz="2800" cap="none" dirty="0" smtClean="0">
                <a:ln>
                  <a:solidFill>
                    <a:srgbClr val="9966FF"/>
                  </a:solidFill>
                </a:ln>
                <a:solidFill>
                  <a:prstClr val="black"/>
                </a:solidFill>
                <a:effectLst/>
                <a:latin typeface="Georgia" panose="02040502050405020303" pitchFamily="18" charset="0"/>
              </a:rPr>
            </a:br>
            <a:r>
              <a:rPr lang="en-US" sz="2800" cap="none" dirty="0" smtClean="0">
                <a:ln>
                  <a:solidFill>
                    <a:srgbClr val="9966FF"/>
                  </a:solidFill>
                </a:ln>
                <a:solidFill>
                  <a:prstClr val="black"/>
                </a:solidFill>
                <a:effectLst/>
                <a:latin typeface="Georgia" panose="02040502050405020303" pitchFamily="18" charset="0"/>
              </a:rPr>
              <a:t>man requires a </a:t>
            </a:r>
            <a:r>
              <a:rPr lang="en-US" sz="2800" b="1" cap="none" dirty="0" smtClean="0">
                <a:ln>
                  <a:solidFill>
                    <a:srgbClr val="9966FF"/>
                  </a:solidFill>
                </a:ln>
                <a:solidFill>
                  <a:srgbClr val="00FF00"/>
                </a:solidFill>
                <a:effectLst/>
                <a:latin typeface="Georgia" panose="02040502050405020303" pitchFamily="18" charset="0"/>
              </a:rPr>
              <a:t>13</a:t>
            </a:r>
            <a:r>
              <a:rPr lang="en-US" sz="2800" b="1" cap="none" baseline="30000" dirty="0" smtClean="0">
                <a:ln>
                  <a:solidFill>
                    <a:srgbClr val="9966FF"/>
                  </a:solidFill>
                </a:ln>
                <a:solidFill>
                  <a:srgbClr val="00FF00"/>
                </a:solidFill>
                <a:effectLst/>
                <a:latin typeface="Georgia" panose="02040502050405020303" pitchFamily="18" charset="0"/>
              </a:rPr>
              <a:t>th</a:t>
            </a:r>
            <a:r>
              <a:rPr lang="en-US" sz="2800" b="1" cap="none" dirty="0" smtClean="0">
                <a:ln>
                  <a:solidFill>
                    <a:srgbClr val="9966FF"/>
                  </a:solidFill>
                </a:ln>
                <a:solidFill>
                  <a:srgbClr val="00FF00"/>
                </a:solidFill>
                <a:effectLst/>
                <a:latin typeface="Georgia" panose="02040502050405020303" pitchFamily="18" charset="0"/>
              </a:rPr>
              <a:t> month </a:t>
            </a:r>
            <a:r>
              <a:rPr lang="en-US" sz="2800" cap="none" dirty="0" smtClean="0">
                <a:ln>
                  <a:solidFill>
                    <a:srgbClr val="9966FF"/>
                  </a:solidFill>
                </a:ln>
                <a:solidFill>
                  <a:prstClr val="black"/>
                </a:solidFill>
                <a:effectLst/>
                <a:latin typeface="Georgia" panose="02040502050405020303" pitchFamily="18" charset="0"/>
              </a:rPr>
              <a:t>every 3</a:t>
            </a:r>
            <a:r>
              <a:rPr lang="en-US" sz="2800" cap="none" baseline="30000" dirty="0" smtClean="0">
                <a:ln>
                  <a:solidFill>
                    <a:srgbClr val="9966FF"/>
                  </a:solidFill>
                </a:ln>
                <a:solidFill>
                  <a:prstClr val="black"/>
                </a:solidFill>
                <a:effectLst/>
                <a:latin typeface="Georgia" panose="02040502050405020303" pitchFamily="18" charset="0"/>
              </a:rPr>
              <a:t>rd</a:t>
            </a:r>
            <a:r>
              <a:rPr lang="en-US" sz="2800" cap="none" dirty="0" smtClean="0">
                <a:ln>
                  <a:solidFill>
                    <a:srgbClr val="9966FF"/>
                  </a:solidFill>
                </a:ln>
                <a:solidFill>
                  <a:prstClr val="black"/>
                </a:solidFill>
                <a:effectLst/>
                <a:latin typeface="Georgia" panose="02040502050405020303" pitchFamily="18" charset="0"/>
              </a:rPr>
              <a:t> year [or so] to re-align </a:t>
            </a:r>
            <a:br>
              <a:rPr lang="en-US" sz="2800" cap="none" dirty="0" smtClean="0">
                <a:ln>
                  <a:solidFill>
                    <a:srgbClr val="9966FF"/>
                  </a:solidFill>
                </a:ln>
                <a:solidFill>
                  <a:prstClr val="black"/>
                </a:solidFill>
                <a:effectLst/>
                <a:latin typeface="Georgia" panose="02040502050405020303" pitchFamily="18" charset="0"/>
              </a:rPr>
            </a:br>
            <a:r>
              <a:rPr lang="en-US" sz="2800" cap="none" dirty="0" smtClean="0">
                <a:ln>
                  <a:solidFill>
                    <a:srgbClr val="9966FF"/>
                  </a:solidFill>
                </a:ln>
                <a:solidFill>
                  <a:prstClr val="black"/>
                </a:solidFill>
                <a:effectLst/>
                <a:latin typeface="Georgia" panose="02040502050405020303" pitchFamily="18" charset="0"/>
              </a:rPr>
              <a:t>his lunar calendar with the seasons. </a:t>
            </a:r>
            <a:br>
              <a:rPr lang="en-US" sz="2800" cap="none" dirty="0" smtClean="0">
                <a:ln>
                  <a:solidFill>
                    <a:srgbClr val="9966FF"/>
                  </a:solidFill>
                </a:ln>
                <a:solidFill>
                  <a:prstClr val="black"/>
                </a:solidFill>
                <a:effectLst/>
                <a:latin typeface="Georgia" panose="02040502050405020303" pitchFamily="18" charset="0"/>
              </a:rPr>
            </a:br>
            <a:r>
              <a:rPr lang="en-US" sz="2800" cap="none" dirty="0" smtClean="0">
                <a:ln>
                  <a:solidFill>
                    <a:srgbClr val="9966FF"/>
                  </a:solidFill>
                </a:ln>
                <a:solidFill>
                  <a:prstClr val="black"/>
                </a:solidFill>
                <a:effectLst/>
                <a:latin typeface="Georgia" panose="02040502050405020303" pitchFamily="18" charset="0"/>
              </a:rPr>
              <a:t>Will this change with a testimony from Jeremiah?</a:t>
            </a:r>
            <a:br>
              <a:rPr lang="en-US" sz="2800" cap="none" dirty="0" smtClean="0">
                <a:ln>
                  <a:solidFill>
                    <a:srgbClr val="9966FF"/>
                  </a:solidFill>
                </a:ln>
                <a:solidFill>
                  <a:prstClr val="black"/>
                </a:solidFill>
                <a:effectLst/>
                <a:latin typeface="Georgia" panose="02040502050405020303" pitchFamily="18" charset="0"/>
              </a:rPr>
            </a:br>
            <a:r>
              <a:rPr lang="en-US" sz="2800" b="1" i="1" dirty="0" err="1" smtClean="0">
                <a:solidFill>
                  <a:srgbClr val="800000"/>
                </a:solidFill>
                <a:latin typeface="Georgia" panose="02040502050405020303" pitchFamily="18" charset="0"/>
              </a:rPr>
              <a:t>Jer</a:t>
            </a:r>
            <a:r>
              <a:rPr lang="en-US" sz="2800" b="1" i="1" dirty="0" smtClean="0">
                <a:solidFill>
                  <a:srgbClr val="800000"/>
                </a:solidFill>
                <a:latin typeface="Georgia" panose="02040502050405020303" pitchFamily="18" charset="0"/>
              </a:rPr>
              <a:t> </a:t>
            </a:r>
            <a:r>
              <a:rPr lang="en-US" sz="2800" b="1" i="1" dirty="0">
                <a:solidFill>
                  <a:srgbClr val="800000"/>
                </a:solidFill>
                <a:latin typeface="Georgia" panose="02040502050405020303" pitchFamily="18" charset="0"/>
              </a:rPr>
              <a:t>32:1</a:t>
            </a:r>
            <a:r>
              <a:rPr lang="en-US" sz="2800" i="1" dirty="0">
                <a:solidFill>
                  <a:prstClr val="black"/>
                </a:solidFill>
                <a:latin typeface="Georgia" panose="02040502050405020303" pitchFamily="18" charset="0"/>
              </a:rPr>
              <a:t>  </a:t>
            </a:r>
            <a:r>
              <a:rPr lang="en-US" sz="2800" cap="none" dirty="0">
                <a:solidFill>
                  <a:prstClr val="black"/>
                </a:solidFill>
                <a:latin typeface="Georgia" panose="02040502050405020303" pitchFamily="18" charset="0"/>
              </a:rPr>
              <a:t>T</a:t>
            </a:r>
            <a:r>
              <a:rPr lang="en-US" sz="2800" cap="none" dirty="0" smtClean="0">
                <a:solidFill>
                  <a:prstClr val="black"/>
                </a:solidFill>
                <a:latin typeface="Georgia" panose="02040502050405020303" pitchFamily="18" charset="0"/>
              </a:rPr>
              <a:t>he word that came to </a:t>
            </a:r>
            <a:r>
              <a:rPr lang="en-US" sz="2800" cap="none" dirty="0" err="1">
                <a:solidFill>
                  <a:prstClr val="black"/>
                </a:solidFill>
                <a:latin typeface="Georgia" panose="02040502050405020303" pitchFamily="18" charset="0"/>
              </a:rPr>
              <a:t>Y</a:t>
            </a:r>
            <a:r>
              <a:rPr lang="en-US" sz="2800" cap="none" dirty="0" err="1" smtClean="0">
                <a:solidFill>
                  <a:prstClr val="black"/>
                </a:solidFill>
                <a:latin typeface="Georgia" panose="02040502050405020303" pitchFamily="18" charset="0"/>
              </a:rPr>
              <a:t>irmeyahu</a:t>
            </a:r>
            <a:r>
              <a:rPr lang="en-US" sz="2800" cap="none" dirty="0" smtClean="0">
                <a:solidFill>
                  <a:prstClr val="black"/>
                </a:solidFill>
                <a:latin typeface="Georgia" panose="02040502050405020303" pitchFamily="18" charset="0"/>
              </a:rPr>
              <a:t> from </a:t>
            </a:r>
            <a:r>
              <a:rPr lang="he-IL" sz="2800" cap="none" dirty="0" smtClean="0">
                <a:solidFill>
                  <a:srgbClr val="0052F6"/>
                </a:solidFill>
                <a:latin typeface="Arial" panose="020B0604020202020204" pitchFamily="34" charset="0"/>
              </a:rPr>
              <a:t>יהוה</a:t>
            </a:r>
            <a:r>
              <a:rPr lang="en-US" sz="2800" cap="none" dirty="0" smtClean="0">
                <a:solidFill>
                  <a:srgbClr val="0052F6"/>
                </a:solidFill>
                <a:latin typeface="Georgia" panose="02040502050405020303" pitchFamily="18" charset="0"/>
              </a:rPr>
              <a:t> [Yahuah] </a:t>
            </a:r>
            <a:br>
              <a:rPr lang="en-US" sz="2800" cap="none" dirty="0" smtClean="0">
                <a:solidFill>
                  <a:srgbClr val="0052F6"/>
                </a:solidFill>
                <a:latin typeface="Georgia" panose="02040502050405020303" pitchFamily="18" charset="0"/>
              </a:rPr>
            </a:br>
            <a:r>
              <a:rPr lang="en-US" sz="2800" cap="none" dirty="0" smtClean="0">
                <a:solidFill>
                  <a:srgbClr val="0052F6"/>
                </a:solidFill>
                <a:latin typeface="Georgia" panose="02040502050405020303" pitchFamily="18" charset="0"/>
              </a:rPr>
              <a:t>                     </a:t>
            </a:r>
            <a:r>
              <a:rPr lang="en-US" sz="2800" cap="none" dirty="0" smtClean="0">
                <a:solidFill>
                  <a:prstClr val="black"/>
                </a:solidFill>
                <a:latin typeface="Georgia" panose="02040502050405020303" pitchFamily="18" charset="0"/>
              </a:rPr>
              <a:t>in the tenth </a:t>
            </a:r>
            <a:r>
              <a:rPr lang="en-US" sz="3200" cap="none" dirty="0" smtClean="0">
                <a:solidFill>
                  <a:srgbClr val="FF00FF"/>
                </a:solidFill>
                <a:latin typeface="Georgia" panose="02040502050405020303" pitchFamily="18" charset="0"/>
              </a:rPr>
              <a:t>YEAR</a:t>
            </a:r>
            <a:r>
              <a:rPr lang="en-US" sz="2800" cap="none" dirty="0" smtClean="0">
                <a:solidFill>
                  <a:prstClr val="black"/>
                </a:solidFill>
                <a:latin typeface="Georgia" panose="02040502050405020303" pitchFamily="18" charset="0"/>
              </a:rPr>
              <a:t> </a:t>
            </a:r>
            <a:r>
              <a:rPr lang="en-US" sz="2800" cap="none" dirty="0" smtClean="0">
                <a:solidFill>
                  <a:srgbClr val="FF00FF"/>
                </a:solidFill>
                <a:latin typeface="Georgia" panose="02040502050405020303" pitchFamily="18" charset="0"/>
              </a:rPr>
              <a:t>[</a:t>
            </a:r>
            <a:r>
              <a:rPr lang="en-US" sz="2800" u="sng" cap="none" dirty="0" smtClean="0">
                <a:solidFill>
                  <a:srgbClr val="FF00FF"/>
                </a:solidFill>
                <a:latin typeface="Georgia" panose="02040502050405020303" pitchFamily="18" charset="0"/>
              </a:rPr>
              <a:t>Shaneh</a:t>
            </a:r>
            <a:r>
              <a:rPr lang="en-US" sz="2800" cap="none" dirty="0" smtClean="0">
                <a:solidFill>
                  <a:srgbClr val="FF00FF"/>
                </a:solidFill>
                <a:latin typeface="Georgia" panose="02040502050405020303" pitchFamily="18" charset="0"/>
              </a:rPr>
              <a:t> – 8141] </a:t>
            </a:r>
            <a:r>
              <a:rPr lang="en-US" sz="2800" cap="none" dirty="0" smtClean="0">
                <a:solidFill>
                  <a:prstClr val="black"/>
                </a:solidFill>
                <a:latin typeface="Georgia" panose="02040502050405020303" pitchFamily="18" charset="0"/>
              </a:rPr>
              <a:t>of </a:t>
            </a:r>
            <a:r>
              <a:rPr lang="en-US" sz="2800" cap="none" dirty="0" err="1">
                <a:solidFill>
                  <a:prstClr val="black"/>
                </a:solidFill>
                <a:latin typeface="Georgia" panose="02040502050405020303" pitchFamily="18" charset="0"/>
              </a:rPr>
              <a:t>T</a:t>
            </a:r>
            <a:r>
              <a:rPr lang="en-US" sz="2800" cap="none" dirty="0" err="1" smtClean="0">
                <a:solidFill>
                  <a:prstClr val="black"/>
                </a:solidFill>
                <a:latin typeface="Georgia" panose="02040502050405020303" pitchFamily="18" charset="0"/>
              </a:rPr>
              <a:t>si</a:t>
            </a:r>
            <a:r>
              <a:rPr lang="en-US" sz="2800" cap="none" dirty="0" err="1" smtClean="0">
                <a:solidFill>
                  <a:prstClr val="black"/>
                </a:solidFill>
                <a:latin typeface="TITUS Cyberbit Basic" panose="02020603050405020304" pitchFamily="18" charset="0"/>
              </a:rPr>
              <a:t>ḏ</a:t>
            </a:r>
            <a:r>
              <a:rPr lang="en-US" sz="2800" cap="none" dirty="0" err="1" smtClean="0">
                <a:solidFill>
                  <a:prstClr val="black"/>
                </a:solidFill>
                <a:latin typeface="Georgia" panose="02040502050405020303" pitchFamily="18" charset="0"/>
              </a:rPr>
              <a:t>qiyahu</a:t>
            </a:r>
            <a:r>
              <a:rPr lang="en-US" sz="2800" cap="none" dirty="0" smtClean="0">
                <a:solidFill>
                  <a:prstClr val="black"/>
                </a:solidFill>
                <a:latin typeface="Georgia" panose="02040502050405020303" pitchFamily="18" charset="0"/>
              </a:rPr>
              <a:t> sovereign                 </a:t>
            </a:r>
            <a:br>
              <a:rPr lang="en-US" sz="2800" cap="none" dirty="0" smtClean="0">
                <a:solidFill>
                  <a:prstClr val="black"/>
                </a:solidFill>
                <a:latin typeface="Georgia" panose="02040502050405020303" pitchFamily="18" charset="0"/>
              </a:rPr>
            </a:br>
            <a:r>
              <a:rPr lang="en-US" sz="2800" cap="none" dirty="0" smtClean="0">
                <a:solidFill>
                  <a:prstClr val="black"/>
                </a:solidFill>
                <a:latin typeface="Georgia" panose="02040502050405020303" pitchFamily="18" charset="0"/>
              </a:rPr>
              <a:t>                    </a:t>
            </a:r>
            <a:r>
              <a:rPr lang="en-US" sz="2800" cap="none" dirty="0" err="1" smtClean="0">
                <a:solidFill>
                  <a:prstClr val="black"/>
                </a:solidFill>
                <a:latin typeface="Georgia" panose="02040502050405020303" pitchFamily="18" charset="0"/>
              </a:rPr>
              <a:t>Yehu</a:t>
            </a:r>
            <a:r>
              <a:rPr lang="en-US" sz="2800" cap="none" dirty="0" err="1" smtClean="0">
                <a:solidFill>
                  <a:prstClr val="black"/>
                </a:solidFill>
                <a:latin typeface="TITUS Cyberbit Basic" panose="02020603050405020304" pitchFamily="18" charset="0"/>
              </a:rPr>
              <a:t>ḏ</a:t>
            </a:r>
            <a:r>
              <a:rPr lang="en-US" sz="2800" cap="none" dirty="0" err="1" smtClean="0">
                <a:solidFill>
                  <a:prstClr val="black"/>
                </a:solidFill>
                <a:latin typeface="Georgia" panose="02040502050405020303" pitchFamily="18" charset="0"/>
              </a:rPr>
              <a:t>ah</a:t>
            </a:r>
            <a:r>
              <a:rPr lang="en-US" sz="2800" cap="none" dirty="0" smtClean="0">
                <a:solidFill>
                  <a:prstClr val="black"/>
                </a:solidFill>
                <a:latin typeface="Georgia" panose="02040502050405020303" pitchFamily="18" charset="0"/>
              </a:rPr>
              <a:t>, which was the </a:t>
            </a:r>
            <a:r>
              <a:rPr lang="en-US" sz="2800" cap="none" dirty="0" smtClean="0">
                <a:solidFill>
                  <a:prstClr val="black"/>
                </a:solidFill>
                <a:effectLst>
                  <a:glow rad="127000">
                    <a:srgbClr val="99FF99"/>
                  </a:glow>
                </a:effectLst>
                <a:latin typeface="Georgia" panose="02040502050405020303" pitchFamily="18" charset="0"/>
              </a:rPr>
              <a:t>eighteenth</a:t>
            </a:r>
            <a:r>
              <a:rPr lang="en-US" sz="2800" cap="none" dirty="0" smtClean="0">
                <a:solidFill>
                  <a:prstClr val="black"/>
                </a:solidFill>
                <a:latin typeface="Georgia" panose="02040502050405020303" pitchFamily="18" charset="0"/>
              </a:rPr>
              <a:t> </a:t>
            </a:r>
            <a:r>
              <a:rPr lang="en-US" sz="3200" cap="none" dirty="0">
                <a:solidFill>
                  <a:srgbClr val="FF00FF"/>
                </a:solidFill>
                <a:latin typeface="Georgia" panose="02040502050405020303" pitchFamily="18" charset="0"/>
              </a:rPr>
              <a:t>YEAR</a:t>
            </a:r>
            <a:r>
              <a:rPr lang="en-US" sz="2800" cap="none" dirty="0">
                <a:solidFill>
                  <a:prstClr val="black"/>
                </a:solidFill>
                <a:latin typeface="Georgia" panose="02040502050405020303" pitchFamily="18" charset="0"/>
              </a:rPr>
              <a:t> </a:t>
            </a:r>
            <a:r>
              <a:rPr lang="en-US" sz="2800" cap="none" dirty="0">
                <a:solidFill>
                  <a:srgbClr val="FF00FF"/>
                </a:solidFill>
                <a:latin typeface="Georgia" panose="02040502050405020303" pitchFamily="18" charset="0"/>
              </a:rPr>
              <a:t>[</a:t>
            </a:r>
            <a:r>
              <a:rPr lang="en-US" sz="2800" u="sng" cap="none" dirty="0">
                <a:solidFill>
                  <a:srgbClr val="FF00FF"/>
                </a:solidFill>
                <a:latin typeface="Georgia" panose="02040502050405020303" pitchFamily="18" charset="0"/>
              </a:rPr>
              <a:t>Shaneh</a:t>
            </a:r>
            <a:r>
              <a:rPr lang="en-US" sz="2800" cap="none" dirty="0">
                <a:solidFill>
                  <a:srgbClr val="FF00FF"/>
                </a:solidFill>
                <a:latin typeface="Georgia" panose="02040502050405020303" pitchFamily="18" charset="0"/>
              </a:rPr>
              <a:t> – </a:t>
            </a:r>
            <a:r>
              <a:rPr lang="en-US" sz="2400" cap="none" dirty="0" smtClean="0">
                <a:solidFill>
                  <a:srgbClr val="FF00FF"/>
                </a:solidFill>
                <a:latin typeface="Georgia" panose="02040502050405020303" pitchFamily="18" charset="0"/>
              </a:rPr>
              <a:t>H8141</a:t>
            </a:r>
            <a:r>
              <a:rPr lang="en-US" sz="2800" cap="none" dirty="0" smtClean="0">
                <a:solidFill>
                  <a:srgbClr val="FF00FF"/>
                </a:solidFill>
                <a:latin typeface="Georgia" panose="02040502050405020303" pitchFamily="18" charset="0"/>
              </a:rPr>
              <a:t>]       </a:t>
            </a:r>
            <a:r>
              <a:rPr lang="en-US" sz="2800" cap="none" dirty="0" smtClean="0">
                <a:solidFill>
                  <a:prstClr val="black"/>
                </a:solidFill>
                <a:latin typeface="Georgia" panose="02040502050405020303" pitchFamily="18" charset="0"/>
              </a:rPr>
              <a:t> </a:t>
            </a:r>
            <a:br>
              <a:rPr lang="en-US" sz="2800" cap="none" dirty="0" smtClean="0">
                <a:solidFill>
                  <a:prstClr val="black"/>
                </a:solidFill>
                <a:latin typeface="Georgia" panose="02040502050405020303" pitchFamily="18" charset="0"/>
              </a:rPr>
            </a:br>
            <a:r>
              <a:rPr lang="en-US" sz="2800" cap="none" dirty="0" smtClean="0">
                <a:solidFill>
                  <a:prstClr val="black"/>
                </a:solidFill>
                <a:latin typeface="Georgia" panose="02040502050405020303" pitchFamily="18" charset="0"/>
              </a:rPr>
              <a:t>                    of </a:t>
            </a:r>
            <a:r>
              <a:rPr lang="en-US" sz="2800" cap="none" dirty="0" err="1" smtClean="0">
                <a:solidFill>
                  <a:prstClr val="black"/>
                </a:solidFill>
                <a:latin typeface="Georgia" panose="02040502050405020303" pitchFamily="18" charset="0"/>
              </a:rPr>
              <a:t>Ne</a:t>
            </a:r>
            <a:r>
              <a:rPr lang="en-US" sz="2800" cap="none" dirty="0" err="1" smtClean="0">
                <a:solidFill>
                  <a:prstClr val="black"/>
                </a:solidFill>
                <a:latin typeface="TITUS Cyberbit Basic" panose="02020603050405020304" pitchFamily="18" charset="0"/>
              </a:rPr>
              <a:t>ḇ</a:t>
            </a:r>
            <a:r>
              <a:rPr lang="en-US" sz="2800" cap="none" dirty="0" err="1" smtClean="0">
                <a:solidFill>
                  <a:prstClr val="black"/>
                </a:solidFill>
                <a:latin typeface="Georgia" panose="02040502050405020303" pitchFamily="18" charset="0"/>
              </a:rPr>
              <a:t>u</a:t>
            </a:r>
            <a:r>
              <a:rPr lang="en-US" sz="2800" cap="none" dirty="0" err="1" smtClean="0">
                <a:solidFill>
                  <a:prstClr val="black"/>
                </a:solidFill>
                <a:latin typeface="TITUS Cyberbit Basic" panose="02020603050405020304" pitchFamily="18" charset="0"/>
              </a:rPr>
              <a:t>ḵ</a:t>
            </a:r>
            <a:r>
              <a:rPr lang="en-US" sz="2800" cap="none" dirty="0" err="1" smtClean="0">
                <a:solidFill>
                  <a:prstClr val="black"/>
                </a:solidFill>
                <a:latin typeface="Georgia" panose="02040502050405020303" pitchFamily="18" charset="0"/>
              </a:rPr>
              <a:t>a</a:t>
            </a:r>
            <a:r>
              <a:rPr lang="en-US" sz="2800" cap="none" dirty="0" err="1" smtClean="0">
                <a:solidFill>
                  <a:prstClr val="black"/>
                </a:solidFill>
                <a:latin typeface="TITUS Cyberbit Basic" panose="02020603050405020304" pitchFamily="18" charset="0"/>
              </a:rPr>
              <a:t>ḏ</a:t>
            </a:r>
            <a:r>
              <a:rPr lang="en-US" sz="2800" cap="none" dirty="0" err="1" smtClean="0">
                <a:solidFill>
                  <a:prstClr val="black"/>
                </a:solidFill>
                <a:latin typeface="Georgia" panose="02040502050405020303" pitchFamily="18" charset="0"/>
              </a:rPr>
              <a:t>retstsar</a:t>
            </a:r>
            <a:r>
              <a:rPr lang="en-US" sz="2800" cap="none" dirty="0" smtClean="0">
                <a:solidFill>
                  <a:prstClr val="black"/>
                </a:solidFill>
                <a:latin typeface="Georgia" panose="02040502050405020303" pitchFamily="18" charset="0"/>
              </a:rPr>
              <a:t>. </a:t>
            </a:r>
          </a:p>
          <a:p>
            <a:pPr algn="l"/>
            <a:r>
              <a:rPr lang="en-US" sz="2800" cap="none" dirty="0" err="1" smtClean="0">
                <a:ln>
                  <a:solidFill>
                    <a:srgbClr val="9966FF"/>
                  </a:solidFill>
                </a:ln>
                <a:solidFill>
                  <a:prstClr val="black"/>
                </a:solidFill>
                <a:effectLst/>
                <a:latin typeface="Georgia" panose="02040502050405020303" pitchFamily="18" charset="0"/>
              </a:rPr>
              <a:t>Tsidqiyahu</a:t>
            </a:r>
            <a:r>
              <a:rPr lang="en-US" sz="2800" cap="none" dirty="0" smtClean="0">
                <a:ln>
                  <a:solidFill>
                    <a:srgbClr val="9966FF"/>
                  </a:solidFill>
                </a:ln>
                <a:solidFill>
                  <a:prstClr val="black"/>
                </a:solidFill>
                <a:effectLst/>
                <a:latin typeface="Georgia" panose="02040502050405020303" pitchFamily="18" charset="0"/>
              </a:rPr>
              <a:t> (Zedekiah) was in his 10</a:t>
            </a:r>
            <a:r>
              <a:rPr lang="en-US" sz="2800" cap="none" baseline="30000" dirty="0" smtClean="0">
                <a:ln>
                  <a:solidFill>
                    <a:srgbClr val="9966FF"/>
                  </a:solidFill>
                </a:ln>
                <a:solidFill>
                  <a:prstClr val="black"/>
                </a:solidFill>
                <a:effectLst/>
                <a:latin typeface="Georgia" panose="02040502050405020303" pitchFamily="18" charset="0"/>
              </a:rPr>
              <a:t>th</a:t>
            </a:r>
            <a:r>
              <a:rPr lang="en-US" sz="2800" cap="none" dirty="0" smtClean="0">
                <a:ln>
                  <a:solidFill>
                    <a:srgbClr val="9966FF"/>
                  </a:solidFill>
                </a:ln>
                <a:solidFill>
                  <a:prstClr val="black"/>
                </a:solidFill>
                <a:effectLst/>
                <a:latin typeface="Georgia" panose="02040502050405020303" pitchFamily="18" charset="0"/>
              </a:rPr>
              <a:t> year that contained an even 12 months – no more, no less!  </a:t>
            </a:r>
            <a:r>
              <a:rPr lang="en-US" sz="2800" cap="none" dirty="0" smtClean="0">
                <a:ln>
                  <a:solidFill>
                    <a:srgbClr val="9966FF"/>
                  </a:solidFill>
                </a:ln>
                <a:solidFill>
                  <a:prstClr val="black"/>
                </a:solidFill>
                <a:latin typeface="Georgia" panose="02040502050405020303" pitchFamily="18" charset="0"/>
              </a:rPr>
              <a:t>Even </a:t>
            </a:r>
            <a:r>
              <a:rPr lang="en-US" sz="2800" cap="none" dirty="0" err="1" smtClean="0">
                <a:ln>
                  <a:solidFill>
                    <a:srgbClr val="9966FF"/>
                  </a:solidFill>
                </a:ln>
                <a:solidFill>
                  <a:prstClr val="black"/>
                </a:solidFill>
                <a:latin typeface="Georgia" panose="02040502050405020303" pitchFamily="18" charset="0"/>
              </a:rPr>
              <a:t>Nebukadretstar’s</a:t>
            </a:r>
            <a:r>
              <a:rPr lang="en-US" sz="2800" cap="none" dirty="0" smtClean="0">
                <a:ln>
                  <a:solidFill>
                    <a:srgbClr val="9966FF"/>
                  </a:solidFill>
                </a:ln>
                <a:solidFill>
                  <a:prstClr val="black"/>
                </a:solidFill>
                <a:latin typeface="Georgia" panose="02040502050405020303" pitchFamily="18" charset="0"/>
              </a:rPr>
              <a:t> life mirrored a - </a:t>
            </a:r>
            <a:r>
              <a:rPr lang="en-US" sz="2800" cap="none" dirty="0" err="1" smtClean="0">
                <a:ln>
                  <a:solidFill>
                    <a:srgbClr val="9966FF"/>
                  </a:solidFill>
                </a:ln>
                <a:solidFill>
                  <a:prstClr val="black"/>
                </a:solidFill>
                <a:latin typeface="Georgia" panose="02040502050405020303" pitchFamily="18" charset="0"/>
              </a:rPr>
              <a:t>Tequfah</a:t>
            </a:r>
            <a:r>
              <a:rPr lang="en-US" sz="2800" cap="none" dirty="0" smtClean="0">
                <a:ln>
                  <a:solidFill>
                    <a:srgbClr val="9966FF"/>
                  </a:solidFill>
                </a:ln>
                <a:solidFill>
                  <a:prstClr val="black"/>
                </a:solidFill>
                <a:latin typeface="Georgia" panose="02040502050405020303" pitchFamily="18" charset="0"/>
              </a:rPr>
              <a:t> based, </a:t>
            </a:r>
            <a:r>
              <a:rPr lang="en-US" sz="2800" cap="none" dirty="0" smtClean="0">
                <a:ln>
                  <a:solidFill>
                    <a:srgbClr val="9966FF"/>
                  </a:solidFill>
                </a:ln>
                <a:solidFill>
                  <a:srgbClr val="FF00FF"/>
                </a:solidFill>
                <a:latin typeface="Georgia" panose="02040502050405020303" pitchFamily="18" charset="0"/>
              </a:rPr>
              <a:t>“repeatable the second time” </a:t>
            </a:r>
            <a:r>
              <a:rPr lang="en-US" sz="2800" cap="none" dirty="0" smtClean="0">
                <a:ln>
                  <a:solidFill>
                    <a:srgbClr val="9966FF"/>
                  </a:solidFill>
                </a:ln>
                <a:solidFill>
                  <a:prstClr val="black"/>
                </a:solidFill>
                <a:latin typeface="Georgia" panose="02040502050405020303" pitchFamily="18" charset="0"/>
              </a:rPr>
              <a:t>– calendar!</a:t>
            </a:r>
            <a:r>
              <a:rPr lang="en-US" sz="2800" cap="none" dirty="0" smtClean="0">
                <a:ln>
                  <a:solidFill>
                    <a:srgbClr val="9966FF"/>
                  </a:solidFill>
                </a:ln>
                <a:solidFill>
                  <a:prstClr val="black"/>
                </a:solidFill>
                <a:effectLst/>
                <a:latin typeface="Georgia" panose="02040502050405020303" pitchFamily="18" charset="0"/>
              </a:rPr>
              <a:t> </a:t>
            </a:r>
          </a:p>
        </p:txBody>
      </p:sp>
      <p:sp>
        <p:nvSpPr>
          <p:cNvPr id="17" name="Slide Number Placeholder 3"/>
          <p:cNvSpPr>
            <a:spLocks noGrp="1"/>
          </p:cNvSpPr>
          <p:nvPr>
            <p:ph type="sldNum" sz="quarter" idx="12"/>
          </p:nvPr>
        </p:nvSpPr>
        <p:spPr>
          <a:xfrm>
            <a:off x="11726837" y="6492875"/>
            <a:ext cx="444843" cy="365125"/>
          </a:xfrm>
        </p:spPr>
        <p:txBody>
          <a:bodyPr/>
          <a:lstStyle/>
          <a:p>
            <a:fld id="{6D22F896-40B5-4ADD-8801-0D06FADFA095}" type="slidenum">
              <a:rPr lang="en-US" smtClean="0">
                <a:solidFill>
                  <a:schemeClr val="bg1"/>
                </a:solidFill>
              </a:rPr>
              <a:pPr/>
              <a:t>78</a:t>
            </a:fld>
            <a:endParaRPr lang="en-US" dirty="0">
              <a:solidFill>
                <a:schemeClr val="bg1"/>
              </a:solidFill>
            </a:endParaRPr>
          </a:p>
        </p:txBody>
      </p:sp>
      <p:grpSp>
        <p:nvGrpSpPr>
          <p:cNvPr id="18" name="Group 17"/>
          <p:cNvGrpSpPr/>
          <p:nvPr/>
        </p:nvGrpSpPr>
        <p:grpSpPr>
          <a:xfrm>
            <a:off x="9894492" y="-173838"/>
            <a:ext cx="2421236" cy="2340926"/>
            <a:chOff x="9869427" y="-69949"/>
            <a:chExt cx="2421236" cy="2340926"/>
          </a:xfrm>
        </p:grpSpPr>
        <p:pic>
          <p:nvPicPr>
            <p:cNvPr id="19" name="Picture 1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70368" y="158620"/>
              <a:ext cx="2039213" cy="188478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0" name="Oval 19"/>
            <p:cNvSpPr/>
            <p:nvPr/>
          </p:nvSpPr>
          <p:spPr>
            <a:xfrm>
              <a:off x="9869427" y="-69949"/>
              <a:ext cx="2421236" cy="234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9600" dirty="0" smtClean="0">
                  <a:solidFill>
                    <a:srgbClr val="00FF00"/>
                  </a:solidFill>
                </a:rPr>
                <a:t>13</a:t>
              </a:r>
              <a:endParaRPr lang="en-CA" sz="9600" dirty="0">
                <a:solidFill>
                  <a:srgbClr val="00FF00"/>
                </a:solidFill>
              </a:endParaRPr>
            </a:p>
          </p:txBody>
        </p:sp>
      </p:grpSp>
      <p:sp>
        <p:nvSpPr>
          <p:cNvPr id="21" name="Multiply 20"/>
          <p:cNvSpPr/>
          <p:nvPr/>
        </p:nvSpPr>
        <p:spPr>
          <a:xfrm>
            <a:off x="10067025" y="-366707"/>
            <a:ext cx="2159479" cy="2721721"/>
          </a:xfrm>
          <a:prstGeom prst="mathMultiply">
            <a:avLst>
              <a:gd name="adj1" fmla="val 16674"/>
            </a:avLst>
          </a:prstGeom>
          <a:solidFill>
            <a:srgbClr val="FF0000">
              <a:alpha val="72000"/>
            </a:srgb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86526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animEffect transition="in" filter="circle(in)">
                                      <p:cBhvr>
                                        <p:cTn id="7" dur="2000"/>
                                        <p:tgtEl>
                                          <p:spTgt spid="16">
                                            <p:txEl>
                                              <p:pRg st="1" end="1"/>
                                            </p:txEl>
                                          </p:spTgt>
                                        </p:tgtEl>
                                      </p:cBhvr>
                                    </p:animEffect>
                                  </p:childTnLst>
                                </p:cTn>
                              </p:par>
                              <p:par>
                                <p:cTn id="8" presetID="2" presetClass="entr" presetSubtype="4" fill="hold" grpId="0" nodeType="withEffect">
                                  <p:stCondLst>
                                    <p:cond delay="4000"/>
                                  </p:stCondLst>
                                  <p:childTnLst>
                                    <p:set>
                                      <p:cBhvr>
                                        <p:cTn id="9" dur="1" fill="hold">
                                          <p:stCondLst>
                                            <p:cond delay="0"/>
                                          </p:stCondLst>
                                        </p:cTn>
                                        <p:tgtEl>
                                          <p:spTgt spid="21"/>
                                        </p:tgtEl>
                                        <p:attrNameLst>
                                          <p:attrName>style.visibility</p:attrName>
                                        </p:attrNameLst>
                                      </p:cBhvr>
                                      <p:to>
                                        <p:strVal val="visible"/>
                                      </p:to>
                                    </p:set>
                                    <p:anim calcmode="lin" valueType="num">
                                      <p:cBhvr additive="base">
                                        <p:cTn id="10" dur="1000" fill="hold"/>
                                        <p:tgtEl>
                                          <p:spTgt spid="21"/>
                                        </p:tgtEl>
                                        <p:attrNameLst>
                                          <p:attrName>ppt_x</p:attrName>
                                        </p:attrNameLst>
                                      </p:cBhvr>
                                      <p:tavLst>
                                        <p:tav tm="0">
                                          <p:val>
                                            <p:strVal val="#ppt_x"/>
                                          </p:val>
                                        </p:tav>
                                        <p:tav tm="100000">
                                          <p:val>
                                            <p:strVal val="#ppt_x"/>
                                          </p:val>
                                        </p:tav>
                                      </p:tavLst>
                                    </p:anim>
                                    <p:anim calcmode="lin" valueType="num">
                                      <p:cBhvr additive="base">
                                        <p:cTn id="11" dur="10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7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85000">
              <a:srgbClr val="FFFF00">
                <a:lumMod val="34000"/>
                <a:alpha val="80000"/>
              </a:srgbClr>
            </a:gs>
            <a:gs pos="21000">
              <a:srgbClr val="002060"/>
            </a:gs>
            <a:gs pos="60000">
              <a:schemeClr val="bg2">
                <a:shade val="92000"/>
                <a:satMod val="170000"/>
                <a:lumMod val="96000"/>
              </a:schemeClr>
            </a:gs>
          </a:gsLst>
          <a:lin ang="8100000" scaled="1"/>
          <a:tileRect/>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2638" y="329271"/>
            <a:ext cx="11837437" cy="6152809"/>
          </a:xfrm>
          <a:gradFill flip="none" rotWithShape="1">
            <a:gsLst>
              <a:gs pos="95000">
                <a:srgbClr val="FFFF00">
                  <a:lumMod val="98000"/>
                  <a:lumOff val="2000"/>
                  <a:alpha val="71000"/>
                </a:srgbClr>
              </a:gs>
              <a:gs pos="36000">
                <a:schemeClr val="bg2">
                  <a:tint val="78000"/>
                  <a:shade val="100000"/>
                  <a:hueMod val="136000"/>
                  <a:satMod val="160000"/>
                  <a:lumMod val="105000"/>
                  <a:alpha val="83000"/>
                </a:schemeClr>
              </a:gs>
              <a:gs pos="60000">
                <a:schemeClr val="bg2">
                  <a:shade val="92000"/>
                  <a:satMod val="170000"/>
                  <a:lumMod val="96000"/>
                </a:schemeClr>
              </a:gs>
            </a:gsLst>
            <a:path path="circle">
              <a:fillToRect l="50000" t="50000" r="50000" b="50000"/>
            </a:path>
            <a:tileRect/>
          </a:gradFill>
          <a:ln w="12700">
            <a:solidFill>
              <a:schemeClr val="tx1"/>
            </a:solidFill>
          </a:ln>
          <a:scene3d>
            <a:camera prst="orthographicFront"/>
            <a:lightRig rig="threePt" dir="t"/>
          </a:scene3d>
          <a:sp3d>
            <a:bevelT w="152400" h="50800" prst="softRound"/>
          </a:sp3d>
        </p:spPr>
        <p:txBody>
          <a:bodyPr anchor="ctr">
            <a:noAutofit/>
            <a:sp3d extrusionH="57150">
              <a:bevelT w="38100" h="38100"/>
            </a:sp3d>
          </a:bodyPr>
          <a:lstStyle/>
          <a:p>
            <a:pPr algn="l"/>
            <a:r>
              <a:rPr lang="en-US" sz="2800" cap="none" dirty="0" smtClean="0">
                <a:ln>
                  <a:solidFill>
                    <a:srgbClr val="9966FF"/>
                  </a:solidFill>
                </a:ln>
                <a:solidFill>
                  <a:prstClr val="black"/>
                </a:solidFill>
                <a:latin typeface="Georgia" panose="02040502050405020303" pitchFamily="18" charset="0"/>
              </a:rPr>
              <a:t>What about the persistent suggestion that Ezekiel portrays a 13</a:t>
            </a:r>
            <a:r>
              <a:rPr lang="en-US" sz="2800" cap="none" baseline="30000" dirty="0" smtClean="0">
                <a:ln>
                  <a:solidFill>
                    <a:srgbClr val="9966FF"/>
                  </a:solidFill>
                </a:ln>
                <a:solidFill>
                  <a:prstClr val="black"/>
                </a:solidFill>
                <a:latin typeface="Georgia" panose="02040502050405020303" pitchFamily="18" charset="0"/>
              </a:rPr>
              <a:t>th</a:t>
            </a:r>
            <a:r>
              <a:rPr lang="en-US" sz="2800" cap="none" dirty="0" smtClean="0">
                <a:ln>
                  <a:solidFill>
                    <a:srgbClr val="9966FF"/>
                  </a:solidFill>
                </a:ln>
                <a:solidFill>
                  <a:prstClr val="black"/>
                </a:solidFill>
                <a:latin typeface="Georgia" panose="02040502050405020303" pitchFamily="18" charset="0"/>
              </a:rPr>
              <a:t> month </a:t>
            </a:r>
            <a:br>
              <a:rPr lang="en-US" sz="2800" cap="none" dirty="0" smtClean="0">
                <a:ln>
                  <a:solidFill>
                    <a:srgbClr val="9966FF"/>
                  </a:solidFill>
                </a:ln>
                <a:solidFill>
                  <a:prstClr val="black"/>
                </a:solidFill>
                <a:latin typeface="Georgia" panose="02040502050405020303" pitchFamily="18" charset="0"/>
              </a:rPr>
            </a:br>
            <a:r>
              <a:rPr lang="en-US" sz="2800" cap="none" dirty="0" smtClean="0">
                <a:ln>
                  <a:solidFill>
                    <a:srgbClr val="9966FF"/>
                  </a:solidFill>
                </a:ln>
                <a:solidFill>
                  <a:prstClr val="black"/>
                </a:solidFill>
                <a:latin typeface="Georgia" panose="02040502050405020303" pitchFamily="18" charset="0"/>
              </a:rPr>
              <a:t>in the Scriptures?  Could it possibly be true?</a:t>
            </a:r>
          </a:p>
          <a:p>
            <a:pPr algn="l"/>
            <a:r>
              <a:rPr lang="en-US" sz="2800" cap="none" dirty="0" smtClean="0">
                <a:ln>
                  <a:solidFill>
                    <a:srgbClr val="9966FF"/>
                  </a:solidFill>
                </a:ln>
                <a:solidFill>
                  <a:prstClr val="black"/>
                </a:solidFill>
                <a:effectLst/>
                <a:latin typeface="Georgia" panose="02040502050405020303" pitchFamily="18" charset="0"/>
              </a:rPr>
              <a:t>Here are the verses that have </a:t>
            </a:r>
            <a:r>
              <a:rPr lang="en-US" sz="2800" cap="none" dirty="0" smtClean="0">
                <a:ln>
                  <a:solidFill>
                    <a:schemeClr val="tx1"/>
                  </a:solidFill>
                </a:ln>
                <a:solidFill>
                  <a:sysClr val="windowText" lastClr="000000"/>
                </a:solidFill>
                <a:effectLst>
                  <a:glow rad="38100">
                    <a:srgbClr val="FF00FF"/>
                  </a:glow>
                </a:effectLst>
                <a:latin typeface="Georgia" panose="02040502050405020303" pitchFamily="18" charset="0"/>
              </a:rPr>
              <a:t>“year” </a:t>
            </a:r>
            <a:r>
              <a:rPr lang="en-US" sz="2800" cap="none" dirty="0" smtClean="0">
                <a:ln>
                  <a:solidFill>
                    <a:srgbClr val="9966FF"/>
                  </a:solidFill>
                </a:ln>
                <a:solidFill>
                  <a:prstClr val="black"/>
                </a:solidFill>
                <a:effectLst/>
                <a:latin typeface="Georgia" panose="02040502050405020303" pitchFamily="18" charset="0"/>
              </a:rPr>
              <a:t>in our Scriptures as seen in Ezekiel. </a:t>
            </a:r>
          </a:p>
          <a:p>
            <a:pPr algn="l"/>
            <a:r>
              <a:rPr lang="en-US" sz="2800" i="1" u="sng" cap="none" dirty="0" smtClean="0">
                <a:ln>
                  <a:solidFill>
                    <a:srgbClr val="9966FF"/>
                  </a:solidFill>
                </a:ln>
                <a:solidFill>
                  <a:schemeClr val="accent1">
                    <a:lumMod val="75000"/>
                  </a:schemeClr>
                </a:solidFill>
                <a:latin typeface="Georgia" panose="02040502050405020303" pitchFamily="18" charset="0"/>
              </a:rPr>
              <a:t>Remember</a:t>
            </a:r>
            <a:r>
              <a:rPr lang="en-US" sz="2800" cap="none" dirty="0" smtClean="0">
                <a:ln>
                  <a:solidFill>
                    <a:srgbClr val="9966FF"/>
                  </a:solidFill>
                </a:ln>
                <a:solidFill>
                  <a:prstClr val="black"/>
                </a:solidFill>
                <a:latin typeface="Georgia" panose="02040502050405020303" pitchFamily="18" charset="0"/>
              </a:rPr>
              <a:t> - each word – </a:t>
            </a:r>
            <a:r>
              <a:rPr lang="en-US" sz="2800" cap="none" dirty="0">
                <a:ln>
                  <a:solidFill>
                    <a:schemeClr val="tx1"/>
                  </a:solidFill>
                </a:ln>
                <a:solidFill>
                  <a:sysClr val="windowText" lastClr="000000"/>
                </a:solidFill>
                <a:effectLst>
                  <a:glow rad="38100">
                    <a:srgbClr val="FF00FF"/>
                  </a:glow>
                </a:effectLst>
                <a:latin typeface="Georgia" panose="02040502050405020303" pitchFamily="18" charset="0"/>
              </a:rPr>
              <a:t>“year” </a:t>
            </a:r>
            <a:r>
              <a:rPr lang="en-US" sz="2800" cap="none" dirty="0" smtClean="0">
                <a:ln>
                  <a:solidFill>
                    <a:srgbClr val="9966FF"/>
                  </a:solidFill>
                </a:ln>
                <a:solidFill>
                  <a:prstClr val="black"/>
                </a:solidFill>
                <a:latin typeface="Georgia" panose="02040502050405020303" pitchFamily="18" charset="0"/>
              </a:rPr>
              <a:t>– has come from </a:t>
            </a:r>
            <a:r>
              <a:rPr lang="en-US" sz="4800" cap="none" dirty="0" smtClean="0">
                <a:ln w="28575">
                  <a:solidFill>
                    <a:srgbClr val="EF7CF8"/>
                  </a:solidFill>
                </a:ln>
                <a:solidFill>
                  <a:prstClr val="black"/>
                </a:solidFill>
                <a:latin typeface="Arial Black" panose="020B0A04020102020204" pitchFamily="34" charset="0"/>
              </a:rPr>
              <a:t>SHANEH.</a:t>
            </a:r>
          </a:p>
          <a:p>
            <a:pPr algn="l"/>
            <a:r>
              <a:rPr lang="en-US" sz="2800" b="1" dirty="0" smtClean="0">
                <a:solidFill>
                  <a:srgbClr val="993300"/>
                </a:solidFill>
              </a:rPr>
              <a:t>E</a:t>
            </a:r>
            <a:r>
              <a:rPr lang="en-US" sz="2800" b="1" cap="none" dirty="0" smtClean="0">
                <a:solidFill>
                  <a:srgbClr val="993300"/>
                </a:solidFill>
              </a:rPr>
              <a:t>zekiel</a:t>
            </a:r>
            <a:r>
              <a:rPr lang="en-US" sz="2800" cap="none" dirty="0">
                <a:solidFill>
                  <a:srgbClr val="002060"/>
                </a:solidFill>
              </a:rPr>
              <a:t> </a:t>
            </a:r>
            <a:r>
              <a:rPr lang="en-US" sz="2800" cap="none" dirty="0" smtClean="0">
                <a:solidFill>
                  <a:srgbClr val="002060"/>
                </a:solidFill>
              </a:rPr>
              <a:t>1:1,2; 4:6;  8:1;  20:1;  24:1;  26:1;  29:1,17;  </a:t>
            </a:r>
            <a:br>
              <a:rPr lang="en-US" sz="2800" cap="none" dirty="0" smtClean="0">
                <a:solidFill>
                  <a:srgbClr val="002060"/>
                </a:solidFill>
              </a:rPr>
            </a:br>
            <a:r>
              <a:rPr lang="en-US" sz="2800" cap="none" dirty="0" smtClean="0">
                <a:solidFill>
                  <a:srgbClr val="002060"/>
                </a:solidFill>
              </a:rPr>
              <a:t>            30:20;  31:1;  32:1,17;  33:21;  40:1; 46:13,17.</a:t>
            </a:r>
          </a:p>
          <a:p>
            <a:pPr algn="l"/>
            <a:r>
              <a:rPr lang="en-US" sz="2800" cap="none" dirty="0" smtClean="0">
                <a:solidFill>
                  <a:srgbClr val="002060"/>
                </a:solidFill>
              </a:rPr>
              <a:t>These are the verses within which Ezekiel has referenced a </a:t>
            </a:r>
            <a:r>
              <a:rPr lang="en-US" sz="2800" b="1" cap="none" dirty="0" smtClean="0">
                <a:ln>
                  <a:solidFill>
                    <a:schemeClr val="tx1"/>
                  </a:solidFill>
                </a:ln>
                <a:solidFill>
                  <a:srgbClr val="99FF99"/>
                </a:solidFill>
                <a:effectLst>
                  <a:glow rad="127000">
                    <a:schemeClr val="accent1">
                      <a:lumMod val="60000"/>
                      <a:lumOff val="40000"/>
                    </a:schemeClr>
                  </a:glow>
                </a:effectLst>
              </a:rPr>
              <a:t>TEQUFAH ACTIVATED</a:t>
            </a:r>
            <a:r>
              <a:rPr lang="en-US" sz="2800" cap="none" dirty="0" smtClean="0">
                <a:ln>
                  <a:solidFill>
                    <a:schemeClr val="tx1"/>
                  </a:solidFill>
                </a:ln>
                <a:solidFill>
                  <a:srgbClr val="99FF99"/>
                </a:solidFill>
                <a:effectLst>
                  <a:glow rad="127000">
                    <a:schemeClr val="accent1">
                      <a:lumMod val="60000"/>
                      <a:lumOff val="40000"/>
                    </a:schemeClr>
                  </a:glow>
                </a:effectLst>
              </a:rPr>
              <a:t>,</a:t>
            </a:r>
            <a:r>
              <a:rPr lang="en-US" sz="2800" cap="none" dirty="0" smtClean="0">
                <a:ln>
                  <a:solidFill>
                    <a:schemeClr val="tx1"/>
                  </a:solidFill>
                </a:ln>
                <a:solidFill>
                  <a:srgbClr val="002060"/>
                </a:solidFill>
                <a:effectLst>
                  <a:glow rad="127000">
                    <a:schemeClr val="accent1">
                      <a:lumMod val="60000"/>
                      <a:lumOff val="40000"/>
                    </a:schemeClr>
                  </a:glow>
                </a:effectLst>
              </a:rPr>
              <a:t> </a:t>
            </a:r>
            <a:r>
              <a:rPr lang="en-US" sz="2800" cap="none" dirty="0" err="1" smtClean="0">
                <a:solidFill>
                  <a:srgbClr val="002060"/>
                </a:solidFill>
              </a:rPr>
              <a:t>Mazzaroth</a:t>
            </a:r>
            <a:r>
              <a:rPr lang="en-US" sz="2800" cap="none" dirty="0" smtClean="0">
                <a:solidFill>
                  <a:srgbClr val="002060"/>
                </a:solidFill>
              </a:rPr>
              <a:t> based, sequentially repeating mirrored pattern of perfect duplication, </a:t>
            </a:r>
            <a:r>
              <a:rPr lang="en-US" sz="2800" cap="none" dirty="0">
                <a:ln>
                  <a:solidFill>
                    <a:prstClr val="black"/>
                  </a:solidFill>
                </a:ln>
                <a:solidFill>
                  <a:sysClr val="windowText" lastClr="000000"/>
                </a:solidFill>
                <a:effectLst>
                  <a:glow rad="38100">
                    <a:srgbClr val="FF00FF"/>
                  </a:glow>
                </a:effectLst>
                <a:latin typeface="Georgia" panose="02040502050405020303" pitchFamily="18" charset="0"/>
              </a:rPr>
              <a:t>“year</a:t>
            </a:r>
            <a:r>
              <a:rPr lang="en-US" sz="2800" cap="none" dirty="0" smtClean="0">
                <a:ln>
                  <a:solidFill>
                    <a:prstClr val="black"/>
                  </a:solidFill>
                </a:ln>
                <a:solidFill>
                  <a:sysClr val="windowText" lastClr="000000"/>
                </a:solidFill>
                <a:effectLst>
                  <a:glow rad="38100">
                    <a:srgbClr val="FF00FF"/>
                  </a:glow>
                </a:effectLst>
                <a:latin typeface="Georgia" panose="02040502050405020303" pitchFamily="18" charset="0"/>
              </a:rPr>
              <a:t>”!</a:t>
            </a:r>
            <a:r>
              <a:rPr lang="en-US" sz="2800" cap="none" dirty="0" smtClean="0">
                <a:solidFill>
                  <a:srgbClr val="002060"/>
                </a:solidFill>
              </a:rPr>
              <a:t>  There are - </a:t>
            </a:r>
            <a:r>
              <a:rPr lang="en-US" sz="2800" b="1" cap="none" dirty="0" smtClean="0">
                <a:ln>
                  <a:solidFill>
                    <a:srgbClr val="0052F6"/>
                  </a:solidFill>
                </a:ln>
                <a:solidFill>
                  <a:schemeClr val="accent6">
                    <a:lumMod val="75000"/>
                  </a:schemeClr>
                </a:solidFill>
              </a:rPr>
              <a:t>17 verses that demand a </a:t>
            </a:r>
            <a:r>
              <a:rPr lang="en-US" sz="2800" b="1" cap="none" dirty="0" smtClean="0">
                <a:ln>
                  <a:solidFill>
                    <a:srgbClr val="0052F6"/>
                  </a:solidFill>
                </a:ln>
                <a:solidFill>
                  <a:schemeClr val="accent6">
                    <a:lumMod val="75000"/>
                  </a:schemeClr>
                </a:solidFill>
                <a:effectLst>
                  <a:glow rad="127000">
                    <a:srgbClr val="99FF99"/>
                  </a:glow>
                </a:effectLst>
              </a:rPr>
              <a:t>Tequfah</a:t>
            </a:r>
            <a:r>
              <a:rPr lang="en-US" sz="2800" b="1" cap="none" dirty="0" smtClean="0">
                <a:ln>
                  <a:solidFill>
                    <a:srgbClr val="0052F6"/>
                  </a:solidFill>
                </a:ln>
                <a:solidFill>
                  <a:schemeClr val="accent6">
                    <a:lumMod val="75000"/>
                  </a:schemeClr>
                </a:solidFill>
              </a:rPr>
              <a:t> based 12 month year!</a:t>
            </a:r>
            <a:endParaRPr lang="en-US" sz="2800" b="1" cap="none" dirty="0">
              <a:ln>
                <a:solidFill>
                  <a:srgbClr val="0052F6"/>
                </a:solidFill>
              </a:ln>
              <a:solidFill>
                <a:schemeClr val="accent6">
                  <a:lumMod val="75000"/>
                </a:schemeClr>
              </a:solidFill>
            </a:endParaRPr>
          </a:p>
        </p:txBody>
      </p:sp>
      <p:sp>
        <p:nvSpPr>
          <p:cNvPr id="4" name="Slide Number Placeholder 3"/>
          <p:cNvSpPr>
            <a:spLocks noGrp="1"/>
          </p:cNvSpPr>
          <p:nvPr>
            <p:ph type="sldNum" sz="quarter" idx="12"/>
          </p:nvPr>
        </p:nvSpPr>
        <p:spPr>
          <a:xfrm>
            <a:off x="11669172" y="6513195"/>
            <a:ext cx="502508" cy="365125"/>
          </a:xfrm>
        </p:spPr>
        <p:txBody>
          <a:bodyPr/>
          <a:lstStyle/>
          <a:p>
            <a:fld id="{6D22F896-40B5-4ADD-8801-0D06FADFA095}" type="slidenum">
              <a:rPr lang="en-US" smtClean="0"/>
              <a:pPr/>
              <a:t>79</a:t>
            </a:fld>
            <a:endParaRPr lang="en-US" dirty="0"/>
          </a:p>
        </p:txBody>
      </p:sp>
    </p:spTree>
    <p:extLst>
      <p:ext uri="{BB962C8B-B14F-4D97-AF65-F5344CB8AC3E}">
        <p14:creationId xmlns:p14="http://schemas.microsoft.com/office/powerpoint/2010/main" val="6245931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rgbClr val="FFFF00"/>
            </a:gs>
          </a:gsLst>
          <a:lin ang="5400000" scaled="0"/>
        </a:gradFill>
        <a:effectLst/>
      </p:bgPr>
    </p:bg>
    <p:spTree>
      <p:nvGrpSpPr>
        <p:cNvPr id="1" name=""/>
        <p:cNvGrpSpPr/>
        <p:nvPr/>
      </p:nvGrpSpPr>
      <p:grpSpPr>
        <a:xfrm>
          <a:off x="0" y="0"/>
          <a:ext cx="0" cy="0"/>
          <a:chOff x="0" y="0"/>
          <a:chExt cx="0" cy="0"/>
        </a:xfrm>
      </p:grpSpPr>
      <p:sp>
        <p:nvSpPr>
          <p:cNvPr id="5" name="Content Placeholder 2"/>
          <p:cNvSpPr>
            <a:spLocks noGrp="1"/>
          </p:cNvSpPr>
          <p:nvPr>
            <p:ph sz="quarter" idx="13"/>
          </p:nvPr>
        </p:nvSpPr>
        <p:spPr>
          <a:xfrm>
            <a:off x="396815" y="453081"/>
            <a:ext cx="11421374" cy="6039794"/>
          </a:xfrm>
        </p:spPr>
        <p:txBody>
          <a:bodyPr anchor="ctr">
            <a:normAutofit/>
            <a:scene3d>
              <a:camera prst="orthographicFront"/>
              <a:lightRig rig="threePt" dir="t"/>
            </a:scene3d>
            <a:sp3d extrusionH="57150">
              <a:bevelT w="38100" h="38100"/>
            </a:sp3d>
          </a:bodyPr>
          <a:lstStyle/>
          <a:p>
            <a:pPr marL="0" lvl="0" indent="0" algn="ctr">
              <a:buClr>
                <a:prstClr val="black"/>
              </a:buClr>
              <a:buNone/>
            </a:pPr>
            <a:r>
              <a:rPr lang="en-US" sz="2600" b="1" dirty="0">
                <a:solidFill>
                  <a:srgbClr val="008080"/>
                </a:solidFill>
                <a:latin typeface="Calibri" panose="020F0502020204030204" pitchFamily="34" charset="0"/>
                <a:ea typeface="Calibri" panose="020F0502020204030204" pitchFamily="34" charset="0"/>
                <a:cs typeface="Times New Roman" panose="02020603050405020304" pitchFamily="18" charset="0"/>
              </a:rPr>
              <a:t>T</a:t>
            </a:r>
            <a:r>
              <a:rPr lang="en-US" sz="2600" b="1" cap="none" dirty="0">
                <a:solidFill>
                  <a:srgbClr val="008080"/>
                </a:solidFill>
                <a:latin typeface="Calibri" panose="020F0502020204030204" pitchFamily="34" charset="0"/>
                <a:ea typeface="Calibri" panose="020F0502020204030204" pitchFamily="34" charset="0"/>
                <a:cs typeface="Times New Roman" panose="02020603050405020304" pitchFamily="18" charset="0"/>
              </a:rPr>
              <a:t>he</a:t>
            </a:r>
            <a:r>
              <a:rPr lang="en-US" sz="2600" b="1" dirty="0">
                <a:solidFill>
                  <a:srgbClr val="008080"/>
                </a:solidFill>
                <a:latin typeface="Calibri" panose="020F0502020204030204" pitchFamily="34" charset="0"/>
                <a:ea typeface="Calibri" panose="020F0502020204030204" pitchFamily="34" charset="0"/>
                <a:cs typeface="Times New Roman" panose="02020603050405020304" pitchFamily="18" charset="0"/>
              </a:rPr>
              <a:t> Etymological Dictionary of the Hebrew Language</a:t>
            </a:r>
            <a:r>
              <a:rPr lang="en-US" sz="2600" dirty="0">
                <a:solidFill>
                  <a:srgbClr val="008080"/>
                </a:solidFill>
                <a:latin typeface="Calibri" panose="020F0502020204030204" pitchFamily="34" charset="0"/>
                <a:ea typeface="Calibri" panose="020F0502020204030204" pitchFamily="34" charset="0"/>
                <a:cs typeface="Times New Roman" panose="02020603050405020304" pitchFamily="18" charset="0"/>
              </a:rPr>
              <a:t> </a:t>
            </a:r>
            <a:r>
              <a:rPr lang="en-US" sz="2600" cap="none" dirty="0">
                <a:solidFill>
                  <a:prstClr val="black"/>
                </a:solidFill>
                <a:latin typeface="Calibri" panose="020F0502020204030204" pitchFamily="34" charset="0"/>
                <a:ea typeface="Calibri" panose="020F0502020204030204" pitchFamily="34" charset="0"/>
                <a:cs typeface="Times New Roman" panose="02020603050405020304" pitchFamily="18" charset="0"/>
              </a:rPr>
              <a:t>records </a:t>
            </a:r>
            <a:br>
              <a:rPr lang="en-US" sz="2600" cap="non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n-US" sz="2600" cap="none" dirty="0">
                <a:solidFill>
                  <a:prstClr val="black"/>
                </a:solidFill>
                <a:latin typeface="Calibri" panose="020F0502020204030204" pitchFamily="34" charset="0"/>
                <a:ea typeface="Calibri" panose="020F0502020204030204" pitchFamily="34" charset="0"/>
                <a:cs typeface="Times New Roman" panose="02020603050405020304" pitchFamily="18" charset="0"/>
              </a:rPr>
              <a:t>H8141</a:t>
            </a:r>
            <a:r>
              <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3000" dirty="0">
                <a:ln>
                  <a:solidFill>
                    <a:sysClr val="windowText" lastClr="000000"/>
                  </a:solidFill>
                </a:ln>
                <a:gradFill>
                  <a:gsLst>
                    <a:gs pos="7000">
                      <a:srgbClr val="FF0000"/>
                    </a:gs>
                    <a:gs pos="50000">
                      <a:srgbClr val="FFFF00"/>
                    </a:gs>
                    <a:gs pos="73000">
                      <a:prstClr val="black"/>
                    </a:gs>
                  </a:gsLst>
                  <a:lin ang="5400000" scaled="0"/>
                </a:gradFill>
                <a:latin typeface="Arial Black" panose="020B0A04020102020204" pitchFamily="34" charset="0"/>
                <a:ea typeface="Calibri" panose="020F0502020204030204" pitchFamily="34" charset="0"/>
                <a:cs typeface="Times New Roman" panose="02020603050405020304" pitchFamily="18" charset="0"/>
              </a:rPr>
              <a:t>shaneh</a:t>
            </a:r>
            <a:r>
              <a:rPr lang="en-US" sz="2600" dirty="0">
                <a:solidFill>
                  <a:srgbClr val="009900"/>
                </a:solidFill>
                <a:latin typeface="Calibri" panose="020F0502020204030204" pitchFamily="34" charset="0"/>
                <a:ea typeface="Calibri" panose="020F0502020204030204" pitchFamily="34" charset="0"/>
                <a:cs typeface="Times New Roman" panose="02020603050405020304" pitchFamily="18" charset="0"/>
              </a:rPr>
              <a:t> </a:t>
            </a:r>
            <a:r>
              <a:rPr lang="en-US" sz="2600" cap="none" dirty="0">
                <a:solidFill>
                  <a:prstClr val="black"/>
                </a:solidFill>
                <a:latin typeface="Calibri" panose="020F0502020204030204" pitchFamily="34" charset="0"/>
                <a:ea typeface="Calibri" panose="020F0502020204030204" pitchFamily="34" charset="0"/>
                <a:cs typeface="Times New Roman" panose="02020603050405020304" pitchFamily="18" charset="0"/>
              </a:rPr>
              <a:t>as; </a:t>
            </a:r>
            <a:r>
              <a:rPr lang="en-US" sz="2600" cap="none" dirty="0">
                <a:solidFill>
                  <a:srgbClr val="AABED7"/>
                </a:solidFill>
                <a:latin typeface="Calibri" panose="020F0502020204030204" pitchFamily="34" charset="0"/>
                <a:ea typeface="Calibri" panose="020F0502020204030204" pitchFamily="34" charset="0"/>
                <a:cs typeface="Times New Roman" panose="02020603050405020304" pitchFamily="18" charset="0"/>
              </a:rPr>
              <a:t/>
            </a:r>
            <a:br>
              <a:rPr lang="en-US" sz="2600" cap="none" dirty="0">
                <a:solidFill>
                  <a:srgbClr val="AABED7"/>
                </a:solidFill>
                <a:latin typeface="Calibri" panose="020F0502020204030204" pitchFamily="34" charset="0"/>
                <a:ea typeface="Calibri" panose="020F0502020204030204" pitchFamily="34" charset="0"/>
                <a:cs typeface="Times New Roman" panose="02020603050405020304" pitchFamily="18" charset="0"/>
              </a:rPr>
            </a:br>
            <a:r>
              <a:rPr lang="en-US" sz="2600" cap="none" dirty="0">
                <a:solidFill>
                  <a:srgbClr val="AABED7"/>
                </a:solidFill>
                <a:latin typeface="Calibri" panose="020F0502020204030204" pitchFamily="34" charset="0"/>
                <a:ea typeface="Calibri" panose="020F0502020204030204" pitchFamily="34" charset="0"/>
                <a:cs typeface="Times New Roman" panose="02020603050405020304" pitchFamily="18" charset="0"/>
              </a:rPr>
              <a:t>        </a:t>
            </a:r>
            <a:r>
              <a:rPr lang="en-US" sz="2600" cap="none" dirty="0">
                <a:solidFill>
                  <a:srgbClr val="CC00CC"/>
                </a:solidFill>
                <a:latin typeface="Calibri" panose="020F0502020204030204" pitchFamily="34" charset="0"/>
                <a:ea typeface="Calibri" panose="020F0502020204030204" pitchFamily="34" charset="0"/>
                <a:cs typeface="Times New Roman" panose="02020603050405020304" pitchFamily="18" charset="0"/>
              </a:rPr>
              <a:t>change, period of changing seasons, </a:t>
            </a:r>
            <a:r>
              <a:rPr lang="en-US" sz="2600" b="1" cap="none" dirty="0">
                <a:ln>
                  <a:solidFill>
                    <a:sysClr val="windowText" lastClr="000000"/>
                  </a:solidFill>
                </a:ln>
                <a:solidFill>
                  <a:srgbClr val="CC00CC"/>
                </a:solidFill>
                <a:effectLst>
                  <a:glow rad="127000">
                    <a:srgbClr val="FFFF00"/>
                  </a:glow>
                </a:effectLst>
                <a:latin typeface="Calibri" panose="020F0502020204030204" pitchFamily="34" charset="0"/>
                <a:ea typeface="Calibri" panose="020F0502020204030204" pitchFamily="34" charset="0"/>
                <a:cs typeface="Times New Roman" panose="02020603050405020304" pitchFamily="18" charset="0"/>
              </a:rPr>
              <a:t>to repeat, do again.</a:t>
            </a:r>
          </a:p>
          <a:p>
            <a:pPr marL="0" lvl="0" indent="0" algn="ctr">
              <a:buClr>
                <a:prstClr val="black"/>
              </a:buClr>
              <a:buNone/>
            </a:pPr>
            <a:r>
              <a:rPr lang="en-US" sz="3300" b="1" cap="none" dirty="0">
                <a:solidFill>
                  <a:srgbClr val="3399FF"/>
                </a:solidFill>
                <a:latin typeface="Calibri" panose="020F0502020204030204" pitchFamily="34" charset="0"/>
                <a:ea typeface="Calibri" panose="020F0502020204030204" pitchFamily="34" charset="0"/>
                <a:cs typeface="Times New Roman" panose="02020603050405020304" pitchFamily="18" charset="0"/>
              </a:rPr>
              <a:t>Strong’s</a:t>
            </a:r>
            <a:r>
              <a:rPr lang="en-US" sz="3300" dirty="0">
                <a:solidFill>
                  <a:prstClr val="white">
                    <a:lumMod val="50000"/>
                  </a:prstClr>
                </a:solidFill>
                <a:latin typeface="Calibri" panose="020F0502020204030204" pitchFamily="34" charset="0"/>
                <a:ea typeface="Calibri" panose="020F0502020204030204" pitchFamily="34" charset="0"/>
                <a:cs typeface="Times New Roman" panose="02020603050405020304" pitchFamily="18" charset="0"/>
              </a:rPr>
              <a:t> </a:t>
            </a:r>
            <a:r>
              <a:rPr lang="en-US" sz="2600" cap="none" dirty="0">
                <a:solidFill>
                  <a:srgbClr val="111111"/>
                </a:solidFill>
                <a:latin typeface="Calibri" panose="020F0502020204030204" pitchFamily="34" charset="0"/>
                <a:ea typeface="Calibri" panose="020F0502020204030204" pitchFamily="34" charset="0"/>
                <a:cs typeface="Times New Roman" panose="02020603050405020304" pitchFamily="18" charset="0"/>
              </a:rPr>
              <a:t>records H8141 </a:t>
            </a:r>
            <a:r>
              <a:rPr lang="en-US" sz="2600" dirty="0">
                <a:ln>
                  <a:solidFill>
                    <a:sysClr val="windowText" lastClr="000000"/>
                  </a:solidFill>
                </a:ln>
                <a:gradFill>
                  <a:gsLst>
                    <a:gs pos="7000">
                      <a:srgbClr val="FF0000"/>
                    </a:gs>
                    <a:gs pos="50000">
                      <a:srgbClr val="FFFF00"/>
                    </a:gs>
                    <a:gs pos="73000">
                      <a:prstClr val="black"/>
                    </a:gs>
                  </a:gsLst>
                  <a:lin ang="5400000" scaled="0"/>
                </a:gradFill>
                <a:latin typeface="Arial Black" panose="020B0A04020102020204" pitchFamily="34" charset="0"/>
                <a:ea typeface="Calibri" panose="020F0502020204030204" pitchFamily="34" charset="0"/>
                <a:cs typeface="Times New Roman" panose="02020603050405020304" pitchFamily="18" charset="0"/>
              </a:rPr>
              <a:t>shaneh</a:t>
            </a:r>
            <a:r>
              <a:rPr lang="en-US" sz="2600" cap="none" dirty="0">
                <a:solidFill>
                  <a:srgbClr val="111111"/>
                </a:solidFill>
                <a:latin typeface="Calibri" panose="020F0502020204030204" pitchFamily="34" charset="0"/>
                <a:ea typeface="Calibri" panose="020F0502020204030204" pitchFamily="34" charset="0"/>
                <a:cs typeface="Times New Roman" panose="02020603050405020304" pitchFamily="18" charset="0"/>
              </a:rPr>
              <a:t>, as having the root word of </a:t>
            </a:r>
            <a:br>
              <a:rPr lang="en-US" sz="2600" cap="none" dirty="0">
                <a:solidFill>
                  <a:srgbClr val="111111"/>
                </a:solidFill>
                <a:latin typeface="Calibri" panose="020F0502020204030204" pitchFamily="34" charset="0"/>
                <a:ea typeface="Calibri" panose="020F0502020204030204" pitchFamily="34" charset="0"/>
                <a:cs typeface="Times New Roman" panose="02020603050405020304" pitchFamily="18" charset="0"/>
              </a:rPr>
            </a:br>
            <a:r>
              <a:rPr lang="en-US" sz="2600" cap="none" dirty="0" smtClean="0">
                <a:solidFill>
                  <a:srgbClr val="111111"/>
                </a:solidFill>
                <a:latin typeface="Calibri" panose="020F0502020204030204" pitchFamily="34" charset="0"/>
                <a:ea typeface="Calibri" panose="020F0502020204030204" pitchFamily="34" charset="0"/>
                <a:cs typeface="Times New Roman" panose="02020603050405020304" pitchFamily="18" charset="0"/>
              </a:rPr>
              <a:t>H8138</a:t>
            </a:r>
            <a:r>
              <a:rPr lang="en-US" sz="3300" cap="none" dirty="0" smtClean="0">
                <a:solidFill>
                  <a:srgbClr val="111111"/>
                </a:solidFill>
                <a:latin typeface="Calibri" panose="020F0502020204030204" pitchFamily="34" charset="0"/>
                <a:ea typeface="Calibri" panose="020F0502020204030204" pitchFamily="34" charset="0"/>
                <a:cs typeface="Times New Roman" panose="02020603050405020304" pitchFamily="18" charset="0"/>
              </a:rPr>
              <a:t> </a:t>
            </a:r>
            <a:r>
              <a:rPr lang="en-US" sz="3300" dirty="0">
                <a:solidFill>
                  <a:srgbClr val="009900"/>
                </a:solidFill>
                <a:latin typeface="Calibri" panose="020F0502020204030204" pitchFamily="34" charset="0"/>
                <a:ea typeface="Calibri" panose="020F0502020204030204" pitchFamily="34" charset="0"/>
                <a:cs typeface="Times New Roman" panose="02020603050405020304" pitchFamily="18" charset="0"/>
              </a:rPr>
              <a:t>“</a:t>
            </a:r>
            <a:r>
              <a:rPr lang="en-US" sz="3300" dirty="0" err="1">
                <a:solidFill>
                  <a:srgbClr val="009900"/>
                </a:solidFill>
                <a:latin typeface="Calibri" panose="020F0502020204030204" pitchFamily="34" charset="0"/>
                <a:ea typeface="Calibri" panose="020F0502020204030204" pitchFamily="34" charset="0"/>
                <a:cs typeface="Times New Roman" panose="02020603050405020304" pitchFamily="18" charset="0"/>
              </a:rPr>
              <a:t>shanah</a:t>
            </a:r>
            <a:r>
              <a:rPr lang="en-US" sz="3300" dirty="0">
                <a:solidFill>
                  <a:srgbClr val="009900"/>
                </a:solidFill>
                <a:latin typeface="Calibri" panose="020F0502020204030204" pitchFamily="34" charset="0"/>
                <a:ea typeface="Calibri" panose="020F0502020204030204" pitchFamily="34" charset="0"/>
                <a:cs typeface="Times New Roman" panose="02020603050405020304" pitchFamily="18" charset="0"/>
              </a:rPr>
              <a:t>” </a:t>
            </a:r>
            <a:r>
              <a:rPr lang="en-US" sz="2600" cap="none" dirty="0">
                <a:solidFill>
                  <a:srgbClr val="111111"/>
                </a:solidFill>
                <a:latin typeface="Calibri" panose="020F0502020204030204" pitchFamily="34" charset="0"/>
                <a:ea typeface="Calibri" panose="020F0502020204030204" pitchFamily="34" charset="0"/>
                <a:cs typeface="Times New Roman" panose="02020603050405020304" pitchFamily="18" charset="0"/>
              </a:rPr>
              <a:t>with the definitions of – </a:t>
            </a:r>
            <a:br>
              <a:rPr lang="en-US" sz="2600" cap="none" dirty="0">
                <a:solidFill>
                  <a:srgbClr val="111111"/>
                </a:solidFill>
                <a:latin typeface="Calibri" panose="020F0502020204030204" pitchFamily="34" charset="0"/>
                <a:ea typeface="Calibri" panose="020F0502020204030204" pitchFamily="34" charset="0"/>
                <a:cs typeface="Times New Roman" panose="02020603050405020304" pitchFamily="18" charset="0"/>
              </a:rPr>
            </a:br>
            <a:r>
              <a:rPr lang="en-US" sz="3200" b="1" cap="none" dirty="0">
                <a:solidFill>
                  <a:srgbClr val="CC00CC"/>
                </a:solidFill>
                <a:latin typeface="Calibri" panose="020F0502020204030204" pitchFamily="34" charset="0"/>
                <a:ea typeface="Calibri" panose="020F0502020204030204" pitchFamily="34" charset="0"/>
                <a:cs typeface="Times New Roman" panose="02020603050405020304" pitchFamily="18" charset="0"/>
              </a:rPr>
              <a:t>repeat, return, do the second time</a:t>
            </a:r>
            <a:r>
              <a:rPr lang="en-US" sz="2600" b="1" cap="none" dirty="0" smtClean="0">
                <a:solidFill>
                  <a:srgbClr val="CC00CC"/>
                </a:solidFill>
                <a:latin typeface="Calibri" panose="020F0502020204030204" pitchFamily="34" charset="0"/>
                <a:ea typeface="Calibri" panose="020F0502020204030204" pitchFamily="34" charset="0"/>
                <a:cs typeface="Times New Roman" panose="02020603050405020304" pitchFamily="18" charset="0"/>
              </a:rPr>
              <a:t>.</a:t>
            </a:r>
          </a:p>
          <a:p>
            <a:pPr marL="0" lvl="0" indent="0" algn="ctr">
              <a:buClr>
                <a:prstClr val="black"/>
              </a:buClr>
              <a:buNone/>
            </a:pPr>
            <a:r>
              <a:rPr lang="en-US" sz="2600" b="1" u="sng" cap="none"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Remember</a:t>
            </a:r>
            <a:r>
              <a:rPr lang="en-US" sz="2600" b="1" cap="none"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600" cap="none" dirty="0" smtClean="0">
                <a:solidFill>
                  <a:srgbClr val="663300"/>
                </a:solidFill>
                <a:latin typeface="Calibri" panose="020F0502020204030204" pitchFamily="34" charset="0"/>
                <a:ea typeface="Calibri" panose="020F0502020204030204" pitchFamily="34" charset="0"/>
                <a:cs typeface="Times New Roman" panose="02020603050405020304" pitchFamily="18" charset="0"/>
              </a:rPr>
              <a:t>it is imperative to examine the </a:t>
            </a:r>
            <a:r>
              <a:rPr lang="en-US" sz="2600" u="sng" cap="none" dirty="0" smtClean="0">
                <a:solidFill>
                  <a:srgbClr val="663300"/>
                </a:solidFill>
                <a:latin typeface="Calibri" panose="020F0502020204030204" pitchFamily="34" charset="0"/>
                <a:ea typeface="Calibri" panose="020F0502020204030204" pitchFamily="34" charset="0"/>
                <a:cs typeface="Times New Roman" panose="02020603050405020304" pitchFamily="18" charset="0"/>
              </a:rPr>
              <a:t>root words</a:t>
            </a:r>
            <a:r>
              <a:rPr lang="en-US" sz="2600" cap="none" dirty="0" smtClean="0">
                <a:solidFill>
                  <a:srgbClr val="663300"/>
                </a:solidFill>
                <a:latin typeface="Calibri" panose="020F0502020204030204" pitchFamily="34" charset="0"/>
                <a:ea typeface="Calibri" panose="020F0502020204030204" pitchFamily="34" charset="0"/>
                <a:cs typeface="Times New Roman" panose="02020603050405020304" pitchFamily="18" charset="0"/>
              </a:rPr>
              <a:t> to achieve </a:t>
            </a:r>
            <a:br>
              <a:rPr lang="en-US" sz="2600" cap="none" dirty="0" smtClean="0">
                <a:solidFill>
                  <a:srgbClr val="663300"/>
                </a:solidFill>
                <a:latin typeface="Calibri" panose="020F0502020204030204" pitchFamily="34" charset="0"/>
                <a:ea typeface="Calibri" panose="020F0502020204030204" pitchFamily="34" charset="0"/>
                <a:cs typeface="Times New Roman" panose="02020603050405020304" pitchFamily="18" charset="0"/>
              </a:rPr>
            </a:br>
            <a:r>
              <a:rPr lang="en-US" sz="2600" cap="none" dirty="0" smtClean="0">
                <a:solidFill>
                  <a:srgbClr val="663300"/>
                </a:solidFill>
                <a:latin typeface="Calibri" panose="020F0502020204030204" pitchFamily="34" charset="0"/>
                <a:ea typeface="Calibri" panose="020F0502020204030204" pitchFamily="34" charset="0"/>
                <a:cs typeface="Times New Roman" panose="02020603050405020304" pitchFamily="18" charset="0"/>
              </a:rPr>
              <a:t>a better foundational meaning of words.</a:t>
            </a:r>
          </a:p>
          <a:p>
            <a:pPr marL="0" lvl="0" indent="0" algn="ctr">
              <a:buClr>
                <a:prstClr val="black"/>
              </a:buClr>
              <a:buNone/>
            </a:pPr>
            <a:r>
              <a:rPr lang="en-US" sz="2600" cap="none" dirty="0" smtClean="0">
                <a:solidFill>
                  <a:srgbClr val="663300"/>
                </a:solidFill>
                <a:latin typeface="Calibri" panose="020F0502020204030204" pitchFamily="34" charset="0"/>
                <a:ea typeface="Calibri" panose="020F0502020204030204" pitchFamily="34" charset="0"/>
                <a:cs typeface="Times New Roman" panose="02020603050405020304" pitchFamily="18" charset="0"/>
              </a:rPr>
              <a:t>Let’s look at the root word – H8138 – </a:t>
            </a:r>
            <a:r>
              <a:rPr lang="en-US" sz="2600" cap="none" dirty="0" err="1" smtClean="0">
                <a:solidFill>
                  <a:srgbClr val="663300"/>
                </a:solidFill>
                <a:latin typeface="Calibri" panose="020F0502020204030204" pitchFamily="34" charset="0"/>
                <a:ea typeface="Calibri" panose="020F0502020204030204" pitchFamily="34" charset="0"/>
                <a:cs typeface="Times New Roman" panose="02020603050405020304" pitchFamily="18" charset="0"/>
              </a:rPr>
              <a:t>Shanah</a:t>
            </a:r>
            <a:r>
              <a:rPr lang="en-US" sz="2600" cap="none" dirty="0" smtClean="0">
                <a:solidFill>
                  <a:srgbClr val="663300"/>
                </a:solidFill>
                <a:latin typeface="Calibri" panose="020F0502020204030204" pitchFamily="34" charset="0"/>
                <a:ea typeface="Calibri" panose="020F0502020204030204" pitchFamily="34" charset="0"/>
                <a:cs typeface="Times New Roman" panose="02020603050405020304" pitchFamily="18" charset="0"/>
              </a:rPr>
              <a:t> – of H8141 Shaneh.</a:t>
            </a:r>
            <a:endParaRPr lang="en-US" sz="2600" cap="none" dirty="0">
              <a:solidFill>
                <a:srgbClr val="6633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Slide Number Placeholder 3"/>
          <p:cNvSpPr>
            <a:spLocks noGrp="1"/>
          </p:cNvSpPr>
          <p:nvPr>
            <p:ph type="sldNum" sz="quarter" idx="12"/>
          </p:nvPr>
        </p:nvSpPr>
        <p:spPr>
          <a:xfrm>
            <a:off x="11399520" y="6492875"/>
            <a:ext cx="764215" cy="365125"/>
          </a:xfrm>
        </p:spPr>
        <p:txBody>
          <a:bodyPr/>
          <a:lstStyle/>
          <a:p>
            <a:fld id="{6D22F896-40B5-4ADD-8801-0D06FADFA095}" type="slidenum">
              <a:rPr lang="en-US" smtClean="0"/>
              <a:pPr/>
              <a:t>8</a:t>
            </a:fld>
            <a:endParaRPr lang="en-US" dirty="0"/>
          </a:p>
        </p:txBody>
      </p:sp>
      <p:sp>
        <p:nvSpPr>
          <p:cNvPr id="7" name="Rectangle 6"/>
          <p:cNvSpPr/>
          <p:nvPr/>
        </p:nvSpPr>
        <p:spPr>
          <a:xfrm>
            <a:off x="201903" y="178742"/>
            <a:ext cx="2340438" cy="652551"/>
          </a:xfrm>
          <a:prstGeom prst="rect">
            <a:avLst/>
          </a:prstGeom>
          <a:solidFill>
            <a:schemeClr val="tx1"/>
          </a:solidFill>
          <a:effectLst>
            <a:glow rad="127000">
              <a:srgbClr val="00FFFF"/>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defTabSz="914400">
              <a:lnSpc>
                <a:spcPct val="115000"/>
              </a:lnSpc>
              <a:spcBef>
                <a:spcPts val="1000"/>
              </a:spcBef>
              <a:spcAft>
                <a:spcPts val="1000"/>
              </a:spcAft>
              <a:buClr>
                <a:prstClr val="black"/>
              </a:buClr>
            </a:pPr>
            <a:r>
              <a:rPr lang="en-US" sz="3200" cap="all" dirty="0" smtClean="0">
                <a:ln>
                  <a:solidFill>
                    <a:sysClr val="windowText" lastClr="000000"/>
                  </a:solidFill>
                </a:ln>
                <a:gradFill>
                  <a:gsLst>
                    <a:gs pos="7000">
                      <a:srgbClr val="FF0000"/>
                    </a:gs>
                    <a:gs pos="50000">
                      <a:srgbClr val="FFFF00"/>
                    </a:gs>
                    <a:gs pos="73000">
                      <a:prstClr val="black"/>
                    </a:gs>
                  </a:gsLst>
                  <a:lin ang="5400000" scaled="0"/>
                </a:gradFill>
                <a:effectLst>
                  <a:glow rad="127000">
                    <a:srgbClr val="DE85E1">
                      <a:lumMod val="75000"/>
                    </a:srgbClr>
                  </a:glow>
                </a:effectLst>
                <a:latin typeface="Arial Black" panose="020B0A04020102020204" pitchFamily="34" charset="0"/>
                <a:ea typeface="Calibri" panose="020F0502020204030204" pitchFamily="34" charset="0"/>
                <a:cs typeface="Times New Roman" panose="02020603050405020304" pitchFamily="18" charset="0"/>
              </a:rPr>
              <a:t>Review</a:t>
            </a:r>
            <a:endParaRPr lang="en-US" sz="3200" cap="all" dirty="0">
              <a:ln>
                <a:solidFill>
                  <a:sysClr val="windowText" lastClr="000000"/>
                </a:solidFill>
              </a:ln>
              <a:gradFill>
                <a:gsLst>
                  <a:gs pos="7000">
                    <a:srgbClr val="FF0000"/>
                  </a:gs>
                  <a:gs pos="50000">
                    <a:srgbClr val="FFFF00"/>
                  </a:gs>
                  <a:gs pos="73000">
                    <a:prstClr val="black"/>
                  </a:gs>
                </a:gsLst>
                <a:lin ang="5400000" scaled="0"/>
              </a:gradFill>
              <a:effectLst>
                <a:glow rad="127000">
                  <a:srgbClr val="DE85E1">
                    <a:lumMod val="75000"/>
                  </a:srgbClr>
                </a:glow>
              </a:effectLst>
              <a:latin typeface="Arial Black" panose="020B0A0402010202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9693922" y="159043"/>
            <a:ext cx="2340438" cy="652551"/>
          </a:xfrm>
          <a:prstGeom prst="rect">
            <a:avLst/>
          </a:prstGeom>
          <a:solidFill>
            <a:schemeClr val="tx1"/>
          </a:solidFill>
          <a:effectLst>
            <a:glow rad="127000">
              <a:srgbClr val="00FFFF"/>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defTabSz="914400">
              <a:lnSpc>
                <a:spcPct val="115000"/>
              </a:lnSpc>
              <a:spcBef>
                <a:spcPts val="1000"/>
              </a:spcBef>
              <a:spcAft>
                <a:spcPts val="1000"/>
              </a:spcAft>
              <a:buClr>
                <a:prstClr val="black"/>
              </a:buClr>
            </a:pPr>
            <a:r>
              <a:rPr lang="en-US" sz="3200" cap="all" dirty="0" smtClean="0">
                <a:ln>
                  <a:solidFill>
                    <a:sysClr val="windowText" lastClr="000000"/>
                  </a:solidFill>
                </a:ln>
                <a:gradFill>
                  <a:gsLst>
                    <a:gs pos="7000">
                      <a:srgbClr val="FF0000"/>
                    </a:gs>
                    <a:gs pos="50000">
                      <a:srgbClr val="FFFF00"/>
                    </a:gs>
                    <a:gs pos="73000">
                      <a:prstClr val="black"/>
                    </a:gs>
                  </a:gsLst>
                  <a:lin ang="5400000" scaled="0"/>
                </a:gradFill>
                <a:effectLst>
                  <a:glow rad="127000">
                    <a:srgbClr val="DE85E1">
                      <a:lumMod val="75000"/>
                    </a:srgbClr>
                  </a:glow>
                </a:effectLst>
                <a:latin typeface="Arial Black" panose="020B0A04020102020204" pitchFamily="34" charset="0"/>
                <a:ea typeface="Calibri" panose="020F0502020204030204" pitchFamily="34" charset="0"/>
                <a:cs typeface="Times New Roman" panose="02020603050405020304" pitchFamily="18" charset="0"/>
              </a:rPr>
              <a:t>shaneh</a:t>
            </a:r>
            <a:endParaRPr lang="en-US" sz="3200" cap="all" dirty="0">
              <a:ln>
                <a:solidFill>
                  <a:sysClr val="windowText" lastClr="000000"/>
                </a:solidFill>
              </a:ln>
              <a:gradFill>
                <a:gsLst>
                  <a:gs pos="7000">
                    <a:srgbClr val="FF0000"/>
                  </a:gs>
                  <a:gs pos="50000">
                    <a:srgbClr val="FFFF00"/>
                  </a:gs>
                  <a:gs pos="73000">
                    <a:prstClr val="black"/>
                  </a:gs>
                </a:gsLst>
                <a:lin ang="5400000" scaled="0"/>
              </a:gradFill>
              <a:effectLst>
                <a:glow rad="127000">
                  <a:srgbClr val="DE85E1">
                    <a:lumMod val="75000"/>
                  </a:srgbClr>
                </a:glow>
              </a:effectLst>
              <a:latin typeface="Arial Black" panose="020B0A04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51524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FF00">
                <a:alpha val="58000"/>
              </a:srgbClr>
            </a:gs>
            <a:gs pos="100000">
              <a:schemeClr val="accent5">
                <a:lumMod val="40000"/>
                <a:lumOff val="60000"/>
              </a:schemeClr>
            </a:gs>
          </a:gsLst>
          <a:lin ang="0" scaled="1"/>
          <a:tileRect/>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2309" y="724620"/>
            <a:ext cx="11481759" cy="6025804"/>
          </a:xfrm>
        </p:spPr>
        <p:txBody>
          <a:bodyPr anchor="ctr">
            <a:normAutofit/>
          </a:bodyPr>
          <a:lstStyle/>
          <a:p>
            <a:pPr lvl="0">
              <a:buClr>
                <a:prstClr val="black"/>
              </a:buClr>
            </a:pPr>
            <a:r>
              <a:rPr lang="en-US" sz="3200" cap="none" dirty="0">
                <a:solidFill>
                  <a:prstClr val="black"/>
                </a:solidFill>
              </a:rPr>
              <a:t>Now, in Ezekiel 4:1-11 he is given instructions by YHVH to lay on his left side 390 days and when he accomplishes this he is to then lay on his right side 40 days; equaling a total of 430 days. The next time reference in Ezekiel is found in chapter 8:1 where we see that Ezekiel was sitting in his house in the sixth year (of king </a:t>
            </a:r>
            <a:r>
              <a:rPr lang="en-US" sz="3200" cap="none" dirty="0" err="1">
                <a:solidFill>
                  <a:prstClr val="black"/>
                </a:solidFill>
              </a:rPr>
              <a:t>Jehoiachin’s</a:t>
            </a:r>
            <a:r>
              <a:rPr lang="en-US" sz="3200" cap="none" dirty="0">
                <a:solidFill>
                  <a:prstClr val="black"/>
                </a:solidFill>
              </a:rPr>
              <a:t> captivity) on the 5th day of the sixth month. This shows that Ezekiel had finished his instructions given in chapter 4 because he was sitting in his house not lying on either his left or right side. If Ezekiel was using a strictly solar calendar he could not have possibly obeyed YHVH’s instructions by the time reference given in Ezekiel 8:1</a:t>
            </a:r>
            <a:r>
              <a:rPr lang="en-US" sz="3200" cap="none" dirty="0" smtClean="0">
                <a:solidFill>
                  <a:prstClr val="black"/>
                </a:solidFill>
              </a:rPr>
              <a:t>.</a:t>
            </a:r>
            <a:endParaRPr lang="en-US" sz="3200" cap="none" dirty="0">
              <a:solidFill>
                <a:srgbClr val="002060"/>
              </a:solidFill>
            </a:endParaRPr>
          </a:p>
        </p:txBody>
      </p:sp>
      <p:sp>
        <p:nvSpPr>
          <p:cNvPr id="4" name="Slide Number Placeholder 3"/>
          <p:cNvSpPr>
            <a:spLocks noGrp="1"/>
          </p:cNvSpPr>
          <p:nvPr>
            <p:ph type="sldNum" sz="quarter" idx="12"/>
          </p:nvPr>
        </p:nvSpPr>
        <p:spPr>
          <a:xfrm>
            <a:off x="11763632" y="6573389"/>
            <a:ext cx="428368" cy="284612"/>
          </a:xfrm>
        </p:spPr>
        <p:txBody>
          <a:bodyPr/>
          <a:lstStyle/>
          <a:p>
            <a:fld id="{6D22F896-40B5-4ADD-8801-0D06FADFA095}" type="slidenum">
              <a:rPr lang="en-US" smtClean="0"/>
              <a:pPr/>
              <a:t>80</a:t>
            </a:fld>
            <a:endParaRPr lang="en-US" dirty="0"/>
          </a:p>
        </p:txBody>
      </p:sp>
      <p:sp>
        <p:nvSpPr>
          <p:cNvPr id="5" name="Rectangle 4"/>
          <p:cNvSpPr/>
          <p:nvPr/>
        </p:nvSpPr>
        <p:spPr>
          <a:xfrm>
            <a:off x="613354" y="146656"/>
            <a:ext cx="10937414" cy="664219"/>
          </a:xfrm>
          <a:prstGeom prst="rect">
            <a:avLst/>
          </a:prstGeom>
          <a:solidFill>
            <a:schemeClr val="tx1"/>
          </a:solidFill>
          <a:ln w="38100">
            <a:solidFill>
              <a:srgbClr val="9966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smtClean="0"/>
              <a:t>A quote from an article trying to establish a 13</a:t>
            </a:r>
            <a:r>
              <a:rPr lang="en-CA" sz="3200" baseline="30000" dirty="0" smtClean="0"/>
              <a:t>th</a:t>
            </a:r>
            <a:r>
              <a:rPr lang="en-CA" sz="3200" dirty="0" smtClean="0"/>
              <a:t> month by Ezekiel.</a:t>
            </a:r>
            <a:endParaRPr lang="en-CA" sz="3200" dirty="0"/>
          </a:p>
        </p:txBody>
      </p:sp>
    </p:spTree>
    <p:extLst>
      <p:ext uri="{BB962C8B-B14F-4D97-AF65-F5344CB8AC3E}">
        <p14:creationId xmlns:p14="http://schemas.microsoft.com/office/powerpoint/2010/main" val="20059894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FF00">
                <a:alpha val="58000"/>
              </a:srgbClr>
            </a:gs>
            <a:gs pos="100000">
              <a:srgbClr val="FF9900">
                <a:alpha val="46000"/>
              </a:srgbClr>
            </a:gs>
          </a:gsLst>
          <a:lin ang="5400000" scaled="0"/>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2309" y="370936"/>
            <a:ext cx="11481759" cy="6202453"/>
          </a:xfrm>
        </p:spPr>
        <p:txBody>
          <a:bodyPr>
            <a:normAutofit/>
            <a:scene3d>
              <a:camera prst="orthographicFront"/>
              <a:lightRig rig="threePt" dir="t"/>
            </a:scene3d>
            <a:sp3d extrusionH="57150">
              <a:bevelT w="38100" h="38100"/>
            </a:sp3d>
          </a:bodyPr>
          <a:lstStyle/>
          <a:p>
            <a:r>
              <a:rPr lang="en-CA" sz="3200" cap="none" dirty="0" smtClean="0">
                <a:solidFill>
                  <a:schemeClr val="tx1"/>
                </a:solidFill>
              </a:rPr>
              <a:t>Let’s take a close look at the texts in Ezekiel. </a:t>
            </a:r>
            <a:br>
              <a:rPr lang="en-CA" sz="3200" cap="none" dirty="0" smtClean="0">
                <a:solidFill>
                  <a:schemeClr val="tx1"/>
                </a:solidFill>
              </a:rPr>
            </a:br>
            <a:r>
              <a:rPr lang="en-CA" sz="3200" b="1" u="sng" cap="none" dirty="0" smtClean="0">
                <a:solidFill>
                  <a:schemeClr val="tx1"/>
                </a:solidFill>
              </a:rPr>
              <a:t>The claim is</a:t>
            </a:r>
            <a:r>
              <a:rPr lang="en-CA" sz="3200" b="1" cap="none" dirty="0" smtClean="0">
                <a:solidFill>
                  <a:schemeClr val="tx1"/>
                </a:solidFill>
              </a:rPr>
              <a:t> </a:t>
            </a:r>
            <a:r>
              <a:rPr lang="en-CA" sz="3200" cap="none" dirty="0" smtClean="0">
                <a:solidFill>
                  <a:schemeClr val="tx1"/>
                </a:solidFill>
              </a:rPr>
              <a:t>that a lunar based calendar is what guided Ezekiel </a:t>
            </a:r>
            <a:br>
              <a:rPr lang="en-CA" sz="3200" cap="none" dirty="0" smtClean="0">
                <a:solidFill>
                  <a:schemeClr val="tx1"/>
                </a:solidFill>
              </a:rPr>
            </a:br>
            <a:r>
              <a:rPr lang="en-CA" sz="3200" cap="none" dirty="0" smtClean="0">
                <a:solidFill>
                  <a:schemeClr val="tx1"/>
                </a:solidFill>
              </a:rPr>
              <a:t>to perform his duties commanded by </a:t>
            </a:r>
            <a:r>
              <a:rPr lang="en-CA" sz="3200" b="1" cap="none" dirty="0" smtClean="0">
                <a:solidFill>
                  <a:srgbClr val="0066FF"/>
                </a:solidFill>
              </a:rPr>
              <a:t>Yahuah</a:t>
            </a:r>
            <a:r>
              <a:rPr lang="en-CA" sz="3200" cap="none" dirty="0" smtClean="0">
                <a:solidFill>
                  <a:srgbClr val="0066FF"/>
                </a:solidFill>
              </a:rPr>
              <a:t>.</a:t>
            </a:r>
          </a:p>
          <a:p>
            <a:pPr lvl="0" algn="l">
              <a:buClr>
                <a:prstClr val="black"/>
              </a:buClr>
            </a:pPr>
            <a:r>
              <a:rPr lang="en-CA" sz="3200" u="sng" cap="none" dirty="0" smtClean="0">
                <a:solidFill>
                  <a:schemeClr val="accent6">
                    <a:lumMod val="75000"/>
                  </a:schemeClr>
                </a:solidFill>
              </a:rPr>
              <a:t>A</a:t>
            </a:r>
            <a:r>
              <a:rPr lang="en-CA" sz="3200" cap="none" dirty="0" smtClean="0">
                <a:solidFill>
                  <a:schemeClr val="accent6">
                    <a:lumMod val="75000"/>
                  </a:schemeClr>
                </a:solidFill>
              </a:rPr>
              <a:t>g</a:t>
            </a:r>
            <a:r>
              <a:rPr lang="en-CA" sz="3200" u="sng" cap="none" dirty="0" smtClean="0">
                <a:solidFill>
                  <a:schemeClr val="accent6">
                    <a:lumMod val="75000"/>
                  </a:schemeClr>
                </a:solidFill>
              </a:rPr>
              <a:t>ain</a:t>
            </a:r>
            <a:r>
              <a:rPr lang="en-CA" sz="3200" cap="none" dirty="0" smtClean="0">
                <a:solidFill>
                  <a:schemeClr val="accent6">
                    <a:lumMod val="75000"/>
                  </a:schemeClr>
                </a:solidFill>
              </a:rPr>
              <a:t>, here are the texts from Ezekiel that have the word </a:t>
            </a:r>
            <a:r>
              <a:rPr lang="en-CA" sz="3200" b="1" cap="none" dirty="0" smtClean="0">
                <a:ln>
                  <a:solidFill>
                    <a:sysClr val="windowText" lastClr="000000"/>
                  </a:solidFill>
                </a:ln>
                <a:solidFill>
                  <a:schemeClr val="accent6">
                    <a:lumMod val="75000"/>
                  </a:schemeClr>
                </a:solidFill>
                <a:effectLst>
                  <a:glow rad="127000">
                    <a:srgbClr val="FF9900"/>
                  </a:glow>
                </a:effectLst>
              </a:rPr>
              <a:t>SHANEH</a:t>
            </a:r>
            <a:r>
              <a:rPr lang="en-CA" sz="3200" cap="none" dirty="0" smtClean="0">
                <a:solidFill>
                  <a:schemeClr val="accent6">
                    <a:lumMod val="75000"/>
                  </a:schemeClr>
                </a:solidFill>
              </a:rPr>
              <a:t> translated into the English word – </a:t>
            </a:r>
            <a:r>
              <a:rPr lang="en-CA" sz="3200" b="1" cap="none" dirty="0" smtClean="0">
                <a:solidFill>
                  <a:schemeClr val="tx1"/>
                </a:solidFill>
              </a:rPr>
              <a:t>year. </a:t>
            </a:r>
            <a:r>
              <a:rPr lang="en-CA" sz="3200" cap="none" dirty="0" smtClean="0">
                <a:solidFill>
                  <a:srgbClr val="0066FF"/>
                </a:solidFill>
              </a:rPr>
              <a:t/>
            </a:r>
            <a:br>
              <a:rPr lang="en-CA" sz="3200" cap="none" dirty="0" smtClean="0">
                <a:solidFill>
                  <a:srgbClr val="0066FF"/>
                </a:solidFill>
              </a:rPr>
            </a:br>
            <a:r>
              <a:rPr lang="en-CA" sz="3200" cap="none" dirty="0" smtClean="0">
                <a:solidFill>
                  <a:srgbClr val="0066FF"/>
                </a:solidFill>
              </a:rPr>
              <a:t>		</a:t>
            </a:r>
            <a:endParaRPr lang="en-CA" sz="3200" cap="none" dirty="0">
              <a:solidFill>
                <a:srgbClr val="0066FF"/>
              </a:solidFill>
            </a:endParaRPr>
          </a:p>
        </p:txBody>
      </p:sp>
      <p:sp>
        <p:nvSpPr>
          <p:cNvPr id="4" name="Slide Number Placeholder 3"/>
          <p:cNvSpPr>
            <a:spLocks noGrp="1"/>
          </p:cNvSpPr>
          <p:nvPr>
            <p:ph type="sldNum" sz="quarter" idx="12"/>
          </p:nvPr>
        </p:nvSpPr>
        <p:spPr>
          <a:xfrm>
            <a:off x="11704186" y="6573389"/>
            <a:ext cx="487814" cy="284612"/>
          </a:xfrm>
        </p:spPr>
        <p:txBody>
          <a:bodyPr/>
          <a:lstStyle/>
          <a:p>
            <a:fld id="{6D22F896-40B5-4ADD-8801-0D06FADFA095}" type="slidenum">
              <a:rPr lang="en-US" smtClean="0"/>
              <a:pPr/>
              <a:t>81</a:t>
            </a:fld>
            <a:endParaRPr lang="en-US" dirty="0"/>
          </a:p>
        </p:txBody>
      </p:sp>
      <p:sp>
        <p:nvSpPr>
          <p:cNvPr id="5" name="Rectangle 4"/>
          <p:cNvSpPr/>
          <p:nvPr/>
        </p:nvSpPr>
        <p:spPr>
          <a:xfrm>
            <a:off x="840794" y="3934640"/>
            <a:ext cx="4826359" cy="28413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lnSpc>
                <a:spcPct val="120000"/>
              </a:lnSpc>
              <a:spcBef>
                <a:spcPts val="1000"/>
              </a:spcBef>
              <a:buClr>
                <a:prstClr val="black"/>
              </a:buClr>
            </a:pPr>
            <a:r>
              <a:rPr lang="en-US" sz="3200" b="1" cap="all" dirty="0" smtClean="0">
                <a:solidFill>
                  <a:srgbClr val="002060"/>
                </a:solidFill>
              </a:rPr>
              <a:t>E</a:t>
            </a:r>
            <a:r>
              <a:rPr lang="en-US" sz="3200" b="1" dirty="0" smtClean="0">
                <a:solidFill>
                  <a:srgbClr val="002060"/>
                </a:solidFill>
              </a:rPr>
              <a:t>zekiel –</a:t>
            </a:r>
            <a:r>
              <a:rPr lang="en-US" sz="3200" b="1" dirty="0" smtClean="0">
                <a:solidFill>
                  <a:srgbClr val="993300"/>
                </a:solidFill>
              </a:rPr>
              <a:t> </a:t>
            </a:r>
            <a:r>
              <a:rPr lang="en-US" sz="3200" b="1" dirty="0" smtClean="0">
                <a:solidFill>
                  <a:srgbClr val="002060"/>
                </a:solidFill>
              </a:rPr>
              <a:t>Years </a:t>
            </a:r>
            <a:br>
              <a:rPr lang="en-US" sz="3200" b="1" dirty="0" smtClean="0">
                <a:solidFill>
                  <a:srgbClr val="002060"/>
                </a:solidFill>
              </a:rPr>
            </a:br>
            <a:r>
              <a:rPr lang="en-US" sz="3200" dirty="0" smtClean="0">
                <a:solidFill>
                  <a:srgbClr val="002060"/>
                </a:solidFill>
              </a:rPr>
              <a:t>1:1,2; 4:6; 8:1; 20:1; </a:t>
            </a:r>
            <a:br>
              <a:rPr lang="en-US" sz="3200" dirty="0" smtClean="0">
                <a:solidFill>
                  <a:srgbClr val="002060"/>
                </a:solidFill>
              </a:rPr>
            </a:br>
            <a:r>
              <a:rPr lang="en-US" sz="3200" dirty="0" smtClean="0">
                <a:solidFill>
                  <a:srgbClr val="002060"/>
                </a:solidFill>
              </a:rPr>
              <a:t>24:1; 26:1; 29:1,17; </a:t>
            </a:r>
            <a:br>
              <a:rPr lang="en-US" sz="3200" dirty="0" smtClean="0">
                <a:solidFill>
                  <a:srgbClr val="002060"/>
                </a:solidFill>
              </a:rPr>
            </a:br>
            <a:r>
              <a:rPr lang="en-US" sz="3200" dirty="0" smtClean="0">
                <a:solidFill>
                  <a:srgbClr val="002060"/>
                </a:solidFill>
              </a:rPr>
              <a:t>30:20; 31:1; 32:1,17; 33:21; 40:1; 46:13,17</a:t>
            </a:r>
            <a:r>
              <a:rPr lang="en-US" sz="3200" dirty="0">
                <a:solidFill>
                  <a:srgbClr val="002060"/>
                </a:solidFill>
              </a:rPr>
              <a:t>.</a:t>
            </a:r>
          </a:p>
        </p:txBody>
      </p:sp>
      <p:sp>
        <p:nvSpPr>
          <p:cNvPr id="7" name="Rectangle 6"/>
          <p:cNvSpPr/>
          <p:nvPr/>
        </p:nvSpPr>
        <p:spPr>
          <a:xfrm>
            <a:off x="6148537" y="3572539"/>
            <a:ext cx="5344656" cy="28974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lvl="0" defTabSz="914400">
              <a:lnSpc>
                <a:spcPct val="120000"/>
              </a:lnSpc>
              <a:spcBef>
                <a:spcPts val="1000"/>
              </a:spcBef>
              <a:buClr>
                <a:prstClr val="black"/>
              </a:buClr>
            </a:pPr>
            <a:r>
              <a:rPr lang="en-US" sz="3200" b="1" cap="all" dirty="0" smtClean="0">
                <a:ln>
                  <a:solidFill>
                    <a:sysClr val="windowText" lastClr="000000"/>
                  </a:solidFill>
                </a:ln>
                <a:solidFill>
                  <a:srgbClr val="FF0000"/>
                </a:solidFill>
                <a:effectLst>
                  <a:glow rad="228600">
                    <a:schemeClr val="accent3">
                      <a:satMod val="175000"/>
                      <a:alpha val="40000"/>
                    </a:schemeClr>
                  </a:glow>
                </a:effectLst>
              </a:rPr>
              <a:t>Lunar word for year?? </a:t>
            </a:r>
            <a:r>
              <a:rPr lang="en-US" sz="3200" cap="all" dirty="0" smtClean="0">
                <a:solidFill>
                  <a:srgbClr val="002060"/>
                </a:solidFill>
              </a:rPr>
              <a:t>E</a:t>
            </a:r>
            <a:r>
              <a:rPr lang="en-US" sz="3200" dirty="0" smtClean="0">
                <a:solidFill>
                  <a:srgbClr val="002060"/>
                </a:solidFill>
              </a:rPr>
              <a:t>zekiel –</a:t>
            </a:r>
            <a:r>
              <a:rPr lang="en-US" sz="3200" dirty="0" smtClean="0">
                <a:solidFill>
                  <a:srgbClr val="993300"/>
                </a:solidFill>
              </a:rPr>
              <a:t> </a:t>
            </a:r>
            <a:r>
              <a:rPr lang="en-US" sz="3200" b="1" i="1" u="sng" dirty="0" smtClean="0">
                <a:solidFill>
                  <a:srgbClr val="FF0000"/>
                </a:solidFill>
              </a:rPr>
              <a:t>Lunar</a:t>
            </a:r>
            <a:r>
              <a:rPr lang="en-US" sz="3200" dirty="0" smtClean="0">
                <a:solidFill>
                  <a:srgbClr val="993300"/>
                </a:solidFill>
              </a:rPr>
              <a:t> </a:t>
            </a:r>
            <a:r>
              <a:rPr lang="en-US" sz="3200" dirty="0" smtClean="0">
                <a:solidFill>
                  <a:srgbClr val="002060"/>
                </a:solidFill>
              </a:rPr>
              <a:t>–Years?</a:t>
            </a:r>
            <a:br>
              <a:rPr lang="en-US" sz="3200" dirty="0" smtClean="0">
                <a:solidFill>
                  <a:srgbClr val="002060"/>
                </a:solidFill>
              </a:rPr>
            </a:br>
            <a:r>
              <a:rPr lang="en-US" sz="3200" dirty="0" smtClean="0">
                <a:solidFill>
                  <a:srgbClr val="002060"/>
                </a:solidFill>
              </a:rPr>
              <a:t>Texts????????????</a:t>
            </a:r>
            <a:br>
              <a:rPr lang="en-US" sz="3200" dirty="0" smtClean="0">
                <a:solidFill>
                  <a:srgbClr val="002060"/>
                </a:solidFill>
              </a:rPr>
            </a:br>
            <a:r>
              <a:rPr lang="en-US" sz="3200" dirty="0" smtClean="0">
                <a:solidFill>
                  <a:srgbClr val="002060"/>
                </a:solidFill>
              </a:rPr>
              <a:t>Where is the lunar year proof?</a:t>
            </a:r>
            <a:endParaRPr lang="en-US" sz="3200" dirty="0">
              <a:solidFill>
                <a:srgbClr val="002060"/>
              </a:solidFill>
            </a:endParaRPr>
          </a:p>
        </p:txBody>
      </p:sp>
      <p:sp>
        <p:nvSpPr>
          <p:cNvPr id="8" name="Rectangle 7"/>
          <p:cNvSpPr/>
          <p:nvPr/>
        </p:nvSpPr>
        <p:spPr>
          <a:xfrm>
            <a:off x="955162" y="3435507"/>
            <a:ext cx="2234241" cy="512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3200" b="1" dirty="0">
                <a:ln>
                  <a:solidFill>
                    <a:sysClr val="windowText" lastClr="000000"/>
                  </a:solidFill>
                </a:ln>
                <a:solidFill>
                  <a:srgbClr val="DE85E1">
                    <a:lumMod val="75000"/>
                  </a:srgbClr>
                </a:solidFill>
                <a:effectLst>
                  <a:glow rad="127000">
                    <a:srgbClr val="FF9900"/>
                  </a:glow>
                </a:effectLst>
              </a:rPr>
              <a:t>SHANEH</a:t>
            </a:r>
            <a:endParaRPr lang="en-CA" dirty="0"/>
          </a:p>
        </p:txBody>
      </p:sp>
    </p:spTree>
    <p:extLst>
      <p:ext uri="{BB962C8B-B14F-4D97-AF65-F5344CB8AC3E}">
        <p14:creationId xmlns:p14="http://schemas.microsoft.com/office/powerpoint/2010/main" val="8497063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6" presetClass="entr" presetSubtype="16" fill="hold" nodeType="withEffect">
                                  <p:stCondLst>
                                    <p:cond delay="5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circle(in)">
                                      <p:cBhvr>
                                        <p:cTn id="10" dur="2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8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FF00">
                <a:alpha val="58000"/>
              </a:srgbClr>
            </a:gs>
            <a:gs pos="100000">
              <a:schemeClr val="accent5">
                <a:lumMod val="40000"/>
                <a:lumOff val="60000"/>
              </a:schemeClr>
            </a:gs>
          </a:gsLst>
          <a:lin ang="5400000" scaled="0"/>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5384" y="10547"/>
            <a:ext cx="11481759" cy="4245896"/>
          </a:xfrm>
          <a:ln w="38100">
            <a:noFill/>
          </a:ln>
          <a:scene3d>
            <a:camera prst="orthographicFront"/>
            <a:lightRig rig="threePt" dir="t"/>
          </a:scene3d>
          <a:sp3d>
            <a:bevelT prst="angle"/>
          </a:sp3d>
        </p:spPr>
        <p:txBody>
          <a:bodyPr>
            <a:normAutofit/>
            <a:sp3d extrusionH="57150">
              <a:bevelT w="38100" h="38100"/>
            </a:sp3d>
          </a:bodyPr>
          <a:lstStyle/>
          <a:p>
            <a:r>
              <a:rPr lang="en-CA" sz="2800" cap="none" dirty="0">
                <a:solidFill>
                  <a:srgbClr val="002060"/>
                </a:solidFill>
              </a:rPr>
              <a:t>Let’s </a:t>
            </a:r>
            <a:r>
              <a:rPr lang="en-CA" sz="2800" b="1" cap="none" dirty="0" smtClean="0">
                <a:solidFill>
                  <a:srgbClr val="FF0000"/>
                </a:solidFill>
              </a:rPr>
              <a:t>review</a:t>
            </a:r>
            <a:r>
              <a:rPr lang="en-CA" sz="2800" cap="none" dirty="0" smtClean="0">
                <a:solidFill>
                  <a:srgbClr val="002060"/>
                </a:solidFill>
              </a:rPr>
              <a:t> </a:t>
            </a:r>
            <a:r>
              <a:rPr lang="en-CA" sz="2800" cap="none" dirty="0">
                <a:solidFill>
                  <a:srgbClr val="002060"/>
                </a:solidFill>
              </a:rPr>
              <a:t>the primary </a:t>
            </a:r>
            <a:r>
              <a:rPr lang="en-CA" sz="2800" b="1" u="sng" cap="none" dirty="0">
                <a:solidFill>
                  <a:srgbClr val="002060"/>
                </a:solidFill>
              </a:rPr>
              <a:t>root word</a:t>
            </a:r>
            <a:r>
              <a:rPr lang="en-CA" sz="2800" b="1" cap="none" dirty="0">
                <a:solidFill>
                  <a:srgbClr val="002060"/>
                </a:solidFill>
              </a:rPr>
              <a:t> </a:t>
            </a:r>
            <a:r>
              <a:rPr lang="en-CA" sz="2800" cap="none" dirty="0">
                <a:solidFill>
                  <a:srgbClr val="002060"/>
                </a:solidFill>
              </a:rPr>
              <a:t>for </a:t>
            </a:r>
            <a:r>
              <a:rPr lang="en-CA" sz="2800" b="1" cap="none" dirty="0">
                <a:ln w="19050">
                  <a:solidFill>
                    <a:srgbClr val="FF00FF"/>
                  </a:solidFill>
                </a:ln>
                <a:solidFill>
                  <a:srgbClr val="0066FF"/>
                </a:solidFill>
              </a:rPr>
              <a:t>SHANEH.</a:t>
            </a:r>
            <a:r>
              <a:rPr lang="en-CA" sz="2800" cap="none" dirty="0">
                <a:solidFill>
                  <a:srgbClr val="002060"/>
                </a:solidFill>
              </a:rPr>
              <a:t>  </a:t>
            </a:r>
            <a:br>
              <a:rPr lang="en-CA" sz="2800" cap="none" dirty="0">
                <a:solidFill>
                  <a:srgbClr val="002060"/>
                </a:solidFill>
              </a:rPr>
            </a:br>
            <a:r>
              <a:rPr lang="en-CA" sz="2800" cap="none" dirty="0" smtClean="0">
                <a:solidFill>
                  <a:srgbClr val="002060"/>
                </a:solidFill>
              </a:rPr>
              <a:t>It is H8138 </a:t>
            </a:r>
            <a:r>
              <a:rPr lang="en-CA" sz="2800" b="1" cap="none" dirty="0" smtClean="0">
                <a:solidFill>
                  <a:srgbClr val="FF9900"/>
                </a:solidFill>
              </a:rPr>
              <a:t>SHANAH.  </a:t>
            </a:r>
            <a:r>
              <a:rPr lang="en-CA" sz="2800" cap="none" dirty="0" smtClean="0">
                <a:solidFill>
                  <a:srgbClr val="002060"/>
                </a:solidFill>
              </a:rPr>
              <a:t>The verses are – </a:t>
            </a:r>
            <a:r>
              <a:rPr lang="en-CA" sz="2800" b="1" cap="none" dirty="0" smtClean="0">
                <a:solidFill>
                  <a:srgbClr val="9966FF"/>
                </a:solidFill>
              </a:rPr>
              <a:t>Gen 41:32 </a:t>
            </a:r>
            <a:r>
              <a:rPr lang="en-CA" sz="2800" cap="none" dirty="0" smtClean="0">
                <a:solidFill>
                  <a:srgbClr val="002060"/>
                </a:solidFill>
              </a:rPr>
              <a:t>(</a:t>
            </a:r>
            <a:r>
              <a:rPr lang="en-CA" sz="2800" b="1" cap="none" dirty="0" smtClean="0">
                <a:ln>
                  <a:solidFill>
                    <a:schemeClr val="tx1"/>
                  </a:solidFill>
                </a:ln>
                <a:solidFill>
                  <a:srgbClr val="FF9900"/>
                </a:solidFill>
              </a:rPr>
              <a:t>doubled</a:t>
            </a:r>
            <a:r>
              <a:rPr lang="en-CA" sz="2800" cap="none" dirty="0" smtClean="0">
                <a:solidFill>
                  <a:srgbClr val="002060"/>
                </a:solidFill>
              </a:rPr>
              <a:t>), </a:t>
            </a:r>
            <a:br>
              <a:rPr lang="en-CA" sz="2800" cap="none" dirty="0" smtClean="0">
                <a:solidFill>
                  <a:srgbClr val="002060"/>
                </a:solidFill>
              </a:rPr>
            </a:br>
            <a:r>
              <a:rPr lang="en-CA" sz="2800" cap="none" dirty="0" smtClean="0">
                <a:solidFill>
                  <a:srgbClr val="002060"/>
                </a:solidFill>
              </a:rPr>
              <a:t>1 Sam 21:13 (changed), </a:t>
            </a:r>
            <a:r>
              <a:rPr lang="en-CA" sz="2800" b="1" cap="none" dirty="0" smtClean="0">
                <a:solidFill>
                  <a:srgbClr val="9966FF"/>
                </a:solidFill>
              </a:rPr>
              <a:t>1 Sam 26:8 </a:t>
            </a:r>
            <a:r>
              <a:rPr lang="en-CA" sz="2800" cap="none" dirty="0" smtClean="0">
                <a:solidFill>
                  <a:srgbClr val="002060"/>
                </a:solidFill>
              </a:rPr>
              <a:t>(</a:t>
            </a:r>
            <a:r>
              <a:rPr lang="en-CA" sz="2800" b="1" cap="none" dirty="0" smtClean="0">
                <a:ln>
                  <a:solidFill>
                    <a:schemeClr val="tx1"/>
                  </a:solidFill>
                </a:ln>
                <a:solidFill>
                  <a:srgbClr val="FF9900"/>
                </a:solidFill>
              </a:rPr>
              <a:t>second time</a:t>
            </a:r>
            <a:r>
              <a:rPr lang="en-CA" sz="2800" cap="none" dirty="0" smtClean="0">
                <a:solidFill>
                  <a:srgbClr val="002060"/>
                </a:solidFill>
              </a:rPr>
              <a:t>), </a:t>
            </a:r>
            <a:r>
              <a:rPr lang="en-CA" sz="2800" b="1" cap="none" dirty="0" smtClean="0">
                <a:solidFill>
                  <a:srgbClr val="9966FF"/>
                </a:solidFill>
              </a:rPr>
              <a:t>2 Sam 20:10 </a:t>
            </a:r>
            <a:r>
              <a:rPr lang="en-CA" sz="2800" cap="none" dirty="0" smtClean="0">
                <a:solidFill>
                  <a:srgbClr val="002060"/>
                </a:solidFill>
              </a:rPr>
              <a:t>(</a:t>
            </a:r>
            <a:r>
              <a:rPr lang="en-CA" sz="2800" b="1" cap="none" dirty="0" smtClean="0">
                <a:ln>
                  <a:solidFill>
                    <a:schemeClr val="tx1"/>
                  </a:solidFill>
                </a:ln>
                <a:solidFill>
                  <a:srgbClr val="FF9900"/>
                </a:solidFill>
              </a:rPr>
              <a:t>again</a:t>
            </a:r>
            <a:r>
              <a:rPr lang="en-CA" sz="2800" cap="none" dirty="0" smtClean="0">
                <a:solidFill>
                  <a:srgbClr val="002060"/>
                </a:solidFill>
              </a:rPr>
              <a:t>), </a:t>
            </a:r>
            <a:br>
              <a:rPr lang="en-CA" sz="2800" cap="none" dirty="0" smtClean="0">
                <a:solidFill>
                  <a:srgbClr val="002060"/>
                </a:solidFill>
              </a:rPr>
            </a:br>
            <a:r>
              <a:rPr lang="en-CA" sz="2800" cap="none" dirty="0" smtClean="0">
                <a:solidFill>
                  <a:srgbClr val="002060"/>
                </a:solidFill>
              </a:rPr>
              <a:t>1 Kin 14:2 (disguise), </a:t>
            </a:r>
            <a:r>
              <a:rPr lang="en-CA" sz="2800" b="1" cap="none" dirty="0" smtClean="0">
                <a:solidFill>
                  <a:srgbClr val="9966FF"/>
                </a:solidFill>
              </a:rPr>
              <a:t>1 Kings 18:34 </a:t>
            </a:r>
            <a:r>
              <a:rPr lang="en-CA" sz="2800" cap="none" dirty="0" smtClean="0">
                <a:solidFill>
                  <a:srgbClr val="002060"/>
                </a:solidFill>
              </a:rPr>
              <a:t>(</a:t>
            </a:r>
            <a:r>
              <a:rPr lang="en-CA" sz="2800" b="1" cap="none" dirty="0" smtClean="0">
                <a:ln>
                  <a:solidFill>
                    <a:schemeClr val="tx1"/>
                  </a:solidFill>
                </a:ln>
                <a:solidFill>
                  <a:srgbClr val="FF9900"/>
                </a:solidFill>
              </a:rPr>
              <a:t>2x – a second time</a:t>
            </a:r>
            <a:r>
              <a:rPr lang="en-CA" sz="2800" cap="none" dirty="0" smtClean="0">
                <a:solidFill>
                  <a:srgbClr val="002060"/>
                </a:solidFill>
              </a:rPr>
              <a:t>), </a:t>
            </a:r>
            <a:r>
              <a:rPr lang="en-CA" sz="2800" b="1" cap="none" dirty="0" err="1" smtClean="0">
                <a:solidFill>
                  <a:srgbClr val="9966FF"/>
                </a:solidFill>
              </a:rPr>
              <a:t>Neh</a:t>
            </a:r>
            <a:r>
              <a:rPr lang="en-CA" sz="2800" b="1" cap="none" dirty="0" smtClean="0">
                <a:solidFill>
                  <a:srgbClr val="9966FF"/>
                </a:solidFill>
              </a:rPr>
              <a:t> 13:21 </a:t>
            </a:r>
            <a:r>
              <a:rPr lang="en-CA" sz="2800" cap="none" dirty="0">
                <a:solidFill>
                  <a:srgbClr val="002060"/>
                </a:solidFill>
              </a:rPr>
              <a:t>(</a:t>
            </a:r>
            <a:r>
              <a:rPr lang="en-CA" sz="2800" b="1" cap="none" dirty="0" smtClean="0">
                <a:ln>
                  <a:solidFill>
                    <a:schemeClr val="tx1"/>
                  </a:solidFill>
                </a:ln>
                <a:solidFill>
                  <a:srgbClr val="FF9900"/>
                </a:solidFill>
              </a:rPr>
              <a:t>again</a:t>
            </a:r>
            <a:r>
              <a:rPr lang="en-CA" sz="2800" cap="none" dirty="0" smtClean="0">
                <a:solidFill>
                  <a:srgbClr val="002060"/>
                </a:solidFill>
              </a:rPr>
              <a:t>), Est 1:7 (diverse), Est 2:9 (preferred), Est 3:8 (diverse), Job 14:20 (</a:t>
            </a:r>
            <a:r>
              <a:rPr lang="en-CA" sz="2800" cap="none" dirty="0" err="1" smtClean="0">
                <a:solidFill>
                  <a:srgbClr val="002060"/>
                </a:solidFill>
              </a:rPr>
              <a:t>changest</a:t>
            </a:r>
            <a:r>
              <a:rPr lang="en-CA" sz="2800" cap="none" dirty="0" smtClean="0">
                <a:solidFill>
                  <a:srgbClr val="002060"/>
                </a:solidFill>
              </a:rPr>
              <a:t>), </a:t>
            </a:r>
            <a:r>
              <a:rPr lang="en-CA" sz="2800" b="1" cap="none" dirty="0" smtClean="0">
                <a:solidFill>
                  <a:srgbClr val="9966FF"/>
                </a:solidFill>
              </a:rPr>
              <a:t>Job 29:22 </a:t>
            </a:r>
            <a:r>
              <a:rPr lang="en-CA" sz="2800" cap="none" dirty="0" smtClean="0">
                <a:solidFill>
                  <a:srgbClr val="002060"/>
                </a:solidFill>
              </a:rPr>
              <a:t>(</a:t>
            </a:r>
            <a:r>
              <a:rPr lang="en-CA" sz="2800" b="1" cap="none" dirty="0" smtClean="0">
                <a:ln>
                  <a:solidFill>
                    <a:schemeClr val="tx1"/>
                  </a:solidFill>
                </a:ln>
                <a:solidFill>
                  <a:srgbClr val="FF9900"/>
                </a:solidFill>
              </a:rPr>
              <a:t>again</a:t>
            </a:r>
            <a:r>
              <a:rPr lang="en-CA" sz="2800" cap="none" dirty="0" smtClean="0">
                <a:solidFill>
                  <a:srgbClr val="002060"/>
                </a:solidFill>
              </a:rPr>
              <a:t>), Ps 34:1 (changed), Ps 89:34 (alter), </a:t>
            </a:r>
            <a:r>
              <a:rPr lang="en-CA" sz="2800" b="1" cap="none" dirty="0" err="1" smtClean="0">
                <a:solidFill>
                  <a:srgbClr val="9966FF"/>
                </a:solidFill>
              </a:rPr>
              <a:t>Prov</a:t>
            </a:r>
            <a:r>
              <a:rPr lang="en-CA" sz="2800" b="1" cap="none" dirty="0" smtClean="0">
                <a:solidFill>
                  <a:srgbClr val="9966FF"/>
                </a:solidFill>
              </a:rPr>
              <a:t> 17:9 </a:t>
            </a:r>
            <a:r>
              <a:rPr lang="en-CA" sz="2800" cap="none" dirty="0" smtClean="0">
                <a:solidFill>
                  <a:srgbClr val="002060"/>
                </a:solidFill>
              </a:rPr>
              <a:t>(</a:t>
            </a:r>
            <a:r>
              <a:rPr lang="en-CA" sz="2800" b="1" cap="none" dirty="0" smtClean="0">
                <a:ln>
                  <a:solidFill>
                    <a:schemeClr val="tx1"/>
                  </a:solidFill>
                </a:ln>
                <a:solidFill>
                  <a:srgbClr val="FF9900"/>
                </a:solidFill>
              </a:rPr>
              <a:t>again</a:t>
            </a:r>
            <a:r>
              <a:rPr lang="en-CA" sz="2800" cap="none" dirty="0" smtClean="0">
                <a:solidFill>
                  <a:srgbClr val="002060"/>
                </a:solidFill>
              </a:rPr>
              <a:t>), </a:t>
            </a:r>
            <a:br>
              <a:rPr lang="en-CA" sz="2800" cap="none" dirty="0" smtClean="0">
                <a:solidFill>
                  <a:srgbClr val="002060"/>
                </a:solidFill>
              </a:rPr>
            </a:br>
            <a:r>
              <a:rPr lang="en-CA" sz="2800" cap="none" dirty="0" err="1" smtClean="0">
                <a:solidFill>
                  <a:srgbClr val="002060"/>
                </a:solidFill>
              </a:rPr>
              <a:t>Prov</a:t>
            </a:r>
            <a:r>
              <a:rPr lang="en-CA" sz="2800" cap="none" dirty="0" smtClean="0">
                <a:solidFill>
                  <a:srgbClr val="002060"/>
                </a:solidFill>
              </a:rPr>
              <a:t> 24:21 (change), </a:t>
            </a:r>
            <a:r>
              <a:rPr lang="en-CA" sz="2800" b="1" cap="none" dirty="0" err="1" smtClean="0">
                <a:solidFill>
                  <a:srgbClr val="9966FF"/>
                </a:solidFill>
              </a:rPr>
              <a:t>Prov</a:t>
            </a:r>
            <a:r>
              <a:rPr lang="en-CA" sz="2800" b="1" cap="none" dirty="0" smtClean="0">
                <a:solidFill>
                  <a:srgbClr val="9966FF"/>
                </a:solidFill>
              </a:rPr>
              <a:t> 26:11 </a:t>
            </a:r>
            <a:r>
              <a:rPr lang="en-CA" sz="2800" cap="none" dirty="0" smtClean="0">
                <a:solidFill>
                  <a:srgbClr val="002060"/>
                </a:solidFill>
              </a:rPr>
              <a:t>(</a:t>
            </a:r>
            <a:r>
              <a:rPr lang="en-CA" sz="2800" b="1" cap="none" dirty="0" err="1" smtClean="0">
                <a:ln>
                  <a:solidFill>
                    <a:schemeClr val="tx1"/>
                  </a:solidFill>
                </a:ln>
                <a:solidFill>
                  <a:srgbClr val="FF9900"/>
                </a:solidFill>
              </a:rPr>
              <a:t>returneth</a:t>
            </a:r>
            <a:r>
              <a:rPr lang="en-CA" sz="2800" cap="none" dirty="0" smtClean="0">
                <a:solidFill>
                  <a:srgbClr val="002060"/>
                </a:solidFill>
              </a:rPr>
              <a:t>), </a:t>
            </a:r>
            <a:r>
              <a:rPr lang="en-CA" sz="2800" cap="none" dirty="0" err="1" smtClean="0">
                <a:solidFill>
                  <a:srgbClr val="002060"/>
                </a:solidFill>
              </a:rPr>
              <a:t>Prov</a:t>
            </a:r>
            <a:r>
              <a:rPr lang="en-CA" sz="2800" cap="none" dirty="0" smtClean="0">
                <a:solidFill>
                  <a:srgbClr val="002060"/>
                </a:solidFill>
              </a:rPr>
              <a:t> 31:5 (pervert), Jer 2:36 (change), Jer 52:33 (changed), Mal 3:6 (change).  </a:t>
            </a:r>
            <a:endParaRPr lang="en-CA" sz="2800" cap="none" dirty="0">
              <a:solidFill>
                <a:srgbClr val="002060"/>
              </a:solidFill>
            </a:endParaRPr>
          </a:p>
        </p:txBody>
      </p:sp>
      <p:sp>
        <p:nvSpPr>
          <p:cNvPr id="4" name="Slide Number Placeholder 3"/>
          <p:cNvSpPr>
            <a:spLocks noGrp="1"/>
          </p:cNvSpPr>
          <p:nvPr>
            <p:ph type="sldNum" sz="quarter" idx="12"/>
          </p:nvPr>
        </p:nvSpPr>
        <p:spPr>
          <a:xfrm>
            <a:off x="11819048" y="6573389"/>
            <a:ext cx="428368" cy="284612"/>
          </a:xfrm>
        </p:spPr>
        <p:txBody>
          <a:bodyPr/>
          <a:lstStyle/>
          <a:p>
            <a:fld id="{6D22F896-40B5-4ADD-8801-0D06FADFA095}" type="slidenum">
              <a:rPr lang="en-US" smtClean="0">
                <a:solidFill>
                  <a:prstClr val="black"/>
                </a:solidFill>
              </a:rPr>
              <a:pPr/>
              <a:t>82</a:t>
            </a:fld>
            <a:endParaRPr lang="en-US" dirty="0">
              <a:solidFill>
                <a:prstClr val="black"/>
              </a:solidFill>
            </a:endParaRPr>
          </a:p>
        </p:txBody>
      </p:sp>
      <p:sp>
        <p:nvSpPr>
          <p:cNvPr id="6" name="Rectangle 5"/>
          <p:cNvSpPr/>
          <p:nvPr/>
        </p:nvSpPr>
        <p:spPr>
          <a:xfrm>
            <a:off x="284309" y="4877591"/>
            <a:ext cx="11671902" cy="1877437"/>
          </a:xfrm>
          <a:prstGeom prst="rect">
            <a:avLst/>
          </a:prstGeom>
          <a:blipFill dpi="0" rotWithShape="1">
            <a:blip r:embed="rId2">
              <a:alphaModFix amt="64000"/>
            </a:blip>
            <a:srcRect/>
            <a:stretch>
              <a:fillRect/>
            </a:stretch>
          </a:blipFill>
          <a:ln>
            <a:solidFill>
              <a:srgbClr val="0066FF"/>
            </a:solidFill>
          </a:ln>
          <a:scene3d>
            <a:camera prst="orthographicFront"/>
            <a:lightRig rig="threePt" dir="t"/>
          </a:scene3d>
          <a:sp3d>
            <a:bevelT w="152400" h="50800" prst="softRound"/>
          </a:sp3d>
        </p:spPr>
        <p:txBody>
          <a:bodyPr wrap="square">
            <a:spAutoFit/>
            <a:sp3d extrusionH="57150">
              <a:bevelT w="38100" h="38100" prst="angle"/>
            </a:sp3d>
          </a:bodyPr>
          <a:lstStyle/>
          <a:p>
            <a:r>
              <a:rPr lang="he-IL" sz="3200" b="1" dirty="0" smtClean="0">
                <a:solidFill>
                  <a:srgbClr val="0A0A0A"/>
                </a:solidFill>
                <a:latin typeface="blbHebrew"/>
              </a:rPr>
              <a:t>שָנָה</a:t>
            </a:r>
            <a:r>
              <a:rPr lang="he-IL" sz="2800" dirty="0" smtClean="0">
                <a:solidFill>
                  <a:srgbClr val="0A0A0A"/>
                </a:solidFill>
                <a:latin typeface="arial" panose="020B0604020202020204" pitchFamily="34" charset="0"/>
              </a:rPr>
              <a:t> </a:t>
            </a:r>
            <a:r>
              <a:rPr lang="en-CA" sz="2800" dirty="0" smtClean="0">
                <a:solidFill>
                  <a:srgbClr val="0A0A0A"/>
                </a:solidFill>
                <a:latin typeface="arial" panose="020B0604020202020204" pitchFamily="34" charset="0"/>
              </a:rPr>
              <a:t> </a:t>
            </a:r>
            <a:r>
              <a:rPr lang="en-CA" sz="2800" b="1" dirty="0" err="1" smtClean="0">
                <a:solidFill>
                  <a:srgbClr val="0A0A0A"/>
                </a:solidFill>
                <a:latin typeface="arial" panose="020B0604020202020204" pitchFamily="34" charset="0"/>
              </a:rPr>
              <a:t>shânâh</a:t>
            </a:r>
            <a:r>
              <a:rPr lang="en-CA" sz="2800" b="1" dirty="0">
                <a:solidFill>
                  <a:srgbClr val="0A0A0A"/>
                </a:solidFill>
                <a:latin typeface="arial" panose="020B0604020202020204" pitchFamily="34" charset="0"/>
              </a:rPr>
              <a:t>,</a:t>
            </a:r>
            <a:r>
              <a:rPr lang="en-CA" sz="2800" dirty="0">
                <a:solidFill>
                  <a:srgbClr val="0A0A0A"/>
                </a:solidFill>
                <a:latin typeface="arial" panose="020B0604020202020204" pitchFamily="34" charset="0"/>
              </a:rPr>
              <a:t> </a:t>
            </a:r>
            <a:r>
              <a:rPr lang="en-CA" sz="2800" dirty="0" err="1">
                <a:solidFill>
                  <a:srgbClr val="0A0A0A"/>
                </a:solidFill>
                <a:latin typeface="arial" panose="020B0604020202020204" pitchFamily="34" charset="0"/>
              </a:rPr>
              <a:t>shaw-naw</a:t>
            </a:r>
            <a:r>
              <a:rPr lang="en-CA" sz="2800" dirty="0">
                <a:solidFill>
                  <a:srgbClr val="0A0A0A"/>
                </a:solidFill>
                <a:latin typeface="arial" panose="020B0604020202020204" pitchFamily="34" charset="0"/>
              </a:rPr>
              <a:t>'; a primitive root; </a:t>
            </a:r>
            <a:r>
              <a:rPr lang="en-CA" sz="2800" dirty="0">
                <a:solidFill>
                  <a:srgbClr val="0A0A0A"/>
                </a:solidFill>
                <a:effectLst/>
                <a:latin typeface="arial" panose="020B0604020202020204" pitchFamily="34" charset="0"/>
              </a:rPr>
              <a:t>to fold, </a:t>
            </a:r>
            <a:r>
              <a:rPr lang="en-CA" sz="2800" dirty="0">
                <a:solidFill>
                  <a:srgbClr val="0A0A0A"/>
                </a:solidFill>
                <a:latin typeface="arial" panose="020B0604020202020204" pitchFamily="34" charset="0"/>
              </a:rPr>
              <a:t>i.e. </a:t>
            </a:r>
            <a:r>
              <a:rPr lang="en-CA" sz="2800" dirty="0">
                <a:solidFill>
                  <a:srgbClr val="0A0A0A"/>
                </a:solidFill>
                <a:effectLst/>
                <a:latin typeface="arial" panose="020B0604020202020204" pitchFamily="34" charset="0"/>
              </a:rPr>
              <a:t>duplicate</a:t>
            </a:r>
            <a:r>
              <a:rPr lang="en-CA" sz="2800" dirty="0">
                <a:solidFill>
                  <a:srgbClr val="0A0A0A"/>
                </a:solidFill>
                <a:latin typeface="arial" panose="020B0604020202020204" pitchFamily="34" charset="0"/>
              </a:rPr>
              <a:t> (literally or figuratively); by implication, to </a:t>
            </a:r>
            <a:r>
              <a:rPr lang="en-CA" sz="2800" b="1" dirty="0">
                <a:ln>
                  <a:solidFill>
                    <a:srgbClr val="0066FF"/>
                  </a:solidFill>
                </a:ln>
                <a:solidFill>
                  <a:srgbClr val="FF0000"/>
                </a:solidFill>
                <a:effectLst>
                  <a:glow rad="127000">
                    <a:srgbClr val="FFFF00"/>
                  </a:glow>
                </a:effectLst>
                <a:latin typeface="arial" panose="020B0604020202020204" pitchFamily="34" charset="0"/>
              </a:rPr>
              <a:t>transmute</a:t>
            </a:r>
            <a:r>
              <a:rPr lang="en-CA" sz="2800" dirty="0">
                <a:solidFill>
                  <a:srgbClr val="0A0A0A"/>
                </a:solidFill>
                <a:latin typeface="arial" panose="020B0604020202020204" pitchFamily="34" charset="0"/>
              </a:rPr>
              <a:t> (transitive or intransitive):—do (speak, strike) </a:t>
            </a:r>
            <a:r>
              <a:rPr lang="en-CA" sz="2800" dirty="0">
                <a:solidFill>
                  <a:srgbClr val="0A0A0A"/>
                </a:solidFill>
                <a:effectLst/>
                <a:latin typeface="arial" panose="020B0604020202020204" pitchFamily="34" charset="0"/>
              </a:rPr>
              <a:t>again, </a:t>
            </a:r>
            <a:r>
              <a:rPr lang="en-CA" sz="2800" b="1" dirty="0">
                <a:ln>
                  <a:solidFill>
                    <a:srgbClr val="0066FF"/>
                  </a:solidFill>
                </a:ln>
                <a:solidFill>
                  <a:srgbClr val="FF0000"/>
                </a:solidFill>
                <a:effectLst>
                  <a:glow rad="127000">
                    <a:srgbClr val="FFFF00"/>
                  </a:glow>
                </a:effectLst>
                <a:latin typeface="arial" panose="020B0604020202020204" pitchFamily="34" charset="0"/>
              </a:rPr>
              <a:t>alter, </a:t>
            </a:r>
            <a:r>
              <a:rPr lang="en-CA" sz="2800" dirty="0">
                <a:solidFill>
                  <a:srgbClr val="0A0A0A"/>
                </a:solidFill>
                <a:effectLst/>
                <a:latin typeface="arial" panose="020B0604020202020204" pitchFamily="34" charset="0"/>
              </a:rPr>
              <a:t>double, </a:t>
            </a:r>
            <a:r>
              <a:rPr lang="en-CA" sz="2800" dirty="0">
                <a:solidFill>
                  <a:srgbClr val="0A0A0A"/>
                </a:solidFill>
                <a:latin typeface="arial" panose="020B0604020202020204" pitchFamily="34" charset="0"/>
              </a:rPr>
              <a:t>(be given to) </a:t>
            </a:r>
            <a:r>
              <a:rPr lang="en-CA" sz="2800" b="1" dirty="0">
                <a:ln>
                  <a:solidFill>
                    <a:srgbClr val="0066FF"/>
                  </a:solidFill>
                </a:ln>
                <a:solidFill>
                  <a:srgbClr val="FF0000"/>
                </a:solidFill>
                <a:effectLst>
                  <a:glow rad="127000">
                    <a:srgbClr val="FFFF00"/>
                  </a:glow>
                </a:effectLst>
                <a:latin typeface="arial" panose="020B0604020202020204" pitchFamily="34" charset="0"/>
              </a:rPr>
              <a:t>change, </a:t>
            </a:r>
            <a:r>
              <a:rPr lang="en-CA" sz="2800" dirty="0">
                <a:solidFill>
                  <a:srgbClr val="0A0A0A"/>
                </a:solidFill>
                <a:latin typeface="arial" panose="020B0604020202020204" pitchFamily="34" charset="0"/>
              </a:rPr>
              <a:t>disguise, (be) diverse, pervert, prefer, </a:t>
            </a:r>
            <a:r>
              <a:rPr lang="en-CA" sz="2800" dirty="0">
                <a:solidFill>
                  <a:srgbClr val="0A0A0A"/>
                </a:solidFill>
                <a:effectLst/>
                <a:latin typeface="arial" panose="020B0604020202020204" pitchFamily="34" charset="0"/>
              </a:rPr>
              <a:t>repeat, </a:t>
            </a:r>
            <a:r>
              <a:rPr lang="en-CA" sz="2800" dirty="0">
                <a:solidFill>
                  <a:srgbClr val="0A0A0A"/>
                </a:solidFill>
                <a:latin typeface="arial" panose="020B0604020202020204" pitchFamily="34" charset="0"/>
              </a:rPr>
              <a:t>return, </a:t>
            </a:r>
            <a:r>
              <a:rPr lang="en-CA" sz="2800" dirty="0">
                <a:solidFill>
                  <a:srgbClr val="0A0A0A"/>
                </a:solidFill>
                <a:effectLst/>
                <a:latin typeface="arial" panose="020B0604020202020204" pitchFamily="34" charset="0"/>
              </a:rPr>
              <a:t>do the second time.</a:t>
            </a:r>
            <a:endParaRPr lang="en-CA" sz="2800" dirty="0">
              <a:solidFill>
                <a:prstClr val="black"/>
              </a:solidFill>
              <a:effectLst/>
            </a:endParaRPr>
          </a:p>
        </p:txBody>
      </p:sp>
      <p:sp>
        <p:nvSpPr>
          <p:cNvPr id="8" name="Rectangle 7"/>
          <p:cNvSpPr/>
          <p:nvPr/>
        </p:nvSpPr>
        <p:spPr>
          <a:xfrm>
            <a:off x="284309" y="3939988"/>
            <a:ext cx="1739153" cy="654423"/>
          </a:xfrm>
          <a:prstGeom prst="rect">
            <a:avLst/>
          </a:prstGeom>
          <a:solidFill>
            <a:schemeClr val="bg1">
              <a:lumMod val="85000"/>
            </a:schemeClr>
          </a:solidFill>
          <a:ln>
            <a:solidFill>
              <a:srgbClr val="6633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b="1" dirty="0" smtClean="0">
                <a:solidFill>
                  <a:srgbClr val="663300"/>
                </a:solidFill>
              </a:rPr>
              <a:t>Strong’s</a:t>
            </a:r>
            <a:r>
              <a:rPr lang="en-CA" sz="3600" dirty="0" smtClean="0">
                <a:solidFill>
                  <a:srgbClr val="663300"/>
                </a:solidFill>
              </a:rPr>
              <a:t> </a:t>
            </a:r>
            <a:endParaRPr lang="en-CA" sz="3600" dirty="0">
              <a:solidFill>
                <a:srgbClr val="663300"/>
              </a:solidFill>
            </a:endParaRPr>
          </a:p>
        </p:txBody>
      </p:sp>
      <p:sp>
        <p:nvSpPr>
          <p:cNvPr id="7" name="Rectangle 6"/>
          <p:cNvSpPr/>
          <p:nvPr/>
        </p:nvSpPr>
        <p:spPr>
          <a:xfrm>
            <a:off x="132875" y="162046"/>
            <a:ext cx="583330" cy="2604303"/>
          </a:xfrm>
          <a:prstGeom prst="rect">
            <a:avLst/>
          </a:prstGeom>
          <a:solidFill>
            <a:schemeClr val="bg1">
              <a:lumMod val="85000"/>
            </a:schemeClr>
          </a:solidFill>
          <a:ln>
            <a:solidFill>
              <a:srgbClr val="6633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vert="horz" rtlCol="0" anchor="ctr">
            <a:sp3d extrusionH="57150">
              <a:bevelT w="38100" h="38100"/>
            </a:sp3d>
          </a:bodyPr>
          <a:lstStyle/>
          <a:p>
            <a:pPr algn="ctr"/>
            <a:r>
              <a:rPr lang="en-CA" sz="2800" dirty="0" smtClean="0">
                <a:solidFill>
                  <a:srgbClr val="663300"/>
                </a:solidFill>
              </a:rPr>
              <a:t>R</a:t>
            </a:r>
            <a:br>
              <a:rPr lang="en-CA" sz="2800" dirty="0" smtClean="0">
                <a:solidFill>
                  <a:srgbClr val="663300"/>
                </a:solidFill>
              </a:rPr>
            </a:br>
            <a:r>
              <a:rPr lang="en-CA" sz="2800" dirty="0" smtClean="0">
                <a:solidFill>
                  <a:srgbClr val="663300"/>
                </a:solidFill>
              </a:rPr>
              <a:t>E</a:t>
            </a:r>
            <a:br>
              <a:rPr lang="en-CA" sz="2800" dirty="0" smtClean="0">
                <a:solidFill>
                  <a:srgbClr val="663300"/>
                </a:solidFill>
              </a:rPr>
            </a:br>
            <a:r>
              <a:rPr lang="en-CA" sz="2800" dirty="0" smtClean="0">
                <a:solidFill>
                  <a:srgbClr val="663300"/>
                </a:solidFill>
              </a:rPr>
              <a:t>V</a:t>
            </a:r>
            <a:br>
              <a:rPr lang="en-CA" sz="2800" dirty="0" smtClean="0">
                <a:solidFill>
                  <a:srgbClr val="663300"/>
                </a:solidFill>
              </a:rPr>
            </a:br>
            <a:r>
              <a:rPr lang="en-CA" sz="2800" dirty="0" smtClean="0">
                <a:solidFill>
                  <a:srgbClr val="663300"/>
                </a:solidFill>
              </a:rPr>
              <a:t>I</a:t>
            </a:r>
            <a:br>
              <a:rPr lang="en-CA" sz="2800" dirty="0" smtClean="0">
                <a:solidFill>
                  <a:srgbClr val="663300"/>
                </a:solidFill>
              </a:rPr>
            </a:br>
            <a:r>
              <a:rPr lang="en-CA" sz="2800" dirty="0" smtClean="0">
                <a:solidFill>
                  <a:srgbClr val="663300"/>
                </a:solidFill>
              </a:rPr>
              <a:t>EW</a:t>
            </a:r>
            <a:endParaRPr lang="en-CA" sz="2800" dirty="0">
              <a:solidFill>
                <a:srgbClr val="663300"/>
              </a:solidFill>
            </a:endParaRPr>
          </a:p>
        </p:txBody>
      </p:sp>
      <p:pic>
        <p:nvPicPr>
          <p:cNvPr id="9" name="Picture 13" descr="C:\Users\Rae\Desktop\Art on Desktop\white man clip art\yellow-blue smiley faces\smiley face - no way.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75482" y="6142638"/>
            <a:ext cx="696278" cy="761048"/>
          </a:xfrm>
          <a:prstGeom prst="ellipse">
            <a:avLst/>
          </a:prstGeom>
          <a:ln w="12700" cap="rnd">
            <a:solidFill>
              <a:srgbClr val="9966FF"/>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2216727" y="4267200"/>
            <a:ext cx="9739484" cy="462615"/>
          </a:xfrm>
          <a:prstGeom prst="roundRect">
            <a:avLst/>
          </a:prstGeom>
          <a:solidFill>
            <a:srgbClr val="002060"/>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smtClean="0">
                <a:solidFill>
                  <a:srgbClr val="FFFF00"/>
                </a:solidFill>
              </a:rPr>
              <a:t>Next - </a:t>
            </a:r>
            <a:r>
              <a:rPr lang="en-CA" sz="3200" dirty="0" smtClean="0"/>
              <a:t>Why are the opposite word meanings emphasized?</a:t>
            </a:r>
            <a:endParaRPr lang="en-CA" sz="3200" dirty="0"/>
          </a:p>
        </p:txBody>
      </p:sp>
    </p:spTree>
    <p:extLst>
      <p:ext uri="{BB962C8B-B14F-4D97-AF65-F5344CB8AC3E}">
        <p14:creationId xmlns:p14="http://schemas.microsoft.com/office/powerpoint/2010/main" val="26631188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1000"/>
                                        <p:tgtEl>
                                          <p:spTgt spid="8"/>
                                        </p:tgtEl>
                                      </p:cBhvr>
                                    </p:animEffect>
                                  </p:childTnLst>
                                </p:cTn>
                              </p:par>
                              <p:par>
                                <p:cTn id="20" presetID="22" presetClass="entr" presetSubtype="1" fill="hold" nodeType="withEffect">
                                  <p:stCondLst>
                                    <p:cond delay="75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up)">
                                      <p:cBhvr>
                                        <p:cTn id="22" dur="1500"/>
                                        <p:tgtEl>
                                          <p:spTgt spid="6">
                                            <p:txEl>
                                              <p:pRg st="0" end="0"/>
                                            </p:txEl>
                                          </p:spTgt>
                                        </p:tgtEl>
                                      </p:cBhvr>
                                    </p:animEffect>
                                  </p:childTnLst>
                                </p:cTn>
                              </p:par>
                              <p:par>
                                <p:cTn id="23" presetID="26" presetClass="entr" presetSubtype="0" fill="hold" nodeType="withEffect">
                                  <p:stCondLst>
                                    <p:cond delay="300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80">
                                          <p:stCondLst>
                                            <p:cond delay="0"/>
                                          </p:stCondLst>
                                        </p:cTn>
                                        <p:tgtEl>
                                          <p:spTgt spid="9"/>
                                        </p:tgtEl>
                                      </p:cBhvr>
                                    </p:animEffect>
                                    <p:anim calcmode="lin" valueType="num">
                                      <p:cBhvr>
                                        <p:cTn id="2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1" dur="26">
                                          <p:stCondLst>
                                            <p:cond delay="650"/>
                                          </p:stCondLst>
                                        </p:cTn>
                                        <p:tgtEl>
                                          <p:spTgt spid="9"/>
                                        </p:tgtEl>
                                      </p:cBhvr>
                                      <p:to x="100000" y="60000"/>
                                    </p:animScale>
                                    <p:animScale>
                                      <p:cBhvr>
                                        <p:cTn id="32" dur="166" decel="50000">
                                          <p:stCondLst>
                                            <p:cond delay="676"/>
                                          </p:stCondLst>
                                        </p:cTn>
                                        <p:tgtEl>
                                          <p:spTgt spid="9"/>
                                        </p:tgtEl>
                                      </p:cBhvr>
                                      <p:to x="100000" y="100000"/>
                                    </p:animScale>
                                    <p:animScale>
                                      <p:cBhvr>
                                        <p:cTn id="33" dur="26">
                                          <p:stCondLst>
                                            <p:cond delay="1312"/>
                                          </p:stCondLst>
                                        </p:cTn>
                                        <p:tgtEl>
                                          <p:spTgt spid="9"/>
                                        </p:tgtEl>
                                      </p:cBhvr>
                                      <p:to x="100000" y="80000"/>
                                    </p:animScale>
                                    <p:animScale>
                                      <p:cBhvr>
                                        <p:cTn id="34" dur="166" decel="50000">
                                          <p:stCondLst>
                                            <p:cond delay="1338"/>
                                          </p:stCondLst>
                                        </p:cTn>
                                        <p:tgtEl>
                                          <p:spTgt spid="9"/>
                                        </p:tgtEl>
                                      </p:cBhvr>
                                      <p:to x="100000" y="100000"/>
                                    </p:animScale>
                                    <p:animScale>
                                      <p:cBhvr>
                                        <p:cTn id="35" dur="26">
                                          <p:stCondLst>
                                            <p:cond delay="1642"/>
                                          </p:stCondLst>
                                        </p:cTn>
                                        <p:tgtEl>
                                          <p:spTgt spid="9"/>
                                        </p:tgtEl>
                                      </p:cBhvr>
                                      <p:to x="100000" y="90000"/>
                                    </p:animScale>
                                    <p:animScale>
                                      <p:cBhvr>
                                        <p:cTn id="36" dur="166" decel="50000">
                                          <p:stCondLst>
                                            <p:cond delay="1668"/>
                                          </p:stCondLst>
                                        </p:cTn>
                                        <p:tgtEl>
                                          <p:spTgt spid="9"/>
                                        </p:tgtEl>
                                      </p:cBhvr>
                                      <p:to x="100000" y="100000"/>
                                    </p:animScale>
                                    <p:animScale>
                                      <p:cBhvr>
                                        <p:cTn id="37" dur="26">
                                          <p:stCondLst>
                                            <p:cond delay="1808"/>
                                          </p:stCondLst>
                                        </p:cTn>
                                        <p:tgtEl>
                                          <p:spTgt spid="9"/>
                                        </p:tgtEl>
                                      </p:cBhvr>
                                      <p:to x="100000" y="95000"/>
                                    </p:animScale>
                                    <p:animScale>
                                      <p:cBhvr>
                                        <p:cTn id="38"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2"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FF00">
                <a:alpha val="58000"/>
              </a:srgbClr>
            </a:gs>
            <a:gs pos="100000">
              <a:schemeClr val="accent5">
                <a:lumMod val="40000"/>
                <a:lumOff val="60000"/>
              </a:schemeClr>
            </a:gs>
          </a:gsLst>
          <a:lin ang="5400000" scaled="0"/>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2309" y="232036"/>
            <a:ext cx="11481759" cy="6379488"/>
          </a:xfrm>
        </p:spPr>
        <p:txBody>
          <a:bodyPr>
            <a:normAutofit fontScale="92500" lnSpcReduction="10000"/>
            <a:scene3d>
              <a:camera prst="orthographicFront"/>
              <a:lightRig rig="threePt" dir="t"/>
            </a:scene3d>
            <a:sp3d extrusionH="57150">
              <a:bevelT w="38100" h="38100"/>
            </a:sp3d>
          </a:bodyPr>
          <a:lstStyle/>
          <a:p>
            <a:r>
              <a:rPr lang="en-CA" sz="2800" b="1" dirty="0" smtClean="0">
                <a:solidFill>
                  <a:srgbClr val="0A0A0A"/>
                </a:solidFill>
                <a:latin typeface="blbHebrew"/>
              </a:rPr>
              <a:t>Questions:  </a:t>
            </a:r>
            <a:r>
              <a:rPr lang="en-CA" sz="2800" dirty="0" smtClean="0">
                <a:solidFill>
                  <a:srgbClr val="0A0A0A"/>
                </a:solidFill>
                <a:latin typeface="blbHebrew"/>
              </a:rPr>
              <a:t>H8138 </a:t>
            </a:r>
            <a:r>
              <a:rPr lang="en-CA" sz="2800" cap="none" dirty="0" smtClean="0">
                <a:solidFill>
                  <a:srgbClr val="0A0A0A"/>
                </a:solidFill>
                <a:latin typeface="blbHebrew"/>
              </a:rPr>
              <a:t>also has the definitions showing </a:t>
            </a:r>
            <a:br>
              <a:rPr lang="en-CA" sz="2800" cap="none" dirty="0" smtClean="0">
                <a:solidFill>
                  <a:srgbClr val="0A0A0A"/>
                </a:solidFill>
                <a:latin typeface="blbHebrew"/>
              </a:rPr>
            </a:br>
            <a:r>
              <a:rPr lang="en-CA" sz="2800" cap="none" dirty="0" smtClean="0">
                <a:solidFill>
                  <a:srgbClr val="0A0A0A"/>
                </a:solidFill>
                <a:latin typeface="blbHebrew"/>
              </a:rPr>
              <a:t>a </a:t>
            </a:r>
            <a:r>
              <a:rPr lang="en-CA" sz="2800" cap="none" dirty="0" smtClean="0">
                <a:solidFill>
                  <a:srgbClr val="FF0000"/>
                </a:solidFill>
                <a:latin typeface="blbHebrew"/>
              </a:rPr>
              <a:t>change</a:t>
            </a:r>
            <a:r>
              <a:rPr lang="en-CA" sz="2800" cap="none" dirty="0" smtClean="0">
                <a:solidFill>
                  <a:srgbClr val="0A0A0A"/>
                </a:solidFill>
                <a:latin typeface="blbHebrew"/>
              </a:rPr>
              <a:t>, a </a:t>
            </a:r>
            <a:r>
              <a:rPr lang="en-CA" sz="2800" cap="none" dirty="0" smtClean="0">
                <a:solidFill>
                  <a:srgbClr val="FF0000"/>
                </a:solidFill>
                <a:latin typeface="blbHebrew"/>
              </a:rPr>
              <a:t>transmute</a:t>
            </a:r>
            <a:r>
              <a:rPr lang="en-CA" sz="2800" cap="none" dirty="0" smtClean="0">
                <a:solidFill>
                  <a:srgbClr val="0A0A0A"/>
                </a:solidFill>
                <a:latin typeface="blbHebrew"/>
              </a:rPr>
              <a:t> or </a:t>
            </a:r>
            <a:r>
              <a:rPr lang="en-CA" sz="2800" cap="none" dirty="0" smtClean="0">
                <a:solidFill>
                  <a:srgbClr val="FF0000"/>
                </a:solidFill>
                <a:latin typeface="blbHebrew"/>
              </a:rPr>
              <a:t>alteration.</a:t>
            </a:r>
            <a:r>
              <a:rPr lang="en-CA" sz="2800" cap="none" dirty="0" smtClean="0">
                <a:solidFill>
                  <a:srgbClr val="0A0A0A"/>
                </a:solidFill>
                <a:latin typeface="blbHebrew"/>
              </a:rPr>
              <a:t>  </a:t>
            </a:r>
            <a:br>
              <a:rPr lang="en-CA" sz="2800" cap="none" dirty="0" smtClean="0">
                <a:solidFill>
                  <a:srgbClr val="0A0A0A"/>
                </a:solidFill>
                <a:latin typeface="blbHebrew"/>
              </a:rPr>
            </a:br>
            <a:r>
              <a:rPr lang="en-CA" sz="2800" cap="none" dirty="0" smtClean="0">
                <a:solidFill>
                  <a:srgbClr val="0A0A0A"/>
                </a:solidFill>
                <a:latin typeface="blbHebrew"/>
              </a:rPr>
              <a:t>Can these primitive root definitions also be applied to </a:t>
            </a:r>
            <a:r>
              <a:rPr lang="en-CA" sz="2800" b="1" cap="none" dirty="0" err="1" smtClean="0">
                <a:solidFill>
                  <a:srgbClr val="0066FF"/>
                </a:solidFill>
                <a:latin typeface="blbHebrew"/>
              </a:rPr>
              <a:t>Yahuah’s</a:t>
            </a:r>
            <a:r>
              <a:rPr lang="en-CA" sz="2800" cap="none" dirty="0" smtClean="0">
                <a:solidFill>
                  <a:srgbClr val="0A0A0A"/>
                </a:solidFill>
                <a:latin typeface="blbHebrew"/>
              </a:rPr>
              <a:t> year?</a:t>
            </a:r>
          </a:p>
          <a:p>
            <a:r>
              <a:rPr lang="en-CA" sz="2800" cap="none" dirty="0" smtClean="0">
                <a:solidFill>
                  <a:srgbClr val="0A0A0A"/>
                </a:solidFill>
                <a:latin typeface="blbHebrew"/>
              </a:rPr>
              <a:t>If one looks carefully at these verses </a:t>
            </a:r>
            <a:r>
              <a:rPr lang="en-CA" sz="2800" u="sng" cap="none" dirty="0" smtClean="0">
                <a:solidFill>
                  <a:srgbClr val="0A0A0A"/>
                </a:solidFill>
                <a:latin typeface="blbHebrew"/>
              </a:rPr>
              <a:t>the onl</a:t>
            </a:r>
            <a:r>
              <a:rPr lang="en-CA" sz="2800" cap="none" dirty="0" smtClean="0">
                <a:solidFill>
                  <a:srgbClr val="0A0A0A"/>
                </a:solidFill>
                <a:latin typeface="blbHebrew"/>
              </a:rPr>
              <a:t>y</a:t>
            </a:r>
            <a:r>
              <a:rPr lang="en-CA" sz="2800" u="sng" cap="none" dirty="0" smtClean="0">
                <a:solidFill>
                  <a:srgbClr val="0A0A0A"/>
                </a:solidFill>
                <a:latin typeface="blbHebrew"/>
              </a:rPr>
              <a:t> time a</a:t>
            </a:r>
            <a:r>
              <a:rPr lang="en-CA" sz="2800" cap="none" dirty="0" smtClean="0">
                <a:solidFill>
                  <a:srgbClr val="0A0A0A"/>
                </a:solidFill>
                <a:latin typeface="blbHebrew"/>
              </a:rPr>
              <a:t> </a:t>
            </a:r>
            <a:r>
              <a:rPr lang="en-CA" sz="2800" b="1" u="sng" cap="none" dirty="0" smtClean="0">
                <a:solidFill>
                  <a:srgbClr val="FF0000"/>
                </a:solidFill>
                <a:latin typeface="blbHebrew"/>
              </a:rPr>
              <a:t>chan</a:t>
            </a:r>
            <a:r>
              <a:rPr lang="en-CA" sz="2800" b="1" cap="none" dirty="0" smtClean="0">
                <a:solidFill>
                  <a:srgbClr val="FF0000"/>
                </a:solidFill>
                <a:latin typeface="blbHebrew"/>
              </a:rPr>
              <a:t>g</a:t>
            </a:r>
            <a:r>
              <a:rPr lang="en-CA" sz="2800" b="1" u="sng" cap="none" dirty="0" smtClean="0">
                <a:solidFill>
                  <a:srgbClr val="FF0000"/>
                </a:solidFill>
                <a:latin typeface="blbHebrew"/>
              </a:rPr>
              <a:t>e</a:t>
            </a:r>
            <a:r>
              <a:rPr lang="en-CA" sz="2800" cap="none" dirty="0" smtClean="0">
                <a:solidFill>
                  <a:srgbClr val="0A0A0A"/>
                </a:solidFill>
                <a:latin typeface="blbHebrew"/>
              </a:rPr>
              <a:t> </a:t>
            </a:r>
            <a:r>
              <a:rPr lang="en-CA" sz="2800" u="sng" cap="none" dirty="0" smtClean="0">
                <a:solidFill>
                  <a:srgbClr val="0A0A0A"/>
                </a:solidFill>
                <a:latin typeface="blbHebrew"/>
              </a:rPr>
              <a:t>is a</a:t>
            </a:r>
            <a:r>
              <a:rPr lang="en-CA" sz="2800" cap="none" dirty="0" smtClean="0">
                <a:solidFill>
                  <a:srgbClr val="0A0A0A"/>
                </a:solidFill>
                <a:latin typeface="blbHebrew"/>
              </a:rPr>
              <a:t>pp</a:t>
            </a:r>
            <a:r>
              <a:rPr lang="en-CA" sz="2800" u="sng" cap="none" dirty="0" smtClean="0">
                <a:solidFill>
                  <a:srgbClr val="0A0A0A"/>
                </a:solidFill>
                <a:latin typeface="blbHebrew"/>
              </a:rPr>
              <a:t>licable </a:t>
            </a:r>
            <a:br>
              <a:rPr lang="en-CA" sz="2800" u="sng" cap="none" dirty="0" smtClean="0">
                <a:solidFill>
                  <a:srgbClr val="0A0A0A"/>
                </a:solidFill>
                <a:latin typeface="blbHebrew"/>
              </a:rPr>
            </a:br>
            <a:r>
              <a:rPr lang="en-CA" sz="2800" u="sng" cap="none" dirty="0" smtClean="0">
                <a:solidFill>
                  <a:srgbClr val="0A0A0A"/>
                </a:solidFill>
                <a:latin typeface="blbHebrew"/>
              </a:rPr>
              <a:t>is when the context is </a:t>
            </a:r>
            <a:r>
              <a:rPr lang="en-CA" sz="2800" b="1" u="sng" cap="none" dirty="0" smtClean="0">
                <a:solidFill>
                  <a:srgbClr val="0A0A0A"/>
                </a:solidFill>
                <a:latin typeface="blbHebrew"/>
              </a:rPr>
              <a:t>DIRECTLY</a:t>
            </a:r>
            <a:r>
              <a:rPr lang="en-CA" sz="2800" u="sng" cap="none" dirty="0" smtClean="0">
                <a:solidFill>
                  <a:srgbClr val="0A0A0A"/>
                </a:solidFill>
                <a:latin typeface="blbHebrew"/>
              </a:rPr>
              <a:t> concernin</a:t>
            </a:r>
            <a:r>
              <a:rPr lang="en-CA" sz="2800" cap="none" dirty="0" smtClean="0">
                <a:solidFill>
                  <a:srgbClr val="0A0A0A"/>
                </a:solidFill>
                <a:latin typeface="blbHebrew"/>
              </a:rPr>
              <a:t>g</a:t>
            </a:r>
            <a:r>
              <a:rPr lang="en-CA" sz="2800" u="sng" cap="none" dirty="0" smtClean="0">
                <a:solidFill>
                  <a:srgbClr val="0A0A0A"/>
                </a:solidFill>
                <a:latin typeface="blbHebrew"/>
              </a:rPr>
              <a:t> a human</a:t>
            </a:r>
            <a:r>
              <a:rPr lang="en-CA" sz="2800" cap="none" dirty="0" smtClean="0">
                <a:solidFill>
                  <a:srgbClr val="0A0A0A"/>
                </a:solidFill>
                <a:latin typeface="blbHebrew"/>
              </a:rPr>
              <a:t>.</a:t>
            </a:r>
          </a:p>
          <a:p>
            <a:r>
              <a:rPr lang="en-CA" sz="2800" cap="none" dirty="0" smtClean="0">
                <a:solidFill>
                  <a:srgbClr val="0A0A0A"/>
                </a:solidFill>
                <a:latin typeface="blbHebrew"/>
              </a:rPr>
              <a:t>However the “change” or “alteration” is most certainly used and highly important when </a:t>
            </a:r>
            <a:r>
              <a:rPr lang="en-CA" sz="2800" b="1" cap="none" dirty="0" smtClean="0">
                <a:solidFill>
                  <a:srgbClr val="0066FF"/>
                </a:solidFill>
                <a:latin typeface="blbHebrew"/>
              </a:rPr>
              <a:t>Yahuah</a:t>
            </a:r>
            <a:r>
              <a:rPr lang="en-CA" sz="2800" cap="none" dirty="0" smtClean="0">
                <a:solidFill>
                  <a:srgbClr val="0A0A0A"/>
                </a:solidFill>
                <a:latin typeface="blbHebrew"/>
              </a:rPr>
              <a:t> declares He </a:t>
            </a:r>
            <a:r>
              <a:rPr lang="en-CA" sz="4000" cap="none" dirty="0" smtClean="0">
                <a:solidFill>
                  <a:srgbClr val="0A0A0A"/>
                </a:solidFill>
                <a:effectLst>
                  <a:glow rad="127000">
                    <a:srgbClr val="FF9900"/>
                  </a:glow>
                </a:effectLst>
                <a:latin typeface="Arial Black" panose="020B0A04020102020204" pitchFamily="34" charset="0"/>
              </a:rPr>
              <a:t>DOES NOT </a:t>
            </a:r>
            <a:r>
              <a:rPr lang="en-CA" sz="2800" b="1" i="1" cap="none" dirty="0" smtClean="0">
                <a:solidFill>
                  <a:srgbClr val="FF0000"/>
                </a:solidFill>
                <a:latin typeface="blbHebrew"/>
              </a:rPr>
              <a:t>CHANGE</a:t>
            </a:r>
            <a:r>
              <a:rPr lang="en-CA" sz="2800" cap="none" dirty="0" smtClean="0">
                <a:solidFill>
                  <a:srgbClr val="0A0A0A"/>
                </a:solidFill>
                <a:latin typeface="blbHebrew"/>
              </a:rPr>
              <a:t> nor </a:t>
            </a:r>
            <a:r>
              <a:rPr lang="en-CA" sz="2800" b="1" i="1" cap="none" dirty="0" smtClean="0">
                <a:solidFill>
                  <a:srgbClr val="FF0000"/>
                </a:solidFill>
                <a:latin typeface="blbHebrew"/>
              </a:rPr>
              <a:t>ALTER</a:t>
            </a:r>
            <a:r>
              <a:rPr lang="en-CA" sz="2800" cap="none" dirty="0" smtClean="0">
                <a:solidFill>
                  <a:srgbClr val="0A0A0A"/>
                </a:solidFill>
                <a:latin typeface="blbHebrew"/>
              </a:rPr>
              <a:t> </a:t>
            </a:r>
            <a:r>
              <a:rPr lang="en-CA" sz="2800" b="1" cap="none" dirty="0" smtClean="0">
                <a:solidFill>
                  <a:srgbClr val="0066FF"/>
                </a:solidFill>
                <a:latin typeface="Comic Sans MS" panose="030F0702030302020204" pitchFamily="66" charset="0"/>
              </a:rPr>
              <a:t>HIS </a:t>
            </a:r>
            <a:r>
              <a:rPr lang="en-CA" sz="2800" b="1" u="sng" cap="none" dirty="0" smtClean="0">
                <a:solidFill>
                  <a:srgbClr val="0066FF"/>
                </a:solidFill>
                <a:latin typeface="Comic Sans MS" panose="030F0702030302020204" pitchFamily="66" charset="0"/>
              </a:rPr>
              <a:t>WAY</a:t>
            </a:r>
            <a:r>
              <a:rPr lang="en-CA" sz="2800" b="1" cap="none" dirty="0" smtClean="0">
                <a:solidFill>
                  <a:srgbClr val="0066FF"/>
                </a:solidFill>
                <a:latin typeface="Comic Sans MS" panose="030F0702030302020204" pitchFamily="66" charset="0"/>
              </a:rPr>
              <a:t>!  </a:t>
            </a:r>
            <a:r>
              <a:rPr lang="en-CA" sz="2800" b="1" cap="none" dirty="0" smtClean="0">
                <a:solidFill>
                  <a:srgbClr val="00B050"/>
                </a:solidFill>
                <a:latin typeface="Comic Sans MS" panose="030F0702030302020204" pitchFamily="66" charset="0"/>
              </a:rPr>
              <a:t>See Ps 89:34 &amp; Mal 3:6! </a:t>
            </a:r>
          </a:p>
          <a:p>
            <a:r>
              <a:rPr lang="en-CA" sz="2800" cap="none" dirty="0" smtClean="0">
                <a:solidFill>
                  <a:schemeClr val="tx1"/>
                </a:solidFill>
                <a:latin typeface="Comic Sans MS" panose="030F0702030302020204" pitchFamily="66" charset="0"/>
              </a:rPr>
              <a:t>Since we see that prophecy is accounted for in </a:t>
            </a:r>
            <a:r>
              <a:rPr lang="en-CA" sz="2800" b="1" cap="none" dirty="0" smtClean="0">
                <a:solidFill>
                  <a:srgbClr val="0066FF"/>
                </a:solidFill>
                <a:latin typeface="Comic Sans MS" panose="030F0702030302020204" pitchFamily="66" charset="0"/>
              </a:rPr>
              <a:t>360 day </a:t>
            </a:r>
            <a:r>
              <a:rPr lang="en-CA" sz="2800" b="1" cap="none" dirty="0" smtClean="0">
                <a:solidFill>
                  <a:schemeClr val="accent6">
                    <a:lumMod val="75000"/>
                  </a:schemeClr>
                </a:solidFill>
                <a:latin typeface="Comic Sans MS" panose="030F0702030302020204" pitchFamily="66" charset="0"/>
              </a:rPr>
              <a:t>DUPLICATEABLE YEARS, </a:t>
            </a:r>
            <a:r>
              <a:rPr lang="en-CA" sz="2800" cap="none" dirty="0" smtClean="0">
                <a:solidFill>
                  <a:schemeClr val="tx1"/>
                </a:solidFill>
                <a:latin typeface="Comic Sans MS" panose="030F0702030302020204" pitchFamily="66" charset="0"/>
              </a:rPr>
              <a:t>which of </a:t>
            </a:r>
            <a:r>
              <a:rPr lang="en-CA" sz="2800" b="1" cap="none" dirty="0" smtClean="0">
                <a:solidFill>
                  <a:schemeClr val="accent6">
                    <a:lumMod val="75000"/>
                  </a:schemeClr>
                </a:solidFill>
                <a:latin typeface="Comic Sans MS" panose="030F0702030302020204" pitchFamily="66" charset="0"/>
              </a:rPr>
              <a:t>NECESSITY MUST REPEAT OVER TIME AND TIME AGAIN,</a:t>
            </a:r>
            <a:r>
              <a:rPr lang="en-CA" sz="2800" b="1" cap="none" dirty="0" smtClean="0">
                <a:solidFill>
                  <a:srgbClr val="0066FF"/>
                </a:solidFill>
                <a:latin typeface="Comic Sans MS" panose="030F0702030302020204" pitchFamily="66" charset="0"/>
              </a:rPr>
              <a:t>(</a:t>
            </a:r>
            <a:r>
              <a:rPr lang="en-CA" sz="2800" b="1" cap="none" dirty="0" smtClean="0">
                <a:ln>
                  <a:solidFill>
                    <a:schemeClr val="tx1"/>
                  </a:solidFill>
                </a:ln>
                <a:solidFill>
                  <a:srgbClr val="0066FF"/>
                </a:solidFill>
                <a:effectLst>
                  <a:glow rad="127000">
                    <a:srgbClr val="FFFF00"/>
                  </a:glow>
                </a:effectLst>
                <a:latin typeface="Comic Sans MS" panose="030F0702030302020204" pitchFamily="66" charset="0"/>
              </a:rPr>
              <a:t>Jubilee cycles</a:t>
            </a:r>
            <a:r>
              <a:rPr lang="en-CA" sz="2800" b="1" cap="none" dirty="0" smtClean="0">
                <a:solidFill>
                  <a:srgbClr val="0066FF"/>
                </a:solidFill>
                <a:latin typeface="Comic Sans MS" panose="030F0702030302020204" pitchFamily="66" charset="0"/>
              </a:rPr>
              <a:t>), </a:t>
            </a:r>
            <a:r>
              <a:rPr lang="en-CA" sz="2800" cap="none" dirty="0" smtClean="0">
                <a:solidFill>
                  <a:schemeClr val="tx1"/>
                </a:solidFill>
                <a:latin typeface="Comic Sans MS" panose="030F0702030302020204" pitchFamily="66" charset="0"/>
              </a:rPr>
              <a:t>a definition of</a:t>
            </a:r>
            <a:r>
              <a:rPr lang="en-CA" sz="2800" b="1" cap="none" dirty="0" smtClean="0">
                <a:solidFill>
                  <a:srgbClr val="0066FF"/>
                </a:solidFill>
                <a:latin typeface="Comic Sans MS" panose="030F0702030302020204" pitchFamily="66" charset="0"/>
              </a:rPr>
              <a:t> </a:t>
            </a:r>
            <a:r>
              <a:rPr lang="en-CA" sz="2800" b="1" cap="none" dirty="0" smtClean="0">
                <a:solidFill>
                  <a:srgbClr val="FF0000"/>
                </a:solidFill>
                <a:latin typeface="Comic Sans MS" panose="030F0702030302020204" pitchFamily="66" charset="0"/>
              </a:rPr>
              <a:t>change</a:t>
            </a:r>
            <a:r>
              <a:rPr lang="en-CA" sz="2800" b="1" cap="none" dirty="0" smtClean="0">
                <a:solidFill>
                  <a:srgbClr val="0066FF"/>
                </a:solidFill>
                <a:latin typeface="Comic Sans MS" panose="030F0702030302020204" pitchFamily="66" charset="0"/>
              </a:rPr>
              <a:t> </a:t>
            </a:r>
            <a:r>
              <a:rPr lang="en-CA" sz="2800" cap="none" dirty="0" smtClean="0">
                <a:solidFill>
                  <a:schemeClr val="tx1"/>
                </a:solidFill>
                <a:latin typeface="Comic Sans MS" panose="030F0702030302020204" pitchFamily="66" charset="0"/>
              </a:rPr>
              <a:t>and</a:t>
            </a:r>
            <a:r>
              <a:rPr lang="en-CA" sz="2800" b="1" cap="none" dirty="0" smtClean="0">
                <a:solidFill>
                  <a:srgbClr val="0066FF"/>
                </a:solidFill>
                <a:latin typeface="Comic Sans MS" panose="030F0702030302020204" pitchFamily="66" charset="0"/>
              </a:rPr>
              <a:t> </a:t>
            </a:r>
            <a:r>
              <a:rPr lang="en-CA" sz="2800" b="1" cap="none" dirty="0" smtClean="0">
                <a:solidFill>
                  <a:srgbClr val="FF0000"/>
                </a:solidFill>
                <a:latin typeface="Comic Sans MS" panose="030F0702030302020204" pitchFamily="66" charset="0"/>
              </a:rPr>
              <a:t>transmute</a:t>
            </a:r>
            <a:r>
              <a:rPr lang="en-CA" sz="2800" b="1" cap="none" dirty="0" smtClean="0">
                <a:solidFill>
                  <a:srgbClr val="0066FF"/>
                </a:solidFill>
                <a:latin typeface="Comic Sans MS" panose="030F0702030302020204" pitchFamily="66" charset="0"/>
              </a:rPr>
              <a:t> </a:t>
            </a:r>
            <a:r>
              <a:rPr lang="en-CA" sz="2800" cap="none" dirty="0" smtClean="0">
                <a:solidFill>
                  <a:schemeClr val="tx1"/>
                </a:solidFill>
                <a:latin typeface="Comic Sans MS" panose="030F0702030302020204" pitchFamily="66" charset="0"/>
              </a:rPr>
              <a:t>simply cannot be applied to </a:t>
            </a:r>
            <a:r>
              <a:rPr lang="en-CA" sz="2800" b="1" cap="none" dirty="0" err="1" smtClean="0">
                <a:solidFill>
                  <a:srgbClr val="0066FF"/>
                </a:solidFill>
                <a:latin typeface="Comic Sans MS" panose="030F0702030302020204" pitchFamily="66" charset="0"/>
              </a:rPr>
              <a:t>Yahuah’s</a:t>
            </a:r>
            <a:r>
              <a:rPr lang="en-CA" sz="2800" b="1" cap="none" dirty="0" smtClean="0">
                <a:solidFill>
                  <a:srgbClr val="0066FF"/>
                </a:solidFill>
                <a:latin typeface="Comic Sans MS" panose="030F0702030302020204" pitchFamily="66" charset="0"/>
              </a:rPr>
              <a:t> Covenant Year.</a:t>
            </a:r>
            <a:r>
              <a:rPr lang="en-CA" sz="2800" cap="none" dirty="0" smtClean="0">
                <a:solidFill>
                  <a:srgbClr val="0A0A0A"/>
                </a:solidFill>
                <a:latin typeface="blbHebrew"/>
              </a:rPr>
              <a:t/>
            </a:r>
            <a:br>
              <a:rPr lang="en-CA" sz="2800" cap="none" dirty="0" smtClean="0">
                <a:solidFill>
                  <a:srgbClr val="0A0A0A"/>
                </a:solidFill>
                <a:latin typeface="blbHebrew"/>
              </a:rPr>
            </a:br>
            <a:r>
              <a:rPr lang="en-CA" sz="2800" cap="none" dirty="0" smtClean="0">
                <a:solidFill>
                  <a:srgbClr val="0A0A0A"/>
                </a:solidFill>
                <a:latin typeface="blbHebrew"/>
              </a:rPr>
              <a:t> </a:t>
            </a:r>
            <a:endParaRPr lang="en-CA" sz="2800" cap="none" dirty="0">
              <a:solidFill>
                <a:srgbClr val="002060"/>
              </a:solidFill>
              <a:latin typeface="Arial Black" panose="020B0A04020102020204" pitchFamily="34" charset="0"/>
            </a:endParaRPr>
          </a:p>
        </p:txBody>
      </p:sp>
      <p:sp>
        <p:nvSpPr>
          <p:cNvPr id="4" name="Slide Number Placeholder 3"/>
          <p:cNvSpPr>
            <a:spLocks noGrp="1"/>
          </p:cNvSpPr>
          <p:nvPr>
            <p:ph type="sldNum" sz="quarter" idx="12"/>
          </p:nvPr>
        </p:nvSpPr>
        <p:spPr>
          <a:xfrm>
            <a:off x="11747157" y="6573389"/>
            <a:ext cx="444843" cy="284612"/>
          </a:xfrm>
        </p:spPr>
        <p:txBody>
          <a:bodyPr/>
          <a:lstStyle/>
          <a:p>
            <a:fld id="{6D22F896-40B5-4ADD-8801-0D06FADFA095}" type="slidenum">
              <a:rPr lang="en-US" smtClean="0"/>
              <a:pPr/>
              <a:t>83</a:t>
            </a:fld>
            <a:endParaRPr lang="en-US" dirty="0"/>
          </a:p>
        </p:txBody>
      </p:sp>
      <p:sp>
        <p:nvSpPr>
          <p:cNvPr id="2" name="Rectangle 1"/>
          <p:cNvSpPr/>
          <p:nvPr/>
        </p:nvSpPr>
        <p:spPr>
          <a:xfrm>
            <a:off x="911778" y="6144225"/>
            <a:ext cx="10368444" cy="573740"/>
          </a:xfrm>
          <a:prstGeom prst="rect">
            <a:avLst/>
          </a:prstGeom>
          <a:solidFill>
            <a:schemeClr val="bg1">
              <a:lumMod val="85000"/>
            </a:schemeClr>
          </a:solidFill>
          <a:ln w="38100">
            <a:solidFill>
              <a:srgbClr val="6633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lvl="0" algn="ctr" defTabSz="914400">
              <a:lnSpc>
                <a:spcPct val="120000"/>
              </a:lnSpc>
              <a:spcBef>
                <a:spcPts val="1000"/>
              </a:spcBef>
              <a:buClr>
                <a:prstClr val="black"/>
              </a:buClr>
            </a:pPr>
            <a:r>
              <a:rPr lang="en-CA" sz="2600" u="sng" dirty="0">
                <a:solidFill>
                  <a:schemeClr val="accent1">
                    <a:lumMod val="75000"/>
                  </a:schemeClr>
                </a:solidFill>
                <a:latin typeface="Arial Black" panose="020B0A04020102020204" pitchFamily="34" charset="0"/>
              </a:rPr>
              <a:t>What </a:t>
            </a:r>
            <a:r>
              <a:rPr lang="en-CA" sz="2600" dirty="0" smtClean="0">
                <a:solidFill>
                  <a:schemeClr val="accent1">
                    <a:lumMod val="75000"/>
                  </a:schemeClr>
                </a:solidFill>
                <a:latin typeface="Arial Black" panose="020B0A04020102020204" pitchFamily="34" charset="0"/>
              </a:rPr>
              <a:t>p</a:t>
            </a:r>
            <a:r>
              <a:rPr lang="en-CA" sz="2600" u="sng" dirty="0" smtClean="0">
                <a:solidFill>
                  <a:schemeClr val="accent1">
                    <a:lumMod val="75000"/>
                  </a:schemeClr>
                </a:solidFill>
                <a:latin typeface="Arial Black" panose="020B0A04020102020204" pitchFamily="34" charset="0"/>
              </a:rPr>
              <a:t>rimitive root definition then remains </a:t>
            </a:r>
            <a:r>
              <a:rPr lang="en-CA" sz="2600" u="sng" dirty="0">
                <a:solidFill>
                  <a:schemeClr val="accent1">
                    <a:lumMod val="75000"/>
                  </a:schemeClr>
                </a:solidFill>
                <a:latin typeface="Arial Black" panose="020B0A04020102020204" pitchFamily="34" charset="0"/>
              </a:rPr>
              <a:t>com</a:t>
            </a:r>
            <a:r>
              <a:rPr lang="en-CA" sz="2600" dirty="0">
                <a:solidFill>
                  <a:schemeClr val="accent1">
                    <a:lumMod val="75000"/>
                  </a:schemeClr>
                </a:solidFill>
                <a:latin typeface="Arial Black" panose="020B0A04020102020204" pitchFamily="34" charset="0"/>
              </a:rPr>
              <a:t>p</a:t>
            </a:r>
            <a:r>
              <a:rPr lang="en-CA" sz="2600" u="sng" dirty="0">
                <a:solidFill>
                  <a:schemeClr val="accent1">
                    <a:lumMod val="75000"/>
                  </a:schemeClr>
                </a:solidFill>
                <a:latin typeface="Arial Black" panose="020B0A04020102020204" pitchFamily="34" charset="0"/>
              </a:rPr>
              <a:t>atible</a:t>
            </a:r>
            <a:r>
              <a:rPr lang="en-CA" sz="2600" dirty="0">
                <a:solidFill>
                  <a:schemeClr val="accent1">
                    <a:lumMod val="75000"/>
                  </a:schemeClr>
                </a:solidFill>
                <a:latin typeface="Arial Black" panose="020B0A04020102020204" pitchFamily="34" charset="0"/>
              </a:rPr>
              <a:t>?</a:t>
            </a:r>
          </a:p>
        </p:txBody>
      </p:sp>
    </p:spTree>
    <p:extLst>
      <p:ext uri="{BB962C8B-B14F-4D97-AF65-F5344CB8AC3E}">
        <p14:creationId xmlns:p14="http://schemas.microsoft.com/office/powerpoint/2010/main" val="23460994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10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FF00">
                <a:alpha val="58000"/>
              </a:srgbClr>
            </a:gs>
            <a:gs pos="100000">
              <a:schemeClr val="accent5">
                <a:lumMod val="40000"/>
                <a:lumOff val="60000"/>
              </a:schemeClr>
            </a:gs>
          </a:gsLst>
          <a:lin ang="5400000" scaled="0"/>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2309" y="115330"/>
            <a:ext cx="11481759" cy="6635094"/>
          </a:xfrm>
        </p:spPr>
        <p:txBody>
          <a:bodyPr anchor="ctr">
            <a:normAutofit fontScale="92500"/>
            <a:scene3d>
              <a:camera prst="orthographicFront"/>
              <a:lightRig rig="threePt" dir="t"/>
            </a:scene3d>
            <a:sp3d extrusionH="57150">
              <a:bevelT w="38100" h="38100" prst="angle"/>
            </a:sp3d>
          </a:bodyPr>
          <a:lstStyle/>
          <a:p>
            <a:r>
              <a:rPr lang="en-CA" sz="4400" b="1" cap="none" dirty="0" smtClean="0">
                <a:solidFill>
                  <a:srgbClr val="002060"/>
                </a:solidFill>
                <a:effectLst>
                  <a:glow rad="127000">
                    <a:srgbClr val="00FFFF"/>
                  </a:glow>
                </a:effectLst>
              </a:rPr>
              <a:t>To repeat a second time! </a:t>
            </a:r>
            <a:r>
              <a:rPr lang="en-CA" sz="4400" b="1" cap="none" dirty="0" smtClean="0">
                <a:solidFill>
                  <a:srgbClr val="002060"/>
                </a:solidFill>
              </a:rPr>
              <a:t/>
            </a:r>
            <a:br>
              <a:rPr lang="en-CA" sz="4400" b="1" cap="none" dirty="0" smtClean="0">
                <a:solidFill>
                  <a:srgbClr val="002060"/>
                </a:solidFill>
              </a:rPr>
            </a:br>
            <a:r>
              <a:rPr lang="en-CA" sz="3200" cap="none" dirty="0" smtClean="0">
                <a:solidFill>
                  <a:srgbClr val="002060"/>
                </a:solidFill>
              </a:rPr>
              <a:t>Does this mean the </a:t>
            </a:r>
            <a:r>
              <a:rPr lang="en-CA" sz="3200" b="1" cap="none" dirty="0" smtClean="0">
                <a:solidFill>
                  <a:srgbClr val="9966FF"/>
                </a:solidFill>
              </a:rPr>
              <a:t>year</a:t>
            </a:r>
            <a:r>
              <a:rPr lang="en-CA" sz="3200" cap="none" dirty="0" smtClean="0">
                <a:solidFill>
                  <a:srgbClr val="002060"/>
                </a:solidFill>
              </a:rPr>
              <a:t> needs to only duplicate itself once making a total of 2 years?  At this point will the duplication restriction be lifted providing grounds for change in the length of the year (i.e.  lunar 13</a:t>
            </a:r>
            <a:r>
              <a:rPr lang="en-CA" sz="3200" cap="none" baseline="30000" dirty="0" smtClean="0">
                <a:solidFill>
                  <a:srgbClr val="002060"/>
                </a:solidFill>
              </a:rPr>
              <a:t>th</a:t>
            </a:r>
            <a:r>
              <a:rPr lang="en-CA" sz="3200" cap="none" dirty="0" smtClean="0">
                <a:solidFill>
                  <a:srgbClr val="002060"/>
                </a:solidFill>
              </a:rPr>
              <a:t> month)?</a:t>
            </a:r>
            <a:r>
              <a:rPr lang="en-CA" sz="4400" b="1" cap="none" dirty="0" smtClean="0">
                <a:solidFill>
                  <a:srgbClr val="002060"/>
                </a:solidFill>
              </a:rPr>
              <a:t/>
            </a:r>
            <a:br>
              <a:rPr lang="en-CA" sz="4400" b="1" cap="none" dirty="0" smtClean="0">
                <a:solidFill>
                  <a:srgbClr val="002060"/>
                </a:solidFill>
              </a:rPr>
            </a:br>
            <a:r>
              <a:rPr lang="en-CA" sz="4400" b="1" cap="none" dirty="0" smtClean="0">
                <a:solidFill>
                  <a:srgbClr val="FF0000"/>
                </a:solidFill>
              </a:rPr>
              <a:t>No!  </a:t>
            </a:r>
            <a:r>
              <a:rPr lang="en-CA" sz="4400" b="1" u="sng" cap="none" dirty="0" smtClean="0">
                <a:ln>
                  <a:solidFill>
                    <a:sysClr val="windowText" lastClr="000000"/>
                  </a:solidFill>
                </a:ln>
                <a:solidFill>
                  <a:srgbClr val="FF0000"/>
                </a:solidFill>
                <a:effectLst>
                  <a:glow rad="127000">
                    <a:srgbClr val="00FF00"/>
                  </a:glow>
                </a:effectLst>
              </a:rPr>
              <a:t>Each</a:t>
            </a:r>
            <a:r>
              <a:rPr lang="en-CA" sz="4400" b="1" cap="none" dirty="0" smtClean="0">
                <a:solidFill>
                  <a:srgbClr val="FF0000"/>
                </a:solidFill>
              </a:rPr>
              <a:t> </a:t>
            </a:r>
            <a:r>
              <a:rPr lang="en-CA" sz="4400" b="1" cap="none" dirty="0" smtClean="0">
                <a:ln w="12700">
                  <a:solidFill>
                    <a:srgbClr val="00FFFF"/>
                  </a:solidFill>
                </a:ln>
                <a:solidFill>
                  <a:srgbClr val="9966FF"/>
                </a:solidFill>
                <a:effectLst>
                  <a:glow rad="127000">
                    <a:srgbClr val="FFFF00"/>
                  </a:glow>
                </a:effectLst>
              </a:rPr>
              <a:t>Shaneh</a:t>
            </a:r>
            <a:r>
              <a:rPr lang="en-CA" sz="4400" b="1" cap="none" dirty="0" smtClean="0">
                <a:solidFill>
                  <a:srgbClr val="FF0000"/>
                </a:solidFill>
              </a:rPr>
              <a:t> </a:t>
            </a:r>
            <a:r>
              <a:rPr lang="en-CA" sz="4400" b="1" u="sng" cap="none" dirty="0" smtClean="0">
                <a:solidFill>
                  <a:srgbClr val="FF0000"/>
                </a:solidFill>
              </a:rPr>
              <a:t>Scri</a:t>
            </a:r>
            <a:r>
              <a:rPr lang="en-CA" sz="4400" b="1" cap="none" dirty="0" smtClean="0">
                <a:solidFill>
                  <a:srgbClr val="FF0000"/>
                </a:solidFill>
              </a:rPr>
              <a:t>p</a:t>
            </a:r>
            <a:r>
              <a:rPr lang="en-CA" sz="4400" b="1" u="sng" cap="none" dirty="0" smtClean="0">
                <a:solidFill>
                  <a:srgbClr val="FF0000"/>
                </a:solidFill>
              </a:rPr>
              <a:t>tural </a:t>
            </a:r>
            <a:r>
              <a:rPr lang="en-CA" sz="4400" b="1" cap="none" dirty="0" smtClean="0">
                <a:solidFill>
                  <a:srgbClr val="FF0000"/>
                </a:solidFill>
              </a:rPr>
              <a:t>y</a:t>
            </a:r>
            <a:r>
              <a:rPr lang="en-CA" sz="4400" b="1" u="sng" cap="none" dirty="0" smtClean="0">
                <a:solidFill>
                  <a:srgbClr val="FF0000"/>
                </a:solidFill>
              </a:rPr>
              <a:t>ear</a:t>
            </a:r>
            <a:r>
              <a:rPr lang="en-CA" sz="4400" b="1" cap="none" dirty="0" smtClean="0">
                <a:solidFill>
                  <a:srgbClr val="FF0000"/>
                </a:solidFill>
              </a:rPr>
              <a:t> accounted for has the </a:t>
            </a:r>
            <a:r>
              <a:rPr lang="en-CA" sz="4400" b="1" cap="none" dirty="0" smtClean="0">
                <a:solidFill>
                  <a:srgbClr val="9966FF"/>
                </a:solidFill>
              </a:rPr>
              <a:t>duplication, repeatable format </a:t>
            </a:r>
            <a:r>
              <a:rPr lang="en-CA" sz="4400" b="1" cap="none" dirty="0" smtClean="0">
                <a:solidFill>
                  <a:srgbClr val="FF0000"/>
                </a:solidFill>
              </a:rPr>
              <a:t>applied to it!</a:t>
            </a:r>
          </a:p>
          <a:p>
            <a:r>
              <a:rPr lang="en-CA" sz="2800" cap="none" dirty="0" smtClean="0">
                <a:solidFill>
                  <a:schemeClr val="tx1"/>
                </a:solidFill>
              </a:rPr>
              <a:t>When Scripture tells us the Jubilee cycle years are </a:t>
            </a:r>
            <a:r>
              <a:rPr lang="en-CA" sz="2800" cap="none" dirty="0" smtClean="0">
                <a:solidFill>
                  <a:schemeClr val="tx1"/>
                </a:solidFill>
                <a:effectLst>
                  <a:glow rad="127000">
                    <a:srgbClr val="00FF00"/>
                  </a:glow>
                </a:effectLst>
                <a:latin typeface="Arial Black" panose="020B0A04020102020204" pitchFamily="34" charset="0"/>
              </a:rPr>
              <a:t>Shaneh; </a:t>
            </a:r>
            <a:r>
              <a:rPr lang="en-CA" sz="2800" cap="none" dirty="0" smtClean="0">
                <a:solidFill>
                  <a:schemeClr val="tx1"/>
                </a:solidFill>
              </a:rPr>
              <a:t>then each of those </a:t>
            </a:r>
            <a:br>
              <a:rPr lang="en-CA" sz="2800" cap="none" dirty="0" smtClean="0">
                <a:solidFill>
                  <a:schemeClr val="tx1"/>
                </a:solidFill>
              </a:rPr>
            </a:br>
            <a:r>
              <a:rPr lang="en-CA" sz="2800" cap="none" dirty="0" smtClean="0">
                <a:solidFill>
                  <a:schemeClr val="tx1"/>
                </a:solidFill>
              </a:rPr>
              <a:t>50 years must be able to duplicate itself sequentially in a perfect mirrored format.  </a:t>
            </a:r>
          </a:p>
          <a:p>
            <a:r>
              <a:rPr lang="en-CA" sz="2800" b="1" cap="none" dirty="0">
                <a:solidFill>
                  <a:schemeClr val="accent1">
                    <a:lumMod val="50000"/>
                  </a:schemeClr>
                </a:solidFill>
              </a:rPr>
              <a:t>T</a:t>
            </a:r>
            <a:r>
              <a:rPr lang="en-CA" sz="2800" b="1" cap="none" dirty="0" smtClean="0">
                <a:solidFill>
                  <a:schemeClr val="accent1">
                    <a:lumMod val="50000"/>
                  </a:schemeClr>
                </a:solidFill>
              </a:rPr>
              <a:t>he Lunar year with the 13</a:t>
            </a:r>
            <a:r>
              <a:rPr lang="en-CA" sz="2800" b="1" cap="none" baseline="30000" dirty="0" smtClean="0">
                <a:solidFill>
                  <a:schemeClr val="accent1">
                    <a:lumMod val="50000"/>
                  </a:schemeClr>
                </a:solidFill>
              </a:rPr>
              <a:t>th</a:t>
            </a:r>
            <a:r>
              <a:rPr lang="en-CA" sz="2800" b="1" cap="none" dirty="0" smtClean="0">
                <a:solidFill>
                  <a:schemeClr val="accent1">
                    <a:lumMod val="50000"/>
                  </a:schemeClr>
                </a:solidFill>
              </a:rPr>
              <a:t> month is simply and fully incapable </a:t>
            </a:r>
            <a:br>
              <a:rPr lang="en-CA" sz="2800" b="1" cap="none" dirty="0" smtClean="0">
                <a:solidFill>
                  <a:schemeClr val="accent1">
                    <a:lumMod val="50000"/>
                  </a:schemeClr>
                </a:solidFill>
              </a:rPr>
            </a:br>
            <a:r>
              <a:rPr lang="en-CA" sz="2800" b="1" cap="none" dirty="0" smtClean="0">
                <a:solidFill>
                  <a:schemeClr val="accent1">
                    <a:lumMod val="50000"/>
                  </a:schemeClr>
                </a:solidFill>
              </a:rPr>
              <a:t>of this perfect symmetrical sequentially duplicating format.  </a:t>
            </a:r>
            <a:endParaRPr lang="en-CA" sz="2800" b="1" cap="none" dirty="0">
              <a:solidFill>
                <a:schemeClr val="accent1">
                  <a:lumMod val="50000"/>
                </a:schemeClr>
              </a:solidFill>
            </a:endParaRPr>
          </a:p>
        </p:txBody>
      </p:sp>
      <p:sp>
        <p:nvSpPr>
          <p:cNvPr id="4" name="Slide Number Placeholder 3"/>
          <p:cNvSpPr>
            <a:spLocks noGrp="1"/>
          </p:cNvSpPr>
          <p:nvPr>
            <p:ph type="sldNum" sz="quarter" idx="12"/>
          </p:nvPr>
        </p:nvSpPr>
        <p:spPr>
          <a:xfrm>
            <a:off x="11747157" y="6573389"/>
            <a:ext cx="444843" cy="284612"/>
          </a:xfrm>
        </p:spPr>
        <p:txBody>
          <a:bodyPr/>
          <a:lstStyle/>
          <a:p>
            <a:fld id="{6D22F896-40B5-4ADD-8801-0D06FADFA095}" type="slidenum">
              <a:rPr lang="en-US" smtClean="0"/>
              <a:pPr/>
              <a:t>84</a:t>
            </a:fld>
            <a:endParaRPr lang="en-US" dirty="0"/>
          </a:p>
        </p:txBody>
      </p:sp>
      <p:sp>
        <p:nvSpPr>
          <p:cNvPr id="2" name="Lightning Bolt 1"/>
          <p:cNvSpPr/>
          <p:nvPr/>
        </p:nvSpPr>
        <p:spPr>
          <a:xfrm rot="19284703">
            <a:off x="746304" y="-203775"/>
            <a:ext cx="2201730" cy="2002089"/>
          </a:xfrm>
          <a:prstGeom prst="lightningBolt">
            <a:avLst/>
          </a:prstGeom>
          <a:solidFill>
            <a:srgbClr val="9966FF"/>
          </a:solidFill>
          <a:ln w="57150">
            <a:solidFill>
              <a:srgbClr val="FF00FF"/>
            </a:solidFill>
          </a:ln>
          <a:effectLst>
            <a:glow rad="127000">
              <a:srgbClr val="FFFF00"/>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9401349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anim calcmode="lin" valueType="num">
                                      <p:cBhvr>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FF00">
                <a:alpha val="58000"/>
              </a:srgbClr>
            </a:gs>
            <a:gs pos="100000">
              <a:schemeClr val="accent5">
                <a:lumMod val="40000"/>
                <a:lumOff val="60000"/>
              </a:schemeClr>
            </a:gs>
          </a:gsLst>
          <a:lin ang="5400000" scaled="0"/>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2309" y="115330"/>
            <a:ext cx="11481759" cy="6742670"/>
          </a:xfrm>
        </p:spPr>
        <p:txBody>
          <a:bodyPr anchor="ctr">
            <a:normAutofit/>
            <a:scene3d>
              <a:camera prst="orthographicFront"/>
              <a:lightRig rig="threePt" dir="t"/>
            </a:scene3d>
            <a:sp3d extrusionH="57150">
              <a:bevelT w="38100" h="38100" prst="angle"/>
            </a:sp3d>
          </a:bodyPr>
          <a:lstStyle/>
          <a:p>
            <a:r>
              <a:rPr lang="en-CA" sz="4400" b="1" cap="none" dirty="0" smtClean="0">
                <a:solidFill>
                  <a:srgbClr val="002060"/>
                </a:solidFill>
                <a:effectLst>
                  <a:glow rad="127000">
                    <a:srgbClr val="00FFFF"/>
                  </a:glow>
                </a:effectLst>
              </a:rPr>
              <a:t>To repeat a second time!</a:t>
            </a:r>
          </a:p>
          <a:p>
            <a:r>
              <a:rPr lang="en-CA" sz="4400" b="1" cap="none" dirty="0" smtClean="0">
                <a:solidFill>
                  <a:srgbClr val="002060"/>
                </a:solidFill>
                <a:effectLst>
                  <a:glow rad="127000">
                    <a:srgbClr val="00FFFF"/>
                  </a:glow>
                </a:effectLst>
              </a:rPr>
              <a:t>The Jubilee year sequences – </a:t>
            </a:r>
            <a:br>
              <a:rPr lang="en-CA" sz="4400" b="1" cap="none" dirty="0" smtClean="0">
                <a:solidFill>
                  <a:srgbClr val="002060"/>
                </a:solidFill>
                <a:effectLst>
                  <a:glow rad="127000">
                    <a:srgbClr val="00FFFF"/>
                  </a:glow>
                </a:effectLst>
              </a:rPr>
            </a:br>
            <a:r>
              <a:rPr lang="en-CA" sz="4400" cap="none" dirty="0" smtClean="0">
                <a:solidFill>
                  <a:srgbClr val="002060"/>
                </a:solidFill>
                <a:effectLst/>
              </a:rPr>
              <a:t>At which point in time did </a:t>
            </a:r>
            <a:r>
              <a:rPr lang="en-CA" sz="4400" b="1" cap="none" dirty="0" smtClean="0">
                <a:solidFill>
                  <a:srgbClr val="0066FF"/>
                </a:solidFill>
                <a:effectLst/>
              </a:rPr>
              <a:t>Yahuah</a:t>
            </a:r>
            <a:r>
              <a:rPr lang="en-CA" sz="4400" cap="none" dirty="0" smtClean="0">
                <a:solidFill>
                  <a:srgbClr val="002060"/>
                </a:solidFill>
                <a:effectLst/>
              </a:rPr>
              <a:t> declare that </a:t>
            </a:r>
            <a:br>
              <a:rPr lang="en-CA" sz="4400" cap="none" dirty="0" smtClean="0">
                <a:solidFill>
                  <a:srgbClr val="002060"/>
                </a:solidFill>
                <a:effectLst/>
              </a:rPr>
            </a:br>
            <a:r>
              <a:rPr lang="en-CA" sz="4400" cap="none" dirty="0" smtClean="0">
                <a:solidFill>
                  <a:srgbClr val="002060"/>
                </a:solidFill>
                <a:effectLst/>
              </a:rPr>
              <a:t>the </a:t>
            </a:r>
            <a:r>
              <a:rPr lang="en-CA" sz="4400" b="1" cap="none" dirty="0" smtClean="0">
                <a:solidFill>
                  <a:srgbClr val="0066FF"/>
                </a:solidFill>
                <a:effectLst/>
              </a:rPr>
              <a:t>JUBILEE</a:t>
            </a:r>
            <a:r>
              <a:rPr lang="en-CA" sz="4400" cap="none" dirty="0" smtClean="0">
                <a:solidFill>
                  <a:srgbClr val="002060"/>
                </a:solidFill>
                <a:effectLst/>
              </a:rPr>
              <a:t> sequence would terminate?</a:t>
            </a:r>
          </a:p>
          <a:p>
            <a:r>
              <a:rPr lang="en-CA" sz="4400" b="1" u="sng" cap="none" dirty="0" smtClean="0">
                <a:solidFill>
                  <a:srgbClr val="002060"/>
                </a:solidFill>
                <a:effectLst/>
              </a:rPr>
              <a:t>Or</a:t>
            </a:r>
            <a:r>
              <a:rPr lang="en-CA" sz="4400" cap="none" dirty="0" smtClean="0">
                <a:solidFill>
                  <a:srgbClr val="002060"/>
                </a:solidFill>
                <a:effectLst/>
              </a:rPr>
              <a:t> – </a:t>
            </a:r>
            <a:r>
              <a:rPr lang="en-CA" sz="4400" b="1" cap="none" dirty="0" smtClean="0">
                <a:solidFill>
                  <a:srgbClr val="002060"/>
                </a:solidFill>
                <a:effectLst>
                  <a:glow rad="127000">
                    <a:srgbClr val="FF9900"/>
                  </a:glow>
                </a:effectLst>
              </a:rPr>
              <a:t>DO THEY EVER TERMINATE?</a:t>
            </a:r>
          </a:p>
          <a:p>
            <a:r>
              <a:rPr lang="en-CA" sz="4400" i="1" u="sng" cap="none" dirty="0" smtClean="0">
                <a:ln>
                  <a:solidFill>
                    <a:srgbClr val="663300"/>
                  </a:solidFill>
                </a:ln>
                <a:solidFill>
                  <a:schemeClr val="accent6">
                    <a:lumMod val="75000"/>
                  </a:schemeClr>
                </a:solidFill>
                <a:effectLst/>
                <a:latin typeface="Comic Sans MS" panose="030F0702030302020204" pitchFamily="66" charset="0"/>
              </a:rPr>
              <a:t>How often</a:t>
            </a:r>
            <a:r>
              <a:rPr lang="en-CA" sz="4400" i="1" cap="none" dirty="0" smtClean="0">
                <a:ln>
                  <a:solidFill>
                    <a:srgbClr val="663300"/>
                  </a:solidFill>
                </a:ln>
                <a:solidFill>
                  <a:schemeClr val="accent6">
                    <a:lumMod val="75000"/>
                  </a:schemeClr>
                </a:solidFill>
                <a:effectLst/>
                <a:latin typeface="Comic Sans MS" panose="030F0702030302020204" pitchFamily="66" charset="0"/>
              </a:rPr>
              <a:t> </a:t>
            </a:r>
            <a:r>
              <a:rPr lang="en-CA" sz="4400" cap="none" dirty="0" smtClean="0">
                <a:solidFill>
                  <a:srgbClr val="002060"/>
                </a:solidFill>
                <a:effectLst/>
              </a:rPr>
              <a:t>does the </a:t>
            </a:r>
            <a:r>
              <a:rPr lang="en-CA" sz="4400" b="1" cap="none" dirty="0" smtClean="0">
                <a:solidFill>
                  <a:srgbClr val="002060"/>
                </a:solidFill>
                <a:effectLst>
                  <a:glow rad="127000">
                    <a:schemeClr val="accent6">
                      <a:lumMod val="75000"/>
                    </a:schemeClr>
                  </a:glow>
                </a:effectLst>
              </a:rPr>
              <a:t>SHANEH</a:t>
            </a:r>
            <a:r>
              <a:rPr lang="en-CA" sz="4400" b="1" cap="none" dirty="0" smtClean="0">
                <a:solidFill>
                  <a:srgbClr val="002060"/>
                </a:solidFill>
                <a:effectLst>
                  <a:glow rad="127000">
                    <a:srgbClr val="FF9900"/>
                  </a:glow>
                </a:effectLst>
              </a:rPr>
              <a:t> </a:t>
            </a:r>
            <a:r>
              <a:rPr lang="en-CA" sz="4400" cap="none" dirty="0" smtClean="0">
                <a:solidFill>
                  <a:srgbClr val="002060"/>
                </a:solidFill>
                <a:effectLst/>
              </a:rPr>
              <a:t>year repeat itself? </a:t>
            </a:r>
            <a:r>
              <a:rPr lang="en-CA" sz="4400" b="1" cap="none" dirty="0" smtClean="0">
                <a:solidFill>
                  <a:srgbClr val="002060"/>
                </a:solidFill>
              </a:rPr>
              <a:t/>
            </a:r>
            <a:br>
              <a:rPr lang="en-CA" sz="4400" b="1" cap="none" dirty="0" smtClean="0">
                <a:solidFill>
                  <a:srgbClr val="002060"/>
                </a:solidFill>
              </a:rPr>
            </a:br>
            <a:r>
              <a:rPr lang="en-CA" sz="3200" cap="none" dirty="0" smtClean="0">
                <a:solidFill>
                  <a:srgbClr val="002060"/>
                </a:solidFill>
              </a:rPr>
              <a:t>(Just some thoughts to ponder.)</a:t>
            </a:r>
            <a:endParaRPr lang="en-CA" sz="3200" cap="none" dirty="0">
              <a:solidFill>
                <a:schemeClr val="tx1"/>
              </a:solidFill>
            </a:endParaRPr>
          </a:p>
        </p:txBody>
      </p:sp>
      <p:sp>
        <p:nvSpPr>
          <p:cNvPr id="4" name="Slide Number Placeholder 3"/>
          <p:cNvSpPr>
            <a:spLocks noGrp="1"/>
          </p:cNvSpPr>
          <p:nvPr>
            <p:ph type="sldNum" sz="quarter" idx="12"/>
          </p:nvPr>
        </p:nvSpPr>
        <p:spPr>
          <a:xfrm>
            <a:off x="11763632" y="6573389"/>
            <a:ext cx="428368" cy="284612"/>
          </a:xfrm>
        </p:spPr>
        <p:txBody>
          <a:bodyPr/>
          <a:lstStyle/>
          <a:p>
            <a:fld id="{6D22F896-40B5-4ADD-8801-0D06FADFA095}" type="slidenum">
              <a:rPr lang="en-US" smtClean="0"/>
              <a:pPr/>
              <a:t>85</a:t>
            </a:fld>
            <a:endParaRPr lang="en-US" dirty="0"/>
          </a:p>
        </p:txBody>
      </p:sp>
      <p:sp>
        <p:nvSpPr>
          <p:cNvPr id="2" name="Lightning Bolt 1"/>
          <p:cNvSpPr/>
          <p:nvPr/>
        </p:nvSpPr>
        <p:spPr>
          <a:xfrm rot="19284703">
            <a:off x="450469" y="-37448"/>
            <a:ext cx="2201730" cy="2002089"/>
          </a:xfrm>
          <a:prstGeom prst="lightningBolt">
            <a:avLst/>
          </a:prstGeom>
          <a:solidFill>
            <a:srgbClr val="9966FF"/>
          </a:solidFill>
          <a:ln w="57150">
            <a:solidFill>
              <a:srgbClr val="FF00FF"/>
            </a:solidFill>
          </a:ln>
          <a:effectLst>
            <a:glow rad="127000">
              <a:srgbClr val="FFFF00"/>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187065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up)">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circle(in)">
                                      <p:cBhvr>
                                        <p:cTn id="25"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FF00">
                <a:alpha val="58000"/>
              </a:srgbClr>
            </a:gs>
            <a:gs pos="100000">
              <a:schemeClr val="accent5">
                <a:lumMod val="40000"/>
                <a:lumOff val="60000"/>
              </a:schemeClr>
            </a:gs>
          </a:gsLst>
          <a:lin ang="0" scaled="1"/>
          <a:tileRect/>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2309" y="6694"/>
            <a:ext cx="11481759" cy="6635094"/>
          </a:xfrm>
        </p:spPr>
        <p:txBody>
          <a:bodyPr anchor="ctr">
            <a:normAutofit fontScale="92500"/>
            <a:scene3d>
              <a:camera prst="orthographicFront"/>
              <a:lightRig rig="threePt" dir="t"/>
            </a:scene3d>
            <a:sp3d extrusionH="57150">
              <a:bevelT w="38100" h="38100" prst="angle"/>
            </a:sp3d>
          </a:bodyPr>
          <a:lstStyle/>
          <a:p>
            <a:r>
              <a:rPr lang="en-CA" sz="4400" b="1" cap="none" dirty="0" smtClean="0">
                <a:solidFill>
                  <a:srgbClr val="002060"/>
                </a:solidFill>
                <a:effectLst>
                  <a:glow rad="127000">
                    <a:srgbClr val="00FFFF"/>
                  </a:glow>
                </a:effectLst>
              </a:rPr>
              <a:t>Back to Ezekiel!</a:t>
            </a:r>
          </a:p>
          <a:p>
            <a:r>
              <a:rPr lang="en-CA" sz="2800" b="1" dirty="0" smtClean="0">
                <a:solidFill>
                  <a:srgbClr val="663300"/>
                </a:solidFill>
              </a:rPr>
              <a:t>E</a:t>
            </a:r>
            <a:r>
              <a:rPr lang="en-CA" sz="2800" b="1" cap="none" dirty="0" smtClean="0">
                <a:solidFill>
                  <a:srgbClr val="663300"/>
                </a:solidFill>
              </a:rPr>
              <a:t>zekiel 1:1,2 </a:t>
            </a:r>
            <a:r>
              <a:rPr lang="en-CA" sz="2800" cap="none" dirty="0" smtClean="0">
                <a:solidFill>
                  <a:schemeClr val="tx1"/>
                </a:solidFill>
              </a:rPr>
              <a:t>gives us a definite outline of a </a:t>
            </a:r>
            <a:r>
              <a:rPr lang="en-CA" sz="2800" b="1" cap="none" dirty="0" smtClean="0">
                <a:solidFill>
                  <a:schemeClr val="tx1"/>
                </a:solidFill>
                <a:effectLst>
                  <a:glow rad="228600">
                    <a:schemeClr val="accent3">
                      <a:satMod val="175000"/>
                      <a:alpha val="40000"/>
                    </a:schemeClr>
                  </a:glow>
                </a:effectLst>
              </a:rPr>
              <a:t>Shaneh</a:t>
            </a:r>
            <a:r>
              <a:rPr lang="en-CA" sz="2800" cap="none" dirty="0" smtClean="0">
                <a:solidFill>
                  <a:schemeClr val="tx1"/>
                </a:solidFill>
              </a:rPr>
              <a:t> sequentially repeating year. </a:t>
            </a:r>
            <a:br>
              <a:rPr lang="en-CA" sz="2800" cap="none" dirty="0" smtClean="0">
                <a:solidFill>
                  <a:schemeClr val="tx1"/>
                </a:solidFill>
              </a:rPr>
            </a:br>
            <a:r>
              <a:rPr lang="en-CA" sz="2800" cap="none" dirty="0" smtClean="0">
                <a:solidFill>
                  <a:schemeClr val="tx1"/>
                </a:solidFill>
              </a:rPr>
              <a:t>The lunar based year cannot produce duplicated sequentially repeating years.</a:t>
            </a:r>
            <a:br>
              <a:rPr lang="en-CA" sz="2800" cap="none" dirty="0" smtClean="0">
                <a:solidFill>
                  <a:schemeClr val="tx1"/>
                </a:solidFill>
              </a:rPr>
            </a:br>
            <a:r>
              <a:rPr lang="en-CA" sz="2800" cap="none" dirty="0" smtClean="0">
                <a:solidFill>
                  <a:schemeClr val="tx1"/>
                </a:solidFill>
              </a:rPr>
              <a:t>Hence it becomes quite standard to understand the type of year format that</a:t>
            </a:r>
            <a:br>
              <a:rPr lang="en-CA" sz="2800" cap="none" dirty="0" smtClean="0">
                <a:solidFill>
                  <a:schemeClr val="tx1"/>
                </a:solidFill>
              </a:rPr>
            </a:br>
            <a:r>
              <a:rPr lang="en-CA" sz="2800" cap="none" dirty="0" smtClean="0">
                <a:solidFill>
                  <a:schemeClr val="tx1"/>
                </a:solidFill>
              </a:rPr>
              <a:t> Ezekiel was referencing, is a </a:t>
            </a:r>
            <a:r>
              <a:rPr lang="en-CA" sz="2800" b="1" cap="none" dirty="0" smtClean="0">
                <a:ln>
                  <a:solidFill>
                    <a:schemeClr val="tx1"/>
                  </a:solidFill>
                </a:ln>
                <a:solidFill>
                  <a:srgbClr val="FF9900"/>
                </a:solidFill>
              </a:rPr>
              <a:t>Mazzaroth/Tequfah</a:t>
            </a:r>
            <a:r>
              <a:rPr lang="en-CA" sz="2800" cap="none" dirty="0" smtClean="0">
                <a:solidFill>
                  <a:schemeClr val="tx1"/>
                </a:solidFill>
              </a:rPr>
              <a:t> based 12 month year.</a:t>
            </a:r>
          </a:p>
          <a:p>
            <a:r>
              <a:rPr lang="en-CA" sz="2800" cap="none" dirty="0" smtClean="0">
                <a:solidFill>
                  <a:schemeClr val="tx1"/>
                </a:solidFill>
              </a:rPr>
              <a:t>The only type of year that can possibly </a:t>
            </a:r>
            <a:r>
              <a:rPr lang="en-CA" sz="2800" b="1" cap="none" dirty="0" smtClean="0">
                <a:solidFill>
                  <a:srgbClr val="FF0000"/>
                </a:solidFill>
              </a:rPr>
              <a:t>duplicate perfectly </a:t>
            </a:r>
            <a:r>
              <a:rPr lang="en-CA" sz="2800" cap="none" dirty="0" smtClean="0">
                <a:solidFill>
                  <a:schemeClr val="tx1"/>
                </a:solidFill>
              </a:rPr>
              <a:t>is the one that produces 12 types of fruit – one for each month – </a:t>
            </a:r>
            <a:r>
              <a:rPr lang="en-CA" sz="2800" b="1" u="sng" cap="none" dirty="0" smtClean="0">
                <a:solidFill>
                  <a:srgbClr val="FF0000"/>
                </a:solidFill>
              </a:rPr>
              <a:t>EVERY</a:t>
            </a:r>
            <a:r>
              <a:rPr lang="en-CA" sz="2800" cap="none" dirty="0" smtClean="0">
                <a:solidFill>
                  <a:schemeClr val="tx1"/>
                </a:solidFill>
              </a:rPr>
              <a:t> month.  </a:t>
            </a:r>
            <a:r>
              <a:rPr lang="en-CA" sz="2800" b="1" cap="none" dirty="0" smtClean="0">
                <a:ln>
                  <a:solidFill>
                    <a:srgbClr val="002060"/>
                  </a:solidFill>
                </a:ln>
                <a:solidFill>
                  <a:srgbClr val="FF9900"/>
                </a:solidFill>
              </a:rPr>
              <a:t>(Rev 22:2)</a:t>
            </a:r>
          </a:p>
          <a:p>
            <a:r>
              <a:rPr lang="en-CA" sz="2800" cap="none" dirty="0" smtClean="0">
                <a:solidFill>
                  <a:schemeClr val="tx1"/>
                </a:solidFill>
              </a:rPr>
              <a:t>Ezekiel is telling us that he accounted these verses as timed by the </a:t>
            </a:r>
            <a:r>
              <a:rPr lang="en-CA" sz="2800" cap="none" dirty="0" err="1" smtClean="0">
                <a:solidFill>
                  <a:schemeClr val="tx1"/>
                </a:solidFill>
              </a:rPr>
              <a:t>Tequfah</a:t>
            </a:r>
            <a:r>
              <a:rPr lang="en-CA" sz="2800" cap="none" dirty="0" smtClean="0">
                <a:solidFill>
                  <a:schemeClr val="tx1"/>
                </a:solidFill>
              </a:rPr>
              <a:t>. </a:t>
            </a:r>
          </a:p>
          <a:p>
            <a:r>
              <a:rPr lang="en-CA" sz="2800" cap="none" dirty="0" smtClean="0">
                <a:solidFill>
                  <a:schemeClr val="tx1"/>
                </a:solidFill>
              </a:rPr>
              <a:t>That means the following year ALSO must be a duplicate of the primary year. </a:t>
            </a:r>
            <a:br>
              <a:rPr lang="en-CA" sz="2800" cap="none" dirty="0" smtClean="0">
                <a:solidFill>
                  <a:schemeClr val="tx1"/>
                </a:solidFill>
              </a:rPr>
            </a:br>
            <a:r>
              <a:rPr lang="en-CA" sz="2800" cap="none" dirty="0" smtClean="0">
                <a:solidFill>
                  <a:schemeClr val="tx1"/>
                </a:solidFill>
              </a:rPr>
              <a:t>The next year ALSO had a perfect 12 month format which duplicated itself a second time making a succession of 3 years, (or a perfect 36 months governed by </a:t>
            </a:r>
            <a:br>
              <a:rPr lang="en-CA" sz="2800" cap="none" dirty="0" smtClean="0">
                <a:solidFill>
                  <a:schemeClr val="tx1"/>
                </a:solidFill>
              </a:rPr>
            </a:br>
            <a:r>
              <a:rPr lang="en-CA" sz="2800" cap="none" dirty="0" smtClean="0">
                <a:solidFill>
                  <a:schemeClr val="tx1"/>
                </a:solidFill>
              </a:rPr>
              <a:t>the position of the sun), within the Mazzaroth determined as the Tequfah! </a:t>
            </a:r>
          </a:p>
        </p:txBody>
      </p:sp>
      <p:sp>
        <p:nvSpPr>
          <p:cNvPr id="4" name="Slide Number Placeholder 3"/>
          <p:cNvSpPr>
            <a:spLocks noGrp="1"/>
          </p:cNvSpPr>
          <p:nvPr>
            <p:ph type="sldNum" sz="quarter" idx="12"/>
          </p:nvPr>
        </p:nvSpPr>
        <p:spPr>
          <a:xfrm>
            <a:off x="11780932" y="6573388"/>
            <a:ext cx="395416" cy="284612"/>
          </a:xfrm>
        </p:spPr>
        <p:txBody>
          <a:bodyPr/>
          <a:lstStyle/>
          <a:p>
            <a:fld id="{6D22F896-40B5-4ADD-8801-0D06FADFA095}" type="slidenum">
              <a:rPr lang="en-US" smtClean="0"/>
              <a:pPr/>
              <a:t>86</a:t>
            </a:fld>
            <a:endParaRPr lang="en-US" dirty="0"/>
          </a:p>
        </p:txBody>
      </p:sp>
    </p:spTree>
    <p:extLst>
      <p:ext uri="{BB962C8B-B14F-4D97-AF65-F5344CB8AC3E}">
        <p14:creationId xmlns:p14="http://schemas.microsoft.com/office/powerpoint/2010/main" val="22743335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40000"/>
                <a:lumOff val="60000"/>
              </a:schemeClr>
            </a:gs>
            <a:gs pos="100000">
              <a:schemeClr val="accent5">
                <a:lumMod val="40000"/>
                <a:lumOff val="6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2309" y="115330"/>
            <a:ext cx="11481759" cy="6635094"/>
          </a:xfrm>
          <a:effectLst>
            <a:glow rad="228600">
              <a:schemeClr val="accent3">
                <a:satMod val="175000"/>
                <a:alpha val="40000"/>
              </a:schemeClr>
            </a:glow>
          </a:effectLst>
          <a:scene3d>
            <a:camera prst="orthographicFront"/>
            <a:lightRig rig="threePt" dir="t"/>
          </a:scene3d>
          <a:sp3d>
            <a:bevelT prst="angle"/>
          </a:sp3d>
        </p:spPr>
        <p:txBody>
          <a:bodyPr anchor="ctr">
            <a:normAutofit/>
            <a:sp3d extrusionH="57150">
              <a:bevelT w="38100" h="38100" prst="angle"/>
            </a:sp3d>
          </a:bodyPr>
          <a:lstStyle/>
          <a:p>
            <a:r>
              <a:rPr lang="en-CA" sz="2800" cap="none" dirty="0" smtClean="0">
                <a:solidFill>
                  <a:schemeClr val="tx1"/>
                </a:solidFill>
              </a:rPr>
              <a:t>Then we reach </a:t>
            </a:r>
            <a:r>
              <a:rPr lang="en-CA" sz="2800" b="1" cap="none" dirty="0" smtClean="0">
                <a:solidFill>
                  <a:schemeClr val="tx1"/>
                </a:solidFill>
              </a:rPr>
              <a:t>Ezekiel 8:1 </a:t>
            </a:r>
            <a:r>
              <a:rPr lang="en-CA" sz="2800" b="1" cap="none" dirty="0" smtClean="0">
                <a:solidFill>
                  <a:srgbClr val="FF00FF"/>
                </a:solidFill>
              </a:rPr>
              <a:t>WHERE IT IS SUGGESTED </a:t>
            </a:r>
            <a:r>
              <a:rPr lang="en-CA" sz="2800" cap="none" dirty="0" smtClean="0">
                <a:solidFill>
                  <a:schemeClr val="tx1"/>
                </a:solidFill>
              </a:rPr>
              <a:t>that this verse indicates </a:t>
            </a:r>
            <a:br>
              <a:rPr lang="en-CA" sz="2800" cap="none" dirty="0" smtClean="0">
                <a:solidFill>
                  <a:schemeClr val="tx1"/>
                </a:solidFill>
              </a:rPr>
            </a:br>
            <a:r>
              <a:rPr lang="en-CA" sz="2800" cap="none" dirty="0" smtClean="0">
                <a:solidFill>
                  <a:schemeClr val="tx1"/>
                </a:solidFill>
              </a:rPr>
              <a:t>a clear 13</a:t>
            </a:r>
            <a:r>
              <a:rPr lang="en-CA" sz="2800" cap="none" baseline="30000" dirty="0" smtClean="0">
                <a:solidFill>
                  <a:schemeClr val="tx1"/>
                </a:solidFill>
              </a:rPr>
              <a:t>th</a:t>
            </a:r>
            <a:r>
              <a:rPr lang="en-CA" sz="2800" cap="none" dirty="0" smtClean="0">
                <a:solidFill>
                  <a:schemeClr val="tx1"/>
                </a:solidFill>
              </a:rPr>
              <a:t> month has been revealed. </a:t>
            </a:r>
          </a:p>
          <a:p>
            <a:pPr algn="l"/>
            <a:r>
              <a:rPr lang="en-CA" sz="2800" cap="none" dirty="0" smtClean="0">
                <a:solidFill>
                  <a:schemeClr val="tx1"/>
                </a:solidFill>
              </a:rPr>
              <a:t>     In </a:t>
            </a:r>
            <a:r>
              <a:rPr lang="en-CA" sz="2800" cap="none" dirty="0" err="1" smtClean="0">
                <a:solidFill>
                  <a:schemeClr val="tx1"/>
                </a:solidFill>
              </a:rPr>
              <a:t>ch.</a:t>
            </a:r>
            <a:r>
              <a:rPr lang="en-CA" sz="2800" cap="none" dirty="0" smtClean="0">
                <a:solidFill>
                  <a:schemeClr val="tx1"/>
                </a:solidFill>
              </a:rPr>
              <a:t> 8:1, what does the Hebrew               word for </a:t>
            </a:r>
            <a:r>
              <a:rPr lang="en-CA" sz="2800" b="1" cap="none" dirty="0" smtClean="0">
                <a:solidFill>
                  <a:schemeClr val="tx1"/>
                </a:solidFill>
                <a:effectLst>
                  <a:glow rad="101600">
                    <a:schemeClr val="accent6">
                      <a:satMod val="175000"/>
                      <a:alpha val="40000"/>
                    </a:schemeClr>
                  </a:glow>
                </a:effectLst>
              </a:rPr>
              <a:t>“Year” </a:t>
            </a:r>
            <a:r>
              <a:rPr lang="en-CA" sz="2800" cap="none" dirty="0" smtClean="0">
                <a:solidFill>
                  <a:schemeClr val="tx1"/>
                </a:solidFill>
              </a:rPr>
              <a:t>reveal? </a:t>
            </a:r>
          </a:p>
          <a:p>
            <a:r>
              <a:rPr lang="en-US" sz="2400" b="1" i="1" dirty="0" err="1" smtClean="0">
                <a:solidFill>
                  <a:srgbClr val="009999"/>
                </a:solidFill>
                <a:latin typeface="Georgia" panose="02040502050405020303" pitchFamily="18" charset="0"/>
              </a:rPr>
              <a:t>E</a:t>
            </a:r>
            <a:r>
              <a:rPr lang="en-US" sz="2400" b="1" i="1" cap="none" dirty="0" err="1" smtClean="0">
                <a:solidFill>
                  <a:srgbClr val="009999"/>
                </a:solidFill>
                <a:latin typeface="Georgia" panose="02040502050405020303" pitchFamily="18" charset="0"/>
              </a:rPr>
              <a:t>ze</a:t>
            </a:r>
            <a:r>
              <a:rPr lang="en-US" sz="2400" b="1" i="1" cap="none" dirty="0" smtClean="0">
                <a:solidFill>
                  <a:srgbClr val="009999"/>
                </a:solidFill>
                <a:latin typeface="Georgia" panose="02040502050405020303" pitchFamily="18" charset="0"/>
              </a:rPr>
              <a:t> </a:t>
            </a:r>
            <a:r>
              <a:rPr lang="en-US" sz="2400" b="1" i="1" dirty="0" smtClean="0">
                <a:solidFill>
                  <a:srgbClr val="009999"/>
                </a:solidFill>
                <a:latin typeface="Georgia" panose="02040502050405020303" pitchFamily="18" charset="0"/>
              </a:rPr>
              <a:t>8:1  </a:t>
            </a:r>
            <a:r>
              <a:rPr lang="en-US" sz="2800" cap="none" dirty="0">
                <a:solidFill>
                  <a:srgbClr val="0070C0"/>
                </a:solidFill>
              </a:rPr>
              <a:t>A</a:t>
            </a:r>
            <a:r>
              <a:rPr lang="en-US" sz="2800" cap="none" dirty="0" smtClean="0">
                <a:solidFill>
                  <a:srgbClr val="0070C0"/>
                </a:solidFill>
              </a:rPr>
              <a:t>nd it came to be in the </a:t>
            </a:r>
            <a:r>
              <a:rPr lang="en-US" sz="2800" cap="none" dirty="0" smtClean="0">
                <a:solidFill>
                  <a:schemeClr val="tx1"/>
                </a:solidFill>
                <a:latin typeface="Arial Black" panose="020B0A04020102020204" pitchFamily="34" charset="0"/>
              </a:rPr>
              <a:t>sixth</a:t>
            </a:r>
            <a:r>
              <a:rPr lang="en-US" sz="2800" cap="none" dirty="0" smtClean="0">
                <a:solidFill>
                  <a:srgbClr val="0070C0"/>
                </a:solidFill>
              </a:rPr>
              <a:t> </a:t>
            </a:r>
            <a:r>
              <a:rPr lang="en-US" sz="2800" b="1" cap="none" dirty="0" smtClean="0">
                <a:solidFill>
                  <a:schemeClr val="tx1"/>
                </a:solidFill>
                <a:effectLst>
                  <a:glow rad="139700">
                    <a:schemeClr val="accent6">
                      <a:satMod val="175000"/>
                      <a:alpha val="40000"/>
                    </a:schemeClr>
                  </a:glow>
                </a:effectLst>
                <a:latin typeface="Arial Black" panose="020B0A04020102020204" pitchFamily="34" charset="0"/>
              </a:rPr>
              <a:t>year</a:t>
            </a:r>
            <a:r>
              <a:rPr lang="en-US" sz="2800" cap="none" dirty="0" smtClean="0">
                <a:solidFill>
                  <a:srgbClr val="FF9900"/>
                </a:solidFill>
              </a:rPr>
              <a:t> </a:t>
            </a:r>
            <a:r>
              <a:rPr lang="en-US" sz="2800" dirty="0" smtClean="0">
                <a:solidFill>
                  <a:srgbClr val="0070C0"/>
                </a:solidFill>
              </a:rPr>
              <a:t>(</a:t>
            </a:r>
            <a:r>
              <a:rPr lang="en-CA" sz="2800" cap="none" dirty="0" smtClean="0">
                <a:ln w="9525">
                  <a:solidFill>
                    <a:schemeClr val="tx1"/>
                  </a:solidFill>
                </a:ln>
                <a:solidFill>
                  <a:srgbClr val="99FF99"/>
                </a:solidFill>
                <a:latin typeface="Arial Black" panose="020B0A04020102020204" pitchFamily="34" charset="0"/>
              </a:rPr>
              <a:t>Shaneh</a:t>
            </a:r>
            <a:r>
              <a:rPr lang="en-US" sz="2800" cap="none" dirty="0" smtClean="0">
                <a:solidFill>
                  <a:srgbClr val="0070C0"/>
                </a:solidFill>
              </a:rPr>
              <a:t>), in the sixth month, on the fifth of the month, as </a:t>
            </a:r>
            <a:r>
              <a:rPr lang="en-US" sz="2800" cap="none" dirty="0">
                <a:solidFill>
                  <a:srgbClr val="0070C0"/>
                </a:solidFill>
              </a:rPr>
              <a:t>I</a:t>
            </a:r>
            <a:r>
              <a:rPr lang="en-US" sz="2800" cap="none" dirty="0" smtClean="0">
                <a:solidFill>
                  <a:srgbClr val="0070C0"/>
                </a:solidFill>
              </a:rPr>
              <a:t> </a:t>
            </a:r>
            <a:r>
              <a:rPr lang="en-US" sz="2800" u="sng" cap="none" dirty="0" smtClean="0">
                <a:solidFill>
                  <a:srgbClr val="0070C0"/>
                </a:solidFill>
              </a:rPr>
              <a:t>sat</a:t>
            </a:r>
            <a:r>
              <a:rPr lang="en-US" sz="2800" cap="none" dirty="0" smtClean="0">
                <a:solidFill>
                  <a:srgbClr val="0070C0"/>
                </a:solidFill>
              </a:rPr>
              <a:t> in my house with the elders of </a:t>
            </a:r>
            <a:r>
              <a:rPr lang="en-US" sz="2800" cap="none" dirty="0" err="1">
                <a:solidFill>
                  <a:srgbClr val="0070C0"/>
                </a:solidFill>
              </a:rPr>
              <a:t>Y</a:t>
            </a:r>
            <a:r>
              <a:rPr lang="en-US" sz="2800" cap="none" dirty="0" err="1" smtClean="0">
                <a:solidFill>
                  <a:srgbClr val="0070C0"/>
                </a:solidFill>
              </a:rPr>
              <a:t>ehuḏah</a:t>
            </a:r>
            <a:r>
              <a:rPr lang="en-US" sz="2800" cap="none" dirty="0" smtClean="0">
                <a:solidFill>
                  <a:srgbClr val="0070C0"/>
                </a:solidFill>
              </a:rPr>
              <a:t> sitting before me, that the hand of the master</a:t>
            </a:r>
            <a:r>
              <a:rPr lang="en-US" sz="2800" cap="none" dirty="0" smtClean="0">
                <a:solidFill>
                  <a:srgbClr val="FF9900"/>
                </a:solidFill>
              </a:rPr>
              <a:t> </a:t>
            </a:r>
            <a:r>
              <a:rPr lang="he-IL" sz="2800" b="1" cap="none" dirty="0" smtClean="0">
                <a:solidFill>
                  <a:srgbClr val="0066FF"/>
                </a:solidFill>
              </a:rPr>
              <a:t>יהוה</a:t>
            </a:r>
            <a:r>
              <a:rPr lang="en-US" sz="2800" cap="none" dirty="0" smtClean="0">
                <a:solidFill>
                  <a:srgbClr val="FF9900"/>
                </a:solidFill>
              </a:rPr>
              <a:t> </a:t>
            </a:r>
            <a:r>
              <a:rPr lang="en-US" sz="2800" b="1" cap="none" dirty="0" smtClean="0">
                <a:solidFill>
                  <a:srgbClr val="0066FF"/>
                </a:solidFill>
              </a:rPr>
              <a:t>[</a:t>
            </a:r>
            <a:r>
              <a:rPr lang="en-US" sz="2800" b="1" cap="none" dirty="0" err="1" smtClean="0">
                <a:solidFill>
                  <a:srgbClr val="0066FF"/>
                </a:solidFill>
              </a:rPr>
              <a:t>Yahuah</a:t>
            </a:r>
            <a:r>
              <a:rPr lang="en-US" sz="2800" b="1" cap="none" dirty="0" smtClean="0">
                <a:solidFill>
                  <a:srgbClr val="0066FF"/>
                </a:solidFill>
              </a:rPr>
              <a:t>] </a:t>
            </a:r>
            <a:r>
              <a:rPr lang="en-US" sz="2800" cap="none" dirty="0" smtClean="0">
                <a:solidFill>
                  <a:srgbClr val="0070C0"/>
                </a:solidFill>
              </a:rPr>
              <a:t>fell upon me there. </a:t>
            </a:r>
            <a:endParaRPr lang="en-CA" sz="2800" cap="none" dirty="0" smtClean="0">
              <a:solidFill>
                <a:srgbClr val="0070C0"/>
              </a:solidFill>
            </a:endParaRPr>
          </a:p>
          <a:p>
            <a:r>
              <a:rPr lang="en-CA" sz="2800" b="1" cap="none" dirty="0" smtClean="0">
                <a:solidFill>
                  <a:schemeClr val="tx1"/>
                </a:solidFill>
              </a:rPr>
              <a:t>Ezekiel 8:1 </a:t>
            </a:r>
            <a:r>
              <a:rPr lang="en-CA" sz="2800" cap="none" dirty="0" smtClean="0">
                <a:solidFill>
                  <a:schemeClr val="tx1"/>
                </a:solidFill>
              </a:rPr>
              <a:t>positively identifies </a:t>
            </a:r>
            <a:r>
              <a:rPr lang="en-CA" sz="5400" cap="none" dirty="0" smtClean="0">
                <a:ln>
                  <a:solidFill>
                    <a:srgbClr val="663300"/>
                  </a:solidFill>
                </a:ln>
                <a:solidFill>
                  <a:schemeClr val="accent6">
                    <a:lumMod val="75000"/>
                  </a:schemeClr>
                </a:solidFill>
                <a:effectLst>
                  <a:glow rad="127000">
                    <a:srgbClr val="FFFF00"/>
                  </a:glow>
                </a:effectLst>
              </a:rPr>
              <a:t>6</a:t>
            </a:r>
            <a:r>
              <a:rPr lang="en-CA" sz="2800" cap="none" dirty="0" smtClean="0">
                <a:solidFill>
                  <a:schemeClr val="tx1"/>
                </a:solidFill>
              </a:rPr>
              <a:t> </a:t>
            </a:r>
            <a:r>
              <a:rPr lang="en-CA" sz="2800" b="1" cap="none" dirty="0" smtClean="0">
                <a:ln>
                  <a:solidFill>
                    <a:schemeClr val="tx1"/>
                  </a:solidFill>
                </a:ln>
                <a:solidFill>
                  <a:srgbClr val="FF9900"/>
                </a:solidFill>
              </a:rPr>
              <a:t>Tequfah/Mazzaroth</a:t>
            </a:r>
            <a:r>
              <a:rPr lang="en-CA" sz="2800" cap="none" dirty="0" smtClean="0">
                <a:solidFill>
                  <a:schemeClr val="tx1"/>
                </a:solidFill>
              </a:rPr>
              <a:t> based,  </a:t>
            </a:r>
            <a:br>
              <a:rPr lang="en-CA" sz="2800" cap="none" dirty="0" smtClean="0">
                <a:solidFill>
                  <a:schemeClr val="tx1"/>
                </a:solidFill>
              </a:rPr>
            </a:br>
            <a:r>
              <a:rPr lang="en-CA" sz="2800" cap="none" dirty="0" smtClean="0">
                <a:solidFill>
                  <a:schemeClr val="tx1"/>
                </a:solidFill>
              </a:rPr>
              <a:t>duplicating, (repeating a second time), type of year. </a:t>
            </a:r>
          </a:p>
          <a:p>
            <a:r>
              <a:rPr lang="en-CA" sz="2800" cap="none" dirty="0" smtClean="0">
                <a:solidFill>
                  <a:schemeClr val="tx1"/>
                </a:solidFill>
              </a:rPr>
              <a:t>The </a:t>
            </a:r>
            <a:r>
              <a:rPr lang="en-CA" sz="2800" u="sng" cap="none" dirty="0" smtClean="0">
                <a:solidFill>
                  <a:schemeClr val="tx1"/>
                </a:solidFill>
              </a:rPr>
              <a:t>lunar based calendar </a:t>
            </a:r>
            <a:r>
              <a:rPr lang="en-CA" sz="2800" cap="none" dirty="0" smtClean="0">
                <a:solidFill>
                  <a:schemeClr val="tx1"/>
                </a:solidFill>
              </a:rPr>
              <a:t>y</a:t>
            </a:r>
            <a:r>
              <a:rPr lang="en-CA" sz="2800" u="sng" cap="none" dirty="0" smtClean="0">
                <a:solidFill>
                  <a:schemeClr val="tx1"/>
                </a:solidFill>
              </a:rPr>
              <a:t>ear</a:t>
            </a:r>
            <a:r>
              <a:rPr lang="en-CA" sz="2800" cap="none" dirty="0" smtClean="0">
                <a:solidFill>
                  <a:schemeClr val="tx1"/>
                </a:solidFill>
              </a:rPr>
              <a:t> simply cannot fulfill the Hebrew definitions </a:t>
            </a:r>
            <a:br>
              <a:rPr lang="en-CA" sz="2800" cap="none" dirty="0" smtClean="0">
                <a:solidFill>
                  <a:schemeClr val="tx1"/>
                </a:solidFill>
              </a:rPr>
            </a:br>
            <a:r>
              <a:rPr lang="en-CA" sz="2800" cap="none" dirty="0" smtClean="0">
                <a:solidFill>
                  <a:schemeClr val="tx1"/>
                </a:solidFill>
              </a:rPr>
              <a:t>for a </a:t>
            </a:r>
            <a:r>
              <a:rPr lang="en-CA" sz="2800" b="1" cap="none" dirty="0" smtClean="0">
                <a:ln>
                  <a:solidFill>
                    <a:schemeClr val="tx1"/>
                  </a:solidFill>
                </a:ln>
                <a:solidFill>
                  <a:srgbClr val="FF9900"/>
                </a:solidFill>
              </a:rPr>
              <a:t>Mazzaroth/Tequfah</a:t>
            </a:r>
            <a:r>
              <a:rPr lang="en-CA" sz="2800" cap="none" dirty="0" smtClean="0">
                <a:solidFill>
                  <a:schemeClr val="tx1"/>
                </a:solidFill>
              </a:rPr>
              <a:t> governing year!</a:t>
            </a:r>
          </a:p>
        </p:txBody>
      </p:sp>
      <p:sp>
        <p:nvSpPr>
          <p:cNvPr id="4" name="Slide Number Placeholder 3"/>
          <p:cNvSpPr>
            <a:spLocks noGrp="1"/>
          </p:cNvSpPr>
          <p:nvPr>
            <p:ph type="sldNum" sz="quarter" idx="12"/>
          </p:nvPr>
        </p:nvSpPr>
        <p:spPr>
          <a:xfrm>
            <a:off x="11730681" y="6573389"/>
            <a:ext cx="461319" cy="284612"/>
          </a:xfrm>
        </p:spPr>
        <p:txBody>
          <a:bodyPr/>
          <a:lstStyle/>
          <a:p>
            <a:fld id="{6D22F896-40B5-4ADD-8801-0D06FADFA095}" type="slidenum">
              <a:rPr lang="en-US" smtClean="0"/>
              <a:pPr/>
              <a:t>87</a:t>
            </a:fld>
            <a:endParaRPr lang="en-US" dirty="0"/>
          </a:p>
        </p:txBody>
      </p:sp>
      <p:sp>
        <p:nvSpPr>
          <p:cNvPr id="2" name="Curved Down Arrow 1"/>
          <p:cNvSpPr/>
          <p:nvPr/>
        </p:nvSpPr>
        <p:spPr>
          <a:xfrm>
            <a:off x="5743575" y="1514474"/>
            <a:ext cx="1352550" cy="752475"/>
          </a:xfrm>
          <a:prstGeom prst="curvedDownArrow">
            <a:avLst>
              <a:gd name="adj1" fmla="val 25000"/>
              <a:gd name="adj2" fmla="val 83125"/>
              <a:gd name="adj3" fmla="val 26302"/>
            </a:avLst>
          </a:prstGeom>
          <a:gradFill>
            <a:gsLst>
              <a:gs pos="57000">
                <a:srgbClr val="99FF99"/>
              </a:gs>
              <a:gs pos="73000">
                <a:srgbClr val="9966FF"/>
              </a:gs>
            </a:gsLst>
            <a:path path="rect">
              <a:fillToRect l="100000" t="100000"/>
            </a:path>
          </a:gradFill>
          <a:ln>
            <a:solidFill>
              <a:schemeClr val="accent6">
                <a:lumMod val="75000"/>
              </a:schemeClr>
            </a:solidFill>
          </a:ln>
          <a:effectLst>
            <a:glow rad="127000">
              <a:srgbClr val="FF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41579293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75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3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40000"/>
                <a:lumOff val="60000"/>
              </a:schemeClr>
            </a:gs>
            <a:gs pos="100000">
              <a:schemeClr val="accent5">
                <a:lumMod val="40000"/>
                <a:lumOff val="6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0940" y="457200"/>
            <a:ext cx="11481759" cy="6029863"/>
          </a:xfrm>
        </p:spPr>
        <p:txBody>
          <a:bodyPr anchor="ctr">
            <a:normAutofit/>
            <a:scene3d>
              <a:camera prst="orthographicFront"/>
              <a:lightRig rig="threePt" dir="t"/>
            </a:scene3d>
            <a:sp3d extrusionH="57150">
              <a:bevelT w="38100" h="38100" prst="angle"/>
            </a:sp3d>
          </a:bodyPr>
          <a:lstStyle/>
          <a:p>
            <a:r>
              <a:rPr lang="en-CA" sz="2800" cap="none" dirty="0" smtClean="0">
                <a:solidFill>
                  <a:schemeClr val="tx1"/>
                </a:solidFill>
              </a:rPr>
              <a:t>By Hebrew definition and a massive amount of solid evidences in many Scriptures, it is absolutely impossible that Ezekiel was portraying a 13</a:t>
            </a:r>
            <a:r>
              <a:rPr lang="en-CA" sz="2800" cap="none" baseline="30000" dirty="0" smtClean="0">
                <a:solidFill>
                  <a:schemeClr val="tx1"/>
                </a:solidFill>
              </a:rPr>
              <a:t>th</a:t>
            </a:r>
            <a:r>
              <a:rPr lang="en-CA" sz="2800" cap="none" dirty="0" smtClean="0">
                <a:solidFill>
                  <a:schemeClr val="tx1"/>
                </a:solidFill>
              </a:rPr>
              <a:t> month.</a:t>
            </a:r>
          </a:p>
          <a:p>
            <a:r>
              <a:rPr lang="en-CA" sz="2800" cap="none" dirty="0" smtClean="0">
                <a:solidFill>
                  <a:schemeClr val="tx1"/>
                </a:solidFill>
              </a:rPr>
              <a:t> </a:t>
            </a:r>
          </a:p>
          <a:p>
            <a:r>
              <a:rPr lang="en-CA" sz="2800" b="1" cap="none" dirty="0" smtClean="0">
                <a:solidFill>
                  <a:srgbClr val="FF00FF"/>
                </a:solidFill>
              </a:rPr>
              <a:t>By Ezekiel’s own testimony, a 13</a:t>
            </a:r>
            <a:r>
              <a:rPr lang="en-CA" sz="2800" b="1" cap="none" baseline="30000" dirty="0" smtClean="0">
                <a:solidFill>
                  <a:srgbClr val="FF00FF"/>
                </a:solidFill>
              </a:rPr>
              <a:t>th</a:t>
            </a:r>
            <a:r>
              <a:rPr lang="en-CA" sz="2800" b="1" cap="none" dirty="0" smtClean="0">
                <a:solidFill>
                  <a:srgbClr val="FF00FF"/>
                </a:solidFill>
              </a:rPr>
              <a:t> month is just not possible.</a:t>
            </a:r>
          </a:p>
          <a:p>
            <a:endParaRPr lang="en-CA" sz="2800" b="1" cap="none" dirty="0">
              <a:solidFill>
                <a:srgbClr val="FF00FF"/>
              </a:solidFill>
            </a:endParaRPr>
          </a:p>
          <a:p>
            <a:r>
              <a:rPr lang="en-CA" sz="2800" b="1" cap="none" dirty="0">
                <a:solidFill>
                  <a:srgbClr val="993300"/>
                </a:solidFill>
              </a:rPr>
              <a:t>T</a:t>
            </a:r>
            <a:r>
              <a:rPr lang="en-CA" sz="2800" b="1" cap="none" dirty="0" smtClean="0">
                <a:solidFill>
                  <a:srgbClr val="993300"/>
                </a:solidFill>
              </a:rPr>
              <a:t>he </a:t>
            </a:r>
            <a:r>
              <a:rPr lang="en-CA" sz="2800" b="1" cap="none" dirty="0" err="1" smtClean="0">
                <a:solidFill>
                  <a:srgbClr val="993300"/>
                </a:solidFill>
              </a:rPr>
              <a:t>Tequfah</a:t>
            </a:r>
            <a:r>
              <a:rPr lang="en-CA" sz="2800" b="1" cap="none" dirty="0" smtClean="0">
                <a:solidFill>
                  <a:srgbClr val="993300"/>
                </a:solidFill>
              </a:rPr>
              <a:t>/</a:t>
            </a:r>
            <a:r>
              <a:rPr lang="en-CA" sz="2800" b="1" cap="none" dirty="0" err="1" smtClean="0">
                <a:solidFill>
                  <a:srgbClr val="993300"/>
                </a:solidFill>
              </a:rPr>
              <a:t>Mazzaroth</a:t>
            </a:r>
            <a:r>
              <a:rPr lang="en-CA" sz="2800" b="1" cap="none" dirty="0" smtClean="0">
                <a:solidFill>
                  <a:srgbClr val="993300"/>
                </a:solidFill>
              </a:rPr>
              <a:t> calendar has a Hebrew word that </a:t>
            </a:r>
            <a:br>
              <a:rPr lang="en-CA" sz="2800" b="1" cap="none" dirty="0" smtClean="0">
                <a:solidFill>
                  <a:srgbClr val="993300"/>
                </a:solidFill>
              </a:rPr>
            </a:br>
            <a:r>
              <a:rPr lang="en-CA" sz="2800" b="1" cap="none" dirty="0" smtClean="0">
                <a:solidFill>
                  <a:srgbClr val="993300"/>
                </a:solidFill>
              </a:rPr>
              <a:t>perfectly describes it - </a:t>
            </a:r>
            <a:r>
              <a:rPr lang="en-CA" sz="2800" b="1" cap="none" dirty="0" smtClean="0">
                <a:ln>
                  <a:solidFill>
                    <a:schemeClr val="tx1"/>
                  </a:solidFill>
                </a:ln>
                <a:solidFill>
                  <a:srgbClr val="9966FF"/>
                </a:solidFill>
              </a:rPr>
              <a:t>SHANEH. </a:t>
            </a:r>
            <a:r>
              <a:rPr lang="en-CA" sz="2800" b="1" cap="none" dirty="0" smtClean="0">
                <a:solidFill>
                  <a:srgbClr val="FF00FF"/>
                </a:solidFill>
              </a:rPr>
              <a:t/>
            </a:r>
            <a:br>
              <a:rPr lang="en-CA" sz="2800" b="1" cap="none" dirty="0" smtClean="0">
                <a:solidFill>
                  <a:srgbClr val="FF00FF"/>
                </a:solidFill>
              </a:rPr>
            </a:br>
            <a:r>
              <a:rPr lang="en-CA" sz="2800" b="1" cap="none" dirty="0" smtClean="0">
                <a:solidFill>
                  <a:srgbClr val="FF0000"/>
                </a:solidFill>
              </a:rPr>
              <a:t>What is the Scriptural Hebrew word that </a:t>
            </a:r>
            <a:r>
              <a:rPr lang="en-CA" sz="2800" b="1" u="sng" cap="none" dirty="0" smtClean="0">
                <a:solidFill>
                  <a:srgbClr val="FF0000"/>
                </a:solidFill>
              </a:rPr>
              <a:t>b</a:t>
            </a:r>
            <a:r>
              <a:rPr lang="en-CA" sz="2800" b="1" cap="none" dirty="0" smtClean="0">
                <a:solidFill>
                  <a:srgbClr val="FF0000"/>
                </a:solidFill>
              </a:rPr>
              <a:t>y</a:t>
            </a:r>
            <a:r>
              <a:rPr lang="en-CA" sz="2800" b="1" u="sng" cap="none" dirty="0" smtClean="0">
                <a:solidFill>
                  <a:srgbClr val="FF0000"/>
                </a:solidFill>
              </a:rPr>
              <a:t> definition</a:t>
            </a:r>
            <a:r>
              <a:rPr lang="en-CA" sz="2800" b="1" cap="none" dirty="0" smtClean="0">
                <a:solidFill>
                  <a:srgbClr val="FF0000"/>
                </a:solidFill>
              </a:rPr>
              <a:t>, </a:t>
            </a:r>
            <a:br>
              <a:rPr lang="en-CA" sz="2800" b="1" cap="none" dirty="0" smtClean="0">
                <a:solidFill>
                  <a:srgbClr val="FF0000"/>
                </a:solidFill>
              </a:rPr>
            </a:br>
            <a:r>
              <a:rPr lang="en-CA" sz="2800" b="1" cap="none" dirty="0" smtClean="0">
                <a:solidFill>
                  <a:srgbClr val="FF0000"/>
                </a:solidFill>
              </a:rPr>
              <a:t>perfectly describes a lunar year of 13 months?</a:t>
            </a:r>
          </a:p>
        </p:txBody>
      </p:sp>
      <p:sp>
        <p:nvSpPr>
          <p:cNvPr id="4" name="Slide Number Placeholder 3"/>
          <p:cNvSpPr>
            <a:spLocks noGrp="1"/>
          </p:cNvSpPr>
          <p:nvPr>
            <p:ph type="sldNum" sz="quarter" idx="12"/>
          </p:nvPr>
        </p:nvSpPr>
        <p:spPr>
          <a:xfrm>
            <a:off x="11697730" y="6573389"/>
            <a:ext cx="494270" cy="284612"/>
          </a:xfrm>
        </p:spPr>
        <p:txBody>
          <a:bodyPr/>
          <a:lstStyle/>
          <a:p>
            <a:fld id="{6D22F896-40B5-4ADD-8801-0D06FADFA095}" type="slidenum">
              <a:rPr lang="en-US" smtClean="0"/>
              <a:pPr/>
              <a:t>88</a:t>
            </a:fld>
            <a:endParaRPr lang="en-US" dirty="0"/>
          </a:p>
        </p:txBody>
      </p:sp>
      <p:cxnSp>
        <p:nvCxnSpPr>
          <p:cNvPr id="5" name="Straight Connector 4"/>
          <p:cNvCxnSpPr/>
          <p:nvPr/>
        </p:nvCxnSpPr>
        <p:spPr>
          <a:xfrm>
            <a:off x="1614616" y="3237471"/>
            <a:ext cx="395416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11" descr="C:\Users\Rae\Desktop\Art on Desktop\white man clip art\yellow-blue smiley faces\Smiley Decision Questions png.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306257" y="4872261"/>
            <a:ext cx="1638608" cy="1843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9584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0000"/>
            </a:gs>
            <a:gs pos="100000">
              <a:srgbClr val="00FF00"/>
            </a:gs>
          </a:gsLst>
          <a:lin ang="5400000" scaled="0"/>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63352" y="947661"/>
            <a:ext cx="11665296" cy="5709522"/>
          </a:xfrm>
          <a:noFill/>
          <a:ln w="57150">
            <a:noFill/>
          </a:ln>
        </p:spPr>
        <p:txBody>
          <a:bodyPr anchor="t">
            <a:normAutofit/>
            <a:scene3d>
              <a:camera prst="orthographicFront"/>
              <a:lightRig rig="threePt" dir="t"/>
            </a:scene3d>
            <a:sp3d extrusionH="57150">
              <a:bevelT w="38100" h="38100" prst="angle"/>
            </a:sp3d>
          </a:bodyPr>
          <a:lstStyle/>
          <a:p>
            <a:r>
              <a:rPr lang="en-US" sz="2800" cap="none" dirty="0" smtClean="0">
                <a:solidFill>
                  <a:schemeClr val="tx1"/>
                </a:solidFill>
              </a:rPr>
              <a:t>What </a:t>
            </a:r>
            <a:r>
              <a:rPr lang="en-US" sz="2800" b="1" cap="none" dirty="0" smtClean="0">
                <a:solidFill>
                  <a:schemeClr val="tx1"/>
                </a:solidFill>
                <a:effectLst>
                  <a:glow rad="127000">
                    <a:srgbClr val="99FF99"/>
                  </a:glow>
                </a:effectLst>
              </a:rPr>
              <a:t>LIGHT</a:t>
            </a:r>
            <a:r>
              <a:rPr lang="en-US" sz="2800" cap="none" dirty="0" smtClean="0">
                <a:solidFill>
                  <a:schemeClr val="tx1"/>
                </a:solidFill>
              </a:rPr>
              <a:t> can Malachi shed on this topic</a:t>
            </a:r>
            <a:r>
              <a:rPr lang="en-US" sz="2800" cap="none" dirty="0">
                <a:solidFill>
                  <a:schemeClr val="tx1"/>
                </a:solidFill>
              </a:rPr>
              <a:t>?</a:t>
            </a:r>
            <a:r>
              <a:rPr lang="en-US" sz="2800" cap="none" dirty="0" smtClean="0">
                <a:solidFill>
                  <a:schemeClr val="tx1"/>
                </a:solidFill>
              </a:rPr>
              <a:t/>
            </a:r>
            <a:br>
              <a:rPr lang="en-US" sz="2800" cap="none" dirty="0" smtClean="0">
                <a:solidFill>
                  <a:schemeClr val="tx1"/>
                </a:solidFill>
              </a:rPr>
            </a:br>
            <a:r>
              <a:rPr lang="en-US" sz="2800" b="1" i="1" dirty="0">
                <a:solidFill>
                  <a:srgbClr val="008080"/>
                </a:solidFill>
                <a:latin typeface="Georgia" panose="02040502050405020303" pitchFamily="18" charset="0"/>
              </a:rPr>
              <a:t>Mal 3:2</a:t>
            </a:r>
            <a:r>
              <a:rPr lang="en-US" sz="2800" b="1" i="1" dirty="0">
                <a:solidFill>
                  <a:prstClr val="black"/>
                </a:solidFill>
                <a:latin typeface="Georgia" panose="02040502050405020303" pitchFamily="18" charset="0"/>
              </a:rPr>
              <a:t>  </a:t>
            </a:r>
            <a:r>
              <a:rPr lang="en-US" sz="2800" cap="none" dirty="0" smtClean="0">
                <a:solidFill>
                  <a:prstClr val="black"/>
                </a:solidFill>
                <a:latin typeface="Georgia" panose="02040502050405020303" pitchFamily="18" charset="0"/>
              </a:rPr>
              <a:t>“And who is able to bear the day of His coming, </a:t>
            </a:r>
            <a:br>
              <a:rPr lang="en-US" sz="2800" cap="none" dirty="0" smtClean="0">
                <a:solidFill>
                  <a:prstClr val="black"/>
                </a:solidFill>
                <a:latin typeface="Georgia" panose="02040502050405020303" pitchFamily="18" charset="0"/>
              </a:rPr>
            </a:br>
            <a:r>
              <a:rPr lang="en-US" sz="2800" cap="none" dirty="0" smtClean="0">
                <a:solidFill>
                  <a:prstClr val="black"/>
                </a:solidFill>
                <a:latin typeface="Georgia" panose="02040502050405020303" pitchFamily="18" charset="0"/>
              </a:rPr>
              <a:t>and who is able to stand when He appears? </a:t>
            </a:r>
            <a:br>
              <a:rPr lang="en-US" sz="2800" cap="none" dirty="0" smtClean="0">
                <a:solidFill>
                  <a:prstClr val="black"/>
                </a:solidFill>
                <a:latin typeface="Georgia" panose="02040502050405020303" pitchFamily="18" charset="0"/>
              </a:rPr>
            </a:br>
            <a:r>
              <a:rPr lang="en-US" sz="2800" cap="none" dirty="0" smtClean="0">
                <a:solidFill>
                  <a:prstClr val="black"/>
                </a:solidFill>
                <a:latin typeface="Georgia" panose="02040502050405020303" pitchFamily="18" charset="0"/>
              </a:rPr>
              <a:t>For </a:t>
            </a:r>
            <a:r>
              <a:rPr lang="en-US" sz="2800" cap="none" dirty="0">
                <a:solidFill>
                  <a:prstClr val="black"/>
                </a:solidFill>
                <a:latin typeface="Georgia" panose="02040502050405020303" pitchFamily="18" charset="0"/>
              </a:rPr>
              <a:t>H</a:t>
            </a:r>
            <a:r>
              <a:rPr lang="en-US" sz="2800" cap="none" dirty="0" smtClean="0">
                <a:solidFill>
                  <a:prstClr val="black"/>
                </a:solidFill>
                <a:latin typeface="Georgia" panose="02040502050405020303" pitchFamily="18" charset="0"/>
              </a:rPr>
              <a:t>e is like the fire of a refiner, and like the soap of a launderer. </a:t>
            </a:r>
          </a:p>
          <a:p>
            <a:r>
              <a:rPr lang="en-US" sz="2800" b="1" i="1" dirty="0" smtClean="0">
                <a:solidFill>
                  <a:srgbClr val="008080"/>
                </a:solidFill>
                <a:latin typeface="Georgia" panose="02040502050405020303" pitchFamily="18" charset="0"/>
              </a:rPr>
              <a:t>Mal </a:t>
            </a:r>
            <a:r>
              <a:rPr lang="en-US" sz="2800" b="1" i="1" dirty="0">
                <a:solidFill>
                  <a:srgbClr val="008080"/>
                </a:solidFill>
                <a:latin typeface="Georgia" panose="02040502050405020303" pitchFamily="18" charset="0"/>
              </a:rPr>
              <a:t>3:3</a:t>
            </a:r>
            <a:r>
              <a:rPr lang="en-US" sz="2800" b="1" i="1" dirty="0">
                <a:solidFill>
                  <a:prstClr val="black"/>
                </a:solidFill>
                <a:latin typeface="Georgia" panose="02040502050405020303" pitchFamily="18" charset="0"/>
              </a:rPr>
              <a:t>  </a:t>
            </a:r>
            <a:r>
              <a:rPr lang="en-US" sz="2800" dirty="0" smtClean="0">
                <a:solidFill>
                  <a:prstClr val="black"/>
                </a:solidFill>
                <a:latin typeface="Georgia" panose="02040502050405020303" pitchFamily="18" charset="0"/>
              </a:rPr>
              <a:t>“</a:t>
            </a:r>
            <a:r>
              <a:rPr lang="en-US" sz="2800" cap="none" dirty="0">
                <a:solidFill>
                  <a:prstClr val="black"/>
                </a:solidFill>
                <a:latin typeface="Georgia" panose="02040502050405020303" pitchFamily="18" charset="0"/>
              </a:rPr>
              <a:t>A</a:t>
            </a:r>
            <a:r>
              <a:rPr lang="en-US" sz="2800" cap="none" dirty="0" smtClean="0">
                <a:solidFill>
                  <a:prstClr val="black"/>
                </a:solidFill>
                <a:latin typeface="Georgia" panose="02040502050405020303" pitchFamily="18" charset="0"/>
              </a:rPr>
              <a:t>nd </a:t>
            </a:r>
            <a:r>
              <a:rPr lang="en-US" sz="2800" cap="none" dirty="0">
                <a:solidFill>
                  <a:prstClr val="black"/>
                </a:solidFill>
                <a:latin typeface="Georgia" panose="02040502050405020303" pitchFamily="18" charset="0"/>
              </a:rPr>
              <a:t>H</a:t>
            </a:r>
            <a:r>
              <a:rPr lang="en-US" sz="2800" cap="none" dirty="0" smtClean="0">
                <a:solidFill>
                  <a:prstClr val="black"/>
                </a:solidFill>
                <a:latin typeface="Georgia" panose="02040502050405020303" pitchFamily="18" charset="0"/>
              </a:rPr>
              <a:t>e shall sit as a refiner and a cleanser of silver. </a:t>
            </a:r>
            <a:br>
              <a:rPr lang="en-US" sz="2800" cap="none" dirty="0" smtClean="0">
                <a:solidFill>
                  <a:prstClr val="black"/>
                </a:solidFill>
                <a:latin typeface="Georgia" panose="02040502050405020303" pitchFamily="18" charset="0"/>
              </a:rPr>
            </a:br>
            <a:r>
              <a:rPr lang="en-US" sz="2800" cap="none" dirty="0" smtClean="0">
                <a:solidFill>
                  <a:prstClr val="black"/>
                </a:solidFill>
                <a:latin typeface="Georgia" panose="02040502050405020303" pitchFamily="18" charset="0"/>
              </a:rPr>
              <a:t>And </a:t>
            </a:r>
            <a:r>
              <a:rPr lang="en-US" sz="2800" cap="none" dirty="0">
                <a:solidFill>
                  <a:prstClr val="black"/>
                </a:solidFill>
                <a:latin typeface="Georgia" panose="02040502050405020303" pitchFamily="18" charset="0"/>
              </a:rPr>
              <a:t>H</a:t>
            </a:r>
            <a:r>
              <a:rPr lang="en-US" sz="2800" cap="none" dirty="0" smtClean="0">
                <a:solidFill>
                  <a:prstClr val="black"/>
                </a:solidFill>
                <a:latin typeface="Georgia" panose="02040502050405020303" pitchFamily="18" charset="0"/>
              </a:rPr>
              <a:t>e shall cleanse the sons of </a:t>
            </a:r>
            <a:r>
              <a:rPr lang="en-US" sz="2800" cap="none" dirty="0" err="1">
                <a:solidFill>
                  <a:prstClr val="black"/>
                </a:solidFill>
                <a:latin typeface="Georgia" panose="02040502050405020303" pitchFamily="18" charset="0"/>
              </a:rPr>
              <a:t>L</a:t>
            </a:r>
            <a:r>
              <a:rPr lang="en-US" sz="2800" cap="none" dirty="0" err="1" smtClean="0">
                <a:solidFill>
                  <a:prstClr val="black"/>
                </a:solidFill>
                <a:latin typeface="Georgia" panose="02040502050405020303" pitchFamily="18" charset="0"/>
              </a:rPr>
              <a:t>ĕwi</a:t>
            </a:r>
            <a:r>
              <a:rPr lang="en-US" sz="2800" cap="none" dirty="0" smtClean="0">
                <a:solidFill>
                  <a:prstClr val="black"/>
                </a:solidFill>
                <a:latin typeface="Georgia" panose="02040502050405020303" pitchFamily="18" charset="0"/>
              </a:rPr>
              <a:t>, and refine them as gold and silver, and they shall belong to </a:t>
            </a:r>
            <a:r>
              <a:rPr lang="he-IL" sz="2800" cap="none" dirty="0" smtClean="0">
                <a:solidFill>
                  <a:srgbClr val="0066FF"/>
                </a:solidFill>
                <a:latin typeface="Arial" panose="020B0604020202020204" pitchFamily="34" charset="0"/>
              </a:rPr>
              <a:t>יהוה</a:t>
            </a:r>
            <a:r>
              <a:rPr lang="en-CA" sz="2800" cap="none" dirty="0" smtClean="0">
                <a:solidFill>
                  <a:srgbClr val="0066FF"/>
                </a:solidFill>
                <a:latin typeface="Arial" panose="020B0604020202020204" pitchFamily="34" charset="0"/>
              </a:rPr>
              <a:t> [</a:t>
            </a:r>
            <a:r>
              <a:rPr lang="en-CA" sz="2800" cap="none" dirty="0" err="1" smtClean="0">
                <a:solidFill>
                  <a:srgbClr val="0066FF"/>
                </a:solidFill>
                <a:latin typeface="Arial" panose="020B0604020202020204" pitchFamily="34" charset="0"/>
              </a:rPr>
              <a:t>Yahuah</a:t>
            </a:r>
            <a:r>
              <a:rPr lang="en-CA" sz="2800" cap="none" dirty="0" smtClean="0">
                <a:solidFill>
                  <a:srgbClr val="0066FF"/>
                </a:solidFill>
                <a:latin typeface="Arial" panose="020B0604020202020204" pitchFamily="34" charset="0"/>
              </a:rPr>
              <a:t>]</a:t>
            </a:r>
            <a:r>
              <a:rPr lang="en-US" sz="2800" cap="none" dirty="0" smtClean="0">
                <a:solidFill>
                  <a:srgbClr val="0066FF"/>
                </a:solidFill>
                <a:latin typeface="Georgia" panose="02040502050405020303" pitchFamily="18" charset="0"/>
              </a:rPr>
              <a:t>, </a:t>
            </a:r>
            <a:br>
              <a:rPr lang="en-US" sz="2800" cap="none" dirty="0" smtClean="0">
                <a:solidFill>
                  <a:srgbClr val="0066FF"/>
                </a:solidFill>
                <a:latin typeface="Georgia" panose="02040502050405020303" pitchFamily="18" charset="0"/>
              </a:rPr>
            </a:br>
            <a:r>
              <a:rPr lang="en-US" sz="2800" cap="none" dirty="0" smtClean="0">
                <a:solidFill>
                  <a:prstClr val="black"/>
                </a:solidFill>
                <a:latin typeface="Georgia" panose="02040502050405020303" pitchFamily="18" charset="0"/>
              </a:rPr>
              <a:t>bringing near an offering in righteousness. </a:t>
            </a:r>
          </a:p>
          <a:p>
            <a:r>
              <a:rPr lang="en-US" sz="2800" b="1" i="1" dirty="0" smtClean="0">
                <a:solidFill>
                  <a:srgbClr val="008080"/>
                </a:solidFill>
                <a:latin typeface="Georgia" panose="02040502050405020303" pitchFamily="18" charset="0"/>
              </a:rPr>
              <a:t>Mal </a:t>
            </a:r>
            <a:r>
              <a:rPr lang="en-US" sz="2800" b="1" i="1" dirty="0">
                <a:solidFill>
                  <a:srgbClr val="008080"/>
                </a:solidFill>
                <a:latin typeface="Georgia" panose="02040502050405020303" pitchFamily="18" charset="0"/>
              </a:rPr>
              <a:t>3:4</a:t>
            </a:r>
            <a:r>
              <a:rPr lang="en-US" sz="2800" b="1" i="1" dirty="0">
                <a:solidFill>
                  <a:prstClr val="black"/>
                </a:solidFill>
                <a:latin typeface="Georgia" panose="02040502050405020303" pitchFamily="18" charset="0"/>
              </a:rPr>
              <a:t>  </a:t>
            </a:r>
            <a:r>
              <a:rPr lang="en-US" sz="2800" dirty="0" smtClean="0">
                <a:solidFill>
                  <a:prstClr val="black"/>
                </a:solidFill>
                <a:latin typeface="Georgia" panose="02040502050405020303" pitchFamily="18" charset="0"/>
              </a:rPr>
              <a:t>“</a:t>
            </a:r>
            <a:r>
              <a:rPr lang="en-US" sz="2800" cap="none" dirty="0">
                <a:solidFill>
                  <a:prstClr val="black"/>
                </a:solidFill>
                <a:latin typeface="Georgia" panose="02040502050405020303" pitchFamily="18" charset="0"/>
              </a:rPr>
              <a:t>T</a:t>
            </a:r>
            <a:r>
              <a:rPr lang="en-US" sz="2800" cap="none" dirty="0" smtClean="0">
                <a:solidFill>
                  <a:prstClr val="black"/>
                </a:solidFill>
                <a:latin typeface="Georgia" panose="02040502050405020303" pitchFamily="18" charset="0"/>
              </a:rPr>
              <a:t>hen shall the offering of </a:t>
            </a:r>
            <a:r>
              <a:rPr lang="en-US" sz="2800" cap="none" dirty="0" err="1">
                <a:solidFill>
                  <a:prstClr val="black"/>
                </a:solidFill>
                <a:latin typeface="Georgia" panose="02040502050405020303" pitchFamily="18" charset="0"/>
              </a:rPr>
              <a:t>Y</a:t>
            </a:r>
            <a:r>
              <a:rPr lang="en-US" sz="2800" cap="none" dirty="0" err="1" smtClean="0">
                <a:solidFill>
                  <a:prstClr val="black"/>
                </a:solidFill>
                <a:latin typeface="Georgia" panose="02040502050405020303" pitchFamily="18" charset="0"/>
              </a:rPr>
              <a:t>ehu</a:t>
            </a:r>
            <a:r>
              <a:rPr lang="en-US" sz="2800" cap="none" dirty="0" err="1" smtClean="0">
                <a:solidFill>
                  <a:prstClr val="black"/>
                </a:solidFill>
                <a:latin typeface="TITUS Cyberbit Basic" panose="02020603050405020304" pitchFamily="18" charset="0"/>
              </a:rPr>
              <a:t>ḏ</a:t>
            </a:r>
            <a:r>
              <a:rPr lang="en-US" sz="2800" cap="none" dirty="0" err="1" smtClean="0">
                <a:solidFill>
                  <a:prstClr val="black"/>
                </a:solidFill>
                <a:latin typeface="Georgia" panose="02040502050405020303" pitchFamily="18" charset="0"/>
              </a:rPr>
              <a:t>ah</a:t>
            </a:r>
            <a:r>
              <a:rPr lang="en-US" sz="2800" cap="none" dirty="0" smtClean="0">
                <a:solidFill>
                  <a:prstClr val="black"/>
                </a:solidFill>
                <a:latin typeface="Georgia" panose="02040502050405020303" pitchFamily="18" charset="0"/>
              </a:rPr>
              <a:t> and </a:t>
            </a:r>
            <a:r>
              <a:rPr lang="en-US" sz="2800" cap="none" dirty="0" err="1">
                <a:solidFill>
                  <a:prstClr val="black"/>
                </a:solidFill>
                <a:latin typeface="Georgia" panose="02040502050405020303" pitchFamily="18" charset="0"/>
              </a:rPr>
              <a:t>Y</a:t>
            </a:r>
            <a:r>
              <a:rPr lang="en-US" sz="2800" cap="none" dirty="0" err="1" smtClean="0">
                <a:solidFill>
                  <a:prstClr val="black"/>
                </a:solidFill>
                <a:latin typeface="Georgia" panose="02040502050405020303" pitchFamily="18" charset="0"/>
              </a:rPr>
              <a:t>erushalayim</a:t>
            </a:r>
            <a:r>
              <a:rPr lang="en-US" sz="2800" cap="none" dirty="0" smtClean="0">
                <a:solidFill>
                  <a:prstClr val="black"/>
                </a:solidFill>
                <a:latin typeface="Georgia" panose="02040502050405020303" pitchFamily="18" charset="0"/>
              </a:rPr>
              <a:t> be pleasant to </a:t>
            </a:r>
            <a:r>
              <a:rPr lang="he-IL" sz="2800" cap="none" dirty="0" smtClean="0">
                <a:solidFill>
                  <a:srgbClr val="0066FF"/>
                </a:solidFill>
                <a:latin typeface="Arial" panose="020B0604020202020204" pitchFamily="34" charset="0"/>
              </a:rPr>
              <a:t>יהוה</a:t>
            </a:r>
            <a:r>
              <a:rPr lang="en-CA" sz="2800" cap="none" dirty="0" smtClean="0">
                <a:solidFill>
                  <a:srgbClr val="0066FF"/>
                </a:solidFill>
                <a:latin typeface="Arial" panose="020B0604020202020204" pitchFamily="34" charset="0"/>
              </a:rPr>
              <a:t> [</a:t>
            </a:r>
            <a:r>
              <a:rPr lang="en-CA" sz="2800" cap="none" dirty="0" err="1" smtClean="0">
                <a:solidFill>
                  <a:srgbClr val="0066FF"/>
                </a:solidFill>
                <a:latin typeface="Arial" panose="020B0604020202020204" pitchFamily="34" charset="0"/>
              </a:rPr>
              <a:t>Yahuah</a:t>
            </a:r>
            <a:r>
              <a:rPr lang="en-CA" sz="2800" cap="none" dirty="0" smtClean="0">
                <a:solidFill>
                  <a:srgbClr val="0066FF"/>
                </a:solidFill>
                <a:latin typeface="Arial" panose="020B0604020202020204" pitchFamily="34" charset="0"/>
              </a:rPr>
              <a:t>]</a:t>
            </a:r>
            <a:r>
              <a:rPr lang="en-US" sz="2800" cap="none" dirty="0" smtClean="0">
                <a:solidFill>
                  <a:srgbClr val="0066FF"/>
                </a:solidFill>
                <a:latin typeface="Georgia" panose="02040502050405020303" pitchFamily="18" charset="0"/>
              </a:rPr>
              <a:t>, </a:t>
            </a:r>
            <a:r>
              <a:rPr lang="en-US" sz="2800" cap="none" dirty="0" smtClean="0">
                <a:solidFill>
                  <a:prstClr val="black"/>
                </a:solidFill>
                <a:latin typeface="Georgia" panose="02040502050405020303" pitchFamily="18" charset="0"/>
              </a:rPr>
              <a:t>as in the days of old, as in </a:t>
            </a:r>
            <a:r>
              <a:rPr lang="en-US" sz="2800" u="sng" cap="none" dirty="0" smtClean="0">
                <a:solidFill>
                  <a:prstClr val="black"/>
                </a:solidFill>
                <a:effectLst>
                  <a:glow rad="63500">
                    <a:srgbClr val="FF9900"/>
                  </a:glow>
                </a:effectLst>
                <a:latin typeface="Georgia" panose="02040502050405020303" pitchFamily="18" charset="0"/>
              </a:rPr>
              <a:t>former</a:t>
            </a:r>
            <a:r>
              <a:rPr lang="en-US" sz="2800" cap="none" dirty="0" smtClean="0">
                <a:solidFill>
                  <a:prstClr val="black"/>
                </a:solidFill>
                <a:latin typeface="Georgia" panose="02040502050405020303" pitchFamily="18" charset="0"/>
              </a:rPr>
              <a:t> </a:t>
            </a:r>
            <a:r>
              <a:rPr lang="en-US" sz="2800" cap="none" dirty="0" smtClean="0">
                <a:ln>
                  <a:solidFill>
                    <a:sysClr val="windowText" lastClr="000000"/>
                  </a:solidFill>
                </a:ln>
                <a:gradFill flip="none" rotWithShape="1">
                  <a:gsLst>
                    <a:gs pos="62000">
                      <a:srgbClr val="FF00FF"/>
                    </a:gs>
                    <a:gs pos="76000">
                      <a:srgbClr val="00FFFF"/>
                    </a:gs>
                  </a:gsLst>
                  <a:lin ang="2700000" scaled="1"/>
                  <a:tileRect/>
                </a:gradFill>
                <a:latin typeface="Arial Black" panose="020B0A04020102020204" pitchFamily="34" charset="0"/>
              </a:rPr>
              <a:t>YEARS.</a:t>
            </a:r>
            <a:r>
              <a:rPr lang="en-US" sz="2800" cap="none" dirty="0" smtClean="0">
                <a:solidFill>
                  <a:prstClr val="black"/>
                </a:solidFill>
                <a:latin typeface="Arial Black" panose="020B0A04020102020204" pitchFamily="34" charset="0"/>
              </a:rPr>
              <a:t> </a:t>
            </a:r>
          </a:p>
        </p:txBody>
      </p:sp>
      <p:sp>
        <p:nvSpPr>
          <p:cNvPr id="5" name="Rectangle 4"/>
          <p:cNvSpPr/>
          <p:nvPr/>
        </p:nvSpPr>
        <p:spPr>
          <a:xfrm>
            <a:off x="11809551" y="6581001"/>
            <a:ext cx="354584" cy="276999"/>
          </a:xfrm>
          <a:prstGeom prst="rect">
            <a:avLst/>
          </a:prstGeom>
        </p:spPr>
        <p:txBody>
          <a:bodyPr wrap="none">
            <a:spAutoFit/>
          </a:bodyPr>
          <a:lstStyle/>
          <a:p>
            <a:fld id="{2A013F82-EE5E-44EE-A61D-E31C6657F26F}" type="slidenum">
              <a:rPr lang="en-CA" sz="1200"/>
              <a:pPr/>
              <a:t>89</a:t>
            </a:fld>
            <a:endParaRPr lang="en-CA" sz="1200" dirty="0"/>
          </a:p>
        </p:txBody>
      </p:sp>
      <p:sp>
        <p:nvSpPr>
          <p:cNvPr id="2" name="Rectangle 1"/>
          <p:cNvSpPr/>
          <p:nvPr/>
        </p:nvSpPr>
        <p:spPr>
          <a:xfrm>
            <a:off x="4090604" y="107596"/>
            <a:ext cx="4008027" cy="840065"/>
          </a:xfrm>
          <a:prstGeom prst="rect">
            <a:avLst/>
          </a:prstGeom>
          <a:solidFill>
            <a:schemeClr val="tx1"/>
          </a:solidFill>
          <a:effectLst>
            <a:glow rad="127000">
              <a:srgbClr val="00FFFF"/>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lvl="0" algn="ctr" defTabSz="914400">
              <a:lnSpc>
                <a:spcPct val="115000"/>
              </a:lnSpc>
              <a:spcBef>
                <a:spcPts val="1000"/>
              </a:spcBef>
              <a:spcAft>
                <a:spcPts val="1000"/>
              </a:spcAft>
              <a:buClr>
                <a:prstClr val="black"/>
              </a:buClr>
            </a:pPr>
            <a:r>
              <a:rPr lang="en-US" sz="5400" cap="all" dirty="0" smtClean="0">
                <a:ln>
                  <a:solidFill>
                    <a:sysClr val="windowText" lastClr="000000"/>
                  </a:solidFill>
                </a:ln>
                <a:gradFill>
                  <a:gsLst>
                    <a:gs pos="7000">
                      <a:srgbClr val="FF0000"/>
                    </a:gs>
                    <a:gs pos="50000">
                      <a:srgbClr val="FFFF00"/>
                    </a:gs>
                    <a:gs pos="73000">
                      <a:prstClr val="black"/>
                    </a:gs>
                  </a:gsLst>
                  <a:lin ang="5400000" scaled="0"/>
                </a:gradFill>
                <a:effectLst>
                  <a:glow rad="127000">
                    <a:schemeClr val="accent6">
                      <a:lumMod val="75000"/>
                    </a:schemeClr>
                  </a:glow>
                </a:effectLst>
                <a:latin typeface="Arial Black" panose="020B0A04020102020204" pitchFamily="34" charset="0"/>
                <a:ea typeface="Calibri" panose="020F0502020204030204" pitchFamily="34" charset="0"/>
                <a:cs typeface="Times New Roman" panose="02020603050405020304" pitchFamily="18" charset="0"/>
              </a:rPr>
              <a:t>shaneh:</a:t>
            </a:r>
            <a:endParaRPr lang="en-US" sz="5400" cap="all" dirty="0">
              <a:ln>
                <a:solidFill>
                  <a:sysClr val="windowText" lastClr="000000"/>
                </a:solidFill>
              </a:ln>
              <a:gradFill>
                <a:gsLst>
                  <a:gs pos="7000">
                    <a:srgbClr val="FF0000"/>
                  </a:gs>
                  <a:gs pos="50000">
                    <a:srgbClr val="FFFF00"/>
                  </a:gs>
                  <a:gs pos="73000">
                    <a:prstClr val="black"/>
                  </a:gs>
                </a:gsLst>
                <a:lin ang="5400000" scaled="0"/>
              </a:gradFill>
              <a:effectLst>
                <a:glow rad="127000">
                  <a:schemeClr val="accent6">
                    <a:lumMod val="75000"/>
                  </a:schemeClr>
                </a:glow>
              </a:effectLst>
              <a:latin typeface="Arial Black" panose="020B0A04020102020204" pitchFamily="34" charset="0"/>
              <a:ea typeface="Calibri" panose="020F0502020204030204" pitchFamily="34" charset="0"/>
              <a:cs typeface="Times New Roman" panose="02020603050405020304" pitchFamily="18" charset="0"/>
            </a:endParaRPr>
          </a:p>
        </p:txBody>
      </p:sp>
      <p:sp>
        <p:nvSpPr>
          <p:cNvPr id="4" name="Explosion 1 3"/>
          <p:cNvSpPr/>
          <p:nvPr/>
        </p:nvSpPr>
        <p:spPr>
          <a:xfrm rot="180629">
            <a:off x="9160476" y="107596"/>
            <a:ext cx="2765407" cy="1482811"/>
          </a:xfrm>
          <a:prstGeom prst="irregularSeal1">
            <a:avLst/>
          </a:prstGeom>
          <a:solidFill>
            <a:srgbClr val="00FFFF"/>
          </a:solidFill>
          <a:ln w="76200">
            <a:solidFill>
              <a:srgbClr val="9966FF"/>
            </a:solidFill>
            <a:prstDash val="sysDot"/>
          </a:ln>
          <a:effectLst>
            <a:glow rad="127000">
              <a:srgbClr val="EF7CF8"/>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7" name="Straight Arrow Connector 6"/>
          <p:cNvCxnSpPr/>
          <p:nvPr/>
        </p:nvCxnSpPr>
        <p:spPr>
          <a:xfrm flipH="1" flipV="1">
            <a:off x="8211671" y="627529"/>
            <a:ext cx="779929" cy="44824"/>
          </a:xfrm>
          <a:prstGeom prst="straightConnector1">
            <a:avLst/>
          </a:prstGeom>
          <a:ln w="76200">
            <a:headEnd type="none" w="med" len="med"/>
            <a:tailEnd type="arrow" w="med" len="med"/>
          </a:ln>
          <a:effectLst>
            <a:glow rad="127000">
              <a:srgbClr val="FFFF00"/>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8" name="Bent Arrow 7"/>
          <p:cNvSpPr/>
          <p:nvPr/>
        </p:nvSpPr>
        <p:spPr>
          <a:xfrm rot="10800000">
            <a:off x="11510681" y="1165410"/>
            <a:ext cx="586840" cy="5214773"/>
          </a:xfrm>
          <a:prstGeom prst="bentArrow">
            <a:avLst>
              <a:gd name="adj1" fmla="val 25000"/>
              <a:gd name="adj2" fmla="val 50000"/>
              <a:gd name="adj3" fmla="val 38748"/>
              <a:gd name="adj4" fmla="val 43750"/>
            </a:avLst>
          </a:prstGeom>
          <a:solidFill>
            <a:srgbClr val="00FFFF"/>
          </a:solidFill>
          <a:ln w="38100">
            <a:solidFill>
              <a:srgbClr val="663300"/>
            </a:solidFill>
          </a:ln>
          <a:effectLst>
            <a:glow rad="25400">
              <a:srgbClr val="9966FF"/>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31681537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750"/>
                                        <p:tgtEl>
                                          <p:spTgt spid="2"/>
                                        </p:tgtEl>
                                      </p:cBhvr>
                                    </p:animEffect>
                                    <p:anim calcmode="lin" valueType="num">
                                      <p:cBhvr>
                                        <p:cTn id="8" dur="1750" fill="hold"/>
                                        <p:tgtEl>
                                          <p:spTgt spid="2"/>
                                        </p:tgtEl>
                                        <p:attrNameLst>
                                          <p:attrName>ppt_w</p:attrName>
                                        </p:attrNameLst>
                                      </p:cBhvr>
                                      <p:tavLst>
                                        <p:tav tm="0" fmla="#ppt_w*sin(2.5*pi*$)">
                                          <p:val>
                                            <p:fltVal val="0"/>
                                          </p:val>
                                        </p:tav>
                                        <p:tav tm="100000">
                                          <p:val>
                                            <p:fltVal val="1"/>
                                          </p:val>
                                        </p:tav>
                                      </p:tavLst>
                                    </p:anim>
                                    <p:anim calcmode="lin" valueType="num">
                                      <p:cBhvr>
                                        <p:cTn id="9" dur="175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21" presetClass="entr" presetSubtype="8" fill="hold" grpId="0" nodeType="withEffect">
                                  <p:stCondLst>
                                    <p:cond delay="1750"/>
                                  </p:stCondLst>
                                  <p:childTnLst>
                                    <p:set>
                                      <p:cBhvr>
                                        <p:cTn id="18" dur="1" fill="hold">
                                          <p:stCondLst>
                                            <p:cond delay="0"/>
                                          </p:stCondLst>
                                        </p:cTn>
                                        <p:tgtEl>
                                          <p:spTgt spid="4"/>
                                        </p:tgtEl>
                                        <p:attrNameLst>
                                          <p:attrName>style.visibility</p:attrName>
                                        </p:attrNameLst>
                                      </p:cBhvr>
                                      <p:to>
                                        <p:strVal val="visible"/>
                                      </p:to>
                                    </p:set>
                                    <p:animEffect transition="in" filter="wheel(8)">
                                      <p:cBhvr>
                                        <p:cTn id="19" dur="1250"/>
                                        <p:tgtEl>
                                          <p:spTgt spid="4"/>
                                        </p:tgtEl>
                                      </p:cBhvr>
                                    </p:animEffect>
                                  </p:childTnLst>
                                </p:cTn>
                              </p:par>
                              <p:par>
                                <p:cTn id="20" presetID="22" presetClass="entr" presetSubtype="2" fill="hold" nodeType="withEffect">
                                  <p:stCondLst>
                                    <p:cond delay="200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1000"/>
                                        <p:tgtEl>
                                          <p:spTgt spid="7"/>
                                        </p:tgtEl>
                                      </p:cBhvr>
                                    </p:animEffect>
                                  </p:childTnLst>
                                </p:cTn>
                              </p:par>
                              <p:par>
                                <p:cTn id="23" presetID="22" presetClass="entr" presetSubtype="1" fill="hold" grpId="0" nodeType="withEffect">
                                  <p:stCondLst>
                                    <p:cond delay="200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FF00">
                <a:alpha val="58000"/>
              </a:srgbClr>
            </a:gs>
            <a:gs pos="100000">
              <a:schemeClr val="accent5">
                <a:lumMod val="40000"/>
                <a:lumOff val="60000"/>
              </a:schemeClr>
            </a:gs>
          </a:gsLst>
          <a:lin ang="5400000" scaled="0"/>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2309" y="10547"/>
            <a:ext cx="11481759" cy="4245896"/>
          </a:xfrm>
          <a:ln w="38100">
            <a:noFill/>
          </a:ln>
          <a:scene3d>
            <a:camera prst="orthographicFront"/>
            <a:lightRig rig="threePt" dir="t"/>
          </a:scene3d>
          <a:sp3d>
            <a:bevelT prst="angle"/>
          </a:sp3d>
        </p:spPr>
        <p:txBody>
          <a:bodyPr>
            <a:normAutofit/>
            <a:sp3d extrusionH="57150">
              <a:bevelT h="25400" prst="softRound"/>
            </a:sp3d>
          </a:bodyPr>
          <a:lstStyle/>
          <a:p>
            <a:r>
              <a:rPr lang="en-CA" sz="2800" cap="none" dirty="0">
                <a:solidFill>
                  <a:srgbClr val="002060"/>
                </a:solidFill>
              </a:rPr>
              <a:t>T</a:t>
            </a:r>
            <a:r>
              <a:rPr lang="en-CA" sz="2800" cap="none" dirty="0" smtClean="0">
                <a:solidFill>
                  <a:srgbClr val="002060"/>
                </a:solidFill>
              </a:rPr>
              <a:t>he primary </a:t>
            </a:r>
            <a:r>
              <a:rPr lang="en-CA" sz="2800" b="1" u="sng" cap="none" dirty="0" smtClean="0">
                <a:solidFill>
                  <a:srgbClr val="002060"/>
                </a:solidFill>
              </a:rPr>
              <a:t>root word</a:t>
            </a:r>
            <a:r>
              <a:rPr lang="en-CA" sz="2800" b="1" cap="none" dirty="0" smtClean="0">
                <a:solidFill>
                  <a:srgbClr val="002060"/>
                </a:solidFill>
              </a:rPr>
              <a:t> </a:t>
            </a:r>
            <a:r>
              <a:rPr lang="en-CA" sz="2800" cap="none" dirty="0" smtClean="0">
                <a:solidFill>
                  <a:srgbClr val="002060"/>
                </a:solidFill>
              </a:rPr>
              <a:t>for </a:t>
            </a:r>
            <a:r>
              <a:rPr lang="en-CA" sz="2800" b="1" cap="none" dirty="0" smtClean="0">
                <a:ln w="19050">
                  <a:solidFill>
                    <a:srgbClr val="FF00FF"/>
                  </a:solidFill>
                </a:ln>
                <a:solidFill>
                  <a:srgbClr val="0066FF"/>
                </a:solidFill>
              </a:rPr>
              <a:t>SHANEH …</a:t>
            </a:r>
            <a:r>
              <a:rPr lang="en-CA" sz="2800" cap="none" dirty="0" smtClean="0">
                <a:solidFill>
                  <a:srgbClr val="002060"/>
                </a:solidFill>
              </a:rPr>
              <a:t> It </a:t>
            </a:r>
            <a:r>
              <a:rPr lang="en-CA" sz="2800" cap="none" dirty="0">
                <a:solidFill>
                  <a:srgbClr val="002060"/>
                </a:solidFill>
              </a:rPr>
              <a:t>is H8138 </a:t>
            </a:r>
            <a:r>
              <a:rPr lang="en-CA" sz="2800" b="1" cap="none" dirty="0">
                <a:solidFill>
                  <a:srgbClr val="FF9900"/>
                </a:solidFill>
              </a:rPr>
              <a:t>SHANAH. </a:t>
            </a:r>
            <a:r>
              <a:rPr lang="en-CA" sz="2800" cap="none" dirty="0" smtClean="0">
                <a:solidFill>
                  <a:srgbClr val="002060"/>
                </a:solidFill>
              </a:rPr>
              <a:t/>
            </a:r>
            <a:br>
              <a:rPr lang="en-CA" sz="2800" cap="none" dirty="0" smtClean="0">
                <a:solidFill>
                  <a:srgbClr val="002060"/>
                </a:solidFill>
              </a:rPr>
            </a:br>
            <a:r>
              <a:rPr lang="en-CA" sz="2800" cap="none" dirty="0" smtClean="0">
                <a:solidFill>
                  <a:srgbClr val="002060"/>
                </a:solidFill>
              </a:rPr>
              <a:t>The verses are – </a:t>
            </a:r>
            <a:r>
              <a:rPr lang="en-CA" sz="2800" b="1" cap="none" dirty="0" smtClean="0">
                <a:solidFill>
                  <a:srgbClr val="9966FF"/>
                </a:solidFill>
              </a:rPr>
              <a:t>Gen 41:32 </a:t>
            </a:r>
            <a:r>
              <a:rPr lang="en-CA" sz="2800" cap="none" dirty="0" smtClean="0">
                <a:solidFill>
                  <a:srgbClr val="002060"/>
                </a:solidFill>
              </a:rPr>
              <a:t>(</a:t>
            </a:r>
            <a:r>
              <a:rPr lang="en-CA" sz="2800" b="1" cap="none" dirty="0" smtClean="0">
                <a:ln>
                  <a:solidFill>
                    <a:schemeClr val="tx1"/>
                  </a:solidFill>
                </a:ln>
                <a:solidFill>
                  <a:srgbClr val="FF9900"/>
                </a:solidFill>
              </a:rPr>
              <a:t>doubled</a:t>
            </a:r>
            <a:r>
              <a:rPr lang="en-CA" sz="2800" cap="none" dirty="0" smtClean="0">
                <a:solidFill>
                  <a:srgbClr val="002060"/>
                </a:solidFill>
              </a:rPr>
              <a:t>), 1 Sam 21:13 (</a:t>
            </a:r>
            <a:r>
              <a:rPr lang="en-CA" sz="2400" cap="none" dirty="0" smtClean="0">
                <a:solidFill>
                  <a:srgbClr val="002060"/>
                </a:solidFill>
              </a:rPr>
              <a:t>changed</a:t>
            </a:r>
            <a:r>
              <a:rPr lang="en-CA" sz="2800" cap="none" dirty="0" smtClean="0">
                <a:solidFill>
                  <a:srgbClr val="002060"/>
                </a:solidFill>
              </a:rPr>
              <a:t>), </a:t>
            </a:r>
            <a:br>
              <a:rPr lang="en-CA" sz="2800" cap="none" dirty="0" smtClean="0">
                <a:solidFill>
                  <a:srgbClr val="002060"/>
                </a:solidFill>
              </a:rPr>
            </a:br>
            <a:r>
              <a:rPr lang="en-CA" sz="2800" b="1" cap="none" dirty="0" smtClean="0">
                <a:solidFill>
                  <a:srgbClr val="9966FF"/>
                </a:solidFill>
              </a:rPr>
              <a:t>1 Sam 26:8 </a:t>
            </a:r>
            <a:r>
              <a:rPr lang="en-CA" sz="2800" cap="none" dirty="0" smtClean="0">
                <a:solidFill>
                  <a:srgbClr val="002060"/>
                </a:solidFill>
              </a:rPr>
              <a:t>(</a:t>
            </a:r>
            <a:r>
              <a:rPr lang="en-CA" sz="2800" b="1" cap="none" dirty="0" smtClean="0">
                <a:ln>
                  <a:solidFill>
                    <a:schemeClr val="tx1"/>
                  </a:solidFill>
                </a:ln>
                <a:solidFill>
                  <a:srgbClr val="FF9900"/>
                </a:solidFill>
              </a:rPr>
              <a:t>second time</a:t>
            </a:r>
            <a:r>
              <a:rPr lang="en-CA" sz="2800" cap="none" dirty="0" smtClean="0">
                <a:solidFill>
                  <a:srgbClr val="002060"/>
                </a:solidFill>
              </a:rPr>
              <a:t>), </a:t>
            </a:r>
            <a:r>
              <a:rPr lang="en-CA" sz="2800" b="1" cap="none" dirty="0" smtClean="0">
                <a:solidFill>
                  <a:srgbClr val="9966FF"/>
                </a:solidFill>
              </a:rPr>
              <a:t>2 Sam 20:10 </a:t>
            </a:r>
            <a:r>
              <a:rPr lang="en-CA" sz="2800" cap="none" dirty="0" smtClean="0">
                <a:solidFill>
                  <a:srgbClr val="002060"/>
                </a:solidFill>
              </a:rPr>
              <a:t>(</a:t>
            </a:r>
            <a:r>
              <a:rPr lang="en-CA" sz="2800" b="1" cap="none" dirty="0" smtClean="0">
                <a:ln>
                  <a:solidFill>
                    <a:schemeClr val="tx1"/>
                  </a:solidFill>
                </a:ln>
                <a:solidFill>
                  <a:srgbClr val="FF9900"/>
                </a:solidFill>
              </a:rPr>
              <a:t>again</a:t>
            </a:r>
            <a:r>
              <a:rPr lang="en-CA" sz="2800" cap="none" dirty="0" smtClean="0">
                <a:solidFill>
                  <a:srgbClr val="002060"/>
                </a:solidFill>
              </a:rPr>
              <a:t>), 1 Kings 14:2 (</a:t>
            </a:r>
            <a:r>
              <a:rPr lang="en-CA" sz="2400" cap="none" dirty="0" smtClean="0">
                <a:solidFill>
                  <a:srgbClr val="002060"/>
                </a:solidFill>
              </a:rPr>
              <a:t>disguise</a:t>
            </a:r>
            <a:r>
              <a:rPr lang="en-CA" sz="2800" cap="none" dirty="0" smtClean="0">
                <a:solidFill>
                  <a:srgbClr val="002060"/>
                </a:solidFill>
              </a:rPr>
              <a:t>), </a:t>
            </a:r>
            <a:br>
              <a:rPr lang="en-CA" sz="2800" cap="none" dirty="0" smtClean="0">
                <a:solidFill>
                  <a:srgbClr val="002060"/>
                </a:solidFill>
              </a:rPr>
            </a:br>
            <a:r>
              <a:rPr lang="en-CA" sz="2800" b="1" cap="none" dirty="0" smtClean="0">
                <a:solidFill>
                  <a:srgbClr val="9966FF"/>
                </a:solidFill>
              </a:rPr>
              <a:t>1 Kings 18:34 </a:t>
            </a:r>
            <a:r>
              <a:rPr lang="en-CA" sz="2800" cap="none" dirty="0" smtClean="0">
                <a:solidFill>
                  <a:srgbClr val="002060"/>
                </a:solidFill>
              </a:rPr>
              <a:t>(</a:t>
            </a:r>
            <a:r>
              <a:rPr lang="en-CA" sz="2800" b="1" cap="none" dirty="0" smtClean="0">
                <a:ln>
                  <a:solidFill>
                    <a:schemeClr val="tx1"/>
                  </a:solidFill>
                </a:ln>
                <a:solidFill>
                  <a:srgbClr val="FF9900"/>
                </a:solidFill>
              </a:rPr>
              <a:t>2x – a second time</a:t>
            </a:r>
            <a:r>
              <a:rPr lang="en-CA" sz="2800" cap="none" dirty="0" smtClean="0">
                <a:solidFill>
                  <a:srgbClr val="002060"/>
                </a:solidFill>
              </a:rPr>
              <a:t>), </a:t>
            </a:r>
            <a:r>
              <a:rPr lang="en-CA" sz="2800" b="1" cap="none" dirty="0" err="1" smtClean="0">
                <a:solidFill>
                  <a:srgbClr val="9966FF"/>
                </a:solidFill>
              </a:rPr>
              <a:t>Neh</a:t>
            </a:r>
            <a:r>
              <a:rPr lang="en-CA" sz="2800" b="1" cap="none" dirty="0" smtClean="0">
                <a:solidFill>
                  <a:srgbClr val="9966FF"/>
                </a:solidFill>
              </a:rPr>
              <a:t> 13:21 </a:t>
            </a:r>
            <a:r>
              <a:rPr lang="en-CA" sz="2800" cap="none" dirty="0">
                <a:solidFill>
                  <a:srgbClr val="002060"/>
                </a:solidFill>
              </a:rPr>
              <a:t>(</a:t>
            </a:r>
            <a:r>
              <a:rPr lang="en-CA" sz="2800" b="1" cap="none" dirty="0" smtClean="0">
                <a:ln>
                  <a:solidFill>
                    <a:schemeClr val="tx1"/>
                  </a:solidFill>
                </a:ln>
                <a:solidFill>
                  <a:srgbClr val="FF9900"/>
                </a:solidFill>
              </a:rPr>
              <a:t>again</a:t>
            </a:r>
            <a:r>
              <a:rPr lang="en-CA" sz="2800" cap="none" dirty="0" smtClean="0">
                <a:solidFill>
                  <a:srgbClr val="002060"/>
                </a:solidFill>
              </a:rPr>
              <a:t>), Est 1:7 (</a:t>
            </a:r>
            <a:r>
              <a:rPr lang="en-CA" sz="2400" cap="none" dirty="0" smtClean="0">
                <a:solidFill>
                  <a:srgbClr val="002060"/>
                </a:solidFill>
              </a:rPr>
              <a:t>diverse</a:t>
            </a:r>
            <a:r>
              <a:rPr lang="en-CA" sz="2800" cap="none" dirty="0" smtClean="0">
                <a:solidFill>
                  <a:srgbClr val="002060"/>
                </a:solidFill>
              </a:rPr>
              <a:t>), </a:t>
            </a:r>
            <a:br>
              <a:rPr lang="en-CA" sz="2800" cap="none" dirty="0" smtClean="0">
                <a:solidFill>
                  <a:srgbClr val="002060"/>
                </a:solidFill>
              </a:rPr>
            </a:br>
            <a:r>
              <a:rPr lang="en-CA" sz="2800" cap="none" dirty="0" err="1" smtClean="0">
                <a:solidFill>
                  <a:srgbClr val="002060"/>
                </a:solidFill>
              </a:rPr>
              <a:t>Est</a:t>
            </a:r>
            <a:r>
              <a:rPr lang="en-CA" sz="2800" cap="none" dirty="0" smtClean="0">
                <a:solidFill>
                  <a:srgbClr val="002060"/>
                </a:solidFill>
              </a:rPr>
              <a:t> 2:9 (</a:t>
            </a:r>
            <a:r>
              <a:rPr lang="en-CA" sz="2400" cap="none" dirty="0" smtClean="0">
                <a:solidFill>
                  <a:srgbClr val="002060"/>
                </a:solidFill>
              </a:rPr>
              <a:t>preferred</a:t>
            </a:r>
            <a:r>
              <a:rPr lang="en-CA" sz="2800" cap="none" dirty="0" smtClean="0">
                <a:solidFill>
                  <a:srgbClr val="002060"/>
                </a:solidFill>
              </a:rPr>
              <a:t>), Est 3:8 (</a:t>
            </a:r>
            <a:r>
              <a:rPr lang="en-CA" sz="2400" cap="none" dirty="0" smtClean="0">
                <a:solidFill>
                  <a:srgbClr val="002060"/>
                </a:solidFill>
              </a:rPr>
              <a:t>diverse</a:t>
            </a:r>
            <a:r>
              <a:rPr lang="en-CA" sz="2800" cap="none" dirty="0" smtClean="0">
                <a:solidFill>
                  <a:srgbClr val="002060"/>
                </a:solidFill>
              </a:rPr>
              <a:t>), Job 14:20 (</a:t>
            </a:r>
            <a:r>
              <a:rPr lang="en-CA" sz="2400" cap="none" dirty="0" err="1" smtClean="0">
                <a:solidFill>
                  <a:srgbClr val="002060"/>
                </a:solidFill>
              </a:rPr>
              <a:t>changest</a:t>
            </a:r>
            <a:r>
              <a:rPr lang="en-CA" sz="2800" cap="none" dirty="0" smtClean="0">
                <a:solidFill>
                  <a:srgbClr val="002060"/>
                </a:solidFill>
              </a:rPr>
              <a:t>), </a:t>
            </a:r>
            <a:r>
              <a:rPr lang="en-CA" sz="2800" b="1" cap="none" dirty="0" smtClean="0">
                <a:solidFill>
                  <a:srgbClr val="9966FF"/>
                </a:solidFill>
              </a:rPr>
              <a:t>Job 29:22 </a:t>
            </a:r>
            <a:r>
              <a:rPr lang="en-CA" sz="2800" cap="none" dirty="0" smtClean="0">
                <a:solidFill>
                  <a:srgbClr val="002060"/>
                </a:solidFill>
              </a:rPr>
              <a:t>(</a:t>
            </a:r>
            <a:r>
              <a:rPr lang="en-CA" sz="2800" b="1" cap="none" dirty="0" smtClean="0">
                <a:ln>
                  <a:solidFill>
                    <a:schemeClr val="tx1"/>
                  </a:solidFill>
                </a:ln>
                <a:solidFill>
                  <a:srgbClr val="FF9900"/>
                </a:solidFill>
              </a:rPr>
              <a:t>again</a:t>
            </a:r>
            <a:r>
              <a:rPr lang="en-CA" sz="2800" cap="none" dirty="0" smtClean="0">
                <a:solidFill>
                  <a:srgbClr val="002060"/>
                </a:solidFill>
              </a:rPr>
              <a:t>), </a:t>
            </a:r>
            <a:br>
              <a:rPr lang="en-CA" sz="2800" cap="none" dirty="0" smtClean="0">
                <a:solidFill>
                  <a:srgbClr val="002060"/>
                </a:solidFill>
              </a:rPr>
            </a:br>
            <a:r>
              <a:rPr lang="en-CA" sz="2800" cap="none" dirty="0" smtClean="0">
                <a:solidFill>
                  <a:srgbClr val="002060"/>
                </a:solidFill>
              </a:rPr>
              <a:t>Ps 34:1 (</a:t>
            </a:r>
            <a:r>
              <a:rPr lang="en-CA" sz="2400" cap="none" dirty="0" smtClean="0">
                <a:solidFill>
                  <a:srgbClr val="002060"/>
                </a:solidFill>
              </a:rPr>
              <a:t>changed</a:t>
            </a:r>
            <a:r>
              <a:rPr lang="en-CA" sz="2800" cap="none" dirty="0" smtClean="0">
                <a:solidFill>
                  <a:srgbClr val="002060"/>
                </a:solidFill>
              </a:rPr>
              <a:t>), Ps 89:34 (</a:t>
            </a:r>
            <a:r>
              <a:rPr lang="en-CA" sz="2400" cap="none" dirty="0" smtClean="0">
                <a:solidFill>
                  <a:srgbClr val="002060"/>
                </a:solidFill>
              </a:rPr>
              <a:t>alter</a:t>
            </a:r>
            <a:r>
              <a:rPr lang="en-CA" sz="2800" cap="none" dirty="0" smtClean="0">
                <a:solidFill>
                  <a:srgbClr val="002060"/>
                </a:solidFill>
              </a:rPr>
              <a:t>), </a:t>
            </a:r>
            <a:r>
              <a:rPr lang="en-CA" sz="2800" b="1" cap="none" dirty="0" err="1" smtClean="0">
                <a:solidFill>
                  <a:srgbClr val="9966FF"/>
                </a:solidFill>
              </a:rPr>
              <a:t>Prov</a:t>
            </a:r>
            <a:r>
              <a:rPr lang="en-CA" sz="2800" b="1" cap="none" dirty="0" smtClean="0">
                <a:solidFill>
                  <a:srgbClr val="9966FF"/>
                </a:solidFill>
              </a:rPr>
              <a:t> 17:9 </a:t>
            </a:r>
            <a:r>
              <a:rPr lang="en-CA" sz="2800" cap="none" dirty="0" smtClean="0">
                <a:solidFill>
                  <a:srgbClr val="002060"/>
                </a:solidFill>
              </a:rPr>
              <a:t>(</a:t>
            </a:r>
            <a:r>
              <a:rPr lang="en-CA" sz="2800" b="1" cap="none" dirty="0" smtClean="0">
                <a:ln>
                  <a:solidFill>
                    <a:schemeClr val="tx1"/>
                  </a:solidFill>
                </a:ln>
                <a:solidFill>
                  <a:srgbClr val="FF9900"/>
                </a:solidFill>
              </a:rPr>
              <a:t>again</a:t>
            </a:r>
            <a:r>
              <a:rPr lang="en-CA" sz="2800" cap="none" dirty="0" smtClean="0">
                <a:solidFill>
                  <a:srgbClr val="002060"/>
                </a:solidFill>
              </a:rPr>
              <a:t>), </a:t>
            </a:r>
            <a:r>
              <a:rPr lang="en-CA" sz="2800" cap="none" dirty="0" err="1" smtClean="0">
                <a:solidFill>
                  <a:srgbClr val="002060"/>
                </a:solidFill>
              </a:rPr>
              <a:t>Prov</a:t>
            </a:r>
            <a:r>
              <a:rPr lang="en-CA" sz="2800" cap="none" dirty="0" smtClean="0">
                <a:solidFill>
                  <a:srgbClr val="002060"/>
                </a:solidFill>
              </a:rPr>
              <a:t> 24:21(</a:t>
            </a:r>
            <a:r>
              <a:rPr lang="en-CA" sz="2400" cap="none" dirty="0" smtClean="0">
                <a:solidFill>
                  <a:srgbClr val="002060"/>
                </a:solidFill>
              </a:rPr>
              <a:t>change</a:t>
            </a:r>
            <a:r>
              <a:rPr lang="en-CA" sz="2800" cap="none" dirty="0" smtClean="0">
                <a:solidFill>
                  <a:srgbClr val="002060"/>
                </a:solidFill>
              </a:rPr>
              <a:t>), </a:t>
            </a:r>
            <a:br>
              <a:rPr lang="en-CA" sz="2800" cap="none" dirty="0" smtClean="0">
                <a:solidFill>
                  <a:srgbClr val="002060"/>
                </a:solidFill>
              </a:rPr>
            </a:br>
            <a:r>
              <a:rPr lang="en-CA" sz="2800" b="1" cap="none" dirty="0" err="1" smtClean="0">
                <a:solidFill>
                  <a:srgbClr val="9966FF"/>
                </a:solidFill>
              </a:rPr>
              <a:t>Prov</a:t>
            </a:r>
            <a:r>
              <a:rPr lang="en-CA" sz="2800" b="1" cap="none" dirty="0" smtClean="0">
                <a:solidFill>
                  <a:srgbClr val="9966FF"/>
                </a:solidFill>
              </a:rPr>
              <a:t> 26:11</a:t>
            </a:r>
            <a:r>
              <a:rPr lang="en-CA" sz="2800" cap="none" dirty="0" smtClean="0">
                <a:solidFill>
                  <a:srgbClr val="002060"/>
                </a:solidFill>
              </a:rPr>
              <a:t>(</a:t>
            </a:r>
            <a:r>
              <a:rPr lang="en-CA" sz="2800" b="1" cap="none" dirty="0" err="1" smtClean="0">
                <a:ln>
                  <a:solidFill>
                    <a:schemeClr val="tx1"/>
                  </a:solidFill>
                </a:ln>
                <a:solidFill>
                  <a:srgbClr val="FF9900"/>
                </a:solidFill>
              </a:rPr>
              <a:t>returneth</a:t>
            </a:r>
            <a:r>
              <a:rPr lang="en-CA" sz="2800" cap="none" dirty="0" smtClean="0">
                <a:solidFill>
                  <a:srgbClr val="002060"/>
                </a:solidFill>
              </a:rPr>
              <a:t>), </a:t>
            </a:r>
            <a:r>
              <a:rPr lang="en-CA" sz="2800" cap="none" dirty="0" err="1" smtClean="0">
                <a:solidFill>
                  <a:srgbClr val="002060"/>
                </a:solidFill>
              </a:rPr>
              <a:t>Prov</a:t>
            </a:r>
            <a:r>
              <a:rPr lang="en-CA" sz="2800" cap="none" dirty="0" smtClean="0">
                <a:solidFill>
                  <a:srgbClr val="002060"/>
                </a:solidFill>
              </a:rPr>
              <a:t> 31:5 (</a:t>
            </a:r>
            <a:r>
              <a:rPr lang="en-CA" sz="2400" cap="none" dirty="0" smtClean="0">
                <a:solidFill>
                  <a:srgbClr val="002060"/>
                </a:solidFill>
              </a:rPr>
              <a:t>pervert</a:t>
            </a:r>
            <a:r>
              <a:rPr lang="en-CA" sz="2800" cap="none" dirty="0" smtClean="0">
                <a:solidFill>
                  <a:srgbClr val="002060"/>
                </a:solidFill>
              </a:rPr>
              <a:t>), Jer 2:36 (</a:t>
            </a:r>
            <a:r>
              <a:rPr lang="en-CA" sz="2400" cap="none" dirty="0" smtClean="0">
                <a:solidFill>
                  <a:srgbClr val="002060"/>
                </a:solidFill>
              </a:rPr>
              <a:t>change</a:t>
            </a:r>
            <a:r>
              <a:rPr lang="en-CA" sz="2800" cap="none" dirty="0" smtClean="0">
                <a:solidFill>
                  <a:srgbClr val="002060"/>
                </a:solidFill>
              </a:rPr>
              <a:t>), </a:t>
            </a:r>
            <a:br>
              <a:rPr lang="en-CA" sz="2800" cap="none" dirty="0" smtClean="0">
                <a:solidFill>
                  <a:srgbClr val="002060"/>
                </a:solidFill>
              </a:rPr>
            </a:br>
            <a:r>
              <a:rPr lang="en-CA" sz="2800" cap="none" dirty="0" smtClean="0">
                <a:solidFill>
                  <a:srgbClr val="002060"/>
                </a:solidFill>
              </a:rPr>
              <a:t>Jer 52:33 (</a:t>
            </a:r>
            <a:r>
              <a:rPr lang="en-CA" sz="2400" cap="none" dirty="0" smtClean="0">
                <a:solidFill>
                  <a:srgbClr val="002060"/>
                </a:solidFill>
              </a:rPr>
              <a:t>changed</a:t>
            </a:r>
            <a:r>
              <a:rPr lang="en-CA" sz="2800" cap="none" dirty="0" smtClean="0">
                <a:solidFill>
                  <a:srgbClr val="002060"/>
                </a:solidFill>
              </a:rPr>
              <a:t>), Mal 3:6 (</a:t>
            </a:r>
            <a:r>
              <a:rPr lang="en-CA" sz="2400" cap="none" dirty="0" smtClean="0">
                <a:solidFill>
                  <a:srgbClr val="002060"/>
                </a:solidFill>
              </a:rPr>
              <a:t>change</a:t>
            </a:r>
            <a:r>
              <a:rPr lang="en-CA" sz="2800" cap="none" dirty="0" smtClean="0">
                <a:solidFill>
                  <a:srgbClr val="002060"/>
                </a:solidFill>
              </a:rPr>
              <a:t>).  </a:t>
            </a:r>
            <a:endParaRPr lang="en-CA" sz="2800" cap="none" dirty="0">
              <a:solidFill>
                <a:srgbClr val="002060"/>
              </a:solidFill>
            </a:endParaRPr>
          </a:p>
        </p:txBody>
      </p:sp>
      <p:sp>
        <p:nvSpPr>
          <p:cNvPr id="4" name="Slide Number Placeholder 3"/>
          <p:cNvSpPr>
            <a:spLocks noGrp="1"/>
          </p:cNvSpPr>
          <p:nvPr>
            <p:ph type="sldNum" sz="quarter" idx="12"/>
          </p:nvPr>
        </p:nvSpPr>
        <p:spPr>
          <a:xfrm>
            <a:off x="11743312" y="6573389"/>
            <a:ext cx="428368" cy="284612"/>
          </a:xfrm>
        </p:spPr>
        <p:txBody>
          <a:bodyPr/>
          <a:lstStyle/>
          <a:p>
            <a:fld id="{6D22F896-40B5-4ADD-8801-0D06FADFA095}" type="slidenum">
              <a:rPr lang="en-US" smtClean="0">
                <a:solidFill>
                  <a:prstClr val="black"/>
                </a:solidFill>
              </a:rPr>
              <a:pPr/>
              <a:t>9</a:t>
            </a:fld>
            <a:endParaRPr lang="en-US" dirty="0">
              <a:solidFill>
                <a:prstClr val="black"/>
              </a:solidFill>
            </a:endParaRPr>
          </a:p>
        </p:txBody>
      </p:sp>
      <p:sp>
        <p:nvSpPr>
          <p:cNvPr id="6" name="Rectangle 5"/>
          <p:cNvSpPr/>
          <p:nvPr/>
        </p:nvSpPr>
        <p:spPr>
          <a:xfrm>
            <a:off x="284309" y="4729815"/>
            <a:ext cx="11671902" cy="1877437"/>
          </a:xfrm>
          <a:prstGeom prst="rect">
            <a:avLst/>
          </a:prstGeom>
          <a:blipFill dpi="0" rotWithShape="1">
            <a:blip r:embed="rId2">
              <a:alphaModFix amt="64000"/>
            </a:blip>
            <a:srcRect/>
            <a:stretch>
              <a:fillRect/>
            </a:stretch>
          </a:blipFill>
          <a:scene3d>
            <a:camera prst="orthographicFront"/>
            <a:lightRig rig="threePt" dir="t"/>
          </a:scene3d>
          <a:sp3d>
            <a:bevelT w="152400" h="50800" prst="softRound"/>
          </a:sp3d>
        </p:spPr>
        <p:txBody>
          <a:bodyPr wrap="square">
            <a:spAutoFit/>
            <a:sp3d extrusionH="57150">
              <a:bevelT w="38100" h="38100"/>
            </a:sp3d>
          </a:bodyPr>
          <a:lstStyle/>
          <a:p>
            <a:r>
              <a:rPr lang="he-IL" sz="3200" b="1" dirty="0" smtClean="0">
                <a:solidFill>
                  <a:srgbClr val="0A0A0A"/>
                </a:solidFill>
                <a:latin typeface="blbHebrew"/>
              </a:rPr>
              <a:t>שָנָה</a:t>
            </a:r>
            <a:r>
              <a:rPr lang="he-IL" sz="2800" dirty="0" smtClean="0">
                <a:solidFill>
                  <a:srgbClr val="0A0A0A"/>
                </a:solidFill>
                <a:latin typeface="arial" panose="020B0604020202020204" pitchFamily="34" charset="0"/>
              </a:rPr>
              <a:t> </a:t>
            </a:r>
            <a:r>
              <a:rPr lang="en-CA" sz="2800" dirty="0" smtClean="0">
                <a:solidFill>
                  <a:srgbClr val="0A0A0A"/>
                </a:solidFill>
                <a:latin typeface="arial" panose="020B0604020202020204" pitchFamily="34" charset="0"/>
              </a:rPr>
              <a:t> </a:t>
            </a:r>
            <a:r>
              <a:rPr lang="en-CA" sz="2800" b="1" dirty="0" err="1" smtClean="0">
                <a:solidFill>
                  <a:srgbClr val="0A0A0A"/>
                </a:solidFill>
                <a:latin typeface="arial" panose="020B0604020202020204" pitchFamily="34" charset="0"/>
              </a:rPr>
              <a:t>shânâh</a:t>
            </a:r>
            <a:r>
              <a:rPr lang="en-CA" sz="2800" b="1" dirty="0">
                <a:solidFill>
                  <a:srgbClr val="0A0A0A"/>
                </a:solidFill>
                <a:latin typeface="arial" panose="020B0604020202020204" pitchFamily="34" charset="0"/>
              </a:rPr>
              <a:t>,</a:t>
            </a:r>
            <a:r>
              <a:rPr lang="en-CA" sz="2800" dirty="0">
                <a:solidFill>
                  <a:srgbClr val="0A0A0A"/>
                </a:solidFill>
                <a:latin typeface="arial" panose="020B0604020202020204" pitchFamily="34" charset="0"/>
              </a:rPr>
              <a:t> </a:t>
            </a:r>
            <a:r>
              <a:rPr lang="en-CA" sz="2800" dirty="0" err="1">
                <a:solidFill>
                  <a:srgbClr val="0A0A0A"/>
                </a:solidFill>
                <a:latin typeface="arial" panose="020B0604020202020204" pitchFamily="34" charset="0"/>
              </a:rPr>
              <a:t>shaw-naw</a:t>
            </a:r>
            <a:r>
              <a:rPr lang="en-CA" sz="2800" dirty="0">
                <a:solidFill>
                  <a:srgbClr val="0A0A0A"/>
                </a:solidFill>
                <a:latin typeface="arial" panose="020B0604020202020204" pitchFamily="34" charset="0"/>
              </a:rPr>
              <a:t>'; a primitive root; </a:t>
            </a:r>
            <a:r>
              <a:rPr lang="en-CA" sz="2800" dirty="0">
                <a:solidFill>
                  <a:srgbClr val="0A0A0A"/>
                </a:solidFill>
                <a:effectLst>
                  <a:glow rad="228600">
                    <a:srgbClr val="6953B7">
                      <a:satMod val="175000"/>
                      <a:alpha val="40000"/>
                    </a:srgbClr>
                  </a:glow>
                </a:effectLst>
                <a:latin typeface="arial" panose="020B0604020202020204" pitchFamily="34" charset="0"/>
              </a:rPr>
              <a:t>to fold, </a:t>
            </a:r>
            <a:r>
              <a:rPr lang="en-CA" sz="2800" dirty="0">
                <a:solidFill>
                  <a:srgbClr val="0A0A0A"/>
                </a:solidFill>
                <a:latin typeface="arial" panose="020B0604020202020204" pitchFamily="34" charset="0"/>
              </a:rPr>
              <a:t>i.e. </a:t>
            </a:r>
            <a:r>
              <a:rPr lang="en-CA" sz="2800" dirty="0">
                <a:solidFill>
                  <a:srgbClr val="0A0A0A"/>
                </a:solidFill>
                <a:effectLst>
                  <a:glow rad="228600">
                    <a:srgbClr val="6953B7">
                      <a:satMod val="175000"/>
                      <a:alpha val="40000"/>
                    </a:srgbClr>
                  </a:glow>
                </a:effectLst>
                <a:latin typeface="arial" panose="020B0604020202020204" pitchFamily="34" charset="0"/>
              </a:rPr>
              <a:t>duplicate</a:t>
            </a:r>
            <a:r>
              <a:rPr lang="en-CA" sz="2800" dirty="0">
                <a:solidFill>
                  <a:srgbClr val="0A0A0A"/>
                </a:solidFill>
                <a:latin typeface="arial" panose="020B0604020202020204" pitchFamily="34" charset="0"/>
              </a:rPr>
              <a:t> (literally or figuratively); by implication, to </a:t>
            </a:r>
            <a:r>
              <a:rPr lang="en-CA" sz="2800" b="1" dirty="0">
                <a:solidFill>
                  <a:srgbClr val="FF0000"/>
                </a:solidFill>
                <a:latin typeface="arial" panose="020B0604020202020204" pitchFamily="34" charset="0"/>
              </a:rPr>
              <a:t>transmute</a:t>
            </a:r>
            <a:r>
              <a:rPr lang="en-CA" sz="2800" dirty="0">
                <a:solidFill>
                  <a:srgbClr val="0A0A0A"/>
                </a:solidFill>
                <a:latin typeface="arial" panose="020B0604020202020204" pitchFamily="34" charset="0"/>
              </a:rPr>
              <a:t> (transitive or intransitive):—do (speak, strike) </a:t>
            </a:r>
            <a:r>
              <a:rPr lang="en-CA" sz="2800" dirty="0">
                <a:solidFill>
                  <a:srgbClr val="0A0A0A"/>
                </a:solidFill>
                <a:effectLst>
                  <a:glow rad="228600">
                    <a:srgbClr val="6953B7">
                      <a:satMod val="175000"/>
                      <a:alpha val="40000"/>
                    </a:srgbClr>
                  </a:glow>
                </a:effectLst>
                <a:latin typeface="arial" panose="020B0604020202020204" pitchFamily="34" charset="0"/>
              </a:rPr>
              <a:t>again, </a:t>
            </a:r>
            <a:r>
              <a:rPr lang="en-CA" sz="2800" dirty="0">
                <a:solidFill>
                  <a:srgbClr val="0A0A0A"/>
                </a:solidFill>
                <a:latin typeface="arial" panose="020B0604020202020204" pitchFamily="34" charset="0"/>
              </a:rPr>
              <a:t>alter, </a:t>
            </a:r>
            <a:r>
              <a:rPr lang="en-CA" sz="2800" dirty="0">
                <a:solidFill>
                  <a:srgbClr val="0A0A0A"/>
                </a:solidFill>
                <a:effectLst>
                  <a:glow rad="228600">
                    <a:srgbClr val="6953B7">
                      <a:satMod val="175000"/>
                      <a:alpha val="40000"/>
                    </a:srgbClr>
                  </a:glow>
                </a:effectLst>
                <a:latin typeface="arial" panose="020B0604020202020204" pitchFamily="34" charset="0"/>
              </a:rPr>
              <a:t>double, </a:t>
            </a:r>
            <a:r>
              <a:rPr lang="en-CA" sz="2800" dirty="0">
                <a:solidFill>
                  <a:srgbClr val="0A0A0A"/>
                </a:solidFill>
                <a:latin typeface="arial" panose="020B0604020202020204" pitchFamily="34" charset="0"/>
              </a:rPr>
              <a:t>(be given to) change, disguise, (be) diverse, pervert, prefer, </a:t>
            </a:r>
            <a:r>
              <a:rPr lang="en-CA" sz="2800" dirty="0">
                <a:solidFill>
                  <a:srgbClr val="0A0A0A"/>
                </a:solidFill>
                <a:effectLst>
                  <a:glow rad="228600">
                    <a:srgbClr val="6953B7">
                      <a:satMod val="175000"/>
                      <a:alpha val="40000"/>
                    </a:srgbClr>
                  </a:glow>
                </a:effectLst>
                <a:latin typeface="arial" panose="020B0604020202020204" pitchFamily="34" charset="0"/>
              </a:rPr>
              <a:t>repeat,</a:t>
            </a:r>
            <a:r>
              <a:rPr lang="en-CA" sz="2800" dirty="0">
                <a:solidFill>
                  <a:srgbClr val="0A0A0A"/>
                </a:solidFill>
                <a:latin typeface="arial" panose="020B0604020202020204" pitchFamily="34" charset="0"/>
              </a:rPr>
              <a:t> return, </a:t>
            </a:r>
            <a:r>
              <a:rPr lang="en-CA" sz="2800" dirty="0">
                <a:solidFill>
                  <a:srgbClr val="0A0A0A"/>
                </a:solidFill>
                <a:effectLst>
                  <a:glow rad="228600">
                    <a:srgbClr val="6953B7">
                      <a:satMod val="175000"/>
                      <a:alpha val="40000"/>
                    </a:srgbClr>
                  </a:glow>
                </a:effectLst>
                <a:latin typeface="arial" panose="020B0604020202020204" pitchFamily="34" charset="0"/>
              </a:rPr>
              <a:t>do the second time.</a:t>
            </a:r>
            <a:endParaRPr lang="en-CA" sz="2800" dirty="0">
              <a:solidFill>
                <a:prstClr val="black"/>
              </a:solidFill>
              <a:effectLst>
                <a:glow rad="228600">
                  <a:srgbClr val="6953B7">
                    <a:satMod val="175000"/>
                    <a:alpha val="40000"/>
                  </a:srgbClr>
                </a:glow>
              </a:effectLst>
            </a:endParaRPr>
          </a:p>
        </p:txBody>
      </p:sp>
      <p:sp>
        <p:nvSpPr>
          <p:cNvPr id="8" name="Rectangle 7"/>
          <p:cNvSpPr/>
          <p:nvPr/>
        </p:nvSpPr>
        <p:spPr>
          <a:xfrm>
            <a:off x="524521" y="3902269"/>
            <a:ext cx="1739153" cy="654423"/>
          </a:xfrm>
          <a:prstGeom prst="rect">
            <a:avLst/>
          </a:prstGeom>
          <a:solidFill>
            <a:schemeClr val="bg1">
              <a:lumMod val="85000"/>
            </a:schemeClr>
          </a:solidFill>
          <a:ln>
            <a:solidFill>
              <a:srgbClr val="6633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b="1" dirty="0" smtClean="0">
                <a:solidFill>
                  <a:srgbClr val="663300"/>
                </a:solidFill>
              </a:rPr>
              <a:t>Strong’s</a:t>
            </a:r>
            <a:r>
              <a:rPr lang="en-CA" sz="3600" dirty="0" smtClean="0">
                <a:solidFill>
                  <a:srgbClr val="663300"/>
                </a:solidFill>
              </a:rPr>
              <a:t> </a:t>
            </a:r>
            <a:endParaRPr lang="en-CA" sz="3600" dirty="0">
              <a:solidFill>
                <a:srgbClr val="663300"/>
              </a:solidFill>
            </a:endParaRPr>
          </a:p>
        </p:txBody>
      </p:sp>
    </p:spTree>
    <p:extLst>
      <p:ext uri="{BB962C8B-B14F-4D97-AF65-F5344CB8AC3E}">
        <p14:creationId xmlns:p14="http://schemas.microsoft.com/office/powerpoint/2010/main" val="7228423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1000"/>
                                        <p:tgtEl>
                                          <p:spTgt spid="8"/>
                                        </p:tgtEl>
                                      </p:cBhvr>
                                    </p:animEffect>
                                  </p:childTnLst>
                                </p:cTn>
                              </p:par>
                              <p:par>
                                <p:cTn id="8" presetID="22" presetClass="entr" presetSubtype="1" fill="hold" nodeType="withEffect">
                                  <p:stCondLst>
                                    <p:cond delay="75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wipe(up)">
                                      <p:cBhvr>
                                        <p:cTn id="10" dur="1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0000"/>
            </a:gs>
            <a:gs pos="100000">
              <a:srgbClr val="00FF00"/>
            </a:gs>
          </a:gsLst>
          <a:lin ang="5400000" scaled="0"/>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63352" y="947661"/>
            <a:ext cx="11665296" cy="5709522"/>
          </a:xfrm>
          <a:noFill/>
          <a:ln w="38100">
            <a:noFill/>
          </a:ln>
        </p:spPr>
        <p:txBody>
          <a:bodyPr anchor="t">
            <a:normAutofit fontScale="92500" lnSpcReduction="10000"/>
            <a:scene3d>
              <a:camera prst="orthographicFront"/>
              <a:lightRig rig="threePt" dir="t"/>
            </a:scene3d>
            <a:sp3d extrusionH="57150">
              <a:bevelT w="38100" h="38100" prst="angle"/>
            </a:sp3d>
          </a:bodyPr>
          <a:lstStyle/>
          <a:p>
            <a:r>
              <a:rPr lang="en-US" sz="2800" cap="none" dirty="0" smtClean="0">
                <a:solidFill>
                  <a:schemeClr val="tx1"/>
                </a:solidFill>
              </a:rPr>
              <a:t>Malachi 3.</a:t>
            </a:r>
            <a:br>
              <a:rPr lang="en-US" sz="2800" cap="none" dirty="0" smtClean="0">
                <a:solidFill>
                  <a:schemeClr val="tx1"/>
                </a:solidFill>
              </a:rPr>
            </a:br>
            <a:r>
              <a:rPr lang="en-US" sz="5400" cap="none" dirty="0" smtClean="0">
                <a:ln w="28575">
                  <a:solidFill>
                    <a:sysClr val="windowText" lastClr="000000"/>
                  </a:solidFill>
                </a:ln>
                <a:gradFill flip="none" rotWithShape="1">
                  <a:gsLst>
                    <a:gs pos="35000">
                      <a:srgbClr val="FFFF00"/>
                    </a:gs>
                    <a:gs pos="47000">
                      <a:srgbClr val="88FF77"/>
                    </a:gs>
                    <a:gs pos="72000">
                      <a:srgbClr val="00FFFF"/>
                    </a:gs>
                  </a:gsLst>
                  <a:lin ang="5400000" scaled="0"/>
                  <a:tileRect/>
                </a:gradFill>
                <a:latin typeface="Arial Black" panose="020B0A04020102020204" pitchFamily="34" charset="0"/>
              </a:rPr>
              <a:t>YEARS</a:t>
            </a:r>
          </a:p>
          <a:p>
            <a:pPr lvl="0">
              <a:buClr>
                <a:prstClr val="black"/>
              </a:buClr>
            </a:pPr>
            <a:r>
              <a:rPr lang="en-US" sz="2800" cap="none" dirty="0">
                <a:solidFill>
                  <a:schemeClr val="tx1"/>
                </a:solidFill>
              </a:rPr>
              <a:t>W</a:t>
            </a:r>
            <a:r>
              <a:rPr lang="en-US" sz="2800" cap="none" dirty="0" smtClean="0">
                <a:solidFill>
                  <a:schemeClr val="tx1"/>
                </a:solidFill>
              </a:rPr>
              <a:t>ithout going into the meaning of the whole verse, let’s </a:t>
            </a:r>
            <a:r>
              <a:rPr lang="en-US" sz="2800" b="1" cap="none" dirty="0" smtClean="0">
                <a:solidFill>
                  <a:schemeClr val="tx1"/>
                </a:solidFill>
              </a:rPr>
              <a:t>FOCUS</a:t>
            </a:r>
            <a:r>
              <a:rPr lang="en-US" sz="2800" cap="none" dirty="0" smtClean="0">
                <a:solidFill>
                  <a:schemeClr val="tx1"/>
                </a:solidFill>
              </a:rPr>
              <a:t> on the </a:t>
            </a:r>
            <a:r>
              <a:rPr lang="en-US" sz="2800" b="1" cap="none" dirty="0" smtClean="0">
                <a:solidFill>
                  <a:schemeClr val="tx1"/>
                </a:solidFill>
                <a:effectLst>
                  <a:glow rad="127000">
                    <a:srgbClr val="EF7CF8"/>
                  </a:glow>
                </a:effectLst>
                <a:latin typeface="Arial Black" panose="020B0A04020102020204" pitchFamily="34" charset="0"/>
              </a:rPr>
              <a:t>TYPE</a:t>
            </a:r>
            <a:r>
              <a:rPr lang="en-US" sz="2800" b="1" cap="none" dirty="0" smtClean="0">
                <a:solidFill>
                  <a:schemeClr val="tx1"/>
                </a:solidFill>
                <a:effectLst>
                  <a:glow rad="127000">
                    <a:srgbClr val="EF7CF8"/>
                  </a:glow>
                </a:effectLst>
              </a:rPr>
              <a:t> of year </a:t>
            </a:r>
            <a:r>
              <a:rPr lang="en-US" sz="2800" cap="none" dirty="0" smtClean="0">
                <a:solidFill>
                  <a:schemeClr val="tx1"/>
                </a:solidFill>
              </a:rPr>
              <a:t>that </a:t>
            </a:r>
            <a:r>
              <a:rPr lang="en-US" sz="2800" b="1" cap="none" dirty="0" smtClean="0">
                <a:ln>
                  <a:solidFill>
                    <a:schemeClr val="tx1"/>
                  </a:solidFill>
                </a:ln>
                <a:solidFill>
                  <a:srgbClr val="00FFFF"/>
                </a:solidFill>
              </a:rPr>
              <a:t>Yahuah</a:t>
            </a:r>
            <a:r>
              <a:rPr lang="en-US" sz="2800" cap="none" dirty="0" smtClean="0">
                <a:solidFill>
                  <a:schemeClr val="tx1"/>
                </a:solidFill>
              </a:rPr>
              <a:t> declares as the </a:t>
            </a:r>
            <a:r>
              <a:rPr lang="en-US" sz="5400" u="sng" cap="none" dirty="0" smtClean="0">
                <a:ln w="28575">
                  <a:solidFill>
                    <a:sysClr val="windowText" lastClr="000000"/>
                  </a:solidFill>
                </a:ln>
                <a:gradFill flip="none" rotWithShape="1">
                  <a:gsLst>
                    <a:gs pos="35000">
                      <a:srgbClr val="FFFF00"/>
                    </a:gs>
                    <a:gs pos="47000">
                      <a:srgbClr val="88FF77"/>
                    </a:gs>
                    <a:gs pos="72000">
                      <a:srgbClr val="00FFFF"/>
                    </a:gs>
                  </a:gsLst>
                  <a:lin ang="5400000" scaled="0"/>
                  <a:tileRect/>
                </a:gradFill>
                <a:latin typeface="Arial Black" panose="020B0A04020102020204" pitchFamily="34" charset="0"/>
              </a:rPr>
              <a:t>FORMER</a:t>
            </a:r>
            <a:r>
              <a:rPr lang="en-US" sz="5400" cap="none" dirty="0" smtClean="0">
                <a:ln w="28575">
                  <a:solidFill>
                    <a:sysClr val="windowText" lastClr="000000"/>
                  </a:solidFill>
                </a:ln>
                <a:gradFill flip="none" rotWithShape="1">
                  <a:gsLst>
                    <a:gs pos="35000">
                      <a:srgbClr val="FFFF00"/>
                    </a:gs>
                    <a:gs pos="47000">
                      <a:srgbClr val="88FF77"/>
                    </a:gs>
                    <a:gs pos="72000">
                      <a:srgbClr val="00FFFF"/>
                    </a:gs>
                  </a:gsLst>
                  <a:lin ang="5400000" scaled="0"/>
                  <a:tileRect/>
                </a:gradFill>
                <a:latin typeface="Arial Black" panose="020B0A04020102020204" pitchFamily="34" charset="0"/>
              </a:rPr>
              <a:t> YEARS</a:t>
            </a:r>
            <a:r>
              <a:rPr lang="en-US" sz="5400" cap="none" dirty="0">
                <a:ln w="28575">
                  <a:solidFill>
                    <a:sysClr val="windowText" lastClr="000000"/>
                  </a:solidFill>
                </a:ln>
                <a:gradFill flip="none" rotWithShape="1">
                  <a:gsLst>
                    <a:gs pos="35000">
                      <a:srgbClr val="FFFF00"/>
                    </a:gs>
                    <a:gs pos="47000">
                      <a:srgbClr val="88FF77"/>
                    </a:gs>
                    <a:gs pos="72000">
                      <a:srgbClr val="00FFFF"/>
                    </a:gs>
                  </a:gsLst>
                  <a:lin ang="5400000" scaled="0"/>
                  <a:tileRect/>
                </a:gradFill>
                <a:latin typeface="Arial Black" panose="020B0A04020102020204" pitchFamily="34" charset="0"/>
              </a:rPr>
              <a:t>.</a:t>
            </a:r>
          </a:p>
          <a:p>
            <a:pPr algn="l"/>
            <a:r>
              <a:rPr lang="en-US" sz="2800" cap="none" dirty="0" smtClean="0">
                <a:solidFill>
                  <a:schemeClr val="tx1"/>
                </a:solidFill>
              </a:rPr>
              <a:t> They - </a:t>
            </a:r>
            <a:r>
              <a:rPr lang="en-US" sz="2800" cap="none" dirty="0" smtClean="0">
                <a:solidFill>
                  <a:schemeClr val="accent1">
                    <a:lumMod val="75000"/>
                  </a:schemeClr>
                </a:solidFill>
              </a:rPr>
              <a:t>1.  </a:t>
            </a:r>
            <a:r>
              <a:rPr lang="en-US" sz="2800" cap="none" dirty="0" smtClean="0">
                <a:solidFill>
                  <a:schemeClr val="tx1"/>
                </a:solidFill>
              </a:rPr>
              <a:t>duplicated in perfect mirrored symmetry</a:t>
            </a:r>
            <a:br>
              <a:rPr lang="en-US" sz="2800" cap="none" dirty="0" smtClean="0">
                <a:solidFill>
                  <a:schemeClr val="tx1"/>
                </a:solidFill>
              </a:rPr>
            </a:br>
            <a:r>
              <a:rPr lang="en-US" sz="2800" cap="none" dirty="0" smtClean="0">
                <a:solidFill>
                  <a:schemeClr val="tx1"/>
                </a:solidFill>
              </a:rPr>
              <a:t>	</a:t>
            </a:r>
            <a:r>
              <a:rPr lang="en-US" sz="2800" cap="none" dirty="0">
                <a:solidFill>
                  <a:schemeClr val="tx1"/>
                </a:solidFill>
              </a:rPr>
              <a:t> </a:t>
            </a:r>
            <a:r>
              <a:rPr lang="en-US" sz="2800" cap="none" dirty="0" smtClean="0">
                <a:solidFill>
                  <a:schemeClr val="accent1">
                    <a:lumMod val="75000"/>
                  </a:schemeClr>
                </a:solidFill>
              </a:rPr>
              <a:t>2.  </a:t>
            </a:r>
            <a:r>
              <a:rPr lang="en-US" sz="2800" cap="none" dirty="0" smtClean="0">
                <a:solidFill>
                  <a:schemeClr val="tx1"/>
                </a:solidFill>
              </a:rPr>
              <a:t>had 12 months in full alignment with the 12 fruits for 12 months (Rev 22:2)</a:t>
            </a:r>
            <a:br>
              <a:rPr lang="en-US" sz="2800" cap="none" dirty="0" smtClean="0">
                <a:solidFill>
                  <a:schemeClr val="tx1"/>
                </a:solidFill>
              </a:rPr>
            </a:br>
            <a:r>
              <a:rPr lang="en-US" sz="2800" cap="none" dirty="0" smtClean="0">
                <a:solidFill>
                  <a:schemeClr val="tx1"/>
                </a:solidFill>
              </a:rPr>
              <a:t>	 </a:t>
            </a:r>
            <a:r>
              <a:rPr lang="en-US" sz="2800" cap="none" dirty="0" smtClean="0">
                <a:solidFill>
                  <a:schemeClr val="accent1">
                    <a:lumMod val="75000"/>
                  </a:schemeClr>
                </a:solidFill>
              </a:rPr>
              <a:t>3.  </a:t>
            </a:r>
            <a:r>
              <a:rPr lang="en-US" sz="2800" cap="none" dirty="0" smtClean="0">
                <a:solidFill>
                  <a:schemeClr val="tx1"/>
                </a:solidFill>
              </a:rPr>
              <a:t>had even number months divisible without a remainder month left over</a:t>
            </a:r>
            <a:br>
              <a:rPr lang="en-US" sz="2800" cap="none" dirty="0" smtClean="0">
                <a:solidFill>
                  <a:schemeClr val="tx1"/>
                </a:solidFill>
              </a:rPr>
            </a:br>
            <a:r>
              <a:rPr lang="en-US" sz="2800" cap="none" dirty="0" smtClean="0">
                <a:solidFill>
                  <a:schemeClr val="tx1"/>
                </a:solidFill>
              </a:rPr>
              <a:t>	 </a:t>
            </a:r>
            <a:r>
              <a:rPr lang="en-US" sz="2800" cap="none" dirty="0" smtClean="0">
                <a:solidFill>
                  <a:schemeClr val="accent1">
                    <a:lumMod val="75000"/>
                  </a:schemeClr>
                </a:solidFill>
              </a:rPr>
              <a:t>4.  </a:t>
            </a:r>
            <a:r>
              <a:rPr lang="en-US" sz="2800" cap="none" dirty="0" smtClean="0">
                <a:solidFill>
                  <a:schemeClr val="tx1"/>
                </a:solidFill>
              </a:rPr>
              <a:t>started with the Tequfah abiding by the Hebrew Scripture definitions</a:t>
            </a:r>
            <a:br>
              <a:rPr lang="en-US" sz="2800" cap="none" dirty="0" smtClean="0">
                <a:solidFill>
                  <a:schemeClr val="tx1"/>
                </a:solidFill>
              </a:rPr>
            </a:br>
            <a:r>
              <a:rPr lang="en-US" sz="2800" cap="none" dirty="0" smtClean="0">
                <a:solidFill>
                  <a:schemeClr val="tx1"/>
                </a:solidFill>
              </a:rPr>
              <a:t>	 </a:t>
            </a:r>
            <a:r>
              <a:rPr lang="en-US" sz="2800" cap="none" dirty="0" smtClean="0">
                <a:solidFill>
                  <a:schemeClr val="accent1">
                    <a:lumMod val="75000"/>
                  </a:schemeClr>
                </a:solidFill>
              </a:rPr>
              <a:t>5.  </a:t>
            </a:r>
            <a:r>
              <a:rPr lang="en-US" sz="2800" cap="none" dirty="0" smtClean="0">
                <a:solidFill>
                  <a:schemeClr val="tx1"/>
                </a:solidFill>
              </a:rPr>
              <a:t>depended squarely on the </a:t>
            </a:r>
            <a:r>
              <a:rPr lang="en-US" sz="2800" cap="none" dirty="0" err="1" smtClean="0">
                <a:solidFill>
                  <a:schemeClr val="tx1"/>
                </a:solidFill>
              </a:rPr>
              <a:t>Mazzaroth</a:t>
            </a:r>
            <a:r>
              <a:rPr lang="en-US" sz="2800" cap="none" dirty="0" smtClean="0">
                <a:solidFill>
                  <a:schemeClr val="tx1"/>
                </a:solidFill>
              </a:rPr>
              <a:t> – the “grand time piece” of </a:t>
            </a:r>
            <a:r>
              <a:rPr lang="en-US" sz="2800" b="1" cap="none" dirty="0" err="1" smtClean="0">
                <a:ln>
                  <a:solidFill>
                    <a:schemeClr val="tx1"/>
                  </a:solidFill>
                </a:ln>
                <a:solidFill>
                  <a:srgbClr val="00FFFF"/>
                </a:solidFill>
              </a:rPr>
              <a:t>Yahuah</a:t>
            </a:r>
            <a:r>
              <a:rPr lang="en-US" sz="2800" b="1" cap="none" dirty="0" smtClean="0">
                <a:ln>
                  <a:solidFill>
                    <a:schemeClr val="tx1"/>
                  </a:solidFill>
                </a:ln>
                <a:solidFill>
                  <a:srgbClr val="00FFFF"/>
                </a:solidFill>
              </a:rPr>
              <a:t/>
            </a:r>
            <a:br>
              <a:rPr lang="en-US" sz="2800" b="1" cap="none" dirty="0" smtClean="0">
                <a:ln>
                  <a:solidFill>
                    <a:schemeClr val="tx1"/>
                  </a:solidFill>
                </a:ln>
                <a:solidFill>
                  <a:srgbClr val="00FFFF"/>
                </a:solidFill>
              </a:rPr>
            </a:br>
            <a:r>
              <a:rPr lang="en-US" sz="2800" b="1" cap="none" dirty="0" smtClean="0">
                <a:ln>
                  <a:solidFill>
                    <a:schemeClr val="tx1"/>
                  </a:solidFill>
                </a:ln>
                <a:solidFill>
                  <a:srgbClr val="00FFFF"/>
                </a:solidFill>
              </a:rPr>
              <a:t>	 </a:t>
            </a:r>
            <a:r>
              <a:rPr lang="en-US" sz="3000" dirty="0">
                <a:solidFill>
                  <a:srgbClr val="C00000"/>
                </a:solidFill>
              </a:rPr>
              <a:t>6.  </a:t>
            </a:r>
            <a:r>
              <a:rPr lang="en-US" sz="3000" cap="none" dirty="0" smtClean="0">
                <a:solidFill>
                  <a:schemeClr val="tx1"/>
                </a:solidFill>
              </a:rPr>
              <a:t>show full alignment with Solomon’s 12 captains, one for each month</a:t>
            </a:r>
            <a:endParaRPr lang="en-US" sz="3000" b="1" cap="none" dirty="0">
              <a:ln>
                <a:solidFill>
                  <a:schemeClr val="tx1"/>
                </a:solidFill>
              </a:ln>
              <a:solidFill>
                <a:schemeClr val="tx1"/>
              </a:solidFill>
            </a:endParaRPr>
          </a:p>
        </p:txBody>
      </p:sp>
      <p:sp>
        <p:nvSpPr>
          <p:cNvPr id="5" name="Rectangle 4"/>
          <p:cNvSpPr/>
          <p:nvPr/>
        </p:nvSpPr>
        <p:spPr>
          <a:xfrm>
            <a:off x="11745234" y="6580253"/>
            <a:ext cx="436605" cy="276999"/>
          </a:xfrm>
          <a:prstGeom prst="rect">
            <a:avLst/>
          </a:prstGeom>
        </p:spPr>
        <p:txBody>
          <a:bodyPr wrap="square">
            <a:spAutoFit/>
          </a:bodyPr>
          <a:lstStyle/>
          <a:p>
            <a:pPr algn="r"/>
            <a:fld id="{2A013F82-EE5E-44EE-A61D-E31C6657F26F}" type="slidenum">
              <a:rPr lang="en-CA" sz="1200"/>
              <a:pPr algn="r"/>
              <a:t>90</a:t>
            </a:fld>
            <a:endParaRPr lang="en-CA" sz="1200" dirty="0"/>
          </a:p>
        </p:txBody>
      </p:sp>
      <p:sp>
        <p:nvSpPr>
          <p:cNvPr id="2" name="Rectangle 1"/>
          <p:cNvSpPr/>
          <p:nvPr/>
        </p:nvSpPr>
        <p:spPr>
          <a:xfrm>
            <a:off x="4090604" y="107596"/>
            <a:ext cx="4008027" cy="840065"/>
          </a:xfrm>
          <a:prstGeom prst="rect">
            <a:avLst/>
          </a:prstGeom>
          <a:solidFill>
            <a:schemeClr val="tx1"/>
          </a:solidFill>
          <a:effectLst>
            <a:glow rad="127000">
              <a:srgbClr val="00FFFF"/>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lnSpc>
                <a:spcPct val="115000"/>
              </a:lnSpc>
              <a:spcBef>
                <a:spcPts val="1000"/>
              </a:spcBef>
              <a:spcAft>
                <a:spcPts val="1000"/>
              </a:spcAft>
              <a:buClr>
                <a:prstClr val="black"/>
              </a:buClr>
            </a:pPr>
            <a:r>
              <a:rPr lang="en-US" sz="5400" cap="all" dirty="0" smtClean="0">
                <a:ln>
                  <a:solidFill>
                    <a:sysClr val="windowText" lastClr="000000"/>
                  </a:solidFill>
                </a:ln>
                <a:gradFill>
                  <a:gsLst>
                    <a:gs pos="7000">
                      <a:srgbClr val="FF0000"/>
                    </a:gs>
                    <a:gs pos="50000">
                      <a:srgbClr val="FFFF00"/>
                    </a:gs>
                    <a:gs pos="73000">
                      <a:prstClr val="black"/>
                    </a:gs>
                  </a:gsLst>
                  <a:lin ang="5400000" scaled="0"/>
                </a:gradFill>
                <a:effectLst>
                  <a:glow rad="127000">
                    <a:schemeClr val="accent6">
                      <a:lumMod val="75000"/>
                    </a:schemeClr>
                  </a:glow>
                </a:effectLst>
                <a:latin typeface="Arial Black" panose="020B0A04020102020204" pitchFamily="34" charset="0"/>
                <a:ea typeface="Calibri" panose="020F0502020204030204" pitchFamily="34" charset="0"/>
                <a:cs typeface="Times New Roman" panose="02020603050405020304" pitchFamily="18" charset="0"/>
              </a:rPr>
              <a:t>shaneh:</a:t>
            </a:r>
            <a:endParaRPr lang="en-US" sz="5400" cap="all" dirty="0">
              <a:ln>
                <a:solidFill>
                  <a:sysClr val="windowText" lastClr="000000"/>
                </a:solidFill>
              </a:ln>
              <a:gradFill>
                <a:gsLst>
                  <a:gs pos="7000">
                    <a:srgbClr val="FF0000"/>
                  </a:gs>
                  <a:gs pos="50000">
                    <a:srgbClr val="FFFF00"/>
                  </a:gs>
                  <a:gs pos="73000">
                    <a:prstClr val="black"/>
                  </a:gs>
                </a:gsLst>
                <a:lin ang="5400000" scaled="0"/>
              </a:gradFill>
              <a:effectLst>
                <a:glow rad="127000">
                  <a:schemeClr val="accent6">
                    <a:lumMod val="75000"/>
                  </a:schemeClr>
                </a:glow>
              </a:effectLst>
              <a:latin typeface="Arial Black" panose="020B0A04020102020204" pitchFamily="34" charset="0"/>
              <a:ea typeface="Calibri" panose="020F0502020204030204" pitchFamily="34" charset="0"/>
              <a:cs typeface="Times New Roman" panose="02020603050405020304" pitchFamily="18" charset="0"/>
            </a:endParaRPr>
          </a:p>
        </p:txBody>
      </p:sp>
      <p:sp>
        <p:nvSpPr>
          <p:cNvPr id="4" name="Explosion 1 3"/>
          <p:cNvSpPr/>
          <p:nvPr/>
        </p:nvSpPr>
        <p:spPr>
          <a:xfrm>
            <a:off x="9160476" y="107596"/>
            <a:ext cx="2765407" cy="1482811"/>
          </a:xfrm>
          <a:prstGeom prst="irregularSeal1">
            <a:avLst/>
          </a:prstGeom>
          <a:solidFill>
            <a:srgbClr val="00FFFF"/>
          </a:solidFill>
          <a:ln w="76200">
            <a:solidFill>
              <a:srgbClr val="9966FF"/>
            </a:solidFill>
            <a:prstDash val="sysDot"/>
          </a:ln>
          <a:effectLst>
            <a:glow rad="127000">
              <a:srgbClr val="EF7CF8"/>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7" name="Straight Arrow Connector 6"/>
          <p:cNvCxnSpPr/>
          <p:nvPr/>
        </p:nvCxnSpPr>
        <p:spPr>
          <a:xfrm flipH="1" flipV="1">
            <a:off x="8211671" y="627529"/>
            <a:ext cx="779929" cy="44824"/>
          </a:xfrm>
          <a:prstGeom prst="straightConnector1">
            <a:avLst/>
          </a:prstGeom>
          <a:ln w="76200">
            <a:headEnd type="none" w="med" len="med"/>
            <a:tailEnd type="arrow" w="med" len="med"/>
          </a:ln>
          <a:effectLst>
            <a:glow rad="127000">
              <a:srgbClr val="FFFF00"/>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8" name="Bent Arrow 7"/>
          <p:cNvSpPr/>
          <p:nvPr/>
        </p:nvSpPr>
        <p:spPr>
          <a:xfrm rot="10800000">
            <a:off x="7422776" y="1371598"/>
            <a:ext cx="3162846" cy="910282"/>
          </a:xfrm>
          <a:prstGeom prst="bentArrow">
            <a:avLst>
              <a:gd name="adj1" fmla="val 14941"/>
              <a:gd name="adj2" fmla="val 50000"/>
              <a:gd name="adj3" fmla="val 50000"/>
              <a:gd name="adj4" fmla="val 43750"/>
            </a:avLst>
          </a:prstGeom>
          <a:solidFill>
            <a:srgbClr val="00FFFF"/>
          </a:solidFill>
          <a:ln w="38100">
            <a:solidFill>
              <a:srgbClr val="663300"/>
            </a:solidFill>
          </a:ln>
          <a:effectLst>
            <a:glow rad="25400">
              <a:srgbClr val="9966FF"/>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26035093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0000"/>
            </a:gs>
            <a:gs pos="100000">
              <a:srgbClr val="00FF00"/>
            </a:gs>
          </a:gsLst>
          <a:lin ang="5400000" scaled="0"/>
        </a:gradFill>
        <a:effectLst/>
      </p:bgPr>
    </p:bg>
    <p:spTree>
      <p:nvGrpSpPr>
        <p:cNvPr id="1" name=""/>
        <p:cNvGrpSpPr/>
        <p:nvPr/>
      </p:nvGrpSpPr>
      <p:grpSpPr>
        <a:xfrm>
          <a:off x="0" y="0"/>
          <a:ext cx="0" cy="0"/>
          <a:chOff x="0" y="0"/>
          <a:chExt cx="0" cy="0"/>
        </a:xfrm>
      </p:grpSpPr>
      <p:sp>
        <p:nvSpPr>
          <p:cNvPr id="16" name="Text Placeholder 2"/>
          <p:cNvSpPr>
            <a:spLocks noGrp="1"/>
          </p:cNvSpPr>
          <p:nvPr>
            <p:ph type="body" idx="1"/>
          </p:nvPr>
        </p:nvSpPr>
        <p:spPr>
          <a:xfrm>
            <a:off x="263352" y="955899"/>
            <a:ext cx="11665296" cy="5545430"/>
          </a:xfrm>
          <a:gradFill>
            <a:gsLst>
              <a:gs pos="0">
                <a:srgbClr val="FF0000"/>
              </a:gs>
              <a:gs pos="100000">
                <a:schemeClr val="accent1">
                  <a:lumMod val="60000"/>
                  <a:lumOff val="40000"/>
                </a:schemeClr>
              </a:gs>
            </a:gsLst>
            <a:lin ang="5400000" scaled="0"/>
          </a:gradFill>
          <a:ln w="38100">
            <a:solidFill>
              <a:srgbClr val="663300"/>
            </a:solidFill>
          </a:ln>
          <a:scene3d>
            <a:camera prst="orthographicFront"/>
            <a:lightRig rig="threePt" dir="t"/>
          </a:scene3d>
          <a:sp3d>
            <a:bevelT w="152400" h="50800" prst="softRound"/>
          </a:sp3d>
        </p:spPr>
        <p:txBody>
          <a:bodyPr anchor="t">
            <a:normAutofit/>
            <a:sp3d extrusionH="57150">
              <a:bevelT w="38100" h="38100" prst="angle"/>
            </a:sp3d>
          </a:bodyPr>
          <a:lstStyle/>
          <a:p>
            <a:r>
              <a:rPr lang="en-US" sz="2800" cap="none" dirty="0" smtClean="0">
                <a:solidFill>
                  <a:schemeClr val="tx1"/>
                </a:solidFill>
              </a:rPr>
              <a:t>(Malachi 3)</a:t>
            </a:r>
            <a:br>
              <a:rPr lang="en-US" sz="2800" cap="none" dirty="0" smtClean="0">
                <a:solidFill>
                  <a:schemeClr val="tx1"/>
                </a:solidFill>
              </a:rPr>
            </a:br>
            <a:r>
              <a:rPr lang="en-US" sz="5400" cap="none" dirty="0" smtClean="0">
                <a:ln w="28575">
                  <a:solidFill>
                    <a:sysClr val="windowText" lastClr="000000"/>
                  </a:solidFill>
                </a:ln>
                <a:gradFill flip="none" rotWithShape="1">
                  <a:gsLst>
                    <a:gs pos="35000">
                      <a:srgbClr val="FFFF00"/>
                    </a:gs>
                    <a:gs pos="47000">
                      <a:srgbClr val="88FF77"/>
                    </a:gs>
                    <a:gs pos="72000">
                      <a:srgbClr val="00FFFF"/>
                    </a:gs>
                  </a:gsLst>
                  <a:lin ang="5400000" scaled="0"/>
                  <a:tileRect/>
                </a:gradFill>
                <a:latin typeface="Arial Black" panose="020B0A04020102020204" pitchFamily="34" charset="0"/>
              </a:rPr>
              <a:t>Yahuah’s future YEARS  </a:t>
            </a:r>
          </a:p>
          <a:p>
            <a:r>
              <a:rPr lang="en-US" sz="5400" cap="none" dirty="0" smtClean="0">
                <a:ln w="28575">
                  <a:solidFill>
                    <a:sysClr val="windowText" lastClr="000000"/>
                  </a:solidFill>
                </a:ln>
                <a:gradFill flip="none" rotWithShape="1">
                  <a:gsLst>
                    <a:gs pos="35000">
                      <a:srgbClr val="FFFF00"/>
                    </a:gs>
                    <a:gs pos="47000">
                      <a:srgbClr val="88FF77"/>
                    </a:gs>
                    <a:gs pos="72000">
                      <a:srgbClr val="00FFFF"/>
                    </a:gs>
                  </a:gsLst>
                  <a:lin ang="5400000" scaled="0"/>
                  <a:tileRect/>
                </a:gradFill>
                <a:latin typeface="Arial Black" panose="020B0A04020102020204" pitchFamily="34" charset="0"/>
              </a:rPr>
              <a:t>have everything a </a:t>
            </a:r>
            <a:r>
              <a:rPr lang="en-US" sz="5400" cap="none" dirty="0" smtClean="0">
                <a:ln w="28575">
                  <a:solidFill>
                    <a:sysClr val="windowText" lastClr="000000"/>
                  </a:solidFill>
                </a:ln>
                <a:solidFill>
                  <a:sysClr val="windowText" lastClr="000000"/>
                </a:solidFill>
                <a:latin typeface="Arial Black" panose="020B0A04020102020204" pitchFamily="34" charset="0"/>
              </a:rPr>
              <a:t>lunar year </a:t>
            </a:r>
            <a:r>
              <a:rPr lang="en-US" sz="5400" cap="none" dirty="0" smtClean="0">
                <a:ln w="28575">
                  <a:solidFill>
                    <a:sysClr val="windowText" lastClr="000000"/>
                  </a:solidFill>
                </a:ln>
                <a:gradFill flip="none" rotWithShape="1">
                  <a:gsLst>
                    <a:gs pos="35000">
                      <a:srgbClr val="FFFF00"/>
                    </a:gs>
                    <a:gs pos="47000">
                      <a:srgbClr val="88FF77"/>
                    </a:gs>
                    <a:gs pos="72000">
                      <a:srgbClr val="00FFFF"/>
                    </a:gs>
                  </a:gsLst>
                  <a:lin ang="5400000" scaled="0"/>
                  <a:tileRect/>
                </a:gradFill>
                <a:latin typeface="Arial Black" panose="020B0A04020102020204" pitchFamily="34" charset="0"/>
              </a:rPr>
              <a:t>cannot contain </a:t>
            </a:r>
            <a:r>
              <a:rPr lang="en-US" sz="5400" u="sng" cap="none" dirty="0" smtClean="0">
                <a:ln w="38100">
                  <a:solidFill>
                    <a:sysClr val="windowText" lastClr="000000"/>
                  </a:solidFill>
                </a:ln>
                <a:gradFill flip="none" rotWithShape="1">
                  <a:gsLst>
                    <a:gs pos="35000">
                      <a:srgbClr val="FFFF00"/>
                    </a:gs>
                    <a:gs pos="47000">
                      <a:srgbClr val="88FF77"/>
                    </a:gs>
                    <a:gs pos="72000">
                      <a:srgbClr val="00FFFF"/>
                    </a:gs>
                  </a:gsLst>
                  <a:lin ang="5400000" scaled="0"/>
                  <a:tileRect/>
                </a:gradFill>
                <a:latin typeface="Arial Black" panose="020B0A04020102020204" pitchFamily="34" charset="0"/>
              </a:rPr>
              <a:t>NOR FULFILL</a:t>
            </a:r>
            <a:r>
              <a:rPr lang="en-US" sz="5400" cap="none" dirty="0" smtClean="0">
                <a:ln w="38100">
                  <a:solidFill>
                    <a:sysClr val="windowText" lastClr="000000"/>
                  </a:solidFill>
                </a:ln>
                <a:gradFill flip="none" rotWithShape="1">
                  <a:gsLst>
                    <a:gs pos="35000">
                      <a:srgbClr val="FFFF00"/>
                    </a:gs>
                    <a:gs pos="47000">
                      <a:srgbClr val="88FF77"/>
                    </a:gs>
                    <a:gs pos="72000">
                      <a:srgbClr val="00FFFF"/>
                    </a:gs>
                  </a:gsLst>
                  <a:lin ang="5400000" scaled="0"/>
                  <a:tileRect/>
                </a:gradFill>
                <a:latin typeface="Arial Black" panose="020B0A04020102020204" pitchFamily="34" charset="0"/>
              </a:rPr>
              <a:t>! </a:t>
            </a:r>
          </a:p>
        </p:txBody>
      </p:sp>
      <p:sp>
        <p:nvSpPr>
          <p:cNvPr id="17" name="Rectangle 16"/>
          <p:cNvSpPr/>
          <p:nvPr/>
        </p:nvSpPr>
        <p:spPr>
          <a:xfrm>
            <a:off x="11836801" y="6594532"/>
            <a:ext cx="354584" cy="276999"/>
          </a:xfrm>
          <a:prstGeom prst="rect">
            <a:avLst/>
          </a:prstGeom>
        </p:spPr>
        <p:txBody>
          <a:bodyPr wrap="none">
            <a:spAutoFit/>
          </a:bodyPr>
          <a:lstStyle/>
          <a:p>
            <a:fld id="{2A013F82-EE5E-44EE-A61D-E31C6657F26F}" type="slidenum">
              <a:rPr lang="en-CA" sz="1200"/>
              <a:pPr/>
              <a:t>91</a:t>
            </a:fld>
            <a:endParaRPr lang="en-CA" sz="1200" dirty="0"/>
          </a:p>
        </p:txBody>
      </p:sp>
      <p:sp>
        <p:nvSpPr>
          <p:cNvPr id="18" name="Rectangle 17"/>
          <p:cNvSpPr/>
          <p:nvPr/>
        </p:nvSpPr>
        <p:spPr>
          <a:xfrm>
            <a:off x="4090604" y="107596"/>
            <a:ext cx="4008027" cy="840065"/>
          </a:xfrm>
          <a:prstGeom prst="rect">
            <a:avLst/>
          </a:prstGeom>
          <a:solidFill>
            <a:schemeClr val="tx1"/>
          </a:solidFill>
          <a:effectLst>
            <a:glow rad="127000">
              <a:srgbClr val="00FFFF"/>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lvl="0" algn="ctr" defTabSz="914400">
              <a:lnSpc>
                <a:spcPct val="115000"/>
              </a:lnSpc>
              <a:spcBef>
                <a:spcPts val="1000"/>
              </a:spcBef>
              <a:spcAft>
                <a:spcPts val="1000"/>
              </a:spcAft>
              <a:buClr>
                <a:prstClr val="black"/>
              </a:buClr>
            </a:pPr>
            <a:r>
              <a:rPr lang="en-US" sz="5400" cap="all" dirty="0" smtClean="0">
                <a:ln>
                  <a:solidFill>
                    <a:sysClr val="windowText" lastClr="000000"/>
                  </a:solidFill>
                </a:ln>
                <a:gradFill>
                  <a:gsLst>
                    <a:gs pos="7000">
                      <a:srgbClr val="FF0000"/>
                    </a:gs>
                    <a:gs pos="50000">
                      <a:srgbClr val="FFFF00"/>
                    </a:gs>
                    <a:gs pos="73000">
                      <a:prstClr val="black"/>
                    </a:gs>
                  </a:gsLst>
                  <a:lin ang="5400000" scaled="0"/>
                </a:gradFill>
                <a:effectLst>
                  <a:glow rad="127000">
                    <a:schemeClr val="accent6">
                      <a:lumMod val="75000"/>
                    </a:schemeClr>
                  </a:glow>
                </a:effectLst>
                <a:latin typeface="Arial Black" panose="020B0A04020102020204" pitchFamily="34" charset="0"/>
                <a:ea typeface="Calibri" panose="020F0502020204030204" pitchFamily="34" charset="0"/>
                <a:cs typeface="Times New Roman" panose="02020603050405020304" pitchFamily="18" charset="0"/>
              </a:rPr>
              <a:t>shaneh:</a:t>
            </a:r>
            <a:endParaRPr lang="en-US" sz="5400" cap="all" dirty="0">
              <a:ln>
                <a:solidFill>
                  <a:sysClr val="windowText" lastClr="000000"/>
                </a:solidFill>
              </a:ln>
              <a:gradFill>
                <a:gsLst>
                  <a:gs pos="7000">
                    <a:srgbClr val="FF0000"/>
                  </a:gs>
                  <a:gs pos="50000">
                    <a:srgbClr val="FFFF00"/>
                  </a:gs>
                  <a:gs pos="73000">
                    <a:prstClr val="black"/>
                  </a:gs>
                </a:gsLst>
                <a:lin ang="5400000" scaled="0"/>
              </a:gradFill>
              <a:effectLst>
                <a:glow rad="127000">
                  <a:schemeClr val="accent6">
                    <a:lumMod val="75000"/>
                  </a:schemeClr>
                </a:glow>
              </a:effectLst>
              <a:latin typeface="Arial Black" panose="020B0A04020102020204" pitchFamily="34" charset="0"/>
              <a:ea typeface="Calibri" panose="020F0502020204030204" pitchFamily="34" charset="0"/>
              <a:cs typeface="Times New Roman" panose="02020603050405020304" pitchFamily="18" charset="0"/>
            </a:endParaRPr>
          </a:p>
        </p:txBody>
      </p:sp>
      <p:sp>
        <p:nvSpPr>
          <p:cNvPr id="19" name="Explosion 1 18"/>
          <p:cNvSpPr/>
          <p:nvPr/>
        </p:nvSpPr>
        <p:spPr>
          <a:xfrm>
            <a:off x="9160476" y="107596"/>
            <a:ext cx="2765407" cy="1482811"/>
          </a:xfrm>
          <a:prstGeom prst="irregularSeal1">
            <a:avLst/>
          </a:prstGeom>
          <a:solidFill>
            <a:srgbClr val="00FFFF"/>
          </a:solidFill>
          <a:ln w="76200">
            <a:solidFill>
              <a:srgbClr val="9966FF"/>
            </a:solidFill>
            <a:prstDash val="sysDot"/>
          </a:ln>
          <a:effectLst>
            <a:glow rad="127000">
              <a:srgbClr val="EF7CF8"/>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20" name="Straight Arrow Connector 19"/>
          <p:cNvCxnSpPr/>
          <p:nvPr/>
        </p:nvCxnSpPr>
        <p:spPr>
          <a:xfrm flipH="1" flipV="1">
            <a:off x="8211671" y="627529"/>
            <a:ext cx="779929" cy="44824"/>
          </a:xfrm>
          <a:prstGeom prst="straightConnector1">
            <a:avLst/>
          </a:prstGeom>
          <a:ln w="76200">
            <a:headEnd type="none" w="med" len="med"/>
            <a:tailEnd type="arrow" w="med" len="med"/>
          </a:ln>
          <a:effectLst>
            <a:glow rad="127000">
              <a:srgbClr val="FFFF00"/>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21" name="Bent Arrow 20"/>
          <p:cNvSpPr/>
          <p:nvPr/>
        </p:nvSpPr>
        <p:spPr>
          <a:xfrm rot="10800000">
            <a:off x="10739717" y="1435389"/>
            <a:ext cx="851646" cy="850611"/>
          </a:xfrm>
          <a:prstGeom prst="bentArrow">
            <a:avLst>
              <a:gd name="adj1" fmla="val 14941"/>
              <a:gd name="adj2" fmla="val 31453"/>
              <a:gd name="adj3" fmla="val 50000"/>
              <a:gd name="adj4" fmla="val 43750"/>
            </a:avLst>
          </a:prstGeom>
          <a:solidFill>
            <a:srgbClr val="00FFFF"/>
          </a:solidFill>
          <a:ln w="38100">
            <a:solidFill>
              <a:srgbClr val="663300"/>
            </a:solidFill>
          </a:ln>
          <a:effectLst>
            <a:glow rad="25400">
              <a:srgbClr val="9966FF"/>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grpSp>
        <p:nvGrpSpPr>
          <p:cNvPr id="22" name="Group 21"/>
          <p:cNvGrpSpPr/>
          <p:nvPr/>
        </p:nvGrpSpPr>
        <p:grpSpPr>
          <a:xfrm>
            <a:off x="3305434" y="4266057"/>
            <a:ext cx="2421236" cy="2340926"/>
            <a:chOff x="9869427" y="-69949"/>
            <a:chExt cx="2421236" cy="2340926"/>
          </a:xfrm>
        </p:grpSpPr>
        <p:pic>
          <p:nvPicPr>
            <p:cNvPr id="23" name="Picture 2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70368" y="158620"/>
              <a:ext cx="2039213" cy="188478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4" name="Oval 23"/>
            <p:cNvSpPr/>
            <p:nvPr/>
          </p:nvSpPr>
          <p:spPr>
            <a:xfrm>
              <a:off x="9869427" y="-69949"/>
              <a:ext cx="2421236" cy="234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9600" dirty="0" smtClean="0">
                  <a:solidFill>
                    <a:srgbClr val="00FF00"/>
                  </a:solidFill>
                </a:rPr>
                <a:t>13</a:t>
              </a:r>
              <a:endParaRPr lang="en-CA" sz="9600" dirty="0">
                <a:solidFill>
                  <a:srgbClr val="00FF00"/>
                </a:solidFill>
              </a:endParaRPr>
            </a:p>
          </p:txBody>
        </p:sp>
      </p:grpSp>
      <p:sp>
        <p:nvSpPr>
          <p:cNvPr id="25" name="Rectangle 24"/>
          <p:cNvSpPr/>
          <p:nvPr/>
        </p:nvSpPr>
        <p:spPr>
          <a:xfrm>
            <a:off x="6010689" y="5021561"/>
            <a:ext cx="5424410" cy="1157354"/>
          </a:xfrm>
          <a:prstGeom prst="rect">
            <a:avLst/>
          </a:prstGeom>
          <a:blipFill dpi="0" rotWithShape="1">
            <a:blip r:embed="rId3" cstate="email">
              <a:alphaModFix amt="61000"/>
              <a:extLst>
                <a:ext uri="{28A0092B-C50C-407E-A947-70E740481C1C}">
                  <a14:useLocalDpi xmlns:a14="http://schemas.microsoft.com/office/drawing/2010/main"/>
                </a:ext>
              </a:extLst>
            </a:blip>
            <a:srcRect/>
            <a:stretch>
              <a:fillRect/>
            </a:stretch>
          </a:blipFill>
          <a:ln w="76200">
            <a:solidFill>
              <a:schemeClr val="accent1">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smtClean="0">
                <a:solidFill>
                  <a:schemeClr val="tx1"/>
                </a:solidFill>
              </a:rPr>
              <a:t>Is there more evidence?  </a:t>
            </a:r>
            <a:br>
              <a:rPr lang="en-CA" sz="3200" dirty="0" smtClean="0">
                <a:solidFill>
                  <a:schemeClr val="tx1"/>
                </a:solidFill>
              </a:rPr>
            </a:br>
            <a:r>
              <a:rPr lang="en-CA" sz="3200" dirty="0" smtClean="0">
                <a:solidFill>
                  <a:schemeClr val="tx1"/>
                </a:solidFill>
              </a:rPr>
              <a:t>Does a bear walk in the woods?</a:t>
            </a:r>
            <a:endParaRPr lang="en-CA" sz="3200" dirty="0">
              <a:solidFill>
                <a:schemeClr val="tx1"/>
              </a:solidFill>
            </a:endParaRPr>
          </a:p>
        </p:txBody>
      </p:sp>
      <p:sp>
        <p:nvSpPr>
          <p:cNvPr id="26" name="Multiply 25"/>
          <p:cNvSpPr/>
          <p:nvPr/>
        </p:nvSpPr>
        <p:spPr>
          <a:xfrm>
            <a:off x="3445415" y="4087323"/>
            <a:ext cx="2159479" cy="2721721"/>
          </a:xfrm>
          <a:prstGeom prst="mathMultiply">
            <a:avLst>
              <a:gd name="adj1" fmla="val 16674"/>
            </a:avLst>
          </a:prstGeom>
          <a:solidFill>
            <a:srgbClr val="FF0000">
              <a:alpha val="72000"/>
            </a:srgb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16516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50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750"/>
                                        <p:tgtEl>
                                          <p:spTgt spid="18"/>
                                        </p:tgtEl>
                                      </p:cBhvr>
                                    </p:animEffect>
                                    <p:anim calcmode="lin" valueType="num">
                                      <p:cBhvr>
                                        <p:cTn id="8" dur="1750" fill="hold"/>
                                        <p:tgtEl>
                                          <p:spTgt spid="18"/>
                                        </p:tgtEl>
                                        <p:attrNameLst>
                                          <p:attrName>ppt_w</p:attrName>
                                        </p:attrNameLst>
                                      </p:cBhvr>
                                      <p:tavLst>
                                        <p:tav tm="0" fmla="#ppt_w*sin(2.5*pi*$)">
                                          <p:val>
                                            <p:fltVal val="0"/>
                                          </p:val>
                                        </p:tav>
                                        <p:tav tm="100000">
                                          <p:val>
                                            <p:fltVal val="1"/>
                                          </p:val>
                                        </p:tav>
                                      </p:tavLst>
                                    </p:anim>
                                    <p:anim calcmode="lin" valueType="num">
                                      <p:cBhvr>
                                        <p:cTn id="9" dur="175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6">
                                            <p:txEl>
                                              <p:pRg st="1" end="1"/>
                                            </p:txEl>
                                          </p:spTgt>
                                        </p:tgtEl>
                                        <p:attrNameLst>
                                          <p:attrName>style.visibility</p:attrName>
                                        </p:attrNameLst>
                                      </p:cBhvr>
                                      <p:to>
                                        <p:strVal val="visible"/>
                                      </p:to>
                                    </p:set>
                                    <p:animEffect transition="in" filter="circle(in)">
                                      <p:cBhvr>
                                        <p:cTn id="14" dur="1250"/>
                                        <p:tgtEl>
                                          <p:spTgt spid="16">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left)">
                                      <p:cBhvr>
                                        <p:cTn id="19" dur="500"/>
                                        <p:tgtEl>
                                          <p:spTgt spid="25"/>
                                        </p:tgtEl>
                                      </p:cBhvr>
                                    </p:animEffect>
                                  </p:childTnLst>
                                </p:cTn>
                              </p:par>
                              <p:par>
                                <p:cTn id="20" presetID="2" presetClass="entr" presetSubtype="4" fill="hold" grpId="0" nodeType="withEffect">
                                  <p:stCondLst>
                                    <p:cond delay="225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000" fill="hold"/>
                                        <p:tgtEl>
                                          <p:spTgt spid="26"/>
                                        </p:tgtEl>
                                        <p:attrNameLst>
                                          <p:attrName>ppt_x</p:attrName>
                                        </p:attrNameLst>
                                      </p:cBhvr>
                                      <p:tavLst>
                                        <p:tav tm="0">
                                          <p:val>
                                            <p:strVal val="#ppt_x"/>
                                          </p:val>
                                        </p:tav>
                                        <p:tav tm="100000">
                                          <p:val>
                                            <p:strVal val="#ppt_x"/>
                                          </p:val>
                                        </p:tav>
                                      </p:tavLst>
                                    </p:anim>
                                    <p:anim calcmode="lin" valueType="num">
                                      <p:cBhvr additive="base">
                                        <p:cTn id="23" dur="1000" fill="hold"/>
                                        <p:tgtEl>
                                          <p:spTgt spid="26"/>
                                        </p:tgtEl>
                                        <p:attrNameLst>
                                          <p:attrName>ppt_y</p:attrName>
                                        </p:attrNameLst>
                                      </p:cBhvr>
                                      <p:tavLst>
                                        <p:tav tm="0">
                                          <p:val>
                                            <p:strVal val="1+#ppt_h/2"/>
                                          </p:val>
                                        </p:tav>
                                        <p:tav tm="100000">
                                          <p:val>
                                            <p:strVal val="#ppt_y"/>
                                          </p:val>
                                        </p:tav>
                                      </p:tavLst>
                                    </p:anim>
                                  </p:childTnLst>
                                </p:cTn>
                              </p:par>
                              <p:par>
                                <p:cTn id="24" presetID="42" presetClass="entr" presetSubtype="0" fill="hold" nodeType="withEffect">
                                  <p:stCondLst>
                                    <p:cond delay="225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1000"/>
                                        <p:tgtEl>
                                          <p:spTgt spid="22"/>
                                        </p:tgtEl>
                                      </p:cBhvr>
                                    </p:animEffect>
                                    <p:anim calcmode="lin" valueType="num">
                                      <p:cBhvr>
                                        <p:cTn id="27" dur="1000" fill="hold"/>
                                        <p:tgtEl>
                                          <p:spTgt spid="22"/>
                                        </p:tgtEl>
                                        <p:attrNameLst>
                                          <p:attrName>ppt_x</p:attrName>
                                        </p:attrNameLst>
                                      </p:cBhvr>
                                      <p:tavLst>
                                        <p:tav tm="0">
                                          <p:val>
                                            <p:strVal val="#ppt_x"/>
                                          </p:val>
                                        </p:tav>
                                        <p:tav tm="100000">
                                          <p:val>
                                            <p:strVal val="#ppt_x"/>
                                          </p:val>
                                        </p:tav>
                                      </p:tavLst>
                                    </p:anim>
                                    <p:anim calcmode="lin" valueType="num">
                                      <p:cBhvr>
                                        <p:cTn id="2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5" grpId="0" animBg="1"/>
      <p:bldP spid="26"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accent2">
                <a:lumMod val="40000"/>
                <a:lumOff val="60000"/>
              </a:schemeClr>
            </a:gs>
          </a:gsLst>
          <a:lin ang="5400000" scaled="0"/>
        </a:gradFill>
        <a:effectLst/>
      </p:bgPr>
    </p:bg>
    <p:spTree>
      <p:nvGrpSpPr>
        <p:cNvPr id="1" name=""/>
        <p:cNvGrpSpPr/>
        <p:nvPr/>
      </p:nvGrpSpPr>
      <p:grpSpPr>
        <a:xfrm>
          <a:off x="0" y="0"/>
          <a:ext cx="0" cy="0"/>
          <a:chOff x="0" y="0"/>
          <a:chExt cx="0" cy="0"/>
        </a:xfrm>
      </p:grpSpPr>
      <p:sp>
        <p:nvSpPr>
          <p:cNvPr id="8" name="Text Placeholder 2"/>
          <p:cNvSpPr>
            <a:spLocks noGrp="1"/>
          </p:cNvSpPr>
          <p:nvPr>
            <p:ph type="body" idx="1"/>
          </p:nvPr>
        </p:nvSpPr>
        <p:spPr>
          <a:xfrm>
            <a:off x="197224" y="1263882"/>
            <a:ext cx="11788588" cy="5405860"/>
          </a:xfrm>
        </p:spPr>
        <p:txBody>
          <a:bodyPr>
            <a:noAutofit/>
            <a:scene3d>
              <a:camera prst="orthographicFront"/>
              <a:lightRig rig="threePt" dir="t"/>
            </a:scene3d>
            <a:sp3d extrusionH="57150">
              <a:bevelT w="38100" h="38100" prst="angle"/>
            </a:sp3d>
          </a:bodyPr>
          <a:lstStyle/>
          <a:p>
            <a:r>
              <a:rPr lang="en-US" sz="3200" b="1" i="1" dirty="0" smtClean="0">
                <a:solidFill>
                  <a:srgbClr val="800000"/>
                </a:solidFill>
                <a:latin typeface="Georgia" panose="02040502050405020303" pitchFamily="18" charset="0"/>
              </a:rPr>
              <a:t>I</a:t>
            </a:r>
            <a:r>
              <a:rPr lang="en-US" sz="3200" b="1" i="1" cap="none" dirty="0" smtClean="0">
                <a:solidFill>
                  <a:srgbClr val="800000"/>
                </a:solidFill>
                <a:latin typeface="Georgia" panose="02040502050405020303" pitchFamily="18" charset="0"/>
              </a:rPr>
              <a:t>sa</a:t>
            </a:r>
            <a:r>
              <a:rPr lang="en-US" sz="3200" b="1" i="1" dirty="0" smtClean="0">
                <a:solidFill>
                  <a:srgbClr val="800000"/>
                </a:solidFill>
                <a:latin typeface="Georgia" panose="02040502050405020303" pitchFamily="18" charset="0"/>
              </a:rPr>
              <a:t> </a:t>
            </a:r>
            <a:r>
              <a:rPr lang="en-US" sz="3200" b="1" i="1" dirty="0">
                <a:solidFill>
                  <a:srgbClr val="800000"/>
                </a:solidFill>
                <a:latin typeface="Georgia" panose="02040502050405020303" pitchFamily="18" charset="0"/>
              </a:rPr>
              <a:t>61:1</a:t>
            </a:r>
            <a:r>
              <a:rPr lang="en-US" sz="3200" b="1" i="1" dirty="0">
                <a:solidFill>
                  <a:prstClr val="black"/>
                </a:solidFill>
                <a:latin typeface="Georgia" panose="02040502050405020303" pitchFamily="18" charset="0"/>
              </a:rPr>
              <a:t>  </a:t>
            </a:r>
            <a:r>
              <a:rPr lang="en-US" sz="3200" cap="none" dirty="0">
                <a:solidFill>
                  <a:prstClr val="black"/>
                </a:solidFill>
                <a:latin typeface="Georgia" panose="02040502050405020303" pitchFamily="18" charset="0"/>
              </a:rPr>
              <a:t>T</a:t>
            </a:r>
            <a:r>
              <a:rPr lang="en-US" sz="3200" cap="none" dirty="0" smtClean="0">
                <a:solidFill>
                  <a:prstClr val="black"/>
                </a:solidFill>
                <a:latin typeface="Georgia" panose="02040502050405020303" pitchFamily="18" charset="0"/>
              </a:rPr>
              <a:t>he </a:t>
            </a:r>
            <a:r>
              <a:rPr lang="en-US" sz="3200" cap="none" dirty="0" smtClean="0">
                <a:solidFill>
                  <a:prstClr val="black"/>
                </a:solidFill>
                <a:effectLst>
                  <a:glow rad="127000">
                    <a:srgbClr val="FFFF00"/>
                  </a:glow>
                </a:effectLst>
                <a:latin typeface="Georgia" panose="02040502050405020303" pitchFamily="18" charset="0"/>
              </a:rPr>
              <a:t>spirit</a:t>
            </a:r>
            <a:r>
              <a:rPr lang="en-US" sz="3200" cap="none" dirty="0" smtClean="0">
                <a:solidFill>
                  <a:prstClr val="black"/>
                </a:solidFill>
                <a:latin typeface="Georgia" panose="02040502050405020303" pitchFamily="18" charset="0"/>
              </a:rPr>
              <a:t> of the master </a:t>
            </a:r>
            <a:r>
              <a:rPr lang="he-IL" sz="3200" cap="none" dirty="0" smtClean="0">
                <a:ln>
                  <a:solidFill>
                    <a:schemeClr val="tx1"/>
                  </a:solidFill>
                </a:ln>
                <a:solidFill>
                  <a:srgbClr val="00FFFF"/>
                </a:solidFill>
                <a:latin typeface="Arial" panose="020B0604020202020204" pitchFamily="34" charset="0"/>
              </a:rPr>
              <a:t>יהוה</a:t>
            </a:r>
            <a:r>
              <a:rPr lang="en-US" sz="3200" cap="none" dirty="0" smtClean="0">
                <a:ln>
                  <a:solidFill>
                    <a:schemeClr val="tx1"/>
                  </a:solidFill>
                </a:ln>
                <a:solidFill>
                  <a:srgbClr val="00FFFF"/>
                </a:solidFill>
                <a:latin typeface="Georgia" panose="02040502050405020303" pitchFamily="18" charset="0"/>
              </a:rPr>
              <a:t> [</a:t>
            </a:r>
            <a:r>
              <a:rPr lang="en-US" sz="3200" cap="none" dirty="0" err="1" smtClean="0">
                <a:ln>
                  <a:solidFill>
                    <a:schemeClr val="tx1"/>
                  </a:solidFill>
                </a:ln>
                <a:solidFill>
                  <a:srgbClr val="00FFFF"/>
                </a:solidFill>
                <a:latin typeface="Georgia" panose="02040502050405020303" pitchFamily="18" charset="0"/>
              </a:rPr>
              <a:t>Yahuah</a:t>
            </a:r>
            <a:r>
              <a:rPr lang="en-US" sz="3200" cap="none" dirty="0" smtClean="0">
                <a:ln>
                  <a:solidFill>
                    <a:schemeClr val="tx1"/>
                  </a:solidFill>
                </a:ln>
                <a:solidFill>
                  <a:srgbClr val="00FFFF"/>
                </a:solidFill>
                <a:latin typeface="Georgia" panose="02040502050405020303" pitchFamily="18" charset="0"/>
              </a:rPr>
              <a:t>] </a:t>
            </a:r>
            <a:r>
              <a:rPr lang="en-US" sz="3200" cap="none" dirty="0" smtClean="0">
                <a:solidFill>
                  <a:prstClr val="black"/>
                </a:solidFill>
                <a:effectLst>
                  <a:glow rad="127000">
                    <a:srgbClr val="FF9900"/>
                  </a:glow>
                </a:effectLst>
                <a:latin typeface="Georgia" panose="02040502050405020303" pitchFamily="18" charset="0"/>
              </a:rPr>
              <a:t>is upon me, </a:t>
            </a:r>
            <a:r>
              <a:rPr lang="en-US" sz="3200" cap="none" dirty="0" smtClean="0">
                <a:solidFill>
                  <a:prstClr val="black"/>
                </a:solidFill>
                <a:latin typeface="Georgia" panose="02040502050405020303" pitchFamily="18" charset="0"/>
              </a:rPr>
              <a:t>because </a:t>
            </a:r>
            <a:r>
              <a:rPr lang="he-IL" sz="3200" cap="none" dirty="0">
                <a:ln>
                  <a:solidFill>
                    <a:prstClr val="black"/>
                  </a:solidFill>
                </a:ln>
                <a:solidFill>
                  <a:srgbClr val="00FFFF"/>
                </a:solidFill>
                <a:latin typeface="Arial" panose="020B0604020202020204" pitchFamily="34" charset="0"/>
              </a:rPr>
              <a:t>יהוה</a:t>
            </a:r>
            <a:r>
              <a:rPr lang="en-US" sz="3200" cap="none" dirty="0">
                <a:ln>
                  <a:solidFill>
                    <a:prstClr val="black"/>
                  </a:solidFill>
                </a:ln>
                <a:solidFill>
                  <a:srgbClr val="00FFFF"/>
                </a:solidFill>
                <a:latin typeface="Georgia" panose="02040502050405020303" pitchFamily="18" charset="0"/>
              </a:rPr>
              <a:t> [</a:t>
            </a:r>
            <a:r>
              <a:rPr lang="en-US" sz="3200" cap="none" dirty="0" err="1">
                <a:ln>
                  <a:solidFill>
                    <a:prstClr val="black"/>
                  </a:solidFill>
                </a:ln>
                <a:solidFill>
                  <a:srgbClr val="00FFFF"/>
                </a:solidFill>
                <a:latin typeface="Georgia" panose="02040502050405020303" pitchFamily="18" charset="0"/>
              </a:rPr>
              <a:t>Yahuah</a:t>
            </a:r>
            <a:r>
              <a:rPr lang="en-US" sz="3200" cap="none" dirty="0">
                <a:ln>
                  <a:solidFill>
                    <a:prstClr val="black"/>
                  </a:solidFill>
                </a:ln>
                <a:solidFill>
                  <a:srgbClr val="00FFFF"/>
                </a:solidFill>
                <a:latin typeface="Georgia" panose="02040502050405020303" pitchFamily="18" charset="0"/>
              </a:rPr>
              <a:t>]</a:t>
            </a:r>
            <a:r>
              <a:rPr lang="en-US" sz="3200" cap="none" dirty="0" smtClean="0">
                <a:solidFill>
                  <a:prstClr val="black"/>
                </a:solidFill>
                <a:latin typeface="Georgia" panose="02040502050405020303" pitchFamily="18" charset="0"/>
              </a:rPr>
              <a:t> </a:t>
            </a:r>
            <a:r>
              <a:rPr lang="en-US" sz="3200" cap="none" dirty="0" smtClean="0">
                <a:solidFill>
                  <a:prstClr val="black"/>
                </a:solidFill>
                <a:effectLst>
                  <a:glow rad="127000">
                    <a:srgbClr val="FFFF00"/>
                  </a:glow>
                </a:effectLst>
                <a:latin typeface="Georgia" panose="02040502050405020303" pitchFamily="18" charset="0"/>
              </a:rPr>
              <a:t>has </a:t>
            </a:r>
            <a:r>
              <a:rPr lang="en-US" sz="3200" b="1" u="sng" cap="none" dirty="0" smtClean="0">
                <a:solidFill>
                  <a:prstClr val="black"/>
                </a:solidFill>
                <a:effectLst>
                  <a:glow rad="127000">
                    <a:srgbClr val="FFFF00"/>
                  </a:glow>
                </a:effectLst>
                <a:latin typeface="Georgia" panose="02040502050405020303" pitchFamily="18" charset="0"/>
              </a:rPr>
              <a:t>ANOINTED ME</a:t>
            </a:r>
            <a:r>
              <a:rPr lang="en-US" sz="3200" b="1" cap="none" dirty="0" smtClean="0">
                <a:solidFill>
                  <a:prstClr val="black"/>
                </a:solidFill>
                <a:effectLst>
                  <a:glow rad="127000">
                    <a:srgbClr val="FFFF00"/>
                  </a:glow>
                </a:effectLst>
                <a:latin typeface="Georgia" panose="02040502050405020303" pitchFamily="18" charset="0"/>
              </a:rPr>
              <a:t> </a:t>
            </a:r>
            <a:r>
              <a:rPr lang="en-US" sz="3200" cap="none" dirty="0" smtClean="0">
                <a:solidFill>
                  <a:prstClr val="black"/>
                </a:solidFill>
                <a:effectLst>
                  <a:glow rad="127000">
                    <a:srgbClr val="FFFF00"/>
                  </a:glow>
                </a:effectLst>
                <a:latin typeface="Georgia" panose="02040502050405020303" pitchFamily="18" charset="0"/>
              </a:rPr>
              <a:t>to bring good news </a:t>
            </a:r>
            <a:r>
              <a:rPr lang="en-US" sz="3200" cap="none" dirty="0" smtClean="0">
                <a:solidFill>
                  <a:prstClr val="black"/>
                </a:solidFill>
                <a:latin typeface="Georgia" panose="02040502050405020303" pitchFamily="18" charset="0"/>
              </a:rPr>
              <a:t>to the meek. He has sent me to bind up the broken-hearted, to proclaim release to the captives, and the opening of the prison to those who are bound, </a:t>
            </a:r>
          </a:p>
          <a:p>
            <a:r>
              <a:rPr lang="en-US" sz="3200" b="1" i="1" dirty="0" smtClean="0">
                <a:solidFill>
                  <a:srgbClr val="800000"/>
                </a:solidFill>
                <a:latin typeface="Georgia" panose="02040502050405020303" pitchFamily="18" charset="0"/>
              </a:rPr>
              <a:t>I</a:t>
            </a:r>
            <a:r>
              <a:rPr lang="en-US" sz="3200" b="1" i="1" cap="none" dirty="0" smtClean="0">
                <a:solidFill>
                  <a:srgbClr val="800000"/>
                </a:solidFill>
                <a:latin typeface="Georgia" panose="02040502050405020303" pitchFamily="18" charset="0"/>
              </a:rPr>
              <a:t>sa</a:t>
            </a:r>
            <a:r>
              <a:rPr lang="en-US" sz="3200" b="1" i="1" dirty="0" smtClean="0">
                <a:solidFill>
                  <a:srgbClr val="800000"/>
                </a:solidFill>
                <a:latin typeface="Georgia" panose="02040502050405020303" pitchFamily="18" charset="0"/>
              </a:rPr>
              <a:t> 61:</a:t>
            </a:r>
            <a:r>
              <a:rPr lang="en-US" sz="3200" b="1" i="1" u="sng" dirty="0" smtClean="0">
                <a:solidFill>
                  <a:srgbClr val="800000"/>
                </a:solidFill>
                <a:latin typeface="Georgia" panose="02040502050405020303" pitchFamily="18" charset="0"/>
              </a:rPr>
              <a:t>2</a:t>
            </a:r>
            <a:r>
              <a:rPr lang="en-US" sz="3200" b="1" i="1" dirty="0" smtClean="0">
                <a:solidFill>
                  <a:srgbClr val="800000"/>
                </a:solidFill>
                <a:latin typeface="Georgia" panose="02040502050405020303" pitchFamily="18" charset="0"/>
              </a:rPr>
              <a:t>  </a:t>
            </a:r>
            <a:r>
              <a:rPr lang="en-US" sz="3200" u="sng" dirty="0" smtClean="0">
                <a:solidFill>
                  <a:srgbClr val="663300"/>
                </a:solidFill>
                <a:latin typeface="Georgia" panose="02040502050405020303" pitchFamily="18" charset="0"/>
              </a:rPr>
              <a:t>to </a:t>
            </a:r>
            <a:r>
              <a:rPr lang="en-US" sz="3200" u="sng" dirty="0">
                <a:solidFill>
                  <a:srgbClr val="663300"/>
                </a:solidFill>
                <a:latin typeface="Georgia" panose="02040502050405020303" pitchFamily="18" charset="0"/>
              </a:rPr>
              <a:t>proclaim the</a:t>
            </a:r>
            <a:r>
              <a:rPr lang="en-US" sz="3200" dirty="0">
                <a:solidFill>
                  <a:srgbClr val="663300"/>
                </a:solidFill>
                <a:latin typeface="Georgia" panose="02040502050405020303" pitchFamily="18" charset="0"/>
              </a:rPr>
              <a:t> </a:t>
            </a:r>
            <a:r>
              <a:rPr lang="en-US" sz="3200" b="1" u="sng" dirty="0">
                <a:ln>
                  <a:solidFill>
                    <a:srgbClr val="0066FF"/>
                  </a:solidFill>
                </a:ln>
                <a:solidFill>
                  <a:srgbClr val="FF0000"/>
                </a:solidFill>
                <a:latin typeface="Georgia" panose="02040502050405020303" pitchFamily="18" charset="0"/>
              </a:rPr>
              <a:t>acceptable</a:t>
            </a:r>
            <a:r>
              <a:rPr lang="en-US" sz="3200" dirty="0">
                <a:solidFill>
                  <a:srgbClr val="663300"/>
                </a:solidFill>
                <a:latin typeface="Georgia" panose="02040502050405020303" pitchFamily="18" charset="0"/>
              </a:rPr>
              <a:t> </a:t>
            </a:r>
            <a:r>
              <a:rPr lang="en-US" sz="3600" cap="none" dirty="0">
                <a:ln w="28575">
                  <a:solidFill>
                    <a:sysClr val="windowText" lastClr="000000"/>
                  </a:solidFill>
                </a:ln>
                <a:gradFill flip="none" rotWithShape="1">
                  <a:gsLst>
                    <a:gs pos="35000">
                      <a:srgbClr val="FFFF00"/>
                    </a:gs>
                    <a:gs pos="47000">
                      <a:srgbClr val="88FF77"/>
                    </a:gs>
                    <a:gs pos="72000">
                      <a:srgbClr val="00FFFF"/>
                    </a:gs>
                  </a:gsLst>
                  <a:lin ang="5400000" scaled="0"/>
                  <a:tileRect/>
                </a:gradFill>
                <a:latin typeface="Arial Black" panose="020B0A04020102020204" pitchFamily="34" charset="0"/>
              </a:rPr>
              <a:t>YEAR</a:t>
            </a:r>
            <a:r>
              <a:rPr lang="en-US" sz="3200" dirty="0" smtClean="0">
                <a:solidFill>
                  <a:prstClr val="black"/>
                </a:solidFill>
                <a:latin typeface="Georgia" panose="02040502050405020303" pitchFamily="18" charset="0"/>
              </a:rPr>
              <a:t> </a:t>
            </a:r>
            <a:r>
              <a:rPr lang="en-US" sz="3200" dirty="0">
                <a:solidFill>
                  <a:prstClr val="black"/>
                </a:solidFill>
                <a:latin typeface="Georgia" panose="02040502050405020303" pitchFamily="18" charset="0"/>
              </a:rPr>
              <a:t>of </a:t>
            </a:r>
            <a:r>
              <a:rPr lang="en-US" sz="3200" dirty="0" smtClean="0">
                <a:solidFill>
                  <a:prstClr val="black"/>
                </a:solidFill>
                <a:latin typeface="Georgia" panose="02040502050405020303" pitchFamily="18" charset="0"/>
              </a:rPr>
              <a:t/>
            </a:r>
            <a:br>
              <a:rPr lang="en-US" sz="3200" dirty="0" smtClean="0">
                <a:solidFill>
                  <a:prstClr val="black"/>
                </a:solidFill>
                <a:latin typeface="Georgia" panose="02040502050405020303" pitchFamily="18" charset="0"/>
              </a:rPr>
            </a:br>
            <a:r>
              <a:rPr lang="he-IL" sz="3200" cap="none" dirty="0" smtClean="0">
                <a:ln>
                  <a:solidFill>
                    <a:prstClr val="black"/>
                  </a:solidFill>
                </a:ln>
                <a:solidFill>
                  <a:srgbClr val="0066FF"/>
                </a:solidFill>
                <a:latin typeface="Arial" panose="020B0604020202020204" pitchFamily="34" charset="0"/>
              </a:rPr>
              <a:t>יהוה</a:t>
            </a:r>
            <a:r>
              <a:rPr lang="en-US" sz="3200" cap="none" dirty="0" smtClean="0">
                <a:ln>
                  <a:solidFill>
                    <a:prstClr val="black"/>
                  </a:solidFill>
                </a:ln>
                <a:solidFill>
                  <a:srgbClr val="0066FF"/>
                </a:solidFill>
                <a:latin typeface="Georgia" panose="02040502050405020303" pitchFamily="18" charset="0"/>
              </a:rPr>
              <a:t> </a:t>
            </a:r>
            <a:r>
              <a:rPr lang="en-US" sz="3200" cap="none" dirty="0">
                <a:ln>
                  <a:solidFill>
                    <a:prstClr val="black"/>
                  </a:solidFill>
                </a:ln>
                <a:solidFill>
                  <a:srgbClr val="0066FF"/>
                </a:solidFill>
                <a:latin typeface="Georgia" panose="02040502050405020303" pitchFamily="18" charset="0"/>
              </a:rPr>
              <a:t>[Yahuah</a:t>
            </a:r>
            <a:r>
              <a:rPr lang="en-US" sz="3200" cap="none" dirty="0" smtClean="0">
                <a:ln>
                  <a:solidFill>
                    <a:prstClr val="black"/>
                  </a:solidFill>
                </a:ln>
                <a:solidFill>
                  <a:srgbClr val="0066FF"/>
                </a:solidFill>
                <a:latin typeface="Georgia" panose="02040502050405020303" pitchFamily="18" charset="0"/>
              </a:rPr>
              <a:t>]</a:t>
            </a:r>
            <a:r>
              <a:rPr lang="en-US" sz="3200" dirty="0" smtClean="0">
                <a:ln>
                  <a:solidFill>
                    <a:schemeClr val="tx1"/>
                  </a:solidFill>
                </a:ln>
                <a:solidFill>
                  <a:srgbClr val="0066FF"/>
                </a:solidFill>
                <a:latin typeface="Georgia" panose="02040502050405020303" pitchFamily="18" charset="0"/>
              </a:rPr>
              <a:t>,</a:t>
            </a:r>
            <a:r>
              <a:rPr lang="en-US" sz="3200" dirty="0" smtClean="0">
                <a:solidFill>
                  <a:prstClr val="black"/>
                </a:solidFill>
                <a:latin typeface="Georgia" panose="02040502050405020303" pitchFamily="18" charset="0"/>
              </a:rPr>
              <a:t> </a:t>
            </a:r>
            <a:r>
              <a:rPr lang="en-US" sz="3200" cap="none" dirty="0" smtClean="0">
                <a:solidFill>
                  <a:prstClr val="black"/>
                </a:solidFill>
                <a:latin typeface="Georgia" panose="02040502050405020303" pitchFamily="18" charset="0"/>
              </a:rPr>
              <a:t>and the day of vengeance of our </a:t>
            </a:r>
            <a:r>
              <a:rPr lang="en-US" sz="3200" cap="none" dirty="0">
                <a:solidFill>
                  <a:prstClr val="black"/>
                </a:solidFill>
                <a:latin typeface="Georgia" panose="02040502050405020303" pitchFamily="18" charset="0"/>
              </a:rPr>
              <a:t>E</a:t>
            </a:r>
            <a:r>
              <a:rPr lang="en-US" sz="3200" cap="none" dirty="0" smtClean="0">
                <a:solidFill>
                  <a:prstClr val="black"/>
                </a:solidFill>
                <a:latin typeface="Georgia" panose="02040502050405020303" pitchFamily="18" charset="0"/>
              </a:rPr>
              <a:t>lohim, </a:t>
            </a:r>
            <a:br>
              <a:rPr lang="en-US" sz="3200" cap="none" dirty="0" smtClean="0">
                <a:solidFill>
                  <a:prstClr val="black"/>
                </a:solidFill>
                <a:latin typeface="Georgia" panose="02040502050405020303" pitchFamily="18" charset="0"/>
              </a:rPr>
            </a:br>
            <a:r>
              <a:rPr lang="en-US" sz="3200" cap="none" dirty="0" smtClean="0">
                <a:solidFill>
                  <a:prstClr val="black"/>
                </a:solidFill>
                <a:latin typeface="Georgia" panose="02040502050405020303" pitchFamily="18" charset="0"/>
              </a:rPr>
              <a:t>to comfort all who mourn.</a:t>
            </a:r>
            <a:endParaRPr lang="en-CA" sz="3200" cap="none" dirty="0"/>
          </a:p>
        </p:txBody>
      </p:sp>
      <p:sp>
        <p:nvSpPr>
          <p:cNvPr id="9" name="Slide Number Placeholder 3"/>
          <p:cNvSpPr>
            <a:spLocks noGrp="1"/>
          </p:cNvSpPr>
          <p:nvPr>
            <p:ph type="sldNum" sz="quarter" idx="12"/>
          </p:nvPr>
        </p:nvSpPr>
        <p:spPr>
          <a:xfrm>
            <a:off x="11407465" y="6505705"/>
            <a:ext cx="764215" cy="365125"/>
          </a:xfrm>
        </p:spPr>
        <p:txBody>
          <a:bodyPr/>
          <a:lstStyle/>
          <a:p>
            <a:fld id="{6D22F896-40B5-4ADD-8801-0D06FADFA095}" type="slidenum">
              <a:rPr lang="en-US" smtClean="0"/>
              <a:pPr/>
              <a:t>92</a:t>
            </a:fld>
            <a:endParaRPr lang="en-US" dirty="0"/>
          </a:p>
        </p:txBody>
      </p:sp>
      <p:sp>
        <p:nvSpPr>
          <p:cNvPr id="10" name="Title 4"/>
          <p:cNvSpPr>
            <a:spLocks noGrp="1"/>
          </p:cNvSpPr>
          <p:nvPr>
            <p:ph type="title"/>
          </p:nvPr>
        </p:nvSpPr>
        <p:spPr>
          <a:xfrm>
            <a:off x="2202390" y="218963"/>
            <a:ext cx="7787220" cy="919555"/>
          </a:xfrm>
          <a:prstGeom prst="rect">
            <a:avLst/>
          </a:prstGeom>
          <a:solidFill>
            <a:schemeClr val="accent5">
              <a:lumMod val="40000"/>
              <a:lumOff val="6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sp3d extrusionH="57150">
              <a:bevelT w="38100" h="38100" prst="angle"/>
            </a:sp3d>
          </a:bodyPr>
          <a:lstStyle/>
          <a:p>
            <a:pPr algn="ctr"/>
            <a:r>
              <a:rPr lang="en-CA" sz="7200" dirty="0" err="1" smtClean="0">
                <a:solidFill>
                  <a:srgbClr val="663300"/>
                </a:solidFill>
              </a:rPr>
              <a:t>Yeshayahu</a:t>
            </a:r>
            <a:r>
              <a:rPr lang="en-CA" sz="7200" dirty="0" smtClean="0">
                <a:solidFill>
                  <a:srgbClr val="663300"/>
                </a:solidFill>
              </a:rPr>
              <a:t> 61:2  </a:t>
            </a:r>
            <a:r>
              <a:rPr lang="en-CA" sz="2200" dirty="0" smtClean="0">
                <a:solidFill>
                  <a:srgbClr val="663300"/>
                </a:solidFill>
              </a:rPr>
              <a:t>{ISAIAH}</a:t>
            </a:r>
            <a:endParaRPr lang="en-CA" sz="2200" dirty="0">
              <a:solidFill>
                <a:srgbClr val="663300"/>
              </a:solidFill>
            </a:endParaRPr>
          </a:p>
        </p:txBody>
      </p:sp>
      <p:sp>
        <p:nvSpPr>
          <p:cNvPr id="11" name="Oval Callout 10"/>
          <p:cNvSpPr/>
          <p:nvPr/>
        </p:nvSpPr>
        <p:spPr>
          <a:xfrm>
            <a:off x="8597153" y="3615664"/>
            <a:ext cx="3388659" cy="702296"/>
          </a:xfrm>
          <a:prstGeom prst="wedgeEllipseCallout">
            <a:avLst>
              <a:gd name="adj1" fmla="val -10300"/>
              <a:gd name="adj2" fmla="val 71606"/>
            </a:avLst>
          </a:prstGeom>
          <a:solidFill>
            <a:srgbClr val="00FFFF"/>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US" sz="3600" cap="all" dirty="0">
                <a:ln>
                  <a:solidFill>
                    <a:sysClr val="windowText" lastClr="000000"/>
                  </a:solidFill>
                </a:ln>
                <a:gradFill>
                  <a:gsLst>
                    <a:gs pos="7000">
                      <a:srgbClr val="FF0000"/>
                    </a:gs>
                    <a:gs pos="50000">
                      <a:srgbClr val="FFFF00"/>
                    </a:gs>
                    <a:gs pos="73000">
                      <a:prstClr val="black"/>
                    </a:gs>
                  </a:gsLst>
                  <a:lin ang="5400000" scaled="0"/>
                </a:gradFill>
                <a:effectLst>
                  <a:glow rad="127000">
                    <a:srgbClr val="DE85E1">
                      <a:lumMod val="75000"/>
                    </a:srgbClr>
                  </a:glow>
                </a:effectLst>
                <a:latin typeface="Arial Black" panose="020B0A04020102020204" pitchFamily="34" charset="0"/>
                <a:ea typeface="Calibri" panose="020F0502020204030204" pitchFamily="34" charset="0"/>
                <a:cs typeface="Times New Roman" panose="02020603050405020304" pitchFamily="18" charset="0"/>
              </a:rPr>
              <a:t>shaneh</a:t>
            </a:r>
            <a:endParaRPr lang="en-CA" sz="3600" dirty="0"/>
          </a:p>
        </p:txBody>
      </p:sp>
    </p:spTree>
    <p:extLst>
      <p:ext uri="{BB962C8B-B14F-4D97-AF65-F5344CB8AC3E}">
        <p14:creationId xmlns:p14="http://schemas.microsoft.com/office/powerpoint/2010/main" val="18907922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accent2">
                <a:lumMod val="40000"/>
                <a:lumOff val="60000"/>
              </a:schemeClr>
            </a:gs>
          </a:gsLst>
          <a:lin ang="5400000" scaled="0"/>
        </a:gradFill>
        <a:effectLst/>
      </p:bgPr>
    </p:bg>
    <p:spTree>
      <p:nvGrpSpPr>
        <p:cNvPr id="1" name=""/>
        <p:cNvGrpSpPr/>
        <p:nvPr/>
      </p:nvGrpSpPr>
      <p:grpSpPr>
        <a:xfrm>
          <a:off x="0" y="0"/>
          <a:ext cx="0" cy="0"/>
          <a:chOff x="0" y="0"/>
          <a:chExt cx="0" cy="0"/>
        </a:xfrm>
      </p:grpSpPr>
      <p:sp>
        <p:nvSpPr>
          <p:cNvPr id="16" name="Text Placeholder 2"/>
          <p:cNvSpPr>
            <a:spLocks noGrp="1"/>
          </p:cNvSpPr>
          <p:nvPr>
            <p:ph type="body" idx="1"/>
          </p:nvPr>
        </p:nvSpPr>
        <p:spPr>
          <a:xfrm>
            <a:off x="156584" y="1263882"/>
            <a:ext cx="11788588" cy="5405860"/>
          </a:xfrm>
        </p:spPr>
        <p:txBody>
          <a:bodyPr>
            <a:noAutofit/>
            <a:scene3d>
              <a:camera prst="orthographicFront"/>
              <a:lightRig rig="threePt" dir="t"/>
            </a:scene3d>
            <a:sp3d extrusionH="57150">
              <a:bevelT w="38100" h="38100"/>
            </a:sp3d>
          </a:bodyPr>
          <a:lstStyle/>
          <a:p>
            <a:r>
              <a:rPr lang="en-US" sz="3200" b="1" i="1" dirty="0" smtClean="0">
                <a:solidFill>
                  <a:srgbClr val="800000"/>
                </a:solidFill>
                <a:latin typeface="Georgia" panose="02040502050405020303" pitchFamily="18" charset="0"/>
              </a:rPr>
              <a:t>I</a:t>
            </a:r>
            <a:r>
              <a:rPr lang="en-US" sz="3200" b="1" i="1" cap="none" dirty="0" smtClean="0">
                <a:solidFill>
                  <a:srgbClr val="800000"/>
                </a:solidFill>
                <a:latin typeface="Georgia" panose="02040502050405020303" pitchFamily="18" charset="0"/>
              </a:rPr>
              <a:t>sa</a:t>
            </a:r>
            <a:r>
              <a:rPr lang="en-US" sz="3200" b="1" i="1" dirty="0" smtClean="0">
                <a:solidFill>
                  <a:srgbClr val="800000"/>
                </a:solidFill>
                <a:latin typeface="Georgia" panose="02040502050405020303" pitchFamily="18" charset="0"/>
              </a:rPr>
              <a:t> </a:t>
            </a:r>
            <a:r>
              <a:rPr lang="en-US" sz="3200" b="1" i="1" dirty="0">
                <a:solidFill>
                  <a:srgbClr val="800000"/>
                </a:solidFill>
                <a:latin typeface="Georgia" panose="02040502050405020303" pitchFamily="18" charset="0"/>
              </a:rPr>
              <a:t>61:1  </a:t>
            </a:r>
            <a:r>
              <a:rPr lang="en-US" sz="3200" cap="none" dirty="0">
                <a:solidFill>
                  <a:prstClr val="black"/>
                </a:solidFill>
                <a:latin typeface="Georgia" panose="02040502050405020303" pitchFamily="18" charset="0"/>
              </a:rPr>
              <a:t>T</a:t>
            </a:r>
            <a:r>
              <a:rPr lang="en-US" sz="3200" cap="none" dirty="0" smtClean="0">
                <a:solidFill>
                  <a:prstClr val="black"/>
                </a:solidFill>
                <a:latin typeface="Georgia" panose="02040502050405020303" pitchFamily="18" charset="0"/>
              </a:rPr>
              <a:t>he </a:t>
            </a:r>
            <a:r>
              <a:rPr lang="en-US" sz="3200" b="1" cap="none" dirty="0" smtClean="0">
                <a:solidFill>
                  <a:prstClr val="black"/>
                </a:solidFill>
                <a:effectLst>
                  <a:glow rad="127000">
                    <a:srgbClr val="FFFF00"/>
                  </a:glow>
                </a:effectLst>
                <a:latin typeface="Georgia" panose="02040502050405020303" pitchFamily="18" charset="0"/>
              </a:rPr>
              <a:t>SPIRIT</a:t>
            </a:r>
            <a:r>
              <a:rPr lang="en-US" sz="3200" cap="none" dirty="0" smtClean="0">
                <a:solidFill>
                  <a:prstClr val="black"/>
                </a:solidFill>
                <a:latin typeface="Georgia" panose="02040502050405020303" pitchFamily="18" charset="0"/>
              </a:rPr>
              <a:t> of the master </a:t>
            </a:r>
            <a:r>
              <a:rPr lang="he-IL" sz="3200" cap="none" dirty="0" smtClean="0">
                <a:ln>
                  <a:solidFill>
                    <a:schemeClr val="tx1"/>
                  </a:solidFill>
                </a:ln>
                <a:solidFill>
                  <a:srgbClr val="00FFFF"/>
                </a:solidFill>
                <a:latin typeface="Arial" panose="020B0604020202020204" pitchFamily="34" charset="0"/>
              </a:rPr>
              <a:t>יהוה</a:t>
            </a:r>
            <a:r>
              <a:rPr lang="en-US" sz="3200" cap="none" dirty="0" smtClean="0">
                <a:ln>
                  <a:solidFill>
                    <a:schemeClr val="tx1"/>
                  </a:solidFill>
                </a:ln>
                <a:solidFill>
                  <a:srgbClr val="00FFFF"/>
                </a:solidFill>
                <a:latin typeface="Georgia" panose="02040502050405020303" pitchFamily="18" charset="0"/>
              </a:rPr>
              <a:t> [</a:t>
            </a:r>
            <a:r>
              <a:rPr lang="en-US" sz="3200" cap="none" dirty="0" err="1" smtClean="0">
                <a:ln>
                  <a:solidFill>
                    <a:schemeClr val="tx1"/>
                  </a:solidFill>
                </a:ln>
                <a:solidFill>
                  <a:srgbClr val="00FFFF"/>
                </a:solidFill>
                <a:latin typeface="Georgia" panose="02040502050405020303" pitchFamily="18" charset="0"/>
              </a:rPr>
              <a:t>Yahuah</a:t>
            </a:r>
            <a:r>
              <a:rPr lang="en-US" sz="3200" cap="none" dirty="0" smtClean="0">
                <a:ln>
                  <a:solidFill>
                    <a:schemeClr val="tx1"/>
                  </a:solidFill>
                </a:ln>
                <a:solidFill>
                  <a:srgbClr val="00FFFF"/>
                </a:solidFill>
                <a:latin typeface="Georgia" panose="02040502050405020303" pitchFamily="18" charset="0"/>
              </a:rPr>
              <a:t>] </a:t>
            </a:r>
            <a:r>
              <a:rPr lang="en-US" sz="3200" cap="none" dirty="0" smtClean="0">
                <a:solidFill>
                  <a:prstClr val="black"/>
                </a:solidFill>
                <a:effectLst>
                  <a:glow rad="127000">
                    <a:srgbClr val="FF9900"/>
                  </a:glow>
                </a:effectLst>
                <a:latin typeface="Georgia" panose="02040502050405020303" pitchFamily="18" charset="0"/>
              </a:rPr>
              <a:t>is upon me, </a:t>
            </a:r>
            <a:r>
              <a:rPr lang="en-US" sz="3200" cap="none" dirty="0" smtClean="0">
                <a:solidFill>
                  <a:prstClr val="black"/>
                </a:solidFill>
                <a:latin typeface="Georgia" panose="02040502050405020303" pitchFamily="18" charset="0"/>
              </a:rPr>
              <a:t>because </a:t>
            </a:r>
            <a:r>
              <a:rPr lang="he-IL" sz="3200" cap="none" dirty="0">
                <a:ln>
                  <a:solidFill>
                    <a:prstClr val="black"/>
                  </a:solidFill>
                </a:ln>
                <a:solidFill>
                  <a:srgbClr val="00FFFF"/>
                </a:solidFill>
                <a:latin typeface="Arial" panose="020B0604020202020204" pitchFamily="34" charset="0"/>
              </a:rPr>
              <a:t>יהוה</a:t>
            </a:r>
            <a:r>
              <a:rPr lang="en-US" sz="3200" cap="none" dirty="0">
                <a:ln>
                  <a:solidFill>
                    <a:prstClr val="black"/>
                  </a:solidFill>
                </a:ln>
                <a:solidFill>
                  <a:srgbClr val="00FFFF"/>
                </a:solidFill>
                <a:latin typeface="Georgia" panose="02040502050405020303" pitchFamily="18" charset="0"/>
              </a:rPr>
              <a:t> [</a:t>
            </a:r>
            <a:r>
              <a:rPr lang="en-US" sz="3200" cap="none" dirty="0" err="1">
                <a:ln>
                  <a:solidFill>
                    <a:prstClr val="black"/>
                  </a:solidFill>
                </a:ln>
                <a:solidFill>
                  <a:srgbClr val="00FFFF"/>
                </a:solidFill>
                <a:latin typeface="Georgia" panose="02040502050405020303" pitchFamily="18" charset="0"/>
              </a:rPr>
              <a:t>Yahuah</a:t>
            </a:r>
            <a:r>
              <a:rPr lang="en-US" sz="3200" cap="none" dirty="0">
                <a:ln>
                  <a:solidFill>
                    <a:prstClr val="black"/>
                  </a:solidFill>
                </a:ln>
                <a:solidFill>
                  <a:srgbClr val="00FFFF"/>
                </a:solidFill>
                <a:latin typeface="Georgia" panose="02040502050405020303" pitchFamily="18" charset="0"/>
              </a:rPr>
              <a:t>]</a:t>
            </a:r>
            <a:r>
              <a:rPr lang="en-US" sz="3200" cap="none" dirty="0" smtClean="0">
                <a:solidFill>
                  <a:prstClr val="black"/>
                </a:solidFill>
                <a:latin typeface="Georgia" panose="02040502050405020303" pitchFamily="18" charset="0"/>
              </a:rPr>
              <a:t> </a:t>
            </a:r>
            <a:r>
              <a:rPr lang="en-US" sz="3200" cap="none" dirty="0" smtClean="0">
                <a:solidFill>
                  <a:prstClr val="black"/>
                </a:solidFill>
                <a:effectLst>
                  <a:glow rad="127000">
                    <a:srgbClr val="FFFF00"/>
                  </a:glow>
                </a:effectLst>
                <a:latin typeface="Georgia" panose="02040502050405020303" pitchFamily="18" charset="0"/>
              </a:rPr>
              <a:t>has </a:t>
            </a:r>
            <a:r>
              <a:rPr lang="en-US" sz="3200" b="1" u="sng" cap="none" dirty="0" smtClean="0">
                <a:solidFill>
                  <a:prstClr val="black"/>
                </a:solidFill>
                <a:effectLst>
                  <a:glow rad="127000">
                    <a:srgbClr val="FFFF00"/>
                  </a:glow>
                </a:effectLst>
                <a:latin typeface="Georgia" panose="02040502050405020303" pitchFamily="18" charset="0"/>
              </a:rPr>
              <a:t>ANOINTED ME</a:t>
            </a:r>
            <a:r>
              <a:rPr lang="en-US" sz="3200" b="1" cap="none" dirty="0" smtClean="0">
                <a:solidFill>
                  <a:prstClr val="black"/>
                </a:solidFill>
                <a:effectLst>
                  <a:glow rad="127000">
                    <a:srgbClr val="FFFF00"/>
                  </a:glow>
                </a:effectLst>
                <a:latin typeface="Georgia" panose="02040502050405020303" pitchFamily="18" charset="0"/>
              </a:rPr>
              <a:t> </a:t>
            </a:r>
            <a:r>
              <a:rPr lang="en-US" sz="3200" cap="none" dirty="0" smtClean="0">
                <a:solidFill>
                  <a:prstClr val="black"/>
                </a:solidFill>
                <a:effectLst>
                  <a:glow rad="127000">
                    <a:srgbClr val="FFFF00"/>
                  </a:glow>
                </a:effectLst>
                <a:latin typeface="Georgia" panose="02040502050405020303" pitchFamily="18" charset="0"/>
              </a:rPr>
              <a:t>to bring good news</a:t>
            </a:r>
            <a:endParaRPr lang="en-US" sz="3200" cap="none" dirty="0" smtClean="0">
              <a:solidFill>
                <a:prstClr val="black"/>
              </a:solidFill>
              <a:latin typeface="Georgia" panose="02040502050405020303" pitchFamily="18" charset="0"/>
            </a:endParaRPr>
          </a:p>
          <a:p>
            <a:r>
              <a:rPr lang="en-US" sz="3200" b="1" i="1" dirty="0" smtClean="0">
                <a:solidFill>
                  <a:srgbClr val="800000"/>
                </a:solidFill>
                <a:latin typeface="Georgia" panose="02040502050405020303" pitchFamily="18" charset="0"/>
              </a:rPr>
              <a:t>I</a:t>
            </a:r>
            <a:r>
              <a:rPr lang="en-US" sz="3200" b="1" i="1" cap="none" dirty="0" smtClean="0">
                <a:solidFill>
                  <a:srgbClr val="800000"/>
                </a:solidFill>
                <a:latin typeface="Georgia" panose="02040502050405020303" pitchFamily="18" charset="0"/>
              </a:rPr>
              <a:t>sa</a:t>
            </a:r>
            <a:r>
              <a:rPr lang="en-US" sz="3200" b="1" i="1" dirty="0" smtClean="0">
                <a:solidFill>
                  <a:srgbClr val="800000"/>
                </a:solidFill>
                <a:latin typeface="Georgia" panose="02040502050405020303" pitchFamily="18" charset="0"/>
              </a:rPr>
              <a:t> </a:t>
            </a:r>
            <a:r>
              <a:rPr lang="en-US" sz="3200" b="1" i="1" dirty="0">
                <a:solidFill>
                  <a:srgbClr val="800000"/>
                </a:solidFill>
                <a:latin typeface="Georgia" panose="02040502050405020303" pitchFamily="18" charset="0"/>
              </a:rPr>
              <a:t>61:</a:t>
            </a:r>
            <a:r>
              <a:rPr lang="en-US" sz="3200" b="1" i="1" u="sng" dirty="0">
                <a:solidFill>
                  <a:srgbClr val="800000"/>
                </a:solidFill>
                <a:latin typeface="Georgia" panose="02040502050405020303" pitchFamily="18" charset="0"/>
              </a:rPr>
              <a:t>2</a:t>
            </a:r>
            <a:r>
              <a:rPr lang="en-US" sz="3200" b="1" i="1" dirty="0">
                <a:solidFill>
                  <a:srgbClr val="800000"/>
                </a:solidFill>
                <a:latin typeface="Georgia" panose="02040502050405020303" pitchFamily="18" charset="0"/>
              </a:rPr>
              <a:t>  </a:t>
            </a:r>
            <a:r>
              <a:rPr lang="en-US" sz="3200" u="sng" dirty="0">
                <a:solidFill>
                  <a:srgbClr val="663300"/>
                </a:solidFill>
                <a:latin typeface="Georgia" panose="02040502050405020303" pitchFamily="18" charset="0"/>
              </a:rPr>
              <a:t>to proclaim the</a:t>
            </a:r>
            <a:r>
              <a:rPr lang="en-US" sz="3200" dirty="0">
                <a:solidFill>
                  <a:srgbClr val="663300"/>
                </a:solidFill>
                <a:latin typeface="Georgia" panose="02040502050405020303" pitchFamily="18" charset="0"/>
              </a:rPr>
              <a:t> </a:t>
            </a:r>
            <a:r>
              <a:rPr lang="en-US" sz="3200" b="1" u="sng" dirty="0">
                <a:ln>
                  <a:solidFill>
                    <a:srgbClr val="0066FF"/>
                  </a:solidFill>
                </a:ln>
                <a:solidFill>
                  <a:srgbClr val="FF0000"/>
                </a:solidFill>
                <a:latin typeface="Georgia" panose="02040502050405020303" pitchFamily="18" charset="0"/>
              </a:rPr>
              <a:t>acceptable</a:t>
            </a:r>
            <a:r>
              <a:rPr lang="en-US" sz="3200" dirty="0">
                <a:solidFill>
                  <a:srgbClr val="663300"/>
                </a:solidFill>
                <a:latin typeface="Georgia" panose="02040502050405020303" pitchFamily="18" charset="0"/>
              </a:rPr>
              <a:t> </a:t>
            </a:r>
            <a:r>
              <a:rPr lang="en-US" sz="3600" cap="none" dirty="0">
                <a:ln w="28575">
                  <a:solidFill>
                    <a:sysClr val="windowText" lastClr="000000"/>
                  </a:solidFill>
                </a:ln>
                <a:gradFill flip="none" rotWithShape="1">
                  <a:gsLst>
                    <a:gs pos="35000">
                      <a:srgbClr val="FFFF00"/>
                    </a:gs>
                    <a:gs pos="47000">
                      <a:srgbClr val="88FF77"/>
                    </a:gs>
                    <a:gs pos="72000">
                      <a:srgbClr val="00FFFF"/>
                    </a:gs>
                  </a:gsLst>
                  <a:lin ang="5400000" scaled="0"/>
                  <a:tileRect/>
                </a:gradFill>
                <a:latin typeface="Arial Black" panose="020B0A04020102020204" pitchFamily="34" charset="0"/>
              </a:rPr>
              <a:t>YEAR</a:t>
            </a:r>
            <a:r>
              <a:rPr lang="en-US" sz="3200" dirty="0" smtClean="0">
                <a:solidFill>
                  <a:prstClr val="black"/>
                </a:solidFill>
                <a:latin typeface="Georgia" panose="02040502050405020303" pitchFamily="18" charset="0"/>
              </a:rPr>
              <a:t> </a:t>
            </a:r>
            <a:r>
              <a:rPr lang="en-US" sz="3200" dirty="0">
                <a:solidFill>
                  <a:prstClr val="black"/>
                </a:solidFill>
                <a:latin typeface="Georgia" panose="02040502050405020303" pitchFamily="18" charset="0"/>
              </a:rPr>
              <a:t>of </a:t>
            </a:r>
            <a:r>
              <a:rPr lang="en-US" sz="3200" dirty="0" smtClean="0">
                <a:solidFill>
                  <a:prstClr val="black"/>
                </a:solidFill>
                <a:latin typeface="Georgia" panose="02040502050405020303" pitchFamily="18" charset="0"/>
              </a:rPr>
              <a:t/>
            </a:r>
            <a:br>
              <a:rPr lang="en-US" sz="3200" dirty="0" smtClean="0">
                <a:solidFill>
                  <a:prstClr val="black"/>
                </a:solidFill>
                <a:latin typeface="Georgia" panose="02040502050405020303" pitchFamily="18" charset="0"/>
              </a:rPr>
            </a:br>
            <a:r>
              <a:rPr lang="he-IL" sz="3200" cap="none" dirty="0" smtClean="0">
                <a:ln>
                  <a:solidFill>
                    <a:prstClr val="black"/>
                  </a:solidFill>
                </a:ln>
                <a:solidFill>
                  <a:srgbClr val="0066FF"/>
                </a:solidFill>
                <a:latin typeface="Arial" panose="020B0604020202020204" pitchFamily="34" charset="0"/>
              </a:rPr>
              <a:t>יהוה</a:t>
            </a:r>
            <a:r>
              <a:rPr lang="en-US" sz="3200" cap="none" dirty="0" smtClean="0">
                <a:ln>
                  <a:solidFill>
                    <a:prstClr val="black"/>
                  </a:solidFill>
                </a:ln>
                <a:solidFill>
                  <a:srgbClr val="0066FF"/>
                </a:solidFill>
                <a:latin typeface="Georgia" panose="02040502050405020303" pitchFamily="18" charset="0"/>
              </a:rPr>
              <a:t> </a:t>
            </a:r>
            <a:r>
              <a:rPr lang="en-US" sz="3200" cap="none" dirty="0">
                <a:ln>
                  <a:solidFill>
                    <a:prstClr val="black"/>
                  </a:solidFill>
                </a:ln>
                <a:solidFill>
                  <a:srgbClr val="0066FF"/>
                </a:solidFill>
                <a:latin typeface="Georgia" panose="02040502050405020303" pitchFamily="18" charset="0"/>
              </a:rPr>
              <a:t>[Yahuah</a:t>
            </a:r>
            <a:r>
              <a:rPr lang="en-US" sz="3200" cap="none" dirty="0" smtClean="0">
                <a:ln>
                  <a:solidFill>
                    <a:prstClr val="black"/>
                  </a:solidFill>
                </a:ln>
                <a:solidFill>
                  <a:srgbClr val="0066FF"/>
                </a:solidFill>
                <a:latin typeface="Georgia" panose="02040502050405020303" pitchFamily="18" charset="0"/>
              </a:rPr>
              <a:t>]</a:t>
            </a:r>
            <a:r>
              <a:rPr lang="en-US" sz="3200" dirty="0" smtClean="0">
                <a:ln>
                  <a:solidFill>
                    <a:schemeClr val="tx1"/>
                  </a:solidFill>
                </a:ln>
                <a:solidFill>
                  <a:srgbClr val="0066FF"/>
                </a:solidFill>
                <a:latin typeface="Georgia" panose="02040502050405020303" pitchFamily="18" charset="0"/>
              </a:rPr>
              <a:t>,</a:t>
            </a:r>
            <a:r>
              <a:rPr lang="en-US" sz="3200" dirty="0" smtClean="0">
                <a:solidFill>
                  <a:prstClr val="black"/>
                </a:solidFill>
                <a:latin typeface="Georgia" panose="02040502050405020303" pitchFamily="18" charset="0"/>
              </a:rPr>
              <a:t> </a:t>
            </a:r>
            <a:endParaRPr lang="en-CA" sz="3200" cap="none" dirty="0"/>
          </a:p>
        </p:txBody>
      </p:sp>
      <p:sp>
        <p:nvSpPr>
          <p:cNvPr id="17" name="Slide Number Placeholder 3"/>
          <p:cNvSpPr>
            <a:spLocks noGrp="1"/>
          </p:cNvSpPr>
          <p:nvPr>
            <p:ph type="sldNum" sz="quarter" idx="12"/>
          </p:nvPr>
        </p:nvSpPr>
        <p:spPr>
          <a:xfrm>
            <a:off x="11407465" y="6515865"/>
            <a:ext cx="764215" cy="365125"/>
          </a:xfrm>
        </p:spPr>
        <p:txBody>
          <a:bodyPr/>
          <a:lstStyle/>
          <a:p>
            <a:fld id="{6D22F896-40B5-4ADD-8801-0D06FADFA095}" type="slidenum">
              <a:rPr lang="en-US" smtClean="0"/>
              <a:pPr/>
              <a:t>93</a:t>
            </a:fld>
            <a:endParaRPr lang="en-US" dirty="0"/>
          </a:p>
        </p:txBody>
      </p:sp>
      <p:sp>
        <p:nvSpPr>
          <p:cNvPr id="18" name="Title 4"/>
          <p:cNvSpPr>
            <a:spLocks noGrp="1"/>
          </p:cNvSpPr>
          <p:nvPr>
            <p:ph type="title"/>
          </p:nvPr>
        </p:nvSpPr>
        <p:spPr>
          <a:xfrm>
            <a:off x="1210241" y="227782"/>
            <a:ext cx="9717740" cy="919555"/>
          </a:xfrm>
          <a:prstGeom prst="rect">
            <a:avLst/>
          </a:prstGeom>
          <a:solidFill>
            <a:schemeClr val="accent5">
              <a:lumMod val="40000"/>
              <a:lumOff val="6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sp3d extrusionH="57150">
              <a:bevelT w="38100" h="38100" prst="angle"/>
            </a:sp3d>
          </a:bodyPr>
          <a:lstStyle/>
          <a:p>
            <a:pPr algn="ctr"/>
            <a:r>
              <a:rPr lang="en-CA" b="1" dirty="0" smtClean="0">
                <a:solidFill>
                  <a:srgbClr val="FF0000"/>
                </a:solidFill>
              </a:rPr>
              <a:t>Emphasizing - </a:t>
            </a:r>
            <a:r>
              <a:rPr lang="en-CA" sz="7200" dirty="0" err="1" smtClean="0">
                <a:solidFill>
                  <a:srgbClr val="663300"/>
                </a:solidFill>
              </a:rPr>
              <a:t>Yeshayahu</a:t>
            </a:r>
            <a:r>
              <a:rPr lang="en-CA" sz="7200" dirty="0" smtClean="0">
                <a:solidFill>
                  <a:srgbClr val="663300"/>
                </a:solidFill>
              </a:rPr>
              <a:t> 61:2</a:t>
            </a:r>
            <a:endParaRPr lang="en-CA" sz="2200" dirty="0">
              <a:solidFill>
                <a:srgbClr val="663300"/>
              </a:solidFill>
            </a:endParaRPr>
          </a:p>
        </p:txBody>
      </p:sp>
      <p:sp>
        <p:nvSpPr>
          <p:cNvPr id="19" name="Oval Callout 18"/>
          <p:cNvSpPr/>
          <p:nvPr/>
        </p:nvSpPr>
        <p:spPr>
          <a:xfrm>
            <a:off x="8597153" y="3615663"/>
            <a:ext cx="3388659" cy="1045983"/>
          </a:xfrm>
          <a:prstGeom prst="wedgeEllipseCallout">
            <a:avLst>
              <a:gd name="adj1" fmla="val -9244"/>
              <a:gd name="adj2" fmla="val -94343"/>
            </a:avLst>
          </a:prstGeom>
          <a:solidFill>
            <a:srgbClr val="00FFFF"/>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US" sz="3600" cap="all" dirty="0">
                <a:ln>
                  <a:solidFill>
                    <a:sysClr val="windowText" lastClr="000000"/>
                  </a:solidFill>
                </a:ln>
                <a:gradFill>
                  <a:gsLst>
                    <a:gs pos="7000">
                      <a:srgbClr val="FF0000"/>
                    </a:gs>
                    <a:gs pos="50000">
                      <a:srgbClr val="FFFF00"/>
                    </a:gs>
                    <a:gs pos="73000">
                      <a:prstClr val="black"/>
                    </a:gs>
                  </a:gsLst>
                  <a:lin ang="5400000" scaled="0"/>
                </a:gradFill>
                <a:effectLst>
                  <a:glow rad="127000">
                    <a:srgbClr val="DE85E1">
                      <a:lumMod val="75000"/>
                    </a:srgbClr>
                  </a:glow>
                </a:effectLst>
                <a:latin typeface="Arial Black" panose="020B0A04020102020204" pitchFamily="34" charset="0"/>
                <a:ea typeface="Calibri" panose="020F0502020204030204" pitchFamily="34" charset="0"/>
                <a:cs typeface="Times New Roman" panose="02020603050405020304" pitchFamily="18" charset="0"/>
              </a:rPr>
              <a:t>shaneh</a:t>
            </a:r>
            <a:endParaRPr lang="en-CA" sz="3600" dirty="0"/>
          </a:p>
        </p:txBody>
      </p:sp>
      <p:sp>
        <p:nvSpPr>
          <p:cNvPr id="20" name="Lightning Bolt 19"/>
          <p:cNvSpPr/>
          <p:nvPr/>
        </p:nvSpPr>
        <p:spPr>
          <a:xfrm rot="20297574">
            <a:off x="7534487" y="3178072"/>
            <a:ext cx="1350542" cy="1204778"/>
          </a:xfrm>
          <a:prstGeom prst="lightningBolt">
            <a:avLst/>
          </a:prstGeom>
          <a:solidFill>
            <a:srgbClr val="FFFF00"/>
          </a:solidFill>
          <a:ln w="57150">
            <a:solidFill>
              <a:srgbClr val="663300"/>
            </a:solidFill>
          </a:ln>
          <a:effectLst>
            <a:glow rad="127000">
              <a:srgbClr val="0052F6"/>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21" name="Group 20"/>
          <p:cNvGrpSpPr/>
          <p:nvPr/>
        </p:nvGrpSpPr>
        <p:grpSpPr>
          <a:xfrm>
            <a:off x="338326" y="3615663"/>
            <a:ext cx="2421236" cy="2340926"/>
            <a:chOff x="9869427" y="-69949"/>
            <a:chExt cx="2421236" cy="2340926"/>
          </a:xfrm>
        </p:grpSpPr>
        <p:pic>
          <p:nvPicPr>
            <p:cNvPr id="22" name="Picture 2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70368" y="158620"/>
              <a:ext cx="2039213" cy="188478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3" name="Oval 22"/>
            <p:cNvSpPr/>
            <p:nvPr/>
          </p:nvSpPr>
          <p:spPr>
            <a:xfrm>
              <a:off x="9869427" y="-69949"/>
              <a:ext cx="2421236" cy="234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9600" dirty="0" smtClean="0">
                  <a:solidFill>
                    <a:srgbClr val="00FF00"/>
                  </a:solidFill>
                </a:rPr>
                <a:t>13</a:t>
              </a:r>
              <a:endParaRPr lang="en-CA" sz="9600" dirty="0">
                <a:solidFill>
                  <a:srgbClr val="00FF00"/>
                </a:solidFill>
              </a:endParaRPr>
            </a:p>
          </p:txBody>
        </p:sp>
      </p:grpSp>
      <p:sp>
        <p:nvSpPr>
          <p:cNvPr id="24" name="Oval Callout 23"/>
          <p:cNvSpPr/>
          <p:nvPr/>
        </p:nvSpPr>
        <p:spPr>
          <a:xfrm>
            <a:off x="3229337" y="4502552"/>
            <a:ext cx="7022886" cy="2240379"/>
          </a:xfrm>
          <a:prstGeom prst="wedgeEllipseCallout">
            <a:avLst>
              <a:gd name="adj1" fmla="val 40648"/>
              <a:gd name="adj2" fmla="val -54726"/>
            </a:avLst>
          </a:prstGeom>
          <a:blipFill>
            <a:blip r:embed="rId3"/>
            <a:stretch>
              <a:fillRect/>
            </a:stretch>
          </a:blipFill>
          <a:ln w="38100">
            <a:solidFill>
              <a:srgbClr val="0066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b="1" dirty="0" smtClean="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Yes, we are only considering the actual physical portion of this text right now.</a:t>
            </a:r>
            <a:endParaRPr lang="en-CA" sz="3600" b="1" dirty="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5" name="Multiply 24"/>
          <p:cNvSpPr/>
          <p:nvPr/>
        </p:nvSpPr>
        <p:spPr>
          <a:xfrm>
            <a:off x="479133" y="3373974"/>
            <a:ext cx="2159479" cy="2721721"/>
          </a:xfrm>
          <a:prstGeom prst="mathMultiply">
            <a:avLst>
              <a:gd name="adj1" fmla="val 16674"/>
            </a:avLst>
          </a:prstGeom>
          <a:solidFill>
            <a:srgbClr val="FF0000">
              <a:alpha val="72000"/>
            </a:srgb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40688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randombar(horizontal)">
                                      <p:cBhvr>
                                        <p:cTn id="14" dur="500"/>
                                        <p:tgtEl>
                                          <p:spTgt spid="24"/>
                                        </p:tgtEl>
                                      </p:cBhvr>
                                    </p:animEffect>
                                  </p:childTnLst>
                                </p:cTn>
                              </p:par>
                              <p:par>
                                <p:cTn id="15" presetID="2" presetClass="entr" presetSubtype="4" fill="hold" grpId="0" nodeType="withEffect">
                                  <p:stCondLst>
                                    <p:cond delay="400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1000" fill="hold"/>
                                        <p:tgtEl>
                                          <p:spTgt spid="25"/>
                                        </p:tgtEl>
                                        <p:attrNameLst>
                                          <p:attrName>ppt_x</p:attrName>
                                        </p:attrNameLst>
                                      </p:cBhvr>
                                      <p:tavLst>
                                        <p:tav tm="0">
                                          <p:val>
                                            <p:strVal val="#ppt_x"/>
                                          </p:val>
                                        </p:tav>
                                        <p:tav tm="100000">
                                          <p:val>
                                            <p:strVal val="#ppt_x"/>
                                          </p:val>
                                        </p:tav>
                                      </p:tavLst>
                                    </p:anim>
                                    <p:anim calcmode="lin" valueType="num">
                                      <p:cBhvr additive="base">
                                        <p:cTn id="18" dur="10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rgbClr val="FFFF00">
                <a:alpha val="30000"/>
              </a:srgbClr>
            </a:gs>
          </a:gsLst>
          <a:lin ang="5400000" scaled="0"/>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7224" y="1263882"/>
            <a:ext cx="11788588" cy="5405860"/>
          </a:xfrm>
        </p:spPr>
        <p:txBody>
          <a:bodyPr>
            <a:noAutofit/>
            <a:scene3d>
              <a:camera prst="orthographicFront"/>
              <a:lightRig rig="threePt" dir="t"/>
            </a:scene3d>
            <a:sp3d extrusionH="57150">
              <a:bevelT w="38100" h="38100" prst="angle"/>
            </a:sp3d>
          </a:bodyPr>
          <a:lstStyle/>
          <a:p>
            <a:r>
              <a:rPr lang="en-US" sz="3200" b="1" u="sng" dirty="0" smtClean="0">
                <a:ln>
                  <a:solidFill>
                    <a:srgbClr val="0066FF"/>
                  </a:solidFill>
                </a:ln>
                <a:solidFill>
                  <a:srgbClr val="FF0000"/>
                </a:solidFill>
                <a:latin typeface="Georgia" panose="02040502050405020303" pitchFamily="18" charset="0"/>
              </a:rPr>
              <a:t>The acceptable</a:t>
            </a:r>
            <a:r>
              <a:rPr lang="en-US" sz="3200" dirty="0" smtClean="0">
                <a:solidFill>
                  <a:srgbClr val="663300"/>
                </a:solidFill>
                <a:latin typeface="Georgia" panose="02040502050405020303" pitchFamily="18" charset="0"/>
              </a:rPr>
              <a:t> </a:t>
            </a:r>
            <a:r>
              <a:rPr lang="en-US" sz="3600" cap="none" dirty="0">
                <a:ln w="28575">
                  <a:solidFill>
                    <a:sysClr val="windowText" lastClr="000000"/>
                  </a:solidFill>
                </a:ln>
                <a:gradFill flip="none" rotWithShape="1">
                  <a:gsLst>
                    <a:gs pos="35000">
                      <a:srgbClr val="FFFF00"/>
                    </a:gs>
                    <a:gs pos="47000">
                      <a:srgbClr val="88FF77"/>
                    </a:gs>
                    <a:gs pos="72000">
                      <a:srgbClr val="00FFFF"/>
                    </a:gs>
                  </a:gsLst>
                  <a:lin ang="5400000" scaled="0"/>
                  <a:tileRect/>
                </a:gradFill>
                <a:latin typeface="Arial Black" panose="020B0A04020102020204" pitchFamily="34" charset="0"/>
              </a:rPr>
              <a:t>YEAR</a:t>
            </a:r>
            <a:r>
              <a:rPr lang="en-US" sz="3200" dirty="0" smtClean="0">
                <a:solidFill>
                  <a:prstClr val="black"/>
                </a:solidFill>
                <a:latin typeface="Georgia" panose="02040502050405020303" pitchFamily="18" charset="0"/>
              </a:rPr>
              <a:t> </a:t>
            </a:r>
            <a:r>
              <a:rPr lang="en-US" sz="3200" dirty="0">
                <a:solidFill>
                  <a:prstClr val="black"/>
                </a:solidFill>
                <a:latin typeface="Georgia" panose="02040502050405020303" pitchFamily="18" charset="0"/>
              </a:rPr>
              <a:t>of </a:t>
            </a:r>
            <a:r>
              <a:rPr lang="he-IL" sz="3200" cap="none" dirty="0">
                <a:ln>
                  <a:solidFill>
                    <a:prstClr val="black"/>
                  </a:solidFill>
                </a:ln>
                <a:solidFill>
                  <a:srgbClr val="0066FF"/>
                </a:solidFill>
                <a:latin typeface="Arial" panose="020B0604020202020204" pitchFamily="34" charset="0"/>
              </a:rPr>
              <a:t>יהוה</a:t>
            </a:r>
            <a:r>
              <a:rPr lang="en-US" sz="3200" cap="none" dirty="0">
                <a:ln>
                  <a:solidFill>
                    <a:prstClr val="black"/>
                  </a:solidFill>
                </a:ln>
                <a:solidFill>
                  <a:srgbClr val="0066FF"/>
                </a:solidFill>
                <a:latin typeface="Georgia" panose="02040502050405020303" pitchFamily="18" charset="0"/>
              </a:rPr>
              <a:t> [Yahuah</a:t>
            </a:r>
            <a:r>
              <a:rPr lang="en-US" sz="3200" cap="none" dirty="0" smtClean="0">
                <a:ln>
                  <a:solidFill>
                    <a:prstClr val="black"/>
                  </a:solidFill>
                </a:ln>
                <a:solidFill>
                  <a:srgbClr val="0066FF"/>
                </a:solidFill>
                <a:latin typeface="Georgia" panose="02040502050405020303" pitchFamily="18" charset="0"/>
              </a:rPr>
              <a:t>]</a:t>
            </a:r>
            <a:r>
              <a:rPr lang="en-US" sz="3200" dirty="0">
                <a:ln>
                  <a:solidFill>
                    <a:schemeClr val="tx1"/>
                  </a:solidFill>
                </a:ln>
                <a:solidFill>
                  <a:srgbClr val="0066FF"/>
                </a:solidFill>
                <a:latin typeface="Georgia" panose="02040502050405020303" pitchFamily="18" charset="0"/>
              </a:rPr>
              <a:t> </a:t>
            </a:r>
            <a:r>
              <a:rPr lang="en-US" sz="3200" dirty="0" smtClean="0">
                <a:ln>
                  <a:solidFill>
                    <a:schemeClr val="tx1"/>
                  </a:solidFill>
                </a:ln>
                <a:solidFill>
                  <a:srgbClr val="0066FF"/>
                </a:solidFill>
                <a:latin typeface="Georgia" panose="02040502050405020303" pitchFamily="18" charset="0"/>
              </a:rPr>
              <a:t>…</a:t>
            </a:r>
            <a:r>
              <a:rPr lang="en-US" sz="3200" dirty="0" smtClean="0">
                <a:solidFill>
                  <a:prstClr val="black"/>
                </a:solidFill>
                <a:latin typeface="Georgia" panose="02040502050405020303" pitchFamily="18" charset="0"/>
              </a:rPr>
              <a:t> </a:t>
            </a:r>
            <a:endParaRPr lang="en-CA" sz="3200" cap="none" dirty="0"/>
          </a:p>
        </p:txBody>
      </p:sp>
      <p:sp>
        <p:nvSpPr>
          <p:cNvPr id="4" name="Slide Number Placeholder 3"/>
          <p:cNvSpPr>
            <a:spLocks noGrp="1"/>
          </p:cNvSpPr>
          <p:nvPr>
            <p:ph type="sldNum" sz="quarter" idx="12"/>
          </p:nvPr>
        </p:nvSpPr>
        <p:spPr>
          <a:xfrm>
            <a:off x="11427785" y="6505705"/>
            <a:ext cx="764215" cy="365125"/>
          </a:xfrm>
        </p:spPr>
        <p:txBody>
          <a:bodyPr/>
          <a:lstStyle/>
          <a:p>
            <a:fld id="{6D22F896-40B5-4ADD-8801-0D06FADFA095}" type="slidenum">
              <a:rPr lang="en-US" smtClean="0"/>
              <a:pPr/>
              <a:t>94</a:t>
            </a:fld>
            <a:endParaRPr lang="en-US" dirty="0"/>
          </a:p>
        </p:txBody>
      </p:sp>
      <p:sp>
        <p:nvSpPr>
          <p:cNvPr id="5" name="Title 4"/>
          <p:cNvSpPr>
            <a:spLocks noGrp="1"/>
          </p:cNvSpPr>
          <p:nvPr>
            <p:ph type="title"/>
          </p:nvPr>
        </p:nvSpPr>
        <p:spPr>
          <a:xfrm>
            <a:off x="1906979" y="202799"/>
            <a:ext cx="8373037" cy="647903"/>
          </a:xfrm>
          <a:prstGeom prst="rect">
            <a:avLst/>
          </a:prstGeom>
          <a:solidFill>
            <a:schemeClr val="accent5">
              <a:lumMod val="40000"/>
              <a:lumOff val="6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sp3d extrusionH="57150">
              <a:bevelT w="38100" h="38100" prst="angle"/>
            </a:sp3d>
          </a:bodyPr>
          <a:lstStyle/>
          <a:p>
            <a:pPr algn="ctr"/>
            <a:r>
              <a:rPr lang="en-CA" b="1" dirty="0" smtClean="0">
                <a:ln>
                  <a:solidFill>
                    <a:srgbClr val="0066FF"/>
                  </a:solidFill>
                </a:ln>
                <a:solidFill>
                  <a:srgbClr val="9966FF"/>
                </a:solidFill>
              </a:rPr>
              <a:t>L</a:t>
            </a:r>
            <a:r>
              <a:rPr lang="en-CA" b="1" cap="none" dirty="0" smtClean="0">
                <a:ln>
                  <a:solidFill>
                    <a:srgbClr val="0066FF"/>
                  </a:solidFill>
                </a:ln>
                <a:solidFill>
                  <a:srgbClr val="9966FF"/>
                </a:solidFill>
              </a:rPr>
              <a:t>et’s view </a:t>
            </a:r>
            <a:r>
              <a:rPr lang="en-CA" b="1" dirty="0" smtClean="0">
                <a:ln>
                  <a:solidFill>
                    <a:srgbClr val="0066FF"/>
                  </a:solidFill>
                </a:ln>
                <a:solidFill>
                  <a:srgbClr val="FF0000"/>
                </a:solidFill>
              </a:rPr>
              <a:t>- Malachi 3:6 &amp; 4:4</a:t>
            </a:r>
            <a:endParaRPr lang="en-CA" sz="2200" dirty="0">
              <a:ln>
                <a:solidFill>
                  <a:srgbClr val="0066FF"/>
                </a:solidFill>
              </a:ln>
              <a:solidFill>
                <a:srgbClr val="663300"/>
              </a:solidFill>
            </a:endParaRPr>
          </a:p>
        </p:txBody>
      </p:sp>
      <p:sp>
        <p:nvSpPr>
          <p:cNvPr id="2" name="Oval Callout 1"/>
          <p:cNvSpPr/>
          <p:nvPr/>
        </p:nvSpPr>
        <p:spPr>
          <a:xfrm>
            <a:off x="5558117" y="2419530"/>
            <a:ext cx="3388659" cy="1045983"/>
          </a:xfrm>
          <a:prstGeom prst="wedgeEllipseCallout">
            <a:avLst>
              <a:gd name="adj1" fmla="val -20143"/>
              <a:gd name="adj2" fmla="val -102056"/>
            </a:avLst>
          </a:prstGeom>
          <a:solidFill>
            <a:srgbClr val="00FFFF"/>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US" sz="3600" cap="all" dirty="0">
                <a:ln>
                  <a:solidFill>
                    <a:sysClr val="windowText" lastClr="000000"/>
                  </a:solidFill>
                </a:ln>
                <a:gradFill>
                  <a:gsLst>
                    <a:gs pos="7000">
                      <a:srgbClr val="FF0000"/>
                    </a:gs>
                    <a:gs pos="50000">
                      <a:srgbClr val="FFFF00"/>
                    </a:gs>
                    <a:gs pos="73000">
                      <a:prstClr val="black"/>
                    </a:gs>
                  </a:gsLst>
                  <a:lin ang="5400000" scaled="0"/>
                </a:gradFill>
                <a:effectLst>
                  <a:glow rad="127000">
                    <a:srgbClr val="DE85E1">
                      <a:lumMod val="75000"/>
                    </a:srgbClr>
                  </a:glow>
                </a:effectLst>
                <a:latin typeface="Arial Black" panose="020B0A04020102020204" pitchFamily="34" charset="0"/>
                <a:ea typeface="Calibri" panose="020F0502020204030204" pitchFamily="34" charset="0"/>
                <a:cs typeface="Times New Roman" panose="02020603050405020304" pitchFamily="18" charset="0"/>
              </a:rPr>
              <a:t>shaneh</a:t>
            </a:r>
            <a:endParaRPr lang="en-CA" sz="3600" dirty="0"/>
          </a:p>
        </p:txBody>
      </p:sp>
      <p:sp>
        <p:nvSpPr>
          <p:cNvPr id="6" name="Lightning Bolt 5"/>
          <p:cNvSpPr/>
          <p:nvPr/>
        </p:nvSpPr>
        <p:spPr>
          <a:xfrm rot="20297574">
            <a:off x="4395515" y="1959517"/>
            <a:ext cx="1350542" cy="1204778"/>
          </a:xfrm>
          <a:prstGeom prst="lightningBolt">
            <a:avLst/>
          </a:prstGeom>
          <a:solidFill>
            <a:srgbClr val="FFFF00"/>
          </a:solidFill>
          <a:ln w="57150">
            <a:solidFill>
              <a:srgbClr val="663300"/>
            </a:solidFill>
          </a:ln>
          <a:effectLst>
            <a:glow rad="127000">
              <a:srgbClr val="0052F6"/>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Curved Left Arrow 13"/>
          <p:cNvSpPr/>
          <p:nvPr/>
        </p:nvSpPr>
        <p:spPr>
          <a:xfrm>
            <a:off x="8946776" y="2725271"/>
            <a:ext cx="3039036" cy="3349604"/>
          </a:xfrm>
          <a:prstGeom prst="curvedLeftArrow">
            <a:avLst>
              <a:gd name="adj1" fmla="val 13610"/>
              <a:gd name="adj2" fmla="val 50000"/>
              <a:gd name="adj3" fmla="val 41814"/>
            </a:avLst>
          </a:prstGeom>
          <a:gradFill flip="none" rotWithShape="1">
            <a:gsLst>
              <a:gs pos="33000">
                <a:srgbClr val="00FFFF">
                  <a:lumMod val="78000"/>
                  <a:lumOff val="22000"/>
                </a:srgbClr>
              </a:gs>
              <a:gs pos="62000">
                <a:srgbClr val="FFFF00"/>
              </a:gs>
              <a:gs pos="71000">
                <a:srgbClr val="663300"/>
              </a:gs>
            </a:gsLst>
            <a:lin ang="13500000" scaled="1"/>
            <a:tileRect/>
          </a:gradFill>
          <a:ln w="76200">
            <a:solidFill>
              <a:srgbClr val="FF0000"/>
            </a:solidFill>
          </a:ln>
          <a:effectLst>
            <a:glow rad="101600">
              <a:srgbClr val="FF00FF">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endParaRPr lang="en-CA">
              <a:solidFill>
                <a:schemeClr val="tx1"/>
              </a:solidFill>
            </a:endParaRPr>
          </a:p>
        </p:txBody>
      </p:sp>
      <p:sp>
        <p:nvSpPr>
          <p:cNvPr id="13" name="Rounded Rectangle 12"/>
          <p:cNvSpPr/>
          <p:nvPr/>
        </p:nvSpPr>
        <p:spPr>
          <a:xfrm>
            <a:off x="197224" y="3744036"/>
            <a:ext cx="11788588" cy="2925705"/>
          </a:xfrm>
          <a:prstGeom prst="roundRect">
            <a:avLst/>
          </a:prstGeom>
          <a:noFill/>
          <a:ln w="76200">
            <a:noFill/>
          </a:ln>
          <a:effectLst>
            <a:glow rad="127000">
              <a:srgbClr val="99FF99"/>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r>
              <a:rPr lang="en-CA" sz="2800" b="1" dirty="0">
                <a:solidFill>
                  <a:srgbClr val="663300"/>
                </a:solidFill>
              </a:rPr>
              <a:t>Mal 3:6  </a:t>
            </a:r>
            <a:r>
              <a:rPr lang="en-CA" sz="2800" dirty="0">
                <a:solidFill>
                  <a:srgbClr val="0052F6"/>
                </a:solidFill>
              </a:rPr>
              <a:t>“For I am </a:t>
            </a:r>
            <a:r>
              <a:rPr lang="he-IL" sz="2800" dirty="0">
                <a:solidFill>
                  <a:srgbClr val="0052F6"/>
                </a:solidFill>
              </a:rPr>
              <a:t>יהוה</a:t>
            </a:r>
            <a:r>
              <a:rPr lang="en-US" sz="2800" dirty="0">
                <a:solidFill>
                  <a:srgbClr val="0052F6"/>
                </a:solidFill>
              </a:rPr>
              <a:t>, </a:t>
            </a:r>
            <a:r>
              <a:rPr lang="en-US" sz="4000" b="1" dirty="0">
                <a:ln>
                  <a:solidFill>
                    <a:schemeClr val="tx1"/>
                  </a:solidFill>
                </a:ln>
                <a:solidFill>
                  <a:srgbClr val="0052F6"/>
                </a:solidFill>
                <a:effectLst>
                  <a:glow rad="127000">
                    <a:schemeClr val="accent1">
                      <a:lumMod val="60000"/>
                      <a:lumOff val="40000"/>
                    </a:schemeClr>
                  </a:glow>
                </a:effectLst>
              </a:rPr>
              <a:t>I shall not change</a:t>
            </a:r>
            <a:r>
              <a:rPr lang="en-US" sz="2800" baseline="30000" dirty="0">
                <a:ln>
                  <a:solidFill>
                    <a:schemeClr val="tx1"/>
                  </a:solidFill>
                </a:ln>
                <a:solidFill>
                  <a:schemeClr val="tx1"/>
                </a:solidFill>
                <a:effectLst/>
              </a:rPr>
              <a:t>1</a:t>
            </a:r>
            <a:r>
              <a:rPr lang="en-US" sz="2800" dirty="0">
                <a:solidFill>
                  <a:srgbClr val="0052F6"/>
                </a:solidFill>
              </a:rPr>
              <a:t>, and you, </a:t>
            </a:r>
            <a:r>
              <a:rPr lang="en-US" sz="2800" dirty="0" smtClean="0">
                <a:solidFill>
                  <a:srgbClr val="0052F6"/>
                </a:solidFill>
              </a:rPr>
              <a:t/>
            </a:r>
            <a:br>
              <a:rPr lang="en-US" sz="2800" dirty="0" smtClean="0">
                <a:solidFill>
                  <a:srgbClr val="0052F6"/>
                </a:solidFill>
              </a:rPr>
            </a:br>
            <a:r>
              <a:rPr lang="en-US" sz="2800" dirty="0" smtClean="0">
                <a:solidFill>
                  <a:srgbClr val="0052F6"/>
                </a:solidFill>
              </a:rPr>
              <a:t>   O </a:t>
            </a:r>
            <a:r>
              <a:rPr lang="en-US" sz="2800" dirty="0">
                <a:solidFill>
                  <a:srgbClr val="0052F6"/>
                </a:solidFill>
              </a:rPr>
              <a:t>sons of Yaʽaqoḇ, shall not come to an end. </a:t>
            </a:r>
            <a:r>
              <a:rPr lang="en-US" sz="2000" dirty="0">
                <a:solidFill>
                  <a:schemeClr val="tx1"/>
                </a:solidFill>
              </a:rPr>
              <a:t>Footnote: </a:t>
            </a:r>
            <a:r>
              <a:rPr lang="en-US" sz="2000" baseline="30000" dirty="0">
                <a:solidFill>
                  <a:schemeClr val="tx1"/>
                </a:solidFill>
              </a:rPr>
              <a:t>1</a:t>
            </a:r>
            <a:r>
              <a:rPr lang="en-US" sz="2000" dirty="0">
                <a:solidFill>
                  <a:schemeClr val="tx1"/>
                </a:solidFill>
              </a:rPr>
              <a:t>Jas. </a:t>
            </a:r>
            <a:r>
              <a:rPr lang="en-US" sz="2000" dirty="0" smtClean="0">
                <a:solidFill>
                  <a:schemeClr val="tx1"/>
                </a:solidFill>
              </a:rPr>
              <a:t>1:17</a:t>
            </a:r>
            <a:r>
              <a:rPr lang="en-US" sz="2800" dirty="0" smtClean="0">
                <a:solidFill>
                  <a:schemeClr val="tx1"/>
                </a:solidFill>
              </a:rPr>
              <a:t/>
            </a:r>
            <a:br>
              <a:rPr lang="en-US" sz="2800" dirty="0" smtClean="0">
                <a:solidFill>
                  <a:schemeClr val="tx1"/>
                </a:solidFill>
              </a:rPr>
            </a:br>
            <a:r>
              <a:rPr lang="en-US" sz="2800" b="1" dirty="0">
                <a:solidFill>
                  <a:srgbClr val="663300"/>
                </a:solidFill>
              </a:rPr>
              <a:t>Mal 4:4  </a:t>
            </a:r>
            <a:r>
              <a:rPr lang="en-US" sz="4000" b="1" dirty="0">
                <a:ln>
                  <a:solidFill>
                    <a:schemeClr val="tx1"/>
                  </a:solidFill>
                </a:ln>
                <a:solidFill>
                  <a:srgbClr val="0052F6"/>
                </a:solidFill>
                <a:effectLst>
                  <a:glow rad="127000">
                    <a:srgbClr val="00FF00"/>
                  </a:glow>
                </a:effectLst>
              </a:rPr>
              <a:t>“Remember the Torah of Mosheh, </a:t>
            </a:r>
            <a:r>
              <a:rPr lang="en-US" sz="2800" b="1" dirty="0">
                <a:ln>
                  <a:solidFill>
                    <a:schemeClr val="tx1"/>
                  </a:solidFill>
                </a:ln>
                <a:solidFill>
                  <a:srgbClr val="0052F6"/>
                </a:solidFill>
                <a:effectLst>
                  <a:glow rad="127000">
                    <a:srgbClr val="00FF00"/>
                  </a:glow>
                </a:effectLst>
              </a:rPr>
              <a:t> </a:t>
            </a:r>
            <a:r>
              <a:rPr lang="en-US" sz="2800" b="1" dirty="0" smtClean="0">
                <a:ln>
                  <a:solidFill>
                    <a:schemeClr val="tx1"/>
                  </a:solidFill>
                </a:ln>
                <a:solidFill>
                  <a:srgbClr val="0052F6"/>
                </a:solidFill>
                <a:effectLst>
                  <a:glow rad="127000">
                    <a:srgbClr val="00FF00"/>
                  </a:glow>
                </a:effectLst>
              </a:rPr>
              <a:t/>
            </a:r>
            <a:br>
              <a:rPr lang="en-US" sz="2800" b="1" dirty="0" smtClean="0">
                <a:ln>
                  <a:solidFill>
                    <a:schemeClr val="tx1"/>
                  </a:solidFill>
                </a:ln>
                <a:solidFill>
                  <a:srgbClr val="0052F6"/>
                </a:solidFill>
                <a:effectLst>
                  <a:glow rad="127000">
                    <a:srgbClr val="00FF00"/>
                  </a:glow>
                </a:effectLst>
              </a:rPr>
            </a:br>
            <a:r>
              <a:rPr lang="en-US" sz="2800" b="1" dirty="0" smtClean="0">
                <a:ln>
                  <a:solidFill>
                    <a:schemeClr val="tx1"/>
                  </a:solidFill>
                </a:ln>
                <a:solidFill>
                  <a:srgbClr val="0052F6"/>
                </a:solidFill>
                <a:effectLst>
                  <a:glow rad="127000">
                    <a:srgbClr val="00FF00"/>
                  </a:glow>
                </a:effectLst>
              </a:rPr>
              <a:t>   </a:t>
            </a:r>
            <a:r>
              <a:rPr lang="en-US" sz="2800" dirty="0" smtClean="0">
                <a:solidFill>
                  <a:srgbClr val="0052F6"/>
                </a:solidFill>
              </a:rPr>
              <a:t>My </a:t>
            </a:r>
            <a:r>
              <a:rPr lang="en-US" sz="2800" dirty="0">
                <a:solidFill>
                  <a:srgbClr val="0052F6"/>
                </a:solidFill>
              </a:rPr>
              <a:t>servant, which I commanded him in </a:t>
            </a:r>
            <a:r>
              <a:rPr lang="en-US" sz="2800" dirty="0" err="1">
                <a:solidFill>
                  <a:srgbClr val="0052F6"/>
                </a:solidFill>
              </a:rPr>
              <a:t>Ḥorĕb</a:t>
            </a:r>
            <a:r>
              <a:rPr lang="en-US" sz="2800" dirty="0">
                <a:solidFill>
                  <a:srgbClr val="0052F6"/>
                </a:solidFill>
              </a:rPr>
              <a:t>̱ </a:t>
            </a:r>
            <a:r>
              <a:rPr lang="en-US" sz="2800" dirty="0" smtClean="0">
                <a:solidFill>
                  <a:srgbClr val="0052F6"/>
                </a:solidFill>
              </a:rPr>
              <a:t/>
            </a:r>
            <a:br>
              <a:rPr lang="en-US" sz="2800" dirty="0" smtClean="0">
                <a:solidFill>
                  <a:srgbClr val="0052F6"/>
                </a:solidFill>
              </a:rPr>
            </a:br>
            <a:r>
              <a:rPr lang="en-US" sz="2800" dirty="0" smtClean="0">
                <a:solidFill>
                  <a:srgbClr val="0052F6"/>
                </a:solidFill>
              </a:rPr>
              <a:t>   for </a:t>
            </a:r>
            <a:r>
              <a:rPr lang="en-US" sz="2800" dirty="0">
                <a:solidFill>
                  <a:srgbClr val="0052F6"/>
                </a:solidFill>
              </a:rPr>
              <a:t>all Yisra’ĕl – laws and right-rulings. </a:t>
            </a:r>
            <a:r>
              <a:rPr lang="en-US" sz="2800" dirty="0" smtClean="0">
                <a:solidFill>
                  <a:schemeClr val="tx1"/>
                </a:solidFill>
              </a:rPr>
              <a:t/>
            </a:r>
            <a:br>
              <a:rPr lang="en-US" sz="2800" dirty="0" smtClean="0">
                <a:solidFill>
                  <a:schemeClr val="tx1"/>
                </a:solidFill>
              </a:rPr>
            </a:br>
            <a:r>
              <a:rPr lang="en-US" dirty="0" smtClean="0"/>
              <a:t>. </a:t>
            </a:r>
            <a:endParaRPr lang="en-CA" dirty="0"/>
          </a:p>
        </p:txBody>
      </p:sp>
    </p:spTree>
    <p:extLst>
      <p:ext uri="{BB962C8B-B14F-4D97-AF65-F5344CB8AC3E}">
        <p14:creationId xmlns:p14="http://schemas.microsoft.com/office/powerpoint/2010/main" val="38991827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225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p:bld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7224" y="1009232"/>
            <a:ext cx="11788588" cy="2428449"/>
          </a:xfrm>
        </p:spPr>
        <p:txBody>
          <a:bodyPr>
            <a:noAutofit/>
            <a:scene3d>
              <a:camera prst="orthographicFront"/>
              <a:lightRig rig="threePt" dir="t"/>
            </a:scene3d>
            <a:sp3d extrusionH="57150">
              <a:bevelT w="38100" h="38100" prst="angle"/>
            </a:sp3d>
          </a:bodyPr>
          <a:lstStyle/>
          <a:p>
            <a:r>
              <a:rPr lang="en-US" sz="3200" b="1" u="sng" dirty="0" smtClean="0">
                <a:ln>
                  <a:solidFill>
                    <a:srgbClr val="0066FF"/>
                  </a:solidFill>
                </a:ln>
                <a:solidFill>
                  <a:srgbClr val="FF0000"/>
                </a:solidFill>
                <a:latin typeface="Georgia" panose="02040502050405020303" pitchFamily="18" charset="0"/>
              </a:rPr>
              <a:t>The acceptable</a:t>
            </a:r>
            <a:r>
              <a:rPr lang="en-US" sz="3200" dirty="0" smtClean="0">
                <a:solidFill>
                  <a:srgbClr val="663300"/>
                </a:solidFill>
                <a:latin typeface="Georgia" panose="02040502050405020303" pitchFamily="18" charset="0"/>
              </a:rPr>
              <a:t> </a:t>
            </a:r>
            <a:r>
              <a:rPr lang="en-US" sz="3600" u="sng" cap="none" dirty="0">
                <a:ln w="28575">
                  <a:solidFill>
                    <a:sysClr val="windowText" lastClr="000000"/>
                  </a:solidFill>
                </a:ln>
                <a:gradFill flip="none" rotWithShape="1">
                  <a:gsLst>
                    <a:gs pos="35000">
                      <a:srgbClr val="FFFF00"/>
                    </a:gs>
                    <a:gs pos="47000">
                      <a:srgbClr val="88FF77"/>
                    </a:gs>
                    <a:gs pos="72000">
                      <a:srgbClr val="00FFFF"/>
                    </a:gs>
                  </a:gsLst>
                  <a:lin ang="5400000" scaled="0"/>
                  <a:tileRect/>
                </a:gradFill>
                <a:latin typeface="Arial Black" panose="020B0A04020102020204" pitchFamily="34" charset="0"/>
              </a:rPr>
              <a:t>YEAR</a:t>
            </a:r>
            <a:r>
              <a:rPr lang="en-US" sz="3200" dirty="0" smtClean="0">
                <a:solidFill>
                  <a:prstClr val="black"/>
                </a:solidFill>
                <a:latin typeface="Georgia" panose="02040502050405020303" pitchFamily="18" charset="0"/>
              </a:rPr>
              <a:t> of </a:t>
            </a:r>
            <a:r>
              <a:rPr lang="he-IL" sz="3200" cap="none" dirty="0">
                <a:ln>
                  <a:solidFill>
                    <a:prstClr val="black"/>
                  </a:solidFill>
                </a:ln>
                <a:solidFill>
                  <a:srgbClr val="0066FF"/>
                </a:solidFill>
                <a:latin typeface="Arial" panose="020B0604020202020204" pitchFamily="34" charset="0"/>
              </a:rPr>
              <a:t>יהוה</a:t>
            </a:r>
            <a:r>
              <a:rPr lang="en-US" sz="3200" cap="none" dirty="0">
                <a:ln>
                  <a:solidFill>
                    <a:prstClr val="black"/>
                  </a:solidFill>
                </a:ln>
                <a:solidFill>
                  <a:srgbClr val="0066FF"/>
                </a:solidFill>
                <a:latin typeface="Georgia" panose="02040502050405020303" pitchFamily="18" charset="0"/>
              </a:rPr>
              <a:t> [</a:t>
            </a:r>
            <a:r>
              <a:rPr lang="en-US" sz="3200" cap="none" dirty="0" err="1">
                <a:ln>
                  <a:solidFill>
                    <a:prstClr val="black"/>
                  </a:solidFill>
                </a:ln>
                <a:solidFill>
                  <a:srgbClr val="0066FF"/>
                </a:solidFill>
                <a:latin typeface="Georgia" panose="02040502050405020303" pitchFamily="18" charset="0"/>
              </a:rPr>
              <a:t>Yahuah</a:t>
            </a:r>
            <a:r>
              <a:rPr lang="en-US" sz="3200" cap="none" dirty="0" smtClean="0">
                <a:ln>
                  <a:solidFill>
                    <a:prstClr val="black"/>
                  </a:solidFill>
                </a:ln>
                <a:solidFill>
                  <a:srgbClr val="0066FF"/>
                </a:solidFill>
                <a:latin typeface="Georgia" panose="02040502050405020303" pitchFamily="18" charset="0"/>
              </a:rPr>
              <a:t>]</a:t>
            </a:r>
            <a:r>
              <a:rPr lang="en-US" sz="3200" dirty="0" smtClean="0">
                <a:ln>
                  <a:solidFill>
                    <a:schemeClr val="tx1"/>
                  </a:solidFill>
                </a:ln>
                <a:solidFill>
                  <a:srgbClr val="0066FF"/>
                </a:solidFill>
                <a:latin typeface="Georgia" panose="02040502050405020303" pitchFamily="18" charset="0"/>
              </a:rPr>
              <a:t>,</a:t>
            </a:r>
            <a:r>
              <a:rPr lang="en-US" sz="3200" dirty="0" smtClean="0">
                <a:solidFill>
                  <a:prstClr val="black"/>
                </a:solidFill>
                <a:latin typeface="Georgia" panose="02040502050405020303" pitchFamily="18" charset="0"/>
              </a:rPr>
              <a:t> </a:t>
            </a:r>
            <a:endParaRPr lang="en-CA" sz="3200" cap="none" dirty="0"/>
          </a:p>
        </p:txBody>
      </p:sp>
      <p:sp>
        <p:nvSpPr>
          <p:cNvPr id="4" name="Slide Number Placeholder 3"/>
          <p:cNvSpPr>
            <a:spLocks noGrp="1"/>
          </p:cNvSpPr>
          <p:nvPr>
            <p:ph type="sldNum" sz="quarter" idx="12"/>
          </p:nvPr>
        </p:nvSpPr>
        <p:spPr>
          <a:xfrm>
            <a:off x="11453606" y="6507737"/>
            <a:ext cx="764215" cy="365125"/>
          </a:xfrm>
        </p:spPr>
        <p:txBody>
          <a:bodyPr/>
          <a:lstStyle/>
          <a:p>
            <a:fld id="{6D22F896-40B5-4ADD-8801-0D06FADFA095}" type="slidenum">
              <a:rPr lang="en-US" smtClean="0"/>
              <a:pPr/>
              <a:t>95</a:t>
            </a:fld>
            <a:endParaRPr lang="en-US" dirty="0"/>
          </a:p>
        </p:txBody>
      </p:sp>
      <p:sp>
        <p:nvSpPr>
          <p:cNvPr id="5" name="Title 4"/>
          <p:cNvSpPr>
            <a:spLocks noGrp="1"/>
          </p:cNvSpPr>
          <p:nvPr>
            <p:ph type="title"/>
          </p:nvPr>
        </p:nvSpPr>
        <p:spPr>
          <a:xfrm>
            <a:off x="2697934" y="209236"/>
            <a:ext cx="6805096" cy="647903"/>
          </a:xfrm>
          <a:prstGeom prst="rect">
            <a:avLst/>
          </a:prstGeom>
          <a:solidFill>
            <a:schemeClr val="accent5">
              <a:lumMod val="40000"/>
              <a:lumOff val="6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sp3d extrusionH="57150">
              <a:bevelT w="38100" h="38100" prst="angle"/>
            </a:sp3d>
          </a:bodyPr>
          <a:lstStyle/>
          <a:p>
            <a:pPr algn="ctr"/>
            <a:r>
              <a:rPr lang="en-CA" b="1" dirty="0" smtClean="0">
                <a:ln>
                  <a:solidFill>
                    <a:schemeClr val="tx1"/>
                  </a:solidFill>
                </a:ln>
                <a:solidFill>
                  <a:srgbClr val="9966FF"/>
                </a:solidFill>
              </a:rPr>
              <a:t>A R</a:t>
            </a:r>
            <a:r>
              <a:rPr lang="en-CA" b="1" cap="none" dirty="0" smtClean="0">
                <a:ln>
                  <a:solidFill>
                    <a:schemeClr val="tx1"/>
                  </a:solidFill>
                </a:ln>
                <a:solidFill>
                  <a:srgbClr val="9966FF"/>
                </a:solidFill>
              </a:rPr>
              <a:t>efresher for </a:t>
            </a:r>
            <a:r>
              <a:rPr lang="en-CA" b="1" dirty="0" smtClean="0">
                <a:ln>
                  <a:solidFill>
                    <a:srgbClr val="0066FF"/>
                  </a:solidFill>
                </a:ln>
                <a:solidFill>
                  <a:srgbClr val="FF0000"/>
                </a:solidFill>
              </a:rPr>
              <a:t>- James 1:17</a:t>
            </a:r>
            <a:endParaRPr lang="en-CA" sz="2200" dirty="0">
              <a:ln>
                <a:solidFill>
                  <a:srgbClr val="0066FF"/>
                </a:solidFill>
              </a:ln>
              <a:solidFill>
                <a:srgbClr val="663300"/>
              </a:solidFill>
            </a:endParaRPr>
          </a:p>
        </p:txBody>
      </p:sp>
      <p:sp>
        <p:nvSpPr>
          <p:cNvPr id="2" name="Oval Callout 1"/>
          <p:cNvSpPr/>
          <p:nvPr/>
        </p:nvSpPr>
        <p:spPr>
          <a:xfrm>
            <a:off x="5558117" y="2164881"/>
            <a:ext cx="3388659" cy="1005144"/>
          </a:xfrm>
          <a:prstGeom prst="wedgeEllipseCallout">
            <a:avLst>
              <a:gd name="adj1" fmla="val -20143"/>
              <a:gd name="adj2" fmla="val -102056"/>
            </a:avLst>
          </a:prstGeom>
          <a:solidFill>
            <a:srgbClr val="00FFFF"/>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US" sz="3600" cap="all" dirty="0">
                <a:ln>
                  <a:solidFill>
                    <a:sysClr val="windowText" lastClr="000000"/>
                  </a:solidFill>
                </a:ln>
                <a:gradFill>
                  <a:gsLst>
                    <a:gs pos="7000">
                      <a:srgbClr val="FF0000"/>
                    </a:gs>
                    <a:gs pos="50000">
                      <a:srgbClr val="FFFF00"/>
                    </a:gs>
                    <a:gs pos="73000">
                      <a:prstClr val="black"/>
                    </a:gs>
                  </a:gsLst>
                  <a:lin ang="5400000" scaled="0"/>
                </a:gradFill>
                <a:effectLst>
                  <a:glow rad="127000">
                    <a:srgbClr val="DE85E1">
                      <a:lumMod val="75000"/>
                    </a:srgbClr>
                  </a:glow>
                </a:effectLst>
                <a:latin typeface="Arial Black" panose="020B0A04020102020204" pitchFamily="34" charset="0"/>
                <a:ea typeface="Calibri" panose="020F0502020204030204" pitchFamily="34" charset="0"/>
                <a:cs typeface="Times New Roman" panose="02020603050405020304" pitchFamily="18" charset="0"/>
              </a:rPr>
              <a:t>shaneh</a:t>
            </a:r>
            <a:endParaRPr lang="en-CA" sz="3600" dirty="0"/>
          </a:p>
        </p:txBody>
      </p:sp>
      <p:sp>
        <p:nvSpPr>
          <p:cNvPr id="6" name="Lightning Bolt 5"/>
          <p:cNvSpPr/>
          <p:nvPr/>
        </p:nvSpPr>
        <p:spPr>
          <a:xfrm rot="20297574">
            <a:off x="4386817" y="1706535"/>
            <a:ext cx="1350542" cy="1157742"/>
          </a:xfrm>
          <a:prstGeom prst="lightningBolt">
            <a:avLst/>
          </a:prstGeom>
          <a:solidFill>
            <a:srgbClr val="FFFF00"/>
          </a:solidFill>
          <a:ln w="57150">
            <a:solidFill>
              <a:srgbClr val="663300"/>
            </a:solidFill>
          </a:ln>
          <a:effectLst>
            <a:glow rad="127000">
              <a:srgbClr val="0052F6"/>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ounded Rectangle 12"/>
          <p:cNvSpPr/>
          <p:nvPr/>
        </p:nvSpPr>
        <p:spPr>
          <a:xfrm>
            <a:off x="752354" y="3273797"/>
            <a:ext cx="10678328" cy="1598929"/>
          </a:xfrm>
          <a:prstGeom prst="roundRect">
            <a:avLst/>
          </a:prstGeom>
          <a:noFill/>
          <a:ln w="38100">
            <a:solidFill>
              <a:srgbClr val="6633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US" sz="2800" b="1" i="1" dirty="0" smtClean="0">
                <a:solidFill>
                  <a:srgbClr val="008080"/>
                </a:solidFill>
                <a:latin typeface="Georgia" panose="02040502050405020303" pitchFamily="18" charset="0"/>
              </a:rPr>
              <a:t>James </a:t>
            </a:r>
            <a:r>
              <a:rPr lang="en-US" sz="2800" b="1" i="1" dirty="0">
                <a:solidFill>
                  <a:srgbClr val="008080"/>
                </a:solidFill>
                <a:latin typeface="Georgia" panose="02040502050405020303" pitchFamily="18" charset="0"/>
              </a:rPr>
              <a:t>1:17</a:t>
            </a:r>
            <a:r>
              <a:rPr lang="en-US" sz="2800" b="1" i="1" dirty="0">
                <a:solidFill>
                  <a:prstClr val="black"/>
                </a:solidFill>
                <a:latin typeface="Georgia" panose="02040502050405020303" pitchFamily="18" charset="0"/>
              </a:rPr>
              <a:t>  </a:t>
            </a:r>
            <a:r>
              <a:rPr lang="en-US" sz="2800" dirty="0">
                <a:solidFill>
                  <a:prstClr val="black"/>
                </a:solidFill>
                <a:latin typeface="Georgia" panose="02040502050405020303" pitchFamily="18" charset="0"/>
              </a:rPr>
              <a:t>Every good gift and every perfect gift is from above, </a:t>
            </a:r>
            <a:r>
              <a:rPr lang="en-US" sz="2800" dirty="0" smtClean="0">
                <a:solidFill>
                  <a:prstClr val="black"/>
                </a:solidFill>
                <a:latin typeface="Georgia" panose="02040502050405020303" pitchFamily="18" charset="0"/>
              </a:rPr>
              <a:t/>
            </a:r>
            <a:br>
              <a:rPr lang="en-US" sz="2800" dirty="0" smtClean="0">
                <a:solidFill>
                  <a:prstClr val="black"/>
                </a:solidFill>
                <a:latin typeface="Georgia" panose="02040502050405020303" pitchFamily="18" charset="0"/>
              </a:rPr>
            </a:br>
            <a:r>
              <a:rPr lang="en-US" sz="2800" dirty="0" smtClean="0">
                <a:solidFill>
                  <a:prstClr val="black"/>
                </a:solidFill>
                <a:latin typeface="Georgia" panose="02040502050405020303" pitchFamily="18" charset="0"/>
              </a:rPr>
              <a:t>coming </a:t>
            </a:r>
            <a:r>
              <a:rPr lang="en-US" sz="2800" dirty="0">
                <a:solidFill>
                  <a:prstClr val="black"/>
                </a:solidFill>
                <a:latin typeface="Georgia" panose="02040502050405020303" pitchFamily="18" charset="0"/>
              </a:rPr>
              <a:t>down from the Father of lights, </a:t>
            </a:r>
            <a:r>
              <a:rPr lang="en-US" sz="2800" dirty="0">
                <a:solidFill>
                  <a:srgbClr val="0000FF"/>
                </a:solidFill>
                <a:latin typeface="Georgia" panose="02040502050405020303" pitchFamily="18" charset="0"/>
              </a:rPr>
              <a:t>with whom there is </a:t>
            </a:r>
            <a:r>
              <a:rPr lang="en-US" sz="2800" dirty="0" smtClean="0">
                <a:solidFill>
                  <a:srgbClr val="0000FF"/>
                </a:solidFill>
                <a:latin typeface="Georgia" panose="02040502050405020303" pitchFamily="18" charset="0"/>
              </a:rPr>
              <a:t/>
            </a:r>
            <a:br>
              <a:rPr lang="en-US" sz="2800" dirty="0" smtClean="0">
                <a:solidFill>
                  <a:srgbClr val="0000FF"/>
                </a:solidFill>
                <a:latin typeface="Georgia" panose="02040502050405020303" pitchFamily="18" charset="0"/>
              </a:rPr>
            </a:br>
            <a:r>
              <a:rPr lang="en-US" sz="2800" u="sng" dirty="0" smtClean="0">
                <a:solidFill>
                  <a:srgbClr val="0000FF"/>
                </a:solidFill>
                <a:latin typeface="Georgia" panose="02040502050405020303" pitchFamily="18" charset="0"/>
              </a:rPr>
              <a:t>no </a:t>
            </a:r>
            <a:r>
              <a:rPr lang="en-US" sz="2800" u="sng" dirty="0">
                <a:solidFill>
                  <a:srgbClr val="0000FF"/>
                </a:solidFill>
                <a:latin typeface="Georgia" panose="02040502050405020303" pitchFamily="18" charset="0"/>
              </a:rPr>
              <a:t>chan</a:t>
            </a:r>
            <a:r>
              <a:rPr lang="en-US" sz="2800" dirty="0">
                <a:solidFill>
                  <a:srgbClr val="0000FF"/>
                </a:solidFill>
                <a:latin typeface="Georgia" panose="02040502050405020303" pitchFamily="18" charset="0"/>
              </a:rPr>
              <a:t>g</a:t>
            </a:r>
            <a:r>
              <a:rPr lang="en-US" sz="2800" u="sng" dirty="0">
                <a:solidFill>
                  <a:srgbClr val="0000FF"/>
                </a:solidFill>
                <a:latin typeface="Georgia" panose="02040502050405020303" pitchFamily="18" charset="0"/>
              </a:rPr>
              <a:t>e</a:t>
            </a:r>
            <a:r>
              <a:rPr lang="en-US" sz="2800" dirty="0">
                <a:solidFill>
                  <a:srgbClr val="0000FF"/>
                </a:solidFill>
                <a:latin typeface="Georgia" panose="02040502050405020303" pitchFamily="18" charset="0"/>
              </a:rPr>
              <a:t>, </a:t>
            </a:r>
            <a:r>
              <a:rPr lang="en-US" sz="2800" dirty="0" smtClean="0">
                <a:solidFill>
                  <a:srgbClr val="0000FF"/>
                </a:solidFill>
                <a:latin typeface="Georgia" panose="02040502050405020303" pitchFamily="18" charset="0"/>
              </a:rPr>
              <a:t>nor </a:t>
            </a:r>
            <a:r>
              <a:rPr lang="en-US" sz="2800" u="sng" dirty="0">
                <a:solidFill>
                  <a:srgbClr val="0000FF"/>
                </a:solidFill>
                <a:latin typeface="Georgia" panose="02040502050405020303" pitchFamily="18" charset="0"/>
              </a:rPr>
              <a:t>shadow of turnin</a:t>
            </a:r>
            <a:r>
              <a:rPr lang="en-US" sz="2800" dirty="0">
                <a:solidFill>
                  <a:srgbClr val="0000FF"/>
                </a:solidFill>
                <a:latin typeface="Georgia" panose="02040502050405020303" pitchFamily="18" charset="0"/>
              </a:rPr>
              <a:t>g.</a:t>
            </a:r>
            <a:r>
              <a:rPr lang="en-US" sz="2000" baseline="30000" dirty="0">
                <a:solidFill>
                  <a:schemeClr val="tx1"/>
                </a:solidFill>
                <a:latin typeface="Georgia" panose="02040502050405020303" pitchFamily="18" charset="0"/>
              </a:rPr>
              <a:t>1</a:t>
            </a:r>
            <a:r>
              <a:rPr lang="en-US" sz="2800" dirty="0">
                <a:solidFill>
                  <a:prstClr val="black"/>
                </a:solidFill>
                <a:latin typeface="Georgia" panose="02040502050405020303" pitchFamily="18" charset="0"/>
              </a:rPr>
              <a:t> </a:t>
            </a:r>
            <a:r>
              <a:rPr lang="en-US" sz="2800" dirty="0" smtClean="0">
                <a:solidFill>
                  <a:prstClr val="black"/>
                </a:solidFill>
                <a:latin typeface="Georgia" panose="02040502050405020303" pitchFamily="18" charset="0"/>
              </a:rPr>
              <a:t>   </a:t>
            </a:r>
            <a:r>
              <a:rPr lang="en-US" sz="2000" dirty="0" smtClean="0">
                <a:solidFill>
                  <a:schemeClr val="tx1"/>
                </a:solidFill>
                <a:latin typeface="Georgia" panose="02040502050405020303" pitchFamily="18" charset="0"/>
              </a:rPr>
              <a:t>Footnote </a:t>
            </a:r>
            <a:r>
              <a:rPr lang="en-US" sz="2000" dirty="0">
                <a:solidFill>
                  <a:schemeClr val="tx1"/>
                </a:solidFill>
                <a:latin typeface="Georgia" panose="02040502050405020303" pitchFamily="18" charset="0"/>
              </a:rPr>
              <a:t>: </a:t>
            </a:r>
            <a:r>
              <a:rPr lang="en-US" sz="2000" baseline="30000" dirty="0">
                <a:solidFill>
                  <a:schemeClr val="tx1"/>
                </a:solidFill>
                <a:latin typeface="Georgia" panose="02040502050405020303" pitchFamily="18" charset="0"/>
              </a:rPr>
              <a:t>1</a:t>
            </a:r>
            <a:r>
              <a:rPr lang="en-US" sz="2000" dirty="0">
                <a:solidFill>
                  <a:schemeClr val="tx1"/>
                </a:solidFill>
                <a:latin typeface="Georgia" panose="02040502050405020303" pitchFamily="18" charset="0"/>
              </a:rPr>
              <a:t>See Mal. 3:6. </a:t>
            </a:r>
            <a:endParaRPr lang="en-CA" sz="2000" dirty="0">
              <a:solidFill>
                <a:schemeClr val="tx1"/>
              </a:solidFill>
            </a:endParaRPr>
          </a:p>
        </p:txBody>
      </p:sp>
      <p:sp useBgFill="1">
        <p:nvSpPr>
          <p:cNvPr id="9" name="Rounded Rectangle 8"/>
          <p:cNvSpPr/>
          <p:nvPr/>
        </p:nvSpPr>
        <p:spPr>
          <a:xfrm>
            <a:off x="197224" y="4965037"/>
            <a:ext cx="11788588" cy="1598929"/>
          </a:xfrm>
          <a:prstGeom prst="roundRect">
            <a:avLst/>
          </a:prstGeom>
          <a:ln w="38100">
            <a:solidFill>
              <a:srgbClr val="6633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US" sz="2800" b="1" i="1" dirty="0" smtClean="0">
                <a:solidFill>
                  <a:srgbClr val="008080"/>
                </a:solidFill>
                <a:latin typeface="Georgia" panose="02040502050405020303" pitchFamily="18" charset="0"/>
              </a:rPr>
              <a:t>James 1:17  </a:t>
            </a:r>
            <a:r>
              <a:rPr lang="en-US" sz="2800" dirty="0" smtClean="0">
                <a:solidFill>
                  <a:srgbClr val="008080"/>
                </a:solidFill>
                <a:latin typeface="Georgia" panose="02040502050405020303" pitchFamily="18" charset="0"/>
              </a:rPr>
              <a:t>- shadow </a:t>
            </a:r>
            <a:r>
              <a:rPr lang="en-US" sz="2800" u="sng" dirty="0" smtClean="0">
                <a:solidFill>
                  <a:schemeClr val="tx1"/>
                </a:solidFill>
                <a:latin typeface="Georgia" panose="02040502050405020303" pitchFamily="18" charset="0"/>
              </a:rPr>
              <a:t>of </a:t>
            </a:r>
            <a:r>
              <a:rPr lang="en-US" sz="2800" u="sng" dirty="0" smtClean="0">
                <a:solidFill>
                  <a:schemeClr val="tx1"/>
                </a:solidFill>
                <a:latin typeface="Arial Black" panose="020B0A04020102020204" pitchFamily="34" charset="0"/>
              </a:rPr>
              <a:t>TURNING</a:t>
            </a:r>
            <a:r>
              <a:rPr lang="en-US" sz="2800" dirty="0" smtClean="0">
                <a:solidFill>
                  <a:srgbClr val="008080"/>
                </a:solidFill>
                <a:latin typeface="Georgia" panose="02040502050405020303" pitchFamily="18" charset="0"/>
              </a:rPr>
              <a:t> – </a:t>
            </a:r>
            <a:r>
              <a:rPr lang="en-US" sz="2800" b="1" dirty="0" smtClean="0">
                <a:solidFill>
                  <a:schemeClr val="tx1"/>
                </a:solidFill>
                <a:effectLst>
                  <a:glow rad="127000">
                    <a:srgbClr val="EF7CF8"/>
                  </a:glow>
                </a:effectLst>
                <a:latin typeface="Georgia" panose="02040502050405020303" pitchFamily="18" charset="0"/>
              </a:rPr>
              <a:t>trope</a:t>
            </a:r>
            <a:r>
              <a:rPr lang="en-US" sz="2800" dirty="0" smtClean="0">
                <a:solidFill>
                  <a:srgbClr val="008080"/>
                </a:solidFill>
                <a:latin typeface="Georgia" panose="02040502050405020303" pitchFamily="18" charset="0"/>
              </a:rPr>
              <a:t> – </a:t>
            </a:r>
            <a:r>
              <a:rPr lang="en-US" sz="2800" b="1" dirty="0" smtClean="0">
                <a:solidFill>
                  <a:srgbClr val="008080"/>
                </a:solidFill>
                <a:latin typeface="Georgia" panose="02040502050405020303" pitchFamily="18" charset="0"/>
              </a:rPr>
              <a:t>G5157</a:t>
            </a:r>
            <a:r>
              <a:rPr lang="en-US" sz="2800" dirty="0" smtClean="0">
                <a:solidFill>
                  <a:srgbClr val="008080"/>
                </a:solidFill>
                <a:latin typeface="Georgia" panose="02040502050405020303" pitchFamily="18" charset="0"/>
              </a:rPr>
              <a:t> – </a:t>
            </a:r>
            <a:r>
              <a:rPr lang="en-US" sz="2800" b="1" dirty="0" smtClean="0">
                <a:solidFill>
                  <a:srgbClr val="C00000"/>
                </a:solidFill>
                <a:latin typeface="Georgia" panose="02040502050405020303" pitchFamily="18" charset="0"/>
              </a:rPr>
              <a:t>a turning of heavenly events</a:t>
            </a:r>
            <a:r>
              <a:rPr lang="en-US" sz="2800" dirty="0" smtClean="0">
                <a:solidFill>
                  <a:srgbClr val="008080"/>
                </a:solidFill>
                <a:latin typeface="Georgia" panose="02040502050405020303" pitchFamily="18" charset="0"/>
              </a:rPr>
              <a:t> – </a:t>
            </a:r>
            <a:r>
              <a:rPr lang="en-US" sz="2800" u="sng" dirty="0" smtClean="0">
                <a:solidFill>
                  <a:srgbClr val="008080"/>
                </a:solidFill>
                <a:latin typeface="Georgia" panose="02040502050405020303" pitchFamily="18" charset="0"/>
              </a:rPr>
              <a:t>feminine</a:t>
            </a:r>
            <a:r>
              <a:rPr lang="en-US" sz="2800" dirty="0" smtClean="0">
                <a:solidFill>
                  <a:srgbClr val="008080"/>
                </a:solidFill>
                <a:latin typeface="Georgia" panose="02040502050405020303" pitchFamily="18" charset="0"/>
              </a:rPr>
              <a:t> noun – </a:t>
            </a:r>
            <a:r>
              <a:rPr lang="en-US" sz="2800" dirty="0" smtClean="0">
                <a:solidFill>
                  <a:schemeClr val="tx1"/>
                </a:solidFill>
                <a:latin typeface="Georgia" panose="02040502050405020303" pitchFamily="18" charset="0"/>
              </a:rPr>
              <a:t>{sits well beside  </a:t>
            </a:r>
            <a:r>
              <a:rPr lang="en-US" sz="2800" b="1" dirty="0" err="1" smtClean="0">
                <a:solidFill>
                  <a:schemeClr val="tx1"/>
                </a:solidFill>
                <a:effectLst>
                  <a:glow rad="127000">
                    <a:srgbClr val="00FF00"/>
                  </a:glow>
                </a:effectLst>
                <a:latin typeface="Georgia" panose="02040502050405020303" pitchFamily="18" charset="0"/>
              </a:rPr>
              <a:t>shemesh</a:t>
            </a:r>
            <a:r>
              <a:rPr lang="en-US" sz="2800" dirty="0" smtClean="0">
                <a:solidFill>
                  <a:schemeClr val="tx1"/>
                </a:solidFill>
                <a:latin typeface="Georgia" panose="02040502050405020303" pitchFamily="18" charset="0"/>
              </a:rPr>
              <a:t> the </a:t>
            </a:r>
            <a:r>
              <a:rPr lang="en-US" sz="2800" u="sng" dirty="0" smtClean="0">
                <a:solidFill>
                  <a:schemeClr val="accent5">
                    <a:lumMod val="50000"/>
                  </a:schemeClr>
                </a:solidFill>
                <a:latin typeface="Georgia" panose="02040502050405020303" pitchFamily="18" charset="0"/>
              </a:rPr>
              <a:t>feminine</a:t>
            </a:r>
            <a:r>
              <a:rPr lang="en-US" sz="2800" dirty="0" smtClean="0">
                <a:solidFill>
                  <a:schemeClr val="accent5">
                    <a:lumMod val="50000"/>
                  </a:schemeClr>
                </a:solidFill>
                <a:latin typeface="Georgia" panose="02040502050405020303" pitchFamily="18" charset="0"/>
              </a:rPr>
              <a:t> noun </a:t>
            </a:r>
            <a:r>
              <a:rPr lang="en-US" sz="2800" dirty="0" smtClean="0">
                <a:solidFill>
                  <a:schemeClr val="tx1"/>
                </a:solidFill>
                <a:latin typeface="Georgia" panose="02040502050405020303" pitchFamily="18" charset="0"/>
              </a:rPr>
              <a:t>for the sun, for it is the sun which does the </a:t>
            </a:r>
            <a:r>
              <a:rPr lang="en-US" sz="2800" b="1" dirty="0" smtClean="0">
                <a:solidFill>
                  <a:schemeClr val="tx1"/>
                </a:solidFill>
                <a:effectLst>
                  <a:glow rad="228600">
                    <a:srgbClr val="FF00FF">
                      <a:alpha val="40000"/>
                    </a:srgbClr>
                  </a:glow>
                </a:effectLst>
                <a:latin typeface="Georgia" panose="02040502050405020303" pitchFamily="18" charset="0"/>
              </a:rPr>
              <a:t>teshuva!}</a:t>
            </a:r>
            <a:endParaRPr lang="en-CA" sz="2000" b="1" dirty="0">
              <a:solidFill>
                <a:schemeClr val="tx1"/>
              </a:solidFill>
              <a:effectLst>
                <a:glow rad="228600">
                  <a:srgbClr val="FF00FF">
                    <a:alpha val="40000"/>
                  </a:srgbClr>
                </a:glow>
              </a:effectLst>
            </a:endParaRPr>
          </a:p>
        </p:txBody>
      </p:sp>
    </p:spTree>
    <p:extLst>
      <p:ext uri="{BB962C8B-B14F-4D97-AF65-F5344CB8AC3E}">
        <p14:creationId xmlns:p14="http://schemas.microsoft.com/office/powerpoint/2010/main" val="42104940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9294" y="268942"/>
            <a:ext cx="11788588" cy="969550"/>
          </a:xfrm>
        </p:spPr>
        <p:txBody>
          <a:bodyPr>
            <a:noAutofit/>
            <a:scene3d>
              <a:camera prst="orthographicFront"/>
              <a:lightRig rig="threePt" dir="t"/>
            </a:scene3d>
            <a:sp3d extrusionH="57150">
              <a:bevelT w="38100" h="38100" prst="angle"/>
            </a:sp3d>
          </a:bodyPr>
          <a:lstStyle/>
          <a:p>
            <a:r>
              <a:rPr lang="en-US" sz="4000" b="1" u="sng" dirty="0" smtClean="0">
                <a:ln>
                  <a:solidFill>
                    <a:srgbClr val="0066FF"/>
                  </a:solidFill>
                </a:ln>
                <a:solidFill>
                  <a:srgbClr val="FF0000"/>
                </a:solidFill>
                <a:latin typeface="Georgia" panose="02040502050405020303" pitchFamily="18" charset="0"/>
              </a:rPr>
              <a:t>The acceptable</a:t>
            </a:r>
            <a:r>
              <a:rPr lang="en-US" sz="4000" dirty="0" smtClean="0">
                <a:solidFill>
                  <a:srgbClr val="663300"/>
                </a:solidFill>
                <a:latin typeface="Georgia" panose="02040502050405020303" pitchFamily="18" charset="0"/>
              </a:rPr>
              <a:t> </a:t>
            </a:r>
            <a:r>
              <a:rPr lang="en-US" sz="4000" cap="none" dirty="0">
                <a:ln w="28575">
                  <a:solidFill>
                    <a:sysClr val="windowText" lastClr="000000"/>
                  </a:solidFill>
                </a:ln>
                <a:gradFill flip="none" rotWithShape="1">
                  <a:gsLst>
                    <a:gs pos="35000">
                      <a:srgbClr val="FFFF00"/>
                    </a:gs>
                    <a:gs pos="47000">
                      <a:srgbClr val="88FF77"/>
                    </a:gs>
                    <a:gs pos="72000">
                      <a:srgbClr val="00FFFF"/>
                    </a:gs>
                  </a:gsLst>
                  <a:lin ang="5400000" scaled="0"/>
                  <a:tileRect/>
                </a:gradFill>
                <a:latin typeface="Arial Black" panose="020B0A04020102020204" pitchFamily="34" charset="0"/>
              </a:rPr>
              <a:t>YEAR</a:t>
            </a:r>
            <a:r>
              <a:rPr lang="en-US" sz="4000" dirty="0" smtClean="0">
                <a:solidFill>
                  <a:prstClr val="black"/>
                </a:solidFill>
                <a:latin typeface="Georgia" panose="02040502050405020303" pitchFamily="18" charset="0"/>
              </a:rPr>
              <a:t> </a:t>
            </a:r>
            <a:r>
              <a:rPr lang="en-US" sz="4000" dirty="0">
                <a:solidFill>
                  <a:prstClr val="black"/>
                </a:solidFill>
                <a:latin typeface="Georgia" panose="02040502050405020303" pitchFamily="18" charset="0"/>
              </a:rPr>
              <a:t>of </a:t>
            </a:r>
            <a:r>
              <a:rPr lang="he-IL" sz="4000" cap="none" dirty="0">
                <a:ln>
                  <a:solidFill>
                    <a:prstClr val="black"/>
                  </a:solidFill>
                </a:ln>
                <a:solidFill>
                  <a:srgbClr val="0066FF"/>
                </a:solidFill>
                <a:latin typeface="Arial" panose="020B0604020202020204" pitchFamily="34" charset="0"/>
              </a:rPr>
              <a:t>יהוה</a:t>
            </a:r>
            <a:r>
              <a:rPr lang="en-US" sz="4000" cap="none" dirty="0">
                <a:ln>
                  <a:solidFill>
                    <a:prstClr val="black"/>
                  </a:solidFill>
                </a:ln>
                <a:solidFill>
                  <a:srgbClr val="0066FF"/>
                </a:solidFill>
                <a:latin typeface="Georgia" panose="02040502050405020303" pitchFamily="18" charset="0"/>
              </a:rPr>
              <a:t> [</a:t>
            </a:r>
            <a:r>
              <a:rPr lang="en-US" sz="4000" cap="none" dirty="0" err="1">
                <a:ln>
                  <a:solidFill>
                    <a:prstClr val="black"/>
                  </a:solidFill>
                </a:ln>
                <a:solidFill>
                  <a:srgbClr val="0066FF"/>
                </a:solidFill>
                <a:latin typeface="Georgia" panose="02040502050405020303" pitchFamily="18" charset="0"/>
              </a:rPr>
              <a:t>Yahuah</a:t>
            </a:r>
            <a:r>
              <a:rPr lang="en-US" sz="4000" cap="none" dirty="0" smtClean="0">
                <a:ln>
                  <a:solidFill>
                    <a:prstClr val="black"/>
                  </a:solidFill>
                </a:ln>
                <a:solidFill>
                  <a:srgbClr val="0066FF"/>
                </a:solidFill>
                <a:latin typeface="Georgia" panose="02040502050405020303" pitchFamily="18" charset="0"/>
              </a:rPr>
              <a:t>]</a:t>
            </a:r>
            <a:r>
              <a:rPr lang="en-US" sz="4000" dirty="0" smtClean="0">
                <a:ln>
                  <a:solidFill>
                    <a:schemeClr val="tx1"/>
                  </a:solidFill>
                </a:ln>
                <a:solidFill>
                  <a:srgbClr val="0066FF"/>
                </a:solidFill>
                <a:latin typeface="Georgia" panose="02040502050405020303" pitchFamily="18" charset="0"/>
              </a:rPr>
              <a:t>,</a:t>
            </a:r>
            <a:r>
              <a:rPr lang="en-US" sz="4000" dirty="0" smtClean="0">
                <a:solidFill>
                  <a:prstClr val="black"/>
                </a:solidFill>
                <a:latin typeface="Georgia" panose="02040502050405020303" pitchFamily="18" charset="0"/>
              </a:rPr>
              <a:t> </a:t>
            </a:r>
            <a:endParaRPr lang="en-CA" sz="4000" cap="none" dirty="0"/>
          </a:p>
        </p:txBody>
      </p:sp>
      <p:sp>
        <p:nvSpPr>
          <p:cNvPr id="4" name="Slide Number Placeholder 3"/>
          <p:cNvSpPr>
            <a:spLocks noGrp="1"/>
          </p:cNvSpPr>
          <p:nvPr>
            <p:ph type="sldNum" sz="quarter" idx="12"/>
          </p:nvPr>
        </p:nvSpPr>
        <p:spPr>
          <a:xfrm>
            <a:off x="11437350" y="6515865"/>
            <a:ext cx="764215" cy="365125"/>
          </a:xfrm>
        </p:spPr>
        <p:txBody>
          <a:bodyPr/>
          <a:lstStyle/>
          <a:p>
            <a:fld id="{6D22F896-40B5-4ADD-8801-0D06FADFA095}" type="slidenum">
              <a:rPr lang="en-US" smtClean="0"/>
              <a:pPr/>
              <a:t>96</a:t>
            </a:fld>
            <a:endParaRPr lang="en-US" dirty="0"/>
          </a:p>
        </p:txBody>
      </p:sp>
      <p:sp>
        <p:nvSpPr>
          <p:cNvPr id="2" name="Oval Callout 1"/>
          <p:cNvSpPr/>
          <p:nvPr/>
        </p:nvSpPr>
        <p:spPr>
          <a:xfrm>
            <a:off x="3083850" y="1344707"/>
            <a:ext cx="6705600" cy="1443318"/>
          </a:xfrm>
          <a:prstGeom prst="wedgeEllipseCallout">
            <a:avLst>
              <a:gd name="adj1" fmla="val -752"/>
              <a:gd name="adj2" fmla="val -72204"/>
            </a:avLst>
          </a:prstGeom>
          <a:solidFill>
            <a:srgbClr val="00FFFF"/>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US" sz="7200" cap="all" dirty="0">
                <a:ln>
                  <a:solidFill>
                    <a:sysClr val="windowText" lastClr="000000"/>
                  </a:solidFill>
                </a:ln>
                <a:gradFill>
                  <a:gsLst>
                    <a:gs pos="7000">
                      <a:srgbClr val="FF0000"/>
                    </a:gs>
                    <a:gs pos="50000">
                      <a:srgbClr val="FFFF00"/>
                    </a:gs>
                    <a:gs pos="73000">
                      <a:prstClr val="black"/>
                    </a:gs>
                  </a:gsLst>
                  <a:lin ang="5400000" scaled="0"/>
                </a:gradFill>
                <a:effectLst>
                  <a:glow rad="127000">
                    <a:srgbClr val="DE85E1">
                      <a:lumMod val="75000"/>
                    </a:srgbClr>
                  </a:glow>
                </a:effectLst>
                <a:latin typeface="Arial Black" panose="020B0A04020102020204" pitchFamily="34" charset="0"/>
                <a:ea typeface="Calibri" panose="020F0502020204030204" pitchFamily="34" charset="0"/>
                <a:cs typeface="Times New Roman" panose="02020603050405020304" pitchFamily="18" charset="0"/>
              </a:rPr>
              <a:t>shaneh</a:t>
            </a:r>
            <a:endParaRPr lang="en-CA" sz="7200" dirty="0"/>
          </a:p>
        </p:txBody>
      </p:sp>
      <p:sp>
        <p:nvSpPr>
          <p:cNvPr id="6" name="Lightning Bolt 5"/>
          <p:cNvSpPr/>
          <p:nvPr/>
        </p:nvSpPr>
        <p:spPr>
          <a:xfrm rot="19550144">
            <a:off x="887583" y="820724"/>
            <a:ext cx="2861416" cy="2287530"/>
          </a:xfrm>
          <a:prstGeom prst="lightningBolt">
            <a:avLst/>
          </a:prstGeom>
          <a:solidFill>
            <a:srgbClr val="FFFF00"/>
          </a:solidFill>
          <a:ln w="57150">
            <a:solidFill>
              <a:srgbClr val="663300"/>
            </a:solidFill>
          </a:ln>
          <a:effectLst>
            <a:glow rad="127000">
              <a:srgbClr val="0052F6"/>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Oval Callout 9"/>
          <p:cNvSpPr/>
          <p:nvPr/>
        </p:nvSpPr>
        <p:spPr>
          <a:xfrm>
            <a:off x="2608718" y="3361465"/>
            <a:ext cx="7512426" cy="1228464"/>
          </a:xfrm>
          <a:prstGeom prst="wedgeEllipseCallout">
            <a:avLst>
              <a:gd name="adj1" fmla="val -633"/>
              <a:gd name="adj2" fmla="val -117475"/>
            </a:avLst>
          </a:prstGeom>
          <a:solidFill>
            <a:srgbClr val="00FFFF"/>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US" sz="7200" cap="all" dirty="0" err="1" smtClean="0">
                <a:ln>
                  <a:solidFill>
                    <a:sysClr val="windowText" lastClr="000000"/>
                  </a:solidFill>
                </a:ln>
                <a:gradFill>
                  <a:gsLst>
                    <a:gs pos="7000">
                      <a:srgbClr val="FF0000"/>
                    </a:gs>
                    <a:gs pos="50000">
                      <a:srgbClr val="FFFF00"/>
                    </a:gs>
                    <a:gs pos="73000">
                      <a:prstClr val="black"/>
                    </a:gs>
                  </a:gsLst>
                  <a:lin ang="5400000" scaled="0"/>
                </a:gradFill>
                <a:effectLst>
                  <a:glow rad="127000">
                    <a:srgbClr val="DE85E1">
                      <a:lumMod val="75000"/>
                    </a:srgbClr>
                  </a:glow>
                </a:effectLst>
                <a:latin typeface="Arial Black" panose="020B0A04020102020204" pitchFamily="34" charset="0"/>
                <a:ea typeface="Calibri" panose="020F0502020204030204" pitchFamily="34" charset="0"/>
                <a:cs typeface="Times New Roman" panose="02020603050405020304" pitchFamily="18" charset="0"/>
              </a:rPr>
              <a:t>Tequfah</a:t>
            </a:r>
            <a:endParaRPr lang="en-CA" sz="7200" dirty="0"/>
          </a:p>
        </p:txBody>
      </p:sp>
      <p:sp>
        <p:nvSpPr>
          <p:cNvPr id="11" name="Oval Callout 10"/>
          <p:cNvSpPr/>
          <p:nvPr/>
        </p:nvSpPr>
        <p:spPr>
          <a:xfrm>
            <a:off x="1510544" y="5182453"/>
            <a:ext cx="9852211" cy="1541567"/>
          </a:xfrm>
          <a:prstGeom prst="wedgeEllipseCallout">
            <a:avLst>
              <a:gd name="adj1" fmla="val -934"/>
              <a:gd name="adj2" fmla="val -98954"/>
            </a:avLst>
          </a:prstGeom>
          <a:solidFill>
            <a:srgbClr val="00FFFF"/>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US" sz="7200" cap="all" dirty="0" err="1" smtClean="0">
                <a:ln>
                  <a:solidFill>
                    <a:sysClr val="windowText" lastClr="000000"/>
                  </a:solidFill>
                </a:ln>
                <a:gradFill>
                  <a:gsLst>
                    <a:gs pos="7000">
                      <a:srgbClr val="FF0000"/>
                    </a:gs>
                    <a:gs pos="50000">
                      <a:srgbClr val="FFFF00"/>
                    </a:gs>
                    <a:gs pos="73000">
                      <a:prstClr val="black"/>
                    </a:gs>
                  </a:gsLst>
                  <a:lin ang="5400000" scaled="0"/>
                </a:gradFill>
                <a:effectLst>
                  <a:glow rad="127000">
                    <a:srgbClr val="DE85E1">
                      <a:lumMod val="75000"/>
                    </a:srgbClr>
                  </a:glow>
                </a:effectLst>
                <a:latin typeface="Arial Black" panose="020B0A04020102020204" pitchFamily="34" charset="0"/>
                <a:ea typeface="Calibri" panose="020F0502020204030204" pitchFamily="34" charset="0"/>
                <a:cs typeface="Times New Roman" panose="02020603050405020304" pitchFamily="18" charset="0"/>
              </a:rPr>
              <a:t>Mazzaroth</a:t>
            </a:r>
            <a:r>
              <a:rPr lang="en-US" sz="7200" cap="all" dirty="0" smtClean="0">
                <a:ln>
                  <a:solidFill>
                    <a:sysClr val="windowText" lastClr="000000"/>
                  </a:solidFill>
                </a:ln>
                <a:gradFill>
                  <a:gsLst>
                    <a:gs pos="7000">
                      <a:srgbClr val="FF0000"/>
                    </a:gs>
                    <a:gs pos="50000">
                      <a:srgbClr val="FFFF00"/>
                    </a:gs>
                    <a:gs pos="73000">
                      <a:prstClr val="black"/>
                    </a:gs>
                  </a:gsLst>
                  <a:lin ang="5400000" scaled="0"/>
                </a:gradFill>
                <a:effectLst>
                  <a:glow rad="127000">
                    <a:srgbClr val="DE85E1">
                      <a:lumMod val="75000"/>
                    </a:srgbClr>
                  </a:glow>
                </a:effectLst>
                <a:latin typeface="Arial Black" panose="020B0A04020102020204" pitchFamily="34" charset="0"/>
                <a:ea typeface="Calibri" panose="020F0502020204030204" pitchFamily="34" charset="0"/>
                <a:cs typeface="Times New Roman" panose="02020603050405020304" pitchFamily="18" charset="0"/>
              </a:rPr>
              <a:t>!</a:t>
            </a:r>
            <a:endParaRPr lang="en-CA" sz="7200" dirty="0"/>
          </a:p>
        </p:txBody>
      </p:sp>
      <p:sp>
        <p:nvSpPr>
          <p:cNvPr id="5" name="Curved Down Arrow 4"/>
          <p:cNvSpPr/>
          <p:nvPr/>
        </p:nvSpPr>
        <p:spPr>
          <a:xfrm rot="4818349">
            <a:off x="9173371" y="2692398"/>
            <a:ext cx="2397815" cy="772928"/>
          </a:xfrm>
          <a:prstGeom prst="curvedDownArrow">
            <a:avLst>
              <a:gd name="adj1" fmla="val 25000"/>
              <a:gd name="adj2" fmla="val 100930"/>
              <a:gd name="adj3" fmla="val 48133"/>
            </a:avLst>
          </a:prstGeom>
          <a:gradFill>
            <a:gsLst>
              <a:gs pos="62000">
                <a:srgbClr val="99FF99"/>
              </a:gs>
              <a:gs pos="76000">
                <a:srgbClr val="FFFF00"/>
              </a:gs>
              <a:gs pos="42000">
                <a:srgbClr val="9966FF"/>
              </a:gs>
            </a:gsLst>
            <a:path path="shape">
              <a:fillToRect l="50000" t="50000" r="50000" b="50000"/>
            </a:path>
          </a:gradFill>
          <a:ln>
            <a:solidFill>
              <a:srgbClr val="0066FF"/>
            </a:solidFill>
          </a:ln>
          <a:effectLst>
            <a:glow rad="127000">
              <a:schemeClr val="accent1">
                <a:lumMod val="60000"/>
                <a:lumOff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7" name="Curved Down Arrow 6"/>
          <p:cNvSpPr/>
          <p:nvPr/>
        </p:nvSpPr>
        <p:spPr>
          <a:xfrm rot="4093167">
            <a:off x="8772212" y="3181205"/>
            <a:ext cx="5138611" cy="1472929"/>
          </a:xfrm>
          <a:prstGeom prst="curvedDownArrow">
            <a:avLst>
              <a:gd name="adj1" fmla="val 25000"/>
              <a:gd name="adj2" fmla="val 93388"/>
              <a:gd name="adj3" fmla="val 50291"/>
            </a:avLst>
          </a:prstGeom>
          <a:gradFill>
            <a:gsLst>
              <a:gs pos="62000">
                <a:srgbClr val="99FF99"/>
              </a:gs>
              <a:gs pos="76000">
                <a:srgbClr val="FFFF00"/>
              </a:gs>
              <a:gs pos="42000">
                <a:srgbClr val="9966FF"/>
              </a:gs>
            </a:gsLst>
            <a:path path="shape">
              <a:fillToRect l="50000" t="50000" r="50000" b="50000"/>
            </a:path>
          </a:gradFill>
          <a:ln>
            <a:solidFill>
              <a:srgbClr val="0066FF"/>
            </a:solidFill>
          </a:ln>
          <a:effectLst>
            <a:glow rad="127000">
              <a:schemeClr val="accent1">
                <a:lumMod val="60000"/>
                <a:lumOff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36094798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2" presetClass="entr" presetSubtype="8" fill="hold" grpId="0" nodeType="withEffect">
                                  <p:stCondLst>
                                    <p:cond delay="75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0-#ppt_w/2"/>
                                          </p:val>
                                        </p:tav>
                                        <p:tav tm="100000">
                                          <p:val>
                                            <p:strVal val="#ppt_x"/>
                                          </p:val>
                                        </p:tav>
                                      </p:tavLst>
                                    </p:anim>
                                    <p:anim calcmode="lin" valueType="num">
                                      <p:cBhvr additive="base">
                                        <p:cTn id="11"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1000" fill="hold"/>
                                        <p:tgtEl>
                                          <p:spTgt spid="10"/>
                                        </p:tgtEl>
                                        <p:attrNameLst>
                                          <p:attrName>ppt_w</p:attrName>
                                        </p:attrNameLst>
                                      </p:cBhvr>
                                      <p:tavLst>
                                        <p:tav tm="0">
                                          <p:val>
                                            <p:fltVal val="0"/>
                                          </p:val>
                                        </p:tav>
                                        <p:tav tm="100000">
                                          <p:val>
                                            <p:strVal val="#ppt_w"/>
                                          </p:val>
                                        </p:tav>
                                      </p:tavLst>
                                    </p:anim>
                                    <p:anim calcmode="lin" valueType="num">
                                      <p:cBhvr>
                                        <p:cTn id="17" dur="1000" fill="hold"/>
                                        <p:tgtEl>
                                          <p:spTgt spid="10"/>
                                        </p:tgtEl>
                                        <p:attrNameLst>
                                          <p:attrName>ppt_h</p:attrName>
                                        </p:attrNameLst>
                                      </p:cBhvr>
                                      <p:tavLst>
                                        <p:tav tm="0">
                                          <p:val>
                                            <p:fltVal val="0"/>
                                          </p:val>
                                        </p:tav>
                                        <p:tav tm="100000">
                                          <p:val>
                                            <p:strVal val="#ppt_h"/>
                                          </p:val>
                                        </p:tav>
                                      </p:tavLst>
                                    </p:anim>
                                    <p:anim calcmode="lin" valueType="num">
                                      <p:cBhvr>
                                        <p:cTn id="18" dur="1000" fill="hold"/>
                                        <p:tgtEl>
                                          <p:spTgt spid="10"/>
                                        </p:tgtEl>
                                        <p:attrNameLst>
                                          <p:attrName>style.rotation</p:attrName>
                                        </p:attrNameLst>
                                      </p:cBhvr>
                                      <p:tavLst>
                                        <p:tav tm="0">
                                          <p:val>
                                            <p:fltVal val="90"/>
                                          </p:val>
                                        </p:tav>
                                        <p:tav tm="100000">
                                          <p:val>
                                            <p:fltVal val="0"/>
                                          </p:val>
                                        </p:tav>
                                      </p:tavLst>
                                    </p:anim>
                                    <p:animEffect transition="in" filter="fade">
                                      <p:cBhvr>
                                        <p:cTn id="19" dur="1000"/>
                                        <p:tgtEl>
                                          <p:spTgt spid="10"/>
                                        </p:tgtEl>
                                      </p:cBhvr>
                                    </p:animEffect>
                                  </p:childTnLst>
                                </p:cTn>
                              </p:par>
                              <p:par>
                                <p:cTn id="20" presetID="21" presetClass="entr" presetSubtype="8" fill="hold" grpId="0" nodeType="withEffect">
                                  <p:stCondLst>
                                    <p:cond delay="1250"/>
                                  </p:stCondLst>
                                  <p:childTnLst>
                                    <p:set>
                                      <p:cBhvr>
                                        <p:cTn id="21" dur="1" fill="hold">
                                          <p:stCondLst>
                                            <p:cond delay="0"/>
                                          </p:stCondLst>
                                        </p:cTn>
                                        <p:tgtEl>
                                          <p:spTgt spid="11"/>
                                        </p:tgtEl>
                                        <p:attrNameLst>
                                          <p:attrName>style.visibility</p:attrName>
                                        </p:attrNameLst>
                                      </p:cBhvr>
                                      <p:to>
                                        <p:strVal val="visible"/>
                                      </p:to>
                                    </p:set>
                                    <p:animEffect transition="in" filter="wheel(8)">
                                      <p:cBhvr>
                                        <p:cTn id="22" dur="1250"/>
                                        <p:tgtEl>
                                          <p:spTgt spid="11"/>
                                        </p:tgtEl>
                                      </p:cBhvr>
                                    </p:animEffect>
                                  </p:childTnLst>
                                </p:cTn>
                              </p:par>
                              <p:par>
                                <p:cTn id="23" presetID="22" presetClass="entr" presetSubtype="1" fill="hold" grpId="0" nodeType="withEffect">
                                  <p:stCondLst>
                                    <p:cond delay="2250"/>
                                  </p:stCondLst>
                                  <p:childTnLst>
                                    <p:set>
                                      <p:cBhvr>
                                        <p:cTn id="24" dur="1" fill="hold">
                                          <p:stCondLst>
                                            <p:cond delay="0"/>
                                          </p:stCondLst>
                                        </p:cTn>
                                        <p:tgtEl>
                                          <p:spTgt spid="7"/>
                                        </p:tgtEl>
                                        <p:attrNameLst>
                                          <p:attrName>style.visibility</p:attrName>
                                        </p:attrNameLst>
                                      </p:cBhvr>
                                      <p:to>
                                        <p:strVal val="visible"/>
                                      </p:to>
                                    </p:set>
                                    <p:animEffect transition="in" filter="wipe(up)">
                                      <p:cBhvr>
                                        <p:cTn id="25" dur="1250"/>
                                        <p:tgtEl>
                                          <p:spTgt spid="7"/>
                                        </p:tgtEl>
                                      </p:cBhvr>
                                    </p:animEffect>
                                  </p:childTnLst>
                                </p:cTn>
                              </p:par>
                              <p:par>
                                <p:cTn id="26" presetID="22" presetClass="entr" presetSubtype="1" fill="hold" grpId="0" nodeType="withEffect">
                                  <p:stCondLst>
                                    <p:cond delay="2250"/>
                                  </p:stCondLst>
                                  <p:childTnLst>
                                    <p:set>
                                      <p:cBhvr>
                                        <p:cTn id="27" dur="1" fill="hold">
                                          <p:stCondLst>
                                            <p:cond delay="0"/>
                                          </p:stCondLst>
                                        </p:cTn>
                                        <p:tgtEl>
                                          <p:spTgt spid="5"/>
                                        </p:tgtEl>
                                        <p:attrNameLst>
                                          <p:attrName>style.visibility</p:attrName>
                                        </p:attrNameLst>
                                      </p:cBhvr>
                                      <p:to>
                                        <p:strVal val="visible"/>
                                      </p:to>
                                    </p:set>
                                    <p:animEffect transition="in" filter="wipe(up)">
                                      <p:cBhvr>
                                        <p:cTn id="28"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5" grpId="0" animBg="1"/>
      <p:bldP spid="7"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bg>
      <p:bgPr>
        <a:gradFill flip="none" rotWithShape="1">
          <a:gsLst>
            <a:gs pos="32000">
              <a:srgbClr val="009999"/>
            </a:gs>
            <a:gs pos="89000">
              <a:srgbClr val="FFFF00"/>
            </a:gs>
            <a:gs pos="5000">
              <a:schemeClr val="accent3">
                <a:lumMod val="34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6" name="Text Placeholder 2"/>
          <p:cNvSpPr>
            <a:spLocks noGrp="1"/>
          </p:cNvSpPr>
          <p:nvPr>
            <p:ph sz="quarter" idx="13"/>
          </p:nvPr>
        </p:nvSpPr>
        <p:spPr>
          <a:xfrm>
            <a:off x="860612" y="325681"/>
            <a:ext cx="10567173" cy="4273213"/>
          </a:xfrm>
          <a:gradFill>
            <a:gsLst>
              <a:gs pos="0">
                <a:schemeClr val="tx1"/>
              </a:gs>
              <a:gs pos="98000">
                <a:srgbClr val="9966FF"/>
              </a:gs>
              <a:gs pos="81000">
                <a:srgbClr val="FF9900"/>
              </a:gs>
              <a:gs pos="63000">
                <a:srgbClr val="009999"/>
              </a:gs>
              <a:gs pos="15000">
                <a:srgbClr val="FF00FF">
                  <a:alpha val="20000"/>
                </a:srgbClr>
              </a:gs>
              <a:gs pos="43000">
                <a:schemeClr val="accent3">
                  <a:lumMod val="34000"/>
                </a:schemeClr>
              </a:gs>
            </a:gsLst>
            <a:path path="shape">
              <a:fillToRect l="50000" t="50000" r="50000" b="50000"/>
            </a:path>
          </a:gradFill>
          <a:scene3d>
            <a:camera prst="orthographicFront"/>
            <a:lightRig rig="threePt" dir="t"/>
          </a:scene3d>
          <a:sp3d>
            <a:bevelT w="152400" h="50800" prst="softRound"/>
          </a:sp3d>
        </p:spPr>
        <p:txBody>
          <a:bodyPr anchor="ctr">
            <a:normAutofit/>
          </a:bodyPr>
          <a:lstStyle/>
          <a:p>
            <a:pPr marL="0" indent="0">
              <a:buNone/>
            </a:pPr>
            <a:r>
              <a:rPr lang="en-US" sz="2800" cap="none" dirty="0" smtClean="0">
                <a:solidFill>
                  <a:prstClr val="black"/>
                </a:solidFill>
                <a:latin typeface="Georgia" panose="02040502050405020303" pitchFamily="18" charset="0"/>
              </a:rPr>
              <a:t> </a:t>
            </a:r>
            <a:endParaRPr lang="en-US" sz="2800" cap="none" dirty="0">
              <a:solidFill>
                <a:prstClr val="black"/>
              </a:solidFill>
              <a:latin typeface="Georgia" panose="02040502050405020303" pitchFamily="18" charset="0"/>
            </a:endParaRPr>
          </a:p>
        </p:txBody>
      </p:sp>
      <p:sp>
        <p:nvSpPr>
          <p:cNvPr id="17" name="Slide Number Placeholder 3"/>
          <p:cNvSpPr>
            <a:spLocks noGrp="1"/>
          </p:cNvSpPr>
          <p:nvPr>
            <p:ph type="sldNum" sz="quarter" idx="12"/>
          </p:nvPr>
        </p:nvSpPr>
        <p:spPr>
          <a:xfrm>
            <a:off x="11417625" y="6529575"/>
            <a:ext cx="764215" cy="365125"/>
          </a:xfrm>
        </p:spPr>
        <p:txBody>
          <a:bodyPr/>
          <a:lstStyle/>
          <a:p>
            <a:fld id="{6D22F896-40B5-4ADD-8801-0D06FADFA095}" type="slidenum">
              <a:rPr lang="en-US" smtClean="0"/>
              <a:pPr/>
              <a:t>97</a:t>
            </a:fld>
            <a:endParaRPr lang="en-US" dirty="0"/>
          </a:p>
        </p:txBody>
      </p:sp>
      <p:sp>
        <p:nvSpPr>
          <p:cNvPr id="18" name="Rectangle 17"/>
          <p:cNvSpPr/>
          <p:nvPr/>
        </p:nvSpPr>
        <p:spPr>
          <a:xfrm>
            <a:off x="0" y="4589927"/>
            <a:ext cx="12192000" cy="21873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r>
              <a:rPr lang="en-US" sz="3600" i="1" dirty="0" smtClean="0">
                <a:ln>
                  <a:solidFill>
                    <a:sysClr val="windowText" lastClr="000000"/>
                  </a:solidFill>
                </a:ln>
                <a:solidFill>
                  <a:schemeClr val="tx1">
                    <a:lumMod val="65000"/>
                    <a:lumOff val="35000"/>
                  </a:schemeClr>
                </a:solidFill>
              </a:rPr>
              <a:t>Deut </a:t>
            </a:r>
            <a:r>
              <a:rPr lang="en-US" sz="3600" i="1" dirty="0">
                <a:ln>
                  <a:solidFill>
                    <a:sysClr val="windowText" lastClr="000000"/>
                  </a:solidFill>
                </a:ln>
                <a:solidFill>
                  <a:schemeClr val="tx1">
                    <a:lumMod val="65000"/>
                    <a:lumOff val="35000"/>
                  </a:schemeClr>
                </a:solidFill>
              </a:rPr>
              <a:t>7:9  </a:t>
            </a:r>
            <a:r>
              <a:rPr lang="en-US" sz="3600" dirty="0">
                <a:ln>
                  <a:solidFill>
                    <a:sysClr val="windowText" lastClr="000000"/>
                  </a:solidFill>
                </a:ln>
                <a:solidFill>
                  <a:schemeClr val="accent1">
                    <a:lumMod val="75000"/>
                  </a:schemeClr>
                </a:solidFill>
              </a:rPr>
              <a:t>Know therefore that </a:t>
            </a:r>
            <a:r>
              <a:rPr lang="en-US" sz="3600" b="1" dirty="0" smtClean="0">
                <a:ln>
                  <a:solidFill>
                    <a:sysClr val="windowText" lastClr="000000"/>
                  </a:solidFill>
                </a:ln>
                <a:solidFill>
                  <a:srgbClr val="00FFFF"/>
                </a:solidFill>
              </a:rPr>
              <a:t>[Yahuah]</a:t>
            </a:r>
            <a:r>
              <a:rPr lang="en-US" sz="3600" dirty="0" smtClean="0">
                <a:ln>
                  <a:solidFill>
                    <a:sysClr val="windowText" lastClr="000000"/>
                  </a:solidFill>
                </a:ln>
                <a:solidFill>
                  <a:schemeClr val="accent1">
                    <a:lumMod val="75000"/>
                  </a:schemeClr>
                </a:solidFill>
              </a:rPr>
              <a:t> </a:t>
            </a:r>
            <a:r>
              <a:rPr lang="en-US" sz="3600" dirty="0">
                <a:ln>
                  <a:solidFill>
                    <a:sysClr val="windowText" lastClr="000000"/>
                  </a:solidFill>
                </a:ln>
                <a:solidFill>
                  <a:schemeClr val="accent1">
                    <a:lumMod val="75000"/>
                  </a:schemeClr>
                </a:solidFill>
              </a:rPr>
              <a:t>thy Elohim, </a:t>
            </a:r>
            <a:r>
              <a:rPr lang="en-US" sz="3600" dirty="0" smtClean="0">
                <a:ln>
                  <a:solidFill>
                    <a:sysClr val="windowText" lastClr="000000"/>
                  </a:solidFill>
                </a:ln>
                <a:solidFill>
                  <a:schemeClr val="accent1">
                    <a:lumMod val="75000"/>
                  </a:schemeClr>
                </a:solidFill>
              </a:rPr>
              <a:t/>
            </a:r>
            <a:br>
              <a:rPr lang="en-US" sz="3600" dirty="0" smtClean="0">
                <a:ln>
                  <a:solidFill>
                    <a:sysClr val="windowText" lastClr="000000"/>
                  </a:solidFill>
                </a:ln>
                <a:solidFill>
                  <a:schemeClr val="accent1">
                    <a:lumMod val="75000"/>
                  </a:schemeClr>
                </a:solidFill>
              </a:rPr>
            </a:br>
            <a:r>
              <a:rPr lang="en-US" sz="3600" dirty="0" smtClean="0">
                <a:ln>
                  <a:solidFill>
                    <a:sysClr val="windowText" lastClr="000000"/>
                  </a:solidFill>
                </a:ln>
                <a:solidFill>
                  <a:schemeClr val="accent1">
                    <a:lumMod val="75000"/>
                  </a:schemeClr>
                </a:solidFill>
              </a:rPr>
              <a:t>he </a:t>
            </a:r>
            <a:r>
              <a:rPr lang="en-US" sz="3600" i="1" dirty="0">
                <a:ln>
                  <a:solidFill>
                    <a:sysClr val="windowText" lastClr="000000"/>
                  </a:solidFill>
                </a:ln>
                <a:solidFill>
                  <a:schemeClr val="accent1">
                    <a:lumMod val="75000"/>
                  </a:schemeClr>
                </a:solidFill>
              </a:rPr>
              <a:t>is</a:t>
            </a:r>
            <a:r>
              <a:rPr lang="en-US" sz="3600" dirty="0">
                <a:ln>
                  <a:solidFill>
                    <a:sysClr val="windowText" lastClr="000000"/>
                  </a:solidFill>
                </a:ln>
                <a:solidFill>
                  <a:schemeClr val="accent1">
                    <a:lumMod val="75000"/>
                  </a:schemeClr>
                </a:solidFill>
              </a:rPr>
              <a:t> Elohim, the faithful El, which </a:t>
            </a:r>
            <a:r>
              <a:rPr lang="en-US" sz="3600" dirty="0" err="1">
                <a:ln>
                  <a:solidFill>
                    <a:sysClr val="windowText" lastClr="000000"/>
                  </a:solidFill>
                </a:ln>
                <a:solidFill>
                  <a:schemeClr val="accent1">
                    <a:lumMod val="75000"/>
                  </a:schemeClr>
                </a:solidFill>
              </a:rPr>
              <a:t>keepeth</a:t>
            </a:r>
            <a:r>
              <a:rPr lang="en-US" sz="3600" dirty="0">
                <a:ln>
                  <a:solidFill>
                    <a:sysClr val="windowText" lastClr="000000"/>
                  </a:solidFill>
                </a:ln>
                <a:solidFill>
                  <a:schemeClr val="accent1">
                    <a:lumMod val="75000"/>
                  </a:schemeClr>
                </a:solidFill>
              </a:rPr>
              <a:t> covenant and mercy with them that </a:t>
            </a:r>
            <a:r>
              <a:rPr lang="en-US" sz="3600" dirty="0" smtClean="0">
                <a:ln>
                  <a:solidFill>
                    <a:sysClr val="windowText" lastClr="000000"/>
                  </a:solidFill>
                </a:ln>
                <a:solidFill>
                  <a:schemeClr val="accent1">
                    <a:lumMod val="75000"/>
                  </a:schemeClr>
                </a:solidFill>
              </a:rPr>
              <a:t>love him </a:t>
            </a:r>
            <a:r>
              <a:rPr lang="en-US" sz="3600" b="1" u="sng" dirty="0">
                <a:ln>
                  <a:solidFill>
                    <a:sysClr val="windowText" lastClr="000000"/>
                  </a:solidFill>
                </a:ln>
                <a:solidFill>
                  <a:schemeClr val="accent1">
                    <a:lumMod val="75000"/>
                  </a:schemeClr>
                </a:solidFill>
              </a:rPr>
              <a:t>and kee</a:t>
            </a:r>
            <a:r>
              <a:rPr lang="en-US" sz="3600" b="1" dirty="0">
                <a:ln>
                  <a:solidFill>
                    <a:sysClr val="windowText" lastClr="000000"/>
                  </a:solidFill>
                </a:ln>
                <a:solidFill>
                  <a:schemeClr val="accent1">
                    <a:lumMod val="75000"/>
                  </a:schemeClr>
                </a:solidFill>
              </a:rPr>
              <a:t>p</a:t>
            </a:r>
            <a:r>
              <a:rPr lang="en-US" sz="3600" b="1" u="sng" dirty="0">
                <a:ln>
                  <a:solidFill>
                    <a:sysClr val="windowText" lastClr="000000"/>
                  </a:solidFill>
                </a:ln>
                <a:solidFill>
                  <a:schemeClr val="accent1">
                    <a:lumMod val="75000"/>
                  </a:schemeClr>
                </a:solidFill>
              </a:rPr>
              <a:t> his commandments to </a:t>
            </a:r>
            <a:r>
              <a:rPr lang="en-US" sz="3600" dirty="0" smtClean="0">
                <a:ln>
                  <a:solidFill>
                    <a:sysClr val="windowText" lastClr="000000"/>
                  </a:solidFill>
                </a:ln>
                <a:solidFill>
                  <a:schemeClr val="accent1">
                    <a:lumMod val="75000"/>
                  </a:schemeClr>
                </a:solidFill>
              </a:rPr>
              <a:t/>
            </a:r>
            <a:br>
              <a:rPr lang="en-US" sz="3600" dirty="0" smtClean="0">
                <a:ln>
                  <a:solidFill>
                    <a:sysClr val="windowText" lastClr="000000"/>
                  </a:solidFill>
                </a:ln>
                <a:solidFill>
                  <a:schemeClr val="accent1">
                    <a:lumMod val="75000"/>
                  </a:schemeClr>
                </a:solidFill>
              </a:rPr>
            </a:br>
            <a:endParaRPr lang="en-CA" sz="3600" b="1" dirty="0">
              <a:ln w="19050">
                <a:solidFill>
                  <a:srgbClr val="00FFFF"/>
                </a:solidFill>
              </a:ln>
              <a:solidFill>
                <a:schemeClr val="accent1">
                  <a:lumMod val="75000"/>
                </a:schemeClr>
              </a:solidFill>
              <a:latin typeface="Arial Black" panose="020B0A04020102020204" pitchFamily="34" charset="0"/>
            </a:endParaRPr>
          </a:p>
        </p:txBody>
      </p:sp>
      <p:sp>
        <p:nvSpPr>
          <p:cNvPr id="19" name="Rectangle 18"/>
          <p:cNvSpPr/>
          <p:nvPr/>
        </p:nvSpPr>
        <p:spPr>
          <a:xfrm>
            <a:off x="1936378" y="6227614"/>
            <a:ext cx="8543365" cy="6334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r>
              <a:rPr lang="en-US" sz="3600" spc="300" dirty="0" smtClean="0">
                <a:ln w="19050">
                  <a:solidFill>
                    <a:srgbClr val="00FFFF"/>
                  </a:solidFill>
                </a:ln>
                <a:solidFill>
                  <a:srgbClr val="E34B7A">
                    <a:lumMod val="75000"/>
                  </a:srgbClr>
                </a:solidFill>
                <a:latin typeface="Arial Black" panose="020B0A04020102020204" pitchFamily="34" charset="0"/>
              </a:rPr>
              <a:t>A THOUSAND GENERATIONS</a:t>
            </a:r>
            <a:r>
              <a:rPr lang="en-US" sz="3600" dirty="0" smtClean="0">
                <a:ln w="19050">
                  <a:solidFill>
                    <a:srgbClr val="00FFFF"/>
                  </a:solidFill>
                </a:ln>
                <a:solidFill>
                  <a:srgbClr val="E34B7A">
                    <a:lumMod val="75000"/>
                  </a:srgbClr>
                </a:solidFill>
                <a:latin typeface="Arial Black" panose="020B0A04020102020204" pitchFamily="34" charset="0"/>
              </a:rPr>
              <a:t>.</a:t>
            </a:r>
            <a:endParaRPr lang="en-CA" dirty="0"/>
          </a:p>
        </p:txBody>
      </p:sp>
      <p:sp>
        <p:nvSpPr>
          <p:cNvPr id="20" name="Rectangle 19"/>
          <p:cNvSpPr/>
          <p:nvPr/>
        </p:nvSpPr>
        <p:spPr>
          <a:xfrm>
            <a:off x="10382567" y="6384338"/>
            <a:ext cx="1777041" cy="2156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smtClean="0">
                <a:solidFill>
                  <a:schemeClr val="tx1"/>
                </a:solidFill>
              </a:rPr>
              <a:t>Word of Yahweh</a:t>
            </a:r>
            <a:endParaRPr lang="en-CA" sz="1600" dirty="0">
              <a:solidFill>
                <a:schemeClr val="tx1"/>
              </a:solidFill>
            </a:endParaRPr>
          </a:p>
        </p:txBody>
      </p:sp>
      <p:grpSp>
        <p:nvGrpSpPr>
          <p:cNvPr id="21" name="Group 20"/>
          <p:cNvGrpSpPr/>
          <p:nvPr/>
        </p:nvGrpSpPr>
        <p:grpSpPr>
          <a:xfrm>
            <a:off x="4885382" y="1357906"/>
            <a:ext cx="2421236" cy="2340926"/>
            <a:chOff x="9869427" y="-69949"/>
            <a:chExt cx="2421236" cy="2340926"/>
          </a:xfrm>
        </p:grpSpPr>
        <p:pic>
          <p:nvPicPr>
            <p:cNvPr id="22" name="Picture 2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70368" y="158620"/>
              <a:ext cx="2039213" cy="188478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3" name="Oval 22"/>
            <p:cNvSpPr/>
            <p:nvPr/>
          </p:nvSpPr>
          <p:spPr>
            <a:xfrm>
              <a:off x="9869427" y="-69949"/>
              <a:ext cx="2421236" cy="234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9600" dirty="0" smtClean="0">
                  <a:solidFill>
                    <a:srgbClr val="00FF00"/>
                  </a:solidFill>
                </a:rPr>
                <a:t>13</a:t>
              </a:r>
              <a:endParaRPr lang="en-CA" sz="9600" dirty="0">
                <a:solidFill>
                  <a:srgbClr val="00FF00"/>
                </a:solidFill>
              </a:endParaRPr>
            </a:p>
          </p:txBody>
        </p:sp>
      </p:grpSp>
      <p:sp>
        <p:nvSpPr>
          <p:cNvPr id="24" name="Multiply 23"/>
          <p:cNvSpPr/>
          <p:nvPr/>
        </p:nvSpPr>
        <p:spPr>
          <a:xfrm>
            <a:off x="5016260" y="1168005"/>
            <a:ext cx="2159479" cy="2721721"/>
          </a:xfrm>
          <a:prstGeom prst="mathMultiply">
            <a:avLst>
              <a:gd name="adj1" fmla="val 16674"/>
            </a:avLst>
          </a:prstGeom>
          <a:solidFill>
            <a:srgbClr val="FF0000">
              <a:alpha val="72000"/>
            </a:srgb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93646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left)">
                                      <p:cBhvr>
                                        <p:cTn id="14" dur="2000"/>
                                        <p:tgtEl>
                                          <p:spTgt spid="19"/>
                                        </p:tgtEl>
                                      </p:cBhvr>
                                    </p:animEffect>
                                  </p:childTnLst>
                                </p:cTn>
                              </p:par>
                              <p:par>
                                <p:cTn id="15" presetID="42" presetClass="entr" presetSubtype="0" fill="hold" grpId="0" nodeType="withEffect">
                                  <p:stCondLst>
                                    <p:cond delay="125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6"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1000" fill="hold"/>
                                        <p:tgtEl>
                                          <p:spTgt spid="24"/>
                                        </p:tgtEl>
                                        <p:attrNameLst>
                                          <p:attrName>ppt_x</p:attrName>
                                        </p:attrNameLst>
                                      </p:cBhvr>
                                      <p:tavLst>
                                        <p:tav tm="0">
                                          <p:val>
                                            <p:strVal val="1+#ppt_w/2"/>
                                          </p:val>
                                        </p:tav>
                                        <p:tav tm="100000">
                                          <p:val>
                                            <p:strVal val="#ppt_x"/>
                                          </p:val>
                                        </p:tav>
                                      </p:tavLst>
                                    </p:anim>
                                    <p:anim calcmode="lin" valueType="num">
                                      <p:cBhvr additive="base">
                                        <p:cTn id="25" dur="1000" fill="hold"/>
                                        <p:tgtEl>
                                          <p:spTgt spid="24"/>
                                        </p:tgtEl>
                                        <p:attrNameLst>
                                          <p:attrName>ppt_y</p:attrName>
                                        </p:attrNameLst>
                                      </p:cBhvr>
                                      <p:tavLst>
                                        <p:tav tm="0">
                                          <p:val>
                                            <p:strVal val="1+#ppt_h/2"/>
                                          </p:val>
                                        </p:tav>
                                        <p:tav tm="100000">
                                          <p:val>
                                            <p:strVal val="#ppt_y"/>
                                          </p:val>
                                        </p:tav>
                                      </p:tavLst>
                                    </p:anim>
                                  </p:childTnLst>
                                </p:cTn>
                              </p:par>
                              <p:par>
                                <p:cTn id="26" presetID="8" presetClass="emph" presetSubtype="0" fill="hold" grpId="1" nodeType="withEffect">
                                  <p:stCondLst>
                                    <p:cond delay="0"/>
                                  </p:stCondLst>
                                  <p:childTnLst>
                                    <p:animRot by="21600000">
                                      <p:cBhvr>
                                        <p:cTn id="27" dur="1500" fill="hold"/>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4" grpId="0" animBg="1"/>
      <p:bldP spid="24" grpId="1" animBg="1"/>
    </p:bldLst>
  </p:timing>
</p:sld>
</file>

<file path=ppt/slides/slide98.xml><?xml version="1.0" encoding="utf-8"?>
<p:sld xmlns:a="http://schemas.openxmlformats.org/drawingml/2006/main" xmlns:r="http://schemas.openxmlformats.org/officeDocument/2006/relationships" xmlns:p="http://schemas.openxmlformats.org/presentationml/2006/main">
  <p:cSld>
    <p:bg>
      <p:bgPr>
        <a:gradFill flip="none" rotWithShape="1">
          <a:gsLst>
            <a:gs pos="32000">
              <a:srgbClr val="009999"/>
            </a:gs>
            <a:gs pos="89000">
              <a:srgbClr val="FFFF00"/>
            </a:gs>
            <a:gs pos="5000">
              <a:schemeClr val="accent3">
                <a:lumMod val="34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6" name="Text Placeholder 2"/>
          <p:cNvSpPr>
            <a:spLocks noGrp="1"/>
          </p:cNvSpPr>
          <p:nvPr>
            <p:ph sz="quarter" idx="13"/>
          </p:nvPr>
        </p:nvSpPr>
        <p:spPr>
          <a:xfrm>
            <a:off x="528918" y="409525"/>
            <a:ext cx="11170023" cy="6068788"/>
          </a:xfrm>
          <a:gradFill>
            <a:gsLst>
              <a:gs pos="98000">
                <a:srgbClr val="9966FF"/>
              </a:gs>
              <a:gs pos="81000">
                <a:srgbClr val="FF9900"/>
              </a:gs>
              <a:gs pos="63000">
                <a:schemeClr val="accent6">
                  <a:lumMod val="40000"/>
                  <a:lumOff val="60000"/>
                </a:schemeClr>
              </a:gs>
              <a:gs pos="9000">
                <a:srgbClr val="00FFFF"/>
              </a:gs>
              <a:gs pos="35000">
                <a:schemeClr val="accent3">
                  <a:lumMod val="34000"/>
                </a:schemeClr>
              </a:gs>
            </a:gsLst>
            <a:path path="shape">
              <a:fillToRect l="50000" t="50000" r="50000" b="50000"/>
            </a:path>
          </a:gradFill>
          <a:scene3d>
            <a:camera prst="orthographicFront"/>
            <a:lightRig rig="threePt" dir="t"/>
          </a:scene3d>
          <a:sp3d>
            <a:bevelT w="152400" h="50800" prst="softRound"/>
          </a:sp3d>
        </p:spPr>
        <p:txBody>
          <a:bodyPr anchor="ctr">
            <a:normAutofit/>
          </a:bodyPr>
          <a:lstStyle/>
          <a:p>
            <a:pPr marL="0" indent="0">
              <a:buNone/>
            </a:pPr>
            <a:r>
              <a:rPr lang="en-US" sz="2800" cap="none" dirty="0" smtClean="0">
                <a:solidFill>
                  <a:prstClr val="black"/>
                </a:solidFill>
                <a:latin typeface="Georgia" panose="02040502050405020303" pitchFamily="18" charset="0"/>
              </a:rPr>
              <a:t> </a:t>
            </a:r>
            <a:endParaRPr lang="en-US" sz="2800" cap="none" dirty="0">
              <a:solidFill>
                <a:prstClr val="black"/>
              </a:solidFill>
              <a:latin typeface="Georgia" panose="02040502050405020303" pitchFamily="18" charset="0"/>
            </a:endParaRPr>
          </a:p>
        </p:txBody>
      </p:sp>
      <p:sp>
        <p:nvSpPr>
          <p:cNvPr id="17" name="Slide Number Placeholder 3"/>
          <p:cNvSpPr>
            <a:spLocks noGrp="1"/>
          </p:cNvSpPr>
          <p:nvPr>
            <p:ph type="sldNum" sz="quarter" idx="12"/>
          </p:nvPr>
        </p:nvSpPr>
        <p:spPr>
          <a:xfrm>
            <a:off x="11427785" y="6499095"/>
            <a:ext cx="764215" cy="365125"/>
          </a:xfrm>
        </p:spPr>
        <p:txBody>
          <a:bodyPr/>
          <a:lstStyle/>
          <a:p>
            <a:fld id="{6D22F896-40B5-4ADD-8801-0D06FADFA095}" type="slidenum">
              <a:rPr lang="en-US" smtClean="0"/>
              <a:pPr/>
              <a:t>98</a:t>
            </a:fld>
            <a:endParaRPr lang="en-US" dirty="0"/>
          </a:p>
        </p:txBody>
      </p:sp>
      <p:grpSp>
        <p:nvGrpSpPr>
          <p:cNvPr id="19" name="Group 18"/>
          <p:cNvGrpSpPr/>
          <p:nvPr/>
        </p:nvGrpSpPr>
        <p:grpSpPr>
          <a:xfrm>
            <a:off x="4915650" y="2253895"/>
            <a:ext cx="2421236" cy="2340926"/>
            <a:chOff x="9869427" y="-69949"/>
            <a:chExt cx="2421236" cy="2340926"/>
          </a:xfrm>
        </p:grpSpPr>
        <p:pic>
          <p:nvPicPr>
            <p:cNvPr id="20" name="Picture 1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70368" y="158620"/>
              <a:ext cx="2039213" cy="188478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1" name="Oval 20"/>
            <p:cNvSpPr/>
            <p:nvPr/>
          </p:nvSpPr>
          <p:spPr>
            <a:xfrm>
              <a:off x="9869427" y="-69949"/>
              <a:ext cx="2421236" cy="234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9600" dirty="0" smtClean="0">
                  <a:solidFill>
                    <a:srgbClr val="00FF00"/>
                  </a:solidFill>
                </a:rPr>
                <a:t>13</a:t>
              </a:r>
              <a:endParaRPr lang="en-CA" sz="9600" dirty="0">
                <a:solidFill>
                  <a:srgbClr val="00FF00"/>
                </a:solidFill>
              </a:endParaRPr>
            </a:p>
          </p:txBody>
        </p:sp>
      </p:grpSp>
      <p:sp>
        <p:nvSpPr>
          <p:cNvPr id="22" name="Multiply 21"/>
          <p:cNvSpPr/>
          <p:nvPr/>
        </p:nvSpPr>
        <p:spPr>
          <a:xfrm>
            <a:off x="5056457" y="2063497"/>
            <a:ext cx="2159479" cy="2721721"/>
          </a:xfrm>
          <a:prstGeom prst="mathMultiply">
            <a:avLst>
              <a:gd name="adj1" fmla="val 16674"/>
            </a:avLst>
          </a:prstGeom>
          <a:solidFill>
            <a:srgbClr val="FF0000">
              <a:alpha val="72000"/>
            </a:srgb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75663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xit" presetSubtype="10" fill="hold" grpId="0" nodeType="withEffect">
                                  <p:stCondLst>
                                    <p:cond delay="750"/>
                                  </p:stCondLst>
                                  <p:childTnLst>
                                    <p:animEffect transition="out" filter="randombar(horizontal)">
                                      <p:cBhvr>
                                        <p:cTn id="6" dur="1000"/>
                                        <p:tgtEl>
                                          <p:spTgt spid="16">
                                            <p:txEl>
                                              <p:pRg st="0" end="0"/>
                                            </p:txEl>
                                          </p:spTgt>
                                        </p:tgtEl>
                                      </p:cBhvr>
                                    </p:animEffect>
                                    <p:set>
                                      <p:cBhvr>
                                        <p:cTn id="7" dur="1" fill="hold">
                                          <p:stCondLst>
                                            <p:cond delay="999"/>
                                          </p:stCondLst>
                                        </p:cTn>
                                        <p:tgtEl>
                                          <p:spTgt spid="16">
                                            <p:txEl>
                                              <p:pRg st="0" end="0"/>
                                            </p:txEl>
                                          </p:spTgt>
                                        </p:tgtEl>
                                        <p:attrNameLst>
                                          <p:attrName>style.visibility</p:attrName>
                                        </p:attrNameLst>
                                      </p:cBhvr>
                                      <p:to>
                                        <p:strVal val="hidden"/>
                                      </p:to>
                                    </p:set>
                                  </p:childTnLst>
                                </p:cTn>
                              </p:par>
                              <p:par>
                                <p:cTn id="8" presetID="14" presetClass="exit" presetSubtype="10" fill="hold" grpId="0" nodeType="withEffect">
                                  <p:stCondLst>
                                    <p:cond delay="750"/>
                                  </p:stCondLst>
                                  <p:childTnLst>
                                    <p:animEffect transition="out" filter="randombar(horizontal)">
                                      <p:cBhvr>
                                        <p:cTn id="9" dur="1000"/>
                                        <p:tgtEl>
                                          <p:spTgt spid="16">
                                            <p:bg/>
                                          </p:spTgt>
                                        </p:tgtEl>
                                      </p:cBhvr>
                                    </p:animEffect>
                                    <p:set>
                                      <p:cBhvr>
                                        <p:cTn id="10" dur="1" fill="hold">
                                          <p:stCondLst>
                                            <p:cond delay="999"/>
                                          </p:stCondLst>
                                        </p:cTn>
                                        <p:tgtEl>
                                          <p:spTgt spid="16">
                                            <p:bg/>
                                          </p:spTgt>
                                        </p:tgtEl>
                                        <p:attrNameLst>
                                          <p:attrName>style.visibility</p:attrName>
                                        </p:attrNameLst>
                                      </p:cBhvr>
                                      <p:to>
                                        <p:strVal val="hidden"/>
                                      </p:to>
                                    </p:set>
                                  </p:childTnLst>
                                </p:cTn>
                              </p:par>
                              <p:par>
                                <p:cTn id="11" presetID="6" presetClass="exit" presetSubtype="16" fill="hold" nodeType="withEffect">
                                  <p:stCondLst>
                                    <p:cond delay="2000"/>
                                  </p:stCondLst>
                                  <p:childTnLst>
                                    <p:animEffect transition="out" filter="circle(in)">
                                      <p:cBhvr>
                                        <p:cTn id="12" dur="2000"/>
                                        <p:tgtEl>
                                          <p:spTgt spid="19"/>
                                        </p:tgtEl>
                                      </p:cBhvr>
                                    </p:animEffect>
                                    <p:set>
                                      <p:cBhvr>
                                        <p:cTn id="13" dur="1" fill="hold">
                                          <p:stCondLst>
                                            <p:cond delay="1999"/>
                                          </p:stCondLst>
                                        </p:cTn>
                                        <p:tgtEl>
                                          <p:spTgt spid="19"/>
                                        </p:tgtEl>
                                        <p:attrNameLst>
                                          <p:attrName>style.visibility</p:attrName>
                                        </p:attrNameLst>
                                      </p:cBhvr>
                                      <p:to>
                                        <p:strVal val="hidden"/>
                                      </p:to>
                                    </p:set>
                                  </p:childTnLst>
                                </p:cTn>
                              </p:par>
                              <p:par>
                                <p:cTn id="14" presetID="6" presetClass="exit" presetSubtype="32" fill="hold" grpId="0" nodeType="withEffect">
                                  <p:stCondLst>
                                    <p:cond delay="2000"/>
                                  </p:stCondLst>
                                  <p:childTnLst>
                                    <p:animEffect transition="out" filter="circle(out)">
                                      <p:cBhvr>
                                        <p:cTn id="15" dur="2000"/>
                                        <p:tgtEl>
                                          <p:spTgt spid="22"/>
                                        </p:tgtEl>
                                      </p:cBhvr>
                                    </p:animEffect>
                                    <p:set>
                                      <p:cBhvr>
                                        <p:cTn id="16" dur="1" fill="hold">
                                          <p:stCondLst>
                                            <p:cond delay="19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animBg="1"/>
      <p:bldP spid="22"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bg>
      <p:bgPr>
        <a:gradFill flip="none" rotWithShape="1">
          <a:gsLst>
            <a:gs pos="32000">
              <a:srgbClr val="009999"/>
            </a:gs>
            <a:gs pos="89000">
              <a:srgbClr val="FFFF00"/>
            </a:gs>
            <a:gs pos="5000">
              <a:schemeClr val="accent3">
                <a:lumMod val="34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Text Placeholder 2"/>
          <p:cNvSpPr>
            <a:spLocks noGrp="1"/>
          </p:cNvSpPr>
          <p:nvPr>
            <p:ph sz="quarter" idx="13"/>
          </p:nvPr>
        </p:nvSpPr>
        <p:spPr>
          <a:xfrm>
            <a:off x="528918" y="430307"/>
            <a:ext cx="11170023" cy="6068788"/>
          </a:xfrm>
          <a:gradFill>
            <a:gsLst>
              <a:gs pos="98000">
                <a:srgbClr val="9966FF"/>
              </a:gs>
              <a:gs pos="88000">
                <a:srgbClr val="FF9900"/>
              </a:gs>
              <a:gs pos="76000">
                <a:schemeClr val="accent6">
                  <a:lumMod val="40000"/>
                  <a:lumOff val="60000"/>
                </a:schemeClr>
              </a:gs>
              <a:gs pos="51000">
                <a:srgbClr val="00FFFF"/>
              </a:gs>
              <a:gs pos="65000">
                <a:schemeClr val="accent3">
                  <a:lumMod val="34000"/>
                </a:schemeClr>
              </a:gs>
            </a:gsLst>
            <a:path path="shape">
              <a:fillToRect l="50000" t="50000" r="50000" b="50000"/>
            </a:path>
          </a:gradFill>
          <a:scene3d>
            <a:camera prst="orthographicFront"/>
            <a:lightRig rig="threePt" dir="t"/>
          </a:scene3d>
          <a:sp3d>
            <a:bevelT w="152400" h="50800" prst="softRound"/>
          </a:sp3d>
        </p:spPr>
        <p:txBody>
          <a:bodyPr anchor="ctr">
            <a:normAutofit/>
          </a:bodyPr>
          <a:lstStyle/>
          <a:p>
            <a:pPr marL="0" indent="0">
              <a:buNone/>
            </a:pPr>
            <a:r>
              <a:rPr lang="en-US" sz="2800" cap="none" dirty="0" smtClean="0">
                <a:solidFill>
                  <a:prstClr val="black"/>
                </a:solidFill>
                <a:latin typeface="Georgia" panose="02040502050405020303" pitchFamily="18" charset="0"/>
              </a:rPr>
              <a:t> </a:t>
            </a:r>
            <a:endParaRPr lang="en-US" sz="2800" cap="none" dirty="0">
              <a:solidFill>
                <a:prstClr val="black"/>
              </a:solidFill>
              <a:latin typeface="Georgia" panose="02040502050405020303" pitchFamily="18" charset="0"/>
            </a:endParaRPr>
          </a:p>
        </p:txBody>
      </p:sp>
      <p:sp>
        <p:nvSpPr>
          <p:cNvPr id="4" name="Slide Number Placeholder 3"/>
          <p:cNvSpPr>
            <a:spLocks noGrp="1"/>
          </p:cNvSpPr>
          <p:nvPr>
            <p:ph type="sldNum" sz="quarter" idx="12"/>
          </p:nvPr>
        </p:nvSpPr>
        <p:spPr>
          <a:xfrm>
            <a:off x="11427785" y="6499095"/>
            <a:ext cx="764215" cy="365125"/>
          </a:xfrm>
        </p:spPr>
        <p:txBody>
          <a:bodyPr/>
          <a:lstStyle/>
          <a:p>
            <a:fld id="{6D22F896-40B5-4ADD-8801-0D06FADFA095}" type="slidenum">
              <a:rPr lang="en-US" smtClean="0"/>
              <a:pPr/>
              <a:t>99</a:t>
            </a:fld>
            <a:endParaRPr lang="en-US" dirty="0"/>
          </a:p>
        </p:txBody>
      </p:sp>
      <p:sp>
        <p:nvSpPr>
          <p:cNvPr id="7" name="Rectangle 6"/>
          <p:cNvSpPr/>
          <p:nvPr/>
        </p:nvSpPr>
        <p:spPr>
          <a:xfrm>
            <a:off x="0" y="4589927"/>
            <a:ext cx="12192000" cy="21873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600" b="1" dirty="0">
              <a:ln w="19050">
                <a:solidFill>
                  <a:srgbClr val="00FFFF"/>
                </a:solidFill>
              </a:ln>
              <a:solidFill>
                <a:schemeClr val="accent1">
                  <a:lumMod val="75000"/>
                </a:schemeClr>
              </a:solidFill>
              <a:latin typeface="Arial Black" panose="020B0A04020102020204" pitchFamily="34" charset="0"/>
            </a:endParaRPr>
          </a:p>
        </p:txBody>
      </p:sp>
      <p:sp>
        <p:nvSpPr>
          <p:cNvPr id="2" name="Rectangle 1"/>
          <p:cNvSpPr/>
          <p:nvPr/>
        </p:nvSpPr>
        <p:spPr>
          <a:xfrm>
            <a:off x="2372810" y="1493702"/>
            <a:ext cx="7509134" cy="38885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h="25400" prst="softRound"/>
            </a:sp3d>
          </a:bodyPr>
          <a:lstStyle/>
          <a:p>
            <a:pPr algn="ctr"/>
            <a:r>
              <a:rPr lang="en-CA" sz="5400" i="1" dirty="0" smtClean="0">
                <a:solidFill>
                  <a:srgbClr val="FF00FF"/>
                </a:solidFill>
                <a:latin typeface="Georgia" panose="02040502050405020303" pitchFamily="18" charset="0"/>
              </a:rPr>
              <a:t>Is it possible that </a:t>
            </a:r>
            <a:r>
              <a:rPr lang="en-CA" sz="5400" i="1" dirty="0" smtClean="0">
                <a:solidFill>
                  <a:srgbClr val="0052F6"/>
                </a:solidFill>
                <a:latin typeface="Georgia" panose="02040502050405020303" pitchFamily="18" charset="0"/>
              </a:rPr>
              <a:t>Shaneh</a:t>
            </a:r>
            <a:r>
              <a:rPr lang="en-CA" sz="5400" i="1" dirty="0" smtClean="0">
                <a:solidFill>
                  <a:srgbClr val="FF00FF"/>
                </a:solidFill>
                <a:latin typeface="Georgia" panose="02040502050405020303" pitchFamily="18" charset="0"/>
              </a:rPr>
              <a:t> can describe </a:t>
            </a:r>
            <a:r>
              <a:rPr lang="en-CA" sz="5400" b="1" i="1" dirty="0" smtClean="0">
                <a:solidFill>
                  <a:srgbClr val="0052F6"/>
                </a:solidFill>
                <a:latin typeface="Georgia" panose="02040502050405020303" pitchFamily="18" charset="0"/>
              </a:rPr>
              <a:t>ETERNITY?</a:t>
            </a:r>
            <a:endParaRPr lang="en-CA" sz="5400" b="1" i="1" dirty="0">
              <a:solidFill>
                <a:srgbClr val="0052F6"/>
              </a:solidFill>
              <a:latin typeface="Georgia" panose="02040502050405020303" pitchFamily="18" charset="0"/>
            </a:endParaRPr>
          </a:p>
        </p:txBody>
      </p:sp>
    </p:spTree>
    <p:extLst>
      <p:ext uri="{BB962C8B-B14F-4D97-AF65-F5344CB8AC3E}">
        <p14:creationId xmlns:p14="http://schemas.microsoft.com/office/powerpoint/2010/main" val="33221467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xit" presetSubtype="10" fill="hold" grpId="0" nodeType="withEffect">
                                  <p:stCondLst>
                                    <p:cond delay="750"/>
                                  </p:stCondLst>
                                  <p:childTnLst>
                                    <p:animEffect transition="out" filter="randombar(horizontal)">
                                      <p:cBhvr>
                                        <p:cTn id="6" dur="1000"/>
                                        <p:tgtEl>
                                          <p:spTgt spid="3">
                                            <p:txEl>
                                              <p:pRg st="0" end="0"/>
                                            </p:txEl>
                                          </p:spTgt>
                                        </p:tgtEl>
                                      </p:cBhvr>
                                    </p:animEffect>
                                    <p:set>
                                      <p:cBhvr>
                                        <p:cTn id="7" dur="1" fill="hold">
                                          <p:stCondLst>
                                            <p:cond delay="999"/>
                                          </p:stCondLst>
                                        </p:cTn>
                                        <p:tgtEl>
                                          <p:spTgt spid="3">
                                            <p:txEl>
                                              <p:pRg st="0" end="0"/>
                                            </p:txEl>
                                          </p:spTgt>
                                        </p:tgtEl>
                                        <p:attrNameLst>
                                          <p:attrName>style.visibility</p:attrName>
                                        </p:attrNameLst>
                                      </p:cBhvr>
                                      <p:to>
                                        <p:strVal val="hidden"/>
                                      </p:to>
                                    </p:set>
                                  </p:childTnLst>
                                </p:cTn>
                              </p:par>
                              <p:par>
                                <p:cTn id="8" presetID="14" presetClass="exit" presetSubtype="10" fill="hold" grpId="0" nodeType="withEffect">
                                  <p:stCondLst>
                                    <p:cond delay="750"/>
                                  </p:stCondLst>
                                  <p:childTnLst>
                                    <p:animEffect transition="out" filter="randombar(horizontal)">
                                      <p:cBhvr>
                                        <p:cTn id="9" dur="1000"/>
                                        <p:tgtEl>
                                          <p:spTgt spid="3">
                                            <p:bg/>
                                          </p:spTgt>
                                        </p:tgtEl>
                                      </p:cBhvr>
                                    </p:animEffect>
                                    <p:set>
                                      <p:cBhvr>
                                        <p:cTn id="10" dur="1" fill="hold">
                                          <p:stCondLst>
                                            <p:cond delay="999"/>
                                          </p:stCondLst>
                                        </p:cTn>
                                        <p:tgtEl>
                                          <p:spTgt spid="3">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 xmlns:thm15="http://schemas.microsoft.com/office/thememl/2012/main" name="Droplet" id="{8984A317-299A-4E50-B45D-BFC9EDE2337A}" vid="{C71B277C-C29A-4BA0-A7BA-43502DF21AB3}"/>
    </a:ext>
  </a:extLst>
</a:theme>
</file>

<file path=ppt/theme/theme2.xml><?xml version="1.0" encoding="utf-8"?>
<a:theme xmlns:a="http://schemas.openxmlformats.org/drawingml/2006/main" name="1_Droplet">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 xmlns:thm15="http://schemas.microsoft.com/office/thememl/2012/main" name="Droplet" id="{8984A317-299A-4E50-B45D-BFC9EDE2337A}" vid="{C71B277C-C29A-4BA0-A7BA-43502DF21AB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19886</TotalTime>
  <Words>5346</Words>
  <Application>Microsoft Office PowerPoint</Application>
  <PresentationFormat>Custom</PresentationFormat>
  <Paragraphs>872</Paragraphs>
  <Slides>111</Slides>
  <Notes>1</Notes>
  <HiddenSlides>0</HiddenSlides>
  <MMClips>0</MMClips>
  <ScaleCrop>false</ScaleCrop>
  <HeadingPairs>
    <vt:vector size="4" baseType="variant">
      <vt:variant>
        <vt:lpstr>Theme</vt:lpstr>
      </vt:variant>
      <vt:variant>
        <vt:i4>2</vt:i4>
      </vt:variant>
      <vt:variant>
        <vt:lpstr>Slide Titles</vt:lpstr>
      </vt:variant>
      <vt:variant>
        <vt:i4>111</vt:i4>
      </vt:variant>
    </vt:vector>
  </HeadingPairs>
  <TitlesOfParts>
    <vt:vector size="113" baseType="lpstr">
      <vt:lpstr>Droplet</vt:lpstr>
      <vt:lpstr>1_Droplet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then does Yahuah adamantly and emphatically despise the lunar calendars?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Mosheh and the moon?</vt:lpstr>
      <vt:lpstr>Yahuah’s Words</vt:lpstr>
      <vt:lpstr>SHANEH 8141 – YEARS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Yeshayahu 61:2  {ISAIAH}</vt:lpstr>
      <vt:lpstr>Emphasizing - Yeshayahu 61:2</vt:lpstr>
      <vt:lpstr>Let’s view - Malachi 3:6 &amp; 4:4</vt:lpstr>
      <vt:lpstr>A Refresher for - James 1:17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Timothy</dc:creator>
  <cp:lastModifiedBy>Rae</cp:lastModifiedBy>
  <cp:revision>1505</cp:revision>
  <dcterms:created xsi:type="dcterms:W3CDTF">2018-07-26T11:34:51Z</dcterms:created>
  <dcterms:modified xsi:type="dcterms:W3CDTF">2020-11-25T17:07:05Z</dcterms:modified>
</cp:coreProperties>
</file>