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3"/>
  </p:notesMasterIdLst>
  <p:sldIdLst>
    <p:sldId id="355" r:id="rId2"/>
    <p:sldId id="257" r:id="rId3"/>
    <p:sldId id="325" r:id="rId4"/>
    <p:sldId id="318" r:id="rId5"/>
    <p:sldId id="320" r:id="rId6"/>
    <p:sldId id="351" r:id="rId7"/>
    <p:sldId id="260" r:id="rId8"/>
    <p:sldId id="349" r:id="rId9"/>
    <p:sldId id="286" r:id="rId10"/>
    <p:sldId id="285" r:id="rId11"/>
    <p:sldId id="287" r:id="rId12"/>
    <p:sldId id="261" r:id="rId13"/>
    <p:sldId id="288" r:id="rId14"/>
    <p:sldId id="289" r:id="rId15"/>
    <p:sldId id="262" r:id="rId16"/>
    <p:sldId id="290" r:id="rId17"/>
    <p:sldId id="291" r:id="rId18"/>
    <p:sldId id="263" r:id="rId19"/>
    <p:sldId id="264" r:id="rId20"/>
    <p:sldId id="265" r:id="rId21"/>
    <p:sldId id="292" r:id="rId22"/>
    <p:sldId id="352" r:id="rId23"/>
    <p:sldId id="354" r:id="rId24"/>
    <p:sldId id="266" r:id="rId25"/>
    <p:sldId id="313" r:id="rId26"/>
    <p:sldId id="314" r:id="rId27"/>
    <p:sldId id="294" r:id="rId28"/>
    <p:sldId id="282" r:id="rId29"/>
    <p:sldId id="342" r:id="rId30"/>
    <p:sldId id="344" r:id="rId31"/>
    <p:sldId id="322" r:id="rId32"/>
    <p:sldId id="323" r:id="rId33"/>
    <p:sldId id="295" r:id="rId34"/>
    <p:sldId id="296" r:id="rId35"/>
    <p:sldId id="350" r:id="rId36"/>
    <p:sldId id="297" r:id="rId37"/>
    <p:sldId id="298" r:id="rId38"/>
    <p:sldId id="339" r:id="rId39"/>
    <p:sldId id="335" r:id="rId40"/>
    <p:sldId id="336" r:id="rId41"/>
    <p:sldId id="337" r:id="rId42"/>
    <p:sldId id="300" r:id="rId43"/>
    <p:sldId id="301" r:id="rId44"/>
    <p:sldId id="302" r:id="rId45"/>
    <p:sldId id="303" r:id="rId46"/>
    <p:sldId id="304" r:id="rId47"/>
    <p:sldId id="305" r:id="rId48"/>
    <p:sldId id="306" r:id="rId49"/>
    <p:sldId id="299" r:id="rId50"/>
    <p:sldId id="307" r:id="rId51"/>
    <p:sldId id="308" r:id="rId52"/>
    <p:sldId id="309" r:id="rId53"/>
    <p:sldId id="310" r:id="rId54"/>
    <p:sldId id="326" r:id="rId55"/>
    <p:sldId id="312" r:id="rId56"/>
    <p:sldId id="327" r:id="rId57"/>
    <p:sldId id="346" r:id="rId58"/>
    <p:sldId id="338" r:id="rId59"/>
    <p:sldId id="284" r:id="rId60"/>
    <p:sldId id="317" r:id="rId61"/>
    <p:sldId id="332" r:id="rId6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ue" initials="S" lastIdx="94" clrIdx="0"/>
  <p:cmAuthor id="1" name="timothy Astleford" initials="tA" lastIdx="2" clrIdx="1"/>
  <p:cmAuthor id="2" name="Timothy" initials="T" lastIdx="49" clrIdx="2"/>
  <p:cmAuthor id="3" name="Rae" initials="R" lastIdx="86"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FB81"/>
    <a:srgbClr val="0000FF"/>
    <a:srgbClr val="FF00FF"/>
    <a:srgbClr val="950543"/>
    <a:srgbClr val="C55A11"/>
    <a:srgbClr val="E329D6"/>
    <a:srgbClr val="B05110"/>
    <a:srgbClr val="9D3BFF"/>
    <a:srgbClr val="FFCCFF"/>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8" autoAdjust="0"/>
    <p:restoredTop sz="91511" autoAdjust="0"/>
  </p:normalViewPr>
  <p:slideViewPr>
    <p:cSldViewPr snapToGrid="0">
      <p:cViewPr varScale="1">
        <p:scale>
          <a:sx n="114" d="100"/>
          <a:sy n="114" d="100"/>
        </p:scale>
        <p:origin x="786" y="114"/>
      </p:cViewPr>
      <p:guideLst>
        <p:guide orient="horz" pos="2160"/>
        <p:guide pos="3840"/>
      </p:guideLst>
    </p:cSldViewPr>
  </p:slideViewPr>
  <p:notesTextViewPr>
    <p:cViewPr>
      <p:scale>
        <a:sx n="1" d="1"/>
        <a:sy n="1" d="1"/>
      </p:scale>
      <p:origin x="0" y="0"/>
    </p:cViewPr>
  </p:notesTextViewPr>
  <p:sorterViewPr>
    <p:cViewPr>
      <p:scale>
        <a:sx n="33" d="100"/>
        <a:sy n="33"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7178EE-A9C5-41B4-9B36-F1CC9A120D08}" type="doc">
      <dgm:prSet loTypeId="urn:microsoft.com/office/officeart/2005/8/layout/lProcess3" loCatId="process" qsTypeId="urn:microsoft.com/office/officeart/2005/8/quickstyle/3d9" qsCatId="3D" csTypeId="urn:microsoft.com/office/officeart/2005/8/colors/colorful5" csCatId="colorful" phldr="1"/>
      <dgm:spPr/>
      <dgm:t>
        <a:bodyPr/>
        <a:lstStyle/>
        <a:p>
          <a:endParaRPr lang="en-US"/>
        </a:p>
      </dgm:t>
    </dgm:pt>
    <dgm:pt modelId="{4784DEBC-6DA2-4047-B931-BAAA0C5A7B4D}">
      <dgm:prSet custT="1"/>
      <dgm:spPr>
        <a:ln>
          <a:solidFill>
            <a:srgbClr val="CC00CC"/>
          </a:solidFill>
        </a:ln>
        <a:effectLst>
          <a:glow rad="863600">
            <a:srgbClr val="FFFF00"/>
          </a:glow>
        </a:effectLst>
      </dgm:spPr>
      <dgm:t>
        <a:bodyPr>
          <a:sp3d extrusionH="28000" prstMaterial="matte">
            <a:bevelT w="57150" h="38100" prst="artDeco"/>
          </a:sp3d>
        </a:bodyPr>
        <a:lstStyle/>
        <a:p>
          <a:pPr rtl="0"/>
          <a:r>
            <a:rPr lang="en-US" sz="5400" b="1" i="1" dirty="0">
              <a:ln w="38100">
                <a:solidFill>
                  <a:srgbClr val="66FF33"/>
                </a:solidFill>
              </a:ln>
              <a:latin typeface="Georgia" panose="02040502050405020303" pitchFamily="18" charset="0"/>
            </a:rPr>
            <a:t>Tishri 10 – The </a:t>
          </a:r>
        </a:p>
        <a:p>
          <a:pPr rtl="0"/>
          <a:r>
            <a:rPr lang="en-US" sz="8800" b="1" i="1" dirty="0">
              <a:ln w="38100">
                <a:solidFill>
                  <a:srgbClr val="66FF33"/>
                </a:solidFill>
              </a:ln>
              <a:effectLst>
                <a:glow rad="127000">
                  <a:srgbClr val="CC66FF"/>
                </a:glow>
              </a:effectLst>
              <a:latin typeface="Georgia" panose="02040502050405020303" pitchFamily="18" charset="0"/>
            </a:rPr>
            <a:t>Atonement</a:t>
          </a:r>
          <a:r>
            <a:rPr lang="en-US" sz="8800" b="1" i="1" dirty="0">
              <a:latin typeface="Georgia" panose="02040502050405020303" pitchFamily="18" charset="0"/>
            </a:rPr>
            <a:t> </a:t>
          </a:r>
          <a:r>
            <a:rPr lang="en-US" sz="6000" b="1" dirty="0">
              <a:ln>
                <a:solidFill>
                  <a:srgbClr val="950543"/>
                </a:solidFill>
              </a:ln>
              <a:solidFill>
                <a:srgbClr val="FF9900"/>
              </a:solidFill>
            </a:rPr>
            <a:t>Cycle</a:t>
          </a:r>
          <a:endParaRPr lang="en-US" sz="4000" b="1" dirty="0">
            <a:ln>
              <a:solidFill>
                <a:srgbClr val="950543"/>
              </a:solidFill>
            </a:ln>
            <a:solidFill>
              <a:srgbClr val="FF9900"/>
            </a:solidFill>
          </a:endParaRPr>
        </a:p>
      </dgm:t>
    </dgm:pt>
    <dgm:pt modelId="{A8616BCE-E8C0-4A27-9E14-EBF5969F116B}" type="sibTrans" cxnId="{F1FDC155-17B0-43EE-9D07-229A5E1B6900}">
      <dgm:prSet/>
      <dgm:spPr/>
      <dgm:t>
        <a:bodyPr/>
        <a:lstStyle/>
        <a:p>
          <a:endParaRPr lang="en-US"/>
        </a:p>
      </dgm:t>
    </dgm:pt>
    <dgm:pt modelId="{0D7902BA-306F-4D75-841A-4F637D1B8A57}" type="parTrans" cxnId="{F1FDC155-17B0-43EE-9D07-229A5E1B6900}">
      <dgm:prSet/>
      <dgm:spPr/>
      <dgm:t>
        <a:bodyPr/>
        <a:lstStyle/>
        <a:p>
          <a:endParaRPr lang="en-US"/>
        </a:p>
      </dgm:t>
    </dgm:pt>
    <dgm:pt modelId="{8BF116E0-550D-4DC5-9609-B12F300F3F54}" type="pres">
      <dgm:prSet presAssocID="{CD7178EE-A9C5-41B4-9B36-F1CC9A120D08}" presName="Name0" presStyleCnt="0">
        <dgm:presLayoutVars>
          <dgm:chPref val="3"/>
          <dgm:dir/>
          <dgm:animLvl val="lvl"/>
          <dgm:resizeHandles/>
        </dgm:presLayoutVars>
      </dgm:prSet>
      <dgm:spPr/>
    </dgm:pt>
    <dgm:pt modelId="{05DBDB7D-49B7-4B52-B05F-BE49FAEA1E25}" type="pres">
      <dgm:prSet presAssocID="{4784DEBC-6DA2-4047-B931-BAAA0C5A7B4D}" presName="horFlow" presStyleCnt="0"/>
      <dgm:spPr/>
    </dgm:pt>
    <dgm:pt modelId="{A5CED0A8-F226-4A4E-95CA-30E7071CEFE4}" type="pres">
      <dgm:prSet presAssocID="{4784DEBC-6DA2-4047-B931-BAAA0C5A7B4D}" presName="bigChev" presStyleLbl="node1" presStyleIdx="0" presStyleCnt="1" custLinFactNeighborX="89" custLinFactNeighborY="-10874"/>
      <dgm:spPr/>
    </dgm:pt>
  </dgm:ptLst>
  <dgm:cxnLst>
    <dgm:cxn modelId="{F1FDC155-17B0-43EE-9D07-229A5E1B6900}" srcId="{CD7178EE-A9C5-41B4-9B36-F1CC9A120D08}" destId="{4784DEBC-6DA2-4047-B931-BAAA0C5A7B4D}" srcOrd="0" destOrd="0" parTransId="{0D7902BA-306F-4D75-841A-4F637D1B8A57}" sibTransId="{A8616BCE-E8C0-4A27-9E14-EBF5969F116B}"/>
    <dgm:cxn modelId="{41CB8AB9-8E01-45C5-891C-E7E4E82F1E27}" type="presOf" srcId="{4784DEBC-6DA2-4047-B931-BAAA0C5A7B4D}" destId="{A5CED0A8-F226-4A4E-95CA-30E7071CEFE4}" srcOrd="0" destOrd="0" presId="urn:microsoft.com/office/officeart/2005/8/layout/lProcess3"/>
    <dgm:cxn modelId="{ADCDACFF-687C-427B-B325-134E4CEED86F}" type="presOf" srcId="{CD7178EE-A9C5-41B4-9B36-F1CC9A120D08}" destId="{8BF116E0-550D-4DC5-9609-B12F300F3F54}" srcOrd="0" destOrd="0" presId="urn:microsoft.com/office/officeart/2005/8/layout/lProcess3"/>
    <dgm:cxn modelId="{5E0F9058-5103-4E65-8101-3A4EA7B37C93}" type="presParOf" srcId="{8BF116E0-550D-4DC5-9609-B12F300F3F54}" destId="{05DBDB7D-49B7-4B52-B05F-BE49FAEA1E25}" srcOrd="0" destOrd="0" presId="urn:microsoft.com/office/officeart/2005/8/layout/lProcess3"/>
    <dgm:cxn modelId="{3AE495A2-9514-43E9-9462-0406C0FA856F}" type="presParOf" srcId="{05DBDB7D-49B7-4B52-B05F-BE49FAEA1E25}" destId="{A5CED0A8-F226-4A4E-95CA-30E7071CEFE4}" srcOrd="0" destOrd="0" presId="urn:microsoft.com/office/officeart/2005/8/layout/lProcess3"/>
  </dgm:cxnLst>
  <dgm:bg>
    <a:gradFill>
      <a:gsLst>
        <a:gs pos="34000">
          <a:schemeClr val="tx1"/>
        </a:gs>
        <a:gs pos="30000">
          <a:srgbClr val="95F1FD"/>
        </a:gs>
        <a:gs pos="53000">
          <a:schemeClr val="tx1"/>
        </a:gs>
        <a:gs pos="98000">
          <a:schemeClr val="tx1"/>
        </a:gs>
        <a:gs pos="100000">
          <a:srgbClr val="95F1FD"/>
        </a:gs>
        <a:gs pos="55000">
          <a:srgbClr val="95F1FD"/>
        </a:gs>
        <a:gs pos="75000">
          <a:srgbClr val="95F1FD"/>
        </a:gs>
        <a:gs pos="80000">
          <a:schemeClr val="tx1"/>
        </a:gs>
        <a:gs pos="11000">
          <a:srgbClr val="95F1FD"/>
        </a:gs>
        <a:gs pos="7000">
          <a:schemeClr val="bg2">
            <a:alpha val="94000"/>
            <a:lumMod val="0"/>
          </a:schemeClr>
        </a:gs>
      </a:gsLst>
      <a:lin ang="0" scaled="0"/>
    </a:grad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CED0A8-F226-4A4E-95CA-30E7071CEFE4}">
      <dsp:nvSpPr>
        <dsp:cNvPr id="0" name=""/>
        <dsp:cNvSpPr/>
      </dsp:nvSpPr>
      <dsp:spPr>
        <a:xfrm>
          <a:off x="0" y="286706"/>
          <a:ext cx="10972800" cy="4389120"/>
        </a:xfrm>
        <a:prstGeom prst="chevron">
          <a:avLst/>
        </a:prstGeom>
        <a:solidFill>
          <a:schemeClr val="accent5">
            <a:hueOff val="0"/>
            <a:satOff val="0"/>
            <a:lumOff val="0"/>
            <a:alphaOff val="0"/>
          </a:schemeClr>
        </a:solidFill>
        <a:ln>
          <a:solidFill>
            <a:srgbClr val="CC00CC"/>
          </a:solidFill>
        </a:ln>
        <a:effectLst>
          <a:glow rad="863600">
            <a:srgbClr val="FFFF00"/>
          </a:glo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0" bIns="34290" numCol="1" spcCol="1270" anchor="ctr" anchorCtr="0">
          <a:noAutofit/>
          <a:sp3d extrusionH="28000" prstMaterial="matte">
            <a:bevelT w="57150" h="38100" prst="artDeco"/>
          </a:sp3d>
        </a:bodyPr>
        <a:lstStyle/>
        <a:p>
          <a:pPr marL="0" lvl="0" indent="0" algn="ctr" defTabSz="2400300" rtl="0">
            <a:lnSpc>
              <a:spcPct val="90000"/>
            </a:lnSpc>
            <a:spcBef>
              <a:spcPct val="0"/>
            </a:spcBef>
            <a:spcAft>
              <a:spcPct val="35000"/>
            </a:spcAft>
            <a:buNone/>
          </a:pPr>
          <a:r>
            <a:rPr lang="en-US" sz="5400" b="1" i="1" kern="1200" dirty="0">
              <a:ln w="38100">
                <a:solidFill>
                  <a:srgbClr val="66FF33"/>
                </a:solidFill>
              </a:ln>
              <a:latin typeface="Georgia" panose="02040502050405020303" pitchFamily="18" charset="0"/>
            </a:rPr>
            <a:t>Tishri 10 – The </a:t>
          </a:r>
        </a:p>
        <a:p>
          <a:pPr marL="0" lvl="0" indent="0" algn="ctr" defTabSz="2400300" rtl="0">
            <a:lnSpc>
              <a:spcPct val="90000"/>
            </a:lnSpc>
            <a:spcBef>
              <a:spcPct val="0"/>
            </a:spcBef>
            <a:spcAft>
              <a:spcPct val="35000"/>
            </a:spcAft>
            <a:buNone/>
          </a:pPr>
          <a:r>
            <a:rPr lang="en-US" sz="8800" b="1" i="1" kern="1200" dirty="0">
              <a:ln w="38100">
                <a:solidFill>
                  <a:srgbClr val="66FF33"/>
                </a:solidFill>
              </a:ln>
              <a:effectLst>
                <a:glow rad="127000">
                  <a:srgbClr val="CC66FF"/>
                </a:glow>
              </a:effectLst>
              <a:latin typeface="Georgia" panose="02040502050405020303" pitchFamily="18" charset="0"/>
            </a:rPr>
            <a:t>Atonement</a:t>
          </a:r>
          <a:r>
            <a:rPr lang="en-US" sz="8800" b="1" i="1" kern="1200" dirty="0">
              <a:latin typeface="Georgia" panose="02040502050405020303" pitchFamily="18" charset="0"/>
            </a:rPr>
            <a:t> </a:t>
          </a:r>
          <a:r>
            <a:rPr lang="en-US" sz="6000" b="1" kern="1200" dirty="0">
              <a:ln>
                <a:solidFill>
                  <a:srgbClr val="950543"/>
                </a:solidFill>
              </a:ln>
              <a:solidFill>
                <a:srgbClr val="FF9900"/>
              </a:solidFill>
            </a:rPr>
            <a:t>Cycle</a:t>
          </a:r>
          <a:endParaRPr lang="en-US" sz="4000" b="1" kern="1200" dirty="0">
            <a:ln>
              <a:solidFill>
                <a:srgbClr val="950543"/>
              </a:solidFill>
            </a:ln>
            <a:solidFill>
              <a:srgbClr val="FF9900"/>
            </a:solidFill>
          </a:endParaRPr>
        </a:p>
      </dsp:txBody>
      <dsp:txXfrm>
        <a:off x="2194560" y="286706"/>
        <a:ext cx="6583680" cy="438912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5265050-468C-4174-A6A8-BEFF5BDE4191}" type="datetimeFigureOut">
              <a:rPr lang="en-US" smtClean="0"/>
              <a:t>12/12/2020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1D2096C-2369-40D2-9E5E-D8DC4E11E865}" type="slidenum">
              <a:rPr lang="en-US" smtClean="0"/>
              <a:t>‹#›</a:t>
            </a:fld>
            <a:endParaRPr lang="en-US"/>
          </a:p>
        </p:txBody>
      </p:sp>
    </p:spTree>
    <p:extLst>
      <p:ext uri="{BB962C8B-B14F-4D97-AF65-F5344CB8AC3E}">
        <p14:creationId xmlns:p14="http://schemas.microsoft.com/office/powerpoint/2010/main" val="3855223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Calculating Atonement Correctly    Truly There can be only One Covenant Calendar...  Jan 28</a:t>
            </a:r>
            <a:r>
              <a:rPr lang="en-US" b="1" baseline="30000" dirty="0"/>
              <a:t>th</a:t>
            </a:r>
            <a:r>
              <a:rPr lang="en-US" b="1" dirty="0"/>
              <a:t>  (Mario’s Version)</a:t>
            </a:r>
          </a:p>
          <a:p>
            <a:br>
              <a:rPr lang="en-US" dirty="0"/>
            </a:br>
            <a:r>
              <a:rPr lang="en-US" b="1" dirty="0"/>
              <a:t>In this week's class</a:t>
            </a:r>
            <a:r>
              <a:rPr lang="en-US" dirty="0"/>
              <a:t>  Our main source text comes from Leviticus 23:27-32</a:t>
            </a:r>
            <a:br>
              <a:rPr lang="en-US" dirty="0"/>
            </a:br>
            <a:br>
              <a:rPr lang="en-US" dirty="0"/>
            </a:br>
            <a:r>
              <a:rPr lang="en-US" dirty="0"/>
              <a:t>Charlene wouldn't you agree that it's HIGH TIME our brothers &amp; sisters understand the correct way to walk IN COVENANT with our Creator and observe the Festival of Atonement on Yahuah's Calendar</a:t>
            </a:r>
            <a:br>
              <a:rPr lang="en-US" dirty="0"/>
            </a:br>
            <a:br>
              <a:rPr lang="en-US" dirty="0"/>
            </a:br>
            <a:r>
              <a:rPr lang="en-US" dirty="0"/>
              <a:t>- the Covenant Calendar that the Hebrew nation agreed to 3 times before it was ratified in blood at Mt Sinai ?</a:t>
            </a:r>
            <a:br>
              <a:rPr lang="en-US" dirty="0"/>
            </a:br>
            <a:br>
              <a:rPr lang="en-US" dirty="0"/>
            </a:br>
            <a:r>
              <a:rPr lang="en-US" dirty="0"/>
              <a:t>What do you say Charlene ?</a:t>
            </a:r>
            <a:br>
              <a:rPr lang="en-US" dirty="0"/>
            </a:br>
            <a:r>
              <a:rPr lang="en-US" dirty="0"/>
              <a:t> </a:t>
            </a:r>
            <a:br>
              <a:rPr lang="en-US" dirty="0"/>
            </a:br>
            <a:r>
              <a:rPr lang="en-US" dirty="0"/>
              <a:t>We invite you to join us on CCC for an extremely interesting and revealing investigation of the commands concerning Yahuah's Sabbath of Atonement on the 10th day in the 7th month..</a:t>
            </a:r>
            <a:br>
              <a:rPr lang="en-US" dirty="0"/>
            </a:br>
            <a:br>
              <a:rPr lang="en-US" dirty="0"/>
            </a:br>
            <a:r>
              <a:rPr lang="en-US" b="1" dirty="0"/>
              <a:t>Here are some questions that will be addressed...</a:t>
            </a:r>
            <a:br>
              <a:rPr lang="en-US" dirty="0"/>
            </a:br>
            <a:r>
              <a:rPr lang="en-US" dirty="0"/>
              <a:t> Are we to believe that Yahuah changed His mind, somewhere between verse 27 &amp; verse 32 ?</a:t>
            </a:r>
            <a:br>
              <a:rPr lang="en-US" dirty="0"/>
            </a:br>
            <a:r>
              <a:rPr lang="en-US" dirty="0"/>
              <a:t> </a:t>
            </a:r>
          </a:p>
          <a:p>
            <a:r>
              <a:rPr lang="en-US" dirty="0"/>
              <a:t>Why have we been taught to start the Sabbath "Day of Atonement" at the evening of the 9th ?</a:t>
            </a:r>
            <a:br>
              <a:rPr lang="en-US" dirty="0"/>
            </a:br>
            <a:r>
              <a:rPr lang="en-US" dirty="0"/>
              <a:t> </a:t>
            </a:r>
          </a:p>
          <a:p>
            <a:r>
              <a:rPr lang="en-US" dirty="0"/>
              <a:t>Did Yahuah provide us with a reason for the "instant controversial and uncharacteristic switcheroo" ?</a:t>
            </a:r>
            <a:br>
              <a:rPr lang="en-US" dirty="0"/>
            </a:br>
            <a:r>
              <a:rPr lang="en-US" dirty="0"/>
              <a:t> </a:t>
            </a:r>
          </a:p>
          <a:p>
            <a:r>
              <a:rPr lang="en-US" dirty="0"/>
              <a:t>Should the "Day" of Atonement actually be called the "Days" of Atonement ?</a:t>
            </a:r>
            <a:br>
              <a:rPr lang="en-US" dirty="0"/>
            </a:br>
            <a:r>
              <a:rPr lang="en-US" dirty="0"/>
              <a:t> </a:t>
            </a:r>
          </a:p>
          <a:p>
            <a:r>
              <a:rPr lang="en-US" dirty="0"/>
              <a:t>If Atonement day is in fact an anomaly and is totally different in its pattern from the other Mo-edim </a:t>
            </a:r>
            <a:r>
              <a:rPr lang="en-US" i="1" dirty="0"/>
              <a:t>(Feast) </a:t>
            </a:r>
            <a:r>
              <a:rPr lang="en-US" dirty="0"/>
              <a:t>patterns, where do we find this explanation in the Scriptures ? </a:t>
            </a:r>
          </a:p>
          <a:p>
            <a:br>
              <a:rPr lang="en-US" dirty="0"/>
            </a:br>
            <a:r>
              <a:rPr lang="en-US" dirty="0"/>
              <a:t>If any of these questions are intriguing to you, or if you think you know the answers and are looking for biblical confirmation, be sure to show your beautiful faces at CCC study this </a:t>
            </a:r>
            <a:r>
              <a:rPr lang="en-US" dirty="0" err="1"/>
              <a:t>friday</a:t>
            </a:r>
            <a:r>
              <a:rPr lang="en-US" dirty="0"/>
              <a:t> February 02/19 </a:t>
            </a:r>
            <a:br>
              <a:rPr lang="en-US" dirty="0"/>
            </a:br>
            <a:br>
              <a:rPr lang="en-US" dirty="0"/>
            </a:br>
            <a:r>
              <a:rPr lang="en-US" b="1" dirty="0"/>
              <a:t>The 18th day of the 11th month</a:t>
            </a:r>
            <a:r>
              <a:rPr lang="en-US" dirty="0"/>
              <a:t> for Covenant Calendar counting (Ps 90:12). </a:t>
            </a:r>
            <a:br>
              <a:rPr lang="en-US" dirty="0"/>
            </a:br>
            <a:br>
              <a:rPr lang="en-US" dirty="0"/>
            </a:br>
            <a:br>
              <a:rPr lang="en-US" dirty="0"/>
            </a:br>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2</a:t>
            </a:fld>
            <a:endParaRPr lang="en-US"/>
          </a:p>
        </p:txBody>
      </p:sp>
    </p:spTree>
    <p:extLst>
      <p:ext uri="{BB962C8B-B14F-4D97-AF65-F5344CB8AC3E}">
        <p14:creationId xmlns:p14="http://schemas.microsoft.com/office/powerpoint/2010/main" val="2487038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7</a:t>
            </a:fld>
            <a:endParaRPr lang="en-US"/>
          </a:p>
        </p:txBody>
      </p:sp>
    </p:spTree>
    <p:extLst>
      <p:ext uri="{BB962C8B-B14F-4D97-AF65-F5344CB8AC3E}">
        <p14:creationId xmlns:p14="http://schemas.microsoft.com/office/powerpoint/2010/main" val="1146508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27</a:t>
            </a:fld>
            <a:endParaRPr lang="en-US"/>
          </a:p>
        </p:txBody>
      </p:sp>
    </p:spTree>
    <p:extLst>
      <p:ext uri="{BB962C8B-B14F-4D97-AF65-F5344CB8AC3E}">
        <p14:creationId xmlns:p14="http://schemas.microsoft.com/office/powerpoint/2010/main" val="372935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29</a:t>
            </a:fld>
            <a:endParaRPr lang="en-US"/>
          </a:p>
        </p:txBody>
      </p:sp>
    </p:spTree>
    <p:extLst>
      <p:ext uri="{BB962C8B-B14F-4D97-AF65-F5344CB8AC3E}">
        <p14:creationId xmlns:p14="http://schemas.microsoft.com/office/powerpoint/2010/main" val="1045276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Kelowna  Jan 20/19 … Okanagan Lake by Catherine Hutchins</a:t>
            </a:r>
          </a:p>
        </p:txBody>
      </p:sp>
      <p:sp>
        <p:nvSpPr>
          <p:cNvPr id="4" name="Slide Number Placeholder 3"/>
          <p:cNvSpPr>
            <a:spLocks noGrp="1"/>
          </p:cNvSpPr>
          <p:nvPr>
            <p:ph type="sldNum" sz="quarter" idx="10"/>
          </p:nvPr>
        </p:nvSpPr>
        <p:spPr/>
        <p:txBody>
          <a:bodyPr/>
          <a:lstStyle/>
          <a:p>
            <a:fld id="{71D2096C-2369-40D2-9E5E-D8DC4E11E865}" type="slidenum">
              <a:rPr lang="en-US" smtClean="0"/>
              <a:t>31</a:t>
            </a:fld>
            <a:endParaRPr lang="en-US"/>
          </a:p>
        </p:txBody>
      </p:sp>
    </p:spTree>
    <p:extLst>
      <p:ext uri="{BB962C8B-B14F-4D97-AF65-F5344CB8AC3E}">
        <p14:creationId xmlns:p14="http://schemas.microsoft.com/office/powerpoint/2010/main" val="4206954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34</a:t>
            </a:fld>
            <a:endParaRPr lang="en-US"/>
          </a:p>
        </p:txBody>
      </p:sp>
    </p:spTree>
    <p:extLst>
      <p:ext uri="{BB962C8B-B14F-4D97-AF65-F5344CB8AC3E}">
        <p14:creationId xmlns:p14="http://schemas.microsoft.com/office/powerpoint/2010/main" val="1462700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35</a:t>
            </a:fld>
            <a:endParaRPr lang="en-US"/>
          </a:p>
        </p:txBody>
      </p:sp>
    </p:spTree>
    <p:extLst>
      <p:ext uri="{BB962C8B-B14F-4D97-AF65-F5344CB8AC3E}">
        <p14:creationId xmlns:p14="http://schemas.microsoft.com/office/powerpoint/2010/main" val="1462700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36</a:t>
            </a:fld>
            <a:endParaRPr lang="en-US"/>
          </a:p>
        </p:txBody>
      </p:sp>
    </p:spTree>
    <p:extLst>
      <p:ext uri="{BB962C8B-B14F-4D97-AF65-F5344CB8AC3E}">
        <p14:creationId xmlns:p14="http://schemas.microsoft.com/office/powerpoint/2010/main" val="371856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37</a:t>
            </a:fld>
            <a:endParaRPr lang="en-US"/>
          </a:p>
        </p:txBody>
      </p:sp>
    </p:spTree>
    <p:extLst>
      <p:ext uri="{BB962C8B-B14F-4D97-AF65-F5344CB8AC3E}">
        <p14:creationId xmlns:p14="http://schemas.microsoft.com/office/powerpoint/2010/main" val="4034918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38</a:t>
            </a:fld>
            <a:endParaRPr lang="en-US"/>
          </a:p>
        </p:txBody>
      </p:sp>
    </p:spTree>
    <p:extLst>
      <p:ext uri="{BB962C8B-B14F-4D97-AF65-F5344CB8AC3E}">
        <p14:creationId xmlns:p14="http://schemas.microsoft.com/office/powerpoint/2010/main" val="4034918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39</a:t>
            </a:fld>
            <a:endParaRPr lang="en-US"/>
          </a:p>
        </p:txBody>
      </p:sp>
    </p:spTree>
    <p:extLst>
      <p:ext uri="{BB962C8B-B14F-4D97-AF65-F5344CB8AC3E}">
        <p14:creationId xmlns:p14="http://schemas.microsoft.com/office/powerpoint/2010/main" val="1105767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40</a:t>
            </a:fld>
            <a:endParaRPr lang="en-US"/>
          </a:p>
        </p:txBody>
      </p:sp>
    </p:spTree>
    <p:extLst>
      <p:ext uri="{BB962C8B-B14F-4D97-AF65-F5344CB8AC3E}">
        <p14:creationId xmlns:p14="http://schemas.microsoft.com/office/powerpoint/2010/main" val="1299876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41</a:t>
            </a:fld>
            <a:endParaRPr lang="en-US"/>
          </a:p>
        </p:txBody>
      </p:sp>
    </p:spTree>
    <p:extLst>
      <p:ext uri="{BB962C8B-B14F-4D97-AF65-F5344CB8AC3E}">
        <p14:creationId xmlns:p14="http://schemas.microsoft.com/office/powerpoint/2010/main" val="484560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47</a:t>
            </a:fld>
            <a:endParaRPr lang="en-US"/>
          </a:p>
        </p:txBody>
      </p:sp>
    </p:spTree>
    <p:extLst>
      <p:ext uri="{BB962C8B-B14F-4D97-AF65-F5344CB8AC3E}">
        <p14:creationId xmlns:p14="http://schemas.microsoft.com/office/powerpoint/2010/main" val="3068933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D2096C-2369-40D2-9E5E-D8DC4E11E865}" type="slidenum">
              <a:rPr lang="en-US" smtClean="0"/>
              <a:t>48</a:t>
            </a:fld>
            <a:endParaRPr lang="en-US"/>
          </a:p>
        </p:txBody>
      </p:sp>
    </p:spTree>
    <p:extLst>
      <p:ext uri="{BB962C8B-B14F-4D97-AF65-F5344CB8AC3E}">
        <p14:creationId xmlns:p14="http://schemas.microsoft.com/office/powerpoint/2010/main" val="170247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49</a:t>
            </a:fld>
            <a:endParaRPr lang="en-US"/>
          </a:p>
        </p:txBody>
      </p:sp>
    </p:spTree>
    <p:extLst>
      <p:ext uri="{BB962C8B-B14F-4D97-AF65-F5344CB8AC3E}">
        <p14:creationId xmlns:p14="http://schemas.microsoft.com/office/powerpoint/2010/main" val="4263379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50</a:t>
            </a:fld>
            <a:endParaRPr lang="en-US"/>
          </a:p>
        </p:txBody>
      </p:sp>
    </p:spTree>
    <p:extLst>
      <p:ext uri="{BB962C8B-B14F-4D97-AF65-F5344CB8AC3E}">
        <p14:creationId xmlns:p14="http://schemas.microsoft.com/office/powerpoint/2010/main" val="1761380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51</a:t>
            </a:fld>
            <a:endParaRPr lang="en-US"/>
          </a:p>
        </p:txBody>
      </p:sp>
    </p:spTree>
    <p:extLst>
      <p:ext uri="{BB962C8B-B14F-4D97-AF65-F5344CB8AC3E}">
        <p14:creationId xmlns:p14="http://schemas.microsoft.com/office/powerpoint/2010/main" val="15778080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52</a:t>
            </a:fld>
            <a:endParaRPr lang="en-US"/>
          </a:p>
        </p:txBody>
      </p:sp>
    </p:spTree>
    <p:extLst>
      <p:ext uri="{BB962C8B-B14F-4D97-AF65-F5344CB8AC3E}">
        <p14:creationId xmlns:p14="http://schemas.microsoft.com/office/powerpoint/2010/main" val="7057571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53</a:t>
            </a:fld>
            <a:endParaRPr lang="en-US"/>
          </a:p>
        </p:txBody>
      </p:sp>
    </p:spTree>
    <p:extLst>
      <p:ext uri="{BB962C8B-B14F-4D97-AF65-F5344CB8AC3E}">
        <p14:creationId xmlns:p14="http://schemas.microsoft.com/office/powerpoint/2010/main" val="4545240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54</a:t>
            </a:fld>
            <a:endParaRPr lang="en-US"/>
          </a:p>
        </p:txBody>
      </p:sp>
    </p:spTree>
    <p:extLst>
      <p:ext uri="{BB962C8B-B14F-4D97-AF65-F5344CB8AC3E}">
        <p14:creationId xmlns:p14="http://schemas.microsoft.com/office/powerpoint/2010/main" val="1921135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55</a:t>
            </a:fld>
            <a:endParaRPr lang="en-US"/>
          </a:p>
        </p:txBody>
      </p:sp>
    </p:spTree>
    <p:extLst>
      <p:ext uri="{BB962C8B-B14F-4D97-AF65-F5344CB8AC3E}">
        <p14:creationId xmlns:p14="http://schemas.microsoft.com/office/powerpoint/2010/main" val="18294588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Gen 3:13 – Course of time – the word </a:t>
            </a:r>
            <a:r>
              <a:rPr lang="en-CA" dirty="0" err="1"/>
              <a:t>Yowm</a:t>
            </a:r>
            <a:r>
              <a:rPr lang="en-CA" baseline="0" dirty="0"/>
              <a:t> is used here.  These days of </a:t>
            </a:r>
            <a:r>
              <a:rPr lang="en-CA" baseline="0" dirty="0" err="1"/>
              <a:t>Cains</a:t>
            </a:r>
            <a:r>
              <a:rPr lang="en-CA" baseline="0" dirty="0"/>
              <a:t> life included the night season – 24 hours.</a:t>
            </a:r>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57</a:t>
            </a:fld>
            <a:endParaRPr lang="en-US"/>
          </a:p>
        </p:txBody>
      </p:sp>
    </p:spTree>
    <p:extLst>
      <p:ext uri="{BB962C8B-B14F-4D97-AF65-F5344CB8AC3E}">
        <p14:creationId xmlns:p14="http://schemas.microsoft.com/office/powerpoint/2010/main" val="193576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59</a:t>
            </a:fld>
            <a:endParaRPr lang="en-US"/>
          </a:p>
        </p:txBody>
      </p:sp>
    </p:spTree>
    <p:extLst>
      <p:ext uri="{BB962C8B-B14F-4D97-AF65-F5344CB8AC3E}">
        <p14:creationId xmlns:p14="http://schemas.microsoft.com/office/powerpoint/2010/main" val="2583538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CB2FD2-09BE-44D6-B18C-0F4373F11CAB}" type="datetime1">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4"/>
          <p:cNvSpPr>
            <a:spLocks noGrp="1"/>
          </p:cNvSpPr>
          <p:nvPr>
            <p:ph type="sldNum" sz="quarter" idx="12"/>
          </p:nvPr>
        </p:nvSpPr>
        <p:spPr>
          <a:xfrm>
            <a:off x="9336741" y="6383244"/>
            <a:ext cx="2743200" cy="365125"/>
          </a:xfrm>
        </p:spPr>
        <p:txBody>
          <a:bodyPr/>
          <a:lstStyle>
            <a:lvl1pPr>
              <a:defRPr sz="1600">
                <a:solidFill>
                  <a:schemeClr val="tx1"/>
                </a:solidFill>
              </a:defRPr>
            </a:lvl1pPr>
          </a:lstStyle>
          <a:p>
            <a:fld id="{0FAB87E4-7748-4117-92E5-790DAABEC644}" type="slidenum">
              <a:rPr lang="en-US" smtClean="0"/>
              <a:pPr/>
              <a:t>‹#›</a:t>
            </a:fld>
            <a:endParaRPr lang="en-US" dirty="0"/>
          </a:p>
        </p:txBody>
      </p:sp>
    </p:spTree>
    <p:extLst>
      <p:ext uri="{BB962C8B-B14F-4D97-AF65-F5344CB8AC3E}">
        <p14:creationId xmlns:p14="http://schemas.microsoft.com/office/powerpoint/2010/main" val="28915317"/>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38B725-4228-40CB-9392-F5AE32158060}" type="datetime1">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4"/>
          <p:cNvSpPr>
            <a:spLocks noGrp="1"/>
          </p:cNvSpPr>
          <p:nvPr>
            <p:ph type="sldNum" sz="quarter" idx="12"/>
          </p:nvPr>
        </p:nvSpPr>
        <p:spPr>
          <a:xfrm>
            <a:off x="9336741" y="6383244"/>
            <a:ext cx="2743200" cy="365125"/>
          </a:xfrm>
        </p:spPr>
        <p:txBody>
          <a:bodyPr/>
          <a:lstStyle>
            <a:lvl1pPr>
              <a:defRPr sz="1600">
                <a:solidFill>
                  <a:schemeClr val="tx1"/>
                </a:solidFill>
              </a:defRPr>
            </a:lvl1pPr>
          </a:lstStyle>
          <a:p>
            <a:fld id="{0FAB87E4-7748-4117-92E5-790DAABEC644}" type="slidenum">
              <a:rPr lang="en-US" smtClean="0"/>
              <a:pPr/>
              <a:t>‹#›</a:t>
            </a:fld>
            <a:endParaRPr lang="en-US" dirty="0"/>
          </a:p>
        </p:txBody>
      </p:sp>
    </p:spTree>
    <p:extLst>
      <p:ext uri="{BB962C8B-B14F-4D97-AF65-F5344CB8AC3E}">
        <p14:creationId xmlns:p14="http://schemas.microsoft.com/office/powerpoint/2010/main" val="1228924069"/>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AE000F-34A1-435C-825F-CF0C7AF31D64}" type="datetime1">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4"/>
          <p:cNvSpPr>
            <a:spLocks noGrp="1"/>
          </p:cNvSpPr>
          <p:nvPr>
            <p:ph type="sldNum" sz="quarter" idx="12"/>
          </p:nvPr>
        </p:nvSpPr>
        <p:spPr>
          <a:xfrm>
            <a:off x="9336741" y="6383244"/>
            <a:ext cx="2743200" cy="365125"/>
          </a:xfrm>
        </p:spPr>
        <p:txBody>
          <a:bodyPr/>
          <a:lstStyle>
            <a:lvl1pPr>
              <a:defRPr sz="1600">
                <a:solidFill>
                  <a:schemeClr val="tx1"/>
                </a:solidFill>
              </a:defRPr>
            </a:lvl1pPr>
          </a:lstStyle>
          <a:p>
            <a:fld id="{0FAB87E4-7748-4117-92E5-790DAABEC644}" type="slidenum">
              <a:rPr lang="en-US" smtClean="0"/>
              <a:pPr/>
              <a:t>‹#›</a:t>
            </a:fld>
            <a:endParaRPr lang="en-US" dirty="0"/>
          </a:p>
        </p:txBody>
      </p:sp>
    </p:spTree>
    <p:extLst>
      <p:ext uri="{BB962C8B-B14F-4D97-AF65-F5344CB8AC3E}">
        <p14:creationId xmlns:p14="http://schemas.microsoft.com/office/powerpoint/2010/main" val="1972439078"/>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BD0DF4C-4129-4C05-87F9-6471E859ACA6}" type="datetime1">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4"/>
          <p:cNvSpPr>
            <a:spLocks noGrp="1"/>
          </p:cNvSpPr>
          <p:nvPr>
            <p:ph type="sldNum" sz="quarter" idx="12"/>
          </p:nvPr>
        </p:nvSpPr>
        <p:spPr>
          <a:xfrm>
            <a:off x="9336741" y="6383244"/>
            <a:ext cx="2743200" cy="365125"/>
          </a:xfrm>
        </p:spPr>
        <p:txBody>
          <a:bodyPr/>
          <a:lstStyle>
            <a:lvl1pPr>
              <a:defRPr sz="1600">
                <a:solidFill>
                  <a:schemeClr val="tx1"/>
                </a:solidFill>
              </a:defRPr>
            </a:lvl1pPr>
          </a:lstStyle>
          <a:p>
            <a:fld id="{0FAB87E4-7748-4117-92E5-790DAABEC644}" type="slidenum">
              <a:rPr lang="en-US" smtClean="0"/>
              <a:pPr/>
              <a:t>‹#›</a:t>
            </a:fld>
            <a:endParaRPr lang="en-US" dirty="0"/>
          </a:p>
        </p:txBody>
      </p:sp>
    </p:spTree>
    <p:extLst>
      <p:ext uri="{BB962C8B-B14F-4D97-AF65-F5344CB8AC3E}">
        <p14:creationId xmlns:p14="http://schemas.microsoft.com/office/powerpoint/2010/main" val="2310703385"/>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47F87C-9849-4236-8427-183017B4EFDD}" type="datetime1">
              <a:rPr lang="en-US" smtClean="0"/>
              <a:t>12/12/2020</a:t>
            </a:fld>
            <a:endParaRPr lang="en-US"/>
          </a:p>
        </p:txBody>
      </p:sp>
      <p:sp>
        <p:nvSpPr>
          <p:cNvPr id="8" name="Footer Placeholder 7"/>
          <p:cNvSpPr>
            <a:spLocks noGrp="1"/>
          </p:cNvSpPr>
          <p:nvPr>
            <p:ph type="ftr" sz="quarter" idx="11"/>
          </p:nvPr>
        </p:nvSpPr>
        <p:spPr/>
        <p:txBody>
          <a:bodyPr/>
          <a:lstStyle/>
          <a:p>
            <a:endParaRPr lang="en-US"/>
          </a:p>
        </p:txBody>
      </p:sp>
      <p:sp>
        <p:nvSpPr>
          <p:cNvPr id="10" name="Slide Number Placeholder 4"/>
          <p:cNvSpPr>
            <a:spLocks noGrp="1"/>
          </p:cNvSpPr>
          <p:nvPr>
            <p:ph type="sldNum" sz="quarter" idx="12"/>
          </p:nvPr>
        </p:nvSpPr>
        <p:spPr>
          <a:xfrm>
            <a:off x="9336741" y="6383244"/>
            <a:ext cx="2743200" cy="365125"/>
          </a:xfrm>
        </p:spPr>
        <p:txBody>
          <a:bodyPr/>
          <a:lstStyle>
            <a:lvl1pPr>
              <a:defRPr sz="1600">
                <a:solidFill>
                  <a:schemeClr val="tx1"/>
                </a:solidFill>
              </a:defRPr>
            </a:lvl1pPr>
          </a:lstStyle>
          <a:p>
            <a:fld id="{0FAB87E4-7748-4117-92E5-790DAABEC644}" type="slidenum">
              <a:rPr lang="en-US" smtClean="0"/>
              <a:pPr/>
              <a:t>‹#›</a:t>
            </a:fld>
            <a:endParaRPr lang="en-US" dirty="0"/>
          </a:p>
        </p:txBody>
      </p:sp>
    </p:spTree>
    <p:extLst>
      <p:ext uri="{BB962C8B-B14F-4D97-AF65-F5344CB8AC3E}">
        <p14:creationId xmlns:p14="http://schemas.microsoft.com/office/powerpoint/2010/main" val="139622768"/>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F41944A-0A18-4E45-A525-0F617DAADC5D}" type="datetime1">
              <a:rPr lang="en-US" smtClean="0"/>
              <a:t>12/12/2020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336741" y="6383244"/>
            <a:ext cx="2743200" cy="365125"/>
          </a:xfrm>
        </p:spPr>
        <p:txBody>
          <a:bodyPr/>
          <a:lstStyle>
            <a:lvl1pPr>
              <a:defRPr sz="1600">
                <a:solidFill>
                  <a:schemeClr val="tx1"/>
                </a:solidFill>
              </a:defRPr>
            </a:lvl1pPr>
          </a:lstStyle>
          <a:p>
            <a:fld id="{0FAB87E4-7748-4117-92E5-790DAABEC644}" type="slidenum">
              <a:rPr lang="en-US" smtClean="0"/>
              <a:pPr/>
              <a:t>‹#›</a:t>
            </a:fld>
            <a:endParaRPr lang="en-US" dirty="0"/>
          </a:p>
        </p:txBody>
      </p:sp>
    </p:spTree>
    <p:extLst>
      <p:ext uri="{BB962C8B-B14F-4D97-AF65-F5344CB8AC3E}">
        <p14:creationId xmlns:p14="http://schemas.microsoft.com/office/powerpoint/2010/main" val="44749558"/>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30D679-6BF2-4C5E-B053-D4AF1E9EEDC7}" type="datetime1">
              <a:rPr lang="en-US" smtClean="0"/>
              <a:t>12/12/2020</a:t>
            </a:fld>
            <a:endParaRPr lang="en-US"/>
          </a:p>
        </p:txBody>
      </p:sp>
      <p:sp>
        <p:nvSpPr>
          <p:cNvPr id="3" name="Footer Placeholder 2"/>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336741" y="6383244"/>
            <a:ext cx="2743200" cy="365125"/>
          </a:xfrm>
        </p:spPr>
        <p:txBody>
          <a:bodyPr/>
          <a:lstStyle>
            <a:lvl1pPr>
              <a:defRPr sz="1600">
                <a:solidFill>
                  <a:schemeClr val="tx1"/>
                </a:solidFill>
              </a:defRPr>
            </a:lvl1pPr>
          </a:lstStyle>
          <a:p>
            <a:fld id="{0FAB87E4-7748-4117-92E5-790DAABEC644}" type="slidenum">
              <a:rPr lang="en-US" smtClean="0"/>
              <a:pPr/>
              <a:t>‹#›</a:t>
            </a:fld>
            <a:endParaRPr lang="en-US" dirty="0"/>
          </a:p>
        </p:txBody>
      </p:sp>
    </p:spTree>
    <p:extLst>
      <p:ext uri="{BB962C8B-B14F-4D97-AF65-F5344CB8AC3E}">
        <p14:creationId xmlns:p14="http://schemas.microsoft.com/office/powerpoint/2010/main" val="2594488780"/>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C503AA0-5237-41A7-B3CF-F4762D263F58}" type="datetime1">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AB87E4-7748-4117-92E5-790DAABEC644}" type="slidenum">
              <a:rPr lang="en-US" smtClean="0"/>
              <a:t>‹#›</a:t>
            </a:fld>
            <a:endParaRPr lang="en-US"/>
          </a:p>
        </p:txBody>
      </p:sp>
    </p:spTree>
    <p:extLst>
      <p:ext uri="{BB962C8B-B14F-4D97-AF65-F5344CB8AC3E}">
        <p14:creationId xmlns:p14="http://schemas.microsoft.com/office/powerpoint/2010/main" val="78581324"/>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5CF5A8-0526-4CC3-B85C-45961E6B21C7}" type="datetime1">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AB87E4-7748-4117-92E5-790DAABEC644}" type="slidenum">
              <a:rPr lang="en-US" smtClean="0"/>
              <a:t>‹#›</a:t>
            </a:fld>
            <a:endParaRPr lang="en-US"/>
          </a:p>
        </p:txBody>
      </p:sp>
    </p:spTree>
    <p:extLst>
      <p:ext uri="{BB962C8B-B14F-4D97-AF65-F5344CB8AC3E}">
        <p14:creationId xmlns:p14="http://schemas.microsoft.com/office/powerpoint/2010/main" val="2509778265"/>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B269A9-C7DC-442F-836B-A08D96E3E9E6}" type="datetime1">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AB87E4-7748-4117-92E5-790DAABEC644}" type="slidenum">
              <a:rPr lang="en-US" smtClean="0"/>
              <a:t>‹#›</a:t>
            </a:fld>
            <a:endParaRPr lang="en-US"/>
          </a:p>
        </p:txBody>
      </p:sp>
    </p:spTree>
    <p:extLst>
      <p:ext uri="{BB962C8B-B14F-4D97-AF65-F5344CB8AC3E}">
        <p14:creationId xmlns:p14="http://schemas.microsoft.com/office/powerpoint/2010/main" val="1206857415"/>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BFCB47-1DAA-4DF7-A084-B37F518073C3}" type="datetime1">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AB87E4-7748-4117-92E5-790DAABEC644}" type="slidenum">
              <a:rPr lang="en-US" smtClean="0"/>
              <a:t>‹#›</a:t>
            </a:fld>
            <a:endParaRPr lang="en-US"/>
          </a:p>
        </p:txBody>
      </p:sp>
    </p:spTree>
    <p:extLst>
      <p:ext uri="{BB962C8B-B14F-4D97-AF65-F5344CB8AC3E}">
        <p14:creationId xmlns:p14="http://schemas.microsoft.com/office/powerpoint/2010/main" val="2767319312"/>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6CF0E4-6C3A-452E-AAF4-6725F214F3BB}" type="datetime1">
              <a:rPr lang="en-US" smtClean="0"/>
              <a:t>12/12/2020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AB87E4-7748-4117-92E5-790DAABEC644}" type="slidenum">
              <a:rPr lang="en-US" smtClean="0"/>
              <a:t>‹#›</a:t>
            </a:fld>
            <a:endParaRPr lang="en-US"/>
          </a:p>
        </p:txBody>
      </p:sp>
    </p:spTree>
    <p:extLst>
      <p:ext uri="{BB962C8B-B14F-4D97-AF65-F5344CB8AC3E}">
        <p14:creationId xmlns:p14="http://schemas.microsoft.com/office/powerpoint/2010/main" val="2116634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microsoft.com/office/2007/relationships/hdphoto" Target="../media/hdphoto2.wdp"/><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16.png"/><Relationship Id="rId9" Type="http://schemas.openxmlformats.org/officeDocument/2006/relationships/image" Target="../media/image28.png"/></Relationships>
</file>

<file path=ppt/slides/_rels/slide5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microsoft.com/office/2007/relationships/hdphoto" Target="../media/hdphoto4.wdp"/><Relationship Id="rId4" Type="http://schemas.openxmlformats.org/officeDocument/2006/relationships/image" Target="../media/image32.jpeg"/></Relationships>
</file>

<file path=ppt/slides/_rels/slide6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7.xml"/><Relationship Id="rId5" Type="http://schemas.openxmlformats.org/officeDocument/2006/relationships/hyperlink" Target="http://www.studythecalendar.com/" TargetMode="External"/><Relationship Id="rId4" Type="http://schemas.openxmlformats.org/officeDocument/2006/relationships/hyperlink" Target="mailto:tim@studythecalenda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E709A7-6106-43E9-A615-FD2CE413A672}"/>
              </a:ext>
            </a:extLst>
          </p:cNvPr>
          <p:cNvSpPr>
            <a:spLocks noGrp="1"/>
          </p:cNvSpPr>
          <p:nvPr>
            <p:ph type="sldNum" sz="quarter" idx="12"/>
          </p:nvPr>
        </p:nvSpPr>
        <p:spPr/>
        <p:txBody>
          <a:bodyPr/>
          <a:lstStyle/>
          <a:p>
            <a:fld id="{0FAB87E4-7748-4117-92E5-790DAABEC644}" type="slidenum">
              <a:rPr lang="en-US" smtClean="0"/>
              <a:pPr/>
              <a:t>1</a:t>
            </a:fld>
            <a:endParaRPr lang="en-US" dirty="0"/>
          </a:p>
        </p:txBody>
      </p:sp>
      <p:pic>
        <p:nvPicPr>
          <p:cNvPr id="4" name="Picture 3">
            <a:extLst>
              <a:ext uri="{FF2B5EF4-FFF2-40B4-BE49-F238E27FC236}">
                <a16:creationId xmlns:a16="http://schemas.microsoft.com/office/drawing/2014/main" id="{426986DE-CB77-4BFF-9C73-9F37734F2E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410200"/>
          </a:xfrm>
          <a:prstGeom prst="rect">
            <a:avLst/>
          </a:prstGeom>
        </p:spPr>
      </p:pic>
      <p:sp>
        <p:nvSpPr>
          <p:cNvPr id="6" name="Rectangle 5">
            <a:extLst>
              <a:ext uri="{FF2B5EF4-FFF2-40B4-BE49-F238E27FC236}">
                <a16:creationId xmlns:a16="http://schemas.microsoft.com/office/drawing/2014/main" id="{AE378976-E078-4144-9C9A-1A93C3F9C1F1}"/>
              </a:ext>
            </a:extLst>
          </p:cNvPr>
          <p:cNvSpPr/>
          <p:nvPr/>
        </p:nvSpPr>
        <p:spPr>
          <a:xfrm>
            <a:off x="0" y="5069840"/>
            <a:ext cx="12192000" cy="1788160"/>
          </a:xfrm>
          <a:prstGeom prst="rect">
            <a:avLst/>
          </a:prstGeom>
          <a:scene3d>
            <a:camera prst="orthographicFront"/>
            <a:lightRig rig="threePt" dir="t"/>
          </a:scene3d>
          <a:sp3d>
            <a:bevelT w="152400" h="50800" prst="softRound"/>
          </a:sp3d>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 name="Rounded Rectangle 1">
            <a:extLst>
              <a:ext uri="{FF2B5EF4-FFF2-40B4-BE49-F238E27FC236}">
                <a16:creationId xmlns:a16="http://schemas.microsoft.com/office/drawing/2014/main" id="{6AE03962-BD6F-4BBA-B108-E9BEEAB5CE4F}"/>
              </a:ext>
            </a:extLst>
          </p:cNvPr>
          <p:cNvSpPr/>
          <p:nvPr/>
        </p:nvSpPr>
        <p:spPr>
          <a:xfrm>
            <a:off x="246668" y="5342751"/>
            <a:ext cx="11698664" cy="1193721"/>
          </a:xfrm>
          <a:prstGeom prst="roundRect">
            <a:avLst>
              <a:gd name="adj" fmla="val 13493"/>
            </a:avLst>
          </a:prstGeom>
          <a:solidFill>
            <a:schemeClr val="accent2">
              <a:lumMod val="20000"/>
              <a:lumOff val="80000"/>
            </a:schemeClr>
          </a:solidFill>
          <a:ln w="76200">
            <a:solidFill>
              <a:schemeClr val="accent4">
                <a:lumMod val="75000"/>
              </a:schemeClr>
            </a:solidFill>
          </a:ln>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6600" b="1" dirty="0">
                <a:ln w="1905">
                  <a:solidFill>
                    <a:sysClr val="windowText" lastClr="000000"/>
                  </a:solidFill>
                </a:ln>
                <a:solidFill>
                  <a:schemeClr val="accent4">
                    <a:lumMod val="75000"/>
                  </a:schemeClr>
                </a:solidFill>
                <a:effectLst>
                  <a:glow rad="63500">
                    <a:schemeClr val="accent5">
                      <a:lumMod val="75000"/>
                    </a:schemeClr>
                  </a:glow>
                  <a:innerShdw blurRad="69850" dist="43180" dir="5400000">
                    <a:srgbClr val="000000">
                      <a:alpha val="65000"/>
                    </a:srgbClr>
                  </a:innerShdw>
                </a:effectLst>
                <a:latin typeface="Old English Text MT" panose="03040902040508030806" pitchFamily="66" charset="0"/>
              </a:rPr>
              <a:t>Calculating</a:t>
            </a:r>
            <a:r>
              <a:rPr lang="en-US" sz="6600" b="1" dirty="0">
                <a:ln w="1905">
                  <a:solidFill>
                    <a:sysClr val="windowText" lastClr="000000"/>
                  </a:solidFill>
                </a:ln>
                <a:solidFill>
                  <a:schemeClr val="accent4">
                    <a:lumMod val="75000"/>
                  </a:schemeClr>
                </a:solidFill>
                <a:effectLst>
                  <a:glow rad="76200">
                    <a:schemeClr val="accent5">
                      <a:lumMod val="75000"/>
                    </a:schemeClr>
                  </a:glow>
                  <a:innerShdw blurRad="69850" dist="43180" dir="5400000">
                    <a:srgbClr val="000000">
                      <a:alpha val="65000"/>
                    </a:srgbClr>
                  </a:innerShdw>
                </a:effectLst>
                <a:latin typeface="Old English Text MT" panose="03040902040508030806" pitchFamily="66" charset="0"/>
              </a:rPr>
              <a:t> </a:t>
            </a:r>
            <a:r>
              <a:rPr lang="en-US" sz="6600" b="1" dirty="0">
                <a:ln w="1905">
                  <a:solidFill>
                    <a:sysClr val="windowText" lastClr="000000"/>
                  </a:solidFill>
                </a:ln>
                <a:solidFill>
                  <a:srgbClr val="00B0F0"/>
                </a:solidFill>
                <a:effectLst>
                  <a:glow rad="63500">
                    <a:srgbClr val="C00000">
                      <a:alpha val="67000"/>
                    </a:srgbClr>
                  </a:glow>
                  <a:innerShdw blurRad="69850" dist="43180" dir="5400000">
                    <a:srgbClr val="000000">
                      <a:alpha val="65000"/>
                    </a:srgbClr>
                  </a:innerShdw>
                </a:effectLst>
                <a:latin typeface="Old English Text MT" panose="03040902040508030806" pitchFamily="66" charset="0"/>
              </a:rPr>
              <a:t>Atonement</a:t>
            </a:r>
            <a:r>
              <a:rPr lang="en-US" sz="6600" b="1" dirty="0">
                <a:ln w="1905">
                  <a:solidFill>
                    <a:sysClr val="windowText" lastClr="000000"/>
                  </a:solidFill>
                </a:ln>
                <a:solidFill>
                  <a:schemeClr val="accent4">
                    <a:lumMod val="75000"/>
                  </a:schemeClr>
                </a:solidFill>
                <a:effectLst>
                  <a:glow rad="76200">
                    <a:schemeClr val="accent5">
                      <a:lumMod val="75000"/>
                    </a:schemeClr>
                  </a:glow>
                  <a:innerShdw blurRad="69850" dist="43180" dir="5400000">
                    <a:srgbClr val="000000">
                      <a:alpha val="65000"/>
                    </a:srgbClr>
                  </a:innerShdw>
                </a:effectLst>
                <a:latin typeface="Old English Text MT" panose="03040902040508030806" pitchFamily="66" charset="0"/>
              </a:rPr>
              <a:t> </a:t>
            </a:r>
            <a:r>
              <a:rPr lang="en-US" sz="6600" b="1" dirty="0">
                <a:ln w="1905">
                  <a:solidFill>
                    <a:sysClr val="windowText" lastClr="000000"/>
                  </a:solidFill>
                </a:ln>
                <a:solidFill>
                  <a:schemeClr val="accent4">
                    <a:lumMod val="75000"/>
                  </a:schemeClr>
                </a:solidFill>
                <a:effectLst>
                  <a:glow rad="63500">
                    <a:schemeClr val="accent5">
                      <a:lumMod val="75000"/>
                    </a:schemeClr>
                  </a:glow>
                  <a:innerShdw blurRad="69850" dist="43180" dir="5400000">
                    <a:srgbClr val="000000">
                      <a:alpha val="65000"/>
                    </a:srgbClr>
                  </a:innerShdw>
                </a:effectLst>
                <a:latin typeface="Old English Text MT" panose="03040902040508030806" pitchFamily="66" charset="0"/>
              </a:rPr>
              <a:t>Correctly</a:t>
            </a:r>
          </a:p>
        </p:txBody>
      </p:sp>
    </p:spTree>
    <p:extLst>
      <p:ext uri="{BB962C8B-B14F-4D97-AF65-F5344CB8AC3E}">
        <p14:creationId xmlns:p14="http://schemas.microsoft.com/office/powerpoint/2010/main" val="28539846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3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34000">
              <a:schemeClr val="tx1"/>
            </a:gs>
            <a:gs pos="30000">
              <a:srgbClr val="95F1FD"/>
            </a:gs>
            <a:gs pos="53000">
              <a:schemeClr val="tx1"/>
            </a:gs>
            <a:gs pos="98000">
              <a:schemeClr val="tx1"/>
            </a:gs>
            <a:gs pos="100000">
              <a:srgbClr val="95F1FD"/>
            </a:gs>
            <a:gs pos="55000">
              <a:srgbClr val="95F1FD"/>
            </a:gs>
            <a:gs pos="75000">
              <a:srgbClr val="95F1FD"/>
            </a:gs>
            <a:gs pos="80000">
              <a:schemeClr val="tx1"/>
            </a:gs>
            <a:gs pos="11000">
              <a:srgbClr val="95F1FD"/>
            </a:gs>
            <a:gs pos="7000">
              <a:schemeClr val="bg2">
                <a:alpha val="94000"/>
                <a:lumMod val="0"/>
              </a:schemeClr>
            </a:gs>
          </a:gsLst>
          <a:lin ang="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1"/>
          </a:xfrm>
          <a:solidFill>
            <a:srgbClr val="CC66FF"/>
          </a:solidFill>
        </p:spPr>
        <p:txBody>
          <a:bodyPr/>
          <a:lstStyle/>
          <a:p>
            <a:pPr marL="0" indent="0">
              <a:buNone/>
            </a:pPr>
            <a:endParaRPr lang="en-US" dirty="0">
              <a:solidFill>
                <a:srgbClr val="9966FF"/>
              </a:solidFill>
            </a:endParaRPr>
          </a:p>
        </p:txBody>
      </p:sp>
      <p:graphicFrame>
        <p:nvGraphicFramePr>
          <p:cNvPr id="4" name="Diagram 3"/>
          <p:cNvGraphicFramePr/>
          <p:nvPr>
            <p:extLst>
              <p:ext uri="{D42A27DB-BD31-4B8C-83A1-F6EECF244321}">
                <p14:modId xmlns:p14="http://schemas.microsoft.com/office/powerpoint/2010/main" val="1630494600"/>
              </p:ext>
            </p:extLst>
          </p:nvPr>
        </p:nvGraphicFramePr>
        <p:xfrm>
          <a:off x="582708" y="439271"/>
          <a:ext cx="10972800" cy="59170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a:xfrm>
            <a:off x="11793243" y="6587169"/>
            <a:ext cx="363245" cy="365125"/>
          </a:xfrm>
        </p:spPr>
        <p:txBody>
          <a:bodyPr/>
          <a:lstStyle/>
          <a:p>
            <a:fld id="{0FAB87E4-7748-4117-92E5-790DAABEC644}" type="slidenum">
              <a:rPr lang="en-US" smtClean="0"/>
              <a:t>2</a:t>
            </a:fld>
            <a:endParaRPr lang="en-US" dirty="0"/>
          </a:p>
        </p:txBody>
      </p:sp>
      <p:sp>
        <p:nvSpPr>
          <p:cNvPr id="5" name="Rounded Rectangle 4"/>
          <p:cNvSpPr/>
          <p:nvPr/>
        </p:nvSpPr>
        <p:spPr>
          <a:xfrm rot="20886678">
            <a:off x="1187328" y="4259421"/>
            <a:ext cx="8740179" cy="5948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4400" b="1" i="1" dirty="0" err="1">
                <a:ln>
                  <a:solidFill>
                    <a:srgbClr val="E329D6"/>
                  </a:solidFill>
                </a:ln>
                <a:solidFill>
                  <a:srgbClr val="00FFFF"/>
                </a:solidFill>
              </a:rPr>
              <a:t>Yahuah’s</a:t>
            </a:r>
            <a:r>
              <a:rPr lang="en-CA" sz="4400" b="1" dirty="0">
                <a:ln>
                  <a:solidFill>
                    <a:srgbClr val="E329D6"/>
                  </a:solidFill>
                </a:ln>
                <a:solidFill>
                  <a:srgbClr val="66FF33"/>
                </a:solidFill>
              </a:rPr>
              <a:t> </a:t>
            </a:r>
            <a:r>
              <a:rPr lang="en-CA" sz="4400" b="1" u="sng" dirty="0">
                <a:ln>
                  <a:solidFill>
                    <a:srgbClr val="E329D6"/>
                  </a:solidFill>
                </a:ln>
                <a:solidFill>
                  <a:srgbClr val="66FF33"/>
                </a:solidFill>
              </a:rPr>
              <a:t>most</a:t>
            </a:r>
            <a:r>
              <a:rPr lang="en-CA" sz="4400" b="1" dirty="0">
                <a:ln>
                  <a:solidFill>
                    <a:srgbClr val="E329D6"/>
                  </a:solidFill>
                </a:ln>
                <a:solidFill>
                  <a:srgbClr val="66FF33"/>
                </a:solidFill>
              </a:rPr>
              <a:t> </a:t>
            </a:r>
            <a:r>
              <a:rPr lang="en-CA" sz="4400" b="1" i="1" dirty="0">
                <a:ln w="19050">
                  <a:solidFill>
                    <a:srgbClr val="0000FF"/>
                  </a:solidFill>
                </a:ln>
                <a:solidFill>
                  <a:srgbClr val="FF00FF"/>
                </a:solidFill>
              </a:rPr>
              <a:t>Solemn Mo-</a:t>
            </a:r>
            <a:r>
              <a:rPr lang="en-CA" sz="4400" b="1" i="1" dirty="0" err="1">
                <a:ln w="19050">
                  <a:solidFill>
                    <a:srgbClr val="0000FF"/>
                  </a:solidFill>
                </a:ln>
                <a:solidFill>
                  <a:srgbClr val="FF00FF"/>
                </a:solidFill>
              </a:rPr>
              <a:t>ed</a:t>
            </a:r>
            <a:r>
              <a:rPr lang="en-CA" sz="4400" b="1" i="1" dirty="0">
                <a:ln w="19050">
                  <a:solidFill>
                    <a:srgbClr val="0000FF"/>
                  </a:solidFill>
                </a:ln>
                <a:solidFill>
                  <a:srgbClr val="FF00FF"/>
                </a:solidFill>
              </a:rPr>
              <a:t> </a:t>
            </a:r>
            <a:r>
              <a:rPr lang="en-CA" sz="4400" b="1" dirty="0">
                <a:ln>
                  <a:solidFill>
                    <a:srgbClr val="E329D6"/>
                  </a:solidFill>
                </a:ln>
                <a:solidFill>
                  <a:srgbClr val="66FF33"/>
                </a:solidFill>
              </a:rPr>
              <a:t>of all!</a:t>
            </a:r>
          </a:p>
        </p:txBody>
      </p:sp>
    </p:spTree>
    <p:extLst>
      <p:ext uri="{BB962C8B-B14F-4D97-AF65-F5344CB8AC3E}">
        <p14:creationId xmlns:p14="http://schemas.microsoft.com/office/powerpoint/2010/main" val="17560913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FAB87E4-7748-4117-92E5-790DAABEC644}" type="slidenum">
              <a:rPr lang="en-US" smtClean="0">
                <a:solidFill>
                  <a:schemeClr val="bg1"/>
                </a:solidFill>
              </a:rPr>
              <a:pPr/>
              <a:t>3</a:t>
            </a:fld>
            <a:endParaRPr lang="en-US" dirty="0">
              <a:solidFill>
                <a:schemeClr val="bg1"/>
              </a:solidFill>
            </a:endParaRPr>
          </a:p>
        </p:txBody>
      </p:sp>
      <p:sp>
        <p:nvSpPr>
          <p:cNvPr id="3" name="Oval 2"/>
          <p:cNvSpPr/>
          <p:nvPr/>
        </p:nvSpPr>
        <p:spPr>
          <a:xfrm>
            <a:off x="6887527" y="4896117"/>
            <a:ext cx="380538" cy="676367"/>
          </a:xfrm>
          <a:prstGeom prst="ellipse">
            <a:avLst/>
          </a:prstGeom>
          <a:noFill/>
          <a:ln w="57150">
            <a:solidFill>
              <a:srgbClr val="95F1FD"/>
            </a:solidFill>
          </a:ln>
          <a:effectLst>
            <a:glow rad="63500">
              <a:srgbClr val="FF3399">
                <a:alpha val="94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4" name="Picture 6" descr="C:\Users\Rae\Desktop\Man-with-Bible-1200x38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4021" y="122549"/>
            <a:ext cx="3568731" cy="11412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5" name="Double Wave 4"/>
          <p:cNvSpPr/>
          <p:nvPr/>
        </p:nvSpPr>
        <p:spPr>
          <a:xfrm rot="5400000">
            <a:off x="-2733463" y="2958445"/>
            <a:ext cx="6858003" cy="903399"/>
          </a:xfrm>
          <a:prstGeom prst="doubleWave">
            <a:avLst>
              <a:gd name="adj1" fmla="val 12500"/>
              <a:gd name="adj2" fmla="val -4369"/>
            </a:avLst>
          </a:prstGeom>
          <a:gradFill flip="none" rotWithShape="1">
            <a:gsLst>
              <a:gs pos="0">
                <a:srgbClr val="000000"/>
              </a:gs>
              <a:gs pos="24000">
                <a:srgbClr val="000040"/>
              </a:gs>
              <a:gs pos="38000">
                <a:srgbClr val="400040"/>
              </a:gs>
              <a:gs pos="55000">
                <a:srgbClr val="8F0040"/>
              </a:gs>
              <a:gs pos="76000">
                <a:srgbClr val="F27300"/>
              </a:gs>
              <a:gs pos="100000">
                <a:srgbClr val="FFBF00"/>
              </a:gs>
            </a:gsLst>
            <a:lin ang="16200000" scaled="1"/>
            <a:tileRect/>
          </a:gra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uble Wave 10"/>
          <p:cNvSpPr/>
          <p:nvPr/>
        </p:nvSpPr>
        <p:spPr>
          <a:xfrm rot="16200000">
            <a:off x="7904478" y="2948176"/>
            <a:ext cx="6858003" cy="1005840"/>
          </a:xfrm>
          <a:prstGeom prst="doubleWave">
            <a:avLst>
              <a:gd name="adj1" fmla="val 12500"/>
              <a:gd name="adj2" fmla="val -4369"/>
            </a:avLst>
          </a:prstGeom>
          <a:gradFill flip="none" rotWithShape="1">
            <a:gsLst>
              <a:gs pos="0">
                <a:srgbClr val="000000"/>
              </a:gs>
              <a:gs pos="24000">
                <a:srgbClr val="000040"/>
              </a:gs>
              <a:gs pos="38000">
                <a:srgbClr val="400040"/>
              </a:gs>
              <a:gs pos="55000">
                <a:srgbClr val="8F0040"/>
              </a:gs>
              <a:gs pos="76000">
                <a:srgbClr val="F27300"/>
              </a:gs>
              <a:gs pos="100000">
                <a:srgbClr val="FFBF00"/>
              </a:gs>
            </a:gsLst>
            <a:lin ang="16200000" scaled="1"/>
            <a:tileRect/>
          </a:gra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Art on Desktop - 1\All white man clip art\3d white people\remember 3d man 2.jp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0508278" y="4571999"/>
            <a:ext cx="1218137" cy="2041611"/>
          </a:xfrm>
          <a:prstGeom prst="ellipse">
            <a:avLst/>
          </a:prstGeom>
          <a:ln w="63500" cap="rnd">
            <a:solidFill>
              <a:schemeClr val="accent4">
                <a:lumMod val="60000"/>
                <a:lumOff val="4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prst="softRound"/>
            <a:contourClr>
              <a:srgbClr val="333333"/>
            </a:contourClr>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605930" y="5531844"/>
            <a:ext cx="10237746" cy="1261884"/>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2400" b="1" cap="none" spc="0" dirty="0">
                <a:ln w="1905"/>
                <a:solidFill>
                  <a:schemeClr val="accent4">
                    <a:lumMod val="60000"/>
                    <a:lumOff val="40000"/>
                  </a:schemeClr>
                </a:solidFill>
                <a:effectLst>
                  <a:innerShdw blurRad="69850" dist="43180" dir="5400000">
                    <a:srgbClr val="000000">
                      <a:alpha val="65000"/>
                    </a:srgbClr>
                  </a:innerShdw>
                </a:effectLst>
              </a:rPr>
              <a:t>Lev 23:26-32 has a total of 177 words.  The last 9 words of the Atonement content are used to determine the day-start for ALL yearly Sabbaths.  </a:t>
            </a:r>
            <a:br>
              <a:rPr lang="en-US" sz="2400" b="1" cap="none" spc="0" dirty="0">
                <a:ln w="1905"/>
                <a:solidFill>
                  <a:schemeClr val="accent4">
                    <a:lumMod val="60000"/>
                    <a:lumOff val="40000"/>
                  </a:schemeClr>
                </a:solidFill>
                <a:effectLst>
                  <a:innerShdw blurRad="69850" dist="43180" dir="5400000">
                    <a:srgbClr val="000000">
                      <a:alpha val="65000"/>
                    </a:srgbClr>
                  </a:innerShdw>
                </a:effectLst>
              </a:rPr>
            </a:br>
            <a:r>
              <a:rPr lang="en-US" sz="2800" b="1" dirty="0">
                <a:ln w="1905">
                  <a:solidFill>
                    <a:srgbClr val="0070C0"/>
                  </a:solidFill>
                </a:ln>
                <a:solidFill>
                  <a:srgbClr val="95F1FD"/>
                </a:solidFill>
                <a:effectLst>
                  <a:glow rad="50800">
                    <a:srgbClr val="FF3399"/>
                  </a:glow>
                  <a:innerShdw blurRad="69850" dist="43180" dir="5400000">
                    <a:srgbClr val="000000">
                      <a:alpha val="65000"/>
                    </a:srgbClr>
                  </a:innerShdw>
                </a:effectLst>
                <a:latin typeface="Comic Sans MS" pitchFamily="66" charset="0"/>
              </a:rPr>
              <a:t>That’s </a:t>
            </a:r>
            <a:r>
              <a:rPr lang="en-US" sz="2800" b="1" u="sng" dirty="0">
                <a:ln w="1905">
                  <a:solidFill>
                    <a:srgbClr val="0070C0"/>
                  </a:solidFill>
                </a:ln>
                <a:solidFill>
                  <a:srgbClr val="95F1FD"/>
                </a:solidFill>
                <a:effectLst>
                  <a:glow rad="50800">
                    <a:srgbClr val="FF3399"/>
                  </a:glow>
                  <a:innerShdw blurRad="69850" dist="43180" dir="5400000">
                    <a:srgbClr val="000000">
                      <a:alpha val="65000"/>
                    </a:srgbClr>
                  </a:innerShdw>
                </a:effectLst>
                <a:latin typeface="Comic Sans MS" pitchFamily="66" charset="0"/>
              </a:rPr>
              <a:t>onl</a:t>
            </a:r>
            <a:r>
              <a:rPr lang="en-US" sz="2800" b="1" dirty="0">
                <a:ln w="1905">
                  <a:solidFill>
                    <a:srgbClr val="0070C0"/>
                  </a:solidFill>
                </a:ln>
                <a:solidFill>
                  <a:srgbClr val="95F1FD"/>
                </a:solidFill>
                <a:effectLst>
                  <a:glow rad="50800">
                    <a:srgbClr val="FF3399"/>
                  </a:glow>
                  <a:innerShdw blurRad="69850" dist="43180" dir="5400000">
                    <a:srgbClr val="000000">
                      <a:alpha val="65000"/>
                    </a:srgbClr>
                  </a:innerShdw>
                </a:effectLst>
                <a:latin typeface="Comic Sans MS" pitchFamily="66" charset="0"/>
              </a:rPr>
              <a:t>y 5% of the words to establish a doctrine!</a:t>
            </a:r>
            <a:endParaRPr lang="en-US" sz="2800" b="1" cap="none" spc="0" dirty="0">
              <a:ln w="1905">
                <a:solidFill>
                  <a:srgbClr val="0070C0"/>
                </a:solidFill>
              </a:ln>
              <a:solidFill>
                <a:srgbClr val="95F1FD"/>
              </a:solidFill>
              <a:effectLst>
                <a:innerShdw blurRad="69850" dist="43180" dir="5400000">
                  <a:srgbClr val="000000">
                    <a:alpha val="65000"/>
                  </a:srgbClr>
                </a:innerShdw>
              </a:effectLst>
            </a:endParaRPr>
          </a:p>
        </p:txBody>
      </p:sp>
      <p:sp>
        <p:nvSpPr>
          <p:cNvPr id="13" name="Rectangle 12"/>
          <p:cNvSpPr/>
          <p:nvPr/>
        </p:nvSpPr>
        <p:spPr>
          <a:xfrm>
            <a:off x="2275840" y="2869924"/>
            <a:ext cx="7731760" cy="646331"/>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600" b="1" cap="none" spc="0" dirty="0">
                <a:ln w="1905">
                  <a:solidFill>
                    <a:srgbClr val="0070C0"/>
                  </a:solidFill>
                </a:ln>
                <a:solidFill>
                  <a:srgbClr val="95F1FD"/>
                </a:solidFill>
                <a:effectLst>
                  <a:glow rad="50800">
                    <a:srgbClr val="FF3399"/>
                  </a:glow>
                  <a:innerShdw blurRad="69850" dist="43180" dir="5400000">
                    <a:srgbClr val="000000">
                      <a:alpha val="65000"/>
                    </a:srgbClr>
                  </a:innerShdw>
                </a:effectLst>
                <a:latin typeface="Comic Sans MS" pitchFamily="66" charset="0"/>
              </a:rPr>
              <a:t>At total of only 9 words …</a:t>
            </a:r>
          </a:p>
        </p:txBody>
      </p:sp>
      <p:pic>
        <p:nvPicPr>
          <p:cNvPr id="2055" name="Picture 7" descr="F:\Art on Desktop - 1\All white man clip art\3d white people\png\doe man with horn png.png"/>
          <p:cNvPicPr>
            <a:picLocks noChangeAspect="1" noChangeArrowheads="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H="1">
            <a:off x="-330834" y="3709460"/>
            <a:ext cx="2226310" cy="217011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14382" y="4788844"/>
            <a:ext cx="2775858" cy="707886"/>
          </a:xfrm>
          <a:prstGeom prst="rect">
            <a:avLst/>
          </a:prstGeom>
          <a:noFill/>
        </p:spPr>
        <p:txBody>
          <a:bodyPr wrap="square" lIns="91440" tIns="45720" rIns="91440" bIns="45720">
            <a:spAutoFit/>
            <a:scene3d>
              <a:camera prst="perspectiveContrastingRightFacing"/>
              <a:lightRig rig="threePt" dir="t"/>
            </a:scene3d>
            <a:sp3d extrusionH="57150">
              <a:bevelT w="38100" h="38100" prst="angle"/>
            </a:sp3d>
          </a:bodyPr>
          <a:lstStyle/>
          <a:p>
            <a:pPr algn="ctr"/>
            <a:r>
              <a:rPr lang="en-US" sz="4000" b="1" cap="none" spc="0" dirty="0">
                <a:ln w="1905"/>
                <a:solidFill>
                  <a:srgbClr val="95F1FD"/>
                </a:solidFill>
                <a:effectLst>
                  <a:innerShdw blurRad="69850" dist="43180" dir="5400000">
                    <a:srgbClr val="000000">
                      <a:alpha val="65000"/>
                    </a:srgbClr>
                  </a:innerShdw>
                </a:effectLst>
              </a:rPr>
              <a:t>Remember:</a:t>
            </a:r>
          </a:p>
        </p:txBody>
      </p:sp>
    </p:spTree>
    <p:extLst>
      <p:ext uri="{BB962C8B-B14F-4D97-AF65-F5344CB8AC3E}">
        <p14:creationId xmlns:p14="http://schemas.microsoft.com/office/powerpoint/2010/main" val="27748029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450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barn(inVertical)">
                                      <p:cBhvr>
                                        <p:cTn id="7" dur="1500"/>
                                        <p:tgtEl>
                                          <p:spTgt spid="13">
                                            <p:txEl>
                                              <p:pRg st="0" end="0"/>
                                            </p:txEl>
                                          </p:spTgt>
                                        </p:tgtEl>
                                      </p:cBhvr>
                                    </p:animEffect>
                                  </p:childTnLst>
                                </p:cTn>
                              </p:par>
                            </p:childTnLst>
                          </p:cTn>
                        </p:par>
                        <p:par>
                          <p:cTn id="8" fill="hold">
                            <p:stCondLst>
                              <p:cond delay="6000"/>
                            </p:stCondLst>
                            <p:childTnLst>
                              <p:par>
                                <p:cTn id="9" presetID="21" presetClass="entr" presetSubtype="1" repeatCount="3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1750"/>
                                        <p:tgtEl>
                                          <p:spTgt spid="7"/>
                                        </p:tgtEl>
                                      </p:cBhvr>
                                    </p:animEffect>
                                  </p:childTnLst>
                                </p:cTn>
                              </p:par>
                            </p:childTnLst>
                          </p:cTn>
                        </p:par>
                        <p:par>
                          <p:cTn id="17" fill="hold">
                            <p:stCondLst>
                              <p:cond delay="1750"/>
                            </p:stCondLst>
                            <p:childTnLst>
                              <p:par>
                                <p:cTn id="18" presetID="42"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6492875"/>
            <a:ext cx="2743200" cy="365125"/>
          </a:xfrm>
        </p:spPr>
        <p:txBody>
          <a:bodyPr/>
          <a:lstStyle/>
          <a:p>
            <a:fld id="{0FAB87E4-7748-4117-92E5-790DAABEC644}" type="slidenum">
              <a:rPr lang="en-US" smtClean="0">
                <a:solidFill>
                  <a:sysClr val="windowText" lastClr="000000"/>
                </a:solidFill>
              </a:rPr>
              <a:t>4</a:t>
            </a:fld>
            <a:endParaRPr lang="en-US" dirty="0">
              <a:solidFill>
                <a:sysClr val="windowText" lastClr="000000"/>
              </a:solidFill>
            </a:endParaRPr>
          </a:p>
        </p:txBody>
      </p:sp>
      <p:sp>
        <p:nvSpPr>
          <p:cNvPr id="3" name="Rectangle 2"/>
          <p:cNvSpPr/>
          <p:nvPr/>
        </p:nvSpPr>
        <p:spPr>
          <a:xfrm>
            <a:off x="6349405" y="1704513"/>
            <a:ext cx="5248834" cy="4998127"/>
          </a:xfrm>
          <a:prstGeom prst="rect">
            <a:avLst/>
          </a:prstGeom>
          <a:solidFill>
            <a:schemeClr val="accent1">
              <a:lumMod val="20000"/>
              <a:lumOff val="80000"/>
              <a:alpha val="70000"/>
            </a:schemeClr>
          </a:solidFill>
          <a:ln w="76200">
            <a:solidFill>
              <a:schemeClr val="accent5">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a:solidFill>
                  <a:srgbClr val="002060"/>
                </a:solidFill>
              </a:rPr>
              <a:t>2. What two characteristics that begin the </a:t>
            </a:r>
            <a:br>
              <a:rPr lang="en-CA" sz="3600" dirty="0">
                <a:solidFill>
                  <a:srgbClr val="002060"/>
                </a:solidFill>
              </a:rPr>
            </a:br>
            <a:r>
              <a:rPr lang="en-CA" sz="3600" b="1" i="1" dirty="0">
                <a:ln>
                  <a:solidFill>
                    <a:srgbClr val="663300"/>
                  </a:solidFill>
                </a:ln>
                <a:solidFill>
                  <a:srgbClr val="0066FF"/>
                </a:solidFill>
              </a:rPr>
              <a:t>Atonement </a:t>
            </a:r>
            <a:r>
              <a:rPr lang="en-CA" sz="3600" b="1" i="1" u="sng" dirty="0">
                <a:ln>
                  <a:solidFill>
                    <a:srgbClr val="663300"/>
                  </a:solidFill>
                </a:ln>
                <a:solidFill>
                  <a:srgbClr val="0066FF"/>
                </a:solidFill>
              </a:rPr>
              <a:t>Sabbath</a:t>
            </a:r>
            <a:r>
              <a:rPr lang="en-CA" sz="3600" b="1" i="1" dirty="0">
                <a:ln>
                  <a:solidFill>
                    <a:srgbClr val="663300"/>
                  </a:solidFill>
                </a:ln>
                <a:solidFill>
                  <a:srgbClr val="0066FF"/>
                </a:solidFill>
              </a:rPr>
              <a:t> </a:t>
            </a:r>
            <a:br>
              <a:rPr lang="en-CA" sz="3600" b="1" i="1" dirty="0">
                <a:ln>
                  <a:solidFill>
                    <a:srgbClr val="663300"/>
                  </a:solidFill>
                </a:ln>
                <a:solidFill>
                  <a:srgbClr val="0066FF"/>
                </a:solidFill>
              </a:rPr>
            </a:br>
            <a:r>
              <a:rPr lang="en-CA" sz="3600" dirty="0">
                <a:solidFill>
                  <a:srgbClr val="002060"/>
                </a:solidFill>
              </a:rPr>
              <a:t>by the </a:t>
            </a:r>
            <a:r>
              <a:rPr lang="en-CA" sz="3600" b="1" dirty="0">
                <a:ln>
                  <a:solidFill>
                    <a:srgbClr val="0066FF"/>
                  </a:solidFill>
                </a:ln>
                <a:solidFill>
                  <a:srgbClr val="FF00FF"/>
                </a:solidFill>
                <a:effectLst>
                  <a:glow rad="127000">
                    <a:srgbClr val="99FF99"/>
                  </a:glow>
                </a:effectLst>
              </a:rPr>
              <a:t>evening</a:t>
            </a:r>
            <a:r>
              <a:rPr lang="en-CA" sz="3600" dirty="0">
                <a:solidFill>
                  <a:srgbClr val="002060"/>
                </a:solidFill>
              </a:rPr>
              <a:t> of Tishri 9 cause it to take part </a:t>
            </a:r>
            <a:br>
              <a:rPr lang="en-CA" sz="3600" dirty="0">
                <a:solidFill>
                  <a:srgbClr val="002060"/>
                </a:solidFill>
              </a:rPr>
            </a:br>
            <a:r>
              <a:rPr lang="en-CA" sz="3600" dirty="0">
                <a:solidFill>
                  <a:srgbClr val="002060"/>
                </a:solidFill>
              </a:rPr>
              <a:t>on </a:t>
            </a:r>
            <a:r>
              <a:rPr lang="en-CA" sz="3600" b="1" u="sng" dirty="0">
                <a:ln>
                  <a:solidFill>
                    <a:srgbClr val="0066FF"/>
                  </a:solidFill>
                </a:ln>
                <a:solidFill>
                  <a:srgbClr val="FF0000"/>
                </a:solidFill>
              </a:rPr>
              <a:t>two</a:t>
            </a:r>
            <a:r>
              <a:rPr lang="en-CA" sz="3600" dirty="0">
                <a:solidFill>
                  <a:srgbClr val="002060"/>
                </a:solidFill>
              </a:rPr>
              <a:t> days?  Would a “false  mixture” and tradition have an effect?</a:t>
            </a:r>
          </a:p>
        </p:txBody>
      </p:sp>
      <p:sp>
        <p:nvSpPr>
          <p:cNvPr id="4" name="Rounded Rectangle 3"/>
          <p:cNvSpPr/>
          <p:nvPr/>
        </p:nvSpPr>
        <p:spPr>
          <a:xfrm>
            <a:off x="997547" y="255078"/>
            <a:ext cx="10015593" cy="1293197"/>
          </a:xfrm>
          <a:prstGeom prst="roundRect">
            <a:avLst>
              <a:gd name="adj" fmla="val 13493"/>
            </a:avLst>
          </a:prstGeom>
          <a:solidFill>
            <a:schemeClr val="accent2">
              <a:lumMod val="20000"/>
              <a:lumOff val="80000"/>
              <a:alpha val="57000"/>
            </a:schemeClr>
          </a:solidFill>
          <a:ln w="76200">
            <a:solidFill>
              <a:schemeClr val="accent5">
                <a:lumMod val="75000"/>
              </a:schemeClr>
            </a:solidFill>
          </a:ln>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7200" b="1" dirty="0">
                <a:ln w="1905">
                  <a:solidFill>
                    <a:sysClr val="windowText" lastClr="000000"/>
                  </a:solidFill>
                </a:ln>
                <a:solidFill>
                  <a:schemeClr val="accent4">
                    <a:lumMod val="75000"/>
                  </a:schemeClr>
                </a:solidFill>
                <a:effectLst>
                  <a:glow rad="76200">
                    <a:schemeClr val="accent5">
                      <a:lumMod val="75000"/>
                    </a:schemeClr>
                  </a:glow>
                  <a:innerShdw blurRad="69850" dist="43180" dir="5400000">
                    <a:srgbClr val="000000">
                      <a:alpha val="65000"/>
                    </a:srgbClr>
                  </a:innerShdw>
                </a:effectLst>
                <a:latin typeface="Old English Text MT" panose="03040902040508030806" pitchFamily="66" charset="0"/>
              </a:rPr>
              <a:t>Questions for Atonement</a:t>
            </a:r>
          </a:p>
        </p:txBody>
      </p:sp>
      <p:sp>
        <p:nvSpPr>
          <p:cNvPr id="6" name="Rectangle 5"/>
          <p:cNvSpPr/>
          <p:nvPr/>
        </p:nvSpPr>
        <p:spPr>
          <a:xfrm>
            <a:off x="303689" y="1851371"/>
            <a:ext cx="3609404" cy="2806115"/>
          </a:xfrm>
          <a:prstGeom prst="rect">
            <a:avLst/>
          </a:prstGeom>
          <a:solidFill>
            <a:schemeClr val="accent1">
              <a:lumMod val="20000"/>
              <a:lumOff val="80000"/>
              <a:alpha val="70000"/>
            </a:schemeClr>
          </a:solidFill>
          <a:ln w="76200">
            <a:solidFill>
              <a:schemeClr val="accent5">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a:solidFill>
                  <a:srgbClr val="002060"/>
                </a:solidFill>
              </a:rPr>
              <a:t>1. When does the actual Sabbath Day of Atonement begin and when does it end??</a:t>
            </a:r>
          </a:p>
        </p:txBody>
      </p:sp>
      <p:sp>
        <p:nvSpPr>
          <p:cNvPr id="7" name="Rectangle 6"/>
          <p:cNvSpPr/>
          <p:nvPr/>
        </p:nvSpPr>
        <p:spPr>
          <a:xfrm>
            <a:off x="608490" y="4939732"/>
            <a:ext cx="5253732" cy="1752749"/>
          </a:xfrm>
          <a:prstGeom prst="rect">
            <a:avLst/>
          </a:prstGeom>
          <a:solidFill>
            <a:schemeClr val="accent1">
              <a:lumMod val="20000"/>
              <a:lumOff val="80000"/>
              <a:alpha val="70000"/>
            </a:schemeClr>
          </a:solidFill>
          <a:ln w="76200">
            <a:solidFill>
              <a:schemeClr val="accent5">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a:solidFill>
                  <a:srgbClr val="002060"/>
                </a:solidFill>
              </a:rPr>
              <a:t>3. </a:t>
            </a:r>
            <a:r>
              <a:rPr lang="en-CA" sz="3600" u="sng" dirty="0">
                <a:ln>
                  <a:solidFill>
                    <a:srgbClr val="FF3399"/>
                  </a:solidFill>
                </a:ln>
                <a:solidFill>
                  <a:srgbClr val="CC66FF"/>
                </a:solidFill>
                <a:latin typeface="Arial Black" panose="020B0A04020102020204" pitchFamily="34" charset="0"/>
              </a:rPr>
              <a:t>What</a:t>
            </a:r>
            <a:r>
              <a:rPr lang="en-CA" sz="3600" dirty="0">
                <a:solidFill>
                  <a:srgbClr val="002060"/>
                </a:solidFill>
              </a:rPr>
              <a:t> are we commanded to </a:t>
            </a:r>
            <a:r>
              <a:rPr lang="en-CA" sz="3600" b="1" u="sng" dirty="0">
                <a:ln>
                  <a:solidFill>
                    <a:srgbClr val="0066FF"/>
                  </a:solidFill>
                </a:ln>
                <a:solidFill>
                  <a:srgbClr val="FF00FF"/>
                </a:solidFill>
              </a:rPr>
              <a:t>begin</a:t>
            </a:r>
            <a:r>
              <a:rPr lang="en-CA" sz="3600" dirty="0">
                <a:solidFill>
                  <a:srgbClr val="002060"/>
                </a:solidFill>
              </a:rPr>
              <a:t> on the evening of Tishri 9?   </a:t>
            </a:r>
          </a:p>
        </p:txBody>
      </p:sp>
    </p:spTree>
    <p:extLst>
      <p:ext uri="{BB962C8B-B14F-4D97-AF65-F5344CB8AC3E}">
        <p14:creationId xmlns:p14="http://schemas.microsoft.com/office/powerpoint/2010/main" val="156150529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6492875"/>
            <a:ext cx="2743200" cy="365125"/>
          </a:xfrm>
        </p:spPr>
        <p:txBody>
          <a:bodyPr/>
          <a:lstStyle/>
          <a:p>
            <a:fld id="{0FAB87E4-7748-4117-92E5-790DAABEC644}" type="slidenum">
              <a:rPr lang="en-US" smtClean="0">
                <a:solidFill>
                  <a:schemeClr val="bg1"/>
                </a:solidFill>
              </a:rPr>
              <a:t>5</a:t>
            </a:fld>
            <a:endParaRPr lang="en-US" dirty="0">
              <a:solidFill>
                <a:schemeClr val="bg1"/>
              </a:solidFill>
            </a:endParaRPr>
          </a:p>
        </p:txBody>
      </p:sp>
      <p:sp>
        <p:nvSpPr>
          <p:cNvPr id="4" name="Rounded Rectangle 3"/>
          <p:cNvSpPr/>
          <p:nvPr/>
        </p:nvSpPr>
        <p:spPr>
          <a:xfrm>
            <a:off x="1054731" y="3200353"/>
            <a:ext cx="7743040" cy="1293197"/>
          </a:xfrm>
          <a:prstGeom prst="roundRect">
            <a:avLst>
              <a:gd name="adj" fmla="val 13493"/>
            </a:avLst>
          </a:prstGeom>
          <a:solidFill>
            <a:schemeClr val="accent2">
              <a:lumMod val="20000"/>
              <a:lumOff val="80000"/>
              <a:alpha val="57000"/>
            </a:schemeClr>
          </a:solidFill>
          <a:ln w="76200">
            <a:solidFill>
              <a:schemeClr val="accent5">
                <a:lumMod val="75000"/>
              </a:schemeClr>
            </a:solidFill>
          </a:ln>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7200" b="1" dirty="0">
                <a:ln w="1905">
                  <a:solidFill>
                    <a:sysClr val="windowText" lastClr="000000"/>
                  </a:solidFill>
                </a:ln>
                <a:solidFill>
                  <a:schemeClr val="bg2">
                    <a:lumMod val="90000"/>
                  </a:schemeClr>
                </a:solidFill>
                <a:effectLst>
                  <a:glow rad="76200">
                    <a:schemeClr val="accent5">
                      <a:lumMod val="75000"/>
                    </a:schemeClr>
                  </a:glow>
                  <a:innerShdw blurRad="69850" dist="43180" dir="5400000">
                    <a:srgbClr val="000000">
                      <a:alpha val="65000"/>
                    </a:srgbClr>
                  </a:innerShdw>
                </a:effectLst>
                <a:latin typeface="Old English Text MT" panose="03040902040508030806" pitchFamily="66" charset="0"/>
              </a:rPr>
              <a:t>Another</a:t>
            </a:r>
            <a:r>
              <a:rPr lang="en-US" sz="7200" b="1" dirty="0">
                <a:ln w="1905">
                  <a:solidFill>
                    <a:sysClr val="windowText" lastClr="000000"/>
                  </a:solidFill>
                </a:ln>
                <a:solidFill>
                  <a:schemeClr val="accent4">
                    <a:lumMod val="75000"/>
                  </a:schemeClr>
                </a:solidFill>
                <a:effectLst>
                  <a:glow rad="76200">
                    <a:srgbClr val="002060"/>
                  </a:glow>
                  <a:innerShdw blurRad="69850" dist="43180" dir="5400000">
                    <a:srgbClr val="000000">
                      <a:alpha val="65000"/>
                    </a:srgbClr>
                  </a:innerShdw>
                </a:effectLst>
                <a:latin typeface="Old English Text MT" panose="03040902040508030806" pitchFamily="66" charset="0"/>
              </a:rPr>
              <a:t> </a:t>
            </a:r>
            <a:r>
              <a:rPr lang="en-US" sz="7200" b="1" dirty="0">
                <a:ln w="1905">
                  <a:solidFill>
                    <a:sysClr val="windowText" lastClr="000000"/>
                  </a:solidFill>
                </a:ln>
                <a:solidFill>
                  <a:schemeClr val="bg2">
                    <a:lumMod val="90000"/>
                  </a:schemeClr>
                </a:solidFill>
                <a:effectLst>
                  <a:glow rad="76200">
                    <a:schemeClr val="accent5">
                      <a:lumMod val="75000"/>
                    </a:schemeClr>
                  </a:glow>
                  <a:innerShdw blurRad="69850" dist="43180" dir="5400000">
                    <a:srgbClr val="000000">
                      <a:alpha val="65000"/>
                    </a:srgbClr>
                  </a:innerShdw>
                </a:effectLst>
                <a:latin typeface="Old English Text MT" panose="03040902040508030806" pitchFamily="66" charset="0"/>
              </a:rPr>
              <a:t>Question</a:t>
            </a:r>
          </a:p>
        </p:txBody>
      </p:sp>
      <p:sp>
        <p:nvSpPr>
          <p:cNvPr id="5" name="Rectangle 4"/>
          <p:cNvSpPr/>
          <p:nvPr/>
        </p:nvSpPr>
        <p:spPr>
          <a:xfrm>
            <a:off x="159798" y="242046"/>
            <a:ext cx="8637973" cy="2723071"/>
          </a:xfrm>
          <a:prstGeom prst="rect">
            <a:avLst/>
          </a:prstGeom>
          <a:solidFill>
            <a:schemeClr val="accent1">
              <a:lumMod val="20000"/>
              <a:lumOff val="80000"/>
              <a:alpha val="70000"/>
            </a:schemeClr>
          </a:solidFill>
          <a:ln w="76200">
            <a:solidFill>
              <a:schemeClr val="accent5">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marL="571500" indent="-571500">
              <a:buFont typeface="Arial" pitchFamily="34" charset="0"/>
              <a:buChar char="•"/>
            </a:pPr>
            <a:r>
              <a:rPr lang="en-CA" sz="3200" dirty="0">
                <a:solidFill>
                  <a:srgbClr val="002060"/>
                </a:solidFill>
              </a:rPr>
              <a:t>Malachi 3:6 declares </a:t>
            </a:r>
            <a:r>
              <a:rPr lang="en-CA" sz="3200" b="1" dirty="0">
                <a:solidFill>
                  <a:schemeClr val="accent5"/>
                </a:solidFill>
              </a:rPr>
              <a:t>Yahuah</a:t>
            </a:r>
            <a:r>
              <a:rPr lang="en-CA" sz="3200" dirty="0">
                <a:solidFill>
                  <a:srgbClr val="002060"/>
                </a:solidFill>
              </a:rPr>
              <a:t> does not change.</a:t>
            </a:r>
          </a:p>
          <a:p>
            <a:pPr marL="571500" indent="-571500">
              <a:buFont typeface="Arial" pitchFamily="34" charset="0"/>
              <a:buChar char="•"/>
            </a:pPr>
            <a:r>
              <a:rPr lang="en-CA" sz="3200" dirty="0">
                <a:solidFill>
                  <a:srgbClr val="002060"/>
                </a:solidFill>
              </a:rPr>
              <a:t>Creation week declares all days begin at Dawn.</a:t>
            </a:r>
          </a:p>
          <a:p>
            <a:pPr marL="571500" indent="-571500">
              <a:buFont typeface="Arial" pitchFamily="34" charset="0"/>
              <a:buChar char="•"/>
            </a:pPr>
            <a:r>
              <a:rPr lang="en-CA" sz="3200" dirty="0">
                <a:solidFill>
                  <a:srgbClr val="002060"/>
                </a:solidFill>
              </a:rPr>
              <a:t>Many feast calendars, </a:t>
            </a:r>
            <a:r>
              <a:rPr lang="en-CA" sz="3200" b="1" u="sng" dirty="0">
                <a:ln>
                  <a:solidFill>
                    <a:srgbClr val="0000FF"/>
                  </a:solidFill>
                </a:ln>
                <a:solidFill>
                  <a:srgbClr val="E329D6"/>
                </a:solidFill>
              </a:rPr>
              <a:t>AND FEAST KEEPERS </a:t>
            </a:r>
            <a:r>
              <a:rPr lang="en-CA" sz="3200" dirty="0">
                <a:solidFill>
                  <a:srgbClr val="002060"/>
                </a:solidFill>
              </a:rPr>
              <a:t>declare Day of Atonement Sabbath begins at the dusk of sunset on the 9</a:t>
            </a:r>
            <a:r>
              <a:rPr lang="en-CA" sz="3200" baseline="30000" dirty="0">
                <a:solidFill>
                  <a:srgbClr val="002060"/>
                </a:solidFill>
              </a:rPr>
              <a:t>th</a:t>
            </a:r>
            <a:r>
              <a:rPr lang="en-CA" sz="3200" dirty="0">
                <a:solidFill>
                  <a:srgbClr val="002060"/>
                </a:solidFill>
              </a:rPr>
              <a:t> day.</a:t>
            </a:r>
          </a:p>
        </p:txBody>
      </p:sp>
      <p:sp>
        <p:nvSpPr>
          <p:cNvPr id="6" name="Snip Diagonal Corner Rectangle 5"/>
          <p:cNvSpPr/>
          <p:nvPr/>
        </p:nvSpPr>
        <p:spPr>
          <a:xfrm>
            <a:off x="1020931" y="4728786"/>
            <a:ext cx="7776840" cy="2021541"/>
          </a:xfrm>
          <a:prstGeom prst="snip2DiagRect">
            <a:avLst>
              <a:gd name="adj1" fmla="val 0"/>
              <a:gd name="adj2" fmla="val 30636"/>
            </a:avLst>
          </a:prstGeom>
          <a:solidFill>
            <a:schemeClr val="accent1">
              <a:lumMod val="20000"/>
              <a:lumOff val="80000"/>
              <a:alpha val="70000"/>
            </a:schemeClr>
          </a:solidFill>
          <a:ln w="76200">
            <a:solidFill>
              <a:srgbClr val="95054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marL="742950" indent="-742950">
              <a:buAutoNum type="arabicPeriod" startAt="4"/>
            </a:pPr>
            <a:r>
              <a:rPr lang="en-CA" sz="3200" dirty="0">
                <a:solidFill>
                  <a:srgbClr val="950543"/>
                </a:solidFill>
              </a:rPr>
              <a:t>Where is </a:t>
            </a:r>
            <a:r>
              <a:rPr lang="en-CA" sz="3200" b="1" dirty="0">
                <a:solidFill>
                  <a:schemeClr val="accent5"/>
                </a:solidFill>
              </a:rPr>
              <a:t>Yahuah’s</a:t>
            </a:r>
            <a:r>
              <a:rPr lang="en-CA" sz="3200" dirty="0">
                <a:solidFill>
                  <a:srgbClr val="950543"/>
                </a:solidFill>
              </a:rPr>
              <a:t> </a:t>
            </a:r>
            <a:r>
              <a:rPr lang="en-CA" sz="3200" u="sng" dirty="0">
                <a:solidFill>
                  <a:srgbClr val="950543"/>
                </a:solidFill>
              </a:rPr>
              <a:t>Scriptural exemption</a:t>
            </a:r>
            <a:r>
              <a:rPr lang="en-CA" sz="3200" dirty="0">
                <a:solidFill>
                  <a:srgbClr val="950543"/>
                </a:solidFill>
              </a:rPr>
              <a:t> to commence His </a:t>
            </a:r>
            <a:br>
              <a:rPr lang="en-CA" sz="3200" dirty="0">
                <a:solidFill>
                  <a:srgbClr val="950543"/>
                </a:solidFill>
              </a:rPr>
            </a:br>
            <a:r>
              <a:rPr lang="en-CA" sz="3200" dirty="0">
                <a:solidFill>
                  <a:srgbClr val="950543"/>
                </a:solidFill>
              </a:rPr>
              <a:t>Day of Atonement at “</a:t>
            </a:r>
            <a:r>
              <a:rPr lang="en-CA" sz="3200" u="sng" dirty="0">
                <a:solidFill>
                  <a:srgbClr val="950543"/>
                </a:solidFill>
              </a:rPr>
              <a:t>another time</a:t>
            </a:r>
            <a:r>
              <a:rPr lang="en-CA" sz="3200" dirty="0">
                <a:solidFill>
                  <a:srgbClr val="950543"/>
                </a:solidFill>
              </a:rPr>
              <a:t>” other than what He has declared?</a:t>
            </a:r>
          </a:p>
        </p:txBody>
      </p:sp>
    </p:spTree>
    <p:extLst>
      <p:ext uri="{BB962C8B-B14F-4D97-AF65-F5344CB8AC3E}">
        <p14:creationId xmlns:p14="http://schemas.microsoft.com/office/powerpoint/2010/main" val="15318564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par>
                          <p:cTn id="8" fill="hold">
                            <p:stCondLst>
                              <p:cond delay="1500"/>
                            </p:stCondLst>
                            <p:childTnLst>
                              <p:par>
                                <p:cTn id="9" presetID="16" presetClass="entr" presetSubtype="21"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barn(inVertical)">
                                      <p:cBhvr>
                                        <p:cTn id="11" dur="1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8223" y="1854557"/>
            <a:ext cx="11275925" cy="4868213"/>
          </a:xfrm>
        </p:spPr>
        <p:txBody>
          <a:bodyPr>
            <a:normAutofit fontScale="92500"/>
            <a:scene3d>
              <a:camera prst="orthographicFront"/>
              <a:lightRig rig="threePt" dir="t"/>
            </a:scene3d>
            <a:sp3d extrusionH="57150">
              <a:bevelT w="38100" h="38100"/>
            </a:sp3d>
          </a:bodyPr>
          <a:lstStyle/>
          <a:p>
            <a:pPr marL="0" indent="0">
              <a:buNone/>
            </a:pPr>
            <a:endParaRPr lang="en-US" sz="800" dirty="0">
              <a:solidFill>
                <a:srgbClr val="FF0066"/>
              </a:solidFill>
            </a:endParaRPr>
          </a:p>
          <a:p>
            <a:pPr marL="514350" indent="-514350">
              <a:spcBef>
                <a:spcPts val="0"/>
              </a:spcBef>
              <a:spcAft>
                <a:spcPts val="1200"/>
              </a:spcAft>
              <a:buFont typeface="+mj-lt"/>
              <a:buAutoNum type="arabicPeriod" startAt="5"/>
            </a:pPr>
            <a:r>
              <a:rPr lang="en-US" sz="3200" dirty="0">
                <a:solidFill>
                  <a:srgbClr val="FF0066"/>
                </a:solidFill>
              </a:rPr>
              <a:t>Is it possible that you have heard it said that the weekly Sabbath begins at sunset and then </a:t>
            </a:r>
            <a:r>
              <a:rPr lang="en-US" sz="3200" dirty="0">
                <a:solidFill>
                  <a:srgbClr val="00B050"/>
                </a:solidFill>
              </a:rPr>
              <a:t>Lev 23:32 </a:t>
            </a:r>
            <a:r>
              <a:rPr lang="en-US" sz="3200" dirty="0">
                <a:solidFill>
                  <a:srgbClr val="FF0066"/>
                </a:solidFill>
              </a:rPr>
              <a:t>is referenced for support? </a:t>
            </a:r>
          </a:p>
          <a:p>
            <a:pPr marL="514350" indent="-514350">
              <a:spcBef>
                <a:spcPts val="0"/>
              </a:spcBef>
              <a:spcAft>
                <a:spcPts val="1200"/>
              </a:spcAft>
              <a:buFont typeface="+mj-lt"/>
              <a:buAutoNum type="arabicPeriod" startAt="5"/>
            </a:pPr>
            <a:r>
              <a:rPr lang="en-US" sz="3200" dirty="0">
                <a:solidFill>
                  <a:srgbClr val="0070C0"/>
                </a:solidFill>
              </a:rPr>
              <a:t>Have you ever questioned why </a:t>
            </a:r>
            <a:r>
              <a:rPr lang="en-US" sz="3200" b="1" dirty="0">
                <a:solidFill>
                  <a:srgbClr val="0000CC"/>
                </a:solidFill>
              </a:rPr>
              <a:t>Yahuah</a:t>
            </a:r>
            <a:r>
              <a:rPr lang="en-US" sz="3200" dirty="0">
                <a:solidFill>
                  <a:srgbClr val="FF0066"/>
                </a:solidFill>
              </a:rPr>
              <a:t> </a:t>
            </a:r>
            <a:r>
              <a:rPr lang="en-US" sz="3200" b="1" u="sng" dirty="0">
                <a:ln>
                  <a:solidFill>
                    <a:srgbClr val="0000FF"/>
                  </a:solidFill>
                </a:ln>
                <a:solidFill>
                  <a:srgbClr val="FF0066"/>
                </a:solidFill>
              </a:rPr>
              <a:t>never informed us why</a:t>
            </a:r>
            <a:r>
              <a:rPr lang="en-US" sz="3200" b="1" dirty="0">
                <a:ln>
                  <a:solidFill>
                    <a:srgbClr val="0000FF"/>
                  </a:solidFill>
                </a:ln>
                <a:solidFill>
                  <a:srgbClr val="0000FF"/>
                </a:solidFill>
              </a:rPr>
              <a:t> </a:t>
            </a:r>
            <a:br>
              <a:rPr lang="en-US" sz="3200" b="1" dirty="0">
                <a:ln>
                  <a:solidFill>
                    <a:srgbClr val="0000FF"/>
                  </a:solidFill>
                </a:ln>
                <a:solidFill>
                  <a:srgbClr val="0000FF"/>
                </a:solidFill>
              </a:rPr>
            </a:br>
            <a:r>
              <a:rPr lang="en-US" sz="3200" b="1" dirty="0">
                <a:solidFill>
                  <a:srgbClr val="0000FF"/>
                </a:solidFill>
              </a:rPr>
              <a:t>He </a:t>
            </a:r>
            <a:r>
              <a:rPr lang="en-US" sz="3200" dirty="0">
                <a:solidFill>
                  <a:srgbClr val="0070C0"/>
                </a:solidFill>
              </a:rPr>
              <a:t>waited from creation until Mosheh received the instructions from the top of Mt Sinai </a:t>
            </a:r>
            <a:r>
              <a:rPr lang="en-US" sz="3200" dirty="0">
                <a:solidFill>
                  <a:srgbClr val="FF0066"/>
                </a:solidFill>
              </a:rPr>
              <a:t>(approx. </a:t>
            </a:r>
            <a:r>
              <a:rPr lang="en-US" sz="3200" dirty="0">
                <a:solidFill>
                  <a:srgbClr val="0099CC"/>
                </a:solidFill>
              </a:rPr>
              <a:t>2500 years </a:t>
            </a:r>
            <a:r>
              <a:rPr lang="en-US" sz="3200" dirty="0">
                <a:solidFill>
                  <a:srgbClr val="FF0066"/>
                </a:solidFill>
              </a:rPr>
              <a:t>later) </a:t>
            </a:r>
            <a:r>
              <a:rPr lang="en-US" sz="3200" u="sng" dirty="0">
                <a:solidFill>
                  <a:srgbClr val="0070C0"/>
                </a:solidFill>
              </a:rPr>
              <a:t>to explain the perimeters of the 7</a:t>
            </a:r>
            <a:r>
              <a:rPr lang="en-US" sz="3200" u="sng" baseline="30000" dirty="0">
                <a:solidFill>
                  <a:srgbClr val="0070C0"/>
                </a:solidFill>
              </a:rPr>
              <a:t>th</a:t>
            </a:r>
            <a:r>
              <a:rPr lang="en-US" sz="3200" u="sng" dirty="0">
                <a:solidFill>
                  <a:srgbClr val="0070C0"/>
                </a:solidFill>
              </a:rPr>
              <a:t> Day Sabbath</a:t>
            </a:r>
            <a:r>
              <a:rPr lang="en-US" sz="3200" dirty="0">
                <a:solidFill>
                  <a:srgbClr val="0070C0"/>
                </a:solidFill>
              </a:rPr>
              <a:t>? </a:t>
            </a:r>
          </a:p>
          <a:p>
            <a:pPr marL="514350" indent="-514350">
              <a:spcBef>
                <a:spcPts val="0"/>
              </a:spcBef>
              <a:spcAft>
                <a:spcPts val="1200"/>
              </a:spcAft>
              <a:buFont typeface="+mj-lt"/>
              <a:buAutoNum type="arabicPeriod" startAt="5"/>
            </a:pPr>
            <a:r>
              <a:rPr lang="en-US" sz="3200" dirty="0">
                <a:solidFill>
                  <a:srgbClr val="FF0066"/>
                </a:solidFill>
              </a:rPr>
              <a:t>Have you ever seen a text where </a:t>
            </a:r>
            <a:r>
              <a:rPr lang="en-US" sz="3200" b="1" dirty="0">
                <a:solidFill>
                  <a:srgbClr val="0000CC"/>
                </a:solidFill>
              </a:rPr>
              <a:t>Yahuah</a:t>
            </a:r>
            <a:r>
              <a:rPr lang="en-US" sz="3200" dirty="0">
                <a:solidFill>
                  <a:srgbClr val="FF0066"/>
                </a:solidFill>
              </a:rPr>
              <a:t> stated one fact, </a:t>
            </a:r>
            <a:br>
              <a:rPr lang="en-US" sz="3200" dirty="0">
                <a:solidFill>
                  <a:srgbClr val="FF0066"/>
                </a:solidFill>
              </a:rPr>
            </a:br>
            <a:r>
              <a:rPr lang="en-US" sz="3200" dirty="0">
                <a:solidFill>
                  <a:srgbClr val="FF0066"/>
                </a:solidFill>
              </a:rPr>
              <a:t>then changed His mind and delivered an </a:t>
            </a:r>
            <a:r>
              <a:rPr lang="en-US" sz="3200" b="1" i="1" u="sng" dirty="0">
                <a:solidFill>
                  <a:schemeClr val="tx1">
                    <a:lumMod val="95000"/>
                    <a:lumOff val="5000"/>
                  </a:schemeClr>
                </a:solidFill>
              </a:rPr>
              <a:t>opposing command</a:t>
            </a:r>
            <a:r>
              <a:rPr lang="en-US" sz="3200" b="1" dirty="0">
                <a:solidFill>
                  <a:schemeClr val="tx1">
                    <a:lumMod val="95000"/>
                    <a:lumOff val="5000"/>
                  </a:schemeClr>
                </a:solidFill>
              </a:rPr>
              <a:t> –</a:t>
            </a:r>
            <a:r>
              <a:rPr lang="en-US" sz="3200" b="1" i="1" dirty="0">
                <a:solidFill>
                  <a:schemeClr val="tx1">
                    <a:lumMod val="95000"/>
                    <a:lumOff val="5000"/>
                  </a:schemeClr>
                </a:solidFill>
              </a:rPr>
              <a:t> </a:t>
            </a:r>
            <a:br>
              <a:rPr lang="en-US" sz="3200" b="1" i="1" dirty="0">
                <a:solidFill>
                  <a:schemeClr val="tx1">
                    <a:lumMod val="95000"/>
                    <a:lumOff val="5000"/>
                  </a:schemeClr>
                </a:solidFill>
              </a:rPr>
            </a:br>
            <a:r>
              <a:rPr lang="en-US" sz="3200" b="1" dirty="0">
                <a:solidFill>
                  <a:schemeClr val="tx1">
                    <a:lumMod val="95000"/>
                    <a:lumOff val="5000"/>
                  </a:schemeClr>
                </a:solidFill>
                <a:effectLst>
                  <a:glow rad="127000">
                    <a:srgbClr val="FF9900"/>
                  </a:glow>
                </a:effectLst>
              </a:rPr>
              <a:t>both</a:t>
            </a:r>
            <a:r>
              <a:rPr lang="en-US" sz="3200" b="1" i="1" dirty="0">
                <a:solidFill>
                  <a:schemeClr val="tx1">
                    <a:lumMod val="95000"/>
                    <a:lumOff val="5000"/>
                  </a:schemeClr>
                </a:solidFill>
                <a:effectLst>
                  <a:glow rad="127000">
                    <a:srgbClr val="FF9900"/>
                  </a:glow>
                </a:effectLst>
              </a:rPr>
              <a:t> </a:t>
            </a:r>
            <a:r>
              <a:rPr lang="en-US" sz="3200" b="1" dirty="0">
                <a:solidFill>
                  <a:schemeClr val="tx1">
                    <a:lumMod val="95000"/>
                    <a:lumOff val="5000"/>
                  </a:schemeClr>
                </a:solidFill>
                <a:effectLst>
                  <a:glow rad="127000">
                    <a:srgbClr val="FF9900"/>
                  </a:glow>
                </a:effectLst>
              </a:rPr>
              <a:t>within one text?</a:t>
            </a:r>
          </a:p>
          <a:p>
            <a:pPr marL="0" indent="0">
              <a:buNone/>
            </a:pPr>
            <a:r>
              <a:rPr lang="en-US" dirty="0">
                <a:solidFill>
                  <a:schemeClr val="tx1">
                    <a:lumMod val="95000"/>
                    <a:lumOff val="5000"/>
                  </a:schemeClr>
                </a:solidFill>
              </a:rPr>
              <a:t>These are some questions that we will be looking at very closely.</a:t>
            </a:r>
          </a:p>
        </p:txBody>
      </p:sp>
      <p:sp>
        <p:nvSpPr>
          <p:cNvPr id="4" name="Slide Number Placeholder 3"/>
          <p:cNvSpPr>
            <a:spLocks noGrp="1"/>
          </p:cNvSpPr>
          <p:nvPr>
            <p:ph type="sldNum" sz="quarter" idx="12"/>
          </p:nvPr>
        </p:nvSpPr>
        <p:spPr>
          <a:xfrm>
            <a:off x="11590019" y="6346215"/>
            <a:ext cx="384595" cy="365125"/>
          </a:xfrm>
        </p:spPr>
        <p:txBody>
          <a:bodyPr/>
          <a:lstStyle/>
          <a:p>
            <a:fld id="{0FAB87E4-7748-4117-92E5-790DAABEC644}" type="slidenum">
              <a:rPr lang="en-US" sz="1400" b="1" smtClean="0">
                <a:solidFill>
                  <a:schemeClr val="tx1"/>
                </a:solidFill>
              </a:rPr>
              <a:t>6</a:t>
            </a:fld>
            <a:endParaRPr lang="en-US" sz="1400" b="1" dirty="0">
              <a:solidFill>
                <a:schemeClr val="tx1"/>
              </a:solidFill>
            </a:endParaRPr>
          </a:p>
        </p:txBody>
      </p:sp>
      <p:sp>
        <p:nvSpPr>
          <p:cNvPr id="6" name="Rounded Rectangle 5"/>
          <p:cNvSpPr/>
          <p:nvPr/>
        </p:nvSpPr>
        <p:spPr>
          <a:xfrm>
            <a:off x="2474260" y="255078"/>
            <a:ext cx="7062168" cy="1293197"/>
          </a:xfrm>
          <a:prstGeom prst="roundRect">
            <a:avLst>
              <a:gd name="adj" fmla="val 13493"/>
            </a:avLst>
          </a:prstGeom>
          <a:solidFill>
            <a:schemeClr val="accent2">
              <a:lumMod val="20000"/>
              <a:lumOff val="80000"/>
              <a:alpha val="57000"/>
            </a:schemeClr>
          </a:solidFill>
          <a:ln w="76200">
            <a:solidFill>
              <a:schemeClr val="accent5">
                <a:lumMod val="75000"/>
              </a:schemeClr>
            </a:solidFill>
          </a:ln>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7200" b="1" dirty="0">
                <a:ln w="1905">
                  <a:solidFill>
                    <a:sysClr val="windowText" lastClr="000000"/>
                  </a:solidFill>
                </a:ln>
                <a:solidFill>
                  <a:schemeClr val="accent4">
                    <a:lumMod val="75000"/>
                  </a:schemeClr>
                </a:solidFill>
                <a:effectLst>
                  <a:glow rad="76200">
                    <a:schemeClr val="accent5">
                      <a:lumMod val="75000"/>
                    </a:schemeClr>
                  </a:glow>
                  <a:innerShdw blurRad="69850" dist="43180" dir="5400000">
                    <a:srgbClr val="000000">
                      <a:alpha val="65000"/>
                    </a:srgbClr>
                  </a:innerShdw>
                </a:effectLst>
                <a:latin typeface="Old English Text MT" panose="03040902040508030806" pitchFamily="66" charset="0"/>
              </a:rPr>
              <a:t>Final Questions</a:t>
            </a:r>
          </a:p>
        </p:txBody>
      </p:sp>
    </p:spTree>
    <p:extLst>
      <p:ext uri="{BB962C8B-B14F-4D97-AF65-F5344CB8AC3E}">
        <p14:creationId xmlns:p14="http://schemas.microsoft.com/office/powerpoint/2010/main" val="128483736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129238" y="173312"/>
            <a:ext cx="11935515" cy="6548333"/>
          </a:xfrm>
          <a:solidFill>
            <a:schemeClr val="accent2">
              <a:lumMod val="20000"/>
              <a:lumOff val="80000"/>
            </a:schemeClr>
          </a:solidFill>
          <a:effectLst>
            <a:glow rad="127000">
              <a:srgbClr val="00FFFF"/>
            </a:glow>
          </a:effectLst>
          <a:scene3d>
            <a:camera prst="orthographicFront"/>
            <a:lightRig rig="threePt" dir="t"/>
          </a:scene3d>
          <a:sp3d>
            <a:bevelT/>
          </a:sp3d>
        </p:spPr>
        <p:txBody>
          <a:bodyPr anchor="ctr">
            <a:normAutofit lnSpcReduction="10000"/>
            <a:sp3d extrusionH="57150">
              <a:bevelT w="38100" h="38100" prst="angle"/>
            </a:sp3d>
          </a:bodyPr>
          <a:lstStyle/>
          <a:p>
            <a:pPr indent="-914400"/>
            <a:r>
              <a:rPr lang="en-US" sz="2800" dirty="0">
                <a:solidFill>
                  <a:srgbClr val="00B050"/>
                </a:solidFill>
                <a:ea typeface="+mj-ea"/>
                <a:cs typeface="+mj-cs"/>
              </a:rPr>
              <a:t>Leviticus 23:27-32 </a:t>
            </a:r>
            <a:r>
              <a:rPr lang="en-US" sz="2800" dirty="0">
                <a:solidFill>
                  <a:prstClr val="black"/>
                </a:solidFill>
                <a:ea typeface="+mj-ea"/>
                <a:cs typeface="+mj-cs"/>
              </a:rPr>
              <a:t>delivers to us:  </a:t>
            </a:r>
            <a:r>
              <a:rPr lang="en-US" sz="2800" dirty="0">
                <a:solidFill>
                  <a:srgbClr val="FF0000"/>
                </a:solidFill>
                <a:ea typeface="+mj-ea"/>
                <a:cs typeface="+mj-cs"/>
              </a:rPr>
              <a:t>#</a:t>
            </a:r>
            <a:r>
              <a:rPr lang="en-US" sz="2800" b="1" dirty="0">
                <a:solidFill>
                  <a:srgbClr val="FF0000"/>
                </a:solidFill>
                <a:ea typeface="+mj-ea"/>
                <a:cs typeface="+mj-cs"/>
              </a:rPr>
              <a:t>1 –</a:t>
            </a:r>
            <a:r>
              <a:rPr lang="en-US" sz="2800" dirty="0">
                <a:solidFill>
                  <a:prstClr val="black"/>
                </a:solidFill>
                <a:ea typeface="+mj-ea"/>
                <a:cs typeface="+mj-cs"/>
              </a:rPr>
              <a:t> A </a:t>
            </a:r>
            <a:r>
              <a:rPr lang="en-US" sz="3600" b="1" u="sng" dirty="0">
                <a:solidFill>
                  <a:prstClr val="black"/>
                </a:solidFill>
                <a:effectLst>
                  <a:glow rad="127000">
                    <a:srgbClr val="00FFFF"/>
                  </a:glow>
                </a:effectLst>
                <a:ea typeface="+mj-ea"/>
                <a:cs typeface="+mj-cs"/>
              </a:rPr>
              <a:t>Premier Statement</a:t>
            </a:r>
            <a:r>
              <a:rPr lang="en-US" sz="3600" b="1" dirty="0">
                <a:solidFill>
                  <a:prstClr val="black"/>
                </a:solidFill>
                <a:effectLst>
                  <a:glow rad="127000">
                    <a:srgbClr val="00FFFF"/>
                  </a:glow>
                </a:effectLst>
                <a:ea typeface="+mj-ea"/>
                <a:cs typeface="+mj-cs"/>
              </a:rPr>
              <a:t> </a:t>
            </a:r>
            <a:r>
              <a:rPr lang="en-US" sz="2800" u="sng" dirty="0">
                <a:solidFill>
                  <a:prstClr val="black"/>
                </a:solidFill>
                <a:ea typeface="+mj-ea"/>
                <a:cs typeface="+mj-cs"/>
              </a:rPr>
              <a:t>of timing</a:t>
            </a:r>
            <a:r>
              <a:rPr lang="en-US" sz="2800" dirty="0">
                <a:solidFill>
                  <a:prstClr val="black"/>
                </a:solidFill>
                <a:ea typeface="+mj-ea"/>
                <a:cs typeface="+mj-cs"/>
              </a:rPr>
              <a:t> – </a:t>
            </a:r>
            <a:br>
              <a:rPr lang="en-US" sz="2800" dirty="0">
                <a:solidFill>
                  <a:prstClr val="black"/>
                </a:solidFill>
                <a:ea typeface="+mj-ea"/>
                <a:cs typeface="+mj-cs"/>
              </a:rPr>
            </a:br>
            <a:r>
              <a:rPr lang="en-US" sz="800" dirty="0">
                <a:solidFill>
                  <a:prstClr val="black"/>
                </a:solidFill>
                <a:ea typeface="+mj-ea"/>
                <a:cs typeface="+mj-cs"/>
              </a:rPr>
              <a:t>				</a:t>
            </a:r>
          </a:p>
          <a:p>
            <a:pPr indent="-914400"/>
            <a:r>
              <a:rPr lang="en-US" sz="2800" b="1" dirty="0">
                <a:solidFill>
                  <a:prstClr val="black"/>
                </a:solidFill>
                <a:ea typeface="+mj-ea"/>
                <a:cs typeface="+mj-cs"/>
              </a:rPr>
              <a:t>				</a:t>
            </a:r>
            <a:r>
              <a:rPr lang="en-US" sz="3200" b="1" dirty="0">
                <a:ln>
                  <a:solidFill>
                    <a:srgbClr val="0000FF"/>
                  </a:solidFill>
                </a:ln>
                <a:solidFill>
                  <a:srgbClr val="FF0000"/>
                </a:solidFill>
                <a:ea typeface="+mj-ea"/>
                <a:cs typeface="+mj-cs"/>
              </a:rPr>
              <a:t>The </a:t>
            </a:r>
            <a:r>
              <a:rPr lang="en-US" sz="3200" b="1" u="sng" dirty="0">
                <a:ln>
                  <a:solidFill>
                    <a:srgbClr val="0000FF"/>
                  </a:solidFill>
                </a:ln>
                <a:solidFill>
                  <a:srgbClr val="FF0000"/>
                </a:solidFill>
                <a:ea typeface="+mj-ea"/>
                <a:cs typeface="+mj-cs"/>
              </a:rPr>
              <a:t>10</a:t>
            </a:r>
            <a:r>
              <a:rPr lang="en-US" sz="3200" b="1" u="sng" baseline="30000" dirty="0">
                <a:ln>
                  <a:solidFill>
                    <a:srgbClr val="0000FF"/>
                  </a:solidFill>
                </a:ln>
                <a:solidFill>
                  <a:srgbClr val="FF0000"/>
                </a:solidFill>
                <a:ea typeface="+mj-ea"/>
                <a:cs typeface="+mj-cs"/>
              </a:rPr>
              <a:t>th</a:t>
            </a:r>
            <a:r>
              <a:rPr lang="en-US" sz="3200" b="1" u="sng" dirty="0">
                <a:ln>
                  <a:solidFill>
                    <a:srgbClr val="0000FF"/>
                  </a:solidFill>
                </a:ln>
                <a:solidFill>
                  <a:srgbClr val="FF0000"/>
                </a:solidFill>
                <a:ea typeface="+mj-ea"/>
                <a:cs typeface="+mj-cs"/>
              </a:rPr>
              <a:t> day</a:t>
            </a:r>
            <a:r>
              <a:rPr lang="en-US" sz="3200" b="1" dirty="0">
                <a:ln>
                  <a:solidFill>
                    <a:srgbClr val="0000FF"/>
                  </a:solidFill>
                </a:ln>
                <a:solidFill>
                  <a:srgbClr val="FF0000"/>
                </a:solidFill>
                <a:ea typeface="+mj-ea"/>
                <a:cs typeface="+mj-cs"/>
              </a:rPr>
              <a:t> of the 7</a:t>
            </a:r>
            <a:r>
              <a:rPr lang="en-US" sz="3200" b="1" baseline="30000" dirty="0">
                <a:ln>
                  <a:solidFill>
                    <a:srgbClr val="0000FF"/>
                  </a:solidFill>
                </a:ln>
                <a:solidFill>
                  <a:srgbClr val="FF0000"/>
                </a:solidFill>
                <a:ea typeface="+mj-ea"/>
                <a:cs typeface="+mj-cs"/>
              </a:rPr>
              <a:t>th</a:t>
            </a:r>
            <a:r>
              <a:rPr lang="en-US" sz="3200" b="1" dirty="0">
                <a:ln>
                  <a:solidFill>
                    <a:srgbClr val="0000FF"/>
                  </a:solidFill>
                </a:ln>
                <a:solidFill>
                  <a:srgbClr val="FF0000"/>
                </a:solidFill>
                <a:ea typeface="+mj-ea"/>
                <a:cs typeface="+mj-cs"/>
              </a:rPr>
              <a:t> month.</a:t>
            </a:r>
            <a:br>
              <a:rPr lang="en-US" sz="3200" dirty="0">
                <a:ln>
                  <a:solidFill>
                    <a:srgbClr val="0000FF"/>
                  </a:solidFill>
                </a:ln>
                <a:solidFill>
                  <a:prstClr val="black"/>
                </a:solidFill>
                <a:ea typeface="+mj-ea"/>
                <a:cs typeface="+mj-cs"/>
              </a:rPr>
            </a:br>
            <a:endParaRPr lang="en-US" sz="2800" dirty="0">
              <a:solidFill>
                <a:prstClr val="black"/>
              </a:solidFill>
              <a:ea typeface="+mj-ea"/>
              <a:cs typeface="+mj-cs"/>
            </a:endParaRPr>
          </a:p>
          <a:p>
            <a:pPr indent="-914400"/>
            <a:endParaRPr lang="en-US" sz="2800" dirty="0">
              <a:solidFill>
                <a:prstClr val="black"/>
              </a:solidFill>
              <a:ea typeface="+mj-ea"/>
              <a:cs typeface="+mj-cs"/>
            </a:endParaRPr>
          </a:p>
          <a:p>
            <a:pPr indent="-914400"/>
            <a:endParaRPr lang="en-US" sz="2800" dirty="0">
              <a:solidFill>
                <a:prstClr val="black"/>
              </a:solidFill>
              <a:ea typeface="+mj-ea"/>
              <a:cs typeface="+mj-cs"/>
            </a:endParaRPr>
          </a:p>
          <a:p>
            <a:pPr indent="-914400"/>
            <a:endParaRPr lang="en-US" sz="2800" dirty="0">
              <a:solidFill>
                <a:prstClr val="black"/>
              </a:solidFill>
              <a:ea typeface="+mj-ea"/>
              <a:cs typeface="+mj-cs"/>
            </a:endParaRPr>
          </a:p>
          <a:p>
            <a:pPr indent="-914400"/>
            <a:br>
              <a:rPr lang="en-US" dirty="0">
                <a:solidFill>
                  <a:prstClr val="black"/>
                </a:solidFill>
                <a:ea typeface="+mj-ea"/>
                <a:cs typeface="+mj-cs"/>
              </a:rPr>
            </a:br>
            <a:br>
              <a:rPr lang="en-US" sz="800" dirty="0">
                <a:solidFill>
                  <a:prstClr val="black"/>
                </a:solidFill>
                <a:ea typeface="+mj-ea"/>
                <a:cs typeface="+mj-cs"/>
              </a:rPr>
            </a:br>
            <a:br>
              <a:rPr lang="en-US" dirty="0">
                <a:solidFill>
                  <a:srgbClr val="ED7D31">
                    <a:lumMod val="75000"/>
                  </a:srgbClr>
                </a:solidFill>
                <a:latin typeface="Georgia" panose="02040502050405020303" pitchFamily="18" charset="0"/>
                <a:ea typeface="+mj-ea"/>
                <a:cs typeface="+mj-cs"/>
              </a:rPr>
            </a:br>
            <a:br>
              <a:rPr lang="en-US" sz="1600" dirty="0">
                <a:solidFill>
                  <a:srgbClr val="ED7D31">
                    <a:lumMod val="75000"/>
                  </a:srgbClr>
                </a:solidFill>
                <a:latin typeface="Georgia" panose="02040502050405020303" pitchFamily="18" charset="0"/>
                <a:ea typeface="+mj-ea"/>
                <a:cs typeface="+mj-cs"/>
              </a:rPr>
            </a:br>
            <a:r>
              <a:rPr lang="en-US" sz="4000" dirty="0">
                <a:solidFill>
                  <a:srgbClr val="ED7D31">
                    <a:lumMod val="75000"/>
                  </a:srgbClr>
                </a:solidFill>
                <a:latin typeface="Georgia" panose="02040502050405020303" pitchFamily="18" charset="0"/>
                <a:ea typeface="+mj-ea"/>
                <a:cs typeface="+mj-cs"/>
              </a:rPr>
              <a:t> </a:t>
            </a:r>
            <a:br>
              <a:rPr lang="en-US" dirty="0">
                <a:solidFill>
                  <a:prstClr val="black">
                    <a:lumMod val="95000"/>
                    <a:lumOff val="5000"/>
                  </a:prstClr>
                </a:solidFill>
                <a:ea typeface="+mj-ea"/>
                <a:cs typeface="+mj-cs"/>
              </a:rPr>
            </a:br>
            <a:br>
              <a:rPr lang="en-US" dirty="0">
                <a:solidFill>
                  <a:prstClr val="black">
                    <a:lumMod val="95000"/>
                    <a:lumOff val="5000"/>
                  </a:prstClr>
                </a:solidFill>
                <a:ea typeface="+mj-ea"/>
                <a:cs typeface="+mj-cs"/>
              </a:rPr>
            </a:br>
            <a:r>
              <a:rPr lang="en-US" dirty="0">
                <a:solidFill>
                  <a:srgbClr val="008080"/>
                </a:solidFill>
                <a:latin typeface="Georgia" panose="02040502050405020303" pitchFamily="18" charset="0"/>
                <a:ea typeface="+mj-ea"/>
                <a:cs typeface="+mj-cs"/>
              </a:rPr>
              <a:t>Lev 23:27</a:t>
            </a:r>
            <a:r>
              <a:rPr lang="en-US" dirty="0">
                <a:solidFill>
                  <a:prstClr val="black"/>
                </a:solidFill>
                <a:latin typeface="Georgia" panose="02040502050405020303" pitchFamily="18" charset="0"/>
                <a:ea typeface="+mj-ea"/>
                <a:cs typeface="+mj-cs"/>
              </a:rPr>
              <a:t>(</a:t>
            </a:r>
            <a:r>
              <a:rPr lang="en-US" b="1" dirty="0">
                <a:solidFill>
                  <a:srgbClr val="FF0000"/>
                </a:solidFill>
                <a:latin typeface="Georgia" panose="02040502050405020303" pitchFamily="18" charset="0"/>
                <a:ea typeface="+mj-ea"/>
                <a:cs typeface="+mj-cs"/>
              </a:rPr>
              <a:t>a</a:t>
            </a:r>
            <a:r>
              <a:rPr lang="en-US" dirty="0">
                <a:solidFill>
                  <a:prstClr val="black"/>
                </a:solidFill>
                <a:latin typeface="Georgia" panose="02040502050405020303" pitchFamily="18" charset="0"/>
                <a:ea typeface="+mj-ea"/>
                <a:cs typeface="+mj-cs"/>
              </a:rPr>
              <a:t>)	</a:t>
            </a:r>
            <a:r>
              <a:rPr lang="en-US" sz="2800" dirty="0">
                <a:solidFill>
                  <a:srgbClr val="ED7D31">
                    <a:lumMod val="75000"/>
                  </a:srgbClr>
                </a:solidFill>
                <a:latin typeface="Georgia" panose="02040502050405020303" pitchFamily="18" charset="0"/>
                <a:ea typeface="+mj-ea"/>
                <a:cs typeface="+mj-cs"/>
              </a:rPr>
              <a:t>“On the </a:t>
            </a:r>
            <a:r>
              <a:rPr lang="en-US" sz="3200" b="1" i="1" u="sng" dirty="0">
                <a:solidFill>
                  <a:srgbClr val="FF0066"/>
                </a:solidFill>
                <a:latin typeface="Georgia" panose="02040502050405020303" pitchFamily="18" charset="0"/>
                <a:ea typeface="+mj-ea"/>
                <a:cs typeface="+mj-cs"/>
              </a:rPr>
              <a:t>TENTH DAY</a:t>
            </a:r>
            <a:r>
              <a:rPr lang="en-US" sz="2800" b="1" i="1" dirty="0">
                <a:solidFill>
                  <a:srgbClr val="FF0066"/>
                </a:solidFill>
                <a:latin typeface="Georgia" panose="02040502050405020303" pitchFamily="18" charset="0"/>
                <a:ea typeface="+mj-ea"/>
                <a:cs typeface="+mj-cs"/>
              </a:rPr>
              <a:t>                 </a:t>
            </a:r>
            <a:r>
              <a:rPr lang="en-US" sz="2800" i="1" dirty="0">
                <a:solidFill>
                  <a:srgbClr val="CC00FF"/>
                </a:solidFill>
                <a:latin typeface="Georgia" panose="02040502050405020303" pitchFamily="18" charset="0"/>
                <a:ea typeface="+mj-ea"/>
                <a:cs typeface="+mj-cs"/>
              </a:rPr>
              <a:t>of this </a:t>
            </a:r>
            <a:r>
              <a:rPr lang="en-US" sz="2800" i="1" u="sng" dirty="0">
                <a:solidFill>
                  <a:srgbClr val="CC00FF"/>
                </a:solidFill>
                <a:latin typeface="Georgia" panose="02040502050405020303" pitchFamily="18" charset="0"/>
                <a:ea typeface="+mj-ea"/>
                <a:cs typeface="+mj-cs"/>
              </a:rPr>
              <a:t>seventh</a:t>
            </a:r>
            <a:r>
              <a:rPr lang="en-US" sz="2800" i="1" dirty="0">
                <a:solidFill>
                  <a:srgbClr val="CC00FF"/>
                </a:solidFill>
                <a:latin typeface="Georgia" panose="02040502050405020303" pitchFamily="18" charset="0"/>
                <a:ea typeface="+mj-ea"/>
                <a:cs typeface="+mj-cs"/>
              </a:rPr>
              <a:t> month is </a:t>
            </a:r>
            <a:br>
              <a:rPr lang="en-US" sz="2800" i="1" dirty="0">
                <a:solidFill>
                  <a:srgbClr val="CC00FF"/>
                </a:solidFill>
                <a:latin typeface="Georgia" panose="02040502050405020303" pitchFamily="18" charset="0"/>
                <a:ea typeface="+mj-ea"/>
                <a:cs typeface="+mj-cs"/>
              </a:rPr>
            </a:br>
            <a:r>
              <a:rPr lang="en-US" sz="2800" i="1" dirty="0">
                <a:solidFill>
                  <a:srgbClr val="CC00FF"/>
                </a:solidFill>
                <a:latin typeface="Georgia" panose="02040502050405020303" pitchFamily="18" charset="0"/>
                <a:ea typeface="+mj-ea"/>
                <a:cs typeface="+mj-cs"/>
              </a:rPr>
              <a:t>				</a:t>
            </a:r>
            <a:r>
              <a:rPr lang="en-US" sz="2800" i="1" u="sng" dirty="0">
                <a:solidFill>
                  <a:schemeClr val="tx1">
                    <a:lumMod val="95000"/>
                    <a:lumOff val="5000"/>
                  </a:schemeClr>
                </a:solidFill>
                <a:latin typeface="Arial Black" panose="020B0A04020102020204" pitchFamily="34" charset="0"/>
                <a:ea typeface="+mj-ea"/>
                <a:cs typeface="+mj-cs"/>
              </a:rPr>
              <a:t>The</a:t>
            </a:r>
            <a:r>
              <a:rPr lang="en-US" sz="2800" i="1" dirty="0">
                <a:solidFill>
                  <a:srgbClr val="CC00FF"/>
                </a:solidFill>
                <a:latin typeface="Arial Black" panose="020B0A04020102020204" pitchFamily="34" charset="0"/>
                <a:ea typeface="+mj-ea"/>
                <a:cs typeface="+mj-cs"/>
              </a:rPr>
              <a:t> </a:t>
            </a:r>
            <a:r>
              <a:rPr lang="en-US" sz="2800" i="1" dirty="0">
                <a:solidFill>
                  <a:schemeClr val="tx1">
                    <a:lumMod val="95000"/>
                    <a:lumOff val="5000"/>
                  </a:schemeClr>
                </a:solidFill>
                <a:latin typeface="Arial Black" panose="020B0A04020102020204" pitchFamily="34" charset="0"/>
                <a:ea typeface="+mj-ea"/>
                <a:cs typeface="+mj-cs"/>
              </a:rPr>
              <a:t>Day </a:t>
            </a:r>
            <a:r>
              <a:rPr lang="en-US" sz="2800" i="1" dirty="0">
                <a:solidFill>
                  <a:srgbClr val="CC00FF"/>
                </a:solidFill>
                <a:latin typeface="Arial Black" panose="020B0A04020102020204" pitchFamily="34" charset="0"/>
                <a:ea typeface="+mj-ea"/>
                <a:cs typeface="+mj-cs"/>
              </a:rPr>
              <a:t>of </a:t>
            </a:r>
            <a:r>
              <a:rPr lang="en-US" sz="2800" b="1" i="1" u="sng" dirty="0">
                <a:solidFill>
                  <a:srgbClr val="CC00FF"/>
                </a:solidFill>
                <a:latin typeface="Arial Black" panose="020B0A04020102020204" pitchFamily="34" charset="0"/>
                <a:ea typeface="+mj-ea"/>
                <a:cs typeface="+mj-cs"/>
              </a:rPr>
              <a:t>Atonement</a:t>
            </a:r>
            <a:r>
              <a:rPr lang="en-US" sz="2800" b="1" i="1" dirty="0">
                <a:solidFill>
                  <a:srgbClr val="CC00FF"/>
                </a:solidFill>
                <a:latin typeface="Arial Black" panose="020B0A04020102020204" pitchFamily="34" charset="0"/>
                <a:ea typeface="+mj-ea"/>
                <a:cs typeface="+mj-cs"/>
              </a:rPr>
              <a:t>. </a:t>
            </a:r>
            <a:br>
              <a:rPr lang="en-US" sz="2800" b="1" i="1" dirty="0">
                <a:solidFill>
                  <a:srgbClr val="CC00FF"/>
                </a:solidFill>
                <a:latin typeface="Georgia" panose="02040502050405020303" pitchFamily="18" charset="0"/>
                <a:ea typeface="+mj-ea"/>
                <a:cs typeface="+mj-cs"/>
              </a:rPr>
            </a:br>
            <a:br>
              <a:rPr lang="en-US" sz="2800" b="1" i="1" dirty="0">
                <a:solidFill>
                  <a:srgbClr val="CC00FF"/>
                </a:solidFill>
                <a:latin typeface="Georgia" panose="02040502050405020303" pitchFamily="18" charset="0"/>
                <a:ea typeface="+mj-ea"/>
                <a:cs typeface="+mj-cs"/>
              </a:rPr>
            </a:br>
            <a:r>
              <a:rPr lang="en-US" sz="2800" b="1" i="1" dirty="0">
                <a:solidFill>
                  <a:srgbClr val="CC00FF"/>
                </a:solidFill>
                <a:latin typeface="Georgia" panose="02040502050405020303" pitchFamily="18" charset="0"/>
                <a:ea typeface="+mj-ea"/>
                <a:cs typeface="+mj-cs"/>
              </a:rPr>
              <a:t>          </a:t>
            </a:r>
            <a:r>
              <a:rPr lang="en-US" sz="2800" i="1" dirty="0">
                <a:solidFill>
                  <a:schemeClr val="tx1"/>
                </a:solidFill>
                <a:latin typeface="Georgia" panose="02040502050405020303" pitchFamily="18" charset="0"/>
                <a:ea typeface="+mj-ea"/>
                <a:cs typeface="+mj-cs"/>
              </a:rPr>
              <a:t>There can be no mistake that </a:t>
            </a:r>
            <a:r>
              <a:rPr lang="en-US" sz="2800" b="1" i="1" dirty="0">
                <a:solidFill>
                  <a:srgbClr val="0000FF"/>
                </a:solidFill>
                <a:latin typeface="Georgia" panose="02040502050405020303" pitchFamily="18" charset="0"/>
                <a:ea typeface="+mj-ea"/>
                <a:cs typeface="+mj-cs"/>
              </a:rPr>
              <a:t>Yahuah</a:t>
            </a:r>
            <a:r>
              <a:rPr lang="en-US" sz="2800" b="1" i="1" dirty="0">
                <a:solidFill>
                  <a:srgbClr val="CC00FF"/>
                </a:solidFill>
                <a:latin typeface="Georgia" panose="02040502050405020303" pitchFamily="18" charset="0"/>
                <a:ea typeface="+mj-ea"/>
                <a:cs typeface="+mj-cs"/>
              </a:rPr>
              <a:t> </a:t>
            </a:r>
            <a:r>
              <a:rPr lang="en-US" sz="2800" i="1" dirty="0">
                <a:solidFill>
                  <a:schemeClr val="tx1"/>
                </a:solidFill>
                <a:latin typeface="Georgia" panose="02040502050405020303" pitchFamily="18" charset="0"/>
                <a:ea typeface="+mj-ea"/>
                <a:cs typeface="+mj-cs"/>
              </a:rPr>
              <a:t>wants us to understand that </a:t>
            </a:r>
            <a:br>
              <a:rPr lang="en-US" sz="2800" i="1" dirty="0">
                <a:solidFill>
                  <a:schemeClr val="tx1"/>
                </a:solidFill>
                <a:latin typeface="Georgia" panose="02040502050405020303" pitchFamily="18" charset="0"/>
                <a:ea typeface="+mj-ea"/>
                <a:cs typeface="+mj-cs"/>
              </a:rPr>
            </a:br>
            <a:r>
              <a:rPr lang="en-US" sz="2800" i="1" dirty="0">
                <a:solidFill>
                  <a:schemeClr val="tx1"/>
                </a:solidFill>
                <a:latin typeface="Georgia" panose="02040502050405020303" pitchFamily="18" charset="0"/>
                <a:ea typeface="+mj-ea"/>
                <a:cs typeface="+mj-cs"/>
              </a:rPr>
              <a:t>                                  the </a:t>
            </a:r>
            <a:r>
              <a:rPr lang="en-US" sz="2800" b="1" i="1" dirty="0">
                <a:solidFill>
                  <a:schemeClr val="tx1"/>
                </a:solidFill>
                <a:effectLst>
                  <a:glow rad="127000">
                    <a:srgbClr val="00FFFF"/>
                  </a:glow>
                </a:effectLst>
                <a:latin typeface="Georgia" panose="02040502050405020303" pitchFamily="18" charset="0"/>
                <a:ea typeface="+mj-ea"/>
                <a:cs typeface="+mj-cs"/>
              </a:rPr>
              <a:t>10</a:t>
            </a:r>
            <a:r>
              <a:rPr lang="en-US" sz="2800" b="1" i="1" baseline="30000" dirty="0">
                <a:solidFill>
                  <a:schemeClr val="tx1"/>
                </a:solidFill>
                <a:effectLst>
                  <a:glow rad="127000">
                    <a:srgbClr val="00FFFF"/>
                  </a:glow>
                </a:effectLst>
                <a:latin typeface="Georgia" panose="02040502050405020303" pitchFamily="18" charset="0"/>
                <a:ea typeface="+mj-ea"/>
                <a:cs typeface="+mj-cs"/>
              </a:rPr>
              <a:t>th</a:t>
            </a:r>
            <a:r>
              <a:rPr lang="en-US" sz="2800" i="1" dirty="0">
                <a:solidFill>
                  <a:schemeClr val="tx1"/>
                </a:solidFill>
                <a:latin typeface="Georgia" panose="02040502050405020303" pitchFamily="18" charset="0"/>
                <a:ea typeface="+mj-ea"/>
                <a:cs typeface="+mj-cs"/>
              </a:rPr>
              <a:t> of Tishri is the</a:t>
            </a:r>
            <a:r>
              <a:rPr lang="en-US" sz="2800" b="1" i="1" dirty="0">
                <a:solidFill>
                  <a:schemeClr val="tx1"/>
                </a:solidFill>
                <a:latin typeface="Georgia" panose="02040502050405020303" pitchFamily="18" charset="0"/>
                <a:ea typeface="+mj-ea"/>
                <a:cs typeface="+mj-cs"/>
              </a:rPr>
              <a:t> </a:t>
            </a:r>
            <a:r>
              <a:rPr lang="en-US" sz="2800" b="1" i="1" dirty="0">
                <a:solidFill>
                  <a:srgbClr val="CC00FF"/>
                </a:solidFill>
                <a:latin typeface="Georgia" panose="02040502050405020303" pitchFamily="18" charset="0"/>
                <a:ea typeface="+mj-ea"/>
                <a:cs typeface="+mj-cs"/>
              </a:rPr>
              <a:t>APPOINTED TIME. </a:t>
            </a:r>
          </a:p>
        </p:txBody>
      </p:sp>
      <p:grpSp>
        <p:nvGrpSpPr>
          <p:cNvPr id="2" name="Group 1"/>
          <p:cNvGrpSpPr/>
          <p:nvPr/>
        </p:nvGrpSpPr>
        <p:grpSpPr>
          <a:xfrm>
            <a:off x="3459553" y="4105536"/>
            <a:ext cx="4059624" cy="892000"/>
            <a:chOff x="3438660" y="3723719"/>
            <a:chExt cx="3918706" cy="844084"/>
          </a:xfrm>
          <a:gradFill>
            <a:gsLst>
              <a:gs pos="42000">
                <a:srgbClr val="95F1FD"/>
              </a:gs>
              <a:gs pos="68000">
                <a:srgbClr val="FFFF00"/>
              </a:gs>
              <a:gs pos="100000">
                <a:srgbClr val="FF0066"/>
              </a:gs>
            </a:gsLst>
            <a:lin ang="5400000" scaled="1"/>
          </a:gradFill>
        </p:grpSpPr>
        <p:sp>
          <p:nvSpPr>
            <p:cNvPr id="6" name="4-Point Star 5"/>
            <p:cNvSpPr/>
            <p:nvPr/>
          </p:nvSpPr>
          <p:spPr>
            <a:xfrm>
              <a:off x="3438660" y="3723719"/>
              <a:ext cx="795322" cy="618308"/>
            </a:xfrm>
            <a:prstGeom prst="star4">
              <a:avLst/>
            </a:prstGeom>
            <a:grpFill/>
            <a:ln w="38100">
              <a:solidFill>
                <a:srgbClr val="95054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rved Down Arrow 9"/>
            <p:cNvSpPr/>
            <p:nvPr/>
          </p:nvSpPr>
          <p:spPr>
            <a:xfrm rot="550490">
              <a:off x="4577533" y="3731849"/>
              <a:ext cx="2779833" cy="835954"/>
            </a:xfrm>
            <a:prstGeom prst="curvedDownArrow">
              <a:avLst>
                <a:gd name="adj1" fmla="val 25000"/>
                <a:gd name="adj2" fmla="val 91001"/>
                <a:gd name="adj3" fmla="val 38636"/>
              </a:avLst>
            </a:prstGeom>
            <a:grpFill/>
            <a:ln w="5715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 name="Slide Number Placeholder 2"/>
          <p:cNvSpPr>
            <a:spLocks noGrp="1"/>
          </p:cNvSpPr>
          <p:nvPr>
            <p:ph type="sldNum" sz="quarter" idx="12"/>
          </p:nvPr>
        </p:nvSpPr>
        <p:spPr>
          <a:xfrm>
            <a:off x="11555729" y="6356520"/>
            <a:ext cx="417437" cy="365125"/>
          </a:xfrm>
        </p:spPr>
        <p:txBody>
          <a:bodyPr/>
          <a:lstStyle/>
          <a:p>
            <a:fld id="{0FAB87E4-7748-4117-92E5-790DAABEC644}" type="slidenum">
              <a:rPr lang="en-US" sz="1400" b="1" smtClean="0">
                <a:solidFill>
                  <a:schemeClr val="tx1"/>
                </a:solidFill>
              </a:rPr>
              <a:t>7</a:t>
            </a:fld>
            <a:endParaRPr lang="en-US" sz="1400" b="1" dirty="0">
              <a:solidFill>
                <a:schemeClr val="tx1"/>
              </a:solidFill>
            </a:endParaRPr>
          </a:p>
        </p:txBody>
      </p:sp>
      <p:cxnSp>
        <p:nvCxnSpPr>
          <p:cNvPr id="15" name="Straight Arrow Connector 14"/>
          <p:cNvCxnSpPr/>
          <p:nvPr/>
        </p:nvCxnSpPr>
        <p:spPr>
          <a:xfrm flipH="1">
            <a:off x="9122805" y="3890190"/>
            <a:ext cx="816746" cy="1018371"/>
          </a:xfrm>
          <a:prstGeom prst="straightConnector1">
            <a:avLst/>
          </a:prstGeom>
          <a:ln w="57150">
            <a:solidFill>
              <a:srgbClr val="950543"/>
            </a:solidFill>
            <a:tailEnd type="arrow"/>
          </a:ln>
          <a:effectLst>
            <a:glow rad="228600">
              <a:schemeClr val="accent4">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29238" y="1301578"/>
            <a:ext cx="11823865" cy="20389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400" dirty="0">
                <a:solidFill>
                  <a:prstClr val="black"/>
                </a:solidFill>
              </a:rPr>
              <a:t>Then we see </a:t>
            </a:r>
            <a:r>
              <a:rPr lang="en-US" sz="3600" b="1" i="1" dirty="0">
                <a:solidFill>
                  <a:srgbClr val="CC00FF"/>
                </a:solidFill>
              </a:rPr>
              <a:t>6 </a:t>
            </a:r>
            <a:r>
              <a:rPr lang="en-US" sz="3600" b="1" i="1" u="sng" dirty="0">
                <a:solidFill>
                  <a:srgbClr val="CC00FF"/>
                </a:solidFill>
              </a:rPr>
              <a:t>additional</a:t>
            </a:r>
            <a:r>
              <a:rPr lang="en-US" sz="3600" b="1" i="1" dirty="0">
                <a:solidFill>
                  <a:srgbClr val="CC00FF"/>
                </a:solidFill>
              </a:rPr>
              <a:t> reference points </a:t>
            </a:r>
            <a:r>
              <a:rPr lang="en-US" sz="2400" dirty="0">
                <a:solidFill>
                  <a:prstClr val="black"/>
                </a:solidFill>
              </a:rPr>
              <a:t>indicating that Tishri’s </a:t>
            </a:r>
            <a:r>
              <a:rPr lang="en-US" sz="2400" b="1" dirty="0">
                <a:solidFill>
                  <a:srgbClr val="FF0000"/>
                </a:solidFill>
              </a:rPr>
              <a:t>10</a:t>
            </a:r>
            <a:r>
              <a:rPr lang="en-US" sz="2400" b="1" baseline="30000" dirty="0">
                <a:solidFill>
                  <a:srgbClr val="FF0000"/>
                </a:solidFill>
              </a:rPr>
              <a:t>th</a:t>
            </a:r>
            <a:r>
              <a:rPr lang="en-US" sz="2400" dirty="0">
                <a:solidFill>
                  <a:prstClr val="black"/>
                </a:solidFill>
              </a:rPr>
              <a:t> cycle of the 7</a:t>
            </a:r>
            <a:r>
              <a:rPr lang="en-US" sz="2400" baseline="30000" dirty="0">
                <a:solidFill>
                  <a:prstClr val="black"/>
                </a:solidFill>
              </a:rPr>
              <a:t>th</a:t>
            </a:r>
            <a:r>
              <a:rPr lang="en-US" sz="2400" dirty="0">
                <a:solidFill>
                  <a:prstClr val="black"/>
                </a:solidFill>
              </a:rPr>
              <a:t> month, is the </a:t>
            </a:r>
            <a:r>
              <a:rPr lang="en-US" sz="2400" u="sng" dirty="0">
                <a:solidFill>
                  <a:prstClr val="black"/>
                </a:solidFill>
              </a:rPr>
              <a:t>one and only cycle</a:t>
            </a:r>
            <a:r>
              <a:rPr lang="en-US" sz="2400" dirty="0">
                <a:solidFill>
                  <a:prstClr val="black"/>
                </a:solidFill>
              </a:rPr>
              <a:t> of the year determined by </a:t>
            </a:r>
            <a:r>
              <a:rPr lang="en-US" sz="2400" b="1" dirty="0">
                <a:solidFill>
                  <a:srgbClr val="0000CC"/>
                </a:solidFill>
              </a:rPr>
              <a:t>Yahuah</a:t>
            </a:r>
            <a:r>
              <a:rPr lang="en-US" sz="2400" dirty="0">
                <a:solidFill>
                  <a:prstClr val="black"/>
                </a:solidFill>
              </a:rPr>
              <a:t> to be </a:t>
            </a:r>
            <a:br>
              <a:rPr lang="en-US" sz="2400" dirty="0">
                <a:solidFill>
                  <a:prstClr val="black"/>
                </a:solidFill>
              </a:rPr>
            </a:br>
            <a:r>
              <a:rPr lang="en-US" sz="2400" dirty="0">
                <a:solidFill>
                  <a:prstClr val="black"/>
                </a:solidFill>
              </a:rPr>
              <a:t>	</a:t>
            </a:r>
            <a:r>
              <a:rPr lang="en-US" sz="4000" u="sng" dirty="0">
                <a:solidFill>
                  <a:srgbClr val="CC00FF"/>
                </a:solidFill>
                <a:latin typeface="Cooper Black" panose="0208090404030B020404" pitchFamily="18" charset="0"/>
              </a:rPr>
              <a:t>THE DAY</a:t>
            </a:r>
            <a:r>
              <a:rPr lang="en-US" sz="4000" dirty="0">
                <a:solidFill>
                  <a:srgbClr val="CC00FF"/>
                </a:solidFill>
                <a:latin typeface="Cooper Black" panose="0208090404030B020404" pitchFamily="18" charset="0"/>
              </a:rPr>
              <a:t> </a:t>
            </a:r>
            <a:r>
              <a:rPr lang="en-US" sz="2400" dirty="0">
                <a:solidFill>
                  <a:prstClr val="black"/>
                </a:solidFill>
              </a:rPr>
              <a:t>for Atonement. </a:t>
            </a:r>
            <a:br>
              <a:rPr lang="en-US" sz="2400" dirty="0">
                <a:solidFill>
                  <a:prstClr val="black"/>
                </a:solidFill>
              </a:rPr>
            </a:br>
            <a:br>
              <a:rPr lang="en-US" sz="1200" dirty="0">
                <a:solidFill>
                  <a:prstClr val="black"/>
                </a:solidFill>
              </a:rPr>
            </a:br>
            <a:r>
              <a:rPr lang="en-US" sz="2400" b="1" dirty="0">
                <a:solidFill>
                  <a:srgbClr val="FF0066"/>
                </a:solidFill>
              </a:rPr>
              <a:t>Ultimately,</a:t>
            </a:r>
            <a:r>
              <a:rPr lang="en-US" sz="2400" b="1" dirty="0">
                <a:solidFill>
                  <a:prstClr val="black"/>
                </a:solidFill>
              </a:rPr>
              <a:t> </a:t>
            </a:r>
            <a:r>
              <a:rPr lang="en-US" sz="2400" b="1" dirty="0">
                <a:solidFill>
                  <a:srgbClr val="0000CC"/>
                </a:solidFill>
              </a:rPr>
              <a:t>Who</a:t>
            </a:r>
            <a:r>
              <a:rPr lang="en-US" sz="2400" dirty="0">
                <a:solidFill>
                  <a:prstClr val="black"/>
                </a:solidFill>
              </a:rPr>
              <a:t> gave </a:t>
            </a:r>
            <a:r>
              <a:rPr lang="en-US" sz="2400" dirty="0">
                <a:solidFill>
                  <a:prstClr val="black">
                    <a:lumMod val="95000"/>
                    <a:lumOff val="5000"/>
                  </a:prstClr>
                </a:solidFill>
              </a:rPr>
              <a:t>this definitive statement of timing for the Day of Atonement?</a:t>
            </a:r>
            <a:endParaRPr lang="en-CA" dirty="0"/>
          </a:p>
        </p:txBody>
      </p:sp>
      <p:sp>
        <p:nvSpPr>
          <p:cNvPr id="7" name="Rectangle 6"/>
          <p:cNvSpPr/>
          <p:nvPr/>
        </p:nvSpPr>
        <p:spPr>
          <a:xfrm>
            <a:off x="182403" y="3389020"/>
            <a:ext cx="9401940" cy="583260"/>
          </a:xfrm>
          <a:prstGeom prst="rect">
            <a:avLst/>
          </a:prstGeom>
          <a:no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dirty="0">
                <a:solidFill>
                  <a:srgbClr val="008080"/>
                </a:solidFill>
                <a:latin typeface="Georgia" panose="02040502050405020303" pitchFamily="18" charset="0"/>
              </a:rPr>
              <a:t>Lev 23:26</a:t>
            </a:r>
            <a:r>
              <a:rPr lang="en-US" sz="2400" dirty="0">
                <a:solidFill>
                  <a:prstClr val="black"/>
                </a:solidFill>
                <a:latin typeface="Georgia" panose="02040502050405020303" pitchFamily="18" charset="0"/>
              </a:rPr>
              <a:t>	</a:t>
            </a:r>
            <a:r>
              <a:rPr lang="en-US" sz="2800" dirty="0">
                <a:solidFill>
                  <a:srgbClr val="ED7D31">
                    <a:lumMod val="75000"/>
                  </a:srgbClr>
                </a:solidFill>
                <a:latin typeface="Georgia" panose="02040502050405020303" pitchFamily="18" charset="0"/>
              </a:rPr>
              <a:t>And </a:t>
            </a:r>
            <a:r>
              <a:rPr lang="he-IL" sz="2800" b="1" dirty="0">
                <a:solidFill>
                  <a:srgbClr val="0000CC"/>
                </a:solidFill>
                <a:latin typeface="SBL Hebrew"/>
                <a:cs typeface="Times New Roman" panose="02020603050405020304" pitchFamily="18" charset="0"/>
              </a:rPr>
              <a:t>יהוה</a:t>
            </a:r>
            <a:r>
              <a:rPr lang="en-US" sz="2800" dirty="0">
                <a:solidFill>
                  <a:srgbClr val="ED7D31">
                    <a:lumMod val="75000"/>
                  </a:srgbClr>
                </a:solidFill>
                <a:latin typeface="Georgia" panose="02040502050405020303" pitchFamily="18" charset="0"/>
              </a:rPr>
              <a:t> [</a:t>
            </a:r>
            <a:r>
              <a:rPr lang="en-US" sz="2800" b="1" dirty="0">
                <a:solidFill>
                  <a:srgbClr val="0000CC"/>
                </a:solidFill>
                <a:latin typeface="Georgia" panose="02040502050405020303" pitchFamily="18" charset="0"/>
              </a:rPr>
              <a:t>Yahuah</a:t>
            </a:r>
            <a:r>
              <a:rPr lang="en-US" sz="2800" dirty="0">
                <a:solidFill>
                  <a:srgbClr val="ED7D31">
                    <a:lumMod val="75000"/>
                  </a:srgbClr>
                </a:solidFill>
                <a:latin typeface="Georgia" panose="02040502050405020303" pitchFamily="18" charset="0"/>
              </a:rPr>
              <a:t>] spoke to Mosheh, saying,</a:t>
            </a:r>
            <a:endParaRPr lang="en-CA" dirty="0"/>
          </a:p>
        </p:txBody>
      </p:sp>
    </p:spTree>
    <p:extLst>
      <p:ext uri="{BB962C8B-B14F-4D97-AF65-F5344CB8AC3E}">
        <p14:creationId xmlns:p14="http://schemas.microsoft.com/office/powerpoint/2010/main" val="29637582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2000"/>
                                        <p:tgtEl>
                                          <p:spTgt spid="7"/>
                                        </p:tgtEl>
                                      </p:cBhvr>
                                    </p:animEffect>
                                  </p:childTnLst>
                                </p:cTn>
                              </p:par>
                              <p:par>
                                <p:cTn id="15" presetID="26" presetClass="entr" presetSubtype="0" fill="hold" nodeType="withEffect">
                                  <p:stCondLst>
                                    <p:cond delay="300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435">
                                          <p:stCondLst>
                                            <p:cond delay="0"/>
                                          </p:stCondLst>
                                        </p:cTn>
                                        <p:tgtEl>
                                          <p:spTgt spid="2"/>
                                        </p:tgtEl>
                                      </p:cBhvr>
                                    </p:animEffect>
                                    <p:anim calcmode="lin" valueType="num">
                                      <p:cBhvr>
                                        <p:cTn id="18" dur="1367"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9" dur="498"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0" dur="498" tmFilter="0, 0; 0.125,0.2665; 0.25,0.4; 0.375,0.465; 0.5,0.5;  0.625,0.535; 0.75,0.6; 0.875,0.7335; 1,1">
                                          <p:stCondLst>
                                            <p:cond delay="498"/>
                                          </p:stCondLst>
                                        </p:cTn>
                                        <p:tgtEl>
                                          <p:spTgt spid="2"/>
                                        </p:tgtEl>
                                        <p:attrNameLst>
                                          <p:attrName>ppt_y</p:attrName>
                                        </p:attrNameLst>
                                      </p:cBhvr>
                                      <p:tavLst>
                                        <p:tav tm="0" fmla="#ppt_y-sin(pi*$)/9">
                                          <p:val>
                                            <p:fltVal val="0"/>
                                          </p:val>
                                        </p:tav>
                                        <p:tav tm="100000">
                                          <p:val>
                                            <p:fltVal val="1"/>
                                          </p:val>
                                        </p:tav>
                                      </p:tavLst>
                                    </p:anim>
                                    <p:anim calcmode="lin" valueType="num">
                                      <p:cBhvr>
                                        <p:cTn id="21" dur="249" tmFilter="0, 0; 0.125,0.2665; 0.25,0.4; 0.375,0.465; 0.5,0.5;  0.625,0.535; 0.75,0.6; 0.875,0.7335; 1,1">
                                          <p:stCondLst>
                                            <p:cond delay="993"/>
                                          </p:stCondLst>
                                        </p:cTn>
                                        <p:tgtEl>
                                          <p:spTgt spid="2"/>
                                        </p:tgtEl>
                                        <p:attrNameLst>
                                          <p:attrName>ppt_y</p:attrName>
                                        </p:attrNameLst>
                                      </p:cBhvr>
                                      <p:tavLst>
                                        <p:tav tm="0" fmla="#ppt_y-sin(pi*$)/27">
                                          <p:val>
                                            <p:fltVal val="0"/>
                                          </p:val>
                                        </p:tav>
                                        <p:tav tm="100000">
                                          <p:val>
                                            <p:fltVal val="1"/>
                                          </p:val>
                                        </p:tav>
                                      </p:tavLst>
                                    </p:anim>
                                    <p:anim calcmode="lin" valueType="num">
                                      <p:cBhvr>
                                        <p:cTn id="22" dur="123" tmFilter="0, 0; 0.125,0.2665; 0.25,0.4; 0.375,0.465; 0.5,0.5;  0.625,0.535; 0.75,0.6; 0.875,0.7335; 1,1">
                                          <p:stCondLst>
                                            <p:cond delay="1242"/>
                                          </p:stCondLst>
                                        </p:cTn>
                                        <p:tgtEl>
                                          <p:spTgt spid="2"/>
                                        </p:tgtEl>
                                        <p:attrNameLst>
                                          <p:attrName>ppt_y</p:attrName>
                                        </p:attrNameLst>
                                      </p:cBhvr>
                                      <p:tavLst>
                                        <p:tav tm="0" fmla="#ppt_y-sin(pi*$)/81">
                                          <p:val>
                                            <p:fltVal val="0"/>
                                          </p:val>
                                        </p:tav>
                                        <p:tav tm="100000">
                                          <p:val>
                                            <p:fltVal val="1"/>
                                          </p:val>
                                        </p:tav>
                                      </p:tavLst>
                                    </p:anim>
                                    <p:animScale>
                                      <p:cBhvr>
                                        <p:cTn id="23" dur="20">
                                          <p:stCondLst>
                                            <p:cond delay="487"/>
                                          </p:stCondLst>
                                        </p:cTn>
                                        <p:tgtEl>
                                          <p:spTgt spid="2"/>
                                        </p:tgtEl>
                                      </p:cBhvr>
                                      <p:to x="100000" y="60000"/>
                                    </p:animScale>
                                    <p:animScale>
                                      <p:cBhvr>
                                        <p:cTn id="24" dur="124" decel="50000">
                                          <p:stCondLst>
                                            <p:cond delay="507"/>
                                          </p:stCondLst>
                                        </p:cTn>
                                        <p:tgtEl>
                                          <p:spTgt spid="2"/>
                                        </p:tgtEl>
                                      </p:cBhvr>
                                      <p:to x="100000" y="100000"/>
                                    </p:animScale>
                                    <p:animScale>
                                      <p:cBhvr>
                                        <p:cTn id="25" dur="20">
                                          <p:stCondLst>
                                            <p:cond delay="984"/>
                                          </p:stCondLst>
                                        </p:cTn>
                                        <p:tgtEl>
                                          <p:spTgt spid="2"/>
                                        </p:tgtEl>
                                      </p:cBhvr>
                                      <p:to x="100000" y="80000"/>
                                    </p:animScale>
                                    <p:animScale>
                                      <p:cBhvr>
                                        <p:cTn id="26" dur="124" decel="50000">
                                          <p:stCondLst>
                                            <p:cond delay="1004"/>
                                          </p:stCondLst>
                                        </p:cTn>
                                        <p:tgtEl>
                                          <p:spTgt spid="2"/>
                                        </p:tgtEl>
                                      </p:cBhvr>
                                      <p:to x="100000" y="100000"/>
                                    </p:animScale>
                                    <p:animScale>
                                      <p:cBhvr>
                                        <p:cTn id="27" dur="20">
                                          <p:stCondLst>
                                            <p:cond delay="1231"/>
                                          </p:stCondLst>
                                        </p:cTn>
                                        <p:tgtEl>
                                          <p:spTgt spid="2"/>
                                        </p:tgtEl>
                                      </p:cBhvr>
                                      <p:to x="100000" y="90000"/>
                                    </p:animScale>
                                    <p:animScale>
                                      <p:cBhvr>
                                        <p:cTn id="28" dur="124" decel="50000">
                                          <p:stCondLst>
                                            <p:cond delay="1251"/>
                                          </p:stCondLst>
                                        </p:cTn>
                                        <p:tgtEl>
                                          <p:spTgt spid="2"/>
                                        </p:tgtEl>
                                      </p:cBhvr>
                                      <p:to x="100000" y="100000"/>
                                    </p:animScale>
                                    <p:animScale>
                                      <p:cBhvr>
                                        <p:cTn id="29" dur="20">
                                          <p:stCondLst>
                                            <p:cond delay="1356"/>
                                          </p:stCondLst>
                                        </p:cTn>
                                        <p:tgtEl>
                                          <p:spTgt spid="2"/>
                                        </p:tgtEl>
                                      </p:cBhvr>
                                      <p:to x="100000" y="95000"/>
                                    </p:animScale>
                                    <p:animScale>
                                      <p:cBhvr>
                                        <p:cTn id="30" dur="124" decel="50000">
                                          <p:stCondLst>
                                            <p:cond delay="1376"/>
                                          </p:stCondLst>
                                        </p:cTn>
                                        <p:tgtEl>
                                          <p:spTgt spid="2"/>
                                        </p:tgtEl>
                                      </p:cBhvr>
                                      <p:to x="100000" y="100000"/>
                                    </p:animScale>
                                  </p:childTnLst>
                                </p:cTn>
                              </p:par>
                              <p:par>
                                <p:cTn id="31" presetID="14" presetClass="entr" presetSubtype="10" fill="hold" nodeType="withEffect">
                                  <p:stCondLst>
                                    <p:cond delay="3250"/>
                                  </p:stCondLst>
                                  <p:childTnLst>
                                    <p:set>
                                      <p:cBhvr>
                                        <p:cTn id="32" dur="1" fill="hold">
                                          <p:stCondLst>
                                            <p:cond delay="0"/>
                                          </p:stCondLst>
                                        </p:cTn>
                                        <p:tgtEl>
                                          <p:spTgt spid="15"/>
                                        </p:tgtEl>
                                        <p:attrNameLst>
                                          <p:attrName>style.visibility</p:attrName>
                                        </p:attrNameLst>
                                      </p:cBhvr>
                                      <p:to>
                                        <p:strVal val="visible"/>
                                      </p:to>
                                    </p:set>
                                    <p:animEffect transition="in" filter="randombar(horizontal)">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5">
                                            <p:txEl>
                                              <p:pRg st="5" end="5"/>
                                            </p:txEl>
                                          </p:spTgt>
                                        </p:tgtEl>
                                        <p:attrNameLst>
                                          <p:attrName>style.visibility</p:attrName>
                                        </p:attrNameLst>
                                      </p:cBhvr>
                                      <p:to>
                                        <p:strVal val="visible"/>
                                      </p:to>
                                    </p:set>
                                    <p:animEffect transition="in" filter="fade">
                                      <p:cBhvr>
                                        <p:cTn id="38" dur="1000"/>
                                        <p:tgtEl>
                                          <p:spTgt spid="5">
                                            <p:txEl>
                                              <p:pRg st="5" end="5"/>
                                            </p:txEl>
                                          </p:spTgt>
                                        </p:tgtEl>
                                      </p:cBhvr>
                                    </p:animEffect>
                                    <p:anim calcmode="lin" valueType="num">
                                      <p:cBhvr>
                                        <p:cTn id="3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555729" y="6356520"/>
            <a:ext cx="417437" cy="365125"/>
          </a:xfrm>
        </p:spPr>
        <p:txBody>
          <a:bodyPr/>
          <a:lstStyle/>
          <a:p>
            <a:fld id="{0FAB87E4-7748-4117-92E5-790DAABEC644}" type="slidenum">
              <a:rPr lang="en-US" sz="1400" b="1" smtClean="0">
                <a:solidFill>
                  <a:schemeClr val="tx1"/>
                </a:solidFill>
              </a:rPr>
              <a:t>8</a:t>
            </a:fld>
            <a:endParaRPr lang="en-US" sz="1400" b="1" dirty="0">
              <a:solidFill>
                <a:schemeClr val="tx1"/>
              </a:solidFill>
            </a:endParaRPr>
          </a:p>
        </p:txBody>
      </p:sp>
      <p:sp>
        <p:nvSpPr>
          <p:cNvPr id="9" name="Rectangle 8"/>
          <p:cNvSpPr/>
          <p:nvPr/>
        </p:nvSpPr>
        <p:spPr>
          <a:xfrm>
            <a:off x="393539" y="3967097"/>
            <a:ext cx="11655706" cy="2800767"/>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400" b="1" i="1" cap="none" spc="0"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t>The commencement and termination </a:t>
            </a:r>
            <a:br>
              <a:rPr lang="en-US" sz="4400" b="1" i="1" cap="none" spc="0"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br>
            <a:r>
              <a:rPr lang="en-US" sz="4400" b="1" i="1" cap="none" spc="0"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t>of this solemn </a:t>
            </a:r>
            <a:r>
              <a:rPr lang="en-US" sz="4400" b="1" i="1"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t>festival is  </a:t>
            </a:r>
            <a:br>
              <a:rPr lang="en-US" sz="4400" b="1" i="1"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br>
            <a:r>
              <a:rPr lang="en-US" sz="4400" b="1" i="1" u="sng"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t>FIRMLY ANCHORED</a:t>
            </a:r>
            <a:r>
              <a:rPr lang="en-US" sz="4400" b="1" i="1"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t> </a:t>
            </a:r>
            <a:br>
              <a:rPr lang="en-US" sz="4400" b="1" i="1"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br>
            <a:r>
              <a:rPr lang="en-US" sz="4400" b="1" i="1"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t>in the</a:t>
            </a:r>
            <a:r>
              <a:rPr lang="en-US" sz="4400" b="1" i="1" cap="none" spc="0"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t> Creation account.</a:t>
            </a:r>
          </a:p>
        </p:txBody>
      </p:sp>
    </p:spTree>
    <p:extLst>
      <p:ext uri="{BB962C8B-B14F-4D97-AF65-F5344CB8AC3E}">
        <p14:creationId xmlns:p14="http://schemas.microsoft.com/office/powerpoint/2010/main" val="10791646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3000">
              <a:srgbClr val="FFFF00"/>
            </a:gs>
            <a:gs pos="100000">
              <a:srgbClr val="FF0066"/>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583" y="-3220"/>
            <a:ext cx="12191999" cy="6858000"/>
          </a:xfrm>
          <a:solidFill>
            <a:schemeClr val="accent4">
              <a:lumMod val="60000"/>
              <a:lumOff val="40000"/>
            </a:schemeClr>
          </a:solidFill>
        </p:spPr>
        <p:txBody>
          <a:bodyPr/>
          <a:lstStyle/>
          <a:p>
            <a:r>
              <a:rPr lang="en-US" dirty="0">
                <a:solidFill>
                  <a:srgbClr val="FFFF00"/>
                </a:solidFill>
              </a:rPr>
              <a:t>.</a:t>
            </a:r>
          </a:p>
        </p:txBody>
      </p:sp>
      <p:sp>
        <p:nvSpPr>
          <p:cNvPr id="5" name="Text Placeholder 4"/>
          <p:cNvSpPr>
            <a:spLocks noGrp="1"/>
          </p:cNvSpPr>
          <p:nvPr>
            <p:ph type="body" idx="1"/>
          </p:nvPr>
        </p:nvSpPr>
        <p:spPr>
          <a:xfrm>
            <a:off x="141668" y="154546"/>
            <a:ext cx="11900079" cy="6593984"/>
          </a:xfrm>
          <a:solidFill>
            <a:schemeClr val="accent4">
              <a:lumMod val="20000"/>
              <a:lumOff val="80000"/>
            </a:schemeClr>
          </a:solidFill>
          <a:scene3d>
            <a:camera prst="orthographicFront"/>
            <a:lightRig rig="threePt" dir="t"/>
          </a:scene3d>
          <a:sp3d>
            <a:bevelT/>
          </a:sp3d>
        </p:spPr>
        <p:txBody>
          <a:bodyPr>
            <a:normAutofit/>
            <a:sp3d extrusionH="57150">
              <a:bevelT w="38100" h="38100"/>
            </a:sp3d>
          </a:bodyPr>
          <a:lstStyle/>
          <a:p>
            <a:endParaRPr lang="en-US" dirty="0">
              <a:solidFill>
                <a:srgbClr val="00B050"/>
              </a:solidFill>
              <a:ea typeface="+mj-ea"/>
              <a:cs typeface="+mj-cs"/>
            </a:endParaRPr>
          </a:p>
          <a:p>
            <a:pPr indent="-914400"/>
            <a:r>
              <a:rPr lang="en-CA" sz="2800" dirty="0">
                <a:solidFill>
                  <a:srgbClr val="00B050"/>
                </a:solidFill>
                <a:ea typeface="+mj-ea"/>
                <a:cs typeface="+mj-cs"/>
              </a:rPr>
              <a:t>What qualifies the </a:t>
            </a:r>
            <a:r>
              <a:rPr lang="en-CA" sz="2800" b="1" u="sng" dirty="0">
                <a:solidFill>
                  <a:srgbClr val="FF0066"/>
                </a:solidFill>
                <a:ea typeface="+mj-ea"/>
                <a:cs typeface="+mj-cs"/>
              </a:rPr>
              <a:t>CALIBER</a:t>
            </a:r>
            <a:r>
              <a:rPr lang="en-CA" sz="2800" dirty="0">
                <a:solidFill>
                  <a:srgbClr val="00B050"/>
                </a:solidFill>
                <a:ea typeface="+mj-ea"/>
                <a:cs typeface="+mj-cs"/>
              </a:rPr>
              <a:t> of this cycle?</a:t>
            </a:r>
            <a:br>
              <a:rPr lang="en-US" dirty="0">
                <a:solidFill>
                  <a:srgbClr val="ED7D31">
                    <a:lumMod val="75000"/>
                  </a:srgbClr>
                </a:solidFill>
                <a:latin typeface="Georgia" panose="02040502050405020303" pitchFamily="18" charset="0"/>
                <a:ea typeface="+mj-ea"/>
                <a:cs typeface="+mj-cs"/>
              </a:rPr>
            </a:br>
            <a:br>
              <a:rPr lang="en-US" sz="1600" dirty="0">
                <a:solidFill>
                  <a:srgbClr val="ED7D31">
                    <a:lumMod val="75000"/>
                  </a:srgbClr>
                </a:solidFill>
                <a:latin typeface="Georgia" panose="02040502050405020303" pitchFamily="18" charset="0"/>
                <a:ea typeface="+mj-ea"/>
                <a:cs typeface="+mj-cs"/>
              </a:rPr>
            </a:br>
            <a:r>
              <a:rPr lang="en-US" sz="4000" dirty="0">
                <a:solidFill>
                  <a:srgbClr val="ED7D31">
                    <a:lumMod val="75000"/>
                  </a:srgbClr>
                </a:solidFill>
                <a:latin typeface="Georgia" panose="02040502050405020303" pitchFamily="18" charset="0"/>
                <a:ea typeface="+mj-ea"/>
                <a:cs typeface="+mj-cs"/>
              </a:rPr>
              <a:t> </a:t>
            </a:r>
            <a:br>
              <a:rPr lang="en-US" dirty="0">
                <a:solidFill>
                  <a:prstClr val="black">
                    <a:lumMod val="95000"/>
                    <a:lumOff val="5000"/>
                  </a:prstClr>
                </a:solidFill>
                <a:ea typeface="+mj-ea"/>
                <a:cs typeface="+mj-cs"/>
              </a:rPr>
            </a:br>
            <a:br>
              <a:rPr lang="en-US" dirty="0">
                <a:solidFill>
                  <a:prstClr val="black">
                    <a:lumMod val="95000"/>
                    <a:lumOff val="5000"/>
                  </a:prstClr>
                </a:solidFill>
                <a:ea typeface="+mj-ea"/>
                <a:cs typeface="+mj-cs"/>
              </a:rPr>
            </a:br>
            <a:r>
              <a:rPr lang="en-US" dirty="0">
                <a:solidFill>
                  <a:srgbClr val="008080"/>
                </a:solidFill>
                <a:latin typeface="Georgia" panose="02040502050405020303" pitchFamily="18" charset="0"/>
                <a:ea typeface="+mj-ea"/>
                <a:cs typeface="+mj-cs"/>
              </a:rPr>
              <a:t>Lev 23:27</a:t>
            </a:r>
            <a:r>
              <a:rPr lang="en-US" dirty="0">
                <a:solidFill>
                  <a:prstClr val="black"/>
                </a:solidFill>
                <a:latin typeface="Georgia" panose="02040502050405020303" pitchFamily="18" charset="0"/>
                <a:ea typeface="+mj-ea"/>
                <a:cs typeface="+mj-cs"/>
              </a:rPr>
              <a:t>	</a:t>
            </a:r>
            <a:r>
              <a:rPr lang="en-US" sz="2800" dirty="0">
                <a:solidFill>
                  <a:srgbClr val="0000CC"/>
                </a:solidFill>
                <a:latin typeface="Georgia" panose="02040502050405020303" pitchFamily="18" charset="0"/>
                <a:ea typeface="+mj-ea"/>
                <a:cs typeface="+mj-cs"/>
              </a:rPr>
              <a:t>“On the </a:t>
            </a:r>
            <a:r>
              <a:rPr lang="en-US" sz="3200" b="1" i="1" u="sng" dirty="0">
                <a:solidFill>
                  <a:srgbClr val="FF0066"/>
                </a:solidFill>
                <a:latin typeface="Georgia" panose="02040502050405020303" pitchFamily="18" charset="0"/>
                <a:ea typeface="+mj-ea"/>
                <a:cs typeface="+mj-cs"/>
              </a:rPr>
              <a:t>TENTH DAY</a:t>
            </a:r>
            <a:r>
              <a:rPr lang="en-US" sz="2800" b="1" i="1" dirty="0">
                <a:solidFill>
                  <a:srgbClr val="FF0066"/>
                </a:solidFill>
                <a:latin typeface="Georgia" panose="02040502050405020303" pitchFamily="18" charset="0"/>
                <a:ea typeface="+mj-ea"/>
                <a:cs typeface="+mj-cs"/>
              </a:rPr>
              <a:t>                 </a:t>
            </a:r>
            <a:r>
              <a:rPr lang="en-US" sz="2800" i="1" dirty="0">
                <a:solidFill>
                  <a:srgbClr val="0000CC"/>
                </a:solidFill>
                <a:latin typeface="Georgia" panose="02040502050405020303" pitchFamily="18" charset="0"/>
                <a:ea typeface="+mj-ea"/>
                <a:cs typeface="+mj-cs"/>
              </a:rPr>
              <a:t>of this </a:t>
            </a:r>
            <a:r>
              <a:rPr lang="en-US" sz="2800" i="1" u="sng" dirty="0">
                <a:solidFill>
                  <a:srgbClr val="0000CC"/>
                </a:solidFill>
                <a:latin typeface="Georgia" panose="02040502050405020303" pitchFamily="18" charset="0"/>
                <a:ea typeface="+mj-ea"/>
                <a:cs typeface="+mj-cs"/>
              </a:rPr>
              <a:t>seventh</a:t>
            </a:r>
            <a:r>
              <a:rPr lang="en-US" sz="2800" i="1" dirty="0">
                <a:solidFill>
                  <a:srgbClr val="0000CC"/>
                </a:solidFill>
                <a:latin typeface="Georgia" panose="02040502050405020303" pitchFamily="18" charset="0"/>
                <a:ea typeface="+mj-ea"/>
                <a:cs typeface="+mj-cs"/>
              </a:rPr>
              <a:t> month is </a:t>
            </a:r>
            <a:br>
              <a:rPr lang="en-US" sz="2800" i="1" dirty="0">
                <a:solidFill>
                  <a:srgbClr val="CC00FF"/>
                </a:solidFill>
                <a:latin typeface="Georgia" panose="02040502050405020303" pitchFamily="18" charset="0"/>
                <a:ea typeface="+mj-ea"/>
                <a:cs typeface="+mj-cs"/>
              </a:rPr>
            </a:br>
            <a:r>
              <a:rPr lang="en-US" sz="2800" i="1" dirty="0">
                <a:solidFill>
                  <a:srgbClr val="CC00FF"/>
                </a:solidFill>
                <a:latin typeface="Georgia" panose="02040502050405020303" pitchFamily="18" charset="0"/>
                <a:ea typeface="+mj-ea"/>
                <a:cs typeface="+mj-cs"/>
              </a:rPr>
              <a:t>				</a:t>
            </a:r>
            <a:r>
              <a:rPr lang="en-US" sz="2800" i="1" u="sng" dirty="0">
                <a:solidFill>
                  <a:schemeClr val="tx1">
                    <a:lumMod val="95000"/>
                    <a:lumOff val="5000"/>
                  </a:schemeClr>
                </a:solidFill>
                <a:latin typeface="Arial Black" panose="020B0A04020102020204" pitchFamily="34" charset="0"/>
                <a:ea typeface="+mj-ea"/>
                <a:cs typeface="+mj-cs"/>
              </a:rPr>
              <a:t>The</a:t>
            </a:r>
            <a:r>
              <a:rPr lang="en-US" sz="2800" i="1" dirty="0">
                <a:solidFill>
                  <a:srgbClr val="CC00FF"/>
                </a:solidFill>
                <a:latin typeface="Arial Black" panose="020B0A04020102020204" pitchFamily="34" charset="0"/>
                <a:ea typeface="+mj-ea"/>
                <a:cs typeface="+mj-cs"/>
              </a:rPr>
              <a:t> </a:t>
            </a:r>
            <a:r>
              <a:rPr lang="en-US" sz="2800" i="1" dirty="0">
                <a:solidFill>
                  <a:schemeClr val="tx1">
                    <a:lumMod val="95000"/>
                    <a:lumOff val="5000"/>
                  </a:schemeClr>
                </a:solidFill>
                <a:latin typeface="Arial Black" panose="020B0A04020102020204" pitchFamily="34" charset="0"/>
                <a:ea typeface="+mj-ea"/>
                <a:cs typeface="+mj-cs"/>
              </a:rPr>
              <a:t>Day </a:t>
            </a:r>
            <a:r>
              <a:rPr lang="en-US" sz="2800" i="1" dirty="0">
                <a:solidFill>
                  <a:srgbClr val="CC00FF"/>
                </a:solidFill>
                <a:latin typeface="Arial Black" panose="020B0A04020102020204" pitchFamily="34" charset="0"/>
                <a:ea typeface="+mj-ea"/>
                <a:cs typeface="+mj-cs"/>
              </a:rPr>
              <a:t>of </a:t>
            </a:r>
            <a:r>
              <a:rPr lang="en-US" sz="2800" b="1" i="1" u="sng" dirty="0">
                <a:solidFill>
                  <a:srgbClr val="CC00FF"/>
                </a:solidFill>
                <a:latin typeface="Arial Black" panose="020B0A04020102020204" pitchFamily="34" charset="0"/>
                <a:ea typeface="+mj-ea"/>
                <a:cs typeface="+mj-cs"/>
              </a:rPr>
              <a:t>Atonement</a:t>
            </a:r>
            <a:r>
              <a:rPr lang="en-US" sz="2800" b="1" i="1" dirty="0">
                <a:solidFill>
                  <a:srgbClr val="CC00FF"/>
                </a:solidFill>
                <a:latin typeface="Arial Black" panose="020B0A04020102020204" pitchFamily="34" charset="0"/>
                <a:ea typeface="+mj-ea"/>
                <a:cs typeface="+mj-cs"/>
              </a:rPr>
              <a:t>. </a:t>
            </a:r>
          </a:p>
          <a:p>
            <a:pPr indent="-914400"/>
            <a:br>
              <a:rPr lang="en-US" sz="2800" b="1" i="1" dirty="0">
                <a:solidFill>
                  <a:srgbClr val="CC00FF"/>
                </a:solidFill>
                <a:latin typeface="Arial Black" panose="020B0A04020102020204" pitchFamily="34" charset="0"/>
                <a:ea typeface="+mj-ea"/>
                <a:cs typeface="+mj-cs"/>
              </a:rPr>
            </a:br>
            <a:r>
              <a:rPr lang="en-US" sz="2800" b="1" i="1" dirty="0">
                <a:solidFill>
                  <a:srgbClr val="CC00FF"/>
                </a:solidFill>
                <a:latin typeface="Arial Black" panose="020B0A04020102020204" pitchFamily="34" charset="0"/>
                <a:ea typeface="+mj-ea"/>
                <a:cs typeface="+mj-cs"/>
              </a:rPr>
              <a:t>	</a:t>
            </a:r>
            <a:br>
              <a:rPr lang="en-US" sz="2800" i="1" dirty="0">
                <a:solidFill>
                  <a:srgbClr val="0000CC"/>
                </a:solidFill>
                <a:ea typeface="+mj-ea"/>
                <a:cs typeface="+mj-cs"/>
              </a:rPr>
            </a:br>
            <a:br>
              <a:rPr lang="en-US" sz="2800" i="1" dirty="0">
                <a:solidFill>
                  <a:srgbClr val="0000CC"/>
                </a:solidFill>
                <a:ea typeface="+mj-ea"/>
                <a:cs typeface="+mj-cs"/>
              </a:rPr>
            </a:br>
            <a:r>
              <a:rPr lang="en-US" sz="2800" dirty="0">
                <a:solidFill>
                  <a:schemeClr val="tx1"/>
                </a:solidFill>
                <a:ea typeface="+mj-ea"/>
                <a:cs typeface="+mj-cs"/>
              </a:rPr>
              <a:t>Can we safely assume from this text, that the </a:t>
            </a:r>
            <a:r>
              <a:rPr lang="en-US" sz="2800" b="1" dirty="0">
                <a:solidFill>
                  <a:srgbClr val="FF0000"/>
                </a:solidFill>
                <a:ea typeface="+mj-ea"/>
                <a:cs typeface="+mj-cs"/>
              </a:rPr>
              <a:t>9</a:t>
            </a:r>
            <a:r>
              <a:rPr lang="en-US" sz="2800" b="1" baseline="30000" dirty="0">
                <a:solidFill>
                  <a:srgbClr val="FF0000"/>
                </a:solidFill>
                <a:ea typeface="+mj-ea"/>
                <a:cs typeface="+mj-cs"/>
              </a:rPr>
              <a:t>th</a:t>
            </a:r>
            <a:r>
              <a:rPr lang="en-US" sz="2800" dirty="0">
                <a:solidFill>
                  <a:schemeClr val="tx1"/>
                </a:solidFill>
                <a:ea typeface="+mj-ea"/>
                <a:cs typeface="+mj-cs"/>
              </a:rPr>
              <a:t> of Tishri is </a:t>
            </a:r>
            <a:r>
              <a:rPr lang="en-US" sz="2800" b="1" u="sng" dirty="0">
                <a:solidFill>
                  <a:srgbClr val="FF0000"/>
                </a:solidFill>
                <a:ea typeface="+mj-ea"/>
                <a:cs typeface="+mj-cs"/>
              </a:rPr>
              <a:t>ALSO</a:t>
            </a:r>
            <a:r>
              <a:rPr lang="en-US" sz="2800" dirty="0">
                <a:solidFill>
                  <a:schemeClr val="tx1"/>
                </a:solidFill>
                <a:ea typeface="+mj-ea"/>
                <a:cs typeface="+mj-cs"/>
              </a:rPr>
              <a:t> a </a:t>
            </a:r>
            <a:br>
              <a:rPr lang="en-US" sz="2800" dirty="0">
                <a:solidFill>
                  <a:schemeClr val="tx1"/>
                </a:solidFill>
                <a:ea typeface="+mj-ea"/>
                <a:cs typeface="+mj-cs"/>
              </a:rPr>
            </a:br>
            <a:r>
              <a:rPr lang="en-US" sz="2800" dirty="0">
                <a:solidFill>
                  <a:schemeClr val="tx1"/>
                </a:solidFill>
                <a:ea typeface="+mj-ea"/>
                <a:cs typeface="+mj-cs"/>
              </a:rPr>
              <a:t>	set apart convocation?</a:t>
            </a:r>
          </a:p>
          <a:p>
            <a:pPr indent="-914400"/>
            <a:r>
              <a:rPr lang="en-US" sz="2800" i="1" dirty="0">
                <a:solidFill>
                  <a:schemeClr val="tx1"/>
                </a:solidFill>
                <a:latin typeface="Arial Black" panose="020B0A04020102020204" pitchFamily="34" charset="0"/>
              </a:rPr>
              <a:t>Where</a:t>
            </a:r>
            <a:r>
              <a:rPr lang="en-US" sz="2800" i="1" dirty="0">
                <a:solidFill>
                  <a:schemeClr val="tx1"/>
                </a:solidFill>
                <a:latin typeface="Georgia" panose="02040502050405020303" pitchFamily="18" charset="0"/>
              </a:rPr>
              <a:t> in the Scriptures do we find a </a:t>
            </a:r>
            <a:r>
              <a:rPr lang="en-US" sz="2800" b="1" i="1" u="sng" dirty="0">
                <a:solidFill>
                  <a:srgbClr val="A50021"/>
                </a:solidFill>
                <a:latin typeface="Georgia" panose="02040502050405020303" pitchFamily="18" charset="0"/>
              </a:rPr>
              <a:t>similar or otherwise</a:t>
            </a:r>
            <a:r>
              <a:rPr lang="en-US" sz="2800" b="1" i="1" dirty="0">
                <a:solidFill>
                  <a:srgbClr val="A50021"/>
                </a:solidFill>
                <a:latin typeface="Georgia" panose="02040502050405020303" pitchFamily="18" charset="0"/>
              </a:rPr>
              <a:t> </a:t>
            </a:r>
            <a:r>
              <a:rPr lang="en-US" sz="2800" i="1" dirty="0">
                <a:solidFill>
                  <a:schemeClr val="tx1"/>
                </a:solidFill>
                <a:latin typeface="Georgia" panose="02040502050405020303" pitchFamily="18" charset="0"/>
              </a:rPr>
              <a:t>statement 	declaring the </a:t>
            </a:r>
            <a:r>
              <a:rPr lang="en-US" sz="2800" b="1" i="1" u="sng" dirty="0">
                <a:solidFill>
                  <a:srgbClr val="FF0000"/>
                </a:solidFill>
                <a:latin typeface="Georgia" panose="02040502050405020303" pitchFamily="18" charset="0"/>
              </a:rPr>
              <a:t>9</a:t>
            </a:r>
            <a:r>
              <a:rPr lang="en-US" sz="2800" b="1" i="1" u="sng" baseline="30000" dirty="0">
                <a:solidFill>
                  <a:srgbClr val="FF0000"/>
                </a:solidFill>
                <a:latin typeface="Georgia" panose="02040502050405020303" pitchFamily="18" charset="0"/>
              </a:rPr>
              <a:t>th</a:t>
            </a:r>
            <a:r>
              <a:rPr lang="en-US" sz="2800" i="1" dirty="0">
                <a:solidFill>
                  <a:schemeClr val="tx1"/>
                </a:solidFill>
                <a:latin typeface="Georgia" panose="02040502050405020303" pitchFamily="18" charset="0"/>
              </a:rPr>
              <a:t> of Tishri as a </a:t>
            </a:r>
            <a:r>
              <a:rPr lang="en-US" sz="2800" b="1" i="1" u="sng" dirty="0" err="1">
                <a:solidFill>
                  <a:srgbClr val="0000CC"/>
                </a:solidFill>
                <a:latin typeface="Georgia" panose="02040502050405020303" pitchFamily="18" charset="0"/>
              </a:rPr>
              <a:t>Qodesh</a:t>
            </a:r>
            <a:r>
              <a:rPr lang="en-US" sz="2800" b="1" i="1" u="sng" dirty="0">
                <a:solidFill>
                  <a:srgbClr val="0000CC"/>
                </a:solidFill>
                <a:latin typeface="Georgia" panose="02040502050405020303" pitchFamily="18" charset="0"/>
              </a:rPr>
              <a:t> Convocation</a:t>
            </a:r>
            <a:r>
              <a:rPr lang="en-US" sz="2800" b="1" i="1" dirty="0">
                <a:solidFill>
                  <a:srgbClr val="0000CC"/>
                </a:solidFill>
                <a:latin typeface="Georgia" panose="02040502050405020303" pitchFamily="18" charset="0"/>
              </a:rPr>
              <a:t>?   </a:t>
            </a:r>
            <a:br>
              <a:rPr lang="en-US" sz="2800" b="1" i="1" dirty="0">
                <a:solidFill>
                  <a:srgbClr val="CC00FF"/>
                </a:solidFill>
                <a:latin typeface="Georgia" panose="02040502050405020303" pitchFamily="18" charset="0"/>
              </a:rPr>
            </a:br>
            <a:r>
              <a:rPr lang="en-US" sz="2800" b="1" i="1" dirty="0">
                <a:solidFill>
                  <a:srgbClr val="CC00FF"/>
                </a:solidFill>
                <a:latin typeface="Georgia" panose="02040502050405020303" pitchFamily="18" charset="0"/>
              </a:rPr>
              <a:t>				 			</a:t>
            </a:r>
            <a:br>
              <a:rPr lang="en-US" sz="2800" b="1" i="1" dirty="0">
                <a:solidFill>
                  <a:srgbClr val="CC00FF"/>
                </a:solidFill>
                <a:latin typeface="Georgia" panose="02040502050405020303" pitchFamily="18" charset="0"/>
              </a:rPr>
            </a:br>
            <a:r>
              <a:rPr lang="en-US" sz="2800" b="1" i="1" dirty="0">
                <a:solidFill>
                  <a:srgbClr val="CC00FF"/>
                </a:solidFill>
                <a:latin typeface="Georgia" panose="02040502050405020303" pitchFamily="18" charset="0"/>
              </a:rPr>
              <a:t>					</a:t>
            </a:r>
            <a:r>
              <a:rPr lang="en-US" sz="2800" b="1" i="1" dirty="0">
                <a:solidFill>
                  <a:schemeClr val="tx1"/>
                </a:solidFill>
                <a:latin typeface="Georgia" panose="02040502050405020303" pitchFamily="18" charset="0"/>
              </a:rPr>
              <a:t>WHERE???????????? </a:t>
            </a:r>
            <a:endParaRPr lang="en-US" sz="2800" b="1" dirty="0">
              <a:solidFill>
                <a:schemeClr val="tx1"/>
              </a:solidFill>
            </a:endParaRPr>
          </a:p>
        </p:txBody>
      </p:sp>
      <p:grpSp>
        <p:nvGrpSpPr>
          <p:cNvPr id="2" name="Group 1"/>
          <p:cNvGrpSpPr/>
          <p:nvPr/>
        </p:nvGrpSpPr>
        <p:grpSpPr>
          <a:xfrm>
            <a:off x="3734761" y="1213681"/>
            <a:ext cx="5673373" cy="1025539"/>
            <a:chOff x="3438660" y="3863725"/>
            <a:chExt cx="5476437" cy="970449"/>
          </a:xfrm>
        </p:grpSpPr>
        <p:sp>
          <p:nvSpPr>
            <p:cNvPr id="6" name="4-Point Star 5"/>
            <p:cNvSpPr/>
            <p:nvPr/>
          </p:nvSpPr>
          <p:spPr>
            <a:xfrm>
              <a:off x="3438660" y="3863725"/>
              <a:ext cx="927278" cy="746975"/>
            </a:xfrm>
            <a:prstGeom prst="star4">
              <a:avLst/>
            </a:prstGeom>
            <a:solidFill>
              <a:srgbClr val="00B050"/>
            </a:solidFill>
            <a:ln w="57150">
              <a:solidFill>
                <a:srgbClr val="95054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H="1">
              <a:off x="8697863" y="4252845"/>
              <a:ext cx="217234" cy="483763"/>
            </a:xfrm>
            <a:prstGeom prst="straightConnector1">
              <a:avLst/>
            </a:prstGeom>
            <a:ln w="76200">
              <a:solidFill>
                <a:srgbClr val="FF0066"/>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0" name="Curved Down Arrow 9"/>
            <p:cNvSpPr/>
            <p:nvPr/>
          </p:nvSpPr>
          <p:spPr>
            <a:xfrm rot="873341">
              <a:off x="4580959" y="3982560"/>
              <a:ext cx="2441262" cy="851614"/>
            </a:xfrm>
            <a:prstGeom prst="curvedDownArrow">
              <a:avLst>
                <a:gd name="adj1" fmla="val 25000"/>
                <a:gd name="adj2" fmla="val 91001"/>
                <a:gd name="adj3" fmla="val 38636"/>
              </a:avLst>
            </a:prstGeom>
            <a:gradFill>
              <a:gsLst>
                <a:gs pos="0">
                  <a:schemeClr val="accent1">
                    <a:lumMod val="5000"/>
                    <a:lumOff val="95000"/>
                  </a:schemeClr>
                </a:gs>
                <a:gs pos="63000">
                  <a:srgbClr val="FFFF00"/>
                </a:gs>
                <a:gs pos="100000">
                  <a:srgbClr val="FF0066"/>
                </a:gs>
              </a:gsLst>
              <a:lin ang="5400000" scaled="1"/>
            </a:gradFill>
            <a:ln w="5715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 name="Rectangle 2"/>
          <p:cNvSpPr/>
          <p:nvPr/>
        </p:nvSpPr>
        <p:spPr>
          <a:xfrm>
            <a:off x="1476153" y="3148074"/>
            <a:ext cx="9239693" cy="662075"/>
          </a:xfrm>
          <a:prstGeom prst="rect">
            <a:avLst/>
          </a:prstGeom>
          <a:gradFill>
            <a:gsLst>
              <a:gs pos="0">
                <a:srgbClr val="95F1FD"/>
              </a:gs>
              <a:gs pos="74000">
                <a:srgbClr val="FFFF00"/>
              </a:gs>
              <a:gs pos="100000">
                <a:srgbClr val="FF0066"/>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a:solidFill>
                  <a:schemeClr val="tx1"/>
                </a:solidFill>
                <a:effectLst/>
              </a:rPr>
              <a:t>It </a:t>
            </a:r>
            <a:r>
              <a:rPr lang="en-US" sz="2800" dirty="0">
                <a:solidFill>
                  <a:schemeClr val="tx1"/>
                </a:solidFill>
              </a:rPr>
              <a:t>shall be a </a:t>
            </a:r>
            <a:r>
              <a:rPr lang="en-US" sz="3600" b="1" i="1" u="sng" dirty="0">
                <a:solidFill>
                  <a:srgbClr val="0000CC"/>
                </a:solidFill>
                <a:effectLst>
                  <a:glow rad="228600">
                    <a:srgbClr val="FFC000">
                      <a:satMod val="175000"/>
                      <a:alpha val="40000"/>
                    </a:srgbClr>
                  </a:glow>
                </a:effectLst>
                <a:latin typeface="Georgia" panose="02040502050405020303" pitchFamily="18" charset="0"/>
              </a:rPr>
              <a:t>SET-APART GATHERING</a:t>
            </a:r>
            <a:r>
              <a:rPr lang="en-US" sz="3600" b="1" i="1" dirty="0">
                <a:solidFill>
                  <a:srgbClr val="0000CC"/>
                </a:solidFill>
                <a:effectLst>
                  <a:glow rad="228600">
                    <a:srgbClr val="FFC000">
                      <a:satMod val="175000"/>
                      <a:alpha val="40000"/>
                    </a:srgbClr>
                  </a:glow>
                </a:effectLst>
                <a:latin typeface="Georgia" panose="02040502050405020303" pitchFamily="18" charset="0"/>
              </a:rPr>
              <a:t> </a:t>
            </a:r>
            <a:r>
              <a:rPr lang="en-US" sz="2800" dirty="0">
                <a:solidFill>
                  <a:schemeClr val="tx1"/>
                </a:solidFill>
              </a:rPr>
              <a:t>for you.</a:t>
            </a:r>
            <a:endParaRPr lang="en-CA" dirty="0">
              <a:solidFill>
                <a:schemeClr val="tx1"/>
              </a:solidFill>
            </a:endParaRPr>
          </a:p>
        </p:txBody>
      </p:sp>
      <p:pic>
        <p:nvPicPr>
          <p:cNvPr id="11" name="Picture 13" descr="C:\Users\Rae\Desktop\Art on Desktop\white man clip art\yellow-blue smiley faces\smiley face - no w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10967" y="5413960"/>
            <a:ext cx="1453991" cy="158924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a:xfrm>
            <a:off x="11555729" y="6377608"/>
            <a:ext cx="414501" cy="365125"/>
          </a:xfrm>
        </p:spPr>
        <p:txBody>
          <a:bodyPr/>
          <a:lstStyle/>
          <a:p>
            <a:fld id="{0FAB87E4-7748-4117-92E5-790DAABEC644}" type="slidenum">
              <a:rPr lang="en-US" sz="1400" b="1" smtClean="0">
                <a:solidFill>
                  <a:schemeClr val="tx1"/>
                </a:solidFill>
              </a:rPr>
              <a:t>9</a:t>
            </a:fld>
            <a:endParaRPr lang="en-US" sz="1400" b="1" dirty="0">
              <a:solidFill>
                <a:schemeClr val="tx1"/>
              </a:solidFill>
            </a:endParaRPr>
          </a:p>
        </p:txBody>
      </p:sp>
    </p:spTree>
    <p:extLst>
      <p:ext uri="{BB962C8B-B14F-4D97-AF65-F5344CB8AC3E}">
        <p14:creationId xmlns:p14="http://schemas.microsoft.com/office/powerpoint/2010/main" val="13201028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1000"/>
                                        <p:tgtEl>
                                          <p:spTgt spid="5">
                                            <p:txEl>
                                              <p:pRg st="2" end="2"/>
                                            </p:txEl>
                                          </p:spTgt>
                                        </p:tgtEl>
                                      </p:cBhvr>
                                    </p:animEffect>
                                    <p:anim calcmode="lin" valueType="num">
                                      <p:cBhvr>
                                        <p:cTn id="13"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1000"/>
                                        <p:tgtEl>
                                          <p:spTgt spid="5">
                                            <p:txEl>
                                              <p:pRg st="3" end="3"/>
                                            </p:txEl>
                                          </p:spTgt>
                                        </p:tgtEl>
                                      </p:cBhvr>
                                    </p:animEffect>
                                    <p:anim calcmode="lin" valueType="num">
                                      <p:cBhvr>
                                        <p:cTn id="1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0" presetID="31" presetClass="entr" presetSubtype="0" fill="hold" nodeType="withEffect">
                                  <p:stCondLst>
                                    <p:cond delay="70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fltVal val="0"/>
                                          </p:val>
                                        </p:tav>
                                        <p:tav tm="100000">
                                          <p:val>
                                            <p:strVal val="#ppt_w"/>
                                          </p:val>
                                        </p:tav>
                                      </p:tavLst>
                                    </p:anim>
                                    <p:anim calcmode="lin" valueType="num">
                                      <p:cBhvr>
                                        <p:cTn id="23" dur="1000" fill="hold"/>
                                        <p:tgtEl>
                                          <p:spTgt spid="11"/>
                                        </p:tgtEl>
                                        <p:attrNameLst>
                                          <p:attrName>ppt_h</p:attrName>
                                        </p:attrNameLst>
                                      </p:cBhvr>
                                      <p:tavLst>
                                        <p:tav tm="0">
                                          <p:val>
                                            <p:fltVal val="0"/>
                                          </p:val>
                                        </p:tav>
                                        <p:tav tm="100000">
                                          <p:val>
                                            <p:strVal val="#ppt_h"/>
                                          </p:val>
                                        </p:tav>
                                      </p:tavLst>
                                    </p:anim>
                                    <p:anim calcmode="lin" valueType="num">
                                      <p:cBhvr>
                                        <p:cTn id="24" dur="1000" fill="hold"/>
                                        <p:tgtEl>
                                          <p:spTgt spid="11"/>
                                        </p:tgtEl>
                                        <p:attrNameLst>
                                          <p:attrName>style.rotation</p:attrName>
                                        </p:attrNameLst>
                                      </p:cBhvr>
                                      <p:tavLst>
                                        <p:tav tm="0">
                                          <p:val>
                                            <p:fltVal val="90"/>
                                          </p:val>
                                        </p:tav>
                                        <p:tav tm="100000">
                                          <p:val>
                                            <p:fltVal val="0"/>
                                          </p:val>
                                        </p:tav>
                                      </p:tavLst>
                                    </p:anim>
                                    <p:animEffect transition="in" filter="fade">
                                      <p:cBhvr>
                                        <p:cTn id="2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3000">
              <a:srgbClr val="FFFF00"/>
            </a:gs>
            <a:gs pos="100000">
              <a:srgbClr val="FF0066"/>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583" y="-3220"/>
            <a:ext cx="12191999" cy="6858000"/>
          </a:xfrm>
          <a:solidFill>
            <a:schemeClr val="accent4">
              <a:lumMod val="60000"/>
              <a:lumOff val="40000"/>
            </a:schemeClr>
          </a:solidFill>
        </p:spPr>
        <p:txBody>
          <a:bodyPr/>
          <a:lstStyle/>
          <a:p>
            <a:r>
              <a:rPr lang="en-US" dirty="0">
                <a:solidFill>
                  <a:srgbClr val="FFFF00"/>
                </a:solidFill>
              </a:rPr>
              <a:t>.</a:t>
            </a:r>
          </a:p>
        </p:txBody>
      </p:sp>
      <p:sp>
        <p:nvSpPr>
          <p:cNvPr id="5" name="Text Placeholder 4"/>
          <p:cNvSpPr>
            <a:spLocks noGrp="1"/>
          </p:cNvSpPr>
          <p:nvPr>
            <p:ph type="body" idx="1"/>
          </p:nvPr>
        </p:nvSpPr>
        <p:spPr>
          <a:xfrm>
            <a:off x="141668" y="154546"/>
            <a:ext cx="11900079" cy="6593984"/>
          </a:xfrm>
          <a:solidFill>
            <a:schemeClr val="accent4">
              <a:lumMod val="20000"/>
              <a:lumOff val="80000"/>
            </a:schemeClr>
          </a:solidFill>
          <a:scene3d>
            <a:camera prst="orthographicFront"/>
            <a:lightRig rig="threePt" dir="t"/>
          </a:scene3d>
          <a:sp3d>
            <a:bevelT/>
          </a:sp3d>
        </p:spPr>
        <p:txBody>
          <a:bodyPr>
            <a:normAutofit/>
            <a:sp3d extrusionH="57150">
              <a:bevelT w="38100" h="38100"/>
            </a:sp3d>
          </a:bodyPr>
          <a:lstStyle/>
          <a:p>
            <a:endParaRPr lang="en-US" dirty="0">
              <a:solidFill>
                <a:srgbClr val="00B050"/>
              </a:solidFill>
              <a:ea typeface="+mj-ea"/>
              <a:cs typeface="+mj-cs"/>
            </a:endParaRPr>
          </a:p>
          <a:p>
            <a:pPr lvl="0" indent="-914400"/>
            <a:r>
              <a:rPr lang="en-US" sz="2800" b="1" dirty="0">
                <a:solidFill>
                  <a:schemeClr val="tx1"/>
                </a:solidFill>
                <a:latin typeface="Georgia" panose="02040502050405020303" pitchFamily="18" charset="0"/>
                <a:ea typeface="+mj-ea"/>
                <a:cs typeface="+mj-cs"/>
              </a:rPr>
              <a:t>The </a:t>
            </a:r>
            <a:r>
              <a:rPr lang="en-US" sz="48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CCFF"/>
                  </a:glow>
                  <a:innerShdw blurRad="69850" dist="43180" dir="5400000">
                    <a:srgbClr val="000000">
                      <a:alpha val="65000"/>
                    </a:srgbClr>
                  </a:innerShdw>
                </a:effectLst>
                <a:latin typeface="Georgia" panose="02040502050405020303" pitchFamily="18" charset="0"/>
                <a:ea typeface="+mj-ea"/>
                <a:cs typeface="+mj-cs"/>
              </a:rPr>
              <a:t>Premier</a:t>
            </a:r>
            <a:r>
              <a:rPr lang="en-US" sz="3200" b="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ea typeface="+mj-ea"/>
                <a:cs typeface="+mj-cs"/>
              </a:rPr>
              <a:t> Point of Assertion:</a:t>
            </a:r>
            <a:br>
              <a:rPr lang="en-US" sz="2800" dirty="0">
                <a:ln>
                  <a:solidFill>
                    <a:schemeClr val="accent6">
                      <a:lumMod val="50000"/>
                    </a:schemeClr>
                  </a:solidFill>
                </a:ln>
                <a:solidFill>
                  <a:srgbClr val="ED7D31">
                    <a:lumMod val="75000"/>
                  </a:srgbClr>
                </a:solidFill>
                <a:latin typeface="Arial Rounded MT Bold" pitchFamily="34" charset="0"/>
                <a:ea typeface="+mj-ea"/>
                <a:cs typeface="+mj-cs"/>
              </a:rPr>
            </a:br>
            <a:br>
              <a:rPr lang="en-US" sz="1600" dirty="0">
                <a:solidFill>
                  <a:srgbClr val="ED7D31">
                    <a:lumMod val="75000"/>
                  </a:srgbClr>
                </a:solidFill>
                <a:latin typeface="Georgia" panose="02040502050405020303" pitchFamily="18" charset="0"/>
                <a:ea typeface="+mj-ea"/>
                <a:cs typeface="+mj-cs"/>
              </a:rPr>
            </a:br>
            <a:r>
              <a:rPr lang="en-US" dirty="0">
                <a:solidFill>
                  <a:srgbClr val="ED7D31">
                    <a:lumMod val="75000"/>
                  </a:srgbClr>
                </a:solidFill>
                <a:latin typeface="Georgia" panose="02040502050405020303" pitchFamily="18" charset="0"/>
                <a:ea typeface="+mj-ea"/>
                <a:cs typeface="+mj-cs"/>
              </a:rPr>
              <a:t> </a:t>
            </a:r>
            <a:br>
              <a:rPr lang="en-US" dirty="0">
                <a:solidFill>
                  <a:prstClr val="black">
                    <a:lumMod val="95000"/>
                    <a:lumOff val="5000"/>
                  </a:prstClr>
                </a:solidFill>
                <a:ea typeface="+mj-ea"/>
                <a:cs typeface="+mj-cs"/>
              </a:rPr>
            </a:br>
            <a:endParaRPr lang="en-US" dirty="0">
              <a:solidFill>
                <a:prstClr val="black">
                  <a:lumMod val="95000"/>
                  <a:lumOff val="5000"/>
                </a:prstClr>
              </a:solidFill>
              <a:ea typeface="+mj-ea"/>
              <a:cs typeface="+mj-cs"/>
            </a:endParaRPr>
          </a:p>
          <a:p>
            <a:pPr lvl="0" indent="-914400"/>
            <a:r>
              <a:rPr lang="en-US" sz="3200" dirty="0">
                <a:solidFill>
                  <a:srgbClr val="008080"/>
                </a:solidFill>
                <a:latin typeface="Georgia" panose="02040502050405020303" pitchFamily="18" charset="0"/>
                <a:ea typeface="+mj-ea"/>
                <a:cs typeface="+mj-cs"/>
              </a:rPr>
              <a:t>Lev 23:27</a:t>
            </a:r>
            <a:r>
              <a:rPr lang="en-US" sz="3200" dirty="0">
                <a:solidFill>
                  <a:prstClr val="black"/>
                </a:solidFill>
                <a:latin typeface="Georgia" panose="02040502050405020303" pitchFamily="18" charset="0"/>
                <a:ea typeface="+mj-ea"/>
                <a:cs typeface="+mj-cs"/>
              </a:rPr>
              <a:t>(</a:t>
            </a:r>
            <a:r>
              <a:rPr lang="en-US" sz="3200" b="1" dirty="0">
                <a:solidFill>
                  <a:srgbClr val="FF0000"/>
                </a:solidFill>
                <a:latin typeface="Georgia" panose="02040502050405020303" pitchFamily="18" charset="0"/>
                <a:ea typeface="+mj-ea"/>
                <a:cs typeface="+mj-cs"/>
              </a:rPr>
              <a:t>a</a:t>
            </a:r>
            <a:r>
              <a:rPr lang="en-US" sz="3200" dirty="0">
                <a:solidFill>
                  <a:prstClr val="black"/>
                </a:solidFill>
                <a:latin typeface="Georgia" panose="02040502050405020303" pitchFamily="18" charset="0"/>
                <a:ea typeface="+mj-ea"/>
                <a:cs typeface="+mj-cs"/>
              </a:rPr>
              <a:t>) </a:t>
            </a:r>
            <a:r>
              <a:rPr lang="en-US" sz="3200" dirty="0">
                <a:solidFill>
                  <a:srgbClr val="ED7D31">
                    <a:lumMod val="75000"/>
                  </a:srgbClr>
                </a:solidFill>
                <a:latin typeface="Georgia" panose="02040502050405020303" pitchFamily="18" charset="0"/>
                <a:ea typeface="+mj-ea"/>
                <a:cs typeface="+mj-cs"/>
              </a:rPr>
              <a:t>“On the </a:t>
            </a:r>
            <a:r>
              <a:rPr lang="en-US" sz="3200" b="1" i="1" u="sng" dirty="0">
                <a:solidFill>
                  <a:srgbClr val="FF0066"/>
                </a:solidFill>
                <a:latin typeface="Georgia" panose="02040502050405020303" pitchFamily="18" charset="0"/>
                <a:ea typeface="+mj-ea"/>
                <a:cs typeface="+mj-cs"/>
              </a:rPr>
              <a:t>TENTH DAY</a:t>
            </a:r>
            <a:r>
              <a:rPr lang="en-US" sz="3200" b="1" i="1" dirty="0">
                <a:solidFill>
                  <a:srgbClr val="FF0066"/>
                </a:solidFill>
                <a:latin typeface="Georgia" panose="02040502050405020303" pitchFamily="18" charset="0"/>
                <a:ea typeface="+mj-ea"/>
                <a:cs typeface="+mj-cs"/>
              </a:rPr>
              <a:t>         </a:t>
            </a:r>
            <a:r>
              <a:rPr lang="en-US" sz="3200" i="1" dirty="0">
                <a:solidFill>
                  <a:srgbClr val="CC00FF"/>
                </a:solidFill>
                <a:latin typeface="Georgia" panose="02040502050405020303" pitchFamily="18" charset="0"/>
                <a:ea typeface="+mj-ea"/>
                <a:cs typeface="+mj-cs"/>
              </a:rPr>
              <a:t>of this </a:t>
            </a:r>
            <a:r>
              <a:rPr lang="en-US" sz="3200" i="1" u="sng" dirty="0">
                <a:solidFill>
                  <a:srgbClr val="CC00FF"/>
                </a:solidFill>
                <a:latin typeface="Georgia" panose="02040502050405020303" pitchFamily="18" charset="0"/>
                <a:ea typeface="+mj-ea"/>
                <a:cs typeface="+mj-cs"/>
              </a:rPr>
              <a:t>seventh</a:t>
            </a:r>
            <a:r>
              <a:rPr lang="en-US" sz="3200" i="1" dirty="0">
                <a:solidFill>
                  <a:srgbClr val="CC00FF"/>
                </a:solidFill>
                <a:latin typeface="Georgia" panose="02040502050405020303" pitchFamily="18" charset="0"/>
                <a:ea typeface="+mj-ea"/>
                <a:cs typeface="+mj-cs"/>
              </a:rPr>
              <a:t> month is 							  </a:t>
            </a:r>
            <a:r>
              <a:rPr lang="en-US" sz="3200" b="1" i="1" u="sng" dirty="0">
                <a:solidFill>
                  <a:schemeClr val="tx1">
                    <a:lumMod val="95000"/>
                    <a:lumOff val="5000"/>
                  </a:schemeClr>
                </a:solidFill>
                <a:latin typeface="Georgia" panose="02040502050405020303" pitchFamily="18" charset="0"/>
                <a:ea typeface="+mj-ea"/>
                <a:cs typeface="+mj-cs"/>
              </a:rPr>
              <a:t>The</a:t>
            </a:r>
            <a:r>
              <a:rPr lang="en-US" sz="3200" b="1" i="1" u="sng" dirty="0">
                <a:solidFill>
                  <a:srgbClr val="CC00FF"/>
                </a:solidFill>
                <a:latin typeface="Georgia" panose="02040502050405020303" pitchFamily="18" charset="0"/>
                <a:ea typeface="+mj-ea"/>
                <a:cs typeface="+mj-cs"/>
              </a:rPr>
              <a:t> </a:t>
            </a:r>
            <a:r>
              <a:rPr lang="en-US" sz="3200" b="1" i="1" u="sng" dirty="0">
                <a:solidFill>
                  <a:schemeClr val="tx1">
                    <a:lumMod val="95000"/>
                    <a:lumOff val="5000"/>
                  </a:schemeClr>
                </a:solidFill>
                <a:latin typeface="Georgia" panose="02040502050405020303" pitchFamily="18" charset="0"/>
                <a:ea typeface="+mj-ea"/>
                <a:cs typeface="+mj-cs"/>
              </a:rPr>
              <a:t>Day</a:t>
            </a:r>
            <a:r>
              <a:rPr lang="en-US" sz="3200" b="1" i="1" dirty="0">
                <a:solidFill>
                  <a:schemeClr val="tx1">
                    <a:lumMod val="95000"/>
                    <a:lumOff val="5000"/>
                  </a:schemeClr>
                </a:solidFill>
                <a:latin typeface="Georgia" panose="02040502050405020303" pitchFamily="18" charset="0"/>
                <a:ea typeface="+mj-ea"/>
                <a:cs typeface="+mj-cs"/>
              </a:rPr>
              <a:t> </a:t>
            </a:r>
            <a:r>
              <a:rPr lang="en-US" sz="3200" i="1" dirty="0">
                <a:solidFill>
                  <a:srgbClr val="CC00FF"/>
                </a:solidFill>
                <a:latin typeface="Georgia" panose="02040502050405020303" pitchFamily="18" charset="0"/>
                <a:ea typeface="+mj-ea"/>
                <a:cs typeface="+mj-cs"/>
              </a:rPr>
              <a:t>of Atonement. </a:t>
            </a:r>
            <a:br>
              <a:rPr lang="en-US" sz="3200" i="1" dirty="0">
                <a:solidFill>
                  <a:srgbClr val="CC00FF"/>
                </a:solidFill>
                <a:latin typeface="Georgia" panose="02040502050405020303" pitchFamily="18" charset="0"/>
                <a:ea typeface="+mj-ea"/>
                <a:cs typeface="+mj-cs"/>
              </a:rPr>
            </a:br>
            <a:br>
              <a:rPr lang="en-US" sz="3200" i="1" dirty="0">
                <a:solidFill>
                  <a:srgbClr val="CC00FF"/>
                </a:solidFill>
                <a:latin typeface="Georgia" panose="02040502050405020303" pitchFamily="18" charset="0"/>
                <a:ea typeface="+mj-ea"/>
                <a:cs typeface="+mj-cs"/>
              </a:rPr>
            </a:br>
            <a:endParaRPr lang="en-US" sz="3200" i="1" dirty="0">
              <a:solidFill>
                <a:srgbClr val="CC00FF"/>
              </a:solidFill>
              <a:latin typeface="Georgia" panose="02040502050405020303" pitchFamily="18" charset="0"/>
              <a:ea typeface="+mj-ea"/>
              <a:cs typeface="+mj-cs"/>
            </a:endParaRPr>
          </a:p>
          <a:p>
            <a:pPr lvl="0" indent="-914400"/>
            <a:endParaRPr lang="en-US" sz="3200" i="1" dirty="0">
              <a:solidFill>
                <a:srgbClr val="CC00FF"/>
              </a:solidFill>
              <a:latin typeface="Georgia" panose="02040502050405020303" pitchFamily="18" charset="0"/>
              <a:ea typeface="+mj-ea"/>
              <a:cs typeface="+mj-cs"/>
            </a:endParaRPr>
          </a:p>
          <a:p>
            <a:pPr lvl="0" indent="-914400"/>
            <a:endParaRPr lang="en-US" sz="3200" i="1" dirty="0">
              <a:solidFill>
                <a:srgbClr val="CC00FF"/>
              </a:solidFill>
              <a:latin typeface="Georgia" panose="02040502050405020303" pitchFamily="18" charset="0"/>
              <a:ea typeface="+mj-ea"/>
              <a:cs typeface="+mj-cs"/>
            </a:endParaRPr>
          </a:p>
          <a:p>
            <a:pPr lvl="0" indent="-914400"/>
            <a:endParaRPr lang="en-US" sz="3200" i="1" dirty="0">
              <a:solidFill>
                <a:srgbClr val="CC00FF"/>
              </a:solidFill>
              <a:latin typeface="Georgia" panose="02040502050405020303" pitchFamily="18" charset="0"/>
              <a:ea typeface="+mj-ea"/>
              <a:cs typeface="+mj-cs"/>
            </a:endParaRPr>
          </a:p>
          <a:p>
            <a:pPr lvl="0" indent="-914400"/>
            <a:r>
              <a:rPr lang="en-US" sz="3200" dirty="0">
                <a:solidFill>
                  <a:schemeClr val="tx1">
                    <a:lumMod val="95000"/>
                    <a:lumOff val="5000"/>
                  </a:schemeClr>
                </a:solidFill>
                <a:ea typeface="+mj-ea"/>
                <a:cs typeface="+mj-cs"/>
              </a:rPr>
              <a:t>Let’s look at the </a:t>
            </a:r>
            <a:r>
              <a:rPr lang="en-US" sz="3200" b="1" u="sng" dirty="0">
                <a:solidFill>
                  <a:srgbClr val="FF0066"/>
                </a:solidFill>
                <a:ea typeface="+mj-ea"/>
                <a:cs typeface="+mj-cs"/>
              </a:rPr>
              <a:t>6</a:t>
            </a:r>
            <a:r>
              <a:rPr lang="en-US" sz="3200" b="1" dirty="0">
                <a:solidFill>
                  <a:schemeClr val="tx1">
                    <a:lumMod val="95000"/>
                    <a:lumOff val="5000"/>
                  </a:schemeClr>
                </a:solidFill>
                <a:ea typeface="+mj-ea"/>
                <a:cs typeface="+mj-cs"/>
              </a:rPr>
              <a:t> </a:t>
            </a:r>
            <a:r>
              <a:rPr lang="en-US" sz="3200" b="1" u="sng" dirty="0">
                <a:solidFill>
                  <a:schemeClr val="tx1">
                    <a:lumMod val="95000"/>
                    <a:lumOff val="5000"/>
                  </a:schemeClr>
                </a:solidFill>
                <a:ea typeface="+mj-ea"/>
                <a:cs typeface="+mj-cs"/>
              </a:rPr>
              <a:t>reference points</a:t>
            </a:r>
            <a:r>
              <a:rPr lang="en-US" sz="3200" b="1" dirty="0">
                <a:solidFill>
                  <a:schemeClr val="tx1">
                    <a:lumMod val="95000"/>
                    <a:lumOff val="5000"/>
                  </a:schemeClr>
                </a:solidFill>
                <a:ea typeface="+mj-ea"/>
                <a:cs typeface="+mj-cs"/>
              </a:rPr>
              <a:t> </a:t>
            </a:r>
            <a:r>
              <a:rPr lang="en-US" sz="3200" dirty="0">
                <a:solidFill>
                  <a:schemeClr val="tx1">
                    <a:lumMod val="95000"/>
                    <a:lumOff val="5000"/>
                  </a:schemeClr>
                </a:solidFill>
                <a:ea typeface="+mj-ea"/>
                <a:cs typeface="+mj-cs"/>
              </a:rPr>
              <a:t>pointing to the </a:t>
            </a:r>
            <a:r>
              <a:rPr lang="en-US" sz="3200" b="1" dirty="0">
                <a:solidFill>
                  <a:srgbClr val="FF0066"/>
                </a:solidFill>
                <a:ea typeface="+mj-ea"/>
                <a:cs typeface="+mj-cs"/>
              </a:rPr>
              <a:t>10</a:t>
            </a:r>
            <a:r>
              <a:rPr lang="en-US" sz="3200" b="1" baseline="30000" dirty="0">
                <a:solidFill>
                  <a:srgbClr val="FF0066"/>
                </a:solidFill>
                <a:ea typeface="+mj-ea"/>
                <a:cs typeface="+mj-cs"/>
              </a:rPr>
              <a:t>th</a:t>
            </a:r>
            <a:r>
              <a:rPr lang="en-US" sz="3200" b="1" dirty="0">
                <a:solidFill>
                  <a:srgbClr val="FF0066"/>
                </a:solidFill>
                <a:ea typeface="+mj-ea"/>
                <a:cs typeface="+mj-cs"/>
              </a:rPr>
              <a:t> cycle </a:t>
            </a:r>
            <a:r>
              <a:rPr lang="en-US" sz="3200" dirty="0">
                <a:solidFill>
                  <a:schemeClr val="tx1">
                    <a:lumMod val="95000"/>
                    <a:lumOff val="5000"/>
                  </a:schemeClr>
                </a:solidFill>
                <a:ea typeface="+mj-ea"/>
                <a:cs typeface="+mj-cs"/>
              </a:rPr>
              <a:t>of Tishri.</a:t>
            </a:r>
            <a:endParaRPr lang="en-US" sz="3200" dirty="0">
              <a:solidFill>
                <a:schemeClr val="tx1">
                  <a:lumMod val="95000"/>
                  <a:lumOff val="5000"/>
                </a:schemeClr>
              </a:solidFill>
            </a:endParaRPr>
          </a:p>
        </p:txBody>
      </p:sp>
      <p:pic>
        <p:nvPicPr>
          <p:cNvPr id="13" name="Picture 4" descr="C:\Users\Rae\Desktop\Art on Desktop\white man clip art\3d white people\puzzle color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65298" y="375508"/>
            <a:ext cx="1893639" cy="1893639"/>
          </a:xfrm>
          <a:prstGeom prst="rect">
            <a:avLst/>
          </a:prstGeom>
          <a:noFill/>
          <a:effectLst>
            <a:glow rad="12700">
              <a:srgbClr val="FF3399">
                <a:alpha val="32000"/>
              </a:srgbClr>
            </a:glow>
            <a:softEdge rad="165100"/>
          </a:effectLst>
          <a:extLst>
            <a:ext uri="{909E8E84-426E-40DD-AFC4-6F175D3DCCD1}">
              <a14:hiddenFill xmlns:a14="http://schemas.microsoft.com/office/drawing/2010/main">
                <a:solidFill>
                  <a:srgbClr val="FFFFFF"/>
                </a:solidFill>
              </a14:hiddenFill>
            </a:ext>
          </a:extLst>
        </p:spPr>
      </p:pic>
      <p:sp>
        <p:nvSpPr>
          <p:cNvPr id="3" name="Bent Arrow 2"/>
          <p:cNvSpPr/>
          <p:nvPr/>
        </p:nvSpPr>
        <p:spPr>
          <a:xfrm>
            <a:off x="7173159" y="244549"/>
            <a:ext cx="1939050" cy="2507360"/>
          </a:xfrm>
          <a:prstGeom prst="bentArrow">
            <a:avLst>
              <a:gd name="adj1" fmla="val 11827"/>
              <a:gd name="adj2" fmla="val 25000"/>
              <a:gd name="adj3" fmla="val 36675"/>
              <a:gd name="adj4" fmla="val 63325"/>
            </a:avLst>
          </a:prstGeom>
          <a:gradFill>
            <a:gsLst>
              <a:gs pos="0">
                <a:srgbClr val="FF9900">
                  <a:alpha val="23000"/>
                </a:srgbClr>
              </a:gs>
              <a:gs pos="63000">
                <a:srgbClr val="CC66FF"/>
              </a:gs>
              <a:gs pos="100000">
                <a:srgbClr val="FF0066"/>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0" name="Curved Down Arrow 9"/>
          <p:cNvSpPr/>
          <p:nvPr/>
        </p:nvSpPr>
        <p:spPr>
          <a:xfrm rot="656717">
            <a:off x="5008218" y="1461506"/>
            <a:ext cx="2839915" cy="1030163"/>
          </a:xfrm>
          <a:prstGeom prst="curvedDownArrow">
            <a:avLst>
              <a:gd name="adj1" fmla="val 25000"/>
              <a:gd name="adj2" fmla="val 91001"/>
              <a:gd name="adj3" fmla="val 38636"/>
            </a:avLst>
          </a:prstGeom>
          <a:gradFill>
            <a:gsLst>
              <a:gs pos="0">
                <a:schemeClr val="accent1">
                  <a:lumMod val="5000"/>
                  <a:lumOff val="95000"/>
                </a:schemeClr>
              </a:gs>
              <a:gs pos="63000">
                <a:srgbClr val="FFFF00"/>
              </a:gs>
              <a:gs pos="100000">
                <a:srgbClr val="FF0066"/>
              </a:gs>
            </a:gsLst>
            <a:lin ang="5400000" scaled="1"/>
          </a:gradFill>
          <a:ln w="5715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137376" y="3306989"/>
            <a:ext cx="11900079" cy="2392475"/>
          </a:xfrm>
          <a:prstGeom prst="rect">
            <a:avLst/>
          </a:prstGeom>
          <a:solidFill>
            <a:schemeClr val="accent1">
              <a:lumMod val="40000"/>
              <a:lumOff val="6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indent="-914400">
              <a:lnSpc>
                <a:spcPct val="90000"/>
              </a:lnSpc>
              <a:spcBef>
                <a:spcPts val="1000"/>
              </a:spcBef>
            </a:pPr>
            <a:r>
              <a:rPr lang="en-US" sz="3200" dirty="0">
                <a:solidFill>
                  <a:prstClr val="black">
                    <a:lumMod val="95000"/>
                    <a:lumOff val="5000"/>
                  </a:prstClr>
                </a:solidFill>
              </a:rPr>
              <a:t>Please note very carefully the </a:t>
            </a:r>
            <a:r>
              <a:rPr lang="en-US" sz="3200" b="1" dirty="0">
                <a:solidFill>
                  <a:prstClr val="black">
                    <a:lumMod val="95000"/>
                    <a:lumOff val="5000"/>
                  </a:prstClr>
                </a:solidFill>
                <a:effectLst>
                  <a:glow rad="127000">
                    <a:srgbClr val="00CC00"/>
                  </a:glow>
                </a:effectLst>
              </a:rPr>
              <a:t>SINGULAR form </a:t>
            </a:r>
            <a:r>
              <a:rPr lang="en-US" sz="3200" dirty="0">
                <a:solidFill>
                  <a:prstClr val="black">
                    <a:lumMod val="95000"/>
                    <a:lumOff val="5000"/>
                  </a:prstClr>
                </a:solidFill>
              </a:rPr>
              <a:t>of text used to describe – </a:t>
            </a:r>
            <a:r>
              <a:rPr lang="en-US" sz="3200" b="1" u="sng" dirty="0">
                <a:solidFill>
                  <a:prstClr val="black">
                    <a:lumMod val="95000"/>
                    <a:lumOff val="5000"/>
                  </a:prstClr>
                </a:solidFill>
                <a:effectLst>
                  <a:glow rad="228600">
                    <a:srgbClr val="FFC000">
                      <a:satMod val="175000"/>
                      <a:alpha val="40000"/>
                    </a:srgbClr>
                  </a:glow>
                </a:effectLst>
              </a:rPr>
              <a:t>The</a:t>
            </a:r>
            <a:r>
              <a:rPr lang="en-US" sz="3200" dirty="0">
                <a:solidFill>
                  <a:prstClr val="black">
                    <a:lumMod val="95000"/>
                    <a:lumOff val="5000"/>
                  </a:prstClr>
                </a:solidFill>
              </a:rPr>
              <a:t> Day of Atonement as opposed to a plural effect – The Day</a:t>
            </a:r>
            <a:r>
              <a:rPr lang="en-US" sz="3200" b="1" dirty="0">
                <a:solidFill>
                  <a:srgbClr val="FF0000"/>
                </a:solidFill>
              </a:rPr>
              <a:t>(S) </a:t>
            </a:r>
            <a:br>
              <a:rPr lang="en-US" sz="3200" b="1" dirty="0">
                <a:solidFill>
                  <a:srgbClr val="FF0000"/>
                </a:solidFill>
              </a:rPr>
            </a:br>
            <a:r>
              <a:rPr lang="en-US" sz="2800" dirty="0">
                <a:solidFill>
                  <a:prstClr val="black">
                    <a:lumMod val="95000"/>
                    <a:lumOff val="5000"/>
                  </a:prstClr>
                </a:solidFill>
              </a:rPr>
              <a:t>{of Atonement}</a:t>
            </a:r>
            <a:r>
              <a:rPr lang="en-US" sz="3200" dirty="0">
                <a:solidFill>
                  <a:prstClr val="black">
                    <a:lumMod val="95000"/>
                    <a:lumOff val="5000"/>
                  </a:prstClr>
                </a:solidFill>
              </a:rPr>
              <a:t>.  This makes it very difficult to rationalize the Day of Atonement starting on the </a:t>
            </a:r>
            <a:r>
              <a:rPr lang="en-US" sz="3200" b="1" dirty="0">
                <a:solidFill>
                  <a:srgbClr val="FF0000"/>
                </a:solidFill>
              </a:rPr>
              <a:t>9</a:t>
            </a:r>
            <a:r>
              <a:rPr lang="en-US" sz="3200" b="1" baseline="30000" dirty="0">
                <a:solidFill>
                  <a:srgbClr val="FF0000"/>
                </a:solidFill>
              </a:rPr>
              <a:t>th</a:t>
            </a:r>
            <a:r>
              <a:rPr lang="en-US" sz="3200" dirty="0">
                <a:solidFill>
                  <a:prstClr val="black">
                    <a:lumMod val="95000"/>
                    <a:lumOff val="5000"/>
                  </a:prstClr>
                </a:solidFill>
              </a:rPr>
              <a:t> cycle of the month and ending on the </a:t>
            </a:r>
            <a:r>
              <a:rPr lang="en-US" sz="3200" b="1" dirty="0">
                <a:solidFill>
                  <a:srgbClr val="FF0000"/>
                </a:solidFill>
              </a:rPr>
              <a:t>10</a:t>
            </a:r>
            <a:r>
              <a:rPr lang="en-US" sz="3200" b="1" baseline="30000" dirty="0">
                <a:solidFill>
                  <a:srgbClr val="FF0000"/>
                </a:solidFill>
              </a:rPr>
              <a:t>th</a:t>
            </a:r>
            <a:r>
              <a:rPr lang="en-US" sz="3200" dirty="0">
                <a:solidFill>
                  <a:prstClr val="black">
                    <a:lumMod val="95000"/>
                    <a:lumOff val="5000"/>
                  </a:prstClr>
                </a:solidFill>
              </a:rPr>
              <a:t> cycle of the month. That would involve </a:t>
            </a:r>
            <a:r>
              <a:rPr lang="en-US" sz="3200" b="1" dirty="0">
                <a:solidFill>
                  <a:srgbClr val="FF0000"/>
                </a:solidFill>
              </a:rPr>
              <a:t>TWO</a:t>
            </a:r>
            <a:r>
              <a:rPr lang="en-US" sz="3200" dirty="0">
                <a:solidFill>
                  <a:prstClr val="black">
                    <a:lumMod val="95000"/>
                    <a:lumOff val="5000"/>
                  </a:prstClr>
                </a:solidFill>
              </a:rPr>
              <a:t> cycles of the month!</a:t>
            </a:r>
          </a:p>
        </p:txBody>
      </p:sp>
      <p:sp>
        <p:nvSpPr>
          <p:cNvPr id="2" name="Slide Number Placeholder 1"/>
          <p:cNvSpPr>
            <a:spLocks noGrp="1"/>
          </p:cNvSpPr>
          <p:nvPr>
            <p:ph type="sldNum" sz="quarter" idx="12"/>
          </p:nvPr>
        </p:nvSpPr>
        <p:spPr>
          <a:xfrm>
            <a:off x="11521439" y="6345090"/>
            <a:ext cx="447435" cy="365125"/>
          </a:xfrm>
        </p:spPr>
        <p:txBody>
          <a:bodyPr/>
          <a:lstStyle/>
          <a:p>
            <a:fld id="{0FAB87E4-7748-4117-92E5-790DAABEC644}" type="slidenum">
              <a:rPr lang="en-US" sz="1400" b="1" smtClean="0">
                <a:solidFill>
                  <a:schemeClr val="tx1"/>
                </a:solidFill>
              </a:rPr>
              <a:t>10</a:t>
            </a:fld>
            <a:endParaRPr lang="en-US" sz="1400" b="1" dirty="0">
              <a:solidFill>
                <a:schemeClr val="tx1"/>
              </a:solidFill>
            </a:endParaRPr>
          </a:p>
        </p:txBody>
      </p:sp>
    </p:spTree>
    <p:extLst>
      <p:ext uri="{BB962C8B-B14F-4D97-AF65-F5344CB8AC3E}">
        <p14:creationId xmlns:p14="http://schemas.microsoft.com/office/powerpoint/2010/main" val="403168621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1000"/>
                                        <p:tgtEl>
                                          <p:spTgt spid="5">
                                            <p:txEl>
                                              <p:pRg st="1" end="1"/>
                                            </p:txEl>
                                          </p:spTgt>
                                        </p:tgtEl>
                                      </p:cBhvr>
                                    </p:animEffect>
                                  </p:childTnLst>
                                </p:cTn>
                              </p:par>
                              <p:par>
                                <p:cTn id="8" presetID="22" presetClass="entr" presetSubtype="8" fill="hold" nodeType="withEffect">
                                  <p:stCondLst>
                                    <p:cond delay="125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wipe(left)">
                                      <p:cBhvr>
                                        <p:cTn id="10" dur="1000"/>
                                        <p:tgtEl>
                                          <p:spTgt spid="5">
                                            <p:txEl>
                                              <p:pRg st="2" end="2"/>
                                            </p:txEl>
                                          </p:spTgt>
                                        </p:tgtEl>
                                      </p:cBhvr>
                                    </p:animEffect>
                                  </p:childTnLst>
                                </p:cTn>
                              </p:par>
                              <p:par>
                                <p:cTn id="11" presetID="22" presetClass="entr" presetSubtype="8" fill="hold" grpId="0" nodeType="withEffect">
                                  <p:stCondLst>
                                    <p:cond delay="2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1250"/>
                                        <p:tgtEl>
                                          <p:spTgt spid="10"/>
                                        </p:tgtEl>
                                      </p:cBhvr>
                                    </p:animEffect>
                                  </p:childTnLst>
                                </p:cTn>
                              </p:par>
                              <p:par>
                                <p:cTn id="14" presetID="42" presetClass="entr" presetSubtype="0" fill="hold" nodeType="withEffect">
                                  <p:stCondLst>
                                    <p:cond delay="45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par>
                                <p:cTn id="19" presetID="22" presetClass="entr" presetSubtype="4" repeatCount="3000" fill="hold" grpId="0" nodeType="withEffect">
                                  <p:stCondLst>
                                    <p:cond delay="575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10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circle(in)">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50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wipe(left)">
                                      <p:cBhvr>
                                        <p:cTn id="31"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3000">
              <a:srgbClr val="FFFF00"/>
            </a:gs>
            <a:gs pos="100000">
              <a:srgbClr val="FF0066"/>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583" y="-3220"/>
            <a:ext cx="12191999" cy="6858000"/>
          </a:xfrm>
          <a:solidFill>
            <a:schemeClr val="accent4">
              <a:lumMod val="60000"/>
              <a:lumOff val="40000"/>
            </a:schemeClr>
          </a:solidFill>
        </p:spPr>
        <p:txBody>
          <a:bodyPr/>
          <a:lstStyle/>
          <a:p>
            <a:r>
              <a:rPr lang="en-US" dirty="0">
                <a:solidFill>
                  <a:srgbClr val="FFFF00"/>
                </a:solidFill>
              </a:rPr>
              <a:t>.</a:t>
            </a:r>
          </a:p>
        </p:txBody>
      </p:sp>
      <p:sp>
        <p:nvSpPr>
          <p:cNvPr id="5" name="Text Placeholder 4"/>
          <p:cNvSpPr>
            <a:spLocks noGrp="1"/>
          </p:cNvSpPr>
          <p:nvPr>
            <p:ph type="body" idx="1"/>
          </p:nvPr>
        </p:nvSpPr>
        <p:spPr>
          <a:xfrm>
            <a:off x="145960" y="152205"/>
            <a:ext cx="11900079" cy="6593984"/>
          </a:xfrm>
          <a:solidFill>
            <a:schemeClr val="accent2">
              <a:lumMod val="20000"/>
              <a:lumOff val="80000"/>
            </a:schemeClr>
          </a:solidFill>
          <a:scene3d>
            <a:camera prst="orthographicFront"/>
            <a:lightRig rig="threePt" dir="t"/>
          </a:scene3d>
          <a:sp3d>
            <a:bevelT/>
          </a:sp3d>
        </p:spPr>
        <p:txBody>
          <a:bodyPr>
            <a:normAutofit/>
            <a:sp3d extrusionH="57150">
              <a:bevelT w="38100" h="38100"/>
            </a:sp3d>
          </a:bodyPr>
          <a:lstStyle/>
          <a:p>
            <a:pPr indent="-914400"/>
            <a:endParaRPr lang="en-US" sz="1200" b="1" i="1" dirty="0">
              <a:ln w="1905">
                <a:solidFill>
                  <a:schemeClr val="accent6">
                    <a:lumMod val="50000"/>
                  </a:schemeClr>
                </a:solidFill>
              </a:ln>
              <a:solidFill>
                <a:sysClr val="windowText" lastClr="000000"/>
              </a:solidFill>
              <a:effectLst>
                <a:innerShdw blurRad="69850" dist="43180" dir="5400000">
                  <a:srgbClr val="000000">
                    <a:alpha val="65000"/>
                  </a:srgbClr>
                </a:innerShdw>
              </a:effectLst>
              <a:latin typeface="Arial Rounded MT Bold" pitchFamily="34" charset="0"/>
            </a:endParaRPr>
          </a:p>
          <a:p>
            <a:pPr indent="-914400"/>
            <a:r>
              <a:rPr lang="en-US" sz="3200" b="1" i="1" dirty="0">
                <a:ln w="1905">
                  <a:solidFill>
                    <a:schemeClr val="accent6">
                      <a:lumMod val="50000"/>
                    </a:schemeClr>
                  </a:solidFill>
                </a:ln>
                <a:solidFill>
                  <a:srgbClr val="FF0000"/>
                </a:solidFill>
                <a:effectLst>
                  <a:innerShdw blurRad="69850" dist="43180" dir="5400000">
                    <a:srgbClr val="000000">
                      <a:alpha val="65000"/>
                    </a:srgbClr>
                  </a:innerShdw>
                </a:effectLst>
                <a:latin typeface="Arial Rounded MT Bold" pitchFamily="34" charset="0"/>
              </a:rPr>
              <a:t>Again</a:t>
            </a:r>
            <a:r>
              <a:rPr lang="en-US" sz="3200" b="1" i="1" dirty="0">
                <a:ln w="1905">
                  <a:solidFill>
                    <a:schemeClr val="accent6">
                      <a:lumMod val="50000"/>
                    </a:schemeClr>
                  </a:solidFill>
                </a:ln>
                <a:solidFill>
                  <a:sysClr val="windowText" lastClr="000000"/>
                </a:solidFill>
                <a:effectLst>
                  <a:innerShdw blurRad="69850" dist="43180" dir="5400000">
                    <a:srgbClr val="000000">
                      <a:alpha val="65000"/>
                    </a:srgbClr>
                  </a:innerShdw>
                </a:effectLst>
                <a:latin typeface="Arial Rounded MT Bold" pitchFamily="34" charset="0"/>
              </a:rPr>
              <a:t> - </a:t>
            </a:r>
            <a:r>
              <a:rPr lang="en-US" sz="2800" b="1" dirty="0">
                <a:solidFill>
                  <a:prstClr val="black"/>
                </a:solidFill>
                <a:latin typeface="Georgia" panose="02040502050405020303" pitchFamily="18" charset="0"/>
              </a:rPr>
              <a:t> The </a:t>
            </a:r>
            <a:r>
              <a:rPr lang="en-US" sz="4800" b="1" i="1" dirty="0">
                <a:ln w="1905">
                  <a:solidFill>
                    <a:srgbClr val="70AD47">
                      <a:lumMod val="50000"/>
                    </a:srgbClr>
                  </a:solidFill>
                </a:ln>
                <a:gradFill>
                  <a:gsLst>
                    <a:gs pos="0">
                      <a:srgbClr val="70AD47">
                        <a:shade val="20000"/>
                        <a:satMod val="200000"/>
                      </a:srgbClr>
                    </a:gs>
                    <a:gs pos="78000">
                      <a:srgbClr val="70AD47">
                        <a:tint val="90000"/>
                        <a:shade val="89000"/>
                        <a:satMod val="220000"/>
                      </a:srgbClr>
                    </a:gs>
                    <a:gs pos="100000">
                      <a:srgbClr val="70AD47">
                        <a:tint val="12000"/>
                        <a:satMod val="255000"/>
                      </a:srgbClr>
                    </a:gs>
                  </a:gsLst>
                  <a:lin ang="5400000"/>
                </a:gradFill>
                <a:effectLst>
                  <a:glow rad="127000">
                    <a:srgbClr val="FFCCFF"/>
                  </a:glow>
                  <a:innerShdw blurRad="69850" dist="43180" dir="5400000">
                    <a:srgbClr val="000000">
                      <a:alpha val="65000"/>
                    </a:srgbClr>
                  </a:innerShdw>
                </a:effectLst>
                <a:latin typeface="Georgia" panose="02040502050405020303" pitchFamily="18" charset="0"/>
              </a:rPr>
              <a:t>Premier</a:t>
            </a:r>
            <a:r>
              <a:rPr lang="en-US" sz="3200" b="1" dirty="0">
                <a:ln w="1905">
                  <a:solidFill>
                    <a:srgbClr val="70AD47">
                      <a:lumMod val="50000"/>
                    </a:srgbClr>
                  </a:solidFill>
                </a:ln>
                <a:gradFill>
                  <a:gsLst>
                    <a:gs pos="0">
                      <a:srgbClr val="70AD47">
                        <a:shade val="20000"/>
                        <a:satMod val="200000"/>
                      </a:srgbClr>
                    </a:gs>
                    <a:gs pos="78000">
                      <a:srgbClr val="70AD47">
                        <a:tint val="90000"/>
                        <a:shade val="89000"/>
                        <a:satMod val="220000"/>
                      </a:srgbClr>
                    </a:gs>
                    <a:gs pos="100000">
                      <a:srgbClr val="70AD47">
                        <a:tint val="12000"/>
                        <a:satMod val="255000"/>
                      </a:srgbClr>
                    </a:gs>
                  </a:gsLst>
                  <a:lin ang="5400000"/>
                </a:gradFill>
                <a:effectLst>
                  <a:innerShdw blurRad="69850" dist="43180" dir="5400000">
                    <a:srgbClr val="000000">
                      <a:alpha val="65000"/>
                    </a:srgbClr>
                  </a:innerShdw>
                </a:effectLst>
                <a:latin typeface="Arial Rounded MT Bold" pitchFamily="34" charset="0"/>
              </a:rPr>
              <a:t> </a:t>
            </a:r>
            <a:r>
              <a:rPr lang="en-US" sz="40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Statement </a:t>
            </a:r>
            <a:r>
              <a:rPr lang="en-US" i="1" dirty="0">
                <a:solidFill>
                  <a:srgbClr val="00B050"/>
                </a:solidFill>
                <a:latin typeface="Georgia" panose="02040502050405020303" pitchFamily="18" charset="0"/>
              </a:rPr>
              <a:t>– </a:t>
            </a:r>
            <a:r>
              <a:rPr lang="en-US" sz="3200" dirty="0">
                <a:solidFill>
                  <a:srgbClr val="950543"/>
                </a:solidFill>
                <a:latin typeface="Algerian" pitchFamily="82" charset="0"/>
              </a:rPr>
              <a:t>Lev 23:27 </a:t>
            </a:r>
            <a:r>
              <a:rPr lang="en-US" dirty="0">
                <a:solidFill>
                  <a:prstClr val="black"/>
                </a:solidFill>
                <a:latin typeface="Georgia" panose="02040502050405020303" pitchFamily="18" charset="0"/>
              </a:rPr>
              <a:t>(</a:t>
            </a:r>
            <a:r>
              <a:rPr lang="en-US" b="1" dirty="0">
                <a:solidFill>
                  <a:srgbClr val="FF0000"/>
                </a:solidFill>
                <a:latin typeface="Georgia" panose="02040502050405020303" pitchFamily="18" charset="0"/>
              </a:rPr>
              <a:t>b</a:t>
            </a:r>
            <a:r>
              <a:rPr lang="en-US" dirty="0">
                <a:solidFill>
                  <a:prstClr val="black"/>
                </a:solidFill>
                <a:latin typeface="Georgia" panose="02040502050405020303" pitchFamily="18" charset="0"/>
              </a:rPr>
              <a:t>)</a:t>
            </a:r>
            <a:br>
              <a:rPr lang="en-US" dirty="0">
                <a:solidFill>
                  <a:srgbClr val="ED7D31">
                    <a:lumMod val="75000"/>
                  </a:srgbClr>
                </a:solidFill>
                <a:latin typeface="Georgia" panose="02040502050405020303" pitchFamily="18" charset="0"/>
                <a:ea typeface="+mj-ea"/>
                <a:cs typeface="+mj-cs"/>
              </a:rPr>
            </a:br>
            <a:br>
              <a:rPr lang="en-US" sz="1600" dirty="0">
                <a:solidFill>
                  <a:srgbClr val="ED7D31">
                    <a:lumMod val="75000"/>
                  </a:srgbClr>
                </a:solidFill>
                <a:latin typeface="Georgia" panose="02040502050405020303" pitchFamily="18" charset="0"/>
                <a:ea typeface="+mj-ea"/>
                <a:cs typeface="+mj-cs"/>
              </a:rPr>
            </a:br>
            <a:r>
              <a:rPr lang="en-US" sz="4000" dirty="0">
                <a:solidFill>
                  <a:srgbClr val="ED7D31">
                    <a:lumMod val="75000"/>
                  </a:srgbClr>
                </a:solidFill>
                <a:latin typeface="Georgia" panose="02040502050405020303" pitchFamily="18" charset="0"/>
                <a:ea typeface="+mj-ea"/>
                <a:cs typeface="+mj-cs"/>
              </a:rPr>
              <a:t> </a:t>
            </a:r>
            <a:br>
              <a:rPr lang="en-US" dirty="0">
                <a:solidFill>
                  <a:prstClr val="black">
                    <a:lumMod val="95000"/>
                    <a:lumOff val="5000"/>
                  </a:prstClr>
                </a:solidFill>
                <a:ea typeface="+mj-ea"/>
                <a:cs typeface="+mj-cs"/>
              </a:rPr>
            </a:br>
            <a:br>
              <a:rPr lang="en-US" dirty="0">
                <a:solidFill>
                  <a:prstClr val="black">
                    <a:lumMod val="95000"/>
                    <a:lumOff val="5000"/>
                  </a:prstClr>
                </a:solidFill>
                <a:ea typeface="+mj-ea"/>
                <a:cs typeface="+mj-cs"/>
              </a:rPr>
            </a:br>
            <a:r>
              <a:rPr lang="en-US" dirty="0">
                <a:solidFill>
                  <a:srgbClr val="950543"/>
                </a:solidFill>
                <a:latin typeface="Algerian" pitchFamily="82" charset="0"/>
                <a:ea typeface="+mj-ea"/>
                <a:cs typeface="+mj-cs"/>
              </a:rPr>
              <a:t>Lev 23:27</a:t>
            </a:r>
            <a:r>
              <a:rPr lang="en-US" dirty="0">
                <a:solidFill>
                  <a:prstClr val="black"/>
                </a:solidFill>
                <a:latin typeface="Georgia" panose="02040502050405020303" pitchFamily="18" charset="0"/>
                <a:ea typeface="+mj-ea"/>
                <a:cs typeface="+mj-cs"/>
              </a:rPr>
              <a:t>	</a:t>
            </a:r>
            <a:r>
              <a:rPr lang="en-US" sz="2800" dirty="0">
                <a:solidFill>
                  <a:srgbClr val="0000CC"/>
                </a:solidFill>
                <a:latin typeface="Georgia" panose="02040502050405020303" pitchFamily="18" charset="0"/>
                <a:ea typeface="+mj-ea"/>
                <a:cs typeface="+mj-cs"/>
              </a:rPr>
              <a:t>“On the </a:t>
            </a:r>
            <a:r>
              <a:rPr lang="en-US" sz="3200" b="1" i="1" u="sng" dirty="0">
                <a:solidFill>
                  <a:srgbClr val="FF0066"/>
                </a:solidFill>
                <a:latin typeface="Georgia" panose="02040502050405020303" pitchFamily="18" charset="0"/>
                <a:ea typeface="+mj-ea"/>
                <a:cs typeface="+mj-cs"/>
              </a:rPr>
              <a:t>TENTH DAY</a:t>
            </a:r>
            <a:r>
              <a:rPr lang="en-US" sz="2800" b="1" i="1" dirty="0">
                <a:solidFill>
                  <a:srgbClr val="FF0066"/>
                </a:solidFill>
                <a:latin typeface="Georgia" panose="02040502050405020303" pitchFamily="18" charset="0"/>
                <a:ea typeface="+mj-ea"/>
                <a:cs typeface="+mj-cs"/>
              </a:rPr>
              <a:t>                 </a:t>
            </a:r>
            <a:r>
              <a:rPr lang="en-US" sz="2800" i="1" dirty="0">
                <a:solidFill>
                  <a:srgbClr val="0000CC"/>
                </a:solidFill>
                <a:latin typeface="Georgia" panose="02040502050405020303" pitchFamily="18" charset="0"/>
                <a:ea typeface="+mj-ea"/>
                <a:cs typeface="+mj-cs"/>
              </a:rPr>
              <a:t>of this </a:t>
            </a:r>
            <a:r>
              <a:rPr lang="en-US" sz="2800" i="1" u="sng" dirty="0">
                <a:solidFill>
                  <a:srgbClr val="0000CC"/>
                </a:solidFill>
                <a:latin typeface="Georgia" panose="02040502050405020303" pitchFamily="18" charset="0"/>
                <a:ea typeface="+mj-ea"/>
                <a:cs typeface="+mj-cs"/>
              </a:rPr>
              <a:t>seventh</a:t>
            </a:r>
            <a:r>
              <a:rPr lang="en-US" sz="2800" i="1" dirty="0">
                <a:solidFill>
                  <a:srgbClr val="0000CC"/>
                </a:solidFill>
                <a:latin typeface="Georgia" panose="02040502050405020303" pitchFamily="18" charset="0"/>
                <a:ea typeface="+mj-ea"/>
                <a:cs typeface="+mj-cs"/>
              </a:rPr>
              <a:t> month is </a:t>
            </a:r>
            <a:br>
              <a:rPr lang="en-US" sz="2800" i="1" dirty="0">
                <a:solidFill>
                  <a:srgbClr val="CC00FF"/>
                </a:solidFill>
                <a:latin typeface="Georgia" panose="02040502050405020303" pitchFamily="18" charset="0"/>
                <a:ea typeface="+mj-ea"/>
                <a:cs typeface="+mj-cs"/>
              </a:rPr>
            </a:br>
            <a:r>
              <a:rPr lang="en-US" sz="2800" i="1" dirty="0">
                <a:solidFill>
                  <a:srgbClr val="CC00FF"/>
                </a:solidFill>
                <a:latin typeface="Georgia" panose="02040502050405020303" pitchFamily="18" charset="0"/>
                <a:ea typeface="+mj-ea"/>
                <a:cs typeface="+mj-cs"/>
              </a:rPr>
              <a:t>				</a:t>
            </a:r>
            <a:r>
              <a:rPr lang="en-US" sz="2800" i="1" u="sng" dirty="0">
                <a:solidFill>
                  <a:schemeClr val="tx1">
                    <a:lumMod val="95000"/>
                    <a:lumOff val="5000"/>
                  </a:schemeClr>
                </a:solidFill>
                <a:latin typeface="Arial Black" panose="020B0A04020102020204" pitchFamily="34" charset="0"/>
                <a:ea typeface="+mj-ea"/>
                <a:cs typeface="+mj-cs"/>
              </a:rPr>
              <a:t>The</a:t>
            </a:r>
            <a:r>
              <a:rPr lang="en-US" sz="2800" i="1" dirty="0">
                <a:solidFill>
                  <a:srgbClr val="CC00FF"/>
                </a:solidFill>
                <a:latin typeface="Arial Black" panose="020B0A04020102020204" pitchFamily="34" charset="0"/>
                <a:ea typeface="+mj-ea"/>
                <a:cs typeface="+mj-cs"/>
              </a:rPr>
              <a:t> </a:t>
            </a:r>
            <a:r>
              <a:rPr lang="en-US" sz="2800" i="1" dirty="0">
                <a:solidFill>
                  <a:schemeClr val="tx1">
                    <a:lumMod val="95000"/>
                    <a:lumOff val="5000"/>
                  </a:schemeClr>
                </a:solidFill>
                <a:latin typeface="Arial Black" panose="020B0A04020102020204" pitchFamily="34" charset="0"/>
                <a:ea typeface="+mj-ea"/>
                <a:cs typeface="+mj-cs"/>
              </a:rPr>
              <a:t>Day </a:t>
            </a:r>
            <a:r>
              <a:rPr lang="en-US" sz="2800" i="1" dirty="0">
                <a:solidFill>
                  <a:srgbClr val="CC00FF"/>
                </a:solidFill>
                <a:latin typeface="Arial Black" panose="020B0A04020102020204" pitchFamily="34" charset="0"/>
                <a:ea typeface="+mj-ea"/>
                <a:cs typeface="+mj-cs"/>
              </a:rPr>
              <a:t>of </a:t>
            </a:r>
            <a:r>
              <a:rPr lang="en-US" sz="2800" b="1" i="1" u="sng" dirty="0">
                <a:solidFill>
                  <a:srgbClr val="CC00FF"/>
                </a:solidFill>
                <a:latin typeface="Arial Black" panose="020B0A04020102020204" pitchFamily="34" charset="0"/>
                <a:ea typeface="+mj-ea"/>
                <a:cs typeface="+mj-cs"/>
              </a:rPr>
              <a:t>Atonement</a:t>
            </a:r>
            <a:r>
              <a:rPr lang="en-US" sz="2800" b="1" i="1" dirty="0">
                <a:solidFill>
                  <a:srgbClr val="CC00FF"/>
                </a:solidFill>
                <a:latin typeface="Arial Black" panose="020B0A04020102020204" pitchFamily="34" charset="0"/>
                <a:ea typeface="+mj-ea"/>
                <a:cs typeface="+mj-cs"/>
              </a:rPr>
              <a:t>. </a:t>
            </a:r>
          </a:p>
          <a:p>
            <a:pPr indent="-914400"/>
            <a:br>
              <a:rPr lang="en-US" sz="2800" b="1" i="1" dirty="0">
                <a:solidFill>
                  <a:srgbClr val="CC00FF"/>
                </a:solidFill>
                <a:latin typeface="Arial Black" panose="020B0A04020102020204" pitchFamily="34" charset="0"/>
                <a:ea typeface="+mj-ea"/>
                <a:cs typeface="+mj-cs"/>
              </a:rPr>
            </a:br>
            <a:r>
              <a:rPr lang="en-US" sz="2800" b="1" i="1" dirty="0">
                <a:solidFill>
                  <a:srgbClr val="CC00FF"/>
                </a:solidFill>
                <a:latin typeface="Arial Black" panose="020B0A04020102020204" pitchFamily="34" charset="0"/>
                <a:ea typeface="+mj-ea"/>
                <a:cs typeface="+mj-cs"/>
              </a:rPr>
              <a:t>	</a:t>
            </a:r>
            <a:br>
              <a:rPr lang="en-US" sz="2800" i="1" dirty="0">
                <a:solidFill>
                  <a:srgbClr val="0000CC"/>
                </a:solidFill>
                <a:ea typeface="+mj-ea"/>
                <a:cs typeface="+mj-cs"/>
              </a:rPr>
            </a:br>
            <a:br>
              <a:rPr lang="en-US" sz="2800" i="1" dirty="0">
                <a:solidFill>
                  <a:srgbClr val="0000CC"/>
                </a:solidFill>
                <a:ea typeface="+mj-ea"/>
                <a:cs typeface="+mj-cs"/>
              </a:rPr>
            </a:br>
            <a:endParaRPr lang="en-US" sz="2800" b="1" dirty="0">
              <a:solidFill>
                <a:schemeClr val="tx1"/>
              </a:solidFill>
            </a:endParaRPr>
          </a:p>
        </p:txBody>
      </p:sp>
      <p:grpSp>
        <p:nvGrpSpPr>
          <p:cNvPr id="2" name="Group 1"/>
          <p:cNvGrpSpPr/>
          <p:nvPr/>
        </p:nvGrpSpPr>
        <p:grpSpPr>
          <a:xfrm>
            <a:off x="3734761" y="1366315"/>
            <a:ext cx="5673373" cy="1148090"/>
            <a:chOff x="3438660" y="3747752"/>
            <a:chExt cx="5476437" cy="1086422"/>
          </a:xfrm>
        </p:grpSpPr>
        <p:sp>
          <p:nvSpPr>
            <p:cNvPr id="6" name="4-Point Star 5"/>
            <p:cNvSpPr/>
            <p:nvPr/>
          </p:nvSpPr>
          <p:spPr>
            <a:xfrm>
              <a:off x="3438660" y="3747752"/>
              <a:ext cx="927278" cy="746975"/>
            </a:xfrm>
            <a:prstGeom prst="star4">
              <a:avLst/>
            </a:prstGeom>
            <a:solidFill>
              <a:srgbClr val="00B050"/>
            </a:solidFill>
            <a:ln w="57150">
              <a:solidFill>
                <a:srgbClr val="95054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H="1">
              <a:off x="8697863" y="4252845"/>
              <a:ext cx="217234" cy="483763"/>
            </a:xfrm>
            <a:prstGeom prst="straightConnector1">
              <a:avLst/>
            </a:prstGeom>
            <a:ln w="76200">
              <a:solidFill>
                <a:srgbClr val="FF0066"/>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0" name="Curved Down Arrow 9"/>
            <p:cNvSpPr/>
            <p:nvPr/>
          </p:nvSpPr>
          <p:spPr>
            <a:xfrm rot="873341">
              <a:off x="4580959" y="3982560"/>
              <a:ext cx="2441262" cy="851614"/>
            </a:xfrm>
            <a:prstGeom prst="curvedDownArrow">
              <a:avLst>
                <a:gd name="adj1" fmla="val 25000"/>
                <a:gd name="adj2" fmla="val 91001"/>
                <a:gd name="adj3" fmla="val 38636"/>
              </a:avLst>
            </a:prstGeom>
            <a:gradFill>
              <a:gsLst>
                <a:gs pos="0">
                  <a:schemeClr val="accent1">
                    <a:lumMod val="5000"/>
                    <a:lumOff val="95000"/>
                  </a:schemeClr>
                </a:gs>
                <a:gs pos="63000">
                  <a:srgbClr val="FFFF00"/>
                </a:gs>
                <a:gs pos="100000">
                  <a:srgbClr val="FF0066"/>
                </a:gs>
              </a:gsLst>
              <a:lin ang="5400000" scaled="1"/>
            </a:gradFill>
            <a:ln w="5715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 name="Rectangle 2"/>
          <p:cNvSpPr/>
          <p:nvPr/>
        </p:nvSpPr>
        <p:spPr>
          <a:xfrm>
            <a:off x="1210918" y="3449197"/>
            <a:ext cx="9943489" cy="662075"/>
          </a:xfrm>
          <a:prstGeom prst="rect">
            <a:avLst/>
          </a:prstGeom>
          <a:gradFill>
            <a:gsLst>
              <a:gs pos="0">
                <a:srgbClr val="95F1FD"/>
              </a:gs>
              <a:gs pos="74000">
                <a:srgbClr val="FFFF00"/>
              </a:gs>
              <a:gs pos="100000">
                <a:srgbClr val="FF0066"/>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dirty="0">
                <a:solidFill>
                  <a:schemeClr val="tx1"/>
                </a:solidFill>
              </a:rPr>
              <a:t>          shall be a </a:t>
            </a:r>
            <a:r>
              <a:rPr lang="en-US" sz="3600" b="1" i="1" u="sng" dirty="0">
                <a:solidFill>
                  <a:srgbClr val="0000CC"/>
                </a:solidFill>
                <a:effectLst>
                  <a:glow rad="228600">
                    <a:srgbClr val="FFC000">
                      <a:satMod val="175000"/>
                      <a:alpha val="40000"/>
                    </a:srgbClr>
                  </a:glow>
                </a:effectLst>
                <a:latin typeface="Georgia" panose="02040502050405020303" pitchFamily="18" charset="0"/>
              </a:rPr>
              <a:t>SET-APART GATHERING</a:t>
            </a:r>
            <a:r>
              <a:rPr lang="en-US" sz="3600" b="1" i="1" dirty="0">
                <a:solidFill>
                  <a:srgbClr val="0000CC"/>
                </a:solidFill>
                <a:effectLst>
                  <a:glow rad="228600">
                    <a:srgbClr val="FFC000">
                      <a:satMod val="175000"/>
                      <a:alpha val="40000"/>
                    </a:srgbClr>
                  </a:glow>
                </a:effectLst>
                <a:latin typeface="Georgia" panose="02040502050405020303" pitchFamily="18" charset="0"/>
              </a:rPr>
              <a:t> </a:t>
            </a:r>
            <a:r>
              <a:rPr lang="en-US" sz="2800" dirty="0">
                <a:solidFill>
                  <a:schemeClr val="tx1"/>
                </a:solidFill>
              </a:rPr>
              <a:t>for you.</a:t>
            </a:r>
            <a:endParaRPr lang="en-CA" dirty="0">
              <a:solidFill>
                <a:schemeClr val="tx1"/>
              </a:solidFill>
            </a:endParaRPr>
          </a:p>
        </p:txBody>
      </p:sp>
      <p:sp>
        <p:nvSpPr>
          <p:cNvPr id="7" name="Rectangle 6"/>
          <p:cNvSpPr/>
          <p:nvPr/>
        </p:nvSpPr>
        <p:spPr>
          <a:xfrm>
            <a:off x="5115771" y="5557393"/>
            <a:ext cx="1430112" cy="914400"/>
          </a:xfrm>
          <a:prstGeom prst="rect">
            <a:avLst/>
          </a:prstGeom>
          <a:gradFill>
            <a:gsLst>
              <a:gs pos="26000">
                <a:srgbClr val="95F1FD"/>
              </a:gs>
              <a:gs pos="73000">
                <a:srgbClr val="FFFF00"/>
              </a:gs>
              <a:gs pos="100000">
                <a:srgbClr val="FF0066"/>
              </a:gs>
            </a:gsLst>
            <a:lin ang="5400000" scaled="1"/>
          </a:gra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8000" dirty="0">
                <a:ln w="19050">
                  <a:solidFill>
                    <a:srgbClr val="0000FF"/>
                  </a:solidFill>
                </a:ln>
                <a:gradFill>
                  <a:gsLst>
                    <a:gs pos="26000">
                      <a:srgbClr val="CC66FF">
                        <a:lumMod val="74000"/>
                      </a:srgbClr>
                    </a:gs>
                    <a:gs pos="73000">
                      <a:srgbClr val="FFFF00"/>
                    </a:gs>
                    <a:gs pos="100000">
                      <a:srgbClr val="FF0066"/>
                    </a:gs>
                  </a:gsLst>
                  <a:lin ang="5400000" scaled="1"/>
                </a:gradFill>
                <a:latin typeface="Arial Black" panose="020B0A04020102020204" pitchFamily="34" charset="0"/>
              </a:rPr>
              <a:t>IT</a:t>
            </a:r>
          </a:p>
        </p:txBody>
      </p:sp>
      <p:cxnSp>
        <p:nvCxnSpPr>
          <p:cNvPr id="12" name="Straight Arrow Connector 11"/>
          <p:cNvCxnSpPr/>
          <p:nvPr/>
        </p:nvCxnSpPr>
        <p:spPr>
          <a:xfrm flipV="1">
            <a:off x="2015231" y="2689934"/>
            <a:ext cx="1349406" cy="674703"/>
          </a:xfrm>
          <a:prstGeom prst="straightConnector1">
            <a:avLst/>
          </a:prstGeom>
          <a:ln w="76200">
            <a:solidFill>
              <a:srgbClr val="CC66FF"/>
            </a:solidFill>
            <a:headEnd type="none" w="med" len="med"/>
            <a:tailEnd type="arrow" w="med" len="med"/>
          </a:ln>
          <a:effectLst>
            <a:glow rad="228600">
              <a:schemeClr val="accent4">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1012054" y="4719519"/>
            <a:ext cx="2006353" cy="1580226"/>
          </a:xfrm>
          <a:prstGeom prst="ellipse">
            <a:avLst/>
          </a:prstGeom>
          <a:gradFill>
            <a:gsLst>
              <a:gs pos="0">
                <a:srgbClr val="FF00FF"/>
              </a:gs>
              <a:gs pos="55000">
                <a:schemeClr val="tx1"/>
              </a:gs>
              <a:gs pos="90000">
                <a:srgbClr val="FF0066"/>
              </a:gs>
            </a:gsLst>
            <a:lin ang="5400000" scaled="1"/>
          </a:gradFill>
          <a:effectLst>
            <a:glow rad="127000">
              <a:srgbClr val="FF99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7200" b="1" dirty="0">
                <a:solidFill>
                  <a:srgbClr val="95F1FD"/>
                </a:solidFill>
              </a:rPr>
              <a:t>#1!</a:t>
            </a:r>
          </a:p>
        </p:txBody>
      </p:sp>
      <p:pic>
        <p:nvPicPr>
          <p:cNvPr id="14" name="Picture 25" descr="C:\Users\Rae\Desktop\Art on Desktop\white man clip art\yellow-blue smiley faces\happy face cl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9488" y="4581428"/>
            <a:ext cx="2543175" cy="1790700"/>
          </a:xfrm>
          <a:prstGeom prst="rect">
            <a:avLst/>
          </a:prstGeom>
          <a:noFill/>
          <a:effectLst>
            <a:softEdge rad="177800"/>
          </a:effectLst>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a:xfrm>
            <a:off x="11555730" y="6368923"/>
            <a:ext cx="428866" cy="365125"/>
          </a:xfrm>
        </p:spPr>
        <p:txBody>
          <a:bodyPr/>
          <a:lstStyle/>
          <a:p>
            <a:fld id="{0FAB87E4-7748-4117-92E5-790DAABEC644}" type="slidenum">
              <a:rPr lang="en-US" sz="1400" b="1" smtClean="0">
                <a:solidFill>
                  <a:schemeClr val="tx1"/>
                </a:solidFill>
              </a:rPr>
              <a:t>11</a:t>
            </a:fld>
            <a:endParaRPr lang="en-US" sz="1400" b="1" dirty="0">
              <a:solidFill>
                <a:schemeClr val="tx1"/>
              </a:solidFill>
            </a:endParaRPr>
          </a:p>
        </p:txBody>
      </p:sp>
      <p:cxnSp>
        <p:nvCxnSpPr>
          <p:cNvPr id="15" name="Straight Arrow Connector 14"/>
          <p:cNvCxnSpPr/>
          <p:nvPr/>
        </p:nvCxnSpPr>
        <p:spPr>
          <a:xfrm flipH="1" flipV="1">
            <a:off x="1651247" y="4199138"/>
            <a:ext cx="133165" cy="520381"/>
          </a:xfrm>
          <a:prstGeom prst="straightConnector1">
            <a:avLst/>
          </a:prstGeom>
          <a:ln w="76200">
            <a:solidFill>
              <a:srgbClr val="FF3399"/>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618502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5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par>
                                <p:cTn id="20" presetID="41" presetClass="path" presetSubtype="0" accel="50000" decel="50000" fill="hold" grpId="0" nodeType="withEffect">
                                  <p:stCondLst>
                                    <p:cond delay="250"/>
                                  </p:stCondLst>
                                  <p:childTnLst>
                                    <p:animMotion origin="layout" path="M -0.00886 -0.00532 C -0.01303 0.00672 -0.13659 0.07824 -0.17318 0.04167 C -0.21003 0.00533 -0.21368 -0.22037 -0.22852 -0.22477 C -0.24362 -0.22893 -0.25209 0.0338 -0.26316 0.01621 C -0.27383 -0.00139 -0.2836 -0.19838 -0.29141 -0.24097 C -0.29883 -0.28287 -0.30795 -0.08402 -0.31355 -0.09884 C -0.31902 -0.11365 -0.32136 -0.29907 -0.32422 -0.32986 C -0.32735 -0.36064 -0.32839 -0.28402 -0.33204 -0.28402 C -0.33568 -0.28402 -0.33946 -0.30787 -0.33946 -0.32986 C -0.33946 -0.31828 -0.34141 -0.30648 -0.34362 -0.30648 C -0.34467 -0.30648 -0.34727 -0.31828 -0.34727 -0.32986 C -0.34727 -0.32407 -0.34831 -0.31828 -0.34935 -0.31828 C -0.34935 -0.31666 -0.35105 -0.32407 -0.35105 -0.32986 C -0.35105 -0.32685 -0.35105 -0.32407 -0.35209 -0.32407 C -0.35209 -0.32569 -0.353 -0.32708 -0.353 -0.32986 L -0.353 -0.32569 C -0.35404 -0.32569 -0.35404 -0.32685 -0.35404 -0.3287 C -0.35508 -0.3287 -0.35508 -0.32708 -0.35508 -0.32569 C -0.35586 -0.32569 -0.35586 -0.32685 -0.35586 -0.3287 " pathEditMode="relative" rAng="0" ptsTypes="AAAAAAAAAAAAAAAAAAA">
                                      <p:cBhvr>
                                        <p:cTn id="21" dur="2000" fill="hold"/>
                                        <p:tgtEl>
                                          <p:spTgt spid="7"/>
                                        </p:tgtEl>
                                        <p:attrNameLst>
                                          <p:attrName>ppt_x</p:attrName>
                                          <p:attrName>ppt_y</p:attrName>
                                        </p:attrNameLst>
                                      </p:cBhvr>
                                      <p:rCtr x="-17357" y="-13750"/>
                                    </p:animMotion>
                                  </p:childTnLst>
                                </p:cTn>
                              </p:par>
                              <p:par>
                                <p:cTn id="22" presetID="22" presetClass="entr" presetSubtype="4" repeatCount="3000" fill="hold" nodeType="withEffect">
                                  <p:stCondLst>
                                    <p:cond delay="300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10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50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31" presetClass="entr" presetSubtype="0" fill="hold" nodeType="withEffect">
                                  <p:stCondLst>
                                    <p:cond delay="100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fltVal val="0"/>
                                          </p:val>
                                        </p:tav>
                                        <p:tav tm="100000">
                                          <p:val>
                                            <p:strVal val="#ppt_w"/>
                                          </p:val>
                                        </p:tav>
                                      </p:tavLst>
                                    </p:anim>
                                    <p:anim calcmode="lin" valueType="num">
                                      <p:cBhvr>
                                        <p:cTn id="40" dur="1000" fill="hold"/>
                                        <p:tgtEl>
                                          <p:spTgt spid="15"/>
                                        </p:tgtEl>
                                        <p:attrNameLst>
                                          <p:attrName>ppt_h</p:attrName>
                                        </p:attrNameLst>
                                      </p:cBhvr>
                                      <p:tavLst>
                                        <p:tav tm="0">
                                          <p:val>
                                            <p:fltVal val="0"/>
                                          </p:val>
                                        </p:tav>
                                        <p:tav tm="100000">
                                          <p:val>
                                            <p:strVal val="#ppt_h"/>
                                          </p:val>
                                        </p:tav>
                                      </p:tavLst>
                                    </p:anim>
                                    <p:anim calcmode="lin" valueType="num">
                                      <p:cBhvr>
                                        <p:cTn id="41" dur="1000" fill="hold"/>
                                        <p:tgtEl>
                                          <p:spTgt spid="15"/>
                                        </p:tgtEl>
                                        <p:attrNameLst>
                                          <p:attrName>style.rotation</p:attrName>
                                        </p:attrNameLst>
                                      </p:cBhvr>
                                      <p:tavLst>
                                        <p:tav tm="0">
                                          <p:val>
                                            <p:fltVal val="90"/>
                                          </p:val>
                                        </p:tav>
                                        <p:tav tm="100000">
                                          <p:val>
                                            <p:fltVal val="0"/>
                                          </p:val>
                                        </p:tav>
                                      </p:tavLst>
                                    </p:anim>
                                    <p:animEffect transition="in" filter="fade">
                                      <p:cBhvr>
                                        <p:cTn id="4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CC66FF"/>
          </a:solidFill>
        </p:spPr>
        <p:txBody>
          <a:bodyPr/>
          <a:lstStyle/>
          <a:p>
            <a:r>
              <a:rPr lang="en-US" dirty="0">
                <a:solidFill>
                  <a:schemeClr val="accent1">
                    <a:lumMod val="20000"/>
                    <a:lumOff val="80000"/>
                  </a:schemeClr>
                </a:solidFill>
              </a:rPr>
              <a:t>.</a:t>
            </a:r>
          </a:p>
        </p:txBody>
      </p:sp>
      <p:sp>
        <p:nvSpPr>
          <p:cNvPr id="3" name="Text Placeholder 2"/>
          <p:cNvSpPr>
            <a:spLocks noGrp="1"/>
          </p:cNvSpPr>
          <p:nvPr>
            <p:ph type="body" idx="1"/>
          </p:nvPr>
        </p:nvSpPr>
        <p:spPr>
          <a:xfrm>
            <a:off x="115911" y="103030"/>
            <a:ext cx="11964472" cy="6645499"/>
          </a:xfrm>
          <a:solidFill>
            <a:schemeClr val="accent2">
              <a:lumMod val="20000"/>
              <a:lumOff val="80000"/>
            </a:schemeClr>
          </a:solidFill>
          <a:scene3d>
            <a:camera prst="orthographicFront"/>
            <a:lightRig rig="threePt" dir="t"/>
          </a:scene3d>
          <a:sp3d>
            <a:bevelT/>
          </a:sp3d>
        </p:spPr>
        <p:txBody>
          <a:bodyPr anchor="ctr">
            <a:normAutofit/>
            <a:sp3d extrusionH="57150">
              <a:bevelT w="38100" h="38100"/>
            </a:sp3d>
          </a:bodyPr>
          <a:lstStyle/>
          <a:p>
            <a:br>
              <a:rPr lang="en-US" sz="2800" i="1" dirty="0">
                <a:solidFill>
                  <a:prstClr val="black">
                    <a:lumMod val="95000"/>
                    <a:lumOff val="5000"/>
                  </a:prstClr>
                </a:solidFill>
                <a:latin typeface="Georgia" panose="02040502050405020303" pitchFamily="18" charset="0"/>
              </a:rPr>
            </a:b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Reference #</a:t>
            </a:r>
            <a:r>
              <a:rPr lang="en-US" sz="3600" b="1" i="1" u="sng"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2</a:t>
            </a: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 </a:t>
            </a:r>
            <a:r>
              <a:rPr lang="en-US" sz="2800" i="1" dirty="0">
                <a:solidFill>
                  <a:srgbClr val="00B050"/>
                </a:solidFill>
                <a:latin typeface="Georgia" panose="02040502050405020303" pitchFamily="18" charset="0"/>
              </a:rPr>
              <a:t>– </a:t>
            </a:r>
            <a:r>
              <a:rPr lang="en-US" sz="2800" dirty="0">
                <a:solidFill>
                  <a:srgbClr val="008080"/>
                </a:solidFill>
                <a:latin typeface="Georgia" panose="02040502050405020303" pitchFamily="18" charset="0"/>
              </a:rPr>
              <a:t>Lev 23:28</a:t>
            </a:r>
            <a:r>
              <a:rPr lang="en-US" sz="2800" dirty="0">
                <a:solidFill>
                  <a:prstClr val="black"/>
                </a:solidFill>
                <a:latin typeface="Georgia" panose="02040502050405020303" pitchFamily="18" charset="0"/>
              </a:rPr>
              <a:t>  (</a:t>
            </a:r>
            <a:r>
              <a:rPr lang="en-US" sz="2800" b="1" u="sng" dirty="0">
                <a:solidFill>
                  <a:srgbClr val="FF0000"/>
                </a:solidFill>
                <a:latin typeface="Georgia" panose="02040502050405020303" pitchFamily="18" charset="0"/>
              </a:rPr>
              <a:t>a</a:t>
            </a:r>
            <a:r>
              <a:rPr lang="en-US" sz="2800" dirty="0">
                <a:solidFill>
                  <a:prstClr val="black"/>
                </a:solidFill>
                <a:latin typeface="Georgia" panose="02040502050405020303" pitchFamily="18" charset="0"/>
              </a:rPr>
              <a:t>)</a:t>
            </a:r>
          </a:p>
          <a:p>
            <a:pPr>
              <a:lnSpc>
                <a:spcPct val="110000"/>
              </a:lnSpc>
            </a:pPr>
            <a:r>
              <a:rPr lang="en-US" sz="2800" dirty="0">
                <a:solidFill>
                  <a:prstClr val="black"/>
                </a:solidFill>
                <a:latin typeface="Georgia" panose="02040502050405020303" pitchFamily="18" charset="0"/>
              </a:rPr>
              <a:t>	</a:t>
            </a:r>
            <a:r>
              <a:rPr lang="en-US" sz="3200" dirty="0">
                <a:solidFill>
                  <a:schemeClr val="accent2">
                    <a:lumMod val="75000"/>
                  </a:schemeClr>
                </a:solidFill>
                <a:latin typeface="Georgia" panose="02040502050405020303" pitchFamily="18" charset="0"/>
              </a:rPr>
              <a:t>And you do no work on </a:t>
            </a:r>
            <a:r>
              <a:rPr lang="en-US" sz="3200" b="1" u="sng" dirty="0">
                <a:solidFill>
                  <a:srgbClr val="00B0F0"/>
                </a:solidFill>
                <a:latin typeface="Georgia" panose="02040502050405020303" pitchFamily="18" charset="0"/>
              </a:rPr>
              <a:t>THAT</a:t>
            </a:r>
            <a:r>
              <a:rPr lang="en-US" sz="3200" u="sng" dirty="0">
                <a:solidFill>
                  <a:srgbClr val="00B0F0"/>
                </a:solidFill>
                <a:latin typeface="Georgia" panose="02040502050405020303" pitchFamily="18" charset="0"/>
              </a:rPr>
              <a:t> </a:t>
            </a:r>
            <a:r>
              <a:rPr lang="en-US" sz="3200" b="1" u="sng" dirty="0">
                <a:solidFill>
                  <a:srgbClr val="00B0F0"/>
                </a:solidFill>
                <a:latin typeface="Georgia" panose="02040502050405020303" pitchFamily="18" charset="0"/>
              </a:rPr>
              <a:t>SAME DAY</a:t>
            </a:r>
            <a:r>
              <a:rPr lang="en-US" sz="3200" b="1" dirty="0">
                <a:solidFill>
                  <a:srgbClr val="00B0F0"/>
                </a:solidFill>
                <a:latin typeface="Georgia" panose="02040502050405020303" pitchFamily="18" charset="0"/>
              </a:rPr>
              <a:t>,</a:t>
            </a:r>
          </a:p>
          <a:p>
            <a:pPr>
              <a:lnSpc>
                <a:spcPct val="110000"/>
              </a:lnSpc>
            </a:pPr>
            <a:endParaRPr lang="en-US" sz="2800" b="1" dirty="0">
              <a:solidFill>
                <a:srgbClr val="00B0F0"/>
              </a:solidFill>
              <a:latin typeface="Georgia" panose="02040502050405020303" pitchFamily="18" charset="0"/>
            </a:endParaRPr>
          </a:p>
          <a:p>
            <a:pPr>
              <a:lnSpc>
                <a:spcPct val="110000"/>
              </a:lnSpc>
            </a:pPr>
            <a:r>
              <a:rPr lang="en-US" dirty="0">
                <a:solidFill>
                  <a:srgbClr val="950543"/>
                </a:solidFill>
                <a:latin typeface="Algerian" pitchFamily="82" charset="0"/>
              </a:rPr>
              <a:t>Lev 23:27 </a:t>
            </a:r>
            <a:r>
              <a:rPr lang="en-US" dirty="0">
                <a:solidFill>
                  <a:prstClr val="black"/>
                </a:solidFill>
                <a:latin typeface="Georgia" panose="02040502050405020303" pitchFamily="18" charset="0"/>
              </a:rPr>
              <a:t>	</a:t>
            </a:r>
            <a:r>
              <a:rPr lang="en-US" sz="2800" dirty="0">
                <a:solidFill>
                  <a:srgbClr val="0000CC"/>
                </a:solidFill>
                <a:latin typeface="Georgia" panose="02040502050405020303" pitchFamily="18" charset="0"/>
              </a:rPr>
              <a:t>“On the </a:t>
            </a:r>
            <a:r>
              <a:rPr lang="en-US" sz="3600" b="1" i="1" u="sng" dirty="0">
                <a:solidFill>
                  <a:srgbClr val="FF0066"/>
                </a:solidFill>
                <a:latin typeface="Georgia" panose="02040502050405020303" pitchFamily="18" charset="0"/>
              </a:rPr>
              <a:t>TENTH DAY</a:t>
            </a:r>
            <a:r>
              <a:rPr lang="en-US" sz="3600" b="1" i="1" dirty="0">
                <a:solidFill>
                  <a:srgbClr val="FF0066"/>
                </a:solidFill>
                <a:latin typeface="Georgia" panose="02040502050405020303" pitchFamily="18" charset="0"/>
              </a:rPr>
              <a:t> </a:t>
            </a:r>
            <a:r>
              <a:rPr lang="en-US" sz="2800" i="1" dirty="0">
                <a:solidFill>
                  <a:srgbClr val="0000CC"/>
                </a:solidFill>
                <a:latin typeface="Georgia" panose="02040502050405020303" pitchFamily="18" charset="0"/>
              </a:rPr>
              <a:t>of this </a:t>
            </a:r>
            <a:r>
              <a:rPr lang="en-US" sz="2800" i="1" u="sng" dirty="0">
                <a:solidFill>
                  <a:srgbClr val="0000CC"/>
                </a:solidFill>
                <a:latin typeface="Georgia" panose="02040502050405020303" pitchFamily="18" charset="0"/>
              </a:rPr>
              <a:t>seventh</a:t>
            </a:r>
            <a:r>
              <a:rPr lang="en-US" sz="2800" i="1" dirty="0">
                <a:solidFill>
                  <a:srgbClr val="0000CC"/>
                </a:solidFill>
                <a:latin typeface="Georgia" panose="02040502050405020303" pitchFamily="18" charset="0"/>
              </a:rPr>
              <a:t> month…</a:t>
            </a:r>
            <a:endParaRPr lang="en-US" sz="2800" b="1" dirty="0">
              <a:solidFill>
                <a:srgbClr val="00B0F0"/>
              </a:solidFill>
              <a:latin typeface="Georgia" panose="02040502050405020303" pitchFamily="18" charset="0"/>
            </a:endParaRPr>
          </a:p>
          <a:p>
            <a:pPr>
              <a:lnSpc>
                <a:spcPct val="110000"/>
              </a:lnSpc>
            </a:pPr>
            <a:r>
              <a:rPr lang="en-US" sz="2800" b="1" dirty="0">
                <a:solidFill>
                  <a:srgbClr val="00B0F0"/>
                </a:solidFill>
                <a:latin typeface="Georgia" panose="02040502050405020303" pitchFamily="18" charset="0"/>
              </a:rPr>
              <a:t> </a:t>
            </a:r>
          </a:p>
          <a:p>
            <a:pPr>
              <a:lnSpc>
                <a:spcPct val="110000"/>
              </a:lnSpc>
            </a:pP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Reference #</a:t>
            </a:r>
            <a:r>
              <a:rPr lang="en-US" sz="3600" b="1" i="1" u="sng"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3</a:t>
            </a: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 </a:t>
            </a:r>
            <a:r>
              <a:rPr lang="en-US" sz="2800" i="1" dirty="0">
                <a:solidFill>
                  <a:srgbClr val="00B050"/>
                </a:solidFill>
                <a:latin typeface="Georgia" panose="02040502050405020303" pitchFamily="18" charset="0"/>
              </a:rPr>
              <a:t>– </a:t>
            </a:r>
            <a:r>
              <a:rPr lang="en-US" sz="2800" dirty="0">
                <a:solidFill>
                  <a:srgbClr val="008080"/>
                </a:solidFill>
                <a:latin typeface="Georgia" panose="02040502050405020303" pitchFamily="18" charset="0"/>
              </a:rPr>
              <a:t>Lev 23:28</a:t>
            </a:r>
            <a:r>
              <a:rPr lang="en-US" sz="2800" dirty="0">
                <a:solidFill>
                  <a:prstClr val="black"/>
                </a:solidFill>
                <a:latin typeface="Georgia" panose="02040502050405020303" pitchFamily="18" charset="0"/>
              </a:rPr>
              <a:t>  (</a:t>
            </a:r>
            <a:r>
              <a:rPr lang="en-US" sz="2800" b="1" u="sng" dirty="0">
                <a:solidFill>
                  <a:srgbClr val="FF0000"/>
                </a:solidFill>
                <a:latin typeface="Georgia" panose="02040502050405020303" pitchFamily="18" charset="0"/>
              </a:rPr>
              <a:t>b</a:t>
            </a:r>
            <a:r>
              <a:rPr lang="en-US" sz="2800" dirty="0">
                <a:solidFill>
                  <a:prstClr val="black"/>
                </a:solidFill>
                <a:latin typeface="Georgia" panose="02040502050405020303" pitchFamily="18" charset="0"/>
              </a:rPr>
              <a:t>)  </a:t>
            </a:r>
            <a:r>
              <a:rPr lang="en-US" sz="3200" dirty="0">
                <a:solidFill>
                  <a:srgbClr val="ED7D31">
                    <a:lumMod val="75000"/>
                  </a:srgbClr>
                </a:solidFill>
                <a:latin typeface="Georgia" panose="02040502050405020303" pitchFamily="18" charset="0"/>
              </a:rPr>
              <a:t>for </a:t>
            </a:r>
            <a:r>
              <a:rPr lang="en-US" sz="3200" b="1" u="sng" dirty="0">
                <a:solidFill>
                  <a:srgbClr val="00B0F0"/>
                </a:solidFill>
                <a:latin typeface="Georgia" panose="02040502050405020303" pitchFamily="18" charset="0"/>
              </a:rPr>
              <a:t>IT</a:t>
            </a:r>
            <a:r>
              <a:rPr lang="en-US" sz="3200" dirty="0">
                <a:solidFill>
                  <a:srgbClr val="ED7D31">
                    <a:lumMod val="75000"/>
                  </a:srgbClr>
                </a:solidFill>
                <a:latin typeface="Georgia" panose="02040502050405020303" pitchFamily="18" charset="0"/>
              </a:rPr>
              <a:t> is the Day of Atonement, </a:t>
            </a:r>
            <a:br>
              <a:rPr lang="en-US" sz="3200" dirty="0">
                <a:solidFill>
                  <a:srgbClr val="ED7D31">
                    <a:lumMod val="75000"/>
                  </a:srgbClr>
                </a:solidFill>
                <a:latin typeface="Georgia" panose="02040502050405020303" pitchFamily="18" charset="0"/>
              </a:rPr>
            </a:br>
            <a:r>
              <a:rPr lang="en-US" sz="3200" dirty="0">
                <a:solidFill>
                  <a:srgbClr val="ED7D31">
                    <a:lumMod val="75000"/>
                  </a:srgbClr>
                </a:solidFill>
                <a:latin typeface="Georgia" panose="02040502050405020303" pitchFamily="18" charset="0"/>
              </a:rPr>
              <a:t>           to make atonement for you before</a:t>
            </a:r>
            <a:r>
              <a:rPr lang="en-US" sz="3200" dirty="0">
                <a:solidFill>
                  <a:prstClr val="black"/>
                </a:solidFill>
                <a:latin typeface="Georgia" panose="02040502050405020303" pitchFamily="18" charset="0"/>
              </a:rPr>
              <a:t> </a:t>
            </a:r>
            <a:r>
              <a:rPr lang="he-IL" sz="3200" b="1" dirty="0">
                <a:solidFill>
                  <a:srgbClr val="0000CC"/>
                </a:solidFill>
                <a:latin typeface="Times New Roman" panose="02020603050405020304" pitchFamily="18" charset="0"/>
                <a:cs typeface="Times New Roman" panose="02020603050405020304" pitchFamily="18" charset="0"/>
              </a:rPr>
              <a:t>יהוה</a:t>
            </a:r>
            <a:r>
              <a:rPr lang="en-US" sz="3200" dirty="0">
                <a:solidFill>
                  <a:prstClr val="black"/>
                </a:solidFill>
                <a:latin typeface="Georgia" panose="02040502050405020303" pitchFamily="18" charset="0"/>
              </a:rPr>
              <a:t> </a:t>
            </a:r>
            <a:r>
              <a:rPr lang="en-US" sz="3200" dirty="0">
                <a:solidFill>
                  <a:srgbClr val="ED7D31">
                    <a:lumMod val="75000"/>
                  </a:srgbClr>
                </a:solidFill>
                <a:latin typeface="Georgia" panose="02040502050405020303" pitchFamily="18" charset="0"/>
              </a:rPr>
              <a:t>your Elohim.</a:t>
            </a:r>
          </a:p>
        </p:txBody>
      </p:sp>
      <p:cxnSp>
        <p:nvCxnSpPr>
          <p:cNvPr id="5" name="Straight Arrow Connector 4"/>
          <p:cNvCxnSpPr/>
          <p:nvPr/>
        </p:nvCxnSpPr>
        <p:spPr>
          <a:xfrm flipH="1">
            <a:off x="4902926" y="2669309"/>
            <a:ext cx="1266965" cy="639948"/>
          </a:xfrm>
          <a:prstGeom prst="straightConnector1">
            <a:avLst/>
          </a:prstGeom>
          <a:ln w="76200">
            <a:solidFill>
              <a:srgbClr val="CC66FF"/>
            </a:solidFill>
            <a:headEnd type="none" w="med" len="med"/>
            <a:tailEnd type="arrow" w="med" len="med"/>
          </a:ln>
          <a:effectLst>
            <a:glow rad="127000">
              <a:srgbClr val="FFFF00"/>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flipV="1">
            <a:off x="4860012" y="3971638"/>
            <a:ext cx="1794788" cy="748952"/>
          </a:xfrm>
          <a:prstGeom prst="straightConnector1">
            <a:avLst/>
          </a:prstGeom>
          <a:ln w="76200">
            <a:solidFill>
              <a:srgbClr val="CC66FF"/>
            </a:solidFill>
            <a:headEnd type="none" w="med" len="med"/>
            <a:tailEnd type="arrow" w="med" len="med"/>
          </a:ln>
          <a:effectLst>
            <a:glow rad="127000">
              <a:srgbClr val="FFFF00"/>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a:xfrm>
            <a:off x="11498579" y="6349274"/>
            <a:ext cx="490363" cy="365125"/>
          </a:xfrm>
        </p:spPr>
        <p:txBody>
          <a:bodyPr/>
          <a:lstStyle/>
          <a:p>
            <a:fld id="{0FAB87E4-7748-4117-92E5-790DAABEC644}" type="slidenum">
              <a:rPr lang="en-US" sz="1400" b="1" smtClean="0">
                <a:solidFill>
                  <a:schemeClr val="tx1"/>
                </a:solidFill>
              </a:rPr>
              <a:t>12</a:t>
            </a:fld>
            <a:endParaRPr lang="en-US" sz="1400" b="1" dirty="0">
              <a:solidFill>
                <a:schemeClr val="tx1"/>
              </a:solidFill>
            </a:endParaRPr>
          </a:p>
        </p:txBody>
      </p:sp>
      <p:sp>
        <p:nvSpPr>
          <p:cNvPr id="8" name="Rounded Rectangle 7"/>
          <p:cNvSpPr/>
          <p:nvPr/>
        </p:nvSpPr>
        <p:spPr>
          <a:xfrm rot="1275915">
            <a:off x="8762258" y="861135"/>
            <a:ext cx="2525051" cy="1154096"/>
          </a:xfrm>
          <a:prstGeom prst="roundRect">
            <a:avLst/>
          </a:prstGeom>
          <a:solidFill>
            <a:srgbClr val="FFCCFF"/>
          </a:solidFill>
          <a:ln w="28575"/>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8800" b="1" dirty="0">
                <a:ln w="28575">
                  <a:solidFill>
                    <a:srgbClr val="0000FF"/>
                  </a:solidFill>
                </a:ln>
              </a:rPr>
              <a:t>9</a:t>
            </a:r>
            <a:r>
              <a:rPr lang="en-CA" sz="8800" b="1" baseline="30000" dirty="0">
                <a:ln w="28575">
                  <a:solidFill>
                    <a:srgbClr val="0000FF"/>
                  </a:solidFill>
                </a:ln>
              </a:rPr>
              <a:t>th</a:t>
            </a:r>
            <a:r>
              <a:rPr lang="en-CA" sz="8800" b="1" dirty="0">
                <a:ln w="28575">
                  <a:solidFill>
                    <a:srgbClr val="0000FF"/>
                  </a:solidFill>
                </a:ln>
              </a:rPr>
              <a:t> ?</a:t>
            </a:r>
          </a:p>
        </p:txBody>
      </p:sp>
    </p:spTree>
    <p:extLst>
      <p:ext uri="{BB962C8B-B14F-4D97-AF65-F5344CB8AC3E}">
        <p14:creationId xmlns:p14="http://schemas.microsoft.com/office/powerpoint/2010/main" val="399349931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left)">
                                      <p:cBhvr>
                                        <p:cTn id="7" dur="1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500"/>
                                        <p:tgtEl>
                                          <p:spTgt spid="3">
                                            <p:txEl>
                                              <p:pRg st="3" end="3"/>
                                            </p:txEl>
                                          </p:spTgt>
                                        </p:tgtEl>
                                      </p:cBhvr>
                                    </p:animEffect>
                                  </p:childTnLst>
                                </p:cTn>
                              </p:par>
                              <p:par>
                                <p:cTn id="13" presetID="22" presetClass="entr" presetSubtype="2" repeatCount="3000" fill="hold" nodeType="withEffect">
                                  <p:stCondLst>
                                    <p:cond delay="1250"/>
                                  </p:stCondLst>
                                  <p:childTnLst>
                                    <p:set>
                                      <p:cBhvr>
                                        <p:cTn id="14" dur="1" fill="hold">
                                          <p:stCondLst>
                                            <p:cond delay="0"/>
                                          </p:stCondLst>
                                        </p:cTn>
                                        <p:tgtEl>
                                          <p:spTgt spid="5"/>
                                        </p:tgtEl>
                                        <p:attrNameLst>
                                          <p:attrName>style.visibility</p:attrName>
                                        </p:attrNameLst>
                                      </p:cBhvr>
                                      <p:to>
                                        <p:strVal val="visible"/>
                                      </p:to>
                                    </p:set>
                                    <p:animEffect transition="in" filter="wipe(right)">
                                      <p:cBhvr>
                                        <p:cTn id="15" dur="500"/>
                                        <p:tgtEl>
                                          <p:spTgt spid="5"/>
                                        </p:tgtEl>
                                      </p:cBhvr>
                                    </p:animEffect>
                                  </p:childTnLst>
                                </p:cTn>
                              </p:par>
                              <p:par>
                                <p:cTn id="16" presetID="22" presetClass="entr" presetSubtype="4" repeatCount="3000" fill="hold" nodeType="withEffect">
                                  <p:stCondLst>
                                    <p:cond delay="125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par>
                          <p:cTn id="19" fill="hold">
                            <p:stCondLst>
                              <p:cond delay="2750"/>
                            </p:stCondLst>
                            <p:childTnLst>
                              <p:par>
                                <p:cTn id="20" presetID="31" presetClass="entr" presetSubtype="0" fill="hold" grpId="0" nodeType="afterEffect">
                                  <p:stCondLst>
                                    <p:cond delay="75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fltVal val="0"/>
                                          </p:val>
                                        </p:tav>
                                        <p:tav tm="100000">
                                          <p:val>
                                            <p:strVal val="#ppt_w"/>
                                          </p:val>
                                        </p:tav>
                                      </p:tavLst>
                                    </p:anim>
                                    <p:anim calcmode="lin" valueType="num">
                                      <p:cBhvr>
                                        <p:cTn id="23" dur="1000" fill="hold"/>
                                        <p:tgtEl>
                                          <p:spTgt spid="8"/>
                                        </p:tgtEl>
                                        <p:attrNameLst>
                                          <p:attrName>ppt_h</p:attrName>
                                        </p:attrNameLst>
                                      </p:cBhvr>
                                      <p:tavLst>
                                        <p:tav tm="0">
                                          <p:val>
                                            <p:fltVal val="0"/>
                                          </p:val>
                                        </p:tav>
                                        <p:tav tm="100000">
                                          <p:val>
                                            <p:strVal val="#ppt_h"/>
                                          </p:val>
                                        </p:tav>
                                      </p:tavLst>
                                    </p:anim>
                                    <p:anim calcmode="lin" valueType="num">
                                      <p:cBhvr>
                                        <p:cTn id="24" dur="1000" fill="hold"/>
                                        <p:tgtEl>
                                          <p:spTgt spid="8"/>
                                        </p:tgtEl>
                                        <p:attrNameLst>
                                          <p:attrName>style.rotation</p:attrName>
                                        </p:attrNameLst>
                                      </p:cBhvr>
                                      <p:tavLst>
                                        <p:tav tm="0">
                                          <p:val>
                                            <p:fltVal val="90"/>
                                          </p:val>
                                        </p:tav>
                                        <p:tav tm="100000">
                                          <p:val>
                                            <p:fltVal val="0"/>
                                          </p:val>
                                        </p:tav>
                                      </p:tavLst>
                                    </p:anim>
                                    <p:animEffect transition="in" filter="fade">
                                      <p:cBhvr>
                                        <p:cTn id="25" dur="1000"/>
                                        <p:tgtEl>
                                          <p:spTgt spid="8"/>
                                        </p:tgtEl>
                                      </p:cBhvr>
                                    </p:animEffect>
                                  </p:childTnLst>
                                </p:cTn>
                              </p:par>
                              <p:par>
                                <p:cTn id="26" presetID="26" presetClass="emph" presetSubtype="0" repeatCount="3000" fill="hold" grpId="2" nodeType="withEffect">
                                  <p:stCondLst>
                                    <p:cond delay="1250"/>
                                  </p:stCondLst>
                                  <p:childTnLst>
                                    <p:animEffect transition="out" filter="fade">
                                      <p:cBhvr>
                                        <p:cTn id="27" dur="500" tmFilter="0, 0; .2, .5; .8, .5; 1, 0"/>
                                        <p:tgtEl>
                                          <p:spTgt spid="8"/>
                                        </p:tgtEl>
                                      </p:cBhvr>
                                    </p:animEffect>
                                    <p:animScale>
                                      <p:cBhvr>
                                        <p:cTn id="28" dur="250" autoRev="1" fill="hold"/>
                                        <p:tgtEl>
                                          <p:spTgt spid="8"/>
                                        </p:tgtEl>
                                      </p:cBhvr>
                                      <p:by x="105000" y="105000"/>
                                    </p:animScale>
                                  </p:childTnLst>
                                </p:cTn>
                              </p:par>
                              <p:par>
                                <p:cTn id="29" presetID="31" presetClass="exit" presetSubtype="0" fill="hold" grpId="1" nodeType="withEffect">
                                  <p:stCondLst>
                                    <p:cond delay="2500"/>
                                  </p:stCondLst>
                                  <p:childTnLst>
                                    <p:anim calcmode="lin" valueType="num">
                                      <p:cBhvr>
                                        <p:cTn id="30" dur="1000"/>
                                        <p:tgtEl>
                                          <p:spTgt spid="8"/>
                                        </p:tgtEl>
                                        <p:attrNameLst>
                                          <p:attrName>ppt_w</p:attrName>
                                        </p:attrNameLst>
                                      </p:cBhvr>
                                      <p:tavLst>
                                        <p:tav tm="0">
                                          <p:val>
                                            <p:strVal val="ppt_w"/>
                                          </p:val>
                                        </p:tav>
                                        <p:tav tm="100000">
                                          <p:val>
                                            <p:fltVal val="0"/>
                                          </p:val>
                                        </p:tav>
                                      </p:tavLst>
                                    </p:anim>
                                    <p:anim calcmode="lin" valueType="num">
                                      <p:cBhvr>
                                        <p:cTn id="31" dur="1000"/>
                                        <p:tgtEl>
                                          <p:spTgt spid="8"/>
                                        </p:tgtEl>
                                        <p:attrNameLst>
                                          <p:attrName>ppt_h</p:attrName>
                                        </p:attrNameLst>
                                      </p:cBhvr>
                                      <p:tavLst>
                                        <p:tav tm="0">
                                          <p:val>
                                            <p:strVal val="ppt_h"/>
                                          </p:val>
                                        </p:tav>
                                        <p:tav tm="100000">
                                          <p:val>
                                            <p:fltVal val="0"/>
                                          </p:val>
                                        </p:tav>
                                      </p:tavLst>
                                    </p:anim>
                                    <p:anim calcmode="lin" valueType="num">
                                      <p:cBhvr>
                                        <p:cTn id="32" dur="1000"/>
                                        <p:tgtEl>
                                          <p:spTgt spid="8"/>
                                        </p:tgtEl>
                                        <p:attrNameLst>
                                          <p:attrName>style.rotation</p:attrName>
                                        </p:attrNameLst>
                                      </p:cBhvr>
                                      <p:tavLst>
                                        <p:tav tm="0">
                                          <p:val>
                                            <p:fltVal val="0"/>
                                          </p:val>
                                        </p:tav>
                                        <p:tav tm="100000">
                                          <p:val>
                                            <p:fltVal val="90"/>
                                          </p:val>
                                        </p:tav>
                                      </p:tavLst>
                                    </p:anim>
                                    <p:animEffect transition="out" filter="fade">
                                      <p:cBhvr>
                                        <p:cTn id="33" dur="1000"/>
                                        <p:tgtEl>
                                          <p:spTgt spid="8"/>
                                        </p:tgtEl>
                                      </p:cBhvr>
                                    </p:animEffect>
                                    <p:set>
                                      <p:cBhvr>
                                        <p:cTn id="34"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CC66FF"/>
          </a:solidFill>
        </p:spPr>
        <p:txBody>
          <a:bodyPr/>
          <a:lstStyle/>
          <a:p>
            <a:r>
              <a:rPr lang="en-US" dirty="0">
                <a:solidFill>
                  <a:schemeClr val="accent1">
                    <a:lumMod val="20000"/>
                    <a:lumOff val="80000"/>
                  </a:schemeClr>
                </a:solidFill>
              </a:rPr>
              <a:t>.</a:t>
            </a:r>
          </a:p>
        </p:txBody>
      </p:sp>
      <p:sp>
        <p:nvSpPr>
          <p:cNvPr id="3" name="Text Placeholder 2"/>
          <p:cNvSpPr>
            <a:spLocks noGrp="1"/>
          </p:cNvSpPr>
          <p:nvPr>
            <p:ph type="body" idx="1"/>
          </p:nvPr>
        </p:nvSpPr>
        <p:spPr>
          <a:xfrm>
            <a:off x="115911" y="103030"/>
            <a:ext cx="11964472" cy="6645499"/>
          </a:xfrm>
          <a:solidFill>
            <a:schemeClr val="accent6">
              <a:lumMod val="20000"/>
              <a:lumOff val="80000"/>
            </a:schemeClr>
          </a:solidFill>
          <a:scene3d>
            <a:camera prst="orthographicFront"/>
            <a:lightRig rig="threePt" dir="t"/>
          </a:scene3d>
          <a:sp3d>
            <a:bevelT/>
          </a:sp3d>
        </p:spPr>
        <p:txBody>
          <a:bodyPr>
            <a:normAutofit/>
            <a:sp3d extrusionH="57150">
              <a:bevelT w="38100" h="38100"/>
            </a:sp3d>
          </a:bodyPr>
          <a:lstStyle/>
          <a:p>
            <a:br>
              <a:rPr lang="en-US" sz="2800" i="1" dirty="0">
                <a:solidFill>
                  <a:prstClr val="black">
                    <a:lumMod val="95000"/>
                    <a:lumOff val="5000"/>
                  </a:prstClr>
                </a:solidFill>
                <a:latin typeface="Georgia" panose="02040502050405020303" pitchFamily="18" charset="0"/>
              </a:rPr>
            </a:b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Reference #</a:t>
            </a:r>
            <a:r>
              <a:rPr lang="en-US" sz="3600" b="1" i="1" u="sng"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4</a:t>
            </a: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 </a:t>
            </a:r>
            <a:r>
              <a:rPr lang="en-US" sz="2800" i="1" dirty="0">
                <a:solidFill>
                  <a:srgbClr val="00B050"/>
                </a:solidFill>
                <a:latin typeface="Georgia" panose="02040502050405020303" pitchFamily="18" charset="0"/>
              </a:rPr>
              <a:t>– </a:t>
            </a:r>
            <a:r>
              <a:rPr lang="en-US" sz="2800" dirty="0">
                <a:solidFill>
                  <a:srgbClr val="008080"/>
                </a:solidFill>
                <a:latin typeface="Georgia" panose="02040502050405020303" pitchFamily="18" charset="0"/>
              </a:rPr>
              <a:t>Lev 23:29</a:t>
            </a:r>
          </a:p>
          <a:p>
            <a:pPr>
              <a:lnSpc>
                <a:spcPct val="110000"/>
              </a:lnSpc>
            </a:pPr>
            <a:r>
              <a:rPr lang="en-US" sz="2800" dirty="0">
                <a:solidFill>
                  <a:srgbClr val="008080"/>
                </a:solidFill>
                <a:latin typeface="Georgia" panose="02040502050405020303" pitchFamily="18" charset="0"/>
              </a:rPr>
              <a:t>	</a:t>
            </a:r>
            <a:r>
              <a:rPr lang="en-US" sz="2800" dirty="0">
                <a:solidFill>
                  <a:schemeClr val="accent2">
                    <a:lumMod val="75000"/>
                  </a:schemeClr>
                </a:solidFill>
                <a:latin typeface="Georgia" panose="02040502050405020303" pitchFamily="18" charset="0"/>
              </a:rPr>
              <a:t>“For any being who is not afflicted on </a:t>
            </a:r>
            <a:r>
              <a:rPr lang="en-US" sz="2800" b="1" u="sng" dirty="0">
                <a:solidFill>
                  <a:srgbClr val="00B0F0"/>
                </a:solidFill>
                <a:latin typeface="Georgia" panose="02040502050405020303" pitchFamily="18" charset="0"/>
              </a:rPr>
              <a:t>THAT SAME DAY</a:t>
            </a:r>
            <a:r>
              <a:rPr lang="en-US" sz="2800" b="1" dirty="0">
                <a:solidFill>
                  <a:srgbClr val="00B0F0"/>
                </a:solidFill>
                <a:latin typeface="Georgia" panose="02040502050405020303" pitchFamily="18" charset="0"/>
              </a:rPr>
              <a:t>, </a:t>
            </a:r>
            <a:r>
              <a:rPr lang="en-US" sz="2800" dirty="0">
                <a:solidFill>
                  <a:schemeClr val="accent2">
                    <a:lumMod val="75000"/>
                  </a:schemeClr>
                </a:solidFill>
                <a:latin typeface="Georgia" panose="02040502050405020303" pitchFamily="18" charset="0"/>
              </a:rPr>
              <a:t>he shall 	be cut off from his people. </a:t>
            </a:r>
          </a:p>
          <a:p>
            <a:pPr>
              <a:lnSpc>
                <a:spcPct val="110000"/>
              </a:lnSpc>
            </a:pP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Reference #</a:t>
            </a:r>
            <a:r>
              <a:rPr lang="en-US" sz="3600" b="1" i="1" u="sng"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5</a:t>
            </a: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 </a:t>
            </a:r>
            <a:r>
              <a:rPr lang="en-US" sz="2800" i="1" dirty="0">
                <a:solidFill>
                  <a:srgbClr val="00B050"/>
                </a:solidFill>
                <a:latin typeface="Georgia" panose="02040502050405020303" pitchFamily="18" charset="0"/>
              </a:rPr>
              <a:t>– </a:t>
            </a:r>
            <a:r>
              <a:rPr lang="en-US" sz="2800" dirty="0">
                <a:solidFill>
                  <a:srgbClr val="008080"/>
                </a:solidFill>
                <a:latin typeface="Georgia" panose="02040502050405020303" pitchFamily="18" charset="0"/>
              </a:rPr>
              <a:t>Lev 23:30</a:t>
            </a:r>
          </a:p>
          <a:p>
            <a:pPr>
              <a:lnSpc>
                <a:spcPct val="110000"/>
              </a:lnSpc>
            </a:pPr>
            <a:r>
              <a:rPr lang="en-US" sz="2800" dirty="0">
                <a:solidFill>
                  <a:srgbClr val="008080"/>
                </a:solidFill>
                <a:latin typeface="Georgia" panose="02040502050405020303" pitchFamily="18" charset="0"/>
              </a:rPr>
              <a:t>	</a:t>
            </a:r>
            <a:r>
              <a:rPr lang="en-US" sz="2800" dirty="0">
                <a:solidFill>
                  <a:schemeClr val="accent2">
                    <a:lumMod val="75000"/>
                  </a:schemeClr>
                </a:solidFill>
                <a:latin typeface="Georgia" panose="02040502050405020303" pitchFamily="18" charset="0"/>
              </a:rPr>
              <a:t>“And any being who does any work on </a:t>
            </a:r>
            <a:r>
              <a:rPr lang="en-US" sz="2800" b="1" u="sng" dirty="0">
                <a:solidFill>
                  <a:srgbClr val="00B0F0"/>
                </a:solidFill>
                <a:latin typeface="Georgia" panose="02040502050405020303" pitchFamily="18" charset="0"/>
              </a:rPr>
              <a:t>THAT SAME    DAY</a:t>
            </a:r>
            <a:r>
              <a:rPr lang="en-US" sz="2800" b="1" dirty="0">
                <a:solidFill>
                  <a:srgbClr val="00B0F0"/>
                </a:solidFill>
                <a:latin typeface="Georgia" panose="02040502050405020303" pitchFamily="18" charset="0"/>
              </a:rPr>
              <a:t>, </a:t>
            </a:r>
            <a:r>
              <a:rPr lang="en-US" sz="2800" dirty="0">
                <a:solidFill>
                  <a:schemeClr val="accent2">
                    <a:lumMod val="75000"/>
                  </a:schemeClr>
                </a:solidFill>
                <a:latin typeface="Georgia" panose="02040502050405020303" pitchFamily="18" charset="0"/>
              </a:rPr>
              <a:t>that 	being I shall destroy from the midst of his people.</a:t>
            </a:r>
          </a:p>
          <a:p>
            <a:pPr>
              <a:lnSpc>
                <a:spcPct val="110000"/>
              </a:lnSpc>
            </a:pPr>
            <a:r>
              <a:rPr lang="en-US" dirty="0">
                <a:solidFill>
                  <a:srgbClr val="008080"/>
                </a:solidFill>
                <a:latin typeface="Georgia" panose="02040502050405020303" pitchFamily="18" charset="0"/>
              </a:rPr>
              <a:t>	</a:t>
            </a:r>
          </a:p>
          <a:p>
            <a:pPr>
              <a:lnSpc>
                <a:spcPct val="110000"/>
              </a:lnSpc>
            </a:pPr>
            <a:r>
              <a:rPr lang="en-US" dirty="0">
                <a:solidFill>
                  <a:srgbClr val="950543"/>
                </a:solidFill>
                <a:latin typeface="Algerian" pitchFamily="82" charset="0"/>
              </a:rPr>
              <a:t>Lev 23:27 </a:t>
            </a:r>
            <a:r>
              <a:rPr lang="en-US" dirty="0">
                <a:solidFill>
                  <a:prstClr val="black"/>
                </a:solidFill>
                <a:latin typeface="Georgia" panose="02040502050405020303" pitchFamily="18" charset="0"/>
              </a:rPr>
              <a:t>	</a:t>
            </a:r>
            <a:r>
              <a:rPr lang="en-US" sz="2800" dirty="0">
                <a:solidFill>
                  <a:srgbClr val="0000CC"/>
                </a:solidFill>
                <a:latin typeface="Georgia" panose="02040502050405020303" pitchFamily="18" charset="0"/>
              </a:rPr>
              <a:t>“On the </a:t>
            </a:r>
            <a:r>
              <a:rPr lang="en-US" sz="6000" b="1" i="1" u="sng" dirty="0">
                <a:solidFill>
                  <a:srgbClr val="FF0066"/>
                </a:solidFill>
                <a:latin typeface="Georgia" panose="02040502050405020303" pitchFamily="18" charset="0"/>
              </a:rPr>
              <a:t>TENTH DAY</a:t>
            </a:r>
            <a:r>
              <a:rPr lang="en-US" sz="6000" b="1" i="1" dirty="0">
                <a:solidFill>
                  <a:srgbClr val="FF0066"/>
                </a:solidFill>
                <a:latin typeface="Georgia" panose="02040502050405020303" pitchFamily="18" charset="0"/>
              </a:rPr>
              <a:t>…</a:t>
            </a:r>
            <a:endParaRPr lang="en-US" sz="6000" dirty="0">
              <a:solidFill>
                <a:schemeClr val="accent2">
                  <a:lumMod val="75000"/>
                </a:schemeClr>
              </a:solidFill>
              <a:latin typeface="Georgia" panose="02040502050405020303" pitchFamily="18" charset="0"/>
            </a:endParaRPr>
          </a:p>
        </p:txBody>
      </p:sp>
      <p:sp>
        <p:nvSpPr>
          <p:cNvPr id="4" name="Bent Arrow 3"/>
          <p:cNvSpPr/>
          <p:nvPr/>
        </p:nvSpPr>
        <p:spPr>
          <a:xfrm rot="10800000">
            <a:off x="8412479" y="1733004"/>
            <a:ext cx="1288869" cy="4005944"/>
          </a:xfrm>
          <a:prstGeom prst="bentArrow">
            <a:avLst>
              <a:gd name="adj1" fmla="val 10714"/>
              <a:gd name="adj2" fmla="val 25000"/>
              <a:gd name="adj3" fmla="val 38513"/>
              <a:gd name="adj4" fmla="val 43750"/>
            </a:avLst>
          </a:prstGeom>
          <a:gradFill>
            <a:gsLst>
              <a:gs pos="0">
                <a:srgbClr val="CC00CC">
                  <a:alpha val="62000"/>
                </a:srgbClr>
              </a:gs>
              <a:gs pos="54000">
                <a:srgbClr val="FFFF00"/>
              </a:gs>
              <a:gs pos="100000">
                <a:srgbClr val="FF0066">
                  <a:alpha val="58000"/>
                </a:srgbClr>
              </a:gs>
            </a:gsLst>
            <a:lin ang="5400000" scaled="1"/>
          </a:gradFill>
          <a:ln>
            <a:solidFill>
              <a:srgbClr val="00CC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Bent Arrow 4"/>
          <p:cNvSpPr/>
          <p:nvPr/>
        </p:nvSpPr>
        <p:spPr>
          <a:xfrm rot="10800000">
            <a:off x="8412478" y="3544388"/>
            <a:ext cx="700243" cy="1602378"/>
          </a:xfrm>
          <a:prstGeom prst="bentArrow">
            <a:avLst>
              <a:gd name="adj1" fmla="val 18176"/>
              <a:gd name="adj2" fmla="val 49873"/>
              <a:gd name="adj3" fmla="val 50000"/>
              <a:gd name="adj4" fmla="val 43750"/>
            </a:avLst>
          </a:prstGeom>
          <a:gradFill>
            <a:gsLst>
              <a:gs pos="0">
                <a:srgbClr val="CC00CC">
                  <a:alpha val="62000"/>
                </a:srgbClr>
              </a:gs>
              <a:gs pos="54000">
                <a:srgbClr val="FFFF00"/>
              </a:gs>
              <a:gs pos="100000">
                <a:srgbClr val="FF0066">
                  <a:alpha val="58000"/>
                </a:srgbClr>
              </a:gs>
            </a:gsLst>
            <a:lin ang="5400000" scaled="1"/>
          </a:gradFill>
          <a:ln>
            <a:solidFill>
              <a:srgbClr val="00CC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6" name="Slide Number Placeholder 5"/>
          <p:cNvSpPr>
            <a:spLocks noGrp="1"/>
          </p:cNvSpPr>
          <p:nvPr>
            <p:ph type="sldNum" sz="quarter" idx="12"/>
          </p:nvPr>
        </p:nvSpPr>
        <p:spPr>
          <a:xfrm>
            <a:off x="11567159" y="6326414"/>
            <a:ext cx="421783" cy="365125"/>
          </a:xfrm>
        </p:spPr>
        <p:txBody>
          <a:bodyPr/>
          <a:lstStyle/>
          <a:p>
            <a:fld id="{0FAB87E4-7748-4117-92E5-790DAABEC644}" type="slidenum">
              <a:rPr lang="en-US" sz="1400" b="1" smtClean="0">
                <a:solidFill>
                  <a:schemeClr val="tx1"/>
                </a:solidFill>
              </a:rPr>
              <a:t>13</a:t>
            </a:fld>
            <a:endParaRPr lang="en-US" sz="1400" b="1" dirty="0">
              <a:solidFill>
                <a:schemeClr val="tx1"/>
              </a:solidFill>
            </a:endParaRPr>
          </a:p>
        </p:txBody>
      </p:sp>
    </p:spTree>
    <p:extLst>
      <p:ext uri="{BB962C8B-B14F-4D97-AF65-F5344CB8AC3E}">
        <p14:creationId xmlns:p14="http://schemas.microsoft.com/office/powerpoint/2010/main" val="14893534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left)">
                                      <p:cBhvr>
                                        <p:cTn id="7" dur="1000"/>
                                        <p:tgtEl>
                                          <p:spTgt spid="3">
                                            <p:txEl>
                                              <p:pRg st="5" end="5"/>
                                            </p:txEl>
                                          </p:spTgt>
                                        </p:tgtEl>
                                      </p:cBhvr>
                                    </p:animEffect>
                                  </p:childTnLst>
                                </p:cTn>
                              </p:par>
                              <p:par>
                                <p:cTn id="8" presetID="31" presetClass="entr" presetSubtype="0" fill="hold" grpId="0" nodeType="withEffect">
                                  <p:stCondLst>
                                    <p:cond delay="250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fltVal val="0"/>
                                          </p:val>
                                        </p:tav>
                                        <p:tav tm="100000">
                                          <p:val>
                                            <p:strVal val="#ppt_w"/>
                                          </p:val>
                                        </p:tav>
                                      </p:tavLst>
                                    </p:anim>
                                    <p:anim calcmode="lin" valueType="num">
                                      <p:cBhvr>
                                        <p:cTn id="11" dur="1000" fill="hold"/>
                                        <p:tgtEl>
                                          <p:spTgt spid="5"/>
                                        </p:tgtEl>
                                        <p:attrNameLst>
                                          <p:attrName>ppt_h</p:attrName>
                                        </p:attrNameLst>
                                      </p:cBhvr>
                                      <p:tavLst>
                                        <p:tav tm="0">
                                          <p:val>
                                            <p:fltVal val="0"/>
                                          </p:val>
                                        </p:tav>
                                        <p:tav tm="100000">
                                          <p:val>
                                            <p:strVal val="#ppt_h"/>
                                          </p:val>
                                        </p:tav>
                                      </p:tavLst>
                                    </p:anim>
                                    <p:anim calcmode="lin" valueType="num">
                                      <p:cBhvr>
                                        <p:cTn id="12" dur="1000" fill="hold"/>
                                        <p:tgtEl>
                                          <p:spTgt spid="5"/>
                                        </p:tgtEl>
                                        <p:attrNameLst>
                                          <p:attrName>style.rotation</p:attrName>
                                        </p:attrNameLst>
                                      </p:cBhvr>
                                      <p:tavLst>
                                        <p:tav tm="0">
                                          <p:val>
                                            <p:fltVal val="90"/>
                                          </p:val>
                                        </p:tav>
                                        <p:tav tm="100000">
                                          <p:val>
                                            <p:fltVal val="0"/>
                                          </p:val>
                                        </p:tav>
                                      </p:tavLst>
                                    </p:anim>
                                    <p:animEffect transition="in" filter="fade">
                                      <p:cBhvr>
                                        <p:cTn id="13" dur="1000"/>
                                        <p:tgtEl>
                                          <p:spTgt spid="5"/>
                                        </p:tgtEl>
                                      </p:cBhvr>
                                    </p:animEffect>
                                  </p:childTnLst>
                                </p:cTn>
                              </p:par>
                              <p:par>
                                <p:cTn id="14" presetID="31" presetClass="entr" presetSubtype="0" fill="hold" grpId="0" nodeType="withEffect">
                                  <p:stCondLst>
                                    <p:cond delay="125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CC66FF"/>
          </a:solidFill>
        </p:spPr>
        <p:txBody>
          <a:bodyPr/>
          <a:lstStyle/>
          <a:p>
            <a:r>
              <a:rPr lang="en-US" dirty="0">
                <a:solidFill>
                  <a:schemeClr val="accent1">
                    <a:lumMod val="20000"/>
                    <a:lumOff val="80000"/>
                  </a:schemeClr>
                </a:solidFill>
              </a:rPr>
              <a:t>.</a:t>
            </a:r>
          </a:p>
        </p:txBody>
      </p:sp>
      <p:sp>
        <p:nvSpPr>
          <p:cNvPr id="3" name="Text Placeholder 2"/>
          <p:cNvSpPr>
            <a:spLocks noGrp="1"/>
          </p:cNvSpPr>
          <p:nvPr>
            <p:ph type="body" idx="1"/>
          </p:nvPr>
        </p:nvSpPr>
        <p:spPr>
          <a:xfrm>
            <a:off x="115911" y="103030"/>
            <a:ext cx="11964472" cy="6645499"/>
          </a:xfrm>
          <a:solidFill>
            <a:schemeClr val="accent4">
              <a:lumMod val="20000"/>
              <a:lumOff val="80000"/>
            </a:schemeClr>
          </a:solidFill>
          <a:scene3d>
            <a:camera prst="orthographicFront"/>
            <a:lightRig rig="threePt" dir="t"/>
          </a:scene3d>
          <a:sp3d>
            <a:bevelT/>
          </a:sp3d>
        </p:spPr>
        <p:txBody>
          <a:bodyPr>
            <a:normAutofit lnSpcReduction="10000"/>
            <a:sp3d extrusionH="57150">
              <a:bevelT w="38100" h="38100"/>
            </a:sp3d>
          </a:bodyPr>
          <a:lstStyle/>
          <a:p>
            <a:br>
              <a:rPr lang="en-US" sz="2800" i="1" dirty="0">
                <a:solidFill>
                  <a:prstClr val="black">
                    <a:lumMod val="95000"/>
                    <a:lumOff val="5000"/>
                  </a:prstClr>
                </a:solidFill>
                <a:latin typeface="Georgia" panose="02040502050405020303" pitchFamily="18" charset="0"/>
              </a:rPr>
            </a:b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Reference Point  #</a:t>
            </a:r>
            <a:r>
              <a:rPr lang="en-US" sz="3600" b="1" i="1" u="sng"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6</a:t>
            </a:r>
            <a:r>
              <a:rPr lang="en-US" sz="3600" b="1" i="1" dirty="0">
                <a:solidFill>
                  <a:srgbClr val="00B0F0"/>
                </a:solidFill>
                <a:latin typeface="Georgia" panose="02040502050405020303" pitchFamily="18" charset="0"/>
              </a:rPr>
              <a:t> </a:t>
            </a:r>
            <a:r>
              <a:rPr lang="en-US" sz="2800" i="1" dirty="0">
                <a:solidFill>
                  <a:srgbClr val="00B050"/>
                </a:solidFill>
                <a:latin typeface="Georgia" panose="02040502050405020303" pitchFamily="18" charset="0"/>
              </a:rPr>
              <a:t>– </a:t>
            </a:r>
            <a:r>
              <a:rPr lang="en-US" sz="2800" dirty="0">
                <a:solidFill>
                  <a:srgbClr val="008080"/>
                </a:solidFill>
                <a:latin typeface="Georgia" panose="02040502050405020303" pitchFamily="18" charset="0"/>
              </a:rPr>
              <a:t>Lev 23:32 </a:t>
            </a:r>
            <a:r>
              <a:rPr lang="en-US" sz="2800" dirty="0">
                <a:solidFill>
                  <a:schemeClr val="tx1">
                    <a:lumMod val="95000"/>
                    <a:lumOff val="5000"/>
                  </a:schemeClr>
                </a:solidFill>
                <a:latin typeface="Georgia" panose="02040502050405020303" pitchFamily="18" charset="0"/>
              </a:rPr>
              <a:t>(</a:t>
            </a:r>
            <a:r>
              <a:rPr lang="en-US" sz="2800" b="1" dirty="0">
                <a:solidFill>
                  <a:srgbClr val="FF0000"/>
                </a:solidFill>
                <a:latin typeface="Georgia" panose="02040502050405020303" pitchFamily="18" charset="0"/>
              </a:rPr>
              <a:t>a</a:t>
            </a:r>
            <a:r>
              <a:rPr lang="en-US" sz="2800" dirty="0">
                <a:solidFill>
                  <a:schemeClr val="tx1">
                    <a:lumMod val="95000"/>
                    <a:lumOff val="5000"/>
                  </a:schemeClr>
                </a:solidFill>
                <a:latin typeface="Georgia" panose="02040502050405020303" pitchFamily="18" charset="0"/>
              </a:rPr>
              <a:t>)</a:t>
            </a:r>
          </a:p>
          <a:p>
            <a:pPr>
              <a:lnSpc>
                <a:spcPct val="110000"/>
              </a:lnSpc>
            </a:pPr>
            <a:r>
              <a:rPr lang="en-US" sz="2800" dirty="0">
                <a:solidFill>
                  <a:srgbClr val="008080"/>
                </a:solidFill>
                <a:latin typeface="Georgia" panose="02040502050405020303" pitchFamily="18" charset="0"/>
              </a:rPr>
              <a:t>	</a:t>
            </a:r>
            <a:r>
              <a:rPr lang="en-US" sz="2800" dirty="0">
                <a:latin typeface="Georgia" panose="02040502050405020303" pitchFamily="18" charset="0"/>
              </a:rPr>
              <a:t> </a:t>
            </a:r>
            <a:r>
              <a:rPr lang="en-US" sz="2800" b="1" dirty="0">
                <a:solidFill>
                  <a:srgbClr val="00B0F0"/>
                </a:solidFill>
                <a:latin typeface="Georgia" panose="02040502050405020303" pitchFamily="18" charset="0"/>
              </a:rPr>
              <a:t>“</a:t>
            </a:r>
            <a:r>
              <a:rPr lang="en-US" sz="2800" b="1" u="sng" dirty="0">
                <a:solidFill>
                  <a:srgbClr val="00B0F0"/>
                </a:solidFill>
                <a:latin typeface="Georgia" panose="02040502050405020303" pitchFamily="18" charset="0"/>
              </a:rPr>
              <a:t>IT</a:t>
            </a:r>
            <a:r>
              <a:rPr lang="en-US" sz="2800" b="1" dirty="0">
                <a:solidFill>
                  <a:srgbClr val="00B0F0"/>
                </a:solidFill>
                <a:latin typeface="Georgia" panose="02040502050405020303" pitchFamily="18" charset="0"/>
              </a:rPr>
              <a:t> </a:t>
            </a:r>
            <a:r>
              <a:rPr lang="en-US" sz="2800" dirty="0">
                <a:solidFill>
                  <a:schemeClr val="accent2">
                    <a:lumMod val="75000"/>
                  </a:schemeClr>
                </a:solidFill>
                <a:latin typeface="Georgia" panose="02040502050405020303" pitchFamily="18" charset="0"/>
              </a:rPr>
              <a:t>is a Sabbath of rest to you, and you shall afflict your beings.”</a:t>
            </a:r>
          </a:p>
          <a:p>
            <a:pPr>
              <a:lnSpc>
                <a:spcPct val="110000"/>
              </a:lnSpc>
            </a:pPr>
            <a:endParaRPr lang="en-US" sz="2800" dirty="0">
              <a:solidFill>
                <a:schemeClr val="accent2">
                  <a:lumMod val="75000"/>
                </a:schemeClr>
              </a:solidFill>
              <a:latin typeface="Georgia" panose="02040502050405020303" pitchFamily="18" charset="0"/>
            </a:endParaRPr>
          </a:p>
          <a:p>
            <a:pPr>
              <a:lnSpc>
                <a:spcPct val="110000"/>
              </a:lnSpc>
            </a:pPr>
            <a:r>
              <a:rPr lang="en-US" sz="2800" dirty="0">
                <a:solidFill>
                  <a:schemeClr val="tx1"/>
                </a:solidFill>
                <a:latin typeface="Georgia" panose="02040502050405020303" pitchFamily="18" charset="0"/>
              </a:rPr>
              <a:t>Yes, this </a:t>
            </a:r>
            <a:r>
              <a:rPr lang="en-US" sz="2800" b="1" dirty="0">
                <a:solidFill>
                  <a:srgbClr val="CC66FF"/>
                </a:solidFill>
                <a:latin typeface="Georgia" panose="02040502050405020303" pitchFamily="18" charset="0"/>
              </a:rPr>
              <a:t>“it” </a:t>
            </a:r>
            <a:r>
              <a:rPr lang="en-US" sz="2800" dirty="0">
                <a:solidFill>
                  <a:schemeClr val="tx1"/>
                </a:solidFill>
                <a:latin typeface="Georgia" panose="02040502050405020303" pitchFamily="18" charset="0"/>
              </a:rPr>
              <a:t>word is once again referencing the </a:t>
            </a:r>
            <a:r>
              <a:rPr lang="en-US" sz="2800" b="1" u="sng" dirty="0">
                <a:solidFill>
                  <a:srgbClr val="CC00CC"/>
                </a:solidFill>
                <a:latin typeface="Georgia" panose="02040502050405020303" pitchFamily="18" charset="0"/>
              </a:rPr>
              <a:t>10</a:t>
            </a:r>
            <a:r>
              <a:rPr lang="en-US" sz="2800" b="1" u="sng" baseline="30000" dirty="0">
                <a:solidFill>
                  <a:srgbClr val="CC00CC"/>
                </a:solidFill>
                <a:latin typeface="Georgia" panose="02040502050405020303" pitchFamily="18" charset="0"/>
              </a:rPr>
              <a:t>th</a:t>
            </a:r>
            <a:r>
              <a:rPr lang="en-US" sz="2800" dirty="0">
                <a:solidFill>
                  <a:schemeClr val="tx1"/>
                </a:solidFill>
                <a:latin typeface="Georgia" panose="02040502050405020303" pitchFamily="18" charset="0"/>
              </a:rPr>
              <a:t> cycle of Tishri.</a:t>
            </a:r>
          </a:p>
          <a:p>
            <a:pPr>
              <a:lnSpc>
                <a:spcPct val="110000"/>
              </a:lnSpc>
            </a:pPr>
            <a:endParaRPr lang="en-US" sz="2800" dirty="0">
              <a:solidFill>
                <a:schemeClr val="tx1"/>
              </a:solidFill>
              <a:latin typeface="Georgia" panose="02040502050405020303" pitchFamily="18" charset="0"/>
            </a:endParaRPr>
          </a:p>
          <a:p>
            <a:pPr>
              <a:lnSpc>
                <a:spcPct val="110000"/>
              </a:lnSpc>
            </a:pPr>
            <a:r>
              <a:rPr lang="en-US" sz="2800" dirty="0">
                <a:solidFill>
                  <a:schemeClr val="tx1"/>
                </a:solidFill>
                <a:latin typeface="Georgia" panose="02040502050405020303" pitchFamily="18" charset="0"/>
              </a:rPr>
              <a:t>					</a:t>
            </a:r>
            <a:r>
              <a:rPr lang="en-US" sz="2800" b="1" dirty="0">
                <a:solidFill>
                  <a:schemeClr val="tx1"/>
                </a:solidFill>
                <a:effectLst>
                  <a:glow rad="88900">
                    <a:srgbClr val="FF9900"/>
                  </a:glow>
                </a:effectLst>
                <a:latin typeface="Georgia" panose="02040502050405020303" pitchFamily="18" charset="0"/>
              </a:rPr>
              <a:t>A Summary</a:t>
            </a:r>
          </a:p>
          <a:p>
            <a:pPr>
              <a:lnSpc>
                <a:spcPct val="110000"/>
              </a:lnSpc>
            </a:pPr>
            <a:br>
              <a:rPr lang="en-US" sz="2800" dirty="0">
                <a:solidFill>
                  <a:schemeClr val="tx1"/>
                </a:solidFill>
                <a:latin typeface="Georgia" panose="02040502050405020303" pitchFamily="18" charset="0"/>
              </a:rPr>
            </a:br>
            <a:r>
              <a:rPr lang="en-US" sz="2800" dirty="0">
                <a:solidFill>
                  <a:schemeClr val="tx1"/>
                </a:solidFill>
                <a:latin typeface="Georgia" panose="02040502050405020303" pitchFamily="18" charset="0"/>
              </a:rPr>
              <a:t>Thus far </a:t>
            </a:r>
            <a:r>
              <a:rPr lang="en-US" sz="2800" b="1" dirty="0">
                <a:solidFill>
                  <a:srgbClr val="0000FF"/>
                </a:solidFill>
                <a:latin typeface="Georgia" panose="02040502050405020303" pitchFamily="18" charset="0"/>
              </a:rPr>
              <a:t>Yahuah</a:t>
            </a:r>
            <a:r>
              <a:rPr lang="en-US" sz="2800" dirty="0">
                <a:solidFill>
                  <a:schemeClr val="tx1"/>
                </a:solidFill>
                <a:latin typeface="Georgia" panose="02040502050405020303" pitchFamily="18" charset="0"/>
              </a:rPr>
              <a:t> has declared by a </a:t>
            </a:r>
            <a:r>
              <a:rPr lang="en-US" sz="2800" b="1" i="1" dirty="0">
                <a:solidFill>
                  <a:schemeClr val="tx1"/>
                </a:solidFill>
                <a:effectLst>
                  <a:glow rad="127000">
                    <a:srgbClr val="00FFFF"/>
                  </a:glow>
                </a:effectLst>
                <a:latin typeface="Georgia" panose="02040502050405020303" pitchFamily="18" charset="0"/>
              </a:rPr>
              <a:t>Premier Statement </a:t>
            </a:r>
            <a:r>
              <a:rPr lang="en-US" sz="2800" dirty="0">
                <a:solidFill>
                  <a:schemeClr val="tx1"/>
                </a:solidFill>
                <a:effectLst/>
              </a:rPr>
              <a:t>(Lev 23:27</a:t>
            </a:r>
            <a:r>
              <a:rPr lang="en-US" sz="2800" b="1" dirty="0">
                <a:solidFill>
                  <a:srgbClr val="FF0000"/>
                </a:solidFill>
                <a:effectLst/>
              </a:rPr>
              <a:t>a</a:t>
            </a:r>
            <a:r>
              <a:rPr lang="en-US" sz="2800" dirty="0">
                <a:solidFill>
                  <a:schemeClr val="tx1"/>
                </a:solidFill>
                <a:effectLst/>
              </a:rPr>
              <a:t>) </a:t>
            </a:r>
            <a:br>
              <a:rPr lang="en-US" sz="2800" dirty="0">
                <a:solidFill>
                  <a:schemeClr val="tx1"/>
                </a:solidFill>
                <a:effectLst/>
              </a:rPr>
            </a:br>
            <a:r>
              <a:rPr lang="en-US" sz="2800" dirty="0">
                <a:solidFill>
                  <a:schemeClr val="tx1"/>
                </a:solidFill>
                <a:latin typeface="Georgia" panose="02040502050405020303" pitchFamily="18" charset="0"/>
              </a:rPr>
              <a:t>and then referenced directly to the same - </a:t>
            </a:r>
            <a:r>
              <a:rPr lang="en-US" sz="2800" b="1" dirty="0">
                <a:solidFill>
                  <a:srgbClr val="CC00CC"/>
                </a:solidFill>
                <a:latin typeface="Georgia" panose="02040502050405020303" pitchFamily="18" charset="0"/>
              </a:rPr>
              <a:t>6 additional times </a:t>
            </a:r>
            <a:r>
              <a:rPr lang="en-US" sz="2800" dirty="0">
                <a:solidFill>
                  <a:schemeClr val="tx1"/>
                </a:solidFill>
                <a:latin typeface="Georgia" panose="02040502050405020303" pitchFamily="18" charset="0"/>
              </a:rPr>
              <a:t>-</a:t>
            </a:r>
            <a:r>
              <a:rPr lang="en-US" sz="2800" b="1" dirty="0">
                <a:solidFill>
                  <a:srgbClr val="CC00CC"/>
                </a:solidFill>
                <a:latin typeface="Georgia" panose="02040502050405020303" pitchFamily="18" charset="0"/>
              </a:rPr>
              <a:t> </a:t>
            </a:r>
            <a:r>
              <a:rPr lang="en-US" sz="2800" dirty="0">
                <a:solidFill>
                  <a:schemeClr val="tx1"/>
                </a:solidFill>
                <a:latin typeface="Georgia" panose="02040502050405020303" pitchFamily="18" charset="0"/>
              </a:rPr>
              <a:t>that </a:t>
            </a:r>
            <a:br>
              <a:rPr lang="en-US" sz="2800" dirty="0">
                <a:solidFill>
                  <a:schemeClr val="tx1"/>
                </a:solidFill>
                <a:latin typeface="Georgia" panose="02040502050405020303" pitchFamily="18" charset="0"/>
              </a:rPr>
            </a:br>
            <a:r>
              <a:rPr lang="en-US" sz="2800" dirty="0">
                <a:solidFill>
                  <a:schemeClr val="tx1"/>
                </a:solidFill>
                <a:latin typeface="Georgia" panose="02040502050405020303" pitchFamily="18" charset="0"/>
              </a:rPr>
              <a:t>the </a:t>
            </a:r>
            <a:r>
              <a:rPr lang="en-US" sz="2800" b="1" u="sng" dirty="0">
                <a:solidFill>
                  <a:schemeClr val="tx1"/>
                </a:solidFill>
                <a:latin typeface="Georgia" panose="02040502050405020303" pitchFamily="18" charset="0"/>
              </a:rPr>
              <a:t>SINGLE</a:t>
            </a:r>
            <a:r>
              <a:rPr lang="en-US" sz="2800" dirty="0">
                <a:solidFill>
                  <a:schemeClr val="tx1"/>
                </a:solidFill>
                <a:latin typeface="Georgia" panose="02040502050405020303" pitchFamily="18" charset="0"/>
              </a:rPr>
              <a:t> cycle of Atonement is on Tishri 10. </a:t>
            </a:r>
          </a:p>
          <a:p>
            <a:pPr>
              <a:lnSpc>
                <a:spcPct val="110000"/>
              </a:lnSpc>
            </a:pPr>
            <a:r>
              <a:rPr lang="en-US" sz="2800" dirty="0">
                <a:solidFill>
                  <a:schemeClr val="tx1"/>
                </a:solidFill>
                <a:latin typeface="Georgia" panose="02040502050405020303" pitchFamily="18" charset="0"/>
              </a:rPr>
              <a:t> </a:t>
            </a:r>
          </a:p>
          <a:p>
            <a:pPr>
              <a:lnSpc>
                <a:spcPct val="110000"/>
              </a:lnSpc>
            </a:pPr>
            <a:r>
              <a:rPr lang="en-US" sz="2800" dirty="0">
                <a:solidFill>
                  <a:schemeClr val="tx1"/>
                </a:solidFill>
                <a:latin typeface="Georgia" panose="02040502050405020303" pitchFamily="18" charset="0"/>
              </a:rPr>
              <a:t>There has been zero mention of Tishri </a:t>
            </a:r>
            <a:r>
              <a:rPr lang="en-US" sz="2800" b="1" dirty="0">
                <a:solidFill>
                  <a:srgbClr val="FF0000"/>
                </a:solidFill>
                <a:latin typeface="Georgia" panose="02040502050405020303" pitchFamily="18" charset="0"/>
              </a:rPr>
              <a:t>9</a:t>
            </a:r>
            <a:r>
              <a:rPr lang="en-US" sz="2800" dirty="0">
                <a:solidFill>
                  <a:schemeClr val="tx1"/>
                </a:solidFill>
                <a:latin typeface="Georgia" panose="02040502050405020303" pitchFamily="18" charset="0"/>
              </a:rPr>
              <a:t> up to this point.   </a:t>
            </a:r>
          </a:p>
          <a:p>
            <a:pPr>
              <a:lnSpc>
                <a:spcPct val="110000"/>
              </a:lnSpc>
            </a:pPr>
            <a:endParaRPr lang="en-US" sz="2800" dirty="0">
              <a:solidFill>
                <a:schemeClr val="tx1"/>
              </a:solidFill>
              <a:latin typeface="Georgia" panose="02040502050405020303" pitchFamily="18" charset="0"/>
            </a:endParaRPr>
          </a:p>
        </p:txBody>
      </p:sp>
      <p:sp>
        <p:nvSpPr>
          <p:cNvPr id="4" name="Slide Number Placeholder 3"/>
          <p:cNvSpPr>
            <a:spLocks noGrp="1"/>
          </p:cNvSpPr>
          <p:nvPr>
            <p:ph type="sldNum" sz="quarter" idx="12"/>
          </p:nvPr>
        </p:nvSpPr>
        <p:spPr>
          <a:xfrm>
            <a:off x="11487149" y="6337844"/>
            <a:ext cx="513223" cy="365125"/>
          </a:xfrm>
        </p:spPr>
        <p:txBody>
          <a:bodyPr/>
          <a:lstStyle/>
          <a:p>
            <a:fld id="{0FAB87E4-7748-4117-92E5-790DAABEC644}" type="slidenum">
              <a:rPr lang="en-US" sz="1400" b="1" smtClean="0">
                <a:solidFill>
                  <a:schemeClr val="tx1"/>
                </a:solidFill>
              </a:rPr>
              <a:t>14</a:t>
            </a:fld>
            <a:endParaRPr lang="en-US" sz="1400" b="1" dirty="0">
              <a:solidFill>
                <a:schemeClr val="tx1"/>
              </a:solidFill>
            </a:endParaRPr>
          </a:p>
        </p:txBody>
      </p:sp>
    </p:spTree>
    <p:extLst>
      <p:ext uri="{BB962C8B-B14F-4D97-AF65-F5344CB8AC3E}">
        <p14:creationId xmlns:p14="http://schemas.microsoft.com/office/powerpoint/2010/main" val="1989383970"/>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chemeClr val="accent6">
              <a:lumMod val="50000"/>
            </a:schemeClr>
          </a:solidFill>
        </p:spPr>
        <p:txBody>
          <a:bodyPr/>
          <a:lstStyle/>
          <a:p>
            <a:r>
              <a:rPr lang="en-US" dirty="0">
                <a:solidFill>
                  <a:schemeClr val="accent6">
                    <a:lumMod val="50000"/>
                  </a:schemeClr>
                </a:solidFill>
              </a:rPr>
              <a:t>.</a:t>
            </a:r>
          </a:p>
        </p:txBody>
      </p:sp>
      <p:sp>
        <p:nvSpPr>
          <p:cNvPr id="3" name="Text Placeholder 2"/>
          <p:cNvSpPr>
            <a:spLocks noGrp="1"/>
          </p:cNvSpPr>
          <p:nvPr>
            <p:ph type="body" idx="1"/>
          </p:nvPr>
        </p:nvSpPr>
        <p:spPr>
          <a:xfrm>
            <a:off x="141668" y="154546"/>
            <a:ext cx="11861442" cy="6555347"/>
          </a:xfrm>
          <a:solidFill>
            <a:schemeClr val="accent6">
              <a:lumMod val="20000"/>
              <a:lumOff val="80000"/>
            </a:schemeClr>
          </a:solidFill>
          <a:scene3d>
            <a:camera prst="orthographicFront"/>
            <a:lightRig rig="threePt" dir="t"/>
          </a:scene3d>
          <a:sp3d>
            <a:bevelT/>
          </a:sp3d>
        </p:spPr>
        <p:txBody>
          <a:bodyPr>
            <a:normAutofit/>
            <a:sp3d extrusionH="57150">
              <a:bevelT w="38100" h="38100"/>
            </a:sp3d>
          </a:bodyPr>
          <a:lstStyle/>
          <a:p>
            <a:endParaRPr lang="en-US" sz="800" dirty="0">
              <a:solidFill>
                <a:schemeClr val="accent6">
                  <a:lumMod val="50000"/>
                </a:schemeClr>
              </a:solidFill>
            </a:endParaRPr>
          </a:p>
          <a:p>
            <a:pPr>
              <a:lnSpc>
                <a:spcPct val="100000"/>
              </a:lnSpc>
            </a:pPr>
            <a:endParaRPr lang="en-US" sz="1600" dirty="0">
              <a:solidFill>
                <a:schemeClr val="tx1"/>
              </a:solidFill>
            </a:endParaRPr>
          </a:p>
          <a:p>
            <a:pPr indent="-914400">
              <a:lnSpc>
                <a:spcPct val="100000"/>
              </a:lnSpc>
            </a:pPr>
            <a:r>
              <a:rPr lang="en-US" sz="2800" dirty="0">
                <a:solidFill>
                  <a:schemeClr val="tx1"/>
                </a:solidFill>
              </a:rPr>
              <a:t>We now come to what has been a very controversial part of the text – </a:t>
            </a:r>
            <a:br>
              <a:rPr lang="en-US" sz="2800" dirty="0">
                <a:solidFill>
                  <a:schemeClr val="tx1"/>
                </a:solidFill>
              </a:rPr>
            </a:br>
            <a:r>
              <a:rPr lang="en-US" sz="2800" dirty="0">
                <a:solidFill>
                  <a:schemeClr val="tx1"/>
                </a:solidFill>
              </a:rPr>
              <a:t>	</a:t>
            </a:r>
            <a:r>
              <a:rPr lang="en-US" sz="3600" dirty="0">
                <a:solidFill>
                  <a:schemeClr val="tx1"/>
                </a:solidFill>
              </a:rPr>
              <a:t>Lev 23:32 (</a:t>
            </a:r>
            <a:r>
              <a:rPr lang="en-US" sz="3600" b="1" dirty="0">
                <a:solidFill>
                  <a:srgbClr val="FF0000"/>
                </a:solidFill>
              </a:rPr>
              <a:t>Part b</a:t>
            </a:r>
            <a:r>
              <a:rPr lang="en-US" sz="3600" dirty="0">
                <a:solidFill>
                  <a:schemeClr val="tx1"/>
                </a:solidFill>
              </a:rPr>
              <a:t>).</a:t>
            </a:r>
          </a:p>
          <a:p>
            <a:pPr indent="-914400">
              <a:lnSpc>
                <a:spcPct val="100000"/>
              </a:lnSpc>
            </a:pPr>
            <a:endParaRPr lang="en-US" dirty="0">
              <a:solidFill>
                <a:schemeClr val="tx1"/>
              </a:solidFill>
            </a:endParaRPr>
          </a:p>
          <a:p>
            <a:pPr indent="-914400">
              <a:lnSpc>
                <a:spcPct val="100000"/>
              </a:lnSpc>
            </a:pPr>
            <a:r>
              <a:rPr lang="en-US" sz="2800" dirty="0">
                <a:solidFill>
                  <a:schemeClr val="tx1"/>
                </a:solidFill>
              </a:rPr>
              <a:t>We have already been </a:t>
            </a:r>
            <a:r>
              <a:rPr lang="en-US" sz="2800" b="1" dirty="0">
                <a:solidFill>
                  <a:schemeClr val="accent2">
                    <a:lumMod val="75000"/>
                  </a:schemeClr>
                </a:solidFill>
              </a:rPr>
              <a:t>THOROUGLY</a:t>
            </a:r>
            <a:r>
              <a:rPr lang="en-US" sz="2800" dirty="0">
                <a:solidFill>
                  <a:schemeClr val="tx1"/>
                </a:solidFill>
              </a:rPr>
              <a:t> informed of the </a:t>
            </a:r>
            <a:r>
              <a:rPr lang="en-US" sz="2800" b="1" dirty="0">
                <a:solidFill>
                  <a:srgbClr val="A50021"/>
                </a:solidFill>
              </a:rPr>
              <a:t>“what” - {Tishri 10!}.</a:t>
            </a:r>
          </a:p>
          <a:p>
            <a:pPr indent="-914400">
              <a:lnSpc>
                <a:spcPct val="100000"/>
              </a:lnSpc>
            </a:pPr>
            <a:br>
              <a:rPr lang="en-US" sz="2800" dirty="0">
                <a:solidFill>
                  <a:schemeClr val="tx1"/>
                </a:solidFill>
              </a:rPr>
            </a:br>
            <a:r>
              <a:rPr lang="en-US" sz="2800" dirty="0">
                <a:solidFill>
                  <a:schemeClr val="tx1"/>
                </a:solidFill>
              </a:rPr>
              <a:t>Now we are about to learn of the </a:t>
            </a:r>
            <a:r>
              <a:rPr lang="en-US" sz="2800" b="1" dirty="0">
                <a:solidFill>
                  <a:srgbClr val="A50021"/>
                </a:solidFill>
              </a:rPr>
              <a:t>“how” </a:t>
            </a:r>
            <a:r>
              <a:rPr lang="en-US" sz="2800" dirty="0">
                <a:solidFill>
                  <a:schemeClr val="tx1"/>
                </a:solidFill>
              </a:rPr>
              <a:t>and most interestingly – </a:t>
            </a:r>
            <a:br>
              <a:rPr lang="en-US" sz="2800" dirty="0">
                <a:solidFill>
                  <a:schemeClr val="tx1"/>
                </a:solidFill>
              </a:rPr>
            </a:br>
            <a:r>
              <a:rPr lang="en-US" sz="2800" dirty="0">
                <a:solidFill>
                  <a:schemeClr val="tx1"/>
                </a:solidFill>
              </a:rPr>
              <a:t>				the  </a:t>
            </a:r>
            <a:r>
              <a:rPr lang="en-US" sz="3600" dirty="0">
                <a:solidFill>
                  <a:srgbClr val="A50021"/>
                </a:solidFill>
                <a:latin typeface="Arial Black" panose="020B0A04020102020204" pitchFamily="34" charset="0"/>
              </a:rPr>
              <a:t>“WHEN” </a:t>
            </a:r>
            <a:r>
              <a:rPr lang="en-US" sz="2800" dirty="0">
                <a:solidFill>
                  <a:schemeClr val="tx1"/>
                </a:solidFill>
              </a:rPr>
              <a:t>– of the </a:t>
            </a:r>
            <a:r>
              <a:rPr lang="en-US" sz="2800" b="1" dirty="0">
                <a:solidFill>
                  <a:srgbClr val="A50021"/>
                </a:solidFill>
              </a:rPr>
              <a:t>“how”!</a:t>
            </a:r>
            <a:br>
              <a:rPr lang="en-US" dirty="0">
                <a:solidFill>
                  <a:srgbClr val="A50021"/>
                </a:solidFill>
                <a:latin typeface="Arial Black" panose="020B0A04020102020204" pitchFamily="34" charset="0"/>
              </a:rPr>
            </a:br>
            <a:br>
              <a:rPr lang="en-US" dirty="0">
                <a:solidFill>
                  <a:schemeClr val="tx1"/>
                </a:solidFill>
              </a:rPr>
            </a:br>
            <a:endParaRPr lang="en-US" dirty="0">
              <a:solidFill>
                <a:schemeClr val="tx1"/>
              </a:solidFill>
            </a:endParaRPr>
          </a:p>
          <a:p>
            <a:endParaRPr lang="en-US" dirty="0">
              <a:solidFill>
                <a:schemeClr val="tx1"/>
              </a:solidFill>
            </a:endParaRPr>
          </a:p>
        </p:txBody>
      </p:sp>
      <p:sp>
        <p:nvSpPr>
          <p:cNvPr id="4" name="Slide Number Placeholder 3"/>
          <p:cNvSpPr>
            <a:spLocks noGrp="1"/>
          </p:cNvSpPr>
          <p:nvPr>
            <p:ph type="sldNum" sz="quarter" idx="12"/>
          </p:nvPr>
        </p:nvSpPr>
        <p:spPr>
          <a:xfrm>
            <a:off x="11487150" y="6284160"/>
            <a:ext cx="457242" cy="365125"/>
          </a:xfrm>
        </p:spPr>
        <p:txBody>
          <a:bodyPr/>
          <a:lstStyle/>
          <a:p>
            <a:fld id="{0FAB87E4-7748-4117-92E5-790DAABEC644}" type="slidenum">
              <a:rPr lang="en-US" sz="1400" b="1" smtClean="0">
                <a:solidFill>
                  <a:schemeClr val="tx1"/>
                </a:solidFill>
              </a:rPr>
              <a:t>15</a:t>
            </a:fld>
            <a:endParaRPr lang="en-US" sz="1400" b="1" dirty="0">
              <a:solidFill>
                <a:schemeClr val="tx1"/>
              </a:solidFill>
            </a:endParaRPr>
          </a:p>
        </p:txBody>
      </p:sp>
      <p:sp>
        <p:nvSpPr>
          <p:cNvPr id="5" name="Rectangle 4"/>
          <p:cNvSpPr/>
          <p:nvPr/>
        </p:nvSpPr>
        <p:spPr>
          <a:xfrm>
            <a:off x="298550" y="4370102"/>
            <a:ext cx="11547677" cy="22680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lvl="0" indent="-914400">
              <a:spcBef>
                <a:spcPts val="1000"/>
              </a:spcBef>
            </a:pPr>
            <a:r>
              <a:rPr lang="en-US" sz="2400" dirty="0">
                <a:solidFill>
                  <a:srgbClr val="008080"/>
                </a:solidFill>
                <a:latin typeface="Georgia" panose="02040502050405020303" pitchFamily="18" charset="0"/>
              </a:rPr>
              <a:t>Lev 23:32	</a:t>
            </a:r>
            <a:r>
              <a:rPr lang="en-US" sz="2800" dirty="0">
                <a:solidFill>
                  <a:srgbClr val="008080"/>
                </a:solidFill>
                <a:latin typeface="Georgia" panose="02040502050405020303" pitchFamily="18" charset="0"/>
              </a:rPr>
              <a:t>(</a:t>
            </a:r>
            <a:r>
              <a:rPr lang="en-US" sz="2800" b="1" dirty="0">
                <a:solidFill>
                  <a:srgbClr val="FF0000"/>
                </a:solidFill>
                <a:latin typeface="Georgia" panose="02040502050405020303" pitchFamily="18" charset="0"/>
              </a:rPr>
              <a:t>a</a:t>
            </a:r>
            <a:r>
              <a:rPr lang="en-US" sz="2800" dirty="0">
                <a:solidFill>
                  <a:srgbClr val="008080"/>
                </a:solidFill>
                <a:latin typeface="Georgia" panose="02040502050405020303" pitchFamily="18" charset="0"/>
              </a:rPr>
              <a:t>)</a:t>
            </a:r>
            <a:r>
              <a:rPr lang="en-US" sz="2800" dirty="0">
                <a:solidFill>
                  <a:prstClr val="black"/>
                </a:solidFill>
                <a:latin typeface="Georgia" panose="02040502050405020303" pitchFamily="18" charset="0"/>
              </a:rPr>
              <a:t>  </a:t>
            </a:r>
            <a:r>
              <a:rPr lang="en-US" sz="2800" b="1" dirty="0">
                <a:solidFill>
                  <a:srgbClr val="00B0F0"/>
                </a:solidFill>
                <a:latin typeface="Georgia" panose="02040502050405020303" pitchFamily="18" charset="0"/>
              </a:rPr>
              <a:t>“It </a:t>
            </a:r>
            <a:r>
              <a:rPr lang="en-US" sz="2800" dirty="0">
                <a:solidFill>
                  <a:prstClr val="white">
                    <a:lumMod val="50000"/>
                  </a:prstClr>
                </a:solidFill>
                <a:latin typeface="Georgia" panose="02040502050405020303" pitchFamily="18" charset="0"/>
              </a:rPr>
              <a:t>is a Sabbath of rest to you, and you shall afflict your 		        beings.</a:t>
            </a:r>
            <a:br>
              <a:rPr lang="en-US" sz="2800" dirty="0">
                <a:solidFill>
                  <a:prstClr val="white">
                    <a:lumMod val="50000"/>
                  </a:prstClr>
                </a:solidFill>
                <a:latin typeface="Georgia" panose="02040502050405020303" pitchFamily="18" charset="0"/>
              </a:rPr>
            </a:br>
            <a:r>
              <a:rPr lang="en-US" sz="2800" dirty="0">
                <a:solidFill>
                  <a:prstClr val="white">
                    <a:lumMod val="50000"/>
                  </a:prstClr>
                </a:solidFill>
                <a:latin typeface="Georgia" panose="02040502050405020303" pitchFamily="18" charset="0"/>
              </a:rPr>
              <a:t>		(</a:t>
            </a:r>
            <a:r>
              <a:rPr lang="en-US" sz="2800" b="1" dirty="0">
                <a:solidFill>
                  <a:srgbClr val="FF0000"/>
                </a:solidFill>
                <a:latin typeface="Georgia" panose="02040502050405020303" pitchFamily="18" charset="0"/>
              </a:rPr>
              <a:t>b</a:t>
            </a:r>
            <a:r>
              <a:rPr lang="en-US" sz="2800" dirty="0">
                <a:solidFill>
                  <a:prstClr val="white">
                    <a:lumMod val="50000"/>
                  </a:prstClr>
                </a:solidFill>
                <a:latin typeface="Georgia" panose="02040502050405020303" pitchFamily="18" charset="0"/>
              </a:rPr>
              <a:t>)  </a:t>
            </a:r>
            <a:r>
              <a:rPr lang="en-US" sz="2800" b="1" dirty="0">
                <a:solidFill>
                  <a:srgbClr val="CC00CC"/>
                </a:solidFill>
                <a:latin typeface="Georgia" panose="02040502050405020303" pitchFamily="18" charset="0"/>
              </a:rPr>
              <a:t>On the </a:t>
            </a:r>
            <a:r>
              <a:rPr lang="en-US" sz="2800" b="1" dirty="0">
                <a:solidFill>
                  <a:srgbClr val="FF0000"/>
                </a:solidFill>
                <a:latin typeface="Georgia" panose="02040502050405020303" pitchFamily="18" charset="0"/>
              </a:rPr>
              <a:t>ninth day </a:t>
            </a:r>
            <a:r>
              <a:rPr lang="en-US" sz="2800" b="1" dirty="0">
                <a:solidFill>
                  <a:srgbClr val="CC00CC"/>
                </a:solidFill>
                <a:latin typeface="Georgia" panose="02040502050405020303" pitchFamily="18" charset="0"/>
              </a:rPr>
              <a:t>of the month at evening …”</a:t>
            </a:r>
            <a:endParaRPr lang="en-US" sz="2800" dirty="0">
              <a:solidFill>
                <a:prstClr val="black"/>
              </a:solidFill>
            </a:endParaRPr>
          </a:p>
        </p:txBody>
      </p:sp>
    </p:spTree>
    <p:extLst>
      <p:ext uri="{BB962C8B-B14F-4D97-AF65-F5344CB8AC3E}">
        <p14:creationId xmlns:p14="http://schemas.microsoft.com/office/powerpoint/2010/main" val="28034180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chemeClr val="accent6">
              <a:lumMod val="50000"/>
            </a:schemeClr>
          </a:solidFill>
        </p:spPr>
        <p:txBody>
          <a:bodyPr/>
          <a:lstStyle/>
          <a:p>
            <a:r>
              <a:rPr lang="en-US" dirty="0">
                <a:solidFill>
                  <a:schemeClr val="accent6">
                    <a:lumMod val="50000"/>
                  </a:schemeClr>
                </a:solidFill>
              </a:rPr>
              <a:t>.</a:t>
            </a:r>
          </a:p>
        </p:txBody>
      </p:sp>
      <p:sp>
        <p:nvSpPr>
          <p:cNvPr id="3" name="Text Placeholder 2"/>
          <p:cNvSpPr>
            <a:spLocks noGrp="1"/>
          </p:cNvSpPr>
          <p:nvPr>
            <p:ph type="body" idx="1"/>
          </p:nvPr>
        </p:nvSpPr>
        <p:spPr>
          <a:xfrm>
            <a:off x="141668" y="154546"/>
            <a:ext cx="11861442" cy="6555347"/>
          </a:xfrm>
          <a:solidFill>
            <a:schemeClr val="accent4">
              <a:lumMod val="20000"/>
              <a:lumOff val="80000"/>
            </a:schemeClr>
          </a:solidFill>
          <a:scene3d>
            <a:camera prst="orthographicFront"/>
            <a:lightRig rig="threePt" dir="t"/>
          </a:scene3d>
          <a:sp3d>
            <a:bevelT/>
          </a:sp3d>
        </p:spPr>
        <p:txBody>
          <a:bodyPr lIns="182880" tIns="182880" rIns="182880" bIns="91440" anchor="t">
            <a:normAutofit/>
            <a:sp3d extrusionH="57150">
              <a:bevelT w="38100" h="38100"/>
            </a:sp3d>
          </a:bodyPr>
          <a:lstStyle/>
          <a:p>
            <a:pPr indent="-914400">
              <a:lnSpc>
                <a:spcPct val="100000"/>
              </a:lnSpc>
              <a:spcBef>
                <a:spcPts val="0"/>
              </a:spcBef>
              <a:spcAft>
                <a:spcPts val="1800"/>
              </a:spcAft>
            </a:pPr>
            <a:r>
              <a:rPr lang="en-US" sz="3200" dirty="0">
                <a:solidFill>
                  <a:schemeClr val="tx1"/>
                </a:solidFill>
              </a:rPr>
              <a:t>The – </a:t>
            </a:r>
            <a:r>
              <a:rPr lang="en-US" sz="3200" dirty="0">
                <a:solidFill>
                  <a:srgbClr val="A50021"/>
                </a:solidFill>
                <a:latin typeface="Arial Black" panose="020B0A04020102020204" pitchFamily="34" charset="0"/>
              </a:rPr>
              <a:t>“</a:t>
            </a:r>
            <a:r>
              <a:rPr lang="en-US" sz="3200" u="sng" dirty="0">
                <a:solidFill>
                  <a:srgbClr val="A50021"/>
                </a:solidFill>
                <a:latin typeface="Arial Black" panose="020B0A04020102020204" pitchFamily="34" charset="0"/>
              </a:rPr>
              <a:t>How</a:t>
            </a:r>
            <a:r>
              <a:rPr lang="en-US" sz="3200" dirty="0">
                <a:solidFill>
                  <a:srgbClr val="A50021"/>
                </a:solidFill>
                <a:latin typeface="Arial Black" panose="020B0A04020102020204" pitchFamily="34" charset="0"/>
              </a:rPr>
              <a:t>” – </a:t>
            </a:r>
            <a:endParaRPr lang="en-US" dirty="0">
              <a:solidFill>
                <a:schemeClr val="tx1"/>
              </a:solidFill>
            </a:endParaRPr>
          </a:p>
          <a:p>
            <a:pPr indent="-914400">
              <a:lnSpc>
                <a:spcPct val="100000"/>
              </a:lnSpc>
              <a:spcBef>
                <a:spcPts val="0"/>
              </a:spcBef>
              <a:spcAft>
                <a:spcPts val="1800"/>
              </a:spcAft>
            </a:pPr>
            <a:r>
              <a:rPr lang="en-US" dirty="0">
                <a:solidFill>
                  <a:srgbClr val="008080"/>
                </a:solidFill>
                <a:latin typeface="Georgia" panose="02040502050405020303" pitchFamily="18" charset="0"/>
              </a:rPr>
              <a:t>Lev 23:32	</a:t>
            </a:r>
            <a:r>
              <a:rPr lang="en-US" sz="2800" dirty="0">
                <a:solidFill>
                  <a:srgbClr val="008080"/>
                </a:solidFill>
                <a:latin typeface="Georgia" panose="02040502050405020303" pitchFamily="18" charset="0"/>
              </a:rPr>
              <a:t>(</a:t>
            </a:r>
            <a:r>
              <a:rPr lang="en-US" sz="2800" b="1" dirty="0">
                <a:solidFill>
                  <a:srgbClr val="FF0000"/>
                </a:solidFill>
                <a:latin typeface="Georgia" panose="02040502050405020303" pitchFamily="18" charset="0"/>
              </a:rPr>
              <a:t>a</a:t>
            </a:r>
            <a:r>
              <a:rPr lang="en-US" sz="2800" dirty="0">
                <a:solidFill>
                  <a:srgbClr val="008080"/>
                </a:solidFill>
                <a:latin typeface="Georgia" panose="02040502050405020303" pitchFamily="18" charset="0"/>
              </a:rPr>
              <a:t>)</a:t>
            </a:r>
            <a:r>
              <a:rPr lang="en-US" sz="2800" dirty="0">
                <a:solidFill>
                  <a:prstClr val="black"/>
                </a:solidFill>
                <a:latin typeface="Georgia" panose="02040502050405020303" pitchFamily="18" charset="0"/>
              </a:rPr>
              <a:t>  </a:t>
            </a:r>
            <a:r>
              <a:rPr lang="en-US" sz="2800" b="1" dirty="0">
                <a:solidFill>
                  <a:srgbClr val="00B0F0"/>
                </a:solidFill>
                <a:latin typeface="Georgia" panose="02040502050405020303" pitchFamily="18" charset="0"/>
              </a:rPr>
              <a:t>“It </a:t>
            </a:r>
            <a:r>
              <a:rPr lang="en-US" sz="2800" b="1" dirty="0">
                <a:solidFill>
                  <a:schemeClr val="accent2">
                    <a:lumMod val="75000"/>
                  </a:schemeClr>
                </a:solidFill>
                <a:latin typeface="Georgia" panose="02040502050405020303" pitchFamily="18" charset="0"/>
              </a:rPr>
              <a:t>{Tishri 10} </a:t>
            </a:r>
            <a:r>
              <a:rPr lang="en-US" sz="2800" dirty="0">
                <a:solidFill>
                  <a:schemeClr val="bg1">
                    <a:lumMod val="50000"/>
                  </a:schemeClr>
                </a:solidFill>
                <a:latin typeface="Georgia" panose="02040502050405020303" pitchFamily="18" charset="0"/>
              </a:rPr>
              <a:t>is a Sabbath of rest to you, </a:t>
            </a:r>
            <a:br>
              <a:rPr lang="en-US" sz="2800" dirty="0">
                <a:solidFill>
                  <a:schemeClr val="bg1">
                    <a:lumMod val="50000"/>
                  </a:schemeClr>
                </a:solidFill>
                <a:latin typeface="Georgia" panose="02040502050405020303" pitchFamily="18" charset="0"/>
              </a:rPr>
            </a:br>
            <a:r>
              <a:rPr lang="en-US" sz="2800" dirty="0">
                <a:solidFill>
                  <a:schemeClr val="bg1">
                    <a:lumMod val="50000"/>
                  </a:schemeClr>
                </a:solidFill>
                <a:latin typeface="Georgia" panose="02040502050405020303" pitchFamily="18" charset="0"/>
              </a:rPr>
              <a:t>			and </a:t>
            </a:r>
            <a:r>
              <a:rPr lang="en-US" sz="2800" b="1" dirty="0">
                <a:solidFill>
                  <a:schemeClr val="tx1"/>
                </a:solidFill>
                <a:effectLst>
                  <a:glow rad="228600">
                    <a:schemeClr val="accent6">
                      <a:satMod val="175000"/>
                      <a:alpha val="40000"/>
                    </a:schemeClr>
                  </a:glow>
                </a:effectLst>
                <a:latin typeface="Georgia" panose="02040502050405020303" pitchFamily="18" charset="0"/>
              </a:rPr>
              <a:t>you shall afflict your beings.</a:t>
            </a:r>
            <a:r>
              <a:rPr lang="en-US" sz="2800" dirty="0">
                <a:solidFill>
                  <a:schemeClr val="bg1">
                    <a:lumMod val="50000"/>
                  </a:schemeClr>
                </a:solidFill>
                <a:latin typeface="Georgia" panose="02040502050405020303" pitchFamily="18" charset="0"/>
              </a:rPr>
              <a:t>		</a:t>
            </a:r>
          </a:p>
          <a:p>
            <a:pPr indent="-914400">
              <a:lnSpc>
                <a:spcPct val="100000"/>
              </a:lnSpc>
              <a:spcBef>
                <a:spcPts val="0"/>
              </a:spcBef>
              <a:spcAft>
                <a:spcPts val="1800"/>
              </a:spcAft>
            </a:pPr>
            <a:r>
              <a:rPr lang="en-US" sz="2800" dirty="0">
                <a:solidFill>
                  <a:schemeClr val="tx1"/>
                </a:solidFill>
                <a:latin typeface="Georgia" panose="02040502050405020303" pitchFamily="18" charset="0"/>
              </a:rPr>
              <a:t>What we are</a:t>
            </a:r>
            <a:r>
              <a:rPr lang="en-US" sz="2800" b="1" dirty="0">
                <a:solidFill>
                  <a:schemeClr val="tx1"/>
                </a:solidFill>
                <a:latin typeface="Arial Black" panose="020B0A04020102020204" pitchFamily="34" charset="0"/>
              </a:rPr>
              <a:t> “</a:t>
            </a:r>
            <a:r>
              <a:rPr lang="en-US" sz="2800" b="1" u="sng" dirty="0">
                <a:solidFill>
                  <a:schemeClr val="tx1"/>
                </a:solidFill>
                <a:latin typeface="Arial Black" panose="020B0A04020102020204" pitchFamily="34" charset="0"/>
              </a:rPr>
              <a:t>to DO</a:t>
            </a:r>
            <a:r>
              <a:rPr lang="en-US" sz="2800" b="1" dirty="0">
                <a:solidFill>
                  <a:schemeClr val="tx1"/>
                </a:solidFill>
                <a:latin typeface="Arial Black" panose="020B0A04020102020204" pitchFamily="34" charset="0"/>
              </a:rPr>
              <a:t>”</a:t>
            </a:r>
            <a:r>
              <a:rPr lang="en-US" sz="2800" dirty="0">
                <a:solidFill>
                  <a:schemeClr val="tx1"/>
                </a:solidFill>
                <a:latin typeface="Georgia" panose="02040502050405020303" pitchFamily="18" charset="0"/>
              </a:rPr>
              <a:t> is to </a:t>
            </a:r>
            <a:r>
              <a:rPr lang="en-US" sz="2800" b="1" dirty="0">
                <a:solidFill>
                  <a:schemeClr val="tx1"/>
                </a:solidFill>
                <a:effectLst>
                  <a:glow rad="228600">
                    <a:schemeClr val="accent6">
                      <a:satMod val="175000"/>
                      <a:alpha val="40000"/>
                    </a:schemeClr>
                  </a:glow>
                </a:effectLst>
                <a:latin typeface="Georgia" panose="02040502050405020303" pitchFamily="18" charset="0"/>
              </a:rPr>
              <a:t>afflict</a:t>
            </a:r>
            <a:r>
              <a:rPr lang="en-US" sz="2800" dirty="0">
                <a:solidFill>
                  <a:schemeClr val="tx1"/>
                </a:solidFill>
                <a:latin typeface="Georgia" panose="02040502050405020303" pitchFamily="18" charset="0"/>
              </a:rPr>
              <a:t> our souls!</a:t>
            </a:r>
          </a:p>
          <a:p>
            <a:pPr indent="-914400">
              <a:lnSpc>
                <a:spcPct val="100000"/>
              </a:lnSpc>
              <a:spcBef>
                <a:spcPts val="0"/>
              </a:spcBef>
              <a:spcAft>
                <a:spcPts val="1800"/>
              </a:spcAft>
            </a:pPr>
            <a:r>
              <a:rPr lang="en-US" sz="2800" dirty="0">
                <a:solidFill>
                  <a:schemeClr val="tx1"/>
                </a:solidFill>
                <a:latin typeface="Georgia" panose="02040502050405020303" pitchFamily="18" charset="0"/>
              </a:rPr>
              <a:t>This study has no intention of delving into the meaning of the word </a:t>
            </a:r>
            <a:r>
              <a:rPr lang="en-US" sz="2800" b="1" dirty="0">
                <a:solidFill>
                  <a:srgbClr val="00B050"/>
                </a:solidFill>
                <a:latin typeface="Georgia" panose="02040502050405020303" pitchFamily="18" charset="0"/>
              </a:rPr>
              <a:t>“afflict,” </a:t>
            </a:r>
            <a:r>
              <a:rPr lang="en-US" sz="2800" dirty="0">
                <a:solidFill>
                  <a:schemeClr val="tx1"/>
                </a:solidFill>
                <a:latin typeface="Georgia" panose="02040502050405020303" pitchFamily="18" charset="0"/>
              </a:rPr>
              <a:t>in this session. </a:t>
            </a:r>
          </a:p>
          <a:p>
            <a:pPr indent="-914400">
              <a:lnSpc>
                <a:spcPct val="100000"/>
              </a:lnSpc>
              <a:spcBef>
                <a:spcPts val="0"/>
              </a:spcBef>
              <a:spcAft>
                <a:spcPts val="1800"/>
              </a:spcAft>
            </a:pPr>
            <a:r>
              <a:rPr lang="en-US" sz="2800" dirty="0">
                <a:solidFill>
                  <a:schemeClr val="tx1"/>
                </a:solidFill>
                <a:latin typeface="Georgia" panose="02040502050405020303" pitchFamily="18" charset="0"/>
              </a:rPr>
              <a:t>Our focus for this study is about – </a:t>
            </a:r>
            <a:r>
              <a:rPr lang="en-US" sz="2800" b="1" dirty="0">
                <a:solidFill>
                  <a:srgbClr val="00B050"/>
                </a:solidFill>
                <a:latin typeface="Georgia" panose="02040502050405020303" pitchFamily="18" charset="0"/>
              </a:rPr>
              <a:t>the timing of the affliction. </a:t>
            </a:r>
          </a:p>
          <a:p>
            <a:pPr indent="-914400">
              <a:lnSpc>
                <a:spcPct val="100000"/>
              </a:lnSpc>
              <a:spcBef>
                <a:spcPts val="0"/>
              </a:spcBef>
              <a:spcAft>
                <a:spcPts val="1800"/>
              </a:spcAft>
            </a:pPr>
            <a:r>
              <a:rPr lang="en-US" sz="2800" dirty="0">
                <a:solidFill>
                  <a:schemeClr val="tx1"/>
                </a:solidFill>
                <a:latin typeface="Georgia" panose="02040502050405020303" pitchFamily="18" charset="0"/>
              </a:rPr>
              <a:t>The pertinent question then is –</a:t>
            </a:r>
          </a:p>
          <a:p>
            <a:pPr indent="-914400">
              <a:lnSpc>
                <a:spcPct val="100000"/>
              </a:lnSpc>
              <a:spcBef>
                <a:spcPts val="0"/>
              </a:spcBef>
              <a:spcAft>
                <a:spcPts val="1800"/>
              </a:spcAft>
            </a:pPr>
            <a:r>
              <a:rPr lang="en-US" sz="2800" dirty="0">
                <a:solidFill>
                  <a:schemeClr val="tx1"/>
                </a:solidFill>
                <a:latin typeface="Georgia" panose="02040502050405020303" pitchFamily="18" charset="0"/>
              </a:rPr>
              <a:t>What time of the cycle </a:t>
            </a:r>
            <a:r>
              <a:rPr lang="en-US" sz="2800" u="sng" dirty="0">
                <a:solidFill>
                  <a:schemeClr val="tx1"/>
                </a:solidFill>
                <a:latin typeface="Georgia" panose="02040502050405020303" pitchFamily="18" charset="0"/>
              </a:rPr>
              <a:t>and</a:t>
            </a:r>
            <a:r>
              <a:rPr lang="en-US" sz="2800" dirty="0">
                <a:solidFill>
                  <a:schemeClr val="tx1"/>
                </a:solidFill>
                <a:latin typeface="Georgia" panose="02040502050405020303" pitchFamily="18" charset="0"/>
              </a:rPr>
              <a:t> date of the month should this </a:t>
            </a:r>
            <a:r>
              <a:rPr lang="en-US" sz="2800" b="1" dirty="0">
                <a:solidFill>
                  <a:srgbClr val="00B050"/>
                </a:solidFill>
                <a:latin typeface="Georgia" panose="02040502050405020303" pitchFamily="18" charset="0"/>
              </a:rPr>
              <a:t>AFFLICTION</a:t>
            </a:r>
            <a:r>
              <a:rPr lang="en-US" sz="2800" dirty="0">
                <a:solidFill>
                  <a:schemeClr val="tx1"/>
                </a:solidFill>
                <a:latin typeface="Georgia" panose="02040502050405020303" pitchFamily="18" charset="0"/>
              </a:rPr>
              <a:t> 			       </a:t>
            </a:r>
            <a:r>
              <a:rPr lang="en-US" sz="5400" b="1" dirty="0">
                <a:ln>
                  <a:solidFill>
                    <a:srgbClr val="0000FF"/>
                  </a:solidFill>
                </a:ln>
                <a:solidFill>
                  <a:srgbClr val="FF0000"/>
                </a:solidFill>
                <a:effectLst>
                  <a:glow rad="38100">
                    <a:srgbClr val="CC66FF"/>
                  </a:glow>
                </a:effectLst>
                <a:latin typeface="Georgia" panose="02040502050405020303" pitchFamily="18" charset="0"/>
              </a:rPr>
              <a:t>COMMENCE?</a:t>
            </a:r>
            <a:r>
              <a:rPr lang="en-US" sz="2800" b="1" u="sng" dirty="0">
                <a:ln>
                  <a:solidFill>
                    <a:srgbClr val="0000FF"/>
                  </a:solidFill>
                </a:ln>
                <a:solidFill>
                  <a:srgbClr val="FF0000"/>
                </a:solidFill>
                <a:effectLst>
                  <a:glow rad="38100">
                    <a:srgbClr val="CC66FF"/>
                  </a:glow>
                </a:effectLst>
                <a:latin typeface="Georgia" panose="02040502050405020303" pitchFamily="18" charset="0"/>
              </a:rPr>
              <a:t> </a:t>
            </a:r>
            <a:endParaRPr lang="en-US" b="1" u="sng" dirty="0">
              <a:ln>
                <a:solidFill>
                  <a:srgbClr val="0000FF"/>
                </a:solidFill>
              </a:ln>
              <a:solidFill>
                <a:srgbClr val="FF0000"/>
              </a:solidFill>
              <a:effectLst>
                <a:glow rad="38100">
                  <a:srgbClr val="CC66FF"/>
                </a:glow>
              </a:effectLst>
            </a:endParaRPr>
          </a:p>
        </p:txBody>
      </p:sp>
      <p:sp>
        <p:nvSpPr>
          <p:cNvPr id="4" name="Slide Number Placeholder 3"/>
          <p:cNvSpPr>
            <a:spLocks noGrp="1"/>
          </p:cNvSpPr>
          <p:nvPr>
            <p:ph type="sldNum" sz="quarter" idx="12"/>
          </p:nvPr>
        </p:nvSpPr>
        <p:spPr>
          <a:xfrm>
            <a:off x="11395709" y="6270231"/>
            <a:ext cx="530395" cy="365125"/>
          </a:xfrm>
        </p:spPr>
        <p:txBody>
          <a:bodyPr/>
          <a:lstStyle/>
          <a:p>
            <a:fld id="{0FAB87E4-7748-4117-92E5-790DAABEC644}" type="slidenum">
              <a:rPr lang="en-US" sz="1400" b="1" smtClean="0">
                <a:solidFill>
                  <a:schemeClr val="tx1"/>
                </a:solidFill>
              </a:rPr>
              <a:t>16</a:t>
            </a:fld>
            <a:endParaRPr lang="en-US" sz="1400" b="1" dirty="0">
              <a:solidFill>
                <a:schemeClr val="tx1"/>
              </a:solidFill>
            </a:endParaRPr>
          </a:p>
        </p:txBody>
      </p:sp>
    </p:spTree>
    <p:extLst>
      <p:ext uri="{BB962C8B-B14F-4D97-AF65-F5344CB8AC3E}">
        <p14:creationId xmlns:p14="http://schemas.microsoft.com/office/powerpoint/2010/main" val="2596912875"/>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chemeClr val="accent1">
              <a:lumMod val="75000"/>
            </a:schemeClr>
          </a:solidFill>
        </p:spPr>
        <p:txBody>
          <a:bodyPr/>
          <a:lstStyle/>
          <a:p>
            <a:r>
              <a:rPr lang="en-US" dirty="0">
                <a:solidFill>
                  <a:schemeClr val="accent1">
                    <a:lumMod val="75000"/>
                  </a:schemeClr>
                </a:solidFill>
              </a:rPr>
              <a:t>.</a:t>
            </a:r>
          </a:p>
        </p:txBody>
      </p:sp>
      <p:sp>
        <p:nvSpPr>
          <p:cNvPr id="3" name="Text Placeholder 2"/>
          <p:cNvSpPr>
            <a:spLocks noGrp="1"/>
          </p:cNvSpPr>
          <p:nvPr>
            <p:ph type="body" idx="1"/>
          </p:nvPr>
        </p:nvSpPr>
        <p:spPr>
          <a:xfrm>
            <a:off x="185529" y="145774"/>
            <a:ext cx="11860697" cy="6559826"/>
          </a:xfrm>
          <a:solidFill>
            <a:schemeClr val="accent2">
              <a:lumMod val="20000"/>
              <a:lumOff val="80000"/>
            </a:schemeClr>
          </a:solidFill>
          <a:scene3d>
            <a:camera prst="orthographicFront"/>
            <a:lightRig rig="threePt" dir="t"/>
          </a:scene3d>
          <a:sp3d>
            <a:bevelT/>
          </a:sp3d>
        </p:spPr>
        <p:txBody>
          <a:bodyPr anchor="ctr">
            <a:normAutofit lnSpcReduction="10000"/>
            <a:sp3d extrusionH="57150">
              <a:bevelT w="38100" h="38100"/>
            </a:sp3d>
          </a:bodyPr>
          <a:lstStyle/>
          <a:p>
            <a:r>
              <a:rPr lang="en-US" sz="4000" b="1" dirty="0">
                <a:solidFill>
                  <a:schemeClr val="tx1">
                    <a:lumMod val="95000"/>
                    <a:lumOff val="5000"/>
                  </a:schemeClr>
                </a:solidFill>
              </a:rPr>
              <a:t>Question:  </a:t>
            </a:r>
            <a:r>
              <a:rPr lang="en-US" sz="2800" dirty="0">
                <a:solidFill>
                  <a:schemeClr val="tx1"/>
                </a:solidFill>
              </a:rPr>
              <a:t>When </a:t>
            </a:r>
            <a:r>
              <a:rPr lang="en-US" sz="2800" b="1" dirty="0">
                <a:solidFill>
                  <a:srgbClr val="0000CC"/>
                </a:solidFill>
              </a:rPr>
              <a:t>Yahuah</a:t>
            </a:r>
            <a:r>
              <a:rPr lang="en-US" sz="2800" dirty="0">
                <a:solidFill>
                  <a:schemeClr val="tx1"/>
                </a:solidFill>
              </a:rPr>
              <a:t> indicates the </a:t>
            </a:r>
            <a:r>
              <a:rPr lang="en-US" sz="2800" b="1" dirty="0">
                <a:solidFill>
                  <a:srgbClr val="CC00CC"/>
                </a:solidFill>
              </a:rPr>
              <a:t>9</a:t>
            </a:r>
            <a:r>
              <a:rPr lang="en-US" sz="2800" b="1" baseline="30000" dirty="0">
                <a:solidFill>
                  <a:srgbClr val="CC00CC"/>
                </a:solidFill>
              </a:rPr>
              <a:t>th</a:t>
            </a:r>
            <a:r>
              <a:rPr lang="en-US" sz="2800" dirty="0">
                <a:solidFill>
                  <a:schemeClr val="tx1"/>
                </a:solidFill>
              </a:rPr>
              <a:t> cycle of the month – </a:t>
            </a:r>
            <a:br>
              <a:rPr lang="en-US" sz="2800" dirty="0">
                <a:solidFill>
                  <a:schemeClr val="tx1"/>
                </a:solidFill>
              </a:rPr>
            </a:br>
            <a:r>
              <a:rPr lang="en-US" sz="2800" dirty="0">
                <a:solidFill>
                  <a:schemeClr val="tx1"/>
                </a:solidFill>
              </a:rPr>
              <a:t>	</a:t>
            </a:r>
            <a:r>
              <a:rPr lang="en-US" sz="2800" b="1" dirty="0">
                <a:solidFill>
                  <a:srgbClr val="CC00CC"/>
                </a:solidFill>
              </a:rPr>
              <a:t>“at evening,” </a:t>
            </a:r>
            <a:r>
              <a:rPr lang="en-US" sz="2800" dirty="0">
                <a:solidFill>
                  <a:schemeClr val="tx1"/>
                </a:solidFill>
              </a:rPr>
              <a:t>exactly what part of the 24 hour cycle is this?</a:t>
            </a:r>
          </a:p>
          <a:p>
            <a:r>
              <a:rPr lang="en-US" sz="2800" dirty="0">
                <a:solidFill>
                  <a:schemeClr val="tx1"/>
                </a:solidFill>
              </a:rPr>
              <a:t>  </a:t>
            </a:r>
          </a:p>
          <a:p>
            <a:r>
              <a:rPr lang="en-US" sz="2800" dirty="0">
                <a:solidFill>
                  <a:schemeClr val="tx1"/>
                </a:solidFill>
              </a:rPr>
              <a:t>Before we can determine what the </a:t>
            </a:r>
            <a:r>
              <a:rPr lang="en-US" sz="2800" b="1" u="sng" dirty="0">
                <a:solidFill>
                  <a:schemeClr val="tx1"/>
                </a:solidFill>
              </a:rPr>
              <a:t>celebration theme</a:t>
            </a:r>
            <a:r>
              <a:rPr lang="en-US" sz="2800" b="1" dirty="0">
                <a:solidFill>
                  <a:schemeClr val="tx1"/>
                </a:solidFill>
              </a:rPr>
              <a:t> </a:t>
            </a:r>
            <a:r>
              <a:rPr lang="en-US" sz="2800" dirty="0">
                <a:solidFill>
                  <a:schemeClr val="tx1"/>
                </a:solidFill>
              </a:rPr>
              <a:t>for the Festival of Atonement is, we need to establish exactly when this </a:t>
            </a:r>
            <a:r>
              <a:rPr lang="en-US" sz="2800" b="1" dirty="0">
                <a:solidFill>
                  <a:srgbClr val="CC00CC"/>
                </a:solidFill>
              </a:rPr>
              <a:t>“evening” </a:t>
            </a:r>
            <a:r>
              <a:rPr lang="en-US" sz="2800" dirty="0">
                <a:solidFill>
                  <a:schemeClr val="tx1"/>
                </a:solidFill>
              </a:rPr>
              <a:t>time is.  </a:t>
            </a:r>
            <a:br>
              <a:rPr lang="en-US" sz="2800" dirty="0">
                <a:solidFill>
                  <a:schemeClr val="tx1"/>
                </a:solidFill>
              </a:rPr>
            </a:br>
            <a:r>
              <a:rPr lang="en-US" sz="2800" dirty="0">
                <a:solidFill>
                  <a:schemeClr val="tx1"/>
                </a:solidFill>
              </a:rPr>
              <a:t>The Hebrew word for evening is </a:t>
            </a:r>
            <a:r>
              <a:rPr lang="en-US" sz="2800" dirty="0">
                <a:solidFill>
                  <a:prstClr val="black"/>
                </a:solidFill>
                <a:ea typeface="+mj-ea"/>
                <a:cs typeface="+mj-cs"/>
              </a:rPr>
              <a:t> &lt;</a:t>
            </a:r>
            <a:r>
              <a:rPr lang="en-US" sz="2800" dirty="0" err="1">
                <a:solidFill>
                  <a:srgbClr val="00B050"/>
                </a:solidFill>
                <a:ea typeface="+mj-ea"/>
                <a:cs typeface="+mj-cs"/>
              </a:rPr>
              <a:t>ereb</a:t>
            </a:r>
            <a:r>
              <a:rPr lang="en-US" sz="2800" dirty="0">
                <a:solidFill>
                  <a:prstClr val="black"/>
                </a:solidFill>
                <a:ea typeface="+mj-ea"/>
                <a:cs typeface="+mj-cs"/>
              </a:rPr>
              <a:t>&gt; -</a:t>
            </a:r>
            <a:r>
              <a:rPr lang="en-US" sz="2800" dirty="0">
                <a:solidFill>
                  <a:srgbClr val="9900CC"/>
                </a:solidFill>
                <a:latin typeface="Times New Roman" panose="02020603050405020304" pitchFamily="18" charset="0"/>
                <a:ea typeface="Calibri" panose="020F0502020204030204" pitchFamily="34" charset="0"/>
                <a:cs typeface="Calibri" panose="020F0502020204030204" pitchFamily="34"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ע</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12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chemeClr val="tx1">
                    <a:lumMod val="95000"/>
                    <a:lumOff val="5000"/>
                  </a:schemeClr>
                </a:solidFill>
              </a:rPr>
              <a:t>. </a:t>
            </a:r>
            <a:br>
              <a:rPr lang="en-US" dirty="0">
                <a:solidFill>
                  <a:schemeClr val="tx1">
                    <a:lumMod val="95000"/>
                    <a:lumOff val="5000"/>
                  </a:schemeClr>
                </a:solidFill>
              </a:rPr>
            </a:br>
            <a:r>
              <a:rPr lang="en-US" dirty="0">
                <a:solidFill>
                  <a:schemeClr val="tx1">
                    <a:lumMod val="95000"/>
                    <a:lumOff val="5000"/>
                  </a:schemeClr>
                </a:solidFill>
              </a:rPr>
              <a:t> </a:t>
            </a:r>
            <a:br>
              <a:rPr lang="en-US" dirty="0">
                <a:solidFill>
                  <a:schemeClr val="tx1">
                    <a:lumMod val="95000"/>
                    <a:lumOff val="5000"/>
                  </a:schemeClr>
                </a:solidFill>
              </a:rPr>
            </a:br>
            <a:r>
              <a:rPr lang="en-US" sz="2800" dirty="0">
                <a:solidFill>
                  <a:schemeClr val="tx1">
                    <a:lumMod val="95000"/>
                    <a:lumOff val="5000"/>
                  </a:schemeClr>
                </a:solidFill>
              </a:rPr>
              <a:t>Let’s look at some definitions for this word.</a:t>
            </a:r>
            <a:br>
              <a:rPr lang="en-US" sz="2800" dirty="0">
                <a:solidFill>
                  <a:schemeClr val="tx1">
                    <a:lumMod val="95000"/>
                    <a:lumOff val="5000"/>
                  </a:schemeClr>
                </a:solidFill>
              </a:rPr>
            </a:br>
            <a:endParaRPr lang="en-US" sz="2800" dirty="0">
              <a:solidFill>
                <a:schemeClr val="tx1">
                  <a:lumMod val="95000"/>
                  <a:lumOff val="5000"/>
                </a:schemeClr>
              </a:solidFill>
            </a:endParaRPr>
          </a:p>
          <a:p>
            <a:pPr>
              <a:lnSpc>
                <a:spcPct val="100000"/>
              </a:lnSpc>
            </a:pPr>
            <a:r>
              <a:rPr lang="en-US" sz="2800" b="1" i="1" dirty="0">
                <a:solidFill>
                  <a:srgbClr val="008080"/>
                </a:solidFill>
                <a:latin typeface="Georgia" panose="02040502050405020303" pitchFamily="18" charset="0"/>
                <a:ea typeface="+mj-ea"/>
                <a:cs typeface="+mj-cs"/>
              </a:rPr>
              <a:t>A Hebrew English Lexicon </a:t>
            </a:r>
            <a:r>
              <a:rPr lang="en-US" sz="2800" i="1" dirty="0">
                <a:solidFill>
                  <a:srgbClr val="008080"/>
                </a:solidFill>
                <a:latin typeface="Georgia" panose="02040502050405020303" pitchFamily="18" charset="0"/>
                <a:ea typeface="+mj-ea"/>
                <a:cs typeface="+mj-cs"/>
              </a:rPr>
              <a:t>		</a:t>
            </a:r>
            <a:r>
              <a:rPr lang="en-US" dirty="0">
                <a:solidFill>
                  <a:prstClr val="black">
                    <a:lumMod val="95000"/>
                    <a:lumOff val="5000"/>
                  </a:prstClr>
                </a:solidFill>
                <a:ea typeface="+mj-ea"/>
                <a:cs typeface="+mj-cs"/>
              </a:rPr>
              <a:t>by John Parkhurst</a:t>
            </a:r>
            <a:r>
              <a:rPr lang="en-US" sz="2800" i="1" dirty="0">
                <a:solidFill>
                  <a:srgbClr val="008080"/>
                </a:solidFill>
                <a:latin typeface="Georgia" panose="02040502050405020303" pitchFamily="18" charset="0"/>
                <a:ea typeface="+mj-ea"/>
                <a:cs typeface="+mj-cs"/>
              </a:rPr>
              <a:t>	</a:t>
            </a:r>
            <a:r>
              <a:rPr lang="en-US" sz="2200" i="1" dirty="0">
                <a:solidFill>
                  <a:srgbClr val="008080"/>
                </a:solidFill>
                <a:ea typeface="+mj-ea"/>
                <a:cs typeface="+mj-cs"/>
              </a:rPr>
              <a:t> </a:t>
            </a:r>
            <a:r>
              <a:rPr lang="en-US" sz="2200" dirty="0">
                <a:solidFill>
                  <a:prstClr val="black"/>
                </a:solidFill>
                <a:ea typeface="+mj-ea"/>
                <a:cs typeface="+mj-cs"/>
              </a:rPr>
              <a:t>(1762)  </a:t>
            </a:r>
            <a:br>
              <a:rPr lang="en-US" sz="1800" dirty="0">
                <a:solidFill>
                  <a:prstClr val="black"/>
                </a:solidFill>
                <a:latin typeface="Calibri Light" panose="020F0302020204030204"/>
                <a:ea typeface="+mj-ea"/>
                <a:cs typeface="+mj-cs"/>
              </a:rPr>
            </a:br>
            <a:r>
              <a:rPr lang="en-US" sz="2800" dirty="0">
                <a:solidFill>
                  <a:prstClr val="black"/>
                </a:solidFill>
                <a:ea typeface="+mj-ea"/>
                <a:cs typeface="+mj-cs"/>
              </a:rPr>
              <a:t>Evening</a:t>
            </a:r>
            <a:r>
              <a:rPr lang="en-US" dirty="0">
                <a:solidFill>
                  <a:prstClr val="black"/>
                </a:solidFill>
                <a:ea typeface="+mj-ea"/>
                <a:cs typeface="+mj-cs"/>
              </a:rPr>
              <a:t>  -</a:t>
            </a:r>
            <a:r>
              <a:rPr lang="en-US" sz="3200" dirty="0">
                <a:solidFill>
                  <a:srgbClr val="9900CC"/>
                </a:solidFill>
                <a:latin typeface="Times New Roman" panose="02020603050405020304" pitchFamily="18" charset="0"/>
                <a:ea typeface="Calibri" panose="020F0502020204030204" pitchFamily="34" charset="0"/>
                <a:cs typeface="Calibri" panose="020F0502020204030204" pitchFamily="34"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ע</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b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he-IL" sz="2800" dirty="0">
                <a:solidFill>
                  <a:prstClr val="black"/>
                </a:solidFill>
                <a:ea typeface="+mj-ea"/>
                <a:cs typeface="Times New Roman" panose="02020603050405020304" pitchFamily="18" charset="0"/>
              </a:rPr>
              <a:t>“</a:t>
            </a:r>
            <a:r>
              <a:rPr lang="en-US" sz="2800" dirty="0">
                <a:solidFill>
                  <a:prstClr val="black"/>
                </a:solidFill>
                <a:ea typeface="+mj-ea"/>
                <a:cs typeface="+mj-cs"/>
              </a:rPr>
              <a:t>The evening air from the western or darkened part of the heavens </a:t>
            </a:r>
            <a:br>
              <a:rPr lang="en-US" sz="2800" dirty="0">
                <a:solidFill>
                  <a:prstClr val="black"/>
                </a:solidFill>
                <a:ea typeface="+mj-ea"/>
                <a:cs typeface="+mj-cs"/>
              </a:rPr>
            </a:br>
            <a:r>
              <a:rPr lang="en-US" sz="2800" b="1" i="1" dirty="0">
                <a:solidFill>
                  <a:srgbClr val="00B050"/>
                </a:solidFill>
                <a:ea typeface="+mj-ea"/>
                <a:cs typeface="+mj-cs"/>
              </a:rPr>
              <a:t>begins to </a:t>
            </a:r>
            <a:r>
              <a:rPr lang="en-US" sz="2800" b="1" i="1" u="sng" dirty="0">
                <a:solidFill>
                  <a:srgbClr val="00B050"/>
                </a:solidFill>
                <a:ea typeface="+mj-ea"/>
                <a:cs typeface="+mj-cs"/>
              </a:rPr>
              <a:t>mix</a:t>
            </a:r>
            <a:r>
              <a:rPr lang="en-US" sz="2800" b="1" i="1" dirty="0">
                <a:solidFill>
                  <a:srgbClr val="00B050"/>
                </a:solidFill>
                <a:ea typeface="+mj-ea"/>
                <a:cs typeface="+mj-cs"/>
              </a:rPr>
              <a:t> </a:t>
            </a:r>
            <a:r>
              <a:rPr lang="en-US" sz="2800" dirty="0">
                <a:solidFill>
                  <a:prstClr val="black"/>
                </a:solidFill>
                <a:ea typeface="+mj-ea"/>
                <a:cs typeface="+mj-cs"/>
              </a:rPr>
              <a:t>with the day, </a:t>
            </a:r>
            <a:r>
              <a:rPr lang="en-US" sz="2800" b="1" i="1" dirty="0">
                <a:solidFill>
                  <a:srgbClr val="00B050"/>
                </a:solidFill>
                <a:ea typeface="+mj-ea"/>
                <a:cs typeface="+mj-cs"/>
              </a:rPr>
              <a:t>which </a:t>
            </a:r>
            <a:r>
              <a:rPr lang="en-US" sz="2800" b="1" i="1" u="sng" dirty="0">
                <a:solidFill>
                  <a:srgbClr val="00B050"/>
                </a:solidFill>
                <a:ea typeface="+mj-ea"/>
                <a:cs typeface="+mj-cs"/>
              </a:rPr>
              <a:t>mixture</a:t>
            </a:r>
            <a:r>
              <a:rPr lang="en-US" sz="2800" b="1" i="1" dirty="0">
                <a:solidFill>
                  <a:srgbClr val="00B050"/>
                </a:solidFill>
                <a:ea typeface="+mj-ea"/>
                <a:cs typeface="+mj-cs"/>
              </a:rPr>
              <a:t> continues till night, </a:t>
            </a:r>
            <a:r>
              <a:rPr lang="en-US" sz="2800" dirty="0">
                <a:solidFill>
                  <a:prstClr val="black"/>
                </a:solidFill>
                <a:ea typeface="+mj-ea"/>
                <a:cs typeface="+mj-cs"/>
              </a:rPr>
              <a:t>when the </a:t>
            </a:r>
            <a:br>
              <a:rPr lang="en-US" sz="2800" dirty="0">
                <a:solidFill>
                  <a:prstClr val="black"/>
                </a:solidFill>
                <a:ea typeface="+mj-ea"/>
                <a:cs typeface="+mj-cs"/>
              </a:rPr>
            </a:br>
            <a:r>
              <a:rPr lang="en-US" sz="2800" dirty="0">
                <a:solidFill>
                  <a:prstClr val="black"/>
                </a:solidFill>
                <a:ea typeface="+mj-ea"/>
                <a:cs typeface="+mj-cs"/>
              </a:rPr>
              <a:t>day is overpowered the darkness prevails </a:t>
            </a:r>
            <a:r>
              <a:rPr lang="en-US" sz="2800" b="1" i="1" dirty="0">
                <a:solidFill>
                  <a:srgbClr val="00B050"/>
                </a:solidFill>
                <a:ea typeface="+mj-ea"/>
                <a:cs typeface="+mj-cs"/>
              </a:rPr>
              <a:t>and the </a:t>
            </a:r>
            <a:r>
              <a:rPr lang="en-US" sz="2800" b="1" i="1" u="sng" dirty="0">
                <a:solidFill>
                  <a:srgbClr val="00B050"/>
                </a:solidFill>
                <a:ea typeface="+mj-ea"/>
                <a:cs typeface="+mj-cs"/>
              </a:rPr>
              <a:t>mixture</a:t>
            </a:r>
            <a:r>
              <a:rPr lang="en-US" sz="2800" b="1" i="1" dirty="0">
                <a:solidFill>
                  <a:srgbClr val="00B050"/>
                </a:solidFill>
                <a:ea typeface="+mj-ea"/>
                <a:cs typeface="+mj-cs"/>
              </a:rPr>
              <a:t> of daylight ceases.</a:t>
            </a:r>
            <a:r>
              <a:rPr lang="en-US" sz="2800" b="1" i="1" dirty="0">
                <a:solidFill>
                  <a:srgbClr val="CC0099"/>
                </a:solidFill>
                <a:ea typeface="+mj-ea"/>
                <a:cs typeface="+mj-cs"/>
              </a:rPr>
              <a:t>  </a:t>
            </a:r>
            <a:br>
              <a:rPr lang="en-US" sz="2800" b="1" i="1" dirty="0">
                <a:solidFill>
                  <a:srgbClr val="CC0099"/>
                </a:solidFill>
                <a:ea typeface="+mj-ea"/>
                <a:cs typeface="+mj-cs"/>
              </a:rPr>
            </a:br>
            <a:r>
              <a:rPr lang="en-US" sz="2800" dirty="0">
                <a:solidFill>
                  <a:srgbClr val="009999"/>
                </a:solidFill>
                <a:ea typeface="+mj-ea"/>
                <a:cs typeface="+mj-cs"/>
              </a:rPr>
              <a:t>Gen i.5, xxiv.11.”</a:t>
            </a:r>
            <a:endParaRPr lang="en-US" dirty="0">
              <a:solidFill>
                <a:srgbClr val="009999"/>
              </a:solidFill>
            </a:endParaRPr>
          </a:p>
        </p:txBody>
      </p:sp>
      <p:sp>
        <p:nvSpPr>
          <p:cNvPr id="4" name="Slide Number Placeholder 3"/>
          <p:cNvSpPr>
            <a:spLocks noGrp="1"/>
          </p:cNvSpPr>
          <p:nvPr>
            <p:ph type="sldNum" sz="quarter" idx="12"/>
          </p:nvPr>
        </p:nvSpPr>
        <p:spPr>
          <a:xfrm>
            <a:off x="11464290" y="6302375"/>
            <a:ext cx="501926" cy="365125"/>
          </a:xfrm>
        </p:spPr>
        <p:txBody>
          <a:bodyPr/>
          <a:lstStyle/>
          <a:p>
            <a:fld id="{0FAB87E4-7748-4117-92E5-790DAABEC644}" type="slidenum">
              <a:rPr lang="en-US" sz="1400" b="1" smtClean="0">
                <a:solidFill>
                  <a:schemeClr val="tx1"/>
                </a:solidFill>
              </a:rPr>
              <a:t>17</a:t>
            </a:fld>
            <a:endParaRPr lang="en-US" sz="1400" b="1" dirty="0">
              <a:solidFill>
                <a:schemeClr val="tx1"/>
              </a:solidFill>
            </a:endParaRPr>
          </a:p>
        </p:txBody>
      </p:sp>
    </p:spTree>
    <p:extLst>
      <p:ext uri="{BB962C8B-B14F-4D97-AF65-F5344CB8AC3E}">
        <p14:creationId xmlns:p14="http://schemas.microsoft.com/office/powerpoint/2010/main" val="7870717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750"/>
                                        <p:tgtEl>
                                          <p:spTgt spid="3">
                                            <p:txEl>
                                              <p:pRg st="3" end="3"/>
                                            </p:txEl>
                                          </p:spTgt>
                                        </p:tgtEl>
                                      </p:cBhvr>
                                    </p:animEffect>
                                    <p:anim calcmode="lin" valueType="num">
                                      <p:cBhvr>
                                        <p:cTn id="8" dur="7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7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chemeClr val="accent1">
              <a:lumMod val="75000"/>
            </a:schemeClr>
          </a:solidFill>
        </p:spPr>
        <p:txBody>
          <a:bodyPr/>
          <a:lstStyle/>
          <a:p>
            <a:r>
              <a:rPr lang="en-US" dirty="0">
                <a:solidFill>
                  <a:schemeClr val="accent1">
                    <a:lumMod val="75000"/>
                  </a:schemeClr>
                </a:solidFill>
              </a:rPr>
              <a:t>.</a:t>
            </a:r>
          </a:p>
        </p:txBody>
      </p:sp>
      <p:sp>
        <p:nvSpPr>
          <p:cNvPr id="3" name="Text Placeholder 2"/>
          <p:cNvSpPr>
            <a:spLocks noGrp="1"/>
          </p:cNvSpPr>
          <p:nvPr>
            <p:ph type="body" idx="1"/>
          </p:nvPr>
        </p:nvSpPr>
        <p:spPr>
          <a:xfrm>
            <a:off x="185529" y="145774"/>
            <a:ext cx="11860697" cy="6559826"/>
          </a:xfrm>
          <a:solidFill>
            <a:schemeClr val="accent5">
              <a:lumMod val="20000"/>
              <a:lumOff val="80000"/>
            </a:schemeClr>
          </a:solidFill>
          <a:scene3d>
            <a:camera prst="orthographicFront"/>
            <a:lightRig rig="threePt" dir="t"/>
          </a:scene3d>
          <a:sp3d>
            <a:bevelT/>
          </a:sp3d>
        </p:spPr>
        <p:txBody>
          <a:bodyPr anchor="ctr">
            <a:normAutofit fontScale="85000" lnSpcReduction="10000"/>
            <a:sp3d extrusionH="57150">
              <a:bevelT w="38100" h="38100"/>
            </a:sp3d>
          </a:bodyPr>
          <a:lstStyle/>
          <a:p>
            <a:pPr lvl="0">
              <a:lnSpc>
                <a:spcPct val="120000"/>
              </a:lnSpc>
              <a:spcBef>
                <a:spcPts val="0"/>
              </a:spcBef>
              <a:spcAft>
                <a:spcPts val="1000"/>
              </a:spcAft>
            </a:pPr>
            <a:r>
              <a:rPr lang="en-US" sz="3300" b="1" i="1" dirty="0">
                <a:solidFill>
                  <a:srgbClr val="008080"/>
                </a:solidFill>
                <a:latin typeface="Georgia" panose="02040502050405020303" pitchFamily="18" charset="0"/>
                <a:ea typeface="+mj-ea"/>
                <a:cs typeface="+mj-cs"/>
              </a:rPr>
              <a:t>A Hebrew Lexicon   </a:t>
            </a:r>
            <a:r>
              <a:rPr lang="en-US" sz="2800" i="1" dirty="0">
                <a:solidFill>
                  <a:srgbClr val="008080"/>
                </a:solidFill>
                <a:latin typeface="Georgia" panose="02040502050405020303" pitchFamily="18" charset="0"/>
                <a:ea typeface="+mj-ea"/>
                <a:cs typeface="+mj-cs"/>
              </a:rPr>
              <a:t>			</a:t>
            </a:r>
            <a:r>
              <a:rPr lang="en-US" sz="2200" dirty="0">
                <a:solidFill>
                  <a:prstClr val="black"/>
                </a:solidFill>
                <a:ea typeface="+mj-ea"/>
                <a:cs typeface="+mj-cs"/>
              </a:rPr>
              <a:t>by  W. H. Barker      (1776)	  (page 148)</a:t>
            </a:r>
            <a:br>
              <a:rPr lang="en-US" dirty="0">
                <a:solidFill>
                  <a:srgbClr val="00B050"/>
                </a:solidFill>
                <a:ea typeface="+mj-ea"/>
                <a:cs typeface="+mj-cs"/>
              </a:rPr>
            </a:br>
            <a:r>
              <a:rPr lang="en-US" sz="2800" dirty="0">
                <a:solidFill>
                  <a:prstClr val="black"/>
                </a:solidFill>
                <a:ea typeface="+mj-ea"/>
                <a:cs typeface="+mj-cs"/>
              </a:rPr>
              <a:t>Evening </a:t>
            </a:r>
            <a:r>
              <a:rPr lang="en-US" dirty="0">
                <a:solidFill>
                  <a:prstClr val="black"/>
                </a:solidFill>
                <a:ea typeface="+mj-ea"/>
                <a:cs typeface="+mj-cs"/>
              </a:rPr>
              <a:t> -</a:t>
            </a:r>
            <a:r>
              <a:rPr lang="en-US" sz="3200" dirty="0">
                <a:solidFill>
                  <a:srgbClr val="9900CC"/>
                </a:solidFill>
                <a:latin typeface="Times New Roman" panose="02020603050405020304" pitchFamily="18" charset="0"/>
                <a:ea typeface="Calibri" panose="020F0502020204030204" pitchFamily="34" charset="0"/>
                <a:cs typeface="Calibri" panose="020F0502020204030204" pitchFamily="34"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ע</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b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br>
            <a:r>
              <a:rPr lang="en-US" sz="2800" b="1" i="1" dirty="0">
                <a:solidFill>
                  <a:srgbClr val="00B050"/>
                </a:solidFill>
                <a:ea typeface="Calibri" panose="020F0502020204030204" pitchFamily="34" charset="0"/>
                <a:cs typeface="Times New Roman" panose="02020603050405020304" pitchFamily="18" charset="0"/>
              </a:rPr>
              <a:t>to </a:t>
            </a:r>
            <a:r>
              <a:rPr lang="en-US" sz="2800" b="1" i="1" u="sng" dirty="0">
                <a:solidFill>
                  <a:srgbClr val="00B050"/>
                </a:solidFill>
                <a:ea typeface="Calibri" panose="020F0502020204030204" pitchFamily="34" charset="0"/>
                <a:cs typeface="Times New Roman" panose="02020603050405020304" pitchFamily="18" charset="0"/>
              </a:rPr>
              <a:t>mix</a:t>
            </a:r>
            <a:r>
              <a:rPr lang="en-US" sz="2800" b="1" i="1" dirty="0">
                <a:solidFill>
                  <a:srgbClr val="00B050"/>
                </a:solidFill>
                <a:ea typeface="Calibri" panose="020F0502020204030204" pitchFamily="34" charset="0"/>
                <a:cs typeface="Times New Roman" panose="02020603050405020304" pitchFamily="18" charset="0"/>
              </a:rPr>
              <a:t>, </a:t>
            </a:r>
            <a:r>
              <a:rPr lang="en-US" sz="2800" b="1" i="1" u="sng" dirty="0">
                <a:solidFill>
                  <a:srgbClr val="00B050"/>
                </a:solidFill>
                <a:ea typeface="Calibri" panose="020F0502020204030204" pitchFamily="34" charset="0"/>
                <a:cs typeface="Times New Roman" panose="02020603050405020304" pitchFamily="18" charset="0"/>
              </a:rPr>
              <a:t>mingle</a:t>
            </a:r>
            <a:r>
              <a:rPr lang="en-US" sz="2800" b="1" i="1" dirty="0">
                <a:solidFill>
                  <a:srgbClr val="00B050"/>
                </a:solidFill>
                <a:ea typeface="Calibri" panose="020F0502020204030204" pitchFamily="34" charset="0"/>
                <a:cs typeface="Times New Roman" panose="02020603050405020304" pitchFamily="18" charset="0"/>
              </a:rPr>
              <a:t>: the evening, when darkness </a:t>
            </a:r>
            <a:r>
              <a:rPr lang="en-US" sz="2800" b="1" i="1" u="sng" dirty="0">
                <a:solidFill>
                  <a:srgbClr val="00B050"/>
                </a:solidFill>
                <a:ea typeface="Calibri" panose="020F0502020204030204" pitchFamily="34" charset="0"/>
                <a:cs typeface="Times New Roman" panose="02020603050405020304" pitchFamily="18" charset="0"/>
              </a:rPr>
              <a:t>mixes</a:t>
            </a:r>
            <a:r>
              <a:rPr lang="en-US" sz="2800" b="1" i="1" dirty="0">
                <a:solidFill>
                  <a:srgbClr val="00B050"/>
                </a:solidFill>
                <a:ea typeface="Calibri" panose="020F0502020204030204" pitchFamily="34" charset="0"/>
                <a:cs typeface="Times New Roman" panose="02020603050405020304" pitchFamily="18" charset="0"/>
              </a:rPr>
              <a:t> with the light, to be </a:t>
            </a:r>
            <a:r>
              <a:rPr lang="en-US" sz="2800" b="1" i="1" u="sng" dirty="0">
                <a:solidFill>
                  <a:srgbClr val="00B050"/>
                </a:solidFill>
                <a:ea typeface="Calibri" panose="020F0502020204030204" pitchFamily="34" charset="0"/>
                <a:cs typeface="Times New Roman" panose="02020603050405020304" pitchFamily="18" charset="0"/>
              </a:rPr>
              <a:t>darkened</a:t>
            </a:r>
            <a:r>
              <a:rPr lang="en-US" sz="2800" b="1" i="1" dirty="0">
                <a:solidFill>
                  <a:srgbClr val="00B050"/>
                </a:solidFill>
                <a:ea typeface="Calibri" panose="020F0502020204030204" pitchFamily="34" charset="0"/>
                <a:cs typeface="Times New Roman" panose="02020603050405020304" pitchFamily="18" charset="0"/>
              </a:rPr>
              <a:t>, </a:t>
            </a:r>
            <a:r>
              <a:rPr lang="en-US" sz="2800" dirty="0">
                <a:solidFill>
                  <a:prstClr val="black">
                    <a:lumMod val="95000"/>
                    <a:lumOff val="5000"/>
                  </a:prstClr>
                </a:solidFill>
                <a:ea typeface="Calibri" panose="020F0502020204030204" pitchFamily="34" charset="0"/>
                <a:cs typeface="Times New Roman" panose="02020603050405020304" pitchFamily="18" charset="0"/>
              </a:rPr>
              <a:t>obscured, the woof: </a:t>
            </a:r>
            <a:r>
              <a:rPr lang="en-US" sz="2800" b="1" i="1" dirty="0">
                <a:solidFill>
                  <a:srgbClr val="00B050"/>
                </a:solidFill>
                <a:ea typeface="Calibri" panose="020F0502020204030204" pitchFamily="34" charset="0"/>
                <a:cs typeface="Times New Roman" panose="02020603050405020304" pitchFamily="18" charset="0"/>
              </a:rPr>
              <a:t>to be </a:t>
            </a:r>
            <a:r>
              <a:rPr lang="en-US" sz="2800" b="1" i="1" u="sng" dirty="0">
                <a:solidFill>
                  <a:srgbClr val="00B050"/>
                </a:solidFill>
                <a:ea typeface="Calibri" panose="020F0502020204030204" pitchFamily="34" charset="0"/>
                <a:cs typeface="Times New Roman" panose="02020603050405020304" pitchFamily="18" charset="0"/>
              </a:rPr>
              <a:t>intermixed</a:t>
            </a:r>
            <a:r>
              <a:rPr lang="en-US" sz="2800" b="1" i="1" dirty="0">
                <a:solidFill>
                  <a:srgbClr val="00B050"/>
                </a:solidFill>
                <a:ea typeface="Calibri" panose="020F0502020204030204" pitchFamily="34" charset="0"/>
                <a:cs typeface="Times New Roman" panose="02020603050405020304" pitchFamily="18" charset="0"/>
              </a:rPr>
              <a:t> with the warp, </a:t>
            </a:r>
            <a:r>
              <a:rPr lang="en-US" sz="2800" dirty="0">
                <a:solidFill>
                  <a:srgbClr val="00B050"/>
                </a:solidFill>
                <a:ea typeface="Calibri" panose="020F0502020204030204" pitchFamily="34" charset="0"/>
                <a:cs typeface="Times New Roman" panose="02020603050405020304" pitchFamily="18" charset="0"/>
              </a:rPr>
              <a:t>a </a:t>
            </a:r>
            <a:r>
              <a:rPr lang="en-US" sz="2800" b="1" i="1" u="sng" dirty="0">
                <a:solidFill>
                  <a:srgbClr val="00B050"/>
                </a:solidFill>
                <a:ea typeface="Calibri" panose="020F0502020204030204" pitchFamily="34" charset="0"/>
                <a:cs typeface="Times New Roman" panose="02020603050405020304" pitchFamily="18" charset="0"/>
              </a:rPr>
              <a:t>mixed</a:t>
            </a:r>
            <a:r>
              <a:rPr lang="en-US" sz="2800" b="1" i="1" dirty="0">
                <a:solidFill>
                  <a:srgbClr val="00B050"/>
                </a:solidFill>
                <a:ea typeface="Calibri" panose="020F0502020204030204" pitchFamily="34" charset="0"/>
                <a:cs typeface="Times New Roman" panose="02020603050405020304" pitchFamily="18" charset="0"/>
              </a:rPr>
              <a:t> multitude,</a:t>
            </a:r>
            <a:r>
              <a:rPr lang="en-US" sz="2800" b="1" i="1" dirty="0">
                <a:solidFill>
                  <a:srgbClr val="CC0099"/>
                </a:solidFill>
                <a:ea typeface="Calibri" panose="020F0502020204030204" pitchFamily="34" charset="0"/>
                <a:cs typeface="Times New Roman" panose="02020603050405020304" pitchFamily="18" charset="0"/>
              </a:rPr>
              <a:t> </a:t>
            </a:r>
            <a:r>
              <a:rPr lang="en-US" sz="2800" dirty="0">
                <a:solidFill>
                  <a:prstClr val="black">
                    <a:lumMod val="95000"/>
                    <a:lumOff val="5000"/>
                  </a:prstClr>
                </a:solidFill>
                <a:ea typeface="Calibri" panose="020F0502020204030204" pitchFamily="34" charset="0"/>
                <a:cs typeface="Times New Roman" panose="02020603050405020304" pitchFamily="18" charset="0"/>
              </a:rPr>
              <a:t>swarm, the willow - it being of </a:t>
            </a:r>
            <a:r>
              <a:rPr lang="en-US" sz="2800" b="1" i="1" dirty="0">
                <a:solidFill>
                  <a:srgbClr val="00B050"/>
                </a:solidFill>
                <a:ea typeface="Calibri" panose="020F0502020204030204" pitchFamily="34" charset="0"/>
                <a:cs typeface="Times New Roman" panose="02020603050405020304" pitchFamily="18" charset="0"/>
              </a:rPr>
              <a:t>a </a:t>
            </a:r>
            <a:r>
              <a:rPr lang="en-US" sz="2800" b="1" i="1" u="sng" dirty="0">
                <a:solidFill>
                  <a:srgbClr val="00B050"/>
                </a:solidFill>
                <a:ea typeface="Calibri" panose="020F0502020204030204" pitchFamily="34" charset="0"/>
                <a:cs typeface="Times New Roman" panose="02020603050405020304" pitchFamily="18" charset="0"/>
              </a:rPr>
              <a:t>mixed</a:t>
            </a:r>
            <a:r>
              <a:rPr lang="en-US" sz="2800" b="1" i="1" dirty="0">
                <a:solidFill>
                  <a:srgbClr val="00B050"/>
                </a:solidFill>
                <a:ea typeface="Calibri" panose="020F0502020204030204" pitchFamily="34" charset="0"/>
                <a:cs typeface="Times New Roman" panose="02020603050405020304" pitchFamily="18" charset="0"/>
              </a:rPr>
              <a:t> </a:t>
            </a:r>
            <a:r>
              <a:rPr lang="en-US" sz="2800" b="1" i="1" dirty="0" err="1">
                <a:solidFill>
                  <a:srgbClr val="00B050"/>
                </a:solidFill>
                <a:ea typeface="Calibri" panose="020F0502020204030204" pitchFamily="34" charset="0"/>
                <a:cs typeface="Times New Roman" panose="02020603050405020304" pitchFamily="18" charset="0"/>
              </a:rPr>
              <a:t>colour</a:t>
            </a:r>
            <a:r>
              <a:rPr lang="en-US" sz="2800" b="1" i="1" dirty="0">
                <a:solidFill>
                  <a:srgbClr val="00B050"/>
                </a:solidFill>
                <a:ea typeface="Calibri" panose="020F0502020204030204" pitchFamily="34" charset="0"/>
                <a:cs typeface="Times New Roman" panose="02020603050405020304" pitchFamily="18" charset="0"/>
              </a:rPr>
              <a:t>, pale on one side and green on the other, </a:t>
            </a:r>
            <a:r>
              <a:rPr lang="en-US" sz="2800" dirty="0">
                <a:solidFill>
                  <a:prstClr val="black">
                    <a:lumMod val="95000"/>
                    <a:lumOff val="5000"/>
                  </a:prstClr>
                </a:solidFill>
                <a:ea typeface="Calibri" panose="020F0502020204030204" pitchFamily="34" charset="0"/>
                <a:cs typeface="Times New Roman" panose="02020603050405020304" pitchFamily="18" charset="0"/>
              </a:rPr>
              <a:t>the weft, </a:t>
            </a:r>
            <a:r>
              <a:rPr lang="en-US" sz="2800" b="1" i="1" dirty="0">
                <a:solidFill>
                  <a:srgbClr val="00B050"/>
                </a:solidFill>
                <a:ea typeface="Calibri" panose="020F0502020204030204" pitchFamily="34" charset="0"/>
                <a:cs typeface="Times New Roman" panose="02020603050405020304" pitchFamily="18" charset="0"/>
              </a:rPr>
              <a:t>evening.</a:t>
            </a:r>
          </a:p>
          <a:p>
            <a:pPr lvl="0">
              <a:lnSpc>
                <a:spcPct val="120000"/>
              </a:lnSpc>
              <a:spcBef>
                <a:spcPts val="0"/>
              </a:spcBef>
              <a:spcAft>
                <a:spcPts val="1000"/>
              </a:spcAft>
            </a:pPr>
            <a:br>
              <a:rPr lang="en-US" sz="2800" b="1" i="1" dirty="0">
                <a:solidFill>
                  <a:srgbClr val="00B050"/>
                </a:solidFill>
                <a:ea typeface="Calibri" panose="020F0502020204030204" pitchFamily="34" charset="0"/>
                <a:cs typeface="Times New Roman" panose="02020603050405020304" pitchFamily="18" charset="0"/>
              </a:rPr>
            </a:br>
            <a:r>
              <a:rPr lang="en-US" sz="3300" b="1" i="1" dirty="0">
                <a:solidFill>
                  <a:srgbClr val="31849B"/>
                </a:solidFill>
                <a:latin typeface="Georgia" panose="02040502050405020303" pitchFamily="18" charset="0"/>
                <a:ea typeface="Calibri" panose="020F0502020204030204" pitchFamily="34" charset="0"/>
                <a:cs typeface="Calibri" panose="020F0502020204030204" pitchFamily="34" charset="0"/>
              </a:rPr>
              <a:t>Etymological Dictionary of the Hebrew Language:  </a:t>
            </a:r>
            <a:r>
              <a:rPr lang="en-US" sz="2200" dirty="0">
                <a:solidFill>
                  <a:prstClr val="black">
                    <a:tint val="75000"/>
                  </a:prstClr>
                </a:solidFill>
                <a:latin typeface="Calibri" panose="020F0502020204030204" pitchFamily="34" charset="0"/>
                <a:ea typeface="Calibri" panose="020F0502020204030204" pitchFamily="34" charset="0"/>
                <a:cs typeface="Calibri" panose="020F0502020204030204" pitchFamily="34" charset="0"/>
              </a:rPr>
              <a:t>&lt;</a:t>
            </a:r>
            <a:r>
              <a:rPr lang="en-US" sz="2200" b="1" dirty="0">
                <a:solidFill>
                  <a:srgbClr val="00B050"/>
                </a:solidFill>
                <a:latin typeface="Calibri" panose="020F0502020204030204" pitchFamily="34" charset="0"/>
                <a:ea typeface="Calibri" panose="020F0502020204030204" pitchFamily="34" charset="0"/>
                <a:cs typeface="Calibri" panose="020F0502020204030204" pitchFamily="34" charset="0"/>
              </a:rPr>
              <a:t>`</a:t>
            </a:r>
            <a:r>
              <a:rPr lang="en-US" sz="2200" b="1" dirty="0" err="1">
                <a:solidFill>
                  <a:srgbClr val="00B050"/>
                </a:solidFill>
                <a:latin typeface="Calibri" panose="020F0502020204030204" pitchFamily="34" charset="0"/>
                <a:ea typeface="Calibri" panose="020F0502020204030204" pitchFamily="34" charset="0"/>
                <a:cs typeface="Calibri" panose="020F0502020204030204" pitchFamily="34" charset="0"/>
              </a:rPr>
              <a:t>ereb</a:t>
            </a:r>
            <a:r>
              <a:rPr lang="en-US" sz="2200" dirty="0">
                <a:solidFill>
                  <a:prstClr val="black">
                    <a:tint val="75000"/>
                  </a:prstClr>
                </a:solidFill>
                <a:latin typeface="Calibri" panose="020F0502020204030204" pitchFamily="34" charset="0"/>
                <a:ea typeface="Calibri" panose="020F0502020204030204" pitchFamily="34" charset="0"/>
                <a:cs typeface="Calibri" panose="020F0502020204030204" pitchFamily="34" charset="0"/>
              </a:rPr>
              <a:t>&gt; - </a:t>
            </a:r>
            <a:r>
              <a:rPr lang="en-US" sz="3700" b="1" dirty="0">
                <a:solidFill>
                  <a:srgbClr val="CC00FF"/>
                </a:solidFill>
                <a:latin typeface="Times New Roman" panose="02020603050405020304" pitchFamily="18" charset="0"/>
                <a:ea typeface="Calibri" panose="020F0502020204030204" pitchFamily="34" charset="0"/>
                <a:cs typeface="Times New Roman" panose="02020603050405020304" pitchFamily="18" charset="0"/>
              </a:rPr>
              <a:t>ע</a:t>
            </a:r>
            <a:r>
              <a:rPr lang="en-US" sz="800" b="1" dirty="0">
                <a:solidFill>
                  <a:srgbClr val="CC00FF"/>
                </a:solidFill>
                <a:latin typeface="Times New Roman" panose="02020603050405020304" pitchFamily="18" charset="0"/>
                <a:ea typeface="Calibri" panose="020F0502020204030204" pitchFamily="34" charset="0"/>
                <a:cs typeface="Times New Roman" panose="02020603050405020304" pitchFamily="18" charset="0"/>
              </a:rPr>
              <a:t> </a:t>
            </a:r>
            <a:r>
              <a:rPr lang="en-US" sz="3700" b="1" dirty="0" err="1">
                <a:solidFill>
                  <a:srgbClr val="CC00FF"/>
                </a:solidFill>
                <a:latin typeface="Times New Roman" panose="02020603050405020304" pitchFamily="18" charset="0"/>
                <a:ea typeface="Calibri" panose="020F0502020204030204" pitchFamily="34" charset="0"/>
                <a:cs typeface="Times New Roman" panose="02020603050405020304" pitchFamily="18" charset="0"/>
              </a:rPr>
              <a:t>ר</a:t>
            </a:r>
            <a:r>
              <a:rPr lang="en-US" sz="3600" b="1" dirty="0" err="1">
                <a:solidFill>
                  <a:srgbClr val="CC00FF"/>
                </a:solidFill>
                <a:latin typeface="Times New Roman" panose="02020603050405020304" pitchFamily="18" charset="0"/>
                <a:ea typeface="Calibri" panose="020F0502020204030204" pitchFamily="34" charset="0"/>
                <a:cs typeface="Times New Roman" panose="02020603050405020304" pitchFamily="18" charset="0"/>
              </a:rPr>
              <a:t>ב</a:t>
            </a:r>
            <a:r>
              <a:rPr lang="en-US" sz="2600" b="1" dirty="0">
                <a:solidFill>
                  <a:srgbClr val="CC00FF"/>
                </a:solidFill>
                <a:latin typeface="Times New Roman" panose="02020603050405020304" pitchFamily="18" charset="0"/>
                <a:ea typeface="Calibri" panose="020F0502020204030204" pitchFamily="34" charset="0"/>
                <a:cs typeface="Arial" panose="020B0604020202020204" pitchFamily="34" charset="0"/>
              </a:rPr>
              <a:t>,</a:t>
            </a:r>
            <a:endParaRPr lang="en-US" sz="2600" dirty="0">
              <a:solidFill>
                <a:prstClr val="black">
                  <a:tint val="75000"/>
                </a:prstClr>
              </a:solidFill>
              <a:latin typeface="Calibri" panose="020F0502020204030204" pitchFamily="34" charset="0"/>
              <a:ea typeface="Calibri" panose="020F0502020204030204" pitchFamily="34" charset="0"/>
              <a:cs typeface="Arial" panose="020B0604020202020204" pitchFamily="34" charset="0"/>
            </a:endParaRPr>
          </a:p>
          <a:p>
            <a:pPr lvl="0">
              <a:lnSpc>
                <a:spcPct val="120000"/>
              </a:lnSpc>
              <a:spcBef>
                <a:spcPts val="0"/>
              </a:spcBef>
            </a:pP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(some definitions apply to Light), to set (said especially of the sun), to enter, to go in, to go down, it became evening, it grew dark, sunset, evening, </a:t>
            </a:r>
            <a:r>
              <a:rPr lang="en-US"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mixed</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to </a:t>
            </a:r>
            <a:r>
              <a:rPr lang="en-US"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mix</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was </a:t>
            </a:r>
            <a:r>
              <a:rPr lang="en-US"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mixed</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was </a:t>
            </a:r>
            <a:r>
              <a:rPr lang="en-US"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mingled</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mixture, </a:t>
            </a:r>
            <a:r>
              <a:rPr lang="en-US" sz="2800" b="1" u="sng" dirty="0">
                <a:solidFill>
                  <a:srgbClr val="7030A0"/>
                </a:solidFill>
                <a:latin typeface="Calibri" panose="020F0502020204030204" pitchFamily="34" charset="0"/>
                <a:ea typeface="Calibri" panose="020F0502020204030204" pitchFamily="34" charset="0"/>
                <a:cs typeface="Calibri" panose="020F0502020204030204" pitchFamily="34" charset="0"/>
              </a:rPr>
              <a:t>woof</a:t>
            </a:r>
            <a:r>
              <a:rPr lang="en-US" sz="2800" dirty="0">
                <a:solidFill>
                  <a:srgbClr val="7030A0"/>
                </a:solidFill>
                <a:latin typeface="Calibri" panose="020F0502020204030204" pitchFamily="34" charset="0"/>
                <a:ea typeface="Calibri" panose="020F0502020204030204" pitchFamily="34" charset="0"/>
                <a:cs typeface="Calibri" panose="020F0502020204030204" pitchFamily="34" charset="0"/>
              </a:rPr>
              <a:t>. </a:t>
            </a:r>
            <a:br>
              <a:rPr lang="en-US" sz="2800" dirty="0">
                <a:solidFill>
                  <a:srgbClr val="7030A0"/>
                </a:solidFill>
                <a:latin typeface="Calibri" panose="020F0502020204030204" pitchFamily="34" charset="0"/>
                <a:ea typeface="Calibri" panose="020F0502020204030204" pitchFamily="34" charset="0"/>
                <a:cs typeface="Calibri" panose="020F0502020204030204" pitchFamily="34" charset="0"/>
              </a:rPr>
            </a:br>
            <a:endParaRPr lang="en-US" sz="2800" dirty="0">
              <a:solidFill>
                <a:prstClr val="black">
                  <a:tint val="75000"/>
                </a:prstClr>
              </a:solidFill>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Bef>
                <a:spcPts val="0"/>
              </a:spcBef>
              <a:spcAft>
                <a:spcPts val="1000"/>
              </a:spcAft>
              <a:buFont typeface="Wingdings" panose="05000000000000000000" pitchFamily="2" charset="2"/>
              <a:buChar char=""/>
            </a:pPr>
            <a:r>
              <a:rPr lang="en-US" sz="2800" dirty="0">
                <a:solidFill>
                  <a:srgbClr val="CC00CC"/>
                </a:solidFill>
                <a:latin typeface="Comic Sans MS" panose="030F0702030302020204" pitchFamily="66" charset="0"/>
                <a:ea typeface="Calibri" panose="020F0502020204030204" pitchFamily="34" charset="0"/>
                <a:cs typeface="Calibri" panose="020F0502020204030204" pitchFamily="34" charset="0"/>
              </a:rPr>
              <a:t>Question:</a:t>
            </a:r>
            <a:r>
              <a:rPr lang="en-US" sz="2800" b="1" dirty="0">
                <a:solidFill>
                  <a:srgbClr val="CC00CC"/>
                </a:solidFill>
                <a:latin typeface="Arial Black" panose="020B0A04020102020204" pitchFamily="34" charset="0"/>
                <a:ea typeface="Calibri" panose="020F0502020204030204" pitchFamily="34" charset="0"/>
                <a:cs typeface="Calibri" panose="020F0502020204030204" pitchFamily="34" charset="0"/>
              </a:rPr>
              <a:t>  </a:t>
            </a:r>
            <a:r>
              <a:rPr lang="en-US" sz="2800" dirty="0">
                <a:solidFill>
                  <a:prstClr val="black">
                    <a:tint val="75000"/>
                  </a:prstClr>
                </a:solidFill>
                <a:latin typeface="Calibri" panose="020F0502020204030204" pitchFamily="34" charset="0"/>
                <a:ea typeface="Calibri" panose="020F0502020204030204" pitchFamily="34" charset="0"/>
                <a:cs typeface="Calibri" panose="020F0502020204030204" pitchFamily="34" charset="0"/>
              </a:rPr>
              <a:t>What is </a:t>
            </a:r>
            <a:r>
              <a:rPr lang="en-US" sz="2800" dirty="0">
                <a:solidFill>
                  <a:srgbClr val="CC00CC"/>
                </a:solidFill>
                <a:latin typeface="Albertus Medium"/>
                <a:ea typeface="Calibri" panose="020F0502020204030204" pitchFamily="34" charset="0"/>
                <a:cs typeface="Calibri" panose="020F0502020204030204" pitchFamily="34" charset="0"/>
              </a:rPr>
              <a:t>“woof”?</a:t>
            </a:r>
            <a:r>
              <a:rPr lang="en-US" sz="2800" b="1" dirty="0">
                <a:solidFill>
                  <a:srgbClr val="CC00CC"/>
                </a:solidFill>
                <a:latin typeface="Arial Black" panose="020B0A0402010202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Let’s check the </a:t>
            </a:r>
            <a:r>
              <a:rPr lang="en-US" sz="2800" i="1" dirty="0">
                <a:solidFill>
                  <a:srgbClr val="000000"/>
                </a:solidFill>
                <a:latin typeface="Calibri" panose="020F0502020204030204" pitchFamily="34" charset="0"/>
                <a:ea typeface="Calibri" panose="020F0502020204030204" pitchFamily="34" charset="0"/>
                <a:cs typeface="Calibri" panose="020F0502020204030204" pitchFamily="34" charset="0"/>
              </a:rPr>
              <a:t>Webster’s Dictionary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first and then the</a:t>
            </a:r>
            <a:r>
              <a:rPr lang="en-US" sz="2800" i="1" dirty="0">
                <a:solidFill>
                  <a:srgbClr val="000000"/>
                </a:solidFill>
                <a:latin typeface="Calibri" panose="020F0502020204030204" pitchFamily="34" charset="0"/>
                <a:ea typeface="Calibri" panose="020F0502020204030204" pitchFamily="34" charset="0"/>
                <a:cs typeface="Calibri" panose="020F0502020204030204" pitchFamily="34" charset="0"/>
              </a:rPr>
              <a:t> Strong’s Concordance</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a:t>
            </a:r>
            <a:b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br>
            <a:r>
              <a:rPr lang="en-US" sz="2800" dirty="0">
                <a:solidFill>
                  <a:srgbClr val="CC00CC"/>
                </a:solidFill>
                <a:latin typeface="Comic Sans MS" panose="030F0702030302020204" pitchFamily="66" charset="0"/>
                <a:ea typeface="Calibri" panose="020F0502020204030204" pitchFamily="34" charset="0"/>
                <a:cs typeface="Calibri" panose="020F0502020204030204" pitchFamily="34" charset="0"/>
              </a:rPr>
              <a:t>	</a:t>
            </a:r>
            <a:r>
              <a:rPr lang="en-US" sz="2800" dirty="0">
                <a:solidFill>
                  <a:srgbClr val="00B050"/>
                </a:solidFill>
                <a:latin typeface="Comic Sans MS" panose="030F0702030302020204" pitchFamily="66" charset="0"/>
                <a:ea typeface="Calibri" panose="020F0502020204030204" pitchFamily="34" charset="0"/>
                <a:cs typeface="Calibri" panose="020F0502020204030204" pitchFamily="34" charset="0"/>
              </a:rPr>
              <a:t>Answer:</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7030A0"/>
                </a:solidFill>
                <a:latin typeface="Albertus Medium"/>
                <a:ea typeface="Calibri" panose="020F0502020204030204" pitchFamily="34" charset="0"/>
                <a:cs typeface="Calibri" panose="020F0502020204030204" pitchFamily="34" charset="0"/>
              </a:rPr>
              <a:t>Woof</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tint val="75000"/>
                  </a:prstClr>
                </a:solidFill>
                <a:latin typeface="Calibri" panose="020F0502020204030204" pitchFamily="34" charset="0"/>
                <a:ea typeface="Calibri" panose="020F0502020204030204" pitchFamily="34" charset="0"/>
                <a:cs typeface="Calibri" panose="020F0502020204030204" pitchFamily="34" charset="0"/>
              </a:rPr>
              <a:t>=</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to </a:t>
            </a:r>
            <a:r>
              <a:rPr lang="en-US"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weave</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the threads that cross the warp, the weft.</a:t>
            </a:r>
            <a:endParaRPr lang="en-US" sz="2800" dirty="0">
              <a:solidFill>
                <a:prstClr val="black">
                  <a:tint val="75000"/>
                </a:prst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a:xfrm>
            <a:off x="11475719" y="6302375"/>
            <a:ext cx="506233" cy="365125"/>
          </a:xfrm>
        </p:spPr>
        <p:txBody>
          <a:bodyPr/>
          <a:lstStyle/>
          <a:p>
            <a:fld id="{0FAB87E4-7748-4117-92E5-790DAABEC644}" type="slidenum">
              <a:rPr lang="en-US" sz="1400" b="1" smtClean="0">
                <a:solidFill>
                  <a:schemeClr val="tx1"/>
                </a:solidFill>
              </a:rPr>
              <a:t>18</a:t>
            </a:fld>
            <a:endParaRPr lang="en-US" sz="1400" b="1" dirty="0">
              <a:solidFill>
                <a:schemeClr val="tx1"/>
              </a:solidFill>
            </a:endParaRPr>
          </a:p>
        </p:txBody>
      </p:sp>
    </p:spTree>
    <p:extLst>
      <p:ext uri="{BB962C8B-B14F-4D97-AF65-F5344CB8AC3E}">
        <p14:creationId xmlns:p14="http://schemas.microsoft.com/office/powerpoint/2010/main" val="29386678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250"/>
                                        <p:tgtEl>
                                          <p:spTgt spid="3">
                                            <p:txEl>
                                              <p:pRg st="2" end="2"/>
                                            </p:txEl>
                                          </p:spTgt>
                                        </p:tgtEl>
                                      </p:cBhvr>
                                    </p:animEffect>
                                    <p:anim calcmode="lin" valueType="num">
                                      <p:cBhvr>
                                        <p:cTn id="8"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250"/>
                                        <p:tgtEl>
                                          <p:spTgt spid="3">
                                            <p:txEl>
                                              <p:pRg st="3" end="3"/>
                                            </p:txEl>
                                          </p:spTgt>
                                        </p:tgtEl>
                                      </p:cBhvr>
                                    </p:animEffect>
                                    <p:anim calcmode="lin" valueType="num">
                                      <p:cBhvr>
                                        <p:cTn id="15" dur="1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2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00B050"/>
          </a:solidFill>
        </p:spPr>
        <p:txBody>
          <a:bodyPr/>
          <a:lstStyle/>
          <a:p>
            <a:r>
              <a:rPr lang="en-US" dirty="0">
                <a:solidFill>
                  <a:srgbClr val="00B050"/>
                </a:solidFill>
              </a:rPr>
              <a:t>.</a:t>
            </a:r>
          </a:p>
        </p:txBody>
      </p:sp>
      <p:sp>
        <p:nvSpPr>
          <p:cNvPr id="3" name="Text Placeholder 2"/>
          <p:cNvSpPr>
            <a:spLocks noGrp="1"/>
          </p:cNvSpPr>
          <p:nvPr>
            <p:ph type="body" idx="1"/>
          </p:nvPr>
        </p:nvSpPr>
        <p:spPr>
          <a:xfrm>
            <a:off x="154546" y="141668"/>
            <a:ext cx="11874322" cy="6568225"/>
          </a:xfrm>
          <a:solidFill>
            <a:schemeClr val="accent6">
              <a:lumMod val="20000"/>
              <a:lumOff val="80000"/>
            </a:schemeClr>
          </a:solidFill>
          <a:scene3d>
            <a:camera prst="orthographicFront"/>
            <a:lightRig rig="threePt" dir="t"/>
          </a:scene3d>
          <a:sp3d>
            <a:bevelT/>
          </a:sp3d>
        </p:spPr>
        <p:txBody>
          <a:bodyPr>
            <a:normAutofit/>
            <a:sp3d extrusionH="57150">
              <a:bevelT w="38100" h="38100"/>
            </a:sp3d>
          </a:bodyPr>
          <a:lstStyle/>
          <a:p>
            <a:pPr>
              <a:lnSpc>
                <a:spcPct val="115000"/>
              </a:lnSpc>
              <a:spcBef>
                <a:spcPts val="0"/>
              </a:spcBef>
              <a:spcAft>
                <a:spcPts val="1000"/>
              </a:spcAft>
            </a:pPr>
            <a:r>
              <a:rPr lang="en-US" b="1" i="1" dirty="0">
                <a:solidFill>
                  <a:srgbClr val="C00000"/>
                </a:solidFill>
                <a:latin typeface="Calibri" panose="020F0502020204030204" pitchFamily="34" charset="0"/>
                <a:ea typeface="Calibri" panose="020F0502020204030204" pitchFamily="34" charset="0"/>
                <a:cs typeface="Calibri" panose="020F0502020204030204" pitchFamily="34" charset="0"/>
              </a:rPr>
              <a:t>Strong’s</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b="1" dirty="0">
                <a:latin typeface="Calibri" panose="020F0502020204030204" pitchFamily="34" charset="0"/>
                <a:ea typeface="Calibri" panose="020F0502020204030204" pitchFamily="34" charset="0"/>
                <a:cs typeface="Calibri" panose="020F0502020204030204" pitchFamily="34" charset="0"/>
              </a:rPr>
              <a:t>OT:615</a:t>
            </a:r>
            <a:r>
              <a:rPr lang="en-US" sz="3200" b="1" u="heavy" dirty="0">
                <a:solidFill>
                  <a:srgbClr val="C0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4</a:t>
            </a:r>
            <a:r>
              <a:rPr lang="en-US" dirty="0">
                <a:latin typeface="Calibri" panose="020F0502020204030204" pitchFamily="34" charset="0"/>
                <a:ea typeface="Calibri" panose="020F0502020204030204" pitchFamily="34" charset="0"/>
                <a:cs typeface="Calibri" panose="020F0502020204030204" pitchFamily="34" charset="0"/>
              </a:rPr>
              <a:t> – </a:t>
            </a:r>
            <a:r>
              <a:rPr lang="en-US" sz="3200" b="1" dirty="0">
                <a:solidFill>
                  <a:srgbClr val="7030A0"/>
                </a:solidFill>
                <a:latin typeface="Script MT Bold" panose="03040602040607080904" pitchFamily="66" charset="0"/>
                <a:ea typeface="Calibri" panose="020F0502020204030204" pitchFamily="34" charset="0"/>
                <a:cs typeface="Calibri" panose="020F0502020204030204" pitchFamily="34" charset="0"/>
              </a:rPr>
              <a:t>Woof, Mixed multitude, Mingled people</a:t>
            </a:r>
            <a:r>
              <a:rPr lang="en-US" sz="3200" b="1" dirty="0">
                <a:solidFill>
                  <a:srgbClr val="FF0000"/>
                </a:solidFill>
                <a:latin typeface="Script MT Bold" panose="03040602040607080904" pitchFamily="66"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 - </a:t>
            </a:r>
            <a:r>
              <a:rPr lang="en-US" sz="4000" b="1" dirty="0">
                <a:solidFill>
                  <a:srgbClr val="CC00FF"/>
                </a:solidFill>
                <a:latin typeface="Times New Roman" panose="02020603050405020304" pitchFamily="18" charset="0"/>
                <a:ea typeface="Calibri" panose="020F0502020204030204" pitchFamily="34" charset="0"/>
                <a:cs typeface="Times New Roman" panose="02020603050405020304" pitchFamily="18" charset="0"/>
              </a:rPr>
              <a:t>ע</a:t>
            </a:r>
            <a:r>
              <a:rPr lang="en-US" sz="900" b="1" dirty="0">
                <a:solidFill>
                  <a:srgbClr val="CC00FF"/>
                </a:solidFill>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CC00FF"/>
                </a:solidFill>
                <a:latin typeface="Times New Roman" panose="02020603050405020304" pitchFamily="18" charset="0"/>
                <a:ea typeface="Calibri" panose="020F0502020204030204" pitchFamily="34" charset="0"/>
                <a:cs typeface="Times New Roman" panose="02020603050405020304" pitchFamily="18" charset="0"/>
              </a:rPr>
              <a:t>ר</a:t>
            </a:r>
            <a:r>
              <a:rPr lang="en-US" sz="3900" b="1" dirty="0" err="1">
                <a:solidFill>
                  <a:srgbClr val="CC00FF"/>
                </a:solidFill>
                <a:latin typeface="Times New Roman" panose="02020603050405020304" pitchFamily="18" charset="0"/>
                <a:ea typeface="Calibri" panose="020F0502020204030204" pitchFamily="34" charset="0"/>
                <a:cs typeface="Times New Roman" panose="02020603050405020304" pitchFamily="18" charset="0"/>
              </a:rPr>
              <a:t>ב</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&lt;</a:t>
            </a:r>
            <a:r>
              <a:rPr lang="en-US" b="1" dirty="0">
                <a:solidFill>
                  <a:srgbClr val="00B050"/>
                </a:solidFill>
                <a:latin typeface="Calibri" panose="020F0502020204030204" pitchFamily="34" charset="0"/>
                <a:ea typeface="Calibri" panose="020F0502020204030204" pitchFamily="34" charset="0"/>
                <a:cs typeface="Calibri" panose="020F0502020204030204" pitchFamily="34" charset="0"/>
              </a:rPr>
              <a:t>`</a:t>
            </a:r>
            <a:r>
              <a:rPr lang="en-US" b="1" dirty="0" err="1">
                <a:solidFill>
                  <a:srgbClr val="00B050"/>
                </a:solidFill>
                <a:latin typeface="Calibri" panose="020F0502020204030204" pitchFamily="34" charset="0"/>
                <a:ea typeface="Calibri" panose="020F0502020204030204" pitchFamily="34" charset="0"/>
                <a:cs typeface="Calibri" panose="020F0502020204030204" pitchFamily="34" charset="0"/>
              </a:rPr>
              <a:t>ereb</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&gt;; or</a:t>
            </a:r>
            <a:endParaRPr lang="en-US" dirty="0">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0"/>
              </a:spcBef>
            </a:pP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2800" dirty="0" err="1">
                <a:solidFill>
                  <a:srgbClr val="000000"/>
                </a:solidFill>
                <a:latin typeface="Calibri" panose="020F0502020204030204" pitchFamily="34" charset="0"/>
                <a:ea typeface="Calibri" panose="020F0502020204030204" pitchFamily="34" charset="0"/>
                <a:cs typeface="Calibri" panose="020F0502020204030204" pitchFamily="34" charset="0"/>
              </a:rPr>
              <a:t>ereb</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C00000"/>
                </a:solidFill>
                <a:latin typeface="Calibri" panose="020F0502020204030204" pitchFamily="34" charset="0"/>
                <a:ea typeface="Calibri" panose="020F0502020204030204" pitchFamily="34" charset="0"/>
                <a:cs typeface="Calibri" panose="020F0502020204030204" pitchFamily="34" charset="0"/>
              </a:rPr>
              <a:t>(ay'-</a:t>
            </a:r>
            <a:r>
              <a:rPr lang="en-US" sz="2800" dirty="0" err="1">
                <a:solidFill>
                  <a:srgbClr val="C00000"/>
                </a:solidFill>
                <a:latin typeface="Calibri" panose="020F0502020204030204" pitchFamily="34" charset="0"/>
                <a:ea typeface="Calibri" panose="020F0502020204030204" pitchFamily="34" charset="0"/>
                <a:cs typeface="Calibri" panose="020F0502020204030204" pitchFamily="34" charset="0"/>
              </a:rPr>
              <a:t>reb</a:t>
            </a:r>
            <a:r>
              <a:rPr lang="en-US" sz="2800"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(1 Kings 10:15), from </a:t>
            </a:r>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OT:6148</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the web (or transverse threads of cloth); also a </a:t>
            </a:r>
            <a:r>
              <a:rPr lang="en-US" sz="2800" b="1" u="sng" dirty="0">
                <a:solidFill>
                  <a:srgbClr val="FF00FF"/>
                </a:solidFill>
                <a:latin typeface="Calibri" panose="020F0502020204030204" pitchFamily="34" charset="0"/>
                <a:ea typeface="Calibri" panose="020F0502020204030204" pitchFamily="34" charset="0"/>
                <a:cs typeface="Calibri" panose="020F0502020204030204" pitchFamily="34" charset="0"/>
              </a:rPr>
              <a:t>mixture</a:t>
            </a:r>
            <a:r>
              <a:rPr lang="en-US" sz="2800" dirty="0">
                <a:solidFill>
                  <a:srgbClr val="FF00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(or mongrel race):  KJV - Arabia, </a:t>
            </a:r>
            <a:r>
              <a:rPr lang="en-US" sz="2800" b="1" u="sng" dirty="0">
                <a:solidFill>
                  <a:srgbClr val="FF00FF"/>
                </a:solidFill>
                <a:latin typeface="Calibri" panose="020F0502020204030204" pitchFamily="34" charset="0"/>
                <a:ea typeface="Calibri" panose="020F0502020204030204" pitchFamily="34" charset="0"/>
                <a:cs typeface="Calibri" panose="020F0502020204030204" pitchFamily="34" charset="0"/>
              </a:rPr>
              <a:t>mingled</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people, </a:t>
            </a:r>
            <a:r>
              <a:rPr lang="en-US" sz="2800" b="1" u="sng" dirty="0">
                <a:solidFill>
                  <a:srgbClr val="FF00FF"/>
                </a:solidFill>
                <a:latin typeface="Calibri" panose="020F0502020204030204" pitchFamily="34" charset="0"/>
                <a:ea typeface="Calibri" panose="020F0502020204030204" pitchFamily="34" charset="0"/>
                <a:cs typeface="Calibri" panose="020F0502020204030204" pitchFamily="34" charset="0"/>
              </a:rPr>
              <a:t>mixed</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(multitude), </a:t>
            </a:r>
            <a:r>
              <a:rPr lang="en-US" sz="2800" b="1" u="sng" dirty="0">
                <a:solidFill>
                  <a:srgbClr val="7030A0"/>
                </a:solidFill>
                <a:latin typeface="Calibri" panose="020F0502020204030204" pitchFamily="34" charset="0"/>
                <a:ea typeface="Calibri" panose="020F0502020204030204" pitchFamily="34" charset="0"/>
                <a:cs typeface="Calibri" panose="020F0502020204030204" pitchFamily="34" charset="0"/>
              </a:rPr>
              <a:t>woof</a:t>
            </a:r>
            <a:r>
              <a:rPr lang="en-US" sz="2800" dirty="0">
                <a:solidFill>
                  <a:srgbClr val="7030A0"/>
                </a:solidFill>
                <a:latin typeface="Calibri" panose="020F0502020204030204" pitchFamily="34" charset="0"/>
                <a:ea typeface="Calibri" panose="020F0502020204030204" pitchFamily="34" charset="0"/>
                <a:cs typeface="Calibri" panose="020F0502020204030204" pitchFamily="34" charset="0"/>
              </a:rPr>
              <a:t>.</a:t>
            </a:r>
            <a:br>
              <a:rPr lang="en-US" sz="2800" dirty="0">
                <a:solidFill>
                  <a:srgbClr val="7030A0"/>
                </a:solidFill>
                <a:latin typeface="Calibri" panose="020F0502020204030204" pitchFamily="34" charset="0"/>
                <a:ea typeface="Calibri" panose="020F0502020204030204" pitchFamily="34" charset="0"/>
                <a:cs typeface="Calibri" panose="020F0502020204030204" pitchFamily="34" charset="0"/>
              </a:rPr>
            </a:br>
            <a:r>
              <a:rPr lang="en-US" sz="2800" b="1" u="sng" dirty="0">
                <a:solidFill>
                  <a:srgbClr val="C00000"/>
                </a:solidFill>
                <a:latin typeface="Calibri" panose="020F0502020204030204" pitchFamily="34" charset="0"/>
                <a:ea typeface="Calibri" panose="020F0502020204030204" pitchFamily="34" charset="0"/>
                <a:cs typeface="Calibri" panose="020F0502020204030204" pitchFamily="34" charset="0"/>
              </a:rPr>
              <a:t> </a:t>
            </a:r>
            <a:endParaRPr lang="en-US" sz="2800" dirty="0">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15000"/>
              </a:lnSpc>
              <a:spcBef>
                <a:spcPts val="0"/>
              </a:spcBef>
              <a:spcAft>
                <a:spcPts val="1000"/>
              </a:spcAft>
              <a:buFont typeface="Courier New" panose="02070309020205020404" pitchFamily="49" charset="0"/>
              <a:buChar char="o"/>
            </a:pPr>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OT:6148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2800" dirty="0" err="1">
                <a:solidFill>
                  <a:srgbClr val="000000"/>
                </a:solidFill>
                <a:latin typeface="Calibri" panose="020F0502020204030204" pitchFamily="34" charset="0"/>
                <a:ea typeface="Calibri" panose="020F0502020204030204" pitchFamily="34" charset="0"/>
                <a:cs typeface="Calibri" panose="020F0502020204030204" pitchFamily="34" charset="0"/>
              </a:rPr>
              <a:t>arab</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C00000"/>
                </a:solidFill>
                <a:latin typeface="Calibri" panose="020F0502020204030204" pitchFamily="34" charset="0"/>
                <a:ea typeface="Calibri" panose="020F0502020204030204" pitchFamily="34" charset="0"/>
                <a:cs typeface="Calibri" panose="020F0502020204030204" pitchFamily="34" charset="0"/>
              </a:rPr>
              <a:t>(aw-</a:t>
            </a:r>
            <a:r>
              <a:rPr lang="en-US" sz="2800" dirty="0" err="1">
                <a:solidFill>
                  <a:srgbClr val="C00000"/>
                </a:solidFill>
                <a:latin typeface="Calibri" panose="020F0502020204030204" pitchFamily="34" charset="0"/>
                <a:ea typeface="Calibri" panose="020F0502020204030204" pitchFamily="34" charset="0"/>
                <a:cs typeface="Calibri" panose="020F0502020204030204" pitchFamily="34" charset="0"/>
              </a:rPr>
              <a:t>rab</a:t>
            </a:r>
            <a:r>
              <a:rPr lang="en-US" sz="2800" dirty="0">
                <a:solidFill>
                  <a:srgbClr val="C00000"/>
                </a:solidFill>
                <a:latin typeface="Calibri" panose="020F0502020204030204" pitchFamily="34" charset="0"/>
                <a:ea typeface="Calibri" panose="020F0502020204030204" pitchFamily="34" charset="0"/>
                <a:cs typeface="Calibri" panose="020F0502020204030204" pitchFamily="34" charset="0"/>
              </a:rPr>
              <a:t>');</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a </a:t>
            </a:r>
            <a:r>
              <a:rPr lang="en-US" sz="2800" b="1" dirty="0">
                <a:solidFill>
                  <a:srgbClr val="000000"/>
                </a:solidFill>
                <a:effectLst>
                  <a:glow rad="127000">
                    <a:srgbClr val="00CC00"/>
                  </a:glow>
                </a:effectLst>
                <a:latin typeface="Calibri" panose="020F0502020204030204" pitchFamily="34" charset="0"/>
                <a:ea typeface="Calibri" panose="020F0502020204030204" pitchFamily="34" charset="0"/>
                <a:cs typeface="Calibri" panose="020F0502020204030204" pitchFamily="34" charset="0"/>
              </a:rPr>
              <a:t>primitive root</a:t>
            </a:r>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2800" b="1" u="sng" dirty="0">
                <a:solidFill>
                  <a:srgbClr val="FF00FF"/>
                </a:solidFill>
                <a:latin typeface="Calibri" panose="020F0502020204030204" pitchFamily="34" charset="0"/>
                <a:ea typeface="Calibri" panose="020F0502020204030204" pitchFamily="34" charset="0"/>
                <a:cs typeface="Calibri" panose="020F0502020204030204" pitchFamily="34" charset="0"/>
              </a:rPr>
              <a:t>to braid</a:t>
            </a:r>
            <a:r>
              <a:rPr lang="en-US" sz="2800" dirty="0">
                <a:solidFill>
                  <a:srgbClr val="FF00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i.e. </a:t>
            </a:r>
            <a:r>
              <a:rPr lang="en-US" sz="2800" b="1" u="sng" dirty="0">
                <a:solidFill>
                  <a:srgbClr val="FF00FF"/>
                </a:solidFill>
                <a:latin typeface="Calibri" panose="020F0502020204030204" pitchFamily="34" charset="0"/>
                <a:ea typeface="Calibri" panose="020F0502020204030204" pitchFamily="34" charset="0"/>
                <a:cs typeface="Calibri" panose="020F0502020204030204" pitchFamily="34" charset="0"/>
              </a:rPr>
              <a:t>intermix</a:t>
            </a:r>
            <a:r>
              <a:rPr lang="en-US" sz="2800" dirty="0">
                <a:solidFill>
                  <a:srgbClr val="FF00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technically, to traffic (as if by barter); also or give to be security (as a kind of exchange):  KJV - engage, (</a:t>
            </a:r>
            <a:r>
              <a:rPr lang="en-US" sz="2800" u="sng" dirty="0">
                <a:solidFill>
                  <a:srgbClr val="000000"/>
                </a:solidFill>
                <a:latin typeface="Calibri" panose="020F0502020204030204" pitchFamily="34" charset="0"/>
                <a:ea typeface="Calibri" panose="020F0502020204030204" pitchFamily="34" charset="0"/>
                <a:cs typeface="Calibri" panose="020F0502020204030204" pitchFamily="34" charset="0"/>
              </a:rPr>
              <a:t>inter</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2800" u="sng" dirty="0">
                <a:solidFill>
                  <a:srgbClr val="000000"/>
                </a:solidFill>
                <a:latin typeface="Calibri" panose="020F0502020204030204" pitchFamily="34" charset="0"/>
                <a:ea typeface="Calibri" panose="020F0502020204030204" pitchFamily="34" charset="0"/>
                <a:cs typeface="Calibri" panose="020F0502020204030204" pitchFamily="34" charset="0"/>
              </a:rPr>
              <a:t>meddle</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(with), </a:t>
            </a:r>
            <a:r>
              <a:rPr lang="en-US" sz="2800" b="1" u="sng" dirty="0">
                <a:solidFill>
                  <a:srgbClr val="7030A0"/>
                </a:solidFill>
                <a:latin typeface="Calibri" panose="020F0502020204030204" pitchFamily="34" charset="0"/>
                <a:ea typeface="Calibri" panose="020F0502020204030204" pitchFamily="34" charset="0"/>
                <a:cs typeface="Calibri" panose="020F0502020204030204" pitchFamily="34" charset="0"/>
              </a:rPr>
              <a:t>mingle</a:t>
            </a:r>
            <a:r>
              <a:rPr lang="en-US" sz="2800" dirty="0">
                <a:solidFill>
                  <a:srgbClr val="7030A0"/>
                </a:solidFill>
                <a:latin typeface="Calibri" panose="020F0502020204030204" pitchFamily="34" charset="0"/>
                <a:ea typeface="Calibri" panose="020F0502020204030204" pitchFamily="34" charset="0"/>
                <a:cs typeface="Calibri" panose="020F0502020204030204" pitchFamily="34" charset="0"/>
              </a:rPr>
              <a:t> … </a:t>
            </a:r>
            <a:endParaRPr lang="en-US" sz="2800" dirty="0">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0"/>
              </a:spcBef>
              <a:spcAft>
                <a:spcPts val="1000"/>
              </a:spcAft>
            </a:pPr>
            <a:r>
              <a:rPr lang="en-US" sz="2800" b="1" u="sng" dirty="0">
                <a:solidFill>
                  <a:srgbClr val="FF0000"/>
                </a:solidFill>
                <a:latin typeface="Calibri" panose="020F0502020204030204" pitchFamily="34" charset="0"/>
                <a:ea typeface="Calibri" panose="020F0502020204030204" pitchFamily="34" charset="0"/>
                <a:cs typeface="Calibri" panose="020F0502020204030204" pitchFamily="34" charset="0"/>
              </a:rPr>
              <a:t>Note</a:t>
            </a:r>
            <a:r>
              <a:rPr lang="en-US"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The variety of meanings for </a:t>
            </a:r>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OT:6154</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strongly suggests … </a:t>
            </a:r>
            <a:b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b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“a mixing/mingling.”  That’s because, in Hebrew, </a:t>
            </a:r>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OT:615</a:t>
            </a:r>
            <a:r>
              <a:rPr lang="en-US" sz="2800" b="1" dirty="0">
                <a:solidFill>
                  <a:srgbClr val="C00000"/>
                </a:solidFill>
                <a:latin typeface="Calibri" panose="020F0502020204030204" pitchFamily="34" charset="0"/>
                <a:ea typeface="Calibri" panose="020F0502020204030204" pitchFamily="34" charset="0"/>
                <a:cs typeface="Calibri" panose="020F0502020204030204" pitchFamily="34" charset="0"/>
              </a:rPr>
              <a:t>4</a:t>
            </a:r>
            <a:r>
              <a:rPr lang="en-US" sz="2800"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is a family word  </a:t>
            </a:r>
            <a:b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b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with </a:t>
            </a:r>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OT:615</a:t>
            </a:r>
            <a:r>
              <a:rPr lang="en-US" sz="2800" b="1" dirty="0">
                <a:solidFill>
                  <a:srgbClr val="0070C0"/>
                </a:solidFill>
                <a:latin typeface="Calibri" panose="020F0502020204030204" pitchFamily="34" charset="0"/>
                <a:ea typeface="Calibri" panose="020F0502020204030204" pitchFamily="34" charset="0"/>
                <a:cs typeface="Calibri" panose="020F0502020204030204" pitchFamily="34" charset="0"/>
              </a:rPr>
              <a:t>3</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[even/evening] - </a:t>
            </a:r>
            <a:r>
              <a:rPr lang="en-US" sz="2800" dirty="0">
                <a:solidFill>
                  <a:schemeClr val="tx1"/>
                </a:solidFill>
                <a:latin typeface="Calibri" panose="020F0502020204030204" pitchFamily="34" charset="0"/>
                <a:ea typeface="Calibri" panose="020F0502020204030204" pitchFamily="34" charset="0"/>
                <a:cs typeface="Calibri" panose="020F0502020204030204" pitchFamily="34" charset="0"/>
              </a:rPr>
              <a:t>meaning there will be strong similarities.  </a:t>
            </a:r>
          </a:p>
          <a:p>
            <a:endParaRPr lang="en-US" dirty="0">
              <a:solidFill>
                <a:schemeClr val="bg1"/>
              </a:solidFill>
            </a:endParaRPr>
          </a:p>
        </p:txBody>
      </p:sp>
      <p:sp>
        <p:nvSpPr>
          <p:cNvPr id="4" name="Slide Number Placeholder 3"/>
          <p:cNvSpPr>
            <a:spLocks noGrp="1"/>
          </p:cNvSpPr>
          <p:nvPr>
            <p:ph type="sldNum" sz="quarter" idx="12"/>
          </p:nvPr>
        </p:nvSpPr>
        <p:spPr>
          <a:xfrm>
            <a:off x="11452860" y="6292926"/>
            <a:ext cx="495998" cy="365125"/>
          </a:xfrm>
        </p:spPr>
        <p:txBody>
          <a:bodyPr/>
          <a:lstStyle/>
          <a:p>
            <a:fld id="{0FAB87E4-7748-4117-92E5-790DAABEC644}" type="slidenum">
              <a:rPr lang="en-US" sz="1400" b="1" smtClean="0">
                <a:solidFill>
                  <a:schemeClr val="tx1"/>
                </a:solidFill>
              </a:rPr>
              <a:t>19</a:t>
            </a:fld>
            <a:endParaRPr lang="en-US" sz="1400" b="1" dirty="0">
              <a:solidFill>
                <a:schemeClr val="tx1"/>
              </a:solidFill>
            </a:endParaRPr>
          </a:p>
        </p:txBody>
      </p:sp>
    </p:spTree>
    <p:extLst>
      <p:ext uri="{BB962C8B-B14F-4D97-AF65-F5344CB8AC3E}">
        <p14:creationId xmlns:p14="http://schemas.microsoft.com/office/powerpoint/2010/main" val="4044797929"/>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3000">
              <a:srgbClr val="FFFF00"/>
            </a:gs>
            <a:gs pos="100000">
              <a:srgbClr val="FF0066"/>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00CC00">
                  <a:alpha val="29000"/>
                </a:srgbClr>
              </a:gs>
              <a:gs pos="54000">
                <a:srgbClr val="FFFF00"/>
              </a:gs>
              <a:gs pos="100000">
                <a:srgbClr val="FF0066">
                  <a:alpha val="80000"/>
                  <a:lumMod val="25000"/>
                  <a:lumOff val="75000"/>
                </a:srgbClr>
              </a:gs>
            </a:gsLst>
            <a:lin ang="5400000" scaled="1"/>
          </a:gradFill>
        </p:spPr>
        <p:txBody>
          <a:bodyPr/>
          <a:lstStyle/>
          <a:p>
            <a:r>
              <a:rPr lang="en-US" dirty="0">
                <a:solidFill>
                  <a:schemeClr val="bg1">
                    <a:lumMod val="75000"/>
                  </a:schemeClr>
                </a:solidFill>
              </a:rPr>
              <a:t>.</a:t>
            </a:r>
          </a:p>
        </p:txBody>
      </p:sp>
      <p:sp>
        <p:nvSpPr>
          <p:cNvPr id="3" name="Text Placeholder 2"/>
          <p:cNvSpPr>
            <a:spLocks noGrp="1"/>
          </p:cNvSpPr>
          <p:nvPr>
            <p:ph type="body" idx="1"/>
          </p:nvPr>
        </p:nvSpPr>
        <p:spPr>
          <a:xfrm>
            <a:off x="154546" y="167425"/>
            <a:ext cx="11848564" cy="6542468"/>
          </a:xfrm>
          <a:solidFill>
            <a:schemeClr val="accent4">
              <a:lumMod val="20000"/>
              <a:lumOff val="80000"/>
            </a:schemeClr>
          </a:solidFill>
          <a:scene3d>
            <a:camera prst="orthographicFront"/>
            <a:lightRig rig="threePt" dir="t"/>
          </a:scene3d>
          <a:sp3d>
            <a:bevelT/>
          </a:sp3d>
        </p:spPr>
        <p:txBody>
          <a:bodyPr lIns="182880" tIns="182880" rIns="182880" anchor="ctr">
            <a:normAutofit/>
            <a:sp3d extrusionH="57150">
              <a:bevelT w="38100" h="38100"/>
            </a:sp3d>
          </a:bodyPr>
          <a:lstStyle/>
          <a:p>
            <a:pPr>
              <a:spcBef>
                <a:spcPts val="0"/>
              </a:spcBef>
              <a:spcAft>
                <a:spcPts val="2400"/>
              </a:spcAft>
            </a:pPr>
            <a:r>
              <a:rPr lang="en-US" sz="2800" dirty="0">
                <a:solidFill>
                  <a:schemeClr val="tx1"/>
                </a:solidFill>
              </a:rPr>
              <a:t>What two specific time frames are identified when this verb with a </a:t>
            </a:r>
            <a:r>
              <a:rPr lang="en-US" sz="2800" b="1" u="sng" dirty="0">
                <a:solidFill>
                  <a:srgbClr val="FF00FF"/>
                </a:solidFill>
              </a:rPr>
              <a:t>mixing effect</a:t>
            </a:r>
            <a:r>
              <a:rPr lang="en-US" sz="2800" dirty="0">
                <a:solidFill>
                  <a:schemeClr val="tx1"/>
                </a:solidFill>
              </a:rPr>
              <a:t> is applied to a 24 hour cycle?  </a:t>
            </a:r>
            <a:r>
              <a:rPr lang="en-US" sz="2800" b="1" dirty="0">
                <a:solidFill>
                  <a:srgbClr val="CC66FF"/>
                </a:solidFill>
              </a:rPr>
              <a:t>The two twilights? </a:t>
            </a:r>
            <a:endParaRPr lang="en-US" sz="2800" dirty="0">
              <a:solidFill>
                <a:schemeClr val="tx1"/>
              </a:solidFill>
            </a:endParaRPr>
          </a:p>
          <a:p>
            <a:pPr>
              <a:spcBef>
                <a:spcPts val="0"/>
              </a:spcBef>
              <a:spcAft>
                <a:spcPts val="2400"/>
              </a:spcAft>
            </a:pPr>
            <a:r>
              <a:rPr lang="en-US" sz="2800" dirty="0">
                <a:solidFill>
                  <a:schemeClr val="tx1"/>
                </a:solidFill>
              </a:rPr>
              <a:t>When does the light and darkness form a </a:t>
            </a:r>
            <a:r>
              <a:rPr lang="en-US" sz="2800" u="sng" dirty="0">
                <a:solidFill>
                  <a:schemeClr val="tx1"/>
                </a:solidFill>
              </a:rPr>
              <a:t>mixing action</a:t>
            </a:r>
            <a:r>
              <a:rPr lang="en-US" sz="2800" dirty="0">
                <a:solidFill>
                  <a:schemeClr val="tx1"/>
                </a:solidFill>
              </a:rPr>
              <a:t>?  </a:t>
            </a:r>
          </a:p>
          <a:p>
            <a:pPr>
              <a:spcBef>
                <a:spcPts val="0"/>
              </a:spcBef>
              <a:spcAft>
                <a:spcPts val="2400"/>
              </a:spcAft>
            </a:pPr>
            <a:r>
              <a:rPr lang="en-US" sz="2800" dirty="0">
                <a:solidFill>
                  <a:schemeClr val="tx1"/>
                </a:solidFill>
              </a:rPr>
              <a:t>Is it somewhere after the direct sunlight has been removed after the heat </a:t>
            </a:r>
            <a:br>
              <a:rPr lang="en-US" sz="2800" dirty="0">
                <a:solidFill>
                  <a:schemeClr val="tx1"/>
                </a:solidFill>
              </a:rPr>
            </a:br>
            <a:r>
              <a:rPr lang="en-US" sz="2800" dirty="0">
                <a:solidFill>
                  <a:schemeClr val="tx1"/>
                </a:solidFill>
              </a:rPr>
              <a:t>of the Light Season?</a:t>
            </a:r>
          </a:p>
          <a:p>
            <a:pPr>
              <a:spcBef>
                <a:spcPts val="0"/>
              </a:spcBef>
              <a:spcAft>
                <a:spcPts val="2400"/>
              </a:spcAft>
            </a:pPr>
            <a:r>
              <a:rPr lang="en-US" sz="2800" b="1" u="sng" dirty="0">
                <a:solidFill>
                  <a:schemeClr val="tx1"/>
                </a:solidFill>
              </a:rPr>
              <a:t>Note</a:t>
            </a:r>
            <a:r>
              <a:rPr lang="en-US" sz="2800" dirty="0">
                <a:solidFill>
                  <a:schemeClr val="tx1"/>
                </a:solidFill>
              </a:rPr>
              <a:t>:  the </a:t>
            </a:r>
            <a:r>
              <a:rPr lang="en-US" sz="2800" dirty="0">
                <a:solidFill>
                  <a:srgbClr val="CC66FF"/>
                </a:solidFill>
              </a:rPr>
              <a:t>qualifier</a:t>
            </a:r>
            <a:r>
              <a:rPr lang="en-US" sz="2800" dirty="0">
                <a:solidFill>
                  <a:schemeClr val="tx1"/>
                </a:solidFill>
              </a:rPr>
              <a:t> for pointing to the pre-sunrise mixture of light and darkness is not seen in these verses of </a:t>
            </a:r>
            <a:r>
              <a:rPr lang="en-US" sz="2800" dirty="0">
                <a:solidFill>
                  <a:srgbClr val="00B050"/>
                </a:solidFill>
              </a:rPr>
              <a:t>Leviticus 23:27-32!  </a:t>
            </a:r>
            <a:br>
              <a:rPr lang="en-US" sz="2800" dirty="0">
                <a:solidFill>
                  <a:srgbClr val="00B050"/>
                </a:solidFill>
              </a:rPr>
            </a:br>
            <a:r>
              <a:rPr lang="en-US" sz="2800" dirty="0">
                <a:solidFill>
                  <a:srgbClr val="00B050"/>
                </a:solidFill>
              </a:rPr>
              <a:t>      </a:t>
            </a:r>
            <a:r>
              <a:rPr lang="en-US" sz="2800" dirty="0">
                <a:solidFill>
                  <a:schemeClr val="tx1"/>
                </a:solidFill>
              </a:rPr>
              <a:t>Therefore we will </a:t>
            </a:r>
            <a:r>
              <a:rPr lang="en-US" sz="2800" b="1" u="sng" dirty="0">
                <a:solidFill>
                  <a:schemeClr val="tx1"/>
                </a:solidFill>
              </a:rPr>
              <a:t>not</a:t>
            </a:r>
            <a:r>
              <a:rPr lang="en-US" sz="2800" dirty="0">
                <a:solidFill>
                  <a:schemeClr val="tx1"/>
                </a:solidFill>
              </a:rPr>
              <a:t> be looking to Dawn!</a:t>
            </a:r>
          </a:p>
          <a:p>
            <a:pPr>
              <a:spcBef>
                <a:spcPts val="0"/>
              </a:spcBef>
              <a:spcAft>
                <a:spcPts val="2400"/>
              </a:spcAft>
            </a:pPr>
            <a:r>
              <a:rPr lang="en-US" sz="2800" dirty="0">
                <a:solidFill>
                  <a:schemeClr val="tx1">
                    <a:lumMod val="95000"/>
                    <a:lumOff val="5000"/>
                  </a:schemeClr>
                </a:solidFill>
              </a:rPr>
              <a:t>The </a:t>
            </a:r>
            <a:r>
              <a:rPr lang="en-US" dirty="0">
                <a:solidFill>
                  <a:schemeClr val="tx1">
                    <a:lumMod val="95000"/>
                    <a:lumOff val="5000"/>
                  </a:schemeClr>
                </a:solidFill>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ע</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chemeClr val="tx1">
                    <a:lumMod val="95000"/>
                    <a:lumOff val="5000"/>
                  </a:schemeClr>
                </a:solidFill>
              </a:rPr>
              <a:t>: </a:t>
            </a:r>
            <a:r>
              <a:rPr lang="en-US" sz="2800" dirty="0">
                <a:solidFill>
                  <a:schemeClr val="tx1">
                    <a:lumMod val="95000"/>
                    <a:lumOff val="5000"/>
                  </a:schemeClr>
                </a:solidFill>
              </a:rPr>
              <a:t>&lt;</a:t>
            </a:r>
            <a:r>
              <a:rPr lang="en-US" sz="2800" dirty="0">
                <a:solidFill>
                  <a:srgbClr val="00B050"/>
                </a:solidFill>
              </a:rPr>
              <a:t>ereb</a:t>
            </a:r>
            <a:r>
              <a:rPr lang="en-US" sz="2800" dirty="0">
                <a:solidFill>
                  <a:schemeClr val="tx1">
                    <a:lumMod val="95000"/>
                    <a:lumOff val="5000"/>
                  </a:schemeClr>
                </a:solidFill>
              </a:rPr>
              <a:t>&gt; (evening </a:t>
            </a:r>
            <a:r>
              <a:rPr lang="en-US" sz="2800" b="1" dirty="0">
                <a:solidFill>
                  <a:srgbClr val="CC66FF"/>
                </a:solidFill>
              </a:rPr>
              <a:t>MIXTURE</a:t>
            </a:r>
            <a:r>
              <a:rPr lang="en-US" sz="2800" dirty="0">
                <a:solidFill>
                  <a:schemeClr val="tx1">
                    <a:lumMod val="95000"/>
                    <a:lumOff val="5000"/>
                  </a:schemeClr>
                </a:solidFill>
              </a:rPr>
              <a:t>) is </a:t>
            </a:r>
            <a:r>
              <a:rPr lang="en-US" sz="2800" b="1" i="1" u="sng" dirty="0">
                <a:solidFill>
                  <a:srgbClr val="FF0066"/>
                </a:solidFill>
              </a:rPr>
              <a:t>after the sunset has occurred</a:t>
            </a:r>
            <a:r>
              <a:rPr lang="en-US" sz="2800" b="1" i="1" dirty="0">
                <a:solidFill>
                  <a:srgbClr val="FF0066"/>
                </a:solidFill>
              </a:rPr>
              <a:t>,</a:t>
            </a:r>
            <a:r>
              <a:rPr lang="en-US" sz="2800" b="1" dirty="0">
                <a:solidFill>
                  <a:srgbClr val="FF0066"/>
                </a:solidFill>
              </a:rPr>
              <a:t> </a:t>
            </a:r>
            <a:br>
              <a:rPr lang="en-US" sz="2800" b="1" dirty="0">
                <a:solidFill>
                  <a:srgbClr val="FF0066"/>
                </a:solidFill>
              </a:rPr>
            </a:br>
            <a:r>
              <a:rPr lang="en-US" sz="2800" dirty="0">
                <a:solidFill>
                  <a:schemeClr val="tx1">
                    <a:lumMod val="95000"/>
                    <a:lumOff val="5000"/>
                  </a:schemeClr>
                </a:solidFill>
              </a:rPr>
              <a:t>thus allowing the mixing of soft sunlight with the ensuing darkness.  </a:t>
            </a:r>
          </a:p>
          <a:p>
            <a:pPr>
              <a:spcBef>
                <a:spcPts val="0"/>
              </a:spcBef>
              <a:spcAft>
                <a:spcPts val="2400"/>
              </a:spcAft>
            </a:pPr>
            <a:r>
              <a:rPr lang="en-US" sz="2800" dirty="0">
                <a:solidFill>
                  <a:schemeClr val="tx1">
                    <a:lumMod val="95000"/>
                    <a:lumOff val="5000"/>
                  </a:schemeClr>
                </a:solidFill>
              </a:rPr>
              <a:t>The </a:t>
            </a:r>
            <a:r>
              <a:rPr lang="en-US" sz="2800" b="1" u="sng" dirty="0">
                <a:solidFill>
                  <a:srgbClr val="0000FF"/>
                </a:solidFill>
              </a:rPr>
              <a:t>absence of direct sunlight</a:t>
            </a:r>
            <a:r>
              <a:rPr lang="en-US" sz="2800" b="1" dirty="0">
                <a:solidFill>
                  <a:srgbClr val="0000FF"/>
                </a:solidFill>
              </a:rPr>
              <a:t> </a:t>
            </a:r>
            <a:r>
              <a:rPr lang="en-US" sz="2800" dirty="0">
                <a:solidFill>
                  <a:schemeClr val="tx1">
                    <a:lumMod val="95000"/>
                    <a:lumOff val="5000"/>
                  </a:schemeClr>
                </a:solidFill>
              </a:rPr>
              <a:t>allows the </a:t>
            </a:r>
            <a:r>
              <a:rPr lang="en-US" sz="2800" b="1" dirty="0">
                <a:solidFill>
                  <a:srgbClr val="FF0066"/>
                </a:solidFill>
              </a:rPr>
              <a:t>MIXTURE</a:t>
            </a:r>
            <a:r>
              <a:rPr lang="en-US" sz="2800" dirty="0">
                <a:solidFill>
                  <a:schemeClr val="tx1">
                    <a:lumMod val="95000"/>
                    <a:lumOff val="5000"/>
                  </a:schemeClr>
                </a:solidFill>
              </a:rPr>
              <a:t> effect needed to </a:t>
            </a:r>
            <a:br>
              <a:rPr lang="en-US" sz="2800" dirty="0">
                <a:solidFill>
                  <a:schemeClr val="tx1">
                    <a:lumMod val="95000"/>
                    <a:lumOff val="5000"/>
                  </a:schemeClr>
                </a:solidFill>
              </a:rPr>
            </a:br>
            <a:r>
              <a:rPr lang="en-US" sz="2800" dirty="0">
                <a:solidFill>
                  <a:schemeClr val="tx1">
                    <a:lumMod val="95000"/>
                    <a:lumOff val="5000"/>
                  </a:schemeClr>
                </a:solidFill>
              </a:rPr>
              <a:t>fulfill the Hebrew definitions. </a:t>
            </a:r>
          </a:p>
        </p:txBody>
      </p:sp>
      <p:sp>
        <p:nvSpPr>
          <p:cNvPr id="4" name="Lightning Bolt 3"/>
          <p:cNvSpPr/>
          <p:nvPr/>
        </p:nvSpPr>
        <p:spPr>
          <a:xfrm rot="6366725">
            <a:off x="11163666" y="46441"/>
            <a:ext cx="655321" cy="587242"/>
          </a:xfrm>
          <a:prstGeom prst="lightningBolt">
            <a:avLst/>
          </a:prstGeom>
          <a:solidFill>
            <a:srgbClr val="FFFF00"/>
          </a:solidFill>
          <a:ln w="5715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a:xfrm>
            <a:off x="11430000" y="6282140"/>
            <a:ext cx="493100" cy="365125"/>
          </a:xfrm>
        </p:spPr>
        <p:txBody>
          <a:bodyPr/>
          <a:lstStyle/>
          <a:p>
            <a:fld id="{0FAB87E4-7748-4117-92E5-790DAABEC644}" type="slidenum">
              <a:rPr lang="en-US" sz="1400" b="1" smtClean="0">
                <a:solidFill>
                  <a:schemeClr val="tx1"/>
                </a:solidFill>
              </a:rPr>
              <a:t>20</a:t>
            </a:fld>
            <a:endParaRPr lang="en-US" sz="1400" b="1" dirty="0">
              <a:solidFill>
                <a:schemeClr val="tx1"/>
              </a:solidFill>
            </a:endParaRPr>
          </a:p>
        </p:txBody>
      </p:sp>
    </p:spTree>
    <p:extLst>
      <p:ext uri="{BB962C8B-B14F-4D97-AF65-F5344CB8AC3E}">
        <p14:creationId xmlns:p14="http://schemas.microsoft.com/office/powerpoint/2010/main" val="3160587695"/>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00CC00">
                  <a:alpha val="29000"/>
                </a:srgbClr>
              </a:gs>
              <a:gs pos="54000">
                <a:srgbClr val="FFFF00"/>
              </a:gs>
              <a:gs pos="100000">
                <a:srgbClr val="FF0066">
                  <a:alpha val="80000"/>
                  <a:lumMod val="25000"/>
                  <a:lumOff val="75000"/>
                </a:srgbClr>
              </a:gs>
            </a:gsLst>
            <a:lin ang="0" scaled="0"/>
          </a:gradFill>
        </p:spPr>
        <p:txBody>
          <a:bodyPr/>
          <a:lstStyle/>
          <a:p>
            <a:r>
              <a:rPr lang="en-US" dirty="0">
                <a:solidFill>
                  <a:schemeClr val="bg1">
                    <a:lumMod val="75000"/>
                  </a:schemeClr>
                </a:solidFill>
              </a:rPr>
              <a:t>.</a:t>
            </a:r>
          </a:p>
        </p:txBody>
      </p:sp>
      <p:sp>
        <p:nvSpPr>
          <p:cNvPr id="3" name="Text Placeholder 2"/>
          <p:cNvSpPr>
            <a:spLocks noGrp="1"/>
          </p:cNvSpPr>
          <p:nvPr>
            <p:ph type="body" idx="1"/>
          </p:nvPr>
        </p:nvSpPr>
        <p:spPr>
          <a:xfrm>
            <a:off x="154546" y="167425"/>
            <a:ext cx="11848564" cy="6542468"/>
          </a:xfrm>
          <a:solidFill>
            <a:schemeClr val="accent4">
              <a:lumMod val="20000"/>
              <a:lumOff val="80000"/>
            </a:schemeClr>
          </a:solidFill>
          <a:scene3d>
            <a:camera prst="orthographicFront"/>
            <a:lightRig rig="threePt" dir="t"/>
          </a:scene3d>
          <a:sp3d>
            <a:bevelT/>
          </a:sp3d>
        </p:spPr>
        <p:txBody>
          <a:bodyPr anchor="ctr">
            <a:sp3d extrusionH="57150">
              <a:bevelT w="38100" h="38100"/>
            </a:sp3d>
          </a:bodyPr>
          <a:lstStyle/>
          <a:p>
            <a:r>
              <a:rPr lang="en-US" sz="2800" dirty="0">
                <a:solidFill>
                  <a:schemeClr val="tx1"/>
                </a:solidFill>
              </a:rPr>
              <a:t>Here is our </a:t>
            </a:r>
            <a:r>
              <a:rPr lang="en-US" sz="2800" dirty="0">
                <a:solidFill>
                  <a:schemeClr val="tx1">
                    <a:lumMod val="95000"/>
                    <a:lumOff val="5000"/>
                  </a:schemeClr>
                </a:solidFill>
              </a:rPr>
              <a:t>pertinent text again to refresh our memories. </a:t>
            </a:r>
          </a:p>
          <a:p>
            <a:pPr lvl="0"/>
            <a:r>
              <a:rPr lang="en-US" sz="2800" dirty="0">
                <a:solidFill>
                  <a:srgbClr val="008080"/>
                </a:solidFill>
                <a:latin typeface="Georgia" panose="02040502050405020303" pitchFamily="18" charset="0"/>
              </a:rPr>
              <a:t>Lev 23:32	(</a:t>
            </a:r>
            <a:r>
              <a:rPr lang="en-US" sz="2800" b="1" dirty="0">
                <a:solidFill>
                  <a:srgbClr val="FF0000"/>
                </a:solidFill>
                <a:latin typeface="Georgia" panose="02040502050405020303" pitchFamily="18" charset="0"/>
              </a:rPr>
              <a:t>a</a:t>
            </a:r>
            <a:r>
              <a:rPr lang="en-US" sz="2800" dirty="0">
                <a:solidFill>
                  <a:srgbClr val="008080"/>
                </a:solidFill>
                <a:latin typeface="Georgia" panose="02040502050405020303" pitchFamily="18" charset="0"/>
              </a:rPr>
              <a:t>)</a:t>
            </a:r>
            <a:r>
              <a:rPr lang="en-US" sz="2800" dirty="0">
                <a:solidFill>
                  <a:prstClr val="black"/>
                </a:solidFill>
                <a:latin typeface="Georgia" panose="02040502050405020303" pitchFamily="18" charset="0"/>
              </a:rPr>
              <a:t>  </a:t>
            </a:r>
            <a:r>
              <a:rPr lang="en-US" sz="2800" b="1" dirty="0">
                <a:solidFill>
                  <a:srgbClr val="00B0F0"/>
                </a:solidFill>
                <a:latin typeface="Georgia" panose="02040502050405020303" pitchFamily="18" charset="0"/>
              </a:rPr>
              <a:t>“It </a:t>
            </a:r>
            <a:r>
              <a:rPr lang="en-US" sz="2800" dirty="0">
                <a:solidFill>
                  <a:prstClr val="white">
                    <a:lumMod val="50000"/>
                  </a:prstClr>
                </a:solidFill>
                <a:latin typeface="Georgia" panose="02040502050405020303" pitchFamily="18" charset="0"/>
              </a:rPr>
              <a:t>is a Sabbath of rest to you, and you shall afflict your 		 	beings. </a:t>
            </a:r>
          </a:p>
          <a:p>
            <a:pPr lvl="0"/>
            <a:r>
              <a:rPr lang="en-US" sz="2800" dirty="0">
                <a:solidFill>
                  <a:prstClr val="white">
                    <a:lumMod val="50000"/>
                  </a:prstClr>
                </a:solidFill>
                <a:latin typeface="Georgia" panose="02040502050405020303" pitchFamily="18" charset="0"/>
              </a:rPr>
              <a:t>		(</a:t>
            </a:r>
            <a:r>
              <a:rPr lang="en-US" sz="2800" b="1" dirty="0">
                <a:solidFill>
                  <a:srgbClr val="FF0000"/>
                </a:solidFill>
                <a:latin typeface="Georgia" panose="02040502050405020303" pitchFamily="18" charset="0"/>
              </a:rPr>
              <a:t>b</a:t>
            </a:r>
            <a:r>
              <a:rPr lang="en-US" sz="2800" dirty="0">
                <a:solidFill>
                  <a:prstClr val="white">
                    <a:lumMod val="50000"/>
                  </a:prstClr>
                </a:solidFill>
                <a:latin typeface="Georgia" panose="02040502050405020303" pitchFamily="18" charset="0"/>
              </a:rPr>
              <a:t>)  </a:t>
            </a:r>
            <a:r>
              <a:rPr lang="en-US" sz="2800" dirty="0">
                <a:solidFill>
                  <a:schemeClr val="tx1">
                    <a:lumMod val="95000"/>
                    <a:lumOff val="5000"/>
                  </a:schemeClr>
                </a:solidFill>
                <a:latin typeface="Georgia" panose="02040502050405020303" pitchFamily="18" charset="0"/>
              </a:rPr>
              <a:t>On the </a:t>
            </a:r>
            <a:r>
              <a:rPr lang="en-US" sz="2800" b="1" dirty="0">
                <a:solidFill>
                  <a:srgbClr val="CC00CC"/>
                </a:solidFill>
                <a:latin typeface="Georgia" panose="02040502050405020303" pitchFamily="18" charset="0"/>
              </a:rPr>
              <a:t>ninth day </a:t>
            </a:r>
            <a:r>
              <a:rPr lang="en-US" sz="2800" dirty="0">
                <a:solidFill>
                  <a:schemeClr val="tx1">
                    <a:lumMod val="95000"/>
                    <a:lumOff val="5000"/>
                  </a:schemeClr>
                </a:solidFill>
                <a:latin typeface="Georgia" panose="02040502050405020303" pitchFamily="18" charset="0"/>
              </a:rPr>
              <a:t>of the month </a:t>
            </a:r>
            <a:r>
              <a:rPr lang="en-US" sz="2800" b="1" dirty="0">
                <a:solidFill>
                  <a:srgbClr val="CC00CC"/>
                </a:solidFill>
                <a:latin typeface="Georgia" panose="02040502050405020303" pitchFamily="18" charset="0"/>
              </a:rPr>
              <a:t>at evening...”</a:t>
            </a:r>
            <a:endParaRPr lang="en-US" sz="2800" dirty="0">
              <a:solidFill>
                <a:prstClr val="black"/>
              </a:solidFill>
            </a:endParaRPr>
          </a:p>
          <a:p>
            <a:pPr algn="ctr"/>
            <a:r>
              <a:rPr lang="en-US" sz="2800" dirty="0">
                <a:solidFill>
                  <a:schemeClr val="tx1">
                    <a:lumMod val="95000"/>
                    <a:lumOff val="5000"/>
                  </a:schemeClr>
                </a:solidFill>
              </a:rPr>
              <a:t>We will now look to charts for the </a:t>
            </a:r>
            <a:r>
              <a:rPr lang="en-US" sz="2800" b="1" i="1" dirty="0">
                <a:solidFill>
                  <a:schemeClr val="tx1">
                    <a:lumMod val="95000"/>
                    <a:lumOff val="5000"/>
                  </a:schemeClr>
                </a:solidFill>
              </a:rPr>
              <a:t>light mixing with darkness part </a:t>
            </a:r>
            <a:r>
              <a:rPr lang="en-US" sz="2800" dirty="0">
                <a:solidFill>
                  <a:schemeClr val="tx1">
                    <a:lumMod val="95000"/>
                    <a:lumOff val="5000"/>
                  </a:schemeClr>
                </a:solidFill>
              </a:rPr>
              <a:t>of </a:t>
            </a:r>
            <a:br>
              <a:rPr lang="en-US" sz="2800" dirty="0">
                <a:solidFill>
                  <a:schemeClr val="tx1">
                    <a:lumMod val="95000"/>
                    <a:lumOff val="5000"/>
                  </a:schemeClr>
                </a:solidFill>
              </a:rPr>
            </a:br>
            <a:r>
              <a:rPr lang="en-US" sz="2800" dirty="0">
                <a:solidFill>
                  <a:schemeClr val="tx1">
                    <a:lumMod val="95000"/>
                    <a:lumOff val="5000"/>
                  </a:schemeClr>
                </a:solidFill>
              </a:rPr>
              <a:t>the 24 hour cycle. </a:t>
            </a:r>
          </a:p>
          <a:p>
            <a:r>
              <a:rPr lang="en-US" sz="2800" dirty="0">
                <a:solidFill>
                  <a:schemeClr val="tx1">
                    <a:lumMod val="95000"/>
                    <a:lumOff val="5000"/>
                  </a:schemeClr>
                </a:solidFill>
              </a:rPr>
              <a:t>The full purpose of this chart is to expose the exact location of the </a:t>
            </a:r>
            <a:r>
              <a:rPr lang="en-US" sz="2800" b="1" dirty="0">
                <a:solidFill>
                  <a:srgbClr val="FF0066"/>
                </a:solidFill>
              </a:rPr>
              <a:t>mixing of light with darkness</a:t>
            </a:r>
            <a:r>
              <a:rPr lang="en-US" sz="2800" dirty="0">
                <a:solidFill>
                  <a:schemeClr val="tx1">
                    <a:lumMod val="95000"/>
                    <a:lumOff val="5000"/>
                  </a:schemeClr>
                </a:solidFill>
              </a:rPr>
              <a:t> (evening) factor for the 9</a:t>
            </a:r>
            <a:r>
              <a:rPr lang="en-US" sz="2800" baseline="30000" dirty="0">
                <a:solidFill>
                  <a:schemeClr val="tx1">
                    <a:lumMod val="95000"/>
                    <a:lumOff val="5000"/>
                  </a:schemeClr>
                </a:solidFill>
              </a:rPr>
              <a:t>th</a:t>
            </a:r>
            <a:r>
              <a:rPr lang="en-US" sz="2800" dirty="0">
                <a:solidFill>
                  <a:schemeClr val="tx1">
                    <a:lumMod val="95000"/>
                    <a:lumOff val="5000"/>
                  </a:schemeClr>
                </a:solidFill>
              </a:rPr>
              <a:t> cycle of the month.  </a:t>
            </a:r>
          </a:p>
          <a:p>
            <a:pPr algn="ctr"/>
            <a:r>
              <a:rPr lang="en-US" sz="2800" dirty="0">
                <a:solidFill>
                  <a:schemeClr val="tx1">
                    <a:lumMod val="95000"/>
                    <a:lumOff val="5000"/>
                  </a:schemeClr>
                </a:solidFill>
              </a:rPr>
              <a:t>The erroneous </a:t>
            </a:r>
            <a:r>
              <a:rPr lang="en-US" sz="2800" b="1" dirty="0">
                <a:solidFill>
                  <a:schemeClr val="tx1">
                    <a:lumMod val="95000"/>
                    <a:lumOff val="5000"/>
                  </a:schemeClr>
                </a:solidFill>
                <a:effectLst>
                  <a:glow rad="228600">
                    <a:schemeClr val="accent2">
                      <a:satMod val="175000"/>
                      <a:alpha val="40000"/>
                    </a:schemeClr>
                  </a:glow>
                </a:effectLst>
              </a:rPr>
              <a:t>Sunset Theory</a:t>
            </a:r>
            <a:r>
              <a:rPr lang="en-US" sz="2800" dirty="0">
                <a:solidFill>
                  <a:schemeClr val="tx1">
                    <a:lumMod val="95000"/>
                    <a:lumOff val="5000"/>
                  </a:schemeClr>
                </a:solidFill>
                <a:effectLst>
                  <a:glow rad="228600">
                    <a:schemeClr val="accent2">
                      <a:satMod val="175000"/>
                      <a:alpha val="40000"/>
                    </a:schemeClr>
                  </a:glow>
                </a:effectLst>
              </a:rPr>
              <a:t> </a:t>
            </a:r>
            <a:r>
              <a:rPr lang="en-US" sz="2800" dirty="0">
                <a:solidFill>
                  <a:schemeClr val="tx1">
                    <a:lumMod val="95000"/>
                    <a:lumOff val="5000"/>
                  </a:schemeClr>
                </a:solidFill>
              </a:rPr>
              <a:t>teaching that Atonement Sabbath starts </a:t>
            </a:r>
            <a:br>
              <a:rPr lang="en-US" sz="2800" dirty="0">
                <a:solidFill>
                  <a:schemeClr val="tx1">
                    <a:lumMod val="95000"/>
                    <a:lumOff val="5000"/>
                  </a:schemeClr>
                </a:solidFill>
              </a:rPr>
            </a:br>
            <a:r>
              <a:rPr lang="en-US" sz="2800" dirty="0">
                <a:solidFill>
                  <a:schemeClr val="tx1">
                    <a:lumMod val="95000"/>
                    <a:lumOff val="5000"/>
                  </a:schemeClr>
                </a:solidFill>
              </a:rPr>
              <a:t>directly </a:t>
            </a:r>
            <a:r>
              <a:rPr lang="en-US" sz="2800" b="1" u="sng" dirty="0">
                <a:solidFill>
                  <a:srgbClr val="FF0000"/>
                </a:solidFill>
              </a:rPr>
              <a:t>before</a:t>
            </a:r>
            <a:r>
              <a:rPr lang="en-US" sz="2800" b="1" dirty="0">
                <a:solidFill>
                  <a:srgbClr val="FF0000"/>
                </a:solidFill>
              </a:rPr>
              <a:t> (or after) </a:t>
            </a:r>
            <a:r>
              <a:rPr lang="en-US" sz="2800" dirty="0">
                <a:solidFill>
                  <a:schemeClr val="tx1">
                    <a:lumMod val="95000"/>
                    <a:lumOff val="5000"/>
                  </a:schemeClr>
                </a:solidFill>
              </a:rPr>
              <a:t>the sunset </a:t>
            </a:r>
            <a:r>
              <a:rPr lang="en-US" sz="2800" b="1" u="sng" dirty="0">
                <a:solidFill>
                  <a:schemeClr val="tx1">
                    <a:lumMod val="95000"/>
                    <a:lumOff val="5000"/>
                  </a:schemeClr>
                </a:solidFill>
              </a:rPr>
              <a:t>will be exposed soon</a:t>
            </a:r>
            <a:r>
              <a:rPr lang="en-US" sz="2800" b="1" dirty="0">
                <a:solidFill>
                  <a:schemeClr val="tx1">
                    <a:lumMod val="95000"/>
                    <a:lumOff val="5000"/>
                  </a:schemeClr>
                </a:solidFill>
              </a:rPr>
              <a:t>.  </a:t>
            </a:r>
            <a:br>
              <a:rPr lang="en-US" sz="2800" dirty="0">
                <a:solidFill>
                  <a:schemeClr val="tx1">
                    <a:lumMod val="95000"/>
                    <a:lumOff val="5000"/>
                  </a:schemeClr>
                </a:solidFill>
              </a:rPr>
            </a:br>
            <a:br>
              <a:rPr lang="en-US" sz="2800" dirty="0">
                <a:solidFill>
                  <a:schemeClr val="tx1">
                    <a:lumMod val="95000"/>
                    <a:lumOff val="5000"/>
                  </a:schemeClr>
                </a:solidFill>
              </a:rPr>
            </a:br>
            <a:r>
              <a:rPr lang="en-US" sz="2800" b="1" dirty="0">
                <a:solidFill>
                  <a:srgbClr val="FF0000"/>
                </a:solidFill>
              </a:rPr>
              <a:t>Does the </a:t>
            </a:r>
            <a:r>
              <a:rPr lang="en-US" sz="2800" b="1" dirty="0">
                <a:solidFill>
                  <a:srgbClr val="00B0F0"/>
                </a:solidFill>
              </a:rPr>
              <a:t>Sabbath of Atonement </a:t>
            </a:r>
            <a:r>
              <a:rPr lang="en-US" sz="2800" b="1" dirty="0">
                <a:solidFill>
                  <a:srgbClr val="FF0000"/>
                </a:solidFill>
              </a:rPr>
              <a:t>begin on the </a:t>
            </a:r>
            <a:r>
              <a:rPr lang="en-US" sz="2800" b="1" u="sng" dirty="0">
                <a:solidFill>
                  <a:schemeClr val="tx1">
                    <a:lumMod val="95000"/>
                    <a:lumOff val="5000"/>
                  </a:schemeClr>
                </a:solidFill>
              </a:rPr>
              <a:t>9</a:t>
            </a:r>
            <a:r>
              <a:rPr lang="en-US" sz="2800" b="1" u="sng" baseline="30000" dirty="0">
                <a:solidFill>
                  <a:schemeClr val="tx1">
                    <a:lumMod val="95000"/>
                    <a:lumOff val="5000"/>
                  </a:schemeClr>
                </a:solidFill>
              </a:rPr>
              <a:t>th</a:t>
            </a:r>
            <a:r>
              <a:rPr lang="en-US" sz="2800" b="1" u="sng" dirty="0">
                <a:solidFill>
                  <a:schemeClr val="tx1">
                    <a:lumMod val="95000"/>
                    <a:lumOff val="5000"/>
                  </a:schemeClr>
                </a:solidFill>
              </a:rPr>
              <a:t> EVENING</a:t>
            </a:r>
            <a:r>
              <a:rPr lang="en-US" sz="2800" b="1" dirty="0">
                <a:solidFill>
                  <a:srgbClr val="FF0000"/>
                </a:solidFill>
              </a:rPr>
              <a:t> of the month, or can it possibly be </a:t>
            </a:r>
            <a:r>
              <a:rPr lang="en-US" sz="2800" b="1" u="sng" dirty="0">
                <a:solidFill>
                  <a:schemeClr val="tx1">
                    <a:lumMod val="95000"/>
                    <a:lumOff val="5000"/>
                  </a:schemeClr>
                </a:solidFill>
              </a:rPr>
              <a:t>something else</a:t>
            </a:r>
            <a:r>
              <a:rPr lang="en-US" sz="2800" b="1" dirty="0">
                <a:solidFill>
                  <a:schemeClr val="tx1">
                    <a:lumMod val="95000"/>
                    <a:lumOff val="5000"/>
                  </a:schemeClr>
                </a:solidFill>
              </a:rPr>
              <a:t> </a:t>
            </a:r>
            <a:r>
              <a:rPr lang="en-US" sz="2800" b="1" dirty="0">
                <a:solidFill>
                  <a:srgbClr val="FF0000"/>
                </a:solidFill>
              </a:rPr>
              <a:t>that starts there?  Let’s look at it, shall we? </a:t>
            </a:r>
          </a:p>
        </p:txBody>
      </p:sp>
      <p:sp>
        <p:nvSpPr>
          <p:cNvPr id="4" name="Slide Number Placeholder 3"/>
          <p:cNvSpPr>
            <a:spLocks noGrp="1"/>
          </p:cNvSpPr>
          <p:nvPr>
            <p:ph type="sldNum" sz="quarter" idx="12"/>
          </p:nvPr>
        </p:nvSpPr>
        <p:spPr>
          <a:xfrm>
            <a:off x="11464290" y="6298565"/>
            <a:ext cx="470240" cy="365125"/>
          </a:xfrm>
        </p:spPr>
        <p:txBody>
          <a:bodyPr/>
          <a:lstStyle/>
          <a:p>
            <a:fld id="{0FAB87E4-7748-4117-92E5-790DAABEC644}" type="slidenum">
              <a:rPr lang="en-US" sz="1400" b="1" smtClean="0">
                <a:solidFill>
                  <a:schemeClr val="tx1"/>
                </a:solidFill>
              </a:rPr>
              <a:t>21</a:t>
            </a:fld>
            <a:endParaRPr lang="en-US" sz="1400" b="1" dirty="0">
              <a:solidFill>
                <a:schemeClr val="tx1"/>
              </a:solidFill>
            </a:endParaRPr>
          </a:p>
        </p:txBody>
      </p:sp>
    </p:spTree>
    <p:extLst>
      <p:ext uri="{BB962C8B-B14F-4D97-AF65-F5344CB8AC3E}">
        <p14:creationId xmlns:p14="http://schemas.microsoft.com/office/powerpoint/2010/main" val="199489212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1000"/>
                                        <p:tgtEl>
                                          <p:spTgt spid="3">
                                            <p:txEl>
                                              <p:pRg st="5" end="5"/>
                                            </p:txEl>
                                          </p:spTgt>
                                        </p:tgtEl>
                                      </p:cBhvr>
                                    </p:animEffect>
                                    <p:anim calcmode="lin" valueType="num">
                                      <p:cBhvr>
                                        <p:cTn id="2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00FF">
            <a:alpha val="26000"/>
          </a:srgb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55197" y="396240"/>
            <a:ext cx="11497227" cy="5943600"/>
          </a:xfrm>
          <a:solidFill>
            <a:schemeClr val="accent2">
              <a:lumMod val="20000"/>
              <a:lumOff val="80000"/>
            </a:schemeClr>
          </a:solidFill>
          <a:ln w="57150">
            <a:solidFill>
              <a:srgbClr val="950543"/>
            </a:solidFill>
          </a:ln>
          <a:scene3d>
            <a:camera prst="orthographicFront"/>
            <a:lightRig rig="threePt" dir="t"/>
          </a:scene3d>
          <a:sp3d>
            <a:bevelT w="152400" h="50800" prst="softRound"/>
          </a:sp3d>
        </p:spPr>
        <p:txBody>
          <a:bodyPr anchor="ctr">
            <a:normAutofit fontScale="92500" lnSpcReduction="10000"/>
            <a:sp3d extrusionH="57150">
              <a:bevelT w="38100" h="38100" prst="angle"/>
            </a:sp3d>
          </a:bodyPr>
          <a:lstStyle/>
          <a:p>
            <a:r>
              <a:rPr lang="en-US" sz="3600" dirty="0">
                <a:solidFill>
                  <a:srgbClr val="FF0000"/>
                </a:solidFill>
              </a:rPr>
              <a:t>On the next slide is a statement showing the results of starting the Atonement Sabbath at sunset of Tishri 9. </a:t>
            </a:r>
          </a:p>
          <a:p>
            <a:endParaRPr lang="en-US" sz="3600" dirty="0">
              <a:solidFill>
                <a:srgbClr val="FF0000"/>
              </a:solidFill>
            </a:endParaRPr>
          </a:p>
          <a:p>
            <a:r>
              <a:rPr lang="en-US" sz="3600" dirty="0">
                <a:solidFill>
                  <a:srgbClr val="FF0000"/>
                </a:solidFill>
              </a:rPr>
              <a:t> </a:t>
            </a:r>
            <a:br>
              <a:rPr lang="en-US" sz="3600" dirty="0">
                <a:solidFill>
                  <a:srgbClr val="FF0000"/>
                </a:solidFill>
              </a:rPr>
            </a:br>
            <a:r>
              <a:rPr lang="en-US" sz="3600" dirty="0">
                <a:solidFill>
                  <a:srgbClr val="FF0000"/>
                </a:solidFill>
              </a:rPr>
              <a:t>It exposes the situation which occurs when starting the </a:t>
            </a:r>
            <a:r>
              <a:rPr lang="en-US" sz="3600" dirty="0">
                <a:solidFill>
                  <a:srgbClr val="0000FF"/>
                </a:solidFill>
              </a:rPr>
              <a:t>Atonement Sabbath </a:t>
            </a:r>
            <a:r>
              <a:rPr lang="en-US" sz="3600" dirty="0">
                <a:solidFill>
                  <a:srgbClr val="FF0000"/>
                </a:solidFill>
              </a:rPr>
              <a:t>on the </a:t>
            </a:r>
            <a:r>
              <a:rPr lang="en-US" sz="3600" dirty="0">
                <a:solidFill>
                  <a:srgbClr val="00B050"/>
                </a:solidFill>
              </a:rPr>
              <a:t>evening</a:t>
            </a:r>
            <a:r>
              <a:rPr lang="en-US" sz="3600" dirty="0">
                <a:solidFill>
                  <a:srgbClr val="FF0000"/>
                </a:solidFill>
              </a:rPr>
              <a:t> of the </a:t>
            </a:r>
            <a:r>
              <a:rPr lang="en-US" sz="3600" dirty="0">
                <a:solidFill>
                  <a:srgbClr val="00B050"/>
                </a:solidFill>
              </a:rPr>
              <a:t>ninth</a:t>
            </a:r>
            <a:r>
              <a:rPr lang="en-US" sz="3600" dirty="0">
                <a:solidFill>
                  <a:srgbClr val="FF0000"/>
                </a:solidFill>
              </a:rPr>
              <a:t> of Tishri.</a:t>
            </a:r>
          </a:p>
          <a:p>
            <a:endParaRPr lang="en-US" sz="1300" dirty="0">
              <a:solidFill>
                <a:srgbClr val="FF0000"/>
              </a:solidFill>
            </a:endParaRPr>
          </a:p>
          <a:p>
            <a:r>
              <a:rPr lang="en-US" sz="3600" dirty="0">
                <a:solidFill>
                  <a:srgbClr val="FF0000"/>
                </a:solidFill>
              </a:rPr>
              <a:t>We will then examine why this unique situation would, (or would not) exist and see if there is Scriptural support for either scenario.</a:t>
            </a:r>
          </a:p>
          <a:p>
            <a:endParaRPr lang="en-US" sz="1500" dirty="0">
              <a:solidFill>
                <a:srgbClr val="FF0000"/>
              </a:solidFill>
            </a:endParaRPr>
          </a:p>
          <a:p>
            <a:pPr algn="ctr"/>
            <a:r>
              <a:rPr lang="en-US" sz="3600" dirty="0">
                <a:solidFill>
                  <a:schemeClr val="tx1"/>
                </a:solidFill>
              </a:rPr>
              <a:t>Note where the </a:t>
            </a:r>
            <a:r>
              <a:rPr lang="en-US" sz="3600" b="1" u="sng" dirty="0">
                <a:solidFill>
                  <a:srgbClr val="00B050"/>
                </a:solidFill>
              </a:rPr>
              <a:t>green oval</a:t>
            </a:r>
            <a:r>
              <a:rPr lang="en-US" sz="3600" b="1" dirty="0">
                <a:solidFill>
                  <a:srgbClr val="00B050"/>
                </a:solidFill>
              </a:rPr>
              <a:t> </a:t>
            </a:r>
            <a:r>
              <a:rPr lang="en-US" sz="3600" dirty="0">
                <a:solidFill>
                  <a:schemeClr val="tx1"/>
                </a:solidFill>
              </a:rPr>
              <a:t>sits. </a:t>
            </a:r>
            <a:br>
              <a:rPr lang="en-US" sz="3600" dirty="0">
                <a:solidFill>
                  <a:schemeClr val="tx1"/>
                </a:solidFill>
              </a:rPr>
            </a:br>
            <a:br>
              <a:rPr lang="en-US" sz="3600" dirty="0">
                <a:solidFill>
                  <a:schemeClr val="tx1"/>
                </a:solidFill>
              </a:rPr>
            </a:br>
            <a:r>
              <a:rPr lang="en-US" sz="3600" dirty="0">
                <a:solidFill>
                  <a:schemeClr val="tx1"/>
                </a:solidFill>
              </a:rPr>
              <a:t>This is where a </a:t>
            </a:r>
            <a:r>
              <a:rPr lang="en-US" sz="3600" u="sng" dirty="0">
                <a:solidFill>
                  <a:schemeClr val="tx1"/>
                </a:solidFill>
                <a:latin typeface="Arial Black" panose="020B0A04020102020204" pitchFamily="34" charset="0"/>
              </a:rPr>
              <a:t>HUGE</a:t>
            </a:r>
            <a:r>
              <a:rPr lang="en-US" sz="3600" dirty="0">
                <a:solidFill>
                  <a:schemeClr val="tx1"/>
                </a:solidFill>
              </a:rPr>
              <a:t> problem area exists! </a:t>
            </a:r>
          </a:p>
        </p:txBody>
      </p:sp>
      <p:sp>
        <p:nvSpPr>
          <p:cNvPr id="5" name="Slide Number Placeholder 4"/>
          <p:cNvSpPr>
            <a:spLocks noGrp="1"/>
          </p:cNvSpPr>
          <p:nvPr>
            <p:ph type="sldNum" sz="quarter" idx="12"/>
          </p:nvPr>
        </p:nvSpPr>
        <p:spPr>
          <a:xfrm>
            <a:off x="11567159" y="6333820"/>
            <a:ext cx="463545" cy="365125"/>
          </a:xfrm>
        </p:spPr>
        <p:txBody>
          <a:bodyPr/>
          <a:lstStyle/>
          <a:p>
            <a:fld id="{0FAB87E4-7748-4117-92E5-790DAABEC644}" type="slidenum">
              <a:rPr lang="en-US" sz="1400" b="1" smtClean="0">
                <a:solidFill>
                  <a:schemeClr val="tx1"/>
                </a:solidFill>
              </a:rPr>
              <a:t>22</a:t>
            </a:fld>
            <a:endParaRPr lang="en-US" sz="1400" b="1" dirty="0">
              <a:solidFill>
                <a:schemeClr val="tx1"/>
              </a:solidFill>
            </a:endParaRPr>
          </a:p>
        </p:txBody>
      </p:sp>
      <p:pic>
        <p:nvPicPr>
          <p:cNvPr id="1027" name="Picture 3" descr="C:\Users\Rae\Desktop\art moon pt 5\in other words  png.png"/>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76525" y="1280159"/>
            <a:ext cx="7143750" cy="1143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5049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left)">
                                      <p:cBhvr>
                                        <p:cTn id="7" dur="1500"/>
                                        <p:tgtEl>
                                          <p:spTgt spid="1027"/>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left)">
                                      <p:cBhvr>
                                        <p:cTn id="11" dur="175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left)">
                                      <p:cBhvr>
                                        <p:cTn id="16" dur="175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wipe(up)">
                                      <p:cBhvr>
                                        <p:cTn id="21" dur="1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1999" cy="6858000"/>
          </a:xfrm>
          <a:solidFill>
            <a:srgbClr val="FF0066"/>
          </a:solidFill>
        </p:spPr>
        <p:txBody>
          <a:bodyPr/>
          <a:lstStyle/>
          <a:p>
            <a:endParaRPr lang="en-US" dirty="0">
              <a:solidFill>
                <a:srgbClr val="FF0066"/>
              </a:solidFill>
            </a:endParaRPr>
          </a:p>
        </p:txBody>
      </p:sp>
      <p:sp>
        <p:nvSpPr>
          <p:cNvPr id="3" name="Text Placeholder 2"/>
          <p:cNvSpPr>
            <a:spLocks noGrp="1"/>
          </p:cNvSpPr>
          <p:nvPr>
            <p:ph type="body" idx="1"/>
          </p:nvPr>
        </p:nvSpPr>
        <p:spPr>
          <a:xfrm>
            <a:off x="105786" y="90668"/>
            <a:ext cx="11951594" cy="6606861"/>
          </a:xfrm>
          <a:solidFill>
            <a:schemeClr val="accent2">
              <a:lumMod val="20000"/>
              <a:lumOff val="80000"/>
            </a:schemeClr>
          </a:solidFill>
          <a:scene3d>
            <a:camera prst="orthographicFront"/>
            <a:lightRig rig="threePt" dir="t"/>
          </a:scene3d>
          <a:sp3d>
            <a:bevelT/>
          </a:sp3d>
        </p:spPr>
        <p:txBody>
          <a:bodyPr>
            <a:sp3d extrusionH="57150">
              <a:bevelT w="38100" h="38100" prst="angle"/>
            </a:sp3d>
          </a:bodyPr>
          <a:lstStyle/>
          <a:p>
            <a:pPr algn="ctr"/>
            <a:r>
              <a:rPr lang="en-US" b="1" u="sng" dirty="0">
                <a:solidFill>
                  <a:schemeClr val="tx1"/>
                </a:solidFill>
              </a:rPr>
              <a:t>Summary</a:t>
            </a:r>
            <a:r>
              <a:rPr lang="en-US" b="1" dirty="0">
                <a:solidFill>
                  <a:schemeClr val="tx1"/>
                </a:solidFill>
              </a:rPr>
              <a:t> of Atonement Day</a:t>
            </a:r>
            <a:r>
              <a:rPr lang="en-US" b="1" u="sng" dirty="0">
                <a:solidFill>
                  <a:srgbClr val="FF0000"/>
                </a:solidFill>
              </a:rPr>
              <a:t>s</a:t>
            </a:r>
            <a:r>
              <a:rPr lang="en-US" b="1" dirty="0">
                <a:solidFill>
                  <a:schemeClr val="tx1"/>
                </a:solidFill>
              </a:rPr>
              <a:t> according to Sunset Theory.</a:t>
            </a:r>
          </a:p>
          <a:p>
            <a:pPr algn="ctr"/>
            <a:r>
              <a:rPr lang="en-US" b="1" dirty="0">
                <a:solidFill>
                  <a:srgbClr val="FF0000"/>
                </a:solidFill>
              </a:rPr>
              <a:t>Question:  </a:t>
            </a:r>
            <a:r>
              <a:rPr lang="en-US" b="1" i="1" u="sng" dirty="0">
                <a:solidFill>
                  <a:srgbClr val="CC00CC"/>
                </a:solidFill>
                <a:latin typeface="Georgia" panose="02040502050405020303" pitchFamily="18" charset="0"/>
              </a:rPr>
              <a:t>How can</a:t>
            </a:r>
            <a:r>
              <a:rPr lang="en-US" b="1" i="1" dirty="0">
                <a:solidFill>
                  <a:srgbClr val="CC00CC"/>
                </a:solidFill>
                <a:latin typeface="Georgia" panose="02040502050405020303" pitchFamily="18" charset="0"/>
              </a:rPr>
              <a:t> </a:t>
            </a:r>
            <a:r>
              <a:rPr lang="en-US" dirty="0">
                <a:solidFill>
                  <a:schemeClr val="tx1"/>
                </a:solidFill>
              </a:rPr>
              <a:t>Tishri </a:t>
            </a:r>
            <a:r>
              <a:rPr lang="en-US" b="1" dirty="0">
                <a:solidFill>
                  <a:srgbClr val="FF0000"/>
                </a:solidFill>
              </a:rPr>
              <a:t>9</a:t>
            </a:r>
            <a:r>
              <a:rPr lang="en-US" dirty="0">
                <a:solidFill>
                  <a:schemeClr val="tx1"/>
                </a:solidFill>
              </a:rPr>
              <a:t> be a </a:t>
            </a:r>
            <a:r>
              <a:rPr lang="en-US" b="1" u="sng" dirty="0">
                <a:solidFill>
                  <a:schemeClr val="tx1"/>
                </a:solidFill>
              </a:rPr>
              <a:t>Preparation Day</a:t>
            </a:r>
            <a:r>
              <a:rPr lang="en-US" b="1" dirty="0">
                <a:solidFill>
                  <a:schemeClr val="tx1"/>
                </a:solidFill>
              </a:rPr>
              <a:t> </a:t>
            </a:r>
            <a:r>
              <a:rPr lang="en-US" dirty="0">
                <a:solidFill>
                  <a:schemeClr val="tx1"/>
                </a:solidFill>
              </a:rPr>
              <a:t>for the Sabbath of Atonement  </a:t>
            </a:r>
            <a:br>
              <a:rPr lang="en-US" dirty="0">
                <a:solidFill>
                  <a:schemeClr val="tx1"/>
                </a:solidFill>
              </a:rPr>
            </a:br>
            <a:r>
              <a:rPr lang="en-US" dirty="0">
                <a:solidFill>
                  <a:schemeClr val="tx1"/>
                </a:solidFill>
              </a:rPr>
              <a:t>	       on Tishri </a:t>
            </a:r>
            <a:r>
              <a:rPr lang="en-US" b="1" dirty="0">
                <a:solidFill>
                  <a:srgbClr val="FF0000"/>
                </a:solidFill>
              </a:rPr>
              <a:t>10, </a:t>
            </a:r>
            <a:r>
              <a:rPr lang="en-US" dirty="0">
                <a:solidFill>
                  <a:schemeClr val="tx1"/>
                </a:solidFill>
              </a:rPr>
              <a:t>and a </a:t>
            </a:r>
            <a:r>
              <a:rPr lang="en-US" b="1" dirty="0">
                <a:solidFill>
                  <a:srgbClr val="00B0F0"/>
                </a:solidFill>
              </a:rPr>
              <a:t>Sabbath</a:t>
            </a:r>
            <a:r>
              <a:rPr lang="en-US" dirty="0">
                <a:solidFill>
                  <a:schemeClr val="tx1"/>
                </a:solidFill>
              </a:rPr>
              <a:t> day as well</a:t>
            </a:r>
            <a:r>
              <a:rPr lang="en-US" b="1" dirty="0">
                <a:solidFill>
                  <a:srgbClr val="FF0000"/>
                </a:solidFill>
              </a:rPr>
              <a:t>?? </a:t>
            </a:r>
          </a:p>
        </p:txBody>
      </p:sp>
      <p:sp>
        <p:nvSpPr>
          <p:cNvPr id="5" name="Slide Number Placeholder 4"/>
          <p:cNvSpPr>
            <a:spLocks noGrp="1"/>
          </p:cNvSpPr>
          <p:nvPr>
            <p:ph type="sldNum" sz="quarter" idx="12"/>
          </p:nvPr>
        </p:nvSpPr>
        <p:spPr>
          <a:xfrm>
            <a:off x="11567159" y="6333820"/>
            <a:ext cx="463545" cy="365125"/>
          </a:xfrm>
        </p:spPr>
        <p:txBody>
          <a:bodyPr/>
          <a:lstStyle/>
          <a:p>
            <a:fld id="{0FAB87E4-7748-4117-92E5-790DAABEC644}" type="slidenum">
              <a:rPr lang="en-US" sz="1400" b="1" smtClean="0">
                <a:solidFill>
                  <a:schemeClr val="tx1"/>
                </a:solidFill>
              </a:rPr>
              <a:t>23</a:t>
            </a:fld>
            <a:endParaRPr lang="en-US" sz="1400" b="1" dirty="0">
              <a:solidFill>
                <a:schemeClr val="tx1"/>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17760676"/>
              </p:ext>
            </p:extLst>
          </p:nvPr>
        </p:nvGraphicFramePr>
        <p:xfrm>
          <a:off x="822958" y="4258824"/>
          <a:ext cx="10469879" cy="914400"/>
        </p:xfrm>
        <a:graphic>
          <a:graphicData uri="http://schemas.openxmlformats.org/drawingml/2006/table">
            <a:tbl>
              <a:tblPr firstRow="1" bandRow="1">
                <a:tableStyleId>{5C22544A-7EE6-4342-B048-85BDC9FD1C3A}</a:tableStyleId>
              </a:tblPr>
              <a:tblGrid>
                <a:gridCol w="538482">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301240">
                  <a:extLst>
                    <a:ext uri="{9D8B030D-6E8A-4147-A177-3AD203B41FA5}">
                      <a16:colId xmlns:a16="http://schemas.microsoft.com/office/drawing/2014/main" val="20002"/>
                    </a:ext>
                  </a:extLst>
                </a:gridCol>
                <a:gridCol w="2468880">
                  <a:extLst>
                    <a:ext uri="{9D8B030D-6E8A-4147-A177-3AD203B41FA5}">
                      <a16:colId xmlns:a16="http://schemas.microsoft.com/office/drawing/2014/main" val="20003"/>
                    </a:ext>
                  </a:extLst>
                </a:gridCol>
                <a:gridCol w="228600">
                  <a:extLst>
                    <a:ext uri="{9D8B030D-6E8A-4147-A177-3AD203B41FA5}">
                      <a16:colId xmlns:a16="http://schemas.microsoft.com/office/drawing/2014/main" val="20004"/>
                    </a:ext>
                  </a:extLst>
                </a:gridCol>
                <a:gridCol w="2377440">
                  <a:extLst>
                    <a:ext uri="{9D8B030D-6E8A-4147-A177-3AD203B41FA5}">
                      <a16:colId xmlns:a16="http://schemas.microsoft.com/office/drawing/2014/main" val="20005"/>
                    </a:ext>
                  </a:extLst>
                </a:gridCol>
                <a:gridCol w="2346957">
                  <a:extLst>
                    <a:ext uri="{9D8B030D-6E8A-4147-A177-3AD203B41FA5}">
                      <a16:colId xmlns:a16="http://schemas.microsoft.com/office/drawing/2014/main" val="20006"/>
                    </a:ext>
                  </a:extLst>
                </a:gridCol>
              </a:tblGrid>
              <a:tr h="370840">
                <a:tc>
                  <a:txBody>
                    <a:bodyPr/>
                    <a:lstStyle/>
                    <a:p>
                      <a:endParaRPr lang="en-US" sz="800" dirty="0"/>
                    </a:p>
                    <a:p>
                      <a:r>
                        <a:rPr lang="en-US" sz="2800" b="1" dirty="0">
                          <a:ln>
                            <a:solidFill>
                              <a:schemeClr val="accent6">
                                <a:lumMod val="50000"/>
                              </a:schemeClr>
                            </a:solidFill>
                          </a:ln>
                        </a:rPr>
                        <a:t>8</a:t>
                      </a:r>
                    </a:p>
                    <a:p>
                      <a:endParaRPr lang="en-US" dirty="0"/>
                    </a:p>
                  </a:txBody>
                  <a:tcPr>
                    <a:cell3D prstMaterial="dkEdge">
                      <a:bevel w="77470" h="12700" prst="softRound"/>
                      <a:lightRig rig="flood" dir="t"/>
                    </a:cell3D>
                    <a:solidFill>
                      <a:schemeClr val="accent6"/>
                    </a:solidFill>
                  </a:tcPr>
                </a:tc>
                <a:tc>
                  <a:txBody>
                    <a:bodyPr/>
                    <a:lstStyle/>
                    <a:p>
                      <a:endParaRPr lang="en-US"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dirty="0">
                          <a:solidFill>
                            <a:schemeClr val="bg1"/>
                          </a:solidFill>
                        </a:rPr>
                        <a:t>Tishri 9</a:t>
                      </a:r>
                      <a:br>
                        <a:rPr lang="en-US" dirty="0">
                          <a:solidFill>
                            <a:schemeClr val="bg1"/>
                          </a:solidFill>
                        </a:rPr>
                      </a:br>
                      <a:r>
                        <a:rPr lang="en-US" dirty="0">
                          <a:solidFill>
                            <a:schemeClr val="bg1"/>
                          </a:solidFill>
                        </a:rPr>
                        <a:t>Preparation/Sabbath (???)</a:t>
                      </a:r>
                    </a:p>
                  </a:txBody>
                  <a:tcPr>
                    <a:cell3D prstMaterial="dkEdge">
                      <a:bevel w="77470" h="12700" prst="softRound"/>
                      <a:lightRig rig="flood" dir="t"/>
                    </a:cell3D>
                    <a:solidFill>
                      <a:schemeClr val="tx1"/>
                    </a:solidFill>
                  </a:tcPr>
                </a:tc>
                <a:tc>
                  <a:txBody>
                    <a:bodyPr/>
                    <a:lstStyle/>
                    <a:p>
                      <a:pPr algn="ctr"/>
                      <a:r>
                        <a:rPr lang="en-US" dirty="0">
                          <a:ln>
                            <a:solidFill>
                              <a:schemeClr val="bg2">
                                <a:lumMod val="25000"/>
                              </a:schemeClr>
                            </a:solidFill>
                          </a:ln>
                          <a:solidFill>
                            <a:schemeClr val="tx1">
                              <a:lumMod val="65000"/>
                              <a:lumOff val="35000"/>
                            </a:schemeClr>
                          </a:solidFill>
                        </a:rPr>
                        <a:t>Tishri 9</a:t>
                      </a:r>
                      <a:br>
                        <a:rPr lang="en-US" dirty="0">
                          <a:ln>
                            <a:solidFill>
                              <a:schemeClr val="bg2">
                                <a:lumMod val="25000"/>
                              </a:schemeClr>
                            </a:solidFill>
                          </a:ln>
                          <a:solidFill>
                            <a:schemeClr val="tx1">
                              <a:lumMod val="65000"/>
                              <a:lumOff val="35000"/>
                            </a:schemeClr>
                          </a:solidFill>
                        </a:rPr>
                      </a:br>
                      <a:r>
                        <a:rPr lang="en-US" dirty="0">
                          <a:ln>
                            <a:solidFill>
                              <a:schemeClr val="bg2">
                                <a:lumMod val="25000"/>
                              </a:schemeClr>
                            </a:solidFill>
                          </a:ln>
                          <a:solidFill>
                            <a:schemeClr val="tx1">
                              <a:lumMod val="65000"/>
                              <a:lumOff val="35000"/>
                            </a:schemeClr>
                          </a:solidFill>
                        </a:rPr>
                        <a:t>Preparation/Sabbath</a:t>
                      </a:r>
                      <a:br>
                        <a:rPr lang="en-US" dirty="0">
                          <a:ln>
                            <a:solidFill>
                              <a:schemeClr val="bg2">
                                <a:lumMod val="25000"/>
                              </a:schemeClr>
                            </a:solidFill>
                          </a:ln>
                          <a:solidFill>
                            <a:schemeClr val="tx1">
                              <a:lumMod val="65000"/>
                              <a:lumOff val="35000"/>
                            </a:schemeClr>
                          </a:solidFill>
                        </a:rPr>
                      </a:br>
                      <a:r>
                        <a:rPr lang="en-US" dirty="0">
                          <a:ln>
                            <a:solidFill>
                              <a:schemeClr val="bg2">
                                <a:lumMod val="25000"/>
                              </a:schemeClr>
                            </a:solidFill>
                          </a:ln>
                          <a:solidFill>
                            <a:schemeClr val="tx1">
                              <a:lumMod val="65000"/>
                              <a:lumOff val="35000"/>
                            </a:schemeClr>
                          </a:solidFill>
                        </a:rPr>
                        <a:t>(???)</a:t>
                      </a:r>
                    </a:p>
                  </a:txBody>
                  <a:tcPr>
                    <a:cell3D prstMaterial="dkEdge">
                      <a:bevel w="77470" h="12700" prst="softRound"/>
                      <a:lightRig rig="flood" dir="t"/>
                    </a:cell3D>
                    <a:solidFill>
                      <a:schemeClr val="bg1"/>
                    </a:solidFill>
                  </a:tcPr>
                </a:tc>
                <a:tc>
                  <a:txBody>
                    <a:bodyPr/>
                    <a:lstStyle/>
                    <a:p>
                      <a:endParaRPr lang="en-US"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dirty="0">
                          <a:ln>
                            <a:solidFill>
                              <a:srgbClr val="0070C0"/>
                            </a:solidFill>
                          </a:ln>
                          <a:solidFill>
                            <a:srgbClr val="00B0F0"/>
                          </a:solidFill>
                        </a:rPr>
                        <a:t>Tishri 10</a:t>
                      </a:r>
                      <a:br>
                        <a:rPr lang="en-US" dirty="0">
                          <a:ln>
                            <a:solidFill>
                              <a:srgbClr val="0070C0"/>
                            </a:solidFill>
                          </a:ln>
                          <a:solidFill>
                            <a:srgbClr val="00B0F0"/>
                          </a:solidFill>
                        </a:rPr>
                      </a:br>
                      <a:r>
                        <a:rPr lang="en-US" dirty="0">
                          <a:ln>
                            <a:solidFill>
                              <a:srgbClr val="0070C0"/>
                            </a:solidFill>
                          </a:ln>
                          <a:solidFill>
                            <a:srgbClr val="00B0F0"/>
                          </a:solidFill>
                        </a:rPr>
                        <a:t>Atonement</a:t>
                      </a:r>
                      <a:br>
                        <a:rPr lang="en-US" dirty="0">
                          <a:ln>
                            <a:solidFill>
                              <a:srgbClr val="0070C0"/>
                            </a:solidFill>
                          </a:ln>
                          <a:solidFill>
                            <a:srgbClr val="00B0F0"/>
                          </a:solidFill>
                        </a:rPr>
                      </a:br>
                      <a:r>
                        <a:rPr lang="en-US" dirty="0">
                          <a:ln>
                            <a:solidFill>
                              <a:srgbClr val="0070C0"/>
                            </a:solidFill>
                          </a:ln>
                          <a:solidFill>
                            <a:srgbClr val="00B0F0"/>
                          </a:solidFill>
                        </a:rPr>
                        <a:t>Sabbath</a:t>
                      </a:r>
                    </a:p>
                  </a:txBody>
                  <a:tcPr>
                    <a:cell3D prstMaterial="dkEdge">
                      <a:bevel w="77470" h="12700" prst="softRound"/>
                      <a:lightRig rig="flood" dir="t"/>
                    </a:cell3D>
                    <a:solidFill>
                      <a:schemeClr val="tx1"/>
                    </a:solidFill>
                  </a:tcPr>
                </a:tc>
                <a:tc>
                  <a:txBody>
                    <a:bodyPr/>
                    <a:lstStyle/>
                    <a:p>
                      <a:pPr algn="ctr"/>
                      <a:r>
                        <a:rPr lang="en-US" dirty="0">
                          <a:ln>
                            <a:solidFill>
                              <a:srgbClr val="002060"/>
                            </a:solidFill>
                          </a:ln>
                          <a:solidFill>
                            <a:srgbClr val="00B0F0"/>
                          </a:solidFill>
                        </a:rPr>
                        <a:t>Tishri 10</a:t>
                      </a:r>
                      <a:br>
                        <a:rPr lang="en-US" dirty="0">
                          <a:ln>
                            <a:solidFill>
                              <a:srgbClr val="002060"/>
                            </a:solidFill>
                          </a:ln>
                          <a:solidFill>
                            <a:srgbClr val="00B0F0"/>
                          </a:solidFill>
                        </a:rPr>
                      </a:br>
                      <a:r>
                        <a:rPr lang="en-US" dirty="0">
                          <a:ln>
                            <a:solidFill>
                              <a:srgbClr val="002060"/>
                            </a:solidFill>
                          </a:ln>
                          <a:solidFill>
                            <a:srgbClr val="00B0F0"/>
                          </a:solidFill>
                        </a:rPr>
                        <a:t>Atonement</a:t>
                      </a:r>
                      <a:br>
                        <a:rPr lang="en-US" dirty="0">
                          <a:ln>
                            <a:solidFill>
                              <a:srgbClr val="002060"/>
                            </a:solidFill>
                          </a:ln>
                          <a:solidFill>
                            <a:srgbClr val="00B0F0"/>
                          </a:solidFill>
                        </a:rPr>
                      </a:br>
                      <a:r>
                        <a:rPr lang="en-US" dirty="0">
                          <a:ln>
                            <a:solidFill>
                              <a:srgbClr val="002060"/>
                            </a:solidFill>
                          </a:ln>
                          <a:solidFill>
                            <a:srgbClr val="00B0F0"/>
                          </a:solidFill>
                        </a:rPr>
                        <a:t>Sabbath</a:t>
                      </a:r>
                    </a:p>
                  </a:txBody>
                  <a:tcPr>
                    <a:cell3D prstMaterial="dkEdge">
                      <a:bevel w="77470" h="12700" prst="softRound"/>
                      <a:lightRig rig="flood" dir="t"/>
                    </a:cell3D>
                    <a:solidFill>
                      <a:schemeClr val="bg1"/>
                    </a:solidFill>
                  </a:tcPr>
                </a:tc>
                <a:extLst>
                  <a:ext uri="{0D108BD9-81ED-4DB2-BD59-A6C34878D82A}">
                    <a16:rowId xmlns:a16="http://schemas.microsoft.com/office/drawing/2014/main" val="10000"/>
                  </a:ext>
                </a:extLst>
              </a:tr>
            </a:tbl>
          </a:graphicData>
        </a:graphic>
      </p:graphicFrame>
      <p:sp>
        <p:nvSpPr>
          <p:cNvPr id="11" name="Left Bracket 10"/>
          <p:cNvSpPr/>
          <p:nvPr/>
        </p:nvSpPr>
        <p:spPr>
          <a:xfrm rot="5400000">
            <a:off x="3755400" y="1701736"/>
            <a:ext cx="230504" cy="4892245"/>
          </a:xfrm>
          <a:prstGeom prst="leftBracket">
            <a:avLst>
              <a:gd name="adj" fmla="val 91111"/>
            </a:avLst>
          </a:prstGeom>
          <a:solidFill>
            <a:schemeClr val="accent2">
              <a:lumMod val="75000"/>
            </a:schemeClr>
          </a:solidFill>
          <a:ln w="38100">
            <a:solidFill>
              <a:schemeClr val="accent2">
                <a:lumMod val="75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ket 11"/>
          <p:cNvSpPr/>
          <p:nvPr/>
        </p:nvSpPr>
        <p:spPr>
          <a:xfrm rot="5400000">
            <a:off x="8719830" y="1728407"/>
            <a:ext cx="230504" cy="4838904"/>
          </a:xfrm>
          <a:prstGeom prst="leftBracket">
            <a:avLst>
              <a:gd name="adj" fmla="val 91111"/>
            </a:avLst>
          </a:prstGeom>
          <a:solidFill>
            <a:srgbClr val="9D3BFF"/>
          </a:solidFill>
          <a:ln w="38100">
            <a:solidFill>
              <a:srgbClr val="7030A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e 9"/>
          <p:cNvSpPr/>
          <p:nvPr/>
        </p:nvSpPr>
        <p:spPr>
          <a:xfrm rot="16200000">
            <a:off x="6003912" y="571056"/>
            <a:ext cx="653873" cy="9888014"/>
          </a:xfrm>
          <a:prstGeom prst="leftBrace">
            <a:avLst>
              <a:gd name="adj1" fmla="val 75441"/>
              <a:gd name="adj2" fmla="val 50370"/>
            </a:avLst>
          </a:prstGeom>
          <a:gradFill>
            <a:gsLst>
              <a:gs pos="47000">
                <a:schemeClr val="accent2">
                  <a:lumMod val="60000"/>
                  <a:lumOff val="40000"/>
                </a:schemeClr>
              </a:gs>
              <a:gs pos="55000">
                <a:schemeClr val="accent4">
                  <a:lumMod val="60000"/>
                  <a:lumOff val="40000"/>
                </a:schemeClr>
              </a:gs>
            </a:gsLst>
            <a:lin ang="5400000" scaled="0"/>
          </a:gradFill>
          <a:ln w="76200">
            <a:solidFill>
              <a:srgbClr val="B0511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4" name="Straight Connector 13"/>
          <p:cNvCxnSpPr/>
          <p:nvPr/>
        </p:nvCxnSpPr>
        <p:spPr>
          <a:xfrm>
            <a:off x="1386840" y="3073400"/>
            <a:ext cx="0" cy="2104567"/>
          </a:xfrm>
          <a:prstGeom prst="line">
            <a:avLst/>
          </a:prstGeom>
          <a:ln w="76200">
            <a:solidFill>
              <a:schemeClr val="accent2">
                <a:lumMod val="75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70774" y="2282952"/>
            <a:ext cx="0" cy="3258312"/>
          </a:xfrm>
          <a:prstGeom prst="line">
            <a:avLst/>
          </a:prstGeom>
          <a:ln w="76200">
            <a:solidFill>
              <a:srgbClr val="C55A11"/>
            </a:solidFill>
            <a:headEnd type="diamond" w="med" len="med"/>
            <a:tailEnd type="diamond"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1283998" y="3083559"/>
            <a:ext cx="0" cy="2104567"/>
          </a:xfrm>
          <a:prstGeom prst="line">
            <a:avLst/>
          </a:prstGeom>
          <a:ln w="76200">
            <a:solidFill>
              <a:schemeClr val="accent2">
                <a:lumMod val="75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1252222" y="3931921"/>
            <a:ext cx="419620" cy="1395488"/>
          </a:xfrm>
          <a:prstGeom prst="ellipse">
            <a:avLst/>
          </a:prstGeom>
          <a:noFill/>
          <a:ln w="76200">
            <a:solidFill>
              <a:srgbClr val="66FF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3213717" y="1264920"/>
            <a:ext cx="5544203" cy="400110"/>
          </a:xfrm>
          <a:prstGeom prst="rect">
            <a:avLst/>
          </a:prstGeom>
          <a:noFill/>
        </p:spPr>
        <p:txBody>
          <a:bodyPr wrap="square" rtlCol="0">
            <a:spAutoFit/>
            <a:scene3d>
              <a:camera prst="orthographicFront"/>
              <a:lightRig rig="threePt" dir="t"/>
            </a:scene3d>
            <a:sp3d extrusionH="57150">
              <a:bevelT w="38100" h="38100"/>
            </a:sp3d>
          </a:bodyPr>
          <a:lstStyle/>
          <a:p>
            <a:r>
              <a:rPr lang="en-US" b="1" dirty="0"/>
              <a:t>Atonement Day(</a:t>
            </a:r>
            <a:r>
              <a:rPr lang="en-US" b="1" dirty="0">
                <a:effectLst>
                  <a:glow rad="228600">
                    <a:schemeClr val="accent4">
                      <a:satMod val="175000"/>
                      <a:alpha val="40000"/>
                    </a:schemeClr>
                  </a:glow>
                </a:effectLst>
              </a:rPr>
              <a:t>s</a:t>
            </a:r>
            <a:r>
              <a:rPr lang="en-US" b="1" dirty="0"/>
              <a:t>) of  </a:t>
            </a:r>
            <a:r>
              <a:rPr lang="en-US" sz="2000" b="1" u="sng" dirty="0">
                <a:solidFill>
                  <a:srgbClr val="B05110"/>
                </a:solidFill>
                <a:effectLst>
                  <a:glow rad="228600">
                    <a:schemeClr val="accent4">
                      <a:satMod val="175000"/>
                      <a:alpha val="40000"/>
                    </a:schemeClr>
                  </a:glow>
                </a:effectLst>
              </a:rPr>
              <a:t>Sunset Theory</a:t>
            </a:r>
            <a:r>
              <a:rPr lang="en-US" sz="2000" b="1" dirty="0">
                <a:solidFill>
                  <a:srgbClr val="B05110"/>
                </a:solidFill>
              </a:rPr>
              <a:t>?</a:t>
            </a:r>
            <a:r>
              <a:rPr lang="en-US" sz="1400" dirty="0">
                <a:solidFill>
                  <a:srgbClr val="B05110"/>
                </a:solidFill>
              </a:rPr>
              <a:t> </a:t>
            </a:r>
            <a:endParaRPr lang="en-US" dirty="0">
              <a:solidFill>
                <a:srgbClr val="B05110"/>
              </a:solidFill>
            </a:endParaRPr>
          </a:p>
        </p:txBody>
      </p:sp>
      <p:sp>
        <p:nvSpPr>
          <p:cNvPr id="22" name="TextBox 21"/>
          <p:cNvSpPr txBox="1"/>
          <p:nvPr/>
        </p:nvSpPr>
        <p:spPr>
          <a:xfrm>
            <a:off x="401320" y="2204720"/>
            <a:ext cx="6050280" cy="461665"/>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ln w="1905"/>
                <a:solidFill>
                  <a:schemeClr val="tx1">
                    <a:lumMod val="75000"/>
                    <a:lumOff val="25000"/>
                  </a:schemeClr>
                </a:solidFill>
                <a:effectLst>
                  <a:innerShdw blurRad="69850" dist="43180" dir="5400000">
                    <a:srgbClr val="000000">
                      <a:alpha val="65000"/>
                    </a:srgbClr>
                  </a:innerShdw>
                </a:effectLst>
              </a:rPr>
              <a:t>Tishri 9 - </a:t>
            </a:r>
            <a:r>
              <a:rPr lang="en-US" sz="2400" b="1" dirty="0">
                <a:ln w="1905">
                  <a:solidFill>
                    <a:schemeClr val="tx1">
                      <a:lumMod val="50000"/>
                      <a:lumOff val="50000"/>
                    </a:schemeClr>
                  </a:solidFill>
                </a:ln>
                <a:solidFill>
                  <a:srgbClr val="9D3BFF"/>
                </a:solidFill>
                <a:effectLst>
                  <a:innerShdw blurRad="69850" dist="43180" dir="5400000">
                    <a:srgbClr val="000000">
                      <a:alpha val="65000"/>
                    </a:srgbClr>
                  </a:innerShdw>
                </a:effectLst>
              </a:rPr>
              <a:t>“</a:t>
            </a:r>
            <a:r>
              <a:rPr lang="en-US" sz="2400" b="1" u="sng" dirty="0">
                <a:ln w="1905">
                  <a:solidFill>
                    <a:schemeClr val="tx1">
                      <a:lumMod val="50000"/>
                      <a:lumOff val="50000"/>
                    </a:schemeClr>
                  </a:solidFill>
                </a:ln>
                <a:solidFill>
                  <a:srgbClr val="9D3BFF"/>
                </a:solidFill>
              </a:rPr>
              <a:t>Even</a:t>
            </a:r>
            <a:r>
              <a:rPr lang="en-US" sz="2400" b="1" dirty="0">
                <a:ln w="1905">
                  <a:solidFill>
                    <a:schemeClr val="tx1">
                      <a:lumMod val="50000"/>
                      <a:lumOff val="50000"/>
                    </a:schemeClr>
                  </a:solidFill>
                </a:ln>
                <a:solidFill>
                  <a:srgbClr val="9D3BFF"/>
                </a:solidFill>
                <a:effectLst>
                  <a:innerShdw blurRad="69850" dist="43180" dir="5400000">
                    <a:srgbClr val="000000">
                      <a:alpha val="65000"/>
                    </a:srgbClr>
                  </a:innerShdw>
                </a:effectLst>
              </a:rPr>
              <a:t>”</a:t>
            </a:r>
            <a:r>
              <a:rPr lang="en-US" sz="2400" b="1" dirty="0">
                <a:ln w="1905"/>
                <a:solidFill>
                  <a:schemeClr val="tx1">
                    <a:lumMod val="75000"/>
                    <a:lumOff val="25000"/>
                  </a:schemeClr>
                </a:solidFill>
                <a:effectLst>
                  <a:innerShdw blurRad="69850" dist="43180" dir="5400000">
                    <a:srgbClr val="000000">
                      <a:alpha val="65000"/>
                    </a:srgbClr>
                  </a:innerShdw>
                </a:effectLst>
              </a:rPr>
              <a:t> mixture of light &amp; darkness</a:t>
            </a:r>
          </a:p>
        </p:txBody>
      </p:sp>
      <p:sp>
        <p:nvSpPr>
          <p:cNvPr id="23" name="TextBox 22"/>
          <p:cNvSpPr txBox="1"/>
          <p:nvPr/>
        </p:nvSpPr>
        <p:spPr>
          <a:xfrm>
            <a:off x="6621780" y="2204720"/>
            <a:ext cx="5435600" cy="461665"/>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ln w="1905">
                  <a:solidFill>
                    <a:schemeClr val="tx1">
                      <a:lumMod val="50000"/>
                      <a:lumOff val="50000"/>
                    </a:schemeClr>
                  </a:solidFill>
                </a:ln>
                <a:solidFill>
                  <a:srgbClr val="00B0F0"/>
                </a:solidFill>
                <a:effectLst>
                  <a:innerShdw blurRad="69850" dist="43180" dir="5400000">
                    <a:srgbClr val="000000">
                      <a:alpha val="65000"/>
                    </a:srgbClr>
                  </a:innerShdw>
                </a:effectLst>
              </a:rPr>
              <a:t>“</a:t>
            </a:r>
            <a:r>
              <a:rPr lang="en-US" sz="2400" b="1" u="sng" dirty="0">
                <a:ln w="1905">
                  <a:solidFill>
                    <a:schemeClr val="tx1">
                      <a:lumMod val="50000"/>
                      <a:lumOff val="50000"/>
                    </a:schemeClr>
                  </a:solidFill>
                </a:ln>
                <a:solidFill>
                  <a:srgbClr val="00B0F0"/>
                </a:solidFill>
                <a:effectLst>
                  <a:innerShdw blurRad="69850" dist="43180" dir="5400000">
                    <a:srgbClr val="000000">
                      <a:alpha val="65000"/>
                    </a:srgbClr>
                  </a:innerShdw>
                </a:effectLst>
              </a:rPr>
              <a:t>Even</a:t>
            </a:r>
            <a:r>
              <a:rPr lang="en-US" sz="2400" b="1" dirty="0">
                <a:ln w="1905">
                  <a:solidFill>
                    <a:schemeClr val="tx1">
                      <a:lumMod val="50000"/>
                      <a:lumOff val="50000"/>
                    </a:schemeClr>
                  </a:solidFill>
                </a:ln>
                <a:solidFill>
                  <a:srgbClr val="00B0F0"/>
                </a:solidFill>
                <a:effectLst>
                  <a:innerShdw blurRad="69850" dist="43180" dir="5400000">
                    <a:srgbClr val="000000">
                      <a:alpha val="65000"/>
                    </a:srgbClr>
                  </a:innerShdw>
                </a:effectLst>
              </a:rPr>
              <a:t>” </a:t>
            </a:r>
            <a:r>
              <a:rPr lang="en-US" sz="2400" b="1" dirty="0">
                <a:ln w="1905"/>
                <a:solidFill>
                  <a:schemeClr val="tx1">
                    <a:lumMod val="65000"/>
                    <a:lumOff val="35000"/>
                  </a:schemeClr>
                </a:solidFill>
                <a:effectLst>
                  <a:innerShdw blurRad="69850" dist="43180" dir="5400000">
                    <a:srgbClr val="000000">
                      <a:alpha val="65000"/>
                    </a:srgbClr>
                  </a:innerShdw>
                </a:effectLst>
              </a:rPr>
              <a:t>of</a:t>
            </a:r>
            <a:r>
              <a:rPr lang="en-US" sz="2400" b="1" dirty="0">
                <a:ln w="1905"/>
                <a:solidFill>
                  <a:srgbClr val="9D3BFF"/>
                </a:solidFill>
                <a:effectLst>
                  <a:innerShdw blurRad="69850" dist="43180" dir="5400000">
                    <a:srgbClr val="000000">
                      <a:alpha val="65000"/>
                    </a:srgbClr>
                  </a:innerShdw>
                </a:effectLst>
              </a:rPr>
              <a:t> Tishri 10 - </a:t>
            </a:r>
            <a:r>
              <a:rPr lang="en-US" sz="2400" b="1" dirty="0">
                <a:ln w="1905"/>
                <a:solidFill>
                  <a:srgbClr val="0070C0"/>
                </a:solidFill>
                <a:effectLst>
                  <a:innerShdw blurRad="69850" dist="43180" dir="5400000">
                    <a:srgbClr val="000000">
                      <a:alpha val="65000"/>
                    </a:srgbClr>
                  </a:innerShdw>
                </a:effectLst>
              </a:rPr>
              <a:t>Atonement Day</a:t>
            </a:r>
          </a:p>
        </p:txBody>
      </p:sp>
      <p:sp>
        <p:nvSpPr>
          <p:cNvPr id="24" name="TextBox 23"/>
          <p:cNvSpPr txBox="1"/>
          <p:nvPr/>
        </p:nvSpPr>
        <p:spPr>
          <a:xfrm>
            <a:off x="840944" y="2693610"/>
            <a:ext cx="1094536" cy="461665"/>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ln>
                  <a:solidFill>
                    <a:schemeClr val="accent2">
                      <a:lumMod val="50000"/>
                    </a:schemeClr>
                  </a:solidFill>
                </a:ln>
                <a:solidFill>
                  <a:schemeClr val="accent2">
                    <a:lumMod val="75000"/>
                  </a:schemeClr>
                </a:solidFill>
                <a:effectLst>
                  <a:glow rad="228600">
                    <a:schemeClr val="accent4">
                      <a:satMod val="175000"/>
                      <a:alpha val="40000"/>
                    </a:schemeClr>
                  </a:glow>
                </a:effectLst>
              </a:rPr>
              <a:t>Sunset</a:t>
            </a:r>
            <a:endParaRPr lang="en-US" sz="2000" dirty="0">
              <a:ln>
                <a:solidFill>
                  <a:schemeClr val="accent2">
                    <a:lumMod val="50000"/>
                  </a:schemeClr>
                </a:solidFill>
              </a:ln>
              <a:solidFill>
                <a:schemeClr val="accent2">
                  <a:lumMod val="75000"/>
                </a:schemeClr>
              </a:solidFill>
            </a:endParaRPr>
          </a:p>
        </p:txBody>
      </p:sp>
      <p:sp>
        <p:nvSpPr>
          <p:cNvPr id="25" name="TextBox 24"/>
          <p:cNvSpPr txBox="1"/>
          <p:nvPr/>
        </p:nvSpPr>
        <p:spPr>
          <a:xfrm>
            <a:off x="10755105" y="2693610"/>
            <a:ext cx="1094536" cy="461665"/>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ln>
                  <a:solidFill>
                    <a:schemeClr val="accent2">
                      <a:lumMod val="50000"/>
                    </a:schemeClr>
                  </a:solidFill>
                </a:ln>
                <a:solidFill>
                  <a:schemeClr val="accent2">
                    <a:lumMod val="75000"/>
                  </a:schemeClr>
                </a:solidFill>
                <a:effectLst>
                  <a:glow rad="228600">
                    <a:schemeClr val="accent4">
                      <a:satMod val="175000"/>
                      <a:alpha val="40000"/>
                    </a:schemeClr>
                  </a:glow>
                </a:effectLst>
              </a:rPr>
              <a:t>Sunset</a:t>
            </a:r>
            <a:endParaRPr lang="en-US" sz="2000" dirty="0">
              <a:ln>
                <a:solidFill>
                  <a:schemeClr val="accent2">
                    <a:lumMod val="50000"/>
                  </a:schemeClr>
                </a:solidFill>
              </a:ln>
              <a:solidFill>
                <a:schemeClr val="accent2">
                  <a:lumMod val="75000"/>
                </a:schemeClr>
              </a:solidFill>
            </a:endParaRPr>
          </a:p>
        </p:txBody>
      </p:sp>
      <p:sp>
        <p:nvSpPr>
          <p:cNvPr id="26" name="TextBox 25"/>
          <p:cNvSpPr txBox="1"/>
          <p:nvPr/>
        </p:nvSpPr>
        <p:spPr>
          <a:xfrm>
            <a:off x="1522524" y="2928014"/>
            <a:ext cx="4838908" cy="40011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dirty="0">
                <a:ln w="1905"/>
                <a:solidFill>
                  <a:schemeClr val="tx1">
                    <a:lumMod val="75000"/>
                    <a:lumOff val="25000"/>
                  </a:schemeClr>
                </a:solidFill>
                <a:effectLst>
                  <a:innerShdw blurRad="69850" dist="43180" dir="5400000">
                    <a:srgbClr val="000000">
                      <a:alpha val="65000"/>
                    </a:srgbClr>
                  </a:innerShdw>
                </a:effectLst>
              </a:rPr>
              <a:t>24 HRS of affliction</a:t>
            </a:r>
          </a:p>
        </p:txBody>
      </p:sp>
      <p:sp>
        <p:nvSpPr>
          <p:cNvPr id="27" name="TextBox 26"/>
          <p:cNvSpPr txBox="1"/>
          <p:nvPr/>
        </p:nvSpPr>
        <p:spPr>
          <a:xfrm>
            <a:off x="6415630" y="2928014"/>
            <a:ext cx="4846526" cy="40011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u="sng" dirty="0">
                <a:ln w="1905"/>
                <a:solidFill>
                  <a:srgbClr val="E329D6"/>
                </a:solidFill>
                <a:effectLst>
                  <a:glow rad="127000">
                    <a:srgbClr val="FFFF00"/>
                  </a:glow>
                  <a:innerShdw blurRad="69850" dist="43180" dir="5400000">
                    <a:srgbClr val="000000">
                      <a:alpha val="65000"/>
                    </a:srgbClr>
                  </a:innerShdw>
                </a:effectLst>
              </a:rPr>
              <a:t>2</a:t>
            </a:r>
            <a:r>
              <a:rPr lang="en-US" sz="2000" b="1" u="sng" baseline="30000" dirty="0">
                <a:ln w="1905"/>
                <a:solidFill>
                  <a:srgbClr val="E329D6"/>
                </a:solidFill>
                <a:effectLst>
                  <a:glow rad="127000">
                    <a:srgbClr val="FFFF00"/>
                  </a:glow>
                  <a:innerShdw blurRad="69850" dist="43180" dir="5400000">
                    <a:srgbClr val="000000">
                      <a:alpha val="65000"/>
                    </a:srgbClr>
                  </a:innerShdw>
                </a:effectLst>
              </a:rPr>
              <a:t>nd</a:t>
            </a:r>
            <a:r>
              <a:rPr lang="en-US" sz="2000" b="1" dirty="0">
                <a:ln w="1905"/>
                <a:solidFill>
                  <a:srgbClr val="E329D6"/>
                </a:solidFill>
                <a:effectLst>
                  <a:innerShdw blurRad="69850" dist="43180" dir="5400000">
                    <a:srgbClr val="000000">
                      <a:alpha val="65000"/>
                    </a:srgbClr>
                  </a:innerShdw>
                </a:effectLst>
              </a:rPr>
              <a:t> </a:t>
            </a:r>
            <a:r>
              <a:rPr lang="en-US" sz="2000" b="1" dirty="0">
                <a:ln w="1905"/>
                <a:solidFill>
                  <a:schemeClr val="tx1">
                    <a:lumMod val="75000"/>
                    <a:lumOff val="25000"/>
                  </a:schemeClr>
                </a:solidFill>
                <a:effectLst>
                  <a:innerShdw blurRad="69850" dist="43180" dir="5400000">
                    <a:srgbClr val="000000">
                      <a:alpha val="65000"/>
                    </a:srgbClr>
                  </a:innerShdw>
                </a:effectLst>
              </a:rPr>
              <a:t>24 HRS of affliction</a:t>
            </a:r>
          </a:p>
        </p:txBody>
      </p:sp>
      <p:sp>
        <p:nvSpPr>
          <p:cNvPr id="28" name="TextBox 27"/>
          <p:cNvSpPr txBox="1"/>
          <p:nvPr/>
        </p:nvSpPr>
        <p:spPr>
          <a:xfrm>
            <a:off x="1495624" y="3364894"/>
            <a:ext cx="4838908" cy="40011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dirty="0">
                <a:ln w="1905"/>
                <a:solidFill>
                  <a:srgbClr val="E329D6"/>
                </a:solidFill>
                <a:effectLst>
                  <a:innerShdw blurRad="69850" dist="43180" dir="5400000">
                    <a:srgbClr val="000000">
                      <a:alpha val="65000"/>
                    </a:srgbClr>
                  </a:innerShdw>
                </a:effectLst>
              </a:rPr>
              <a:t> 24 HRS of Sabbath</a:t>
            </a:r>
          </a:p>
        </p:txBody>
      </p:sp>
      <p:sp>
        <p:nvSpPr>
          <p:cNvPr id="29" name="TextBox 28"/>
          <p:cNvSpPr txBox="1"/>
          <p:nvPr/>
        </p:nvSpPr>
        <p:spPr>
          <a:xfrm>
            <a:off x="6442264" y="3364894"/>
            <a:ext cx="4846526" cy="40011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u="sng" dirty="0">
                <a:ln w="1905"/>
                <a:solidFill>
                  <a:srgbClr val="E329D6"/>
                </a:solidFill>
                <a:effectLst>
                  <a:glow rad="127000">
                    <a:srgbClr val="FFFF00"/>
                  </a:glow>
                  <a:innerShdw blurRad="69850" dist="43180" dir="5400000">
                    <a:srgbClr val="000000">
                      <a:alpha val="65000"/>
                    </a:srgbClr>
                  </a:innerShdw>
                </a:effectLst>
              </a:rPr>
              <a:t>2</a:t>
            </a:r>
            <a:r>
              <a:rPr lang="en-US" sz="2000" b="1" u="sng" baseline="30000" dirty="0">
                <a:ln w="1905"/>
                <a:solidFill>
                  <a:srgbClr val="E329D6"/>
                </a:solidFill>
                <a:effectLst>
                  <a:glow rad="127000">
                    <a:srgbClr val="FFFF00"/>
                  </a:glow>
                  <a:innerShdw blurRad="69850" dist="43180" dir="5400000">
                    <a:srgbClr val="000000">
                      <a:alpha val="65000"/>
                    </a:srgbClr>
                  </a:innerShdw>
                </a:effectLst>
              </a:rPr>
              <a:t>nd</a:t>
            </a:r>
            <a:r>
              <a:rPr lang="en-US" sz="2000" b="1" dirty="0">
                <a:ln w="1905"/>
                <a:solidFill>
                  <a:schemeClr val="tx1">
                    <a:lumMod val="75000"/>
                    <a:lumOff val="25000"/>
                  </a:schemeClr>
                </a:solidFill>
                <a:effectLst>
                  <a:innerShdw blurRad="69850" dist="43180" dir="5400000">
                    <a:srgbClr val="000000">
                      <a:alpha val="65000"/>
                    </a:srgbClr>
                  </a:innerShdw>
                </a:effectLst>
              </a:rPr>
              <a:t> 24 HRS of Sabbath</a:t>
            </a:r>
          </a:p>
        </p:txBody>
      </p:sp>
      <p:cxnSp>
        <p:nvCxnSpPr>
          <p:cNvPr id="35" name="Straight Arrow Connector 34"/>
          <p:cNvCxnSpPr/>
          <p:nvPr/>
        </p:nvCxnSpPr>
        <p:spPr>
          <a:xfrm flipH="1">
            <a:off x="1424530" y="3155275"/>
            <a:ext cx="1387250" cy="172849"/>
          </a:xfrm>
          <a:prstGeom prst="straightConnector1">
            <a:avLst/>
          </a:prstGeom>
          <a:ln w="38100">
            <a:solidFill>
              <a:schemeClr val="tx1">
                <a:lumMod val="65000"/>
                <a:lumOff val="35000"/>
              </a:schemeClr>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1424530" y="3564949"/>
            <a:ext cx="1440588" cy="200055"/>
          </a:xfrm>
          <a:prstGeom prst="straightConnector1">
            <a:avLst/>
          </a:prstGeom>
          <a:ln w="38100">
            <a:solidFill>
              <a:srgbClr val="E329D6"/>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6415630" y="3157791"/>
            <a:ext cx="1120550" cy="101664"/>
          </a:xfrm>
          <a:prstGeom prst="straightConnector1">
            <a:avLst/>
          </a:prstGeom>
          <a:ln w="38100">
            <a:solidFill>
              <a:schemeClr val="tx1">
                <a:lumMod val="65000"/>
                <a:lumOff val="35000"/>
              </a:schemeClr>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6415630" y="3576343"/>
            <a:ext cx="1173888" cy="115267"/>
          </a:xfrm>
          <a:prstGeom prst="straightConnector1">
            <a:avLst/>
          </a:prstGeom>
          <a:ln w="38100">
            <a:solidFill>
              <a:srgbClr val="E329D6"/>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10110480" y="3582760"/>
            <a:ext cx="1135176" cy="126606"/>
          </a:xfrm>
          <a:prstGeom prst="straightConnector1">
            <a:avLst/>
          </a:prstGeom>
          <a:ln w="38100">
            <a:solidFill>
              <a:srgbClr val="E329D6"/>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5010912" y="3582705"/>
            <a:ext cx="1244903" cy="100027"/>
          </a:xfrm>
          <a:prstGeom prst="straightConnector1">
            <a:avLst/>
          </a:prstGeom>
          <a:ln w="38100">
            <a:solidFill>
              <a:srgbClr val="E329D6"/>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5789676" y="1646742"/>
            <a:ext cx="517956" cy="558486"/>
          </a:xfrm>
          <a:prstGeom prst="straightConnector1">
            <a:avLst/>
          </a:prstGeom>
          <a:ln w="76200">
            <a:solidFill>
              <a:srgbClr val="B05110"/>
            </a:solidFill>
            <a:headEnd type="none"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2711902" y="5794054"/>
            <a:ext cx="7407456" cy="830997"/>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rPr>
              <a:t>Atonement Day(</a:t>
            </a:r>
            <a:r>
              <a:rPr lang="en-US" b="1" u="sng" dirty="0">
                <a:ln w="1905">
                  <a:solidFill>
                    <a:srgbClr val="002060"/>
                  </a:solidFill>
                </a:ln>
                <a:solidFill>
                  <a:schemeClr val="tx1">
                    <a:lumMod val="65000"/>
                    <a:lumOff val="35000"/>
                  </a:schemeClr>
                </a:solidFill>
                <a:effectLst>
                  <a:innerShdw blurRad="69850" dist="43180" dir="5400000">
                    <a:srgbClr val="000000">
                      <a:alpha val="65000"/>
                    </a:srgbClr>
                  </a:innerShdw>
                </a:effectLst>
                <a:latin typeface="Arial Rounded MT Bold" pitchFamily="34" charset="0"/>
              </a:rPr>
              <a:t>s</a:t>
            </a:r>
            <a:r>
              <a:rPr lang="en-US" b="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rPr>
              <a:t>) </a:t>
            </a:r>
            <a:r>
              <a:rPr lang="en-US" sz="2400" b="1" i="1" dirty="0">
                <a:ln w="1905">
                  <a:solidFill>
                    <a:srgbClr val="002060"/>
                  </a:solidFill>
                </a:ln>
                <a:solidFill>
                  <a:srgbClr val="FF0000"/>
                </a:solidFill>
                <a:effectLst>
                  <a:innerShdw blurRad="69850" dist="43180" dir="5400000">
                    <a:srgbClr val="000000">
                      <a:alpha val="65000"/>
                    </a:srgbClr>
                  </a:innerShdw>
                </a:effectLst>
                <a:latin typeface="Arial Rounded MT Bold" pitchFamily="34" charset="0"/>
              </a:rPr>
              <a:t>(?)</a:t>
            </a:r>
            <a:r>
              <a:rPr lang="en-US" b="1" i="1" dirty="0">
                <a:ln w="1905">
                  <a:solidFill>
                    <a:srgbClr val="002060"/>
                  </a:solidFill>
                </a:ln>
                <a:solidFill>
                  <a:srgbClr val="FF0000"/>
                </a:solidFill>
                <a:effectLst>
                  <a:innerShdw blurRad="69850" dist="43180" dir="5400000">
                    <a:srgbClr val="000000">
                      <a:alpha val="65000"/>
                    </a:srgbClr>
                  </a:innerShdw>
                </a:effectLst>
                <a:latin typeface="Arial Rounded MT Bold" pitchFamily="34" charset="0"/>
              </a:rPr>
              <a:t>  </a:t>
            </a:r>
            <a:r>
              <a:rPr lang="en-US" b="1" i="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rPr>
              <a:t>–  </a:t>
            </a:r>
            <a:r>
              <a:rPr lang="en-US" b="1" dirty="0">
                <a:ln w="1905">
                  <a:solidFill>
                    <a:srgbClr val="002060"/>
                  </a:solidFill>
                </a:ln>
                <a:solidFill>
                  <a:schemeClr val="tx1">
                    <a:lumMod val="65000"/>
                    <a:lumOff val="35000"/>
                  </a:schemeClr>
                </a:solidFill>
                <a:effectLst>
                  <a:innerShdw blurRad="69850" dist="43180" dir="5400000">
                    <a:srgbClr val="000000">
                      <a:alpha val="65000"/>
                    </a:srgbClr>
                  </a:innerShdw>
                </a:effectLst>
                <a:latin typeface="Arial Rounded MT Bold" pitchFamily="34" charset="0"/>
              </a:rPr>
              <a:t>48 hours </a:t>
            </a:r>
            <a:r>
              <a:rPr lang="en-US" b="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rPr>
              <a:t>– Tishri 9 &amp; 10 – Scriptures</a:t>
            </a:r>
            <a:r>
              <a:rPr lang="en-US" sz="2400" b="1" dirty="0">
                <a:ln w="1905">
                  <a:solidFill>
                    <a:srgbClr val="002060"/>
                  </a:solidFill>
                </a:ln>
                <a:solidFill>
                  <a:schemeClr val="tx1">
                    <a:lumMod val="65000"/>
                    <a:lumOff val="35000"/>
                  </a:schemeClr>
                </a:solidFill>
                <a:effectLst>
                  <a:glow rad="228600">
                    <a:schemeClr val="accent2">
                      <a:satMod val="175000"/>
                      <a:alpha val="40000"/>
                    </a:schemeClr>
                  </a:glow>
                  <a:innerShdw blurRad="69850" dist="43180" dir="5400000">
                    <a:srgbClr val="000000">
                      <a:alpha val="65000"/>
                    </a:srgbClr>
                  </a:innerShdw>
                </a:effectLst>
                <a:latin typeface="Arial Rounded MT Bold" pitchFamily="34" charset="0"/>
              </a:rPr>
              <a:t>?</a:t>
            </a:r>
            <a:r>
              <a:rPr lang="en-US" b="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rPr>
              <a:t> Atonement Affliction – </a:t>
            </a:r>
            <a:r>
              <a:rPr lang="en-US" b="1" dirty="0">
                <a:ln w="1905">
                  <a:solidFill>
                    <a:srgbClr val="002060"/>
                  </a:solidFill>
                </a:ln>
                <a:solidFill>
                  <a:schemeClr val="tx1">
                    <a:lumMod val="65000"/>
                    <a:lumOff val="35000"/>
                  </a:schemeClr>
                </a:solidFill>
                <a:effectLst>
                  <a:innerShdw blurRad="69850" dist="43180" dir="5400000">
                    <a:srgbClr val="000000">
                      <a:alpha val="65000"/>
                    </a:srgbClr>
                  </a:innerShdw>
                </a:effectLst>
                <a:latin typeface="Arial Rounded MT Bold" pitchFamily="34" charset="0"/>
              </a:rPr>
              <a:t>48 hours </a:t>
            </a:r>
            <a:r>
              <a:rPr lang="en-US" b="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rPr>
              <a:t>– Scriptures</a:t>
            </a:r>
            <a:r>
              <a:rPr lang="en-US" sz="2400" b="1" dirty="0">
                <a:ln w="1905">
                  <a:solidFill>
                    <a:srgbClr val="002060"/>
                  </a:solidFill>
                </a:ln>
                <a:solidFill>
                  <a:schemeClr val="tx1">
                    <a:lumMod val="65000"/>
                    <a:lumOff val="35000"/>
                  </a:schemeClr>
                </a:solidFill>
                <a:effectLst>
                  <a:glow rad="228600">
                    <a:schemeClr val="accent2">
                      <a:satMod val="175000"/>
                      <a:alpha val="40000"/>
                    </a:schemeClr>
                  </a:glow>
                  <a:innerShdw blurRad="69850" dist="43180" dir="5400000">
                    <a:srgbClr val="000000">
                      <a:alpha val="65000"/>
                    </a:srgbClr>
                  </a:innerShdw>
                </a:effectLst>
                <a:latin typeface="Arial Rounded MT Bold" pitchFamily="34" charset="0"/>
              </a:rPr>
              <a:t>?</a:t>
            </a:r>
            <a:r>
              <a:rPr lang="en-US" sz="1400" b="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rPr>
              <a:t> </a:t>
            </a:r>
            <a:endParaRPr lang="en-US" b="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endParaRPr>
          </a:p>
        </p:txBody>
      </p:sp>
      <p:cxnSp>
        <p:nvCxnSpPr>
          <p:cNvPr id="31" name="Straight Arrow Connector 30"/>
          <p:cNvCxnSpPr/>
          <p:nvPr/>
        </p:nvCxnSpPr>
        <p:spPr>
          <a:xfrm flipH="1">
            <a:off x="1477868" y="2583180"/>
            <a:ext cx="555916" cy="1863030"/>
          </a:xfrm>
          <a:prstGeom prst="straightConnector1">
            <a:avLst/>
          </a:prstGeom>
          <a:ln w="57150">
            <a:solidFill>
              <a:srgbClr val="9D3BFF"/>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6451600" y="2590800"/>
            <a:ext cx="555916" cy="1863030"/>
          </a:xfrm>
          <a:prstGeom prst="straightConnector1">
            <a:avLst/>
          </a:prstGeom>
          <a:ln w="57150">
            <a:solidFill>
              <a:srgbClr val="0070C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10111954" y="3149212"/>
            <a:ext cx="1135176" cy="126606"/>
          </a:xfrm>
          <a:prstGeom prst="straightConnector1">
            <a:avLst/>
          </a:prstGeom>
          <a:ln w="38100">
            <a:solidFill>
              <a:schemeClr val="tx1">
                <a:lumMod val="65000"/>
                <a:lumOff val="35000"/>
              </a:schemeClr>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a:off x="5030142" y="3149157"/>
            <a:ext cx="1244903" cy="100027"/>
          </a:xfrm>
          <a:prstGeom prst="straightConnector1">
            <a:avLst/>
          </a:prstGeom>
          <a:ln w="38100">
            <a:solidFill>
              <a:schemeClr val="tx1">
                <a:lumMod val="65000"/>
                <a:lumOff val="35000"/>
              </a:schemeClr>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 name="Rounded Rectangular Callout 3"/>
          <p:cNvSpPr/>
          <p:nvPr/>
        </p:nvSpPr>
        <p:spPr>
          <a:xfrm>
            <a:off x="7536180" y="1484851"/>
            <a:ext cx="1112870" cy="450024"/>
          </a:xfrm>
          <a:prstGeom prst="wedgeRoundRectCallout">
            <a:avLst>
              <a:gd name="adj1" fmla="val -125320"/>
              <a:gd name="adj2" fmla="val 95834"/>
              <a:gd name="adj3" fmla="val 16667"/>
            </a:avLst>
          </a:prstGeom>
          <a:noFill/>
          <a:ln w="57150">
            <a:solidFill>
              <a:srgbClr val="950543"/>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lvl="0" algn="ctr"/>
            <a:r>
              <a:rPr lang="en-US" sz="2400" b="1" dirty="0">
                <a:ln>
                  <a:solidFill>
                    <a:srgbClr val="ED7D31">
                      <a:lumMod val="50000"/>
                    </a:srgbClr>
                  </a:solidFill>
                </a:ln>
                <a:solidFill>
                  <a:srgbClr val="ED7D31">
                    <a:lumMod val="75000"/>
                  </a:srgbClr>
                </a:solidFill>
                <a:effectLst>
                  <a:glow rad="228600">
                    <a:srgbClr val="FFC000">
                      <a:satMod val="175000"/>
                      <a:alpha val="40000"/>
                    </a:srgbClr>
                  </a:glow>
                </a:effectLst>
              </a:rPr>
              <a:t>Sunset</a:t>
            </a:r>
            <a:endParaRPr lang="en-US" sz="2000" dirty="0">
              <a:ln>
                <a:solidFill>
                  <a:srgbClr val="ED7D31">
                    <a:lumMod val="50000"/>
                  </a:srgbClr>
                </a:solidFill>
              </a:ln>
              <a:solidFill>
                <a:srgbClr val="ED7D31">
                  <a:lumMod val="75000"/>
                </a:srgbClr>
              </a:solidFill>
            </a:endParaRPr>
          </a:p>
        </p:txBody>
      </p:sp>
    </p:spTree>
    <p:extLst>
      <p:ext uri="{BB962C8B-B14F-4D97-AF65-F5344CB8AC3E}">
        <p14:creationId xmlns:p14="http://schemas.microsoft.com/office/powerpoint/2010/main" val="39654047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25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125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1500"/>
                                        <p:tgtEl>
                                          <p:spTgt spid="22"/>
                                        </p:tgtEl>
                                      </p:cBhvr>
                                    </p:animEffect>
                                  </p:childTnLst>
                                </p:cTn>
                              </p:par>
                              <p:par>
                                <p:cTn id="25" presetID="22" presetClass="entr" presetSubtype="1" fill="hold" nodeType="withEffect">
                                  <p:stCondLst>
                                    <p:cond delay="75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1250"/>
                                        <p:tgtEl>
                                          <p:spTgt spid="31"/>
                                        </p:tgtEl>
                                      </p:cBhvr>
                                    </p:animEffect>
                                  </p:childTnLst>
                                </p:cTn>
                              </p:par>
                              <p:par>
                                <p:cTn id="28" presetID="2" presetClass="entr" presetSubtype="1" fill="hold" grpId="1" nodeType="withEffect">
                                  <p:stCondLst>
                                    <p:cond delay="175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500" fill="hold"/>
                                        <p:tgtEl>
                                          <p:spTgt spid="6"/>
                                        </p:tgtEl>
                                        <p:attrNameLst>
                                          <p:attrName>ppt_x</p:attrName>
                                        </p:attrNameLst>
                                      </p:cBhvr>
                                      <p:tavLst>
                                        <p:tav tm="0">
                                          <p:val>
                                            <p:strVal val="#ppt_x"/>
                                          </p:val>
                                        </p:tav>
                                        <p:tav tm="100000">
                                          <p:val>
                                            <p:strVal val="#ppt_x"/>
                                          </p:val>
                                        </p:tav>
                                      </p:tavLst>
                                    </p:anim>
                                    <p:anim calcmode="lin" valueType="num">
                                      <p:cBhvr additive="base">
                                        <p:cTn id="31" dur="1500" fill="hold"/>
                                        <p:tgtEl>
                                          <p:spTgt spid="6"/>
                                        </p:tgtEl>
                                        <p:attrNameLst>
                                          <p:attrName>ppt_y</p:attrName>
                                        </p:attrNameLst>
                                      </p:cBhvr>
                                      <p:tavLst>
                                        <p:tav tm="0">
                                          <p:val>
                                            <p:strVal val="0-#ppt_h/2"/>
                                          </p:val>
                                        </p:tav>
                                        <p:tav tm="100000">
                                          <p:val>
                                            <p:strVal val="#ppt_y"/>
                                          </p:val>
                                        </p:tav>
                                      </p:tavLst>
                                    </p:anim>
                                  </p:childTnLst>
                                </p:cTn>
                              </p:par>
                              <p:par>
                                <p:cTn id="32" presetID="21" presetClass="entr" presetSubtype="1" repeatCount="4000" fill="hold" grpId="0" nodeType="withEffect">
                                  <p:stCondLst>
                                    <p:cond delay="325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10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1000"/>
                                        <p:tgtEl>
                                          <p:spTgt spid="28"/>
                                        </p:tgtEl>
                                      </p:cBhvr>
                                    </p:animEffect>
                                    <p:anim calcmode="lin" valueType="num">
                                      <p:cBhvr>
                                        <p:cTn id="40" dur="1000" fill="hold"/>
                                        <p:tgtEl>
                                          <p:spTgt spid="28"/>
                                        </p:tgtEl>
                                        <p:attrNameLst>
                                          <p:attrName>ppt_x</p:attrName>
                                        </p:attrNameLst>
                                      </p:cBhvr>
                                      <p:tavLst>
                                        <p:tav tm="0">
                                          <p:val>
                                            <p:strVal val="#ppt_x"/>
                                          </p:val>
                                        </p:tav>
                                        <p:tav tm="100000">
                                          <p:val>
                                            <p:strVal val="#ppt_x"/>
                                          </p:val>
                                        </p:tav>
                                      </p:tavLst>
                                    </p:anim>
                                    <p:anim calcmode="lin" valueType="num">
                                      <p:cBhvr>
                                        <p:cTn id="41" dur="1000" fill="hold"/>
                                        <p:tgtEl>
                                          <p:spTgt spid="28"/>
                                        </p:tgtEl>
                                        <p:attrNameLst>
                                          <p:attrName>ppt_y</p:attrName>
                                        </p:attrNameLst>
                                      </p:cBhvr>
                                      <p:tavLst>
                                        <p:tav tm="0">
                                          <p:val>
                                            <p:strVal val="#ppt_y+.1"/>
                                          </p:val>
                                        </p:tav>
                                        <p:tav tm="100000">
                                          <p:val>
                                            <p:strVal val="#ppt_y"/>
                                          </p:val>
                                        </p:tav>
                                      </p:tavLst>
                                    </p:anim>
                                  </p:childTnLst>
                                </p:cTn>
                              </p:par>
                              <p:par>
                                <p:cTn id="42" presetID="22" presetClass="entr" presetSubtype="2" fill="hold" nodeType="withEffect">
                                  <p:stCondLst>
                                    <p:cond delay="1000"/>
                                  </p:stCondLst>
                                  <p:childTnLst>
                                    <p:set>
                                      <p:cBhvr>
                                        <p:cTn id="43" dur="1" fill="hold">
                                          <p:stCondLst>
                                            <p:cond delay="0"/>
                                          </p:stCondLst>
                                        </p:cTn>
                                        <p:tgtEl>
                                          <p:spTgt spid="38"/>
                                        </p:tgtEl>
                                        <p:attrNameLst>
                                          <p:attrName>style.visibility</p:attrName>
                                        </p:attrNameLst>
                                      </p:cBhvr>
                                      <p:to>
                                        <p:strVal val="visible"/>
                                      </p:to>
                                    </p:set>
                                    <p:animEffect transition="in" filter="wipe(right)">
                                      <p:cBhvr>
                                        <p:cTn id="44" dur="750"/>
                                        <p:tgtEl>
                                          <p:spTgt spid="38"/>
                                        </p:tgtEl>
                                      </p:cBhvr>
                                    </p:animEffect>
                                  </p:childTnLst>
                                </p:cTn>
                              </p:par>
                              <p:par>
                                <p:cTn id="45" presetID="22" presetClass="entr" presetSubtype="8" fill="hold" nodeType="withEffect">
                                  <p:stCondLst>
                                    <p:cond delay="100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750"/>
                                        <p:tgtEl>
                                          <p:spTgt spid="56"/>
                                        </p:tgtEl>
                                      </p:cBhvr>
                                    </p:animEffec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par>
                                <p:cTn id="55" presetID="22" presetClass="entr" presetSubtype="2" fill="hold" nodeType="withEffect">
                                  <p:stCondLst>
                                    <p:cond delay="1000"/>
                                  </p:stCondLst>
                                  <p:childTnLst>
                                    <p:set>
                                      <p:cBhvr>
                                        <p:cTn id="56" dur="1" fill="hold">
                                          <p:stCondLst>
                                            <p:cond delay="0"/>
                                          </p:stCondLst>
                                        </p:cTn>
                                        <p:tgtEl>
                                          <p:spTgt spid="35"/>
                                        </p:tgtEl>
                                        <p:attrNameLst>
                                          <p:attrName>style.visibility</p:attrName>
                                        </p:attrNameLst>
                                      </p:cBhvr>
                                      <p:to>
                                        <p:strVal val="visible"/>
                                      </p:to>
                                    </p:set>
                                    <p:animEffect transition="in" filter="wipe(right)">
                                      <p:cBhvr>
                                        <p:cTn id="57" dur="750"/>
                                        <p:tgtEl>
                                          <p:spTgt spid="35"/>
                                        </p:tgtEl>
                                      </p:cBhvr>
                                    </p:animEffect>
                                  </p:childTnLst>
                                </p:cTn>
                              </p:par>
                              <p:par>
                                <p:cTn id="58" presetID="22" presetClass="entr" presetSubtype="8" fill="hold" nodeType="withEffect">
                                  <p:stCondLst>
                                    <p:cond delay="1000"/>
                                  </p:stCondLst>
                                  <p:childTnLst>
                                    <p:set>
                                      <p:cBhvr>
                                        <p:cTn id="59" dur="1" fill="hold">
                                          <p:stCondLst>
                                            <p:cond delay="0"/>
                                          </p:stCondLst>
                                        </p:cTn>
                                        <p:tgtEl>
                                          <p:spTgt spid="88"/>
                                        </p:tgtEl>
                                        <p:attrNameLst>
                                          <p:attrName>style.visibility</p:attrName>
                                        </p:attrNameLst>
                                      </p:cBhvr>
                                      <p:to>
                                        <p:strVal val="visible"/>
                                      </p:to>
                                    </p:set>
                                    <p:animEffect transition="in" filter="wipe(left)">
                                      <p:cBhvr>
                                        <p:cTn id="60" dur="750"/>
                                        <p:tgtEl>
                                          <p:spTgt spid="88"/>
                                        </p:tgtEl>
                                      </p:cBhvr>
                                    </p:animEffect>
                                  </p:childTnLst>
                                </p:cTn>
                              </p:par>
                              <p:par>
                                <p:cTn id="61" presetID="22" presetClass="entr" presetSubtype="1" fill="hold" grpId="0" nodeType="withEffect">
                                  <p:stCondLst>
                                    <p:cond delay="2000"/>
                                  </p:stCondLst>
                                  <p:childTnLst>
                                    <p:set>
                                      <p:cBhvr>
                                        <p:cTn id="62" dur="1" fill="hold">
                                          <p:stCondLst>
                                            <p:cond delay="0"/>
                                          </p:stCondLst>
                                        </p:cTn>
                                        <p:tgtEl>
                                          <p:spTgt spid="11"/>
                                        </p:tgtEl>
                                        <p:attrNameLst>
                                          <p:attrName>style.visibility</p:attrName>
                                        </p:attrNameLst>
                                      </p:cBhvr>
                                      <p:to>
                                        <p:strVal val="visible"/>
                                      </p:to>
                                    </p:set>
                                    <p:animEffect transition="in" filter="wipe(up)">
                                      <p:cBhvr>
                                        <p:cTn id="63" dur="1000"/>
                                        <p:tgtEl>
                                          <p:spTgt spid="11"/>
                                        </p:tgtEl>
                                      </p:cBhvr>
                                    </p:animEffect>
                                  </p:childTnLst>
                                </p:cTn>
                              </p:par>
                            </p:childTnLst>
                          </p:cTn>
                        </p:par>
                      </p:childTnLst>
                    </p:cTn>
                  </p:par>
                  <p:par>
                    <p:cTn id="64" fill="hold">
                      <p:stCondLst>
                        <p:cond delay="indefinite"/>
                      </p:stCondLst>
                      <p:childTnLst>
                        <p:par>
                          <p:cTn id="65" fill="hold">
                            <p:stCondLst>
                              <p:cond delay="0"/>
                            </p:stCondLst>
                            <p:childTnLst>
                              <p:par>
                                <p:cTn id="66" presetID="31" presetClass="entr" presetSubtype="0" fill="hold" grpId="0" nodeType="click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p:cTn id="68" dur="1000" fill="hold"/>
                                        <p:tgtEl>
                                          <p:spTgt spid="4"/>
                                        </p:tgtEl>
                                        <p:attrNameLst>
                                          <p:attrName>ppt_w</p:attrName>
                                        </p:attrNameLst>
                                      </p:cBhvr>
                                      <p:tavLst>
                                        <p:tav tm="0">
                                          <p:val>
                                            <p:fltVal val="0"/>
                                          </p:val>
                                        </p:tav>
                                        <p:tav tm="100000">
                                          <p:val>
                                            <p:strVal val="#ppt_w"/>
                                          </p:val>
                                        </p:tav>
                                      </p:tavLst>
                                    </p:anim>
                                    <p:anim calcmode="lin" valueType="num">
                                      <p:cBhvr>
                                        <p:cTn id="69" dur="1000" fill="hold"/>
                                        <p:tgtEl>
                                          <p:spTgt spid="4"/>
                                        </p:tgtEl>
                                        <p:attrNameLst>
                                          <p:attrName>ppt_h</p:attrName>
                                        </p:attrNameLst>
                                      </p:cBhvr>
                                      <p:tavLst>
                                        <p:tav tm="0">
                                          <p:val>
                                            <p:fltVal val="0"/>
                                          </p:val>
                                        </p:tav>
                                        <p:tav tm="100000">
                                          <p:val>
                                            <p:strVal val="#ppt_h"/>
                                          </p:val>
                                        </p:tav>
                                      </p:tavLst>
                                    </p:anim>
                                    <p:anim calcmode="lin" valueType="num">
                                      <p:cBhvr>
                                        <p:cTn id="70" dur="1000" fill="hold"/>
                                        <p:tgtEl>
                                          <p:spTgt spid="4"/>
                                        </p:tgtEl>
                                        <p:attrNameLst>
                                          <p:attrName>style.rotation</p:attrName>
                                        </p:attrNameLst>
                                      </p:cBhvr>
                                      <p:tavLst>
                                        <p:tav tm="0">
                                          <p:val>
                                            <p:fltVal val="90"/>
                                          </p:val>
                                        </p:tav>
                                        <p:tav tm="100000">
                                          <p:val>
                                            <p:fltVal val="0"/>
                                          </p:val>
                                        </p:tav>
                                      </p:tavLst>
                                    </p:anim>
                                    <p:animEffect transition="in" filter="fade">
                                      <p:cBhvr>
                                        <p:cTn id="71" dur="1000"/>
                                        <p:tgtEl>
                                          <p:spTgt spid="4"/>
                                        </p:tgtEl>
                                      </p:cBhvr>
                                    </p:animEffect>
                                  </p:childTnLst>
                                </p:cTn>
                              </p:par>
                              <p:par>
                                <p:cTn id="72" presetID="47" presetClass="entr" presetSubtype="0" fill="hold" grpId="0" nodeType="withEffect">
                                  <p:stCondLst>
                                    <p:cond delay="125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1000"/>
                                        <p:tgtEl>
                                          <p:spTgt spid="23"/>
                                        </p:tgtEl>
                                      </p:cBhvr>
                                    </p:animEffect>
                                    <p:anim calcmode="lin" valueType="num">
                                      <p:cBhvr>
                                        <p:cTn id="75" dur="1000" fill="hold"/>
                                        <p:tgtEl>
                                          <p:spTgt spid="23"/>
                                        </p:tgtEl>
                                        <p:attrNameLst>
                                          <p:attrName>ppt_x</p:attrName>
                                        </p:attrNameLst>
                                      </p:cBhvr>
                                      <p:tavLst>
                                        <p:tav tm="0">
                                          <p:val>
                                            <p:strVal val="#ppt_x"/>
                                          </p:val>
                                        </p:tav>
                                        <p:tav tm="100000">
                                          <p:val>
                                            <p:strVal val="#ppt_x"/>
                                          </p:val>
                                        </p:tav>
                                      </p:tavLst>
                                    </p:anim>
                                    <p:anim calcmode="lin" valueType="num">
                                      <p:cBhvr>
                                        <p:cTn id="76" dur="1000" fill="hold"/>
                                        <p:tgtEl>
                                          <p:spTgt spid="23"/>
                                        </p:tgtEl>
                                        <p:attrNameLst>
                                          <p:attrName>ppt_y</p:attrName>
                                        </p:attrNameLst>
                                      </p:cBhvr>
                                      <p:tavLst>
                                        <p:tav tm="0">
                                          <p:val>
                                            <p:strVal val="#ppt_y-.1"/>
                                          </p:val>
                                        </p:tav>
                                        <p:tav tm="100000">
                                          <p:val>
                                            <p:strVal val="#ppt_y"/>
                                          </p:val>
                                        </p:tav>
                                      </p:tavLst>
                                    </p:anim>
                                  </p:childTnLst>
                                </p:cTn>
                              </p:par>
                              <p:par>
                                <p:cTn id="77" presetID="22" presetClass="entr" presetSubtype="1" fill="hold" nodeType="withEffect">
                                  <p:stCondLst>
                                    <p:cond delay="2000"/>
                                  </p:stCondLst>
                                  <p:childTnLst>
                                    <p:set>
                                      <p:cBhvr>
                                        <p:cTn id="78" dur="1" fill="hold">
                                          <p:stCondLst>
                                            <p:cond delay="0"/>
                                          </p:stCondLst>
                                        </p:cTn>
                                        <p:tgtEl>
                                          <p:spTgt spid="34"/>
                                        </p:tgtEl>
                                        <p:attrNameLst>
                                          <p:attrName>style.visibility</p:attrName>
                                        </p:attrNameLst>
                                      </p:cBhvr>
                                      <p:to>
                                        <p:strVal val="visible"/>
                                      </p:to>
                                    </p:set>
                                    <p:animEffect transition="in" filter="wipe(up)">
                                      <p:cBhvr>
                                        <p:cTn id="79" dur="1000"/>
                                        <p:tgtEl>
                                          <p:spTgt spid="34"/>
                                        </p:tgtEl>
                                      </p:cBhvr>
                                    </p:animEffec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1000"/>
                                        <p:tgtEl>
                                          <p:spTgt spid="29"/>
                                        </p:tgtEl>
                                      </p:cBhvr>
                                    </p:animEffect>
                                    <p:anim calcmode="lin" valueType="num">
                                      <p:cBhvr>
                                        <p:cTn id="85" dur="1000" fill="hold"/>
                                        <p:tgtEl>
                                          <p:spTgt spid="29"/>
                                        </p:tgtEl>
                                        <p:attrNameLst>
                                          <p:attrName>ppt_x</p:attrName>
                                        </p:attrNameLst>
                                      </p:cBhvr>
                                      <p:tavLst>
                                        <p:tav tm="0">
                                          <p:val>
                                            <p:strVal val="#ppt_x"/>
                                          </p:val>
                                        </p:tav>
                                        <p:tav tm="100000">
                                          <p:val>
                                            <p:strVal val="#ppt_x"/>
                                          </p:val>
                                        </p:tav>
                                      </p:tavLst>
                                    </p:anim>
                                    <p:anim calcmode="lin" valueType="num">
                                      <p:cBhvr>
                                        <p:cTn id="86" dur="1000" fill="hold"/>
                                        <p:tgtEl>
                                          <p:spTgt spid="29"/>
                                        </p:tgtEl>
                                        <p:attrNameLst>
                                          <p:attrName>ppt_y</p:attrName>
                                        </p:attrNameLst>
                                      </p:cBhvr>
                                      <p:tavLst>
                                        <p:tav tm="0">
                                          <p:val>
                                            <p:strVal val="#ppt_y+.1"/>
                                          </p:val>
                                        </p:tav>
                                        <p:tav tm="100000">
                                          <p:val>
                                            <p:strVal val="#ppt_y"/>
                                          </p:val>
                                        </p:tav>
                                      </p:tavLst>
                                    </p:anim>
                                  </p:childTnLst>
                                </p:cTn>
                              </p:par>
                              <p:par>
                                <p:cTn id="87" presetID="22" presetClass="entr" presetSubtype="8" fill="hold" nodeType="withEffect">
                                  <p:stCondLst>
                                    <p:cond delay="1000"/>
                                  </p:stCondLst>
                                  <p:childTnLst>
                                    <p:set>
                                      <p:cBhvr>
                                        <p:cTn id="88" dur="1" fill="hold">
                                          <p:stCondLst>
                                            <p:cond delay="0"/>
                                          </p:stCondLst>
                                        </p:cTn>
                                        <p:tgtEl>
                                          <p:spTgt spid="51"/>
                                        </p:tgtEl>
                                        <p:attrNameLst>
                                          <p:attrName>style.visibility</p:attrName>
                                        </p:attrNameLst>
                                      </p:cBhvr>
                                      <p:to>
                                        <p:strVal val="visible"/>
                                      </p:to>
                                    </p:set>
                                    <p:animEffect transition="in" filter="wipe(left)">
                                      <p:cBhvr>
                                        <p:cTn id="89" dur="750"/>
                                        <p:tgtEl>
                                          <p:spTgt spid="51"/>
                                        </p:tgtEl>
                                      </p:cBhvr>
                                    </p:animEffect>
                                  </p:childTnLst>
                                </p:cTn>
                              </p:par>
                              <p:par>
                                <p:cTn id="90" presetID="22" presetClass="entr" presetSubtype="2" fill="hold" nodeType="withEffect">
                                  <p:stCondLst>
                                    <p:cond delay="1000"/>
                                  </p:stCondLst>
                                  <p:childTnLst>
                                    <p:set>
                                      <p:cBhvr>
                                        <p:cTn id="91" dur="1" fill="hold">
                                          <p:stCondLst>
                                            <p:cond delay="0"/>
                                          </p:stCondLst>
                                        </p:cTn>
                                        <p:tgtEl>
                                          <p:spTgt spid="41"/>
                                        </p:tgtEl>
                                        <p:attrNameLst>
                                          <p:attrName>style.visibility</p:attrName>
                                        </p:attrNameLst>
                                      </p:cBhvr>
                                      <p:to>
                                        <p:strVal val="visible"/>
                                      </p:to>
                                    </p:set>
                                    <p:animEffect transition="in" filter="wipe(right)">
                                      <p:cBhvr>
                                        <p:cTn id="92" dur="750"/>
                                        <p:tgtEl>
                                          <p:spTgt spid="41"/>
                                        </p:tgtEl>
                                      </p:cBhvr>
                                    </p:animEffect>
                                  </p:childTnLst>
                                </p:cTn>
                              </p:par>
                              <p:par>
                                <p:cTn id="93" presetID="42" presetClass="entr" presetSubtype="0" fill="hold" nodeType="withEffect">
                                  <p:stCondLst>
                                    <p:cond delay="2000"/>
                                  </p:stCondLst>
                                  <p:childTnLst>
                                    <p:set>
                                      <p:cBhvr>
                                        <p:cTn id="94" dur="1" fill="hold">
                                          <p:stCondLst>
                                            <p:cond delay="0"/>
                                          </p:stCondLst>
                                        </p:cTn>
                                        <p:tgtEl>
                                          <p:spTgt spid="18"/>
                                        </p:tgtEl>
                                        <p:attrNameLst>
                                          <p:attrName>style.visibility</p:attrName>
                                        </p:attrNameLst>
                                      </p:cBhvr>
                                      <p:to>
                                        <p:strVal val="visible"/>
                                      </p:to>
                                    </p:set>
                                    <p:animEffect transition="in" filter="fade">
                                      <p:cBhvr>
                                        <p:cTn id="95" dur="1000"/>
                                        <p:tgtEl>
                                          <p:spTgt spid="18"/>
                                        </p:tgtEl>
                                      </p:cBhvr>
                                    </p:animEffect>
                                    <p:anim calcmode="lin" valueType="num">
                                      <p:cBhvr>
                                        <p:cTn id="96" dur="1000" fill="hold"/>
                                        <p:tgtEl>
                                          <p:spTgt spid="18"/>
                                        </p:tgtEl>
                                        <p:attrNameLst>
                                          <p:attrName>ppt_x</p:attrName>
                                        </p:attrNameLst>
                                      </p:cBhvr>
                                      <p:tavLst>
                                        <p:tav tm="0">
                                          <p:val>
                                            <p:strVal val="#ppt_x"/>
                                          </p:val>
                                        </p:tav>
                                        <p:tav tm="100000">
                                          <p:val>
                                            <p:strVal val="#ppt_x"/>
                                          </p:val>
                                        </p:tav>
                                      </p:tavLst>
                                    </p:anim>
                                    <p:anim calcmode="lin" valueType="num">
                                      <p:cBhvr>
                                        <p:cTn id="97" dur="1000" fill="hold"/>
                                        <p:tgtEl>
                                          <p:spTgt spid="18"/>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2000"/>
                                  </p:stCondLst>
                                  <p:childTnLst>
                                    <p:set>
                                      <p:cBhvr>
                                        <p:cTn id="99" dur="1" fill="hold">
                                          <p:stCondLst>
                                            <p:cond delay="0"/>
                                          </p:stCondLst>
                                        </p:cTn>
                                        <p:tgtEl>
                                          <p:spTgt spid="25"/>
                                        </p:tgtEl>
                                        <p:attrNameLst>
                                          <p:attrName>style.visibility</p:attrName>
                                        </p:attrNameLst>
                                      </p:cBhvr>
                                      <p:to>
                                        <p:strVal val="visible"/>
                                      </p:to>
                                    </p:set>
                                    <p:animEffect transition="in" filter="fade">
                                      <p:cBhvr>
                                        <p:cTn id="100" dur="1000"/>
                                        <p:tgtEl>
                                          <p:spTgt spid="25"/>
                                        </p:tgtEl>
                                      </p:cBhvr>
                                    </p:animEffect>
                                    <p:anim calcmode="lin" valueType="num">
                                      <p:cBhvr>
                                        <p:cTn id="101" dur="1000" fill="hold"/>
                                        <p:tgtEl>
                                          <p:spTgt spid="25"/>
                                        </p:tgtEl>
                                        <p:attrNameLst>
                                          <p:attrName>ppt_x</p:attrName>
                                        </p:attrNameLst>
                                      </p:cBhvr>
                                      <p:tavLst>
                                        <p:tav tm="0">
                                          <p:val>
                                            <p:strVal val="#ppt_x"/>
                                          </p:val>
                                        </p:tav>
                                        <p:tav tm="100000">
                                          <p:val>
                                            <p:strVal val="#ppt_x"/>
                                          </p:val>
                                        </p:tav>
                                      </p:tavLst>
                                    </p:anim>
                                    <p:anim calcmode="lin" valueType="num">
                                      <p:cBhvr>
                                        <p:cTn id="10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7" presetClass="entr" presetSubtype="0" fill="hold" grpId="0" nodeType="click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1000"/>
                                        <p:tgtEl>
                                          <p:spTgt spid="27"/>
                                        </p:tgtEl>
                                      </p:cBhvr>
                                    </p:animEffect>
                                    <p:anim calcmode="lin" valueType="num">
                                      <p:cBhvr>
                                        <p:cTn id="108" dur="1000" fill="hold"/>
                                        <p:tgtEl>
                                          <p:spTgt spid="27"/>
                                        </p:tgtEl>
                                        <p:attrNameLst>
                                          <p:attrName>ppt_x</p:attrName>
                                        </p:attrNameLst>
                                      </p:cBhvr>
                                      <p:tavLst>
                                        <p:tav tm="0">
                                          <p:val>
                                            <p:strVal val="#ppt_x"/>
                                          </p:val>
                                        </p:tav>
                                        <p:tav tm="100000">
                                          <p:val>
                                            <p:strVal val="#ppt_x"/>
                                          </p:val>
                                        </p:tav>
                                      </p:tavLst>
                                    </p:anim>
                                    <p:anim calcmode="lin" valueType="num">
                                      <p:cBhvr>
                                        <p:cTn id="109" dur="1000" fill="hold"/>
                                        <p:tgtEl>
                                          <p:spTgt spid="27"/>
                                        </p:tgtEl>
                                        <p:attrNameLst>
                                          <p:attrName>ppt_y</p:attrName>
                                        </p:attrNameLst>
                                      </p:cBhvr>
                                      <p:tavLst>
                                        <p:tav tm="0">
                                          <p:val>
                                            <p:strVal val="#ppt_y-.1"/>
                                          </p:val>
                                        </p:tav>
                                        <p:tav tm="100000">
                                          <p:val>
                                            <p:strVal val="#ppt_y"/>
                                          </p:val>
                                        </p:tav>
                                      </p:tavLst>
                                    </p:anim>
                                  </p:childTnLst>
                                </p:cTn>
                              </p:par>
                              <p:par>
                                <p:cTn id="110" presetID="22" presetClass="entr" presetSubtype="2" fill="hold" nodeType="withEffect">
                                  <p:stCondLst>
                                    <p:cond delay="1000"/>
                                  </p:stCondLst>
                                  <p:childTnLst>
                                    <p:set>
                                      <p:cBhvr>
                                        <p:cTn id="111" dur="1" fill="hold">
                                          <p:stCondLst>
                                            <p:cond delay="0"/>
                                          </p:stCondLst>
                                        </p:cTn>
                                        <p:tgtEl>
                                          <p:spTgt spid="40"/>
                                        </p:tgtEl>
                                        <p:attrNameLst>
                                          <p:attrName>style.visibility</p:attrName>
                                        </p:attrNameLst>
                                      </p:cBhvr>
                                      <p:to>
                                        <p:strVal val="visible"/>
                                      </p:to>
                                    </p:set>
                                    <p:animEffect transition="in" filter="wipe(right)">
                                      <p:cBhvr>
                                        <p:cTn id="112" dur="750"/>
                                        <p:tgtEl>
                                          <p:spTgt spid="40"/>
                                        </p:tgtEl>
                                      </p:cBhvr>
                                    </p:animEffect>
                                  </p:childTnLst>
                                </p:cTn>
                              </p:par>
                              <p:par>
                                <p:cTn id="113" presetID="22" presetClass="entr" presetSubtype="8" fill="hold" nodeType="withEffect">
                                  <p:stCondLst>
                                    <p:cond delay="1000"/>
                                  </p:stCondLst>
                                  <p:childTnLst>
                                    <p:set>
                                      <p:cBhvr>
                                        <p:cTn id="114" dur="1" fill="hold">
                                          <p:stCondLst>
                                            <p:cond delay="0"/>
                                          </p:stCondLst>
                                        </p:cTn>
                                        <p:tgtEl>
                                          <p:spTgt spid="87"/>
                                        </p:tgtEl>
                                        <p:attrNameLst>
                                          <p:attrName>style.visibility</p:attrName>
                                        </p:attrNameLst>
                                      </p:cBhvr>
                                      <p:to>
                                        <p:strVal val="visible"/>
                                      </p:to>
                                    </p:set>
                                    <p:animEffect transition="in" filter="wipe(left)">
                                      <p:cBhvr>
                                        <p:cTn id="115" dur="750"/>
                                        <p:tgtEl>
                                          <p:spTgt spid="87"/>
                                        </p:tgtEl>
                                      </p:cBhvr>
                                    </p:animEffect>
                                  </p:childTnLst>
                                </p:cTn>
                              </p:par>
                              <p:par>
                                <p:cTn id="116" presetID="22" presetClass="entr" presetSubtype="1" fill="hold" grpId="0" nodeType="withEffect">
                                  <p:stCondLst>
                                    <p:cond delay="2750"/>
                                  </p:stCondLst>
                                  <p:childTnLst>
                                    <p:set>
                                      <p:cBhvr>
                                        <p:cTn id="117" dur="1" fill="hold">
                                          <p:stCondLst>
                                            <p:cond delay="0"/>
                                          </p:stCondLst>
                                        </p:cTn>
                                        <p:tgtEl>
                                          <p:spTgt spid="12"/>
                                        </p:tgtEl>
                                        <p:attrNameLst>
                                          <p:attrName>style.visibility</p:attrName>
                                        </p:attrNameLst>
                                      </p:cBhvr>
                                      <p:to>
                                        <p:strVal val="visible"/>
                                      </p:to>
                                    </p:set>
                                    <p:animEffect transition="in" filter="wipe(up)">
                                      <p:cBhvr>
                                        <p:cTn id="118" dur="500"/>
                                        <p:tgtEl>
                                          <p:spTgt spid="12"/>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1" fill="hold" grpId="0" nodeType="clickEffect">
                                  <p:stCondLst>
                                    <p:cond delay="0"/>
                                  </p:stCondLst>
                                  <p:childTnLst>
                                    <p:set>
                                      <p:cBhvr>
                                        <p:cTn id="122" dur="1" fill="hold">
                                          <p:stCondLst>
                                            <p:cond delay="0"/>
                                          </p:stCondLst>
                                        </p:cTn>
                                        <p:tgtEl>
                                          <p:spTgt spid="10"/>
                                        </p:tgtEl>
                                        <p:attrNameLst>
                                          <p:attrName>style.visibility</p:attrName>
                                        </p:attrNameLst>
                                      </p:cBhvr>
                                      <p:to>
                                        <p:strVal val="visible"/>
                                      </p:to>
                                    </p:set>
                                    <p:animEffect transition="in" filter="wipe(up)">
                                      <p:cBhvr>
                                        <p:cTn id="123" dur="1000"/>
                                        <p:tgtEl>
                                          <p:spTgt spid="10"/>
                                        </p:tgtEl>
                                      </p:cBhvr>
                                    </p:animEffect>
                                  </p:childTnLst>
                                </p:cTn>
                              </p:par>
                              <p:par>
                                <p:cTn id="124" presetID="6" presetClass="entr" presetSubtype="16" fill="hold" grpId="0" nodeType="withEffect">
                                  <p:stCondLst>
                                    <p:cond delay="750"/>
                                  </p:stCondLst>
                                  <p:childTnLst>
                                    <p:set>
                                      <p:cBhvr>
                                        <p:cTn id="125" dur="1" fill="hold">
                                          <p:stCondLst>
                                            <p:cond delay="0"/>
                                          </p:stCondLst>
                                        </p:cTn>
                                        <p:tgtEl>
                                          <p:spTgt spid="74"/>
                                        </p:tgtEl>
                                        <p:attrNameLst>
                                          <p:attrName>style.visibility</p:attrName>
                                        </p:attrNameLst>
                                      </p:cBhvr>
                                      <p:to>
                                        <p:strVal val="visible"/>
                                      </p:to>
                                    </p:set>
                                    <p:animEffect transition="in" filter="circle(in)">
                                      <p:cBhvr>
                                        <p:cTn id="126" dur="1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0" grpId="0" animBg="1"/>
      <p:bldP spid="6" grpId="0" animBg="1"/>
      <p:bldP spid="6" grpId="1" animBg="1"/>
      <p:bldP spid="22" grpId="0"/>
      <p:bldP spid="23" grpId="0"/>
      <p:bldP spid="24" grpId="0"/>
      <p:bldP spid="25" grpId="0"/>
      <p:bldP spid="26" grpId="0"/>
      <p:bldP spid="27" grpId="0"/>
      <p:bldP spid="28" grpId="0"/>
      <p:bldP spid="29" grpId="0"/>
      <p:bldP spid="74" grpId="0"/>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9966FF">
              <a:alpha val="30000"/>
            </a:srgbClr>
          </a:solidFill>
        </p:spPr>
        <p:txBody>
          <a:bodyPr>
            <a:normAutofit/>
            <a:scene3d>
              <a:camera prst="orthographicFront"/>
              <a:lightRig rig="threePt" dir="t"/>
            </a:scene3d>
            <a:sp3d extrusionH="57150">
              <a:bevelT w="38100" h="38100"/>
            </a:sp3d>
          </a:bodyPr>
          <a:lstStyle/>
          <a:p>
            <a:r>
              <a:rPr lang="en-US" sz="800" dirty="0">
                <a:noFill/>
              </a:rPr>
              <a:t>.</a:t>
            </a:r>
          </a:p>
        </p:txBody>
      </p:sp>
      <p:sp>
        <p:nvSpPr>
          <p:cNvPr id="3" name="Text Placeholder 2"/>
          <p:cNvSpPr>
            <a:spLocks noGrp="1"/>
          </p:cNvSpPr>
          <p:nvPr>
            <p:ph type="body" idx="1"/>
          </p:nvPr>
        </p:nvSpPr>
        <p:spPr>
          <a:xfrm>
            <a:off x="165279" y="151324"/>
            <a:ext cx="11861442" cy="6569071"/>
          </a:xfrm>
          <a:solidFill>
            <a:schemeClr val="accent6">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br>
              <a:rPr lang="en-US" sz="1600" dirty="0">
                <a:solidFill>
                  <a:schemeClr val="tx1">
                    <a:lumMod val="95000"/>
                    <a:lumOff val="5000"/>
                  </a:schemeClr>
                </a:solidFill>
              </a:rPr>
            </a:br>
            <a:r>
              <a:rPr lang="en-US" sz="2800" dirty="0">
                <a:solidFill>
                  <a:schemeClr val="tx1">
                    <a:lumMod val="95000"/>
                    <a:lumOff val="5000"/>
                  </a:schemeClr>
                </a:solidFill>
              </a:rPr>
              <a:t>Please note the location of the </a:t>
            </a:r>
            <a:r>
              <a:rPr lang="en-US" sz="2800" b="1" dirty="0">
                <a:solidFill>
                  <a:srgbClr val="CC66FF"/>
                </a:solidFill>
              </a:rPr>
              <a:t>9</a:t>
            </a:r>
            <a:r>
              <a:rPr lang="en-US" sz="2800" b="1" baseline="30000" dirty="0">
                <a:solidFill>
                  <a:srgbClr val="CC66FF"/>
                </a:solidFill>
              </a:rPr>
              <a:t>th</a:t>
            </a:r>
            <a:r>
              <a:rPr lang="en-US" sz="2800" b="1" dirty="0">
                <a:solidFill>
                  <a:srgbClr val="CC66FF"/>
                </a:solidFill>
              </a:rPr>
              <a:t> cycle evening </a:t>
            </a:r>
            <a:r>
              <a:rPr lang="en-US" sz="2800" dirty="0">
                <a:solidFill>
                  <a:schemeClr val="tx1">
                    <a:lumMod val="95000"/>
                    <a:lumOff val="5000"/>
                  </a:schemeClr>
                </a:solidFill>
              </a:rPr>
              <a:t>(</a:t>
            </a:r>
            <a:r>
              <a:rPr lang="en-US" sz="2800" b="1" dirty="0">
                <a:solidFill>
                  <a:srgbClr val="FF0000"/>
                </a:solidFill>
              </a:rPr>
              <a:t>after sunset - </a:t>
            </a:r>
            <a:r>
              <a:rPr lang="en-US" sz="2800" dirty="0" err="1">
                <a:solidFill>
                  <a:schemeClr val="tx1">
                    <a:lumMod val="95000"/>
                    <a:lumOff val="5000"/>
                  </a:schemeClr>
                </a:solidFill>
              </a:rPr>
              <a:t>coloured</a:t>
            </a:r>
            <a:r>
              <a:rPr lang="en-US" sz="2800" dirty="0">
                <a:solidFill>
                  <a:schemeClr val="tx1">
                    <a:lumMod val="95000"/>
                    <a:lumOff val="5000"/>
                  </a:schemeClr>
                </a:solidFill>
              </a:rPr>
              <a:t> </a:t>
            </a:r>
            <a:r>
              <a:rPr lang="en-US" sz="2800" b="1" dirty="0">
                <a:solidFill>
                  <a:srgbClr val="CC66FF"/>
                </a:solidFill>
              </a:rPr>
              <a:t>purple</a:t>
            </a:r>
            <a:br>
              <a:rPr lang="en-US" sz="2800" b="1" dirty="0">
                <a:solidFill>
                  <a:srgbClr val="CC66FF"/>
                </a:solidFill>
              </a:rPr>
            </a:br>
            <a:r>
              <a:rPr lang="en-US" sz="2800" dirty="0">
                <a:solidFill>
                  <a:schemeClr val="tx1">
                    <a:lumMod val="95000"/>
                    <a:lumOff val="5000"/>
                  </a:schemeClr>
                </a:solidFill>
              </a:rPr>
              <a:t>    for identification purposes)           </a:t>
            </a:r>
            <a:r>
              <a:rPr lang="en-US" sz="2800" dirty="0">
                <a:solidFill>
                  <a:srgbClr val="FF00FF"/>
                </a:solidFill>
              </a:rPr>
              <a:t> </a:t>
            </a:r>
            <a:r>
              <a:rPr lang="en-US" sz="2800" dirty="0">
                <a:solidFill>
                  <a:schemeClr val="tx1">
                    <a:lumMod val="95000"/>
                    <a:lumOff val="5000"/>
                  </a:schemeClr>
                </a:solidFill>
              </a:rPr>
              <a:t>on the </a:t>
            </a:r>
            <a:r>
              <a:rPr lang="en-US" sz="2800" u="sng" dirty="0">
                <a:solidFill>
                  <a:schemeClr val="tx1">
                    <a:lumMod val="95000"/>
                    <a:lumOff val="5000"/>
                  </a:schemeClr>
                </a:solidFill>
              </a:rPr>
              <a:t>left side</a:t>
            </a:r>
            <a:r>
              <a:rPr lang="en-US" sz="2800" dirty="0">
                <a:solidFill>
                  <a:schemeClr val="tx1">
                    <a:lumMod val="95000"/>
                    <a:lumOff val="5000"/>
                  </a:schemeClr>
                </a:solidFill>
              </a:rPr>
              <a:t> of the chart.</a:t>
            </a:r>
          </a:p>
          <a:p>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17565" y="11981"/>
            <a:ext cx="3144722" cy="597619"/>
          </a:xfrm>
          <a:prstGeom prst="rect">
            <a:avLst/>
          </a:prstGeom>
          <a:solidFill>
            <a:schemeClr val="bg1">
              <a:lumMod val="65000"/>
            </a:schemeClr>
          </a:solidFill>
          <a:ln w="3810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chemeClr val="tx1"/>
                </a:solidFill>
              </a:rPr>
              <a:t>Sunset Theory!</a:t>
            </a:r>
          </a:p>
        </p:txBody>
      </p:sp>
      <p:sp>
        <p:nvSpPr>
          <p:cNvPr id="5" name="Rectangle 4"/>
          <p:cNvSpPr/>
          <p:nvPr/>
        </p:nvSpPr>
        <p:spPr>
          <a:xfrm>
            <a:off x="666023" y="3479074"/>
            <a:ext cx="1363075" cy="631372"/>
          </a:xfrm>
          <a:prstGeom prst="rect">
            <a:avLst/>
          </a:prstGeom>
          <a:solidFill>
            <a:schemeClr val="bg1"/>
          </a:solidFill>
          <a:ln w="28575">
            <a:solidFill>
              <a:srgbClr val="A5002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a:solidFill>
                  <a:schemeClr val="tx1"/>
                </a:solidFill>
              </a:rPr>
              <a:t>8</a:t>
            </a:r>
            <a:r>
              <a:rPr lang="en-CA" sz="3600" baseline="30000" dirty="0">
                <a:solidFill>
                  <a:schemeClr val="tx1"/>
                </a:solidFill>
              </a:rPr>
              <a:t>th</a:t>
            </a:r>
            <a:r>
              <a:rPr lang="en-CA" dirty="0"/>
              <a:t> </a:t>
            </a:r>
          </a:p>
        </p:txBody>
      </p:sp>
      <p:sp>
        <p:nvSpPr>
          <p:cNvPr id="6" name="Rectangle 5"/>
          <p:cNvSpPr/>
          <p:nvPr/>
        </p:nvSpPr>
        <p:spPr>
          <a:xfrm>
            <a:off x="2107478" y="3479074"/>
            <a:ext cx="173989" cy="631372"/>
          </a:xfrm>
          <a:prstGeom prst="rect">
            <a:avLst/>
          </a:prstGeom>
          <a:solidFill>
            <a:srgbClr val="CC66FF"/>
          </a:soli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8" name="Rectangle 7"/>
          <p:cNvSpPr/>
          <p:nvPr/>
        </p:nvSpPr>
        <p:spPr>
          <a:xfrm>
            <a:off x="2281468" y="3479074"/>
            <a:ext cx="4006125" cy="631372"/>
          </a:xfrm>
          <a:prstGeom prst="rect">
            <a:avLst/>
          </a:prstGeom>
          <a:solidFill>
            <a:schemeClr val="tx1">
              <a:lumMod val="75000"/>
              <a:lumOff val="2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t>9</a:t>
            </a:r>
            <a:r>
              <a:rPr lang="en-CA" sz="3600" b="1" baseline="30000" dirty="0"/>
              <a:t>th</a:t>
            </a:r>
            <a:r>
              <a:rPr lang="en-CA" sz="3600" b="1" dirty="0"/>
              <a:t> of Tishri</a:t>
            </a:r>
          </a:p>
        </p:txBody>
      </p:sp>
      <p:sp>
        <p:nvSpPr>
          <p:cNvPr id="9" name="Rectangle 8"/>
          <p:cNvSpPr/>
          <p:nvPr/>
        </p:nvSpPr>
        <p:spPr>
          <a:xfrm>
            <a:off x="6296301" y="3479074"/>
            <a:ext cx="4929051" cy="631372"/>
          </a:xfrm>
          <a:prstGeom prst="rect">
            <a:avLst/>
          </a:prstGeom>
          <a:solidFill>
            <a:schemeClr val="bg1">
              <a:lumMod val="95000"/>
            </a:schemeClr>
          </a:solidFill>
          <a:ln w="12700">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chemeClr val="tx1"/>
                </a:solidFill>
              </a:rPr>
              <a:t>9</a:t>
            </a:r>
            <a:r>
              <a:rPr lang="en-CA" sz="3600" b="1" baseline="30000" dirty="0">
                <a:solidFill>
                  <a:schemeClr val="tx1"/>
                </a:solidFill>
              </a:rPr>
              <a:t>th</a:t>
            </a:r>
            <a:r>
              <a:rPr lang="en-CA" sz="3600" b="1" dirty="0">
                <a:solidFill>
                  <a:schemeClr val="tx1"/>
                </a:solidFill>
              </a:rPr>
              <a:t> of Tishri</a:t>
            </a:r>
          </a:p>
        </p:txBody>
      </p:sp>
      <p:cxnSp>
        <p:nvCxnSpPr>
          <p:cNvPr id="11" name="Straight Connector 10"/>
          <p:cNvCxnSpPr/>
          <p:nvPr/>
        </p:nvCxnSpPr>
        <p:spPr>
          <a:xfrm rot="120000" flipH="1" flipV="1">
            <a:off x="2046516" y="2498784"/>
            <a:ext cx="43545" cy="1620541"/>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74359" y="2645766"/>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cxnSp>
        <p:nvCxnSpPr>
          <p:cNvPr id="15" name="Straight Arrow Connector 14"/>
          <p:cNvCxnSpPr/>
          <p:nvPr/>
        </p:nvCxnSpPr>
        <p:spPr>
          <a:xfrm flipH="1">
            <a:off x="2217420" y="1021653"/>
            <a:ext cx="3162448" cy="2418777"/>
          </a:xfrm>
          <a:prstGeom prst="straightConnector1">
            <a:avLst/>
          </a:prstGeom>
          <a:ln w="76200">
            <a:solidFill>
              <a:srgbClr val="CC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332944" y="1375061"/>
            <a:ext cx="7605641" cy="1844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The sunset of the 8</a:t>
            </a:r>
            <a:r>
              <a:rPr lang="en-CA" sz="2800" b="1" baseline="30000"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th</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day occurs and then the </a:t>
            </a:r>
            <a:r>
              <a:rPr lang="en-CA" sz="2800" b="1" u="sng" dirty="0">
                <a:ln w="6600">
                  <a:solidFill>
                    <a:srgbClr val="002060"/>
                  </a:solidFill>
                  <a:prstDash val="solid"/>
                </a:ln>
                <a:solidFill>
                  <a:srgbClr val="FF00FF"/>
                </a:solidFill>
                <a:effectLst>
                  <a:outerShdw dist="38100" dir="2700000" algn="tl" rotWithShape="0">
                    <a:schemeClr val="accent2"/>
                  </a:outerShdw>
                </a:effectLst>
              </a:rPr>
              <a:t>mixture of light and darkness</a:t>
            </a:r>
            <a:r>
              <a:rPr lang="en-CA" sz="2800" b="1" dirty="0">
                <a:ln w="6600">
                  <a:solidFill>
                    <a:srgbClr val="002060"/>
                  </a:solidFill>
                  <a:prstDash val="solid"/>
                </a:ln>
                <a:solidFill>
                  <a:srgbClr val="FF00FF"/>
                </a:solidFill>
                <a:effectLst>
                  <a:outerShdw dist="38100" dir="2700000" algn="tl" rotWithShape="0">
                    <a:schemeClr val="accent2"/>
                  </a:outerShdw>
                </a:effectLst>
              </a:rPr>
              <a:t> </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commences, initiating the evening mixture of the </a:t>
            </a:r>
            <a:r>
              <a:rPr lang="en-CA" sz="2800" b="1" dirty="0">
                <a:ln w="6600">
                  <a:solidFill>
                    <a:srgbClr val="002060"/>
                  </a:solidFill>
                  <a:prstDash val="solid"/>
                </a:ln>
                <a:solidFill>
                  <a:srgbClr val="FF0066"/>
                </a:solidFill>
                <a:effectLst>
                  <a:outerShdw dist="38100" dir="2700000" algn="tl" rotWithShape="0">
                    <a:schemeClr val="accent2"/>
                  </a:outerShdw>
                </a:effectLst>
              </a:rPr>
              <a:t>9</a:t>
            </a:r>
            <a:r>
              <a:rPr lang="en-CA" sz="2800" b="1" baseline="30000" dirty="0">
                <a:ln w="6600">
                  <a:solidFill>
                    <a:srgbClr val="002060"/>
                  </a:solidFill>
                  <a:prstDash val="solid"/>
                </a:ln>
                <a:solidFill>
                  <a:srgbClr val="FF0066"/>
                </a:solidFill>
                <a:effectLst>
                  <a:outerShdw dist="38100" dir="2700000" algn="tl" rotWithShape="0">
                    <a:schemeClr val="accent2"/>
                  </a:outerShdw>
                </a:effectLst>
              </a:rPr>
              <a:t>th</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of Tishri</a:t>
            </a:r>
            <a:b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b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 all 24 hours of the </a:t>
            </a:r>
            <a:r>
              <a:rPr lang="en-CA" sz="2800" b="1" dirty="0">
                <a:ln w="6600">
                  <a:solidFill>
                    <a:srgbClr val="002060"/>
                  </a:solidFill>
                  <a:prstDash val="solid"/>
                </a:ln>
                <a:solidFill>
                  <a:srgbClr val="FF0066"/>
                </a:solidFill>
                <a:effectLst>
                  <a:outerShdw dist="38100" dir="2700000" algn="tl" rotWithShape="0">
                    <a:schemeClr val="accent2"/>
                  </a:outerShdw>
                </a:effectLst>
              </a:rPr>
              <a:t>9</a:t>
            </a:r>
            <a:r>
              <a:rPr lang="en-CA" sz="2800" b="1" baseline="30000" dirty="0">
                <a:ln w="6600">
                  <a:solidFill>
                    <a:srgbClr val="002060"/>
                  </a:solidFill>
                  <a:prstDash val="solid"/>
                </a:ln>
                <a:solidFill>
                  <a:srgbClr val="FF0066"/>
                </a:solidFill>
                <a:effectLst>
                  <a:outerShdw dist="38100" dir="2700000" algn="tl" rotWithShape="0">
                    <a:schemeClr val="accent2"/>
                  </a:outerShdw>
                </a:effectLst>
              </a:rPr>
              <a:t>th</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begin here!  </a:t>
            </a:r>
          </a:p>
        </p:txBody>
      </p:sp>
      <p:sp>
        <p:nvSpPr>
          <p:cNvPr id="17" name="Rectangle 16"/>
          <p:cNvSpPr/>
          <p:nvPr/>
        </p:nvSpPr>
        <p:spPr>
          <a:xfrm>
            <a:off x="166833" y="4387387"/>
            <a:ext cx="11608710" cy="2218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200" dirty="0">
                <a:solidFill>
                  <a:schemeClr val="tx1"/>
                </a:solidFill>
              </a:rPr>
              <a:t>There can     be only be </a:t>
            </a:r>
            <a:r>
              <a:rPr lang="en-CA" sz="3200" b="1" dirty="0">
                <a:solidFill>
                  <a:srgbClr val="CC66FF"/>
                </a:solidFill>
              </a:rPr>
              <a:t>ONE</a:t>
            </a:r>
            <a:r>
              <a:rPr lang="en-CA" sz="3200" dirty="0"/>
              <a:t> </a:t>
            </a:r>
            <a:r>
              <a:rPr lang="en-CA" sz="3200" b="1" u="sng" dirty="0">
                <a:solidFill>
                  <a:schemeClr val="tx1"/>
                </a:solidFill>
              </a:rPr>
              <a:t>evening mixture</a:t>
            </a:r>
            <a:r>
              <a:rPr lang="en-CA" sz="3200" b="1" dirty="0">
                <a:solidFill>
                  <a:schemeClr val="tx1"/>
                </a:solidFill>
              </a:rPr>
              <a:t> </a:t>
            </a:r>
            <a:r>
              <a:rPr lang="en-CA" sz="3200" b="1" dirty="0">
                <a:solidFill>
                  <a:srgbClr val="FF0066"/>
                </a:solidFill>
              </a:rPr>
              <a:t>per 24 hour period.</a:t>
            </a:r>
            <a:br>
              <a:rPr lang="en-CA" sz="3200" b="1" dirty="0">
                <a:solidFill>
                  <a:srgbClr val="FF0066"/>
                </a:solidFill>
              </a:rPr>
            </a:br>
            <a:r>
              <a:rPr lang="en-CA" sz="3200" dirty="0">
                <a:solidFill>
                  <a:schemeClr val="tx1"/>
                </a:solidFill>
              </a:rPr>
              <a:t>It is at this </a:t>
            </a:r>
            <a:r>
              <a:rPr lang="en-CA" sz="3200" b="1" u="sng" dirty="0">
                <a:solidFill>
                  <a:srgbClr val="CC66FF"/>
                </a:solidFill>
              </a:rPr>
              <a:t>point</a:t>
            </a:r>
            <a:r>
              <a:rPr lang="en-CA" sz="3200" dirty="0">
                <a:solidFill>
                  <a:schemeClr val="tx1"/>
                </a:solidFill>
              </a:rPr>
              <a:t> that some declare the </a:t>
            </a:r>
            <a:r>
              <a:rPr lang="en-CA" sz="3200" b="1" u="sng" dirty="0">
                <a:solidFill>
                  <a:srgbClr val="A50021"/>
                </a:solidFill>
                <a:effectLst>
                  <a:glow rad="228600">
                    <a:schemeClr val="accent4">
                      <a:satMod val="175000"/>
                      <a:alpha val="40000"/>
                    </a:schemeClr>
                  </a:glow>
                </a:effectLst>
              </a:rPr>
              <a:t>start</a:t>
            </a:r>
            <a:r>
              <a:rPr lang="en-CA" sz="3200" b="1" u="sng" dirty="0">
                <a:solidFill>
                  <a:srgbClr val="A50021"/>
                </a:solidFill>
              </a:rPr>
              <a:t> of Atonement Sabbath Day</a:t>
            </a:r>
            <a:r>
              <a:rPr lang="en-CA" sz="3200" b="1" dirty="0">
                <a:solidFill>
                  <a:srgbClr val="A50021"/>
                </a:solidFill>
              </a:rPr>
              <a:t>! </a:t>
            </a:r>
            <a:r>
              <a:rPr lang="en-CA" sz="3200" b="1" dirty="0">
                <a:solidFill>
                  <a:srgbClr val="FF00FF"/>
                </a:solidFill>
              </a:rPr>
              <a:t>(???????)</a:t>
            </a:r>
          </a:p>
        </p:txBody>
      </p:sp>
      <p:cxnSp>
        <p:nvCxnSpPr>
          <p:cNvPr id="19" name="Straight Connector 18"/>
          <p:cNvCxnSpPr/>
          <p:nvPr/>
        </p:nvCxnSpPr>
        <p:spPr>
          <a:xfrm flipV="1">
            <a:off x="11225352" y="3142155"/>
            <a:ext cx="0" cy="968291"/>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0010137" y="2990827"/>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cxnSp>
        <p:nvCxnSpPr>
          <p:cNvPr id="22" name="Straight Arrow Connector 21"/>
          <p:cNvCxnSpPr/>
          <p:nvPr/>
        </p:nvCxnSpPr>
        <p:spPr>
          <a:xfrm flipH="1" flipV="1">
            <a:off x="2183130" y="3897630"/>
            <a:ext cx="2257065" cy="962694"/>
          </a:xfrm>
          <a:prstGeom prst="straightConnector1">
            <a:avLst/>
          </a:prstGeom>
          <a:ln w="76200">
            <a:solidFill>
              <a:srgbClr val="CC66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2057400" y="4091942"/>
            <a:ext cx="471616" cy="1246177"/>
          </a:xfrm>
          <a:prstGeom prst="straightConnector1">
            <a:avLst/>
          </a:prstGeom>
          <a:ln w="76200">
            <a:solidFill>
              <a:srgbClr val="CC66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65279" y="1584384"/>
            <a:ext cx="2979252" cy="914400"/>
          </a:xfrm>
          <a:prstGeom prst="rect">
            <a:avLst/>
          </a:prstGeom>
          <a:solidFill>
            <a:schemeClr val="bg1">
              <a:lumMod val="85000"/>
            </a:schemeClr>
          </a:solidFill>
          <a:ln w="381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Sunset changes the “day” here! </a:t>
            </a:r>
            <a:r>
              <a:rPr lang="en-CA" sz="2800" b="1" dirty="0">
                <a:solidFill>
                  <a:srgbClr val="FF0066"/>
                </a:solidFill>
              </a:rPr>
              <a:t>(???)</a:t>
            </a:r>
          </a:p>
        </p:txBody>
      </p:sp>
      <p:sp>
        <p:nvSpPr>
          <p:cNvPr id="7" name="Slide Number Placeholder 6"/>
          <p:cNvSpPr>
            <a:spLocks noGrp="1"/>
          </p:cNvSpPr>
          <p:nvPr>
            <p:ph type="sldNum" sz="quarter" idx="12"/>
          </p:nvPr>
        </p:nvSpPr>
        <p:spPr>
          <a:xfrm>
            <a:off x="11487149" y="6311623"/>
            <a:ext cx="470991" cy="365125"/>
          </a:xfrm>
        </p:spPr>
        <p:txBody>
          <a:bodyPr>
            <a:scene3d>
              <a:camera prst="orthographicFront"/>
              <a:lightRig rig="threePt" dir="t"/>
            </a:scene3d>
            <a:sp3d extrusionH="57150">
              <a:bevelT w="38100" h="38100"/>
            </a:sp3d>
          </a:bodyPr>
          <a:lstStyle/>
          <a:p>
            <a:fld id="{0FAB87E4-7748-4117-92E5-790DAABEC644}" type="slidenum">
              <a:rPr lang="en-US" sz="1400" b="1" smtClean="0">
                <a:solidFill>
                  <a:schemeClr val="tx1"/>
                </a:solidFill>
              </a:rPr>
              <a:t>24</a:t>
            </a:fld>
            <a:endParaRPr lang="en-US" sz="1400" b="1" dirty="0">
              <a:solidFill>
                <a:schemeClr val="tx1"/>
              </a:solidFill>
            </a:endParaRPr>
          </a:p>
        </p:txBody>
      </p:sp>
    </p:spTree>
    <p:extLst>
      <p:ext uri="{BB962C8B-B14F-4D97-AF65-F5344CB8AC3E}">
        <p14:creationId xmlns:p14="http://schemas.microsoft.com/office/powerpoint/2010/main" val="42180607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2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par>
                                <p:cTn id="10" presetID="26"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80">
                                          <p:stCondLst>
                                            <p:cond delay="0"/>
                                          </p:stCondLst>
                                        </p:cTn>
                                        <p:tgtEl>
                                          <p:spTgt spid="13"/>
                                        </p:tgtEl>
                                      </p:cBhvr>
                                    </p:animEffect>
                                    <p:anim calcmode="lin" valueType="num">
                                      <p:cBhvr>
                                        <p:cTn id="13"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8" dur="26">
                                          <p:stCondLst>
                                            <p:cond delay="650"/>
                                          </p:stCondLst>
                                        </p:cTn>
                                        <p:tgtEl>
                                          <p:spTgt spid="13"/>
                                        </p:tgtEl>
                                      </p:cBhvr>
                                      <p:to x="100000" y="60000"/>
                                    </p:animScale>
                                    <p:animScale>
                                      <p:cBhvr>
                                        <p:cTn id="19" dur="166" decel="50000">
                                          <p:stCondLst>
                                            <p:cond delay="676"/>
                                          </p:stCondLst>
                                        </p:cTn>
                                        <p:tgtEl>
                                          <p:spTgt spid="13"/>
                                        </p:tgtEl>
                                      </p:cBhvr>
                                      <p:to x="100000" y="100000"/>
                                    </p:animScale>
                                    <p:animScale>
                                      <p:cBhvr>
                                        <p:cTn id="20" dur="26">
                                          <p:stCondLst>
                                            <p:cond delay="1312"/>
                                          </p:stCondLst>
                                        </p:cTn>
                                        <p:tgtEl>
                                          <p:spTgt spid="13"/>
                                        </p:tgtEl>
                                      </p:cBhvr>
                                      <p:to x="100000" y="80000"/>
                                    </p:animScale>
                                    <p:animScale>
                                      <p:cBhvr>
                                        <p:cTn id="21" dur="166" decel="50000">
                                          <p:stCondLst>
                                            <p:cond delay="1338"/>
                                          </p:stCondLst>
                                        </p:cTn>
                                        <p:tgtEl>
                                          <p:spTgt spid="13"/>
                                        </p:tgtEl>
                                      </p:cBhvr>
                                      <p:to x="100000" y="100000"/>
                                    </p:animScale>
                                    <p:animScale>
                                      <p:cBhvr>
                                        <p:cTn id="22" dur="26">
                                          <p:stCondLst>
                                            <p:cond delay="1642"/>
                                          </p:stCondLst>
                                        </p:cTn>
                                        <p:tgtEl>
                                          <p:spTgt spid="13"/>
                                        </p:tgtEl>
                                      </p:cBhvr>
                                      <p:to x="100000" y="90000"/>
                                    </p:animScale>
                                    <p:animScale>
                                      <p:cBhvr>
                                        <p:cTn id="23" dur="166" decel="50000">
                                          <p:stCondLst>
                                            <p:cond delay="1668"/>
                                          </p:stCondLst>
                                        </p:cTn>
                                        <p:tgtEl>
                                          <p:spTgt spid="13"/>
                                        </p:tgtEl>
                                      </p:cBhvr>
                                      <p:to x="100000" y="100000"/>
                                    </p:animScale>
                                    <p:animScale>
                                      <p:cBhvr>
                                        <p:cTn id="24" dur="26">
                                          <p:stCondLst>
                                            <p:cond delay="1808"/>
                                          </p:stCondLst>
                                        </p:cTn>
                                        <p:tgtEl>
                                          <p:spTgt spid="13"/>
                                        </p:tgtEl>
                                      </p:cBhvr>
                                      <p:to x="100000" y="95000"/>
                                    </p:animScale>
                                    <p:animScale>
                                      <p:cBhvr>
                                        <p:cTn id="25" dur="166" decel="50000">
                                          <p:stCondLst>
                                            <p:cond delay="1834"/>
                                          </p:stCondLst>
                                        </p:cTn>
                                        <p:tgtEl>
                                          <p:spTgt spid="13"/>
                                        </p:tgtEl>
                                      </p:cBhvr>
                                      <p:to x="100000" y="100000"/>
                                    </p:animScale>
                                  </p:childTnLst>
                                </p:cTn>
                              </p:par>
                              <p:par>
                                <p:cTn id="26" presetID="26" presetClass="entr" presetSubtype="0" fill="hold" nodeType="withEffect">
                                  <p:stCondLst>
                                    <p:cond delay="100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80">
                                          <p:stCondLst>
                                            <p:cond delay="0"/>
                                          </p:stCondLst>
                                        </p:cTn>
                                        <p:tgtEl>
                                          <p:spTgt spid="11"/>
                                        </p:tgtEl>
                                      </p:cBhvr>
                                    </p:animEffect>
                                    <p:anim calcmode="lin" valueType="num">
                                      <p:cBhvr>
                                        <p:cTn id="29"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4" dur="26">
                                          <p:stCondLst>
                                            <p:cond delay="650"/>
                                          </p:stCondLst>
                                        </p:cTn>
                                        <p:tgtEl>
                                          <p:spTgt spid="11"/>
                                        </p:tgtEl>
                                      </p:cBhvr>
                                      <p:to x="100000" y="60000"/>
                                    </p:animScale>
                                    <p:animScale>
                                      <p:cBhvr>
                                        <p:cTn id="35" dur="166" decel="50000">
                                          <p:stCondLst>
                                            <p:cond delay="676"/>
                                          </p:stCondLst>
                                        </p:cTn>
                                        <p:tgtEl>
                                          <p:spTgt spid="11"/>
                                        </p:tgtEl>
                                      </p:cBhvr>
                                      <p:to x="100000" y="100000"/>
                                    </p:animScale>
                                    <p:animScale>
                                      <p:cBhvr>
                                        <p:cTn id="36" dur="26">
                                          <p:stCondLst>
                                            <p:cond delay="1312"/>
                                          </p:stCondLst>
                                        </p:cTn>
                                        <p:tgtEl>
                                          <p:spTgt spid="11"/>
                                        </p:tgtEl>
                                      </p:cBhvr>
                                      <p:to x="100000" y="80000"/>
                                    </p:animScale>
                                    <p:animScale>
                                      <p:cBhvr>
                                        <p:cTn id="37" dur="166" decel="50000">
                                          <p:stCondLst>
                                            <p:cond delay="1338"/>
                                          </p:stCondLst>
                                        </p:cTn>
                                        <p:tgtEl>
                                          <p:spTgt spid="11"/>
                                        </p:tgtEl>
                                      </p:cBhvr>
                                      <p:to x="100000" y="100000"/>
                                    </p:animScale>
                                    <p:animScale>
                                      <p:cBhvr>
                                        <p:cTn id="38" dur="26">
                                          <p:stCondLst>
                                            <p:cond delay="1642"/>
                                          </p:stCondLst>
                                        </p:cTn>
                                        <p:tgtEl>
                                          <p:spTgt spid="11"/>
                                        </p:tgtEl>
                                      </p:cBhvr>
                                      <p:to x="100000" y="90000"/>
                                    </p:animScale>
                                    <p:animScale>
                                      <p:cBhvr>
                                        <p:cTn id="39" dur="166" decel="50000">
                                          <p:stCondLst>
                                            <p:cond delay="1668"/>
                                          </p:stCondLst>
                                        </p:cTn>
                                        <p:tgtEl>
                                          <p:spTgt spid="11"/>
                                        </p:tgtEl>
                                      </p:cBhvr>
                                      <p:to x="100000" y="100000"/>
                                    </p:animScale>
                                    <p:animScale>
                                      <p:cBhvr>
                                        <p:cTn id="40" dur="26">
                                          <p:stCondLst>
                                            <p:cond delay="1808"/>
                                          </p:stCondLst>
                                        </p:cTn>
                                        <p:tgtEl>
                                          <p:spTgt spid="11"/>
                                        </p:tgtEl>
                                      </p:cBhvr>
                                      <p:to x="100000" y="95000"/>
                                    </p:animScale>
                                    <p:animScale>
                                      <p:cBhvr>
                                        <p:cTn id="41" dur="166" decel="50000">
                                          <p:stCondLst>
                                            <p:cond delay="1834"/>
                                          </p:stCondLst>
                                        </p:cTn>
                                        <p:tgtEl>
                                          <p:spTgt spid="11"/>
                                        </p:tgtEl>
                                      </p:cBhvr>
                                      <p:to x="100000" y="100000"/>
                                    </p:animScale>
                                  </p:childTnLst>
                                </p:cTn>
                              </p:par>
                              <p:par>
                                <p:cTn id="42" presetID="2" presetClass="entr" presetSubtype="3" fill="hold" grpId="0" nodeType="withEffect">
                                  <p:stCondLst>
                                    <p:cond delay="175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1250" fill="hold"/>
                                        <p:tgtEl>
                                          <p:spTgt spid="6"/>
                                        </p:tgtEl>
                                        <p:attrNameLst>
                                          <p:attrName>ppt_x</p:attrName>
                                        </p:attrNameLst>
                                      </p:cBhvr>
                                      <p:tavLst>
                                        <p:tav tm="0">
                                          <p:val>
                                            <p:strVal val="1+#ppt_w/2"/>
                                          </p:val>
                                        </p:tav>
                                        <p:tav tm="100000">
                                          <p:val>
                                            <p:strVal val="#ppt_x"/>
                                          </p:val>
                                        </p:tav>
                                      </p:tavLst>
                                    </p:anim>
                                    <p:anim calcmode="lin" valueType="num">
                                      <p:cBhvr additive="base">
                                        <p:cTn id="45" dur="125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left)">
                                      <p:cBhvr>
                                        <p:cTn id="57" dur="750"/>
                                        <p:tgtEl>
                                          <p:spTgt spid="8"/>
                                        </p:tgtEl>
                                      </p:cBhvr>
                                    </p:animEffect>
                                  </p:childTnLst>
                                </p:cTn>
                              </p:par>
                              <p:par>
                                <p:cTn id="58" presetID="22" presetClass="entr" presetSubtype="8" fill="hold" grpId="0" nodeType="withEffect">
                                  <p:stCondLst>
                                    <p:cond delay="75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750"/>
                                        <p:tgtEl>
                                          <p:spTgt spid="9"/>
                                        </p:tgtEl>
                                      </p:cBhvr>
                                    </p:animEffect>
                                  </p:childTnLst>
                                </p:cTn>
                              </p:par>
                              <p:par>
                                <p:cTn id="61" presetID="26" presetClass="entr" presetSubtype="0" fill="hold" grpId="0" nodeType="withEffect">
                                  <p:stCondLst>
                                    <p:cond delay="1500"/>
                                  </p:stCondLst>
                                  <p:childTnLst>
                                    <p:set>
                                      <p:cBhvr>
                                        <p:cTn id="62" dur="1" fill="hold">
                                          <p:stCondLst>
                                            <p:cond delay="0"/>
                                          </p:stCondLst>
                                        </p:cTn>
                                        <p:tgtEl>
                                          <p:spTgt spid="20"/>
                                        </p:tgtEl>
                                        <p:attrNameLst>
                                          <p:attrName>style.visibility</p:attrName>
                                        </p:attrNameLst>
                                      </p:cBhvr>
                                      <p:to>
                                        <p:strVal val="visible"/>
                                      </p:to>
                                    </p:set>
                                    <p:animEffect transition="in" filter="wipe(down)">
                                      <p:cBhvr>
                                        <p:cTn id="63" dur="580">
                                          <p:stCondLst>
                                            <p:cond delay="0"/>
                                          </p:stCondLst>
                                        </p:cTn>
                                        <p:tgtEl>
                                          <p:spTgt spid="20"/>
                                        </p:tgtEl>
                                      </p:cBhvr>
                                    </p:animEffect>
                                    <p:anim calcmode="lin" valueType="num">
                                      <p:cBhvr>
                                        <p:cTn id="64"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69" dur="26">
                                          <p:stCondLst>
                                            <p:cond delay="650"/>
                                          </p:stCondLst>
                                        </p:cTn>
                                        <p:tgtEl>
                                          <p:spTgt spid="20"/>
                                        </p:tgtEl>
                                      </p:cBhvr>
                                      <p:to x="100000" y="60000"/>
                                    </p:animScale>
                                    <p:animScale>
                                      <p:cBhvr>
                                        <p:cTn id="70" dur="166" decel="50000">
                                          <p:stCondLst>
                                            <p:cond delay="676"/>
                                          </p:stCondLst>
                                        </p:cTn>
                                        <p:tgtEl>
                                          <p:spTgt spid="20"/>
                                        </p:tgtEl>
                                      </p:cBhvr>
                                      <p:to x="100000" y="100000"/>
                                    </p:animScale>
                                    <p:animScale>
                                      <p:cBhvr>
                                        <p:cTn id="71" dur="26">
                                          <p:stCondLst>
                                            <p:cond delay="1312"/>
                                          </p:stCondLst>
                                        </p:cTn>
                                        <p:tgtEl>
                                          <p:spTgt spid="20"/>
                                        </p:tgtEl>
                                      </p:cBhvr>
                                      <p:to x="100000" y="80000"/>
                                    </p:animScale>
                                    <p:animScale>
                                      <p:cBhvr>
                                        <p:cTn id="72" dur="166" decel="50000">
                                          <p:stCondLst>
                                            <p:cond delay="1338"/>
                                          </p:stCondLst>
                                        </p:cTn>
                                        <p:tgtEl>
                                          <p:spTgt spid="20"/>
                                        </p:tgtEl>
                                      </p:cBhvr>
                                      <p:to x="100000" y="100000"/>
                                    </p:animScale>
                                    <p:animScale>
                                      <p:cBhvr>
                                        <p:cTn id="73" dur="26">
                                          <p:stCondLst>
                                            <p:cond delay="1642"/>
                                          </p:stCondLst>
                                        </p:cTn>
                                        <p:tgtEl>
                                          <p:spTgt spid="20"/>
                                        </p:tgtEl>
                                      </p:cBhvr>
                                      <p:to x="100000" y="90000"/>
                                    </p:animScale>
                                    <p:animScale>
                                      <p:cBhvr>
                                        <p:cTn id="74" dur="166" decel="50000">
                                          <p:stCondLst>
                                            <p:cond delay="1668"/>
                                          </p:stCondLst>
                                        </p:cTn>
                                        <p:tgtEl>
                                          <p:spTgt spid="20"/>
                                        </p:tgtEl>
                                      </p:cBhvr>
                                      <p:to x="100000" y="100000"/>
                                    </p:animScale>
                                    <p:animScale>
                                      <p:cBhvr>
                                        <p:cTn id="75" dur="26">
                                          <p:stCondLst>
                                            <p:cond delay="1808"/>
                                          </p:stCondLst>
                                        </p:cTn>
                                        <p:tgtEl>
                                          <p:spTgt spid="20"/>
                                        </p:tgtEl>
                                      </p:cBhvr>
                                      <p:to x="100000" y="95000"/>
                                    </p:animScale>
                                    <p:animScale>
                                      <p:cBhvr>
                                        <p:cTn id="76" dur="166" decel="50000">
                                          <p:stCondLst>
                                            <p:cond delay="1834"/>
                                          </p:stCondLst>
                                        </p:cTn>
                                        <p:tgtEl>
                                          <p:spTgt spid="20"/>
                                        </p:tgtEl>
                                      </p:cBhvr>
                                      <p:to x="100000" y="100000"/>
                                    </p:animScale>
                                  </p:childTnLst>
                                </p:cTn>
                              </p:par>
                              <p:par>
                                <p:cTn id="77" presetID="26" presetClass="entr" presetSubtype="0" fill="hold" nodeType="withEffect">
                                  <p:stCondLst>
                                    <p:cond delay="1500"/>
                                  </p:stCondLst>
                                  <p:childTnLst>
                                    <p:set>
                                      <p:cBhvr>
                                        <p:cTn id="78" dur="1" fill="hold">
                                          <p:stCondLst>
                                            <p:cond delay="0"/>
                                          </p:stCondLst>
                                        </p:cTn>
                                        <p:tgtEl>
                                          <p:spTgt spid="19"/>
                                        </p:tgtEl>
                                        <p:attrNameLst>
                                          <p:attrName>style.visibility</p:attrName>
                                        </p:attrNameLst>
                                      </p:cBhvr>
                                      <p:to>
                                        <p:strVal val="visible"/>
                                      </p:to>
                                    </p:set>
                                    <p:animEffect transition="in" filter="wipe(down)">
                                      <p:cBhvr>
                                        <p:cTn id="79" dur="580">
                                          <p:stCondLst>
                                            <p:cond delay="0"/>
                                          </p:stCondLst>
                                        </p:cTn>
                                        <p:tgtEl>
                                          <p:spTgt spid="19"/>
                                        </p:tgtEl>
                                      </p:cBhvr>
                                    </p:animEffect>
                                    <p:anim calcmode="lin" valueType="num">
                                      <p:cBhvr>
                                        <p:cTn id="80"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85" dur="26">
                                          <p:stCondLst>
                                            <p:cond delay="650"/>
                                          </p:stCondLst>
                                        </p:cTn>
                                        <p:tgtEl>
                                          <p:spTgt spid="19"/>
                                        </p:tgtEl>
                                      </p:cBhvr>
                                      <p:to x="100000" y="60000"/>
                                    </p:animScale>
                                    <p:animScale>
                                      <p:cBhvr>
                                        <p:cTn id="86" dur="166" decel="50000">
                                          <p:stCondLst>
                                            <p:cond delay="676"/>
                                          </p:stCondLst>
                                        </p:cTn>
                                        <p:tgtEl>
                                          <p:spTgt spid="19"/>
                                        </p:tgtEl>
                                      </p:cBhvr>
                                      <p:to x="100000" y="100000"/>
                                    </p:animScale>
                                    <p:animScale>
                                      <p:cBhvr>
                                        <p:cTn id="87" dur="26">
                                          <p:stCondLst>
                                            <p:cond delay="1312"/>
                                          </p:stCondLst>
                                        </p:cTn>
                                        <p:tgtEl>
                                          <p:spTgt spid="19"/>
                                        </p:tgtEl>
                                      </p:cBhvr>
                                      <p:to x="100000" y="80000"/>
                                    </p:animScale>
                                    <p:animScale>
                                      <p:cBhvr>
                                        <p:cTn id="88" dur="166" decel="50000">
                                          <p:stCondLst>
                                            <p:cond delay="1338"/>
                                          </p:stCondLst>
                                        </p:cTn>
                                        <p:tgtEl>
                                          <p:spTgt spid="19"/>
                                        </p:tgtEl>
                                      </p:cBhvr>
                                      <p:to x="100000" y="100000"/>
                                    </p:animScale>
                                    <p:animScale>
                                      <p:cBhvr>
                                        <p:cTn id="89" dur="26">
                                          <p:stCondLst>
                                            <p:cond delay="1642"/>
                                          </p:stCondLst>
                                        </p:cTn>
                                        <p:tgtEl>
                                          <p:spTgt spid="19"/>
                                        </p:tgtEl>
                                      </p:cBhvr>
                                      <p:to x="100000" y="90000"/>
                                    </p:animScale>
                                    <p:animScale>
                                      <p:cBhvr>
                                        <p:cTn id="90" dur="166" decel="50000">
                                          <p:stCondLst>
                                            <p:cond delay="1668"/>
                                          </p:stCondLst>
                                        </p:cTn>
                                        <p:tgtEl>
                                          <p:spTgt spid="19"/>
                                        </p:tgtEl>
                                      </p:cBhvr>
                                      <p:to x="100000" y="100000"/>
                                    </p:animScale>
                                    <p:animScale>
                                      <p:cBhvr>
                                        <p:cTn id="91" dur="26">
                                          <p:stCondLst>
                                            <p:cond delay="1808"/>
                                          </p:stCondLst>
                                        </p:cTn>
                                        <p:tgtEl>
                                          <p:spTgt spid="19"/>
                                        </p:tgtEl>
                                      </p:cBhvr>
                                      <p:to x="100000" y="95000"/>
                                    </p:animScale>
                                    <p:animScale>
                                      <p:cBhvr>
                                        <p:cTn id="92" dur="166" decel="50000">
                                          <p:stCondLst>
                                            <p:cond delay="1834"/>
                                          </p:stCondLst>
                                        </p:cTn>
                                        <p:tgtEl>
                                          <p:spTgt spid="19"/>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up)">
                                      <p:cBhvr>
                                        <p:cTn id="97" dur="1000"/>
                                        <p:tgtEl>
                                          <p:spTgt spid="17"/>
                                        </p:tgtEl>
                                      </p:cBhvr>
                                    </p:animEffect>
                                  </p:childTnLst>
                                </p:cTn>
                              </p:par>
                              <p:par>
                                <p:cTn id="98" presetID="22" presetClass="entr" presetSubtype="4" fill="hold" nodeType="withEffect">
                                  <p:stCondLst>
                                    <p:cond delay="750"/>
                                  </p:stCondLst>
                                  <p:childTnLst>
                                    <p:set>
                                      <p:cBhvr>
                                        <p:cTn id="99" dur="1" fill="hold">
                                          <p:stCondLst>
                                            <p:cond delay="0"/>
                                          </p:stCondLst>
                                        </p:cTn>
                                        <p:tgtEl>
                                          <p:spTgt spid="22"/>
                                        </p:tgtEl>
                                        <p:attrNameLst>
                                          <p:attrName>style.visibility</p:attrName>
                                        </p:attrNameLst>
                                      </p:cBhvr>
                                      <p:to>
                                        <p:strVal val="visible"/>
                                      </p:to>
                                    </p:set>
                                    <p:animEffect transition="in" filter="wipe(down)">
                                      <p:cBhvr>
                                        <p:cTn id="100" dur="1000"/>
                                        <p:tgtEl>
                                          <p:spTgt spid="22"/>
                                        </p:tgtEl>
                                      </p:cBhvr>
                                    </p:animEffect>
                                  </p:childTnLst>
                                </p:cTn>
                              </p:par>
                              <p:par>
                                <p:cTn id="101" presetID="22" presetClass="entr" presetSubtype="4" fill="hold" nodeType="withEffect">
                                  <p:stCondLst>
                                    <p:cond delay="2250"/>
                                  </p:stCondLst>
                                  <p:childTnLst>
                                    <p:set>
                                      <p:cBhvr>
                                        <p:cTn id="102" dur="1" fill="hold">
                                          <p:stCondLst>
                                            <p:cond delay="0"/>
                                          </p:stCondLst>
                                        </p:cTn>
                                        <p:tgtEl>
                                          <p:spTgt spid="25"/>
                                        </p:tgtEl>
                                        <p:attrNameLst>
                                          <p:attrName>style.visibility</p:attrName>
                                        </p:attrNameLst>
                                      </p:cBhvr>
                                      <p:to>
                                        <p:strVal val="visible"/>
                                      </p:to>
                                    </p:set>
                                    <p:animEffect transition="in" filter="wipe(down)">
                                      <p:cBhvr>
                                        <p:cTn id="103"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3" grpId="0"/>
      <p:bldP spid="16" grpId="0"/>
      <p:bldP spid="17"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9966FF">
              <a:alpha val="30000"/>
            </a:srgbClr>
          </a:solidFill>
        </p:spPr>
        <p:txBody>
          <a:bodyPr>
            <a:normAutofit/>
          </a:bodyPr>
          <a:lstStyle/>
          <a:p>
            <a:r>
              <a:rPr lang="en-US" sz="800" dirty="0">
                <a:noFill/>
              </a:rPr>
              <a:t>.</a:t>
            </a:r>
          </a:p>
        </p:txBody>
      </p:sp>
      <p:sp>
        <p:nvSpPr>
          <p:cNvPr id="3" name="Text Placeholder 2"/>
          <p:cNvSpPr>
            <a:spLocks noGrp="1"/>
          </p:cNvSpPr>
          <p:nvPr>
            <p:ph type="body" idx="1"/>
          </p:nvPr>
        </p:nvSpPr>
        <p:spPr>
          <a:xfrm>
            <a:off x="165279" y="151324"/>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br>
              <a:rPr lang="en-US" sz="1600" dirty="0">
                <a:solidFill>
                  <a:schemeClr val="tx1">
                    <a:lumMod val="95000"/>
                    <a:lumOff val="5000"/>
                  </a:schemeClr>
                </a:solidFill>
              </a:rPr>
            </a:br>
            <a:r>
              <a:rPr lang="en-US" sz="2800" b="1" i="1" dirty="0">
                <a:solidFill>
                  <a:srgbClr val="FF0000"/>
                </a:solidFill>
              </a:rPr>
              <a:t>Reminder:</a:t>
            </a:r>
            <a:r>
              <a:rPr lang="en-US" sz="2800" dirty="0">
                <a:solidFill>
                  <a:schemeClr val="tx1">
                    <a:lumMod val="95000"/>
                    <a:lumOff val="5000"/>
                  </a:schemeClr>
                </a:solidFill>
              </a:rPr>
              <a:t> </a:t>
            </a:r>
            <a:r>
              <a:rPr lang="en-US" sz="2800" b="1" dirty="0">
                <a:solidFill>
                  <a:srgbClr val="CC66FF"/>
                </a:solidFill>
              </a:rPr>
              <a:t>9</a:t>
            </a:r>
            <a:r>
              <a:rPr lang="en-US" sz="2800" b="1" baseline="30000" dirty="0">
                <a:solidFill>
                  <a:srgbClr val="CC66FF"/>
                </a:solidFill>
              </a:rPr>
              <a:t>th</a:t>
            </a:r>
            <a:r>
              <a:rPr lang="en-US" sz="2800" b="1" dirty="0">
                <a:solidFill>
                  <a:srgbClr val="CC66FF"/>
                </a:solidFill>
              </a:rPr>
              <a:t> cycle evening.</a:t>
            </a:r>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5" name="Rectangle 4"/>
          <p:cNvSpPr/>
          <p:nvPr/>
        </p:nvSpPr>
        <p:spPr>
          <a:xfrm>
            <a:off x="666023" y="3479074"/>
            <a:ext cx="1363075" cy="631372"/>
          </a:xfrm>
          <a:prstGeom prst="rect">
            <a:avLst/>
          </a:prstGeom>
          <a:solidFill>
            <a:schemeClr val="bg1"/>
          </a:solidFill>
          <a:ln w="28575">
            <a:solidFill>
              <a:srgbClr val="A5002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rPr>
              <a:t>8</a:t>
            </a:r>
            <a:r>
              <a:rPr lang="en-CA" sz="3600" baseline="30000" dirty="0">
                <a:solidFill>
                  <a:schemeClr val="tx1"/>
                </a:solidFill>
              </a:rPr>
              <a:t>th</a:t>
            </a:r>
            <a:r>
              <a:rPr lang="en-CA" dirty="0"/>
              <a:t> </a:t>
            </a:r>
          </a:p>
        </p:txBody>
      </p:sp>
      <p:sp>
        <p:nvSpPr>
          <p:cNvPr id="6" name="Rectangle 5"/>
          <p:cNvSpPr/>
          <p:nvPr/>
        </p:nvSpPr>
        <p:spPr>
          <a:xfrm>
            <a:off x="2107478" y="3479074"/>
            <a:ext cx="173989" cy="631372"/>
          </a:xfrm>
          <a:prstGeom prst="rect">
            <a:avLst/>
          </a:prstGeom>
          <a:solidFill>
            <a:srgbClr val="CC66FF"/>
          </a:soli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2281468" y="3479074"/>
            <a:ext cx="4006125" cy="631372"/>
          </a:xfrm>
          <a:prstGeom prst="rect">
            <a:avLst/>
          </a:prstGeom>
          <a:solidFill>
            <a:schemeClr val="tx1">
              <a:lumMod val="75000"/>
              <a:lumOff val="2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9</a:t>
            </a:r>
            <a:r>
              <a:rPr lang="en-CA" sz="3600" b="1" baseline="30000" dirty="0"/>
              <a:t>th</a:t>
            </a:r>
            <a:r>
              <a:rPr lang="en-CA" sz="3600" b="1" dirty="0"/>
              <a:t> of Tishri</a:t>
            </a:r>
          </a:p>
        </p:txBody>
      </p:sp>
      <p:sp>
        <p:nvSpPr>
          <p:cNvPr id="9" name="Rectangle 8"/>
          <p:cNvSpPr/>
          <p:nvPr/>
        </p:nvSpPr>
        <p:spPr>
          <a:xfrm>
            <a:off x="6296301" y="3479074"/>
            <a:ext cx="4929051" cy="631372"/>
          </a:xfrm>
          <a:prstGeom prst="rect">
            <a:avLst/>
          </a:prstGeom>
          <a:solidFill>
            <a:schemeClr val="bg1">
              <a:lumMod val="95000"/>
            </a:schemeClr>
          </a:solidFill>
          <a:ln w="12700">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9</a:t>
            </a:r>
            <a:r>
              <a:rPr lang="en-CA" sz="3600" b="1" baseline="30000" dirty="0">
                <a:solidFill>
                  <a:schemeClr val="tx1"/>
                </a:solidFill>
              </a:rPr>
              <a:t>th</a:t>
            </a:r>
            <a:r>
              <a:rPr lang="en-CA" sz="3600" b="1" dirty="0">
                <a:solidFill>
                  <a:schemeClr val="tx1"/>
                </a:solidFill>
              </a:rPr>
              <a:t> of Tishri</a:t>
            </a:r>
          </a:p>
        </p:txBody>
      </p:sp>
      <p:cxnSp>
        <p:nvCxnSpPr>
          <p:cNvPr id="11" name="Straight Connector 10"/>
          <p:cNvCxnSpPr/>
          <p:nvPr/>
        </p:nvCxnSpPr>
        <p:spPr>
          <a:xfrm rot="120000" flipH="1" flipV="1">
            <a:off x="2046516" y="2498784"/>
            <a:ext cx="43545" cy="1620541"/>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74359" y="2645766"/>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cxnSp>
        <p:nvCxnSpPr>
          <p:cNvPr id="15" name="Straight Arrow Connector 14"/>
          <p:cNvCxnSpPr/>
          <p:nvPr/>
        </p:nvCxnSpPr>
        <p:spPr>
          <a:xfrm flipH="1">
            <a:off x="2240198" y="2498517"/>
            <a:ext cx="1147436" cy="930482"/>
          </a:xfrm>
          <a:prstGeom prst="straightConnector1">
            <a:avLst/>
          </a:prstGeom>
          <a:ln w="76200">
            <a:solidFill>
              <a:srgbClr val="CC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20621" y="4387387"/>
            <a:ext cx="11608710" cy="2218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200" b="1" dirty="0">
                <a:solidFill>
                  <a:schemeClr val="tx1"/>
                </a:solidFill>
              </a:rPr>
              <a:t>Tishri</a:t>
            </a:r>
            <a:r>
              <a:rPr lang="en-CA" sz="3200" b="1" dirty="0">
                <a:solidFill>
                  <a:srgbClr val="FF0066"/>
                </a:solidFill>
              </a:rPr>
              <a:t> </a:t>
            </a:r>
            <a:r>
              <a:rPr lang="en-CA" sz="3200" b="1" dirty="0">
                <a:ln>
                  <a:solidFill>
                    <a:sysClr val="windowText" lastClr="000000"/>
                  </a:solidFill>
                </a:ln>
                <a:solidFill>
                  <a:srgbClr val="FF0066"/>
                </a:solidFill>
                <a:effectLst>
                  <a:glow rad="127000">
                    <a:srgbClr val="00CC00"/>
                  </a:glow>
                </a:effectLst>
              </a:rPr>
              <a:t>9</a:t>
            </a:r>
            <a:r>
              <a:rPr lang="en-CA" sz="3200" b="1" baseline="30000" dirty="0">
                <a:ln>
                  <a:solidFill>
                    <a:sysClr val="windowText" lastClr="000000"/>
                  </a:solidFill>
                </a:ln>
                <a:solidFill>
                  <a:srgbClr val="FF0066"/>
                </a:solidFill>
                <a:effectLst>
                  <a:glow rad="127000">
                    <a:srgbClr val="00CC00"/>
                  </a:glow>
                </a:effectLst>
              </a:rPr>
              <a:t>th</a:t>
            </a:r>
            <a:r>
              <a:rPr lang="en-CA" sz="3200" b="1" dirty="0">
                <a:ln>
                  <a:solidFill>
                    <a:sysClr val="windowText" lastClr="000000"/>
                  </a:solidFill>
                </a:ln>
                <a:solidFill>
                  <a:srgbClr val="FF0066"/>
                </a:solidFill>
                <a:effectLst>
                  <a:glow rad="127000">
                    <a:srgbClr val="00CC00"/>
                  </a:glow>
                </a:effectLst>
              </a:rPr>
              <a:t> -</a:t>
            </a:r>
            <a:r>
              <a:rPr lang="en-CA" sz="3200" b="1" dirty="0">
                <a:solidFill>
                  <a:srgbClr val="FF0066"/>
                </a:solidFill>
              </a:rPr>
              <a:t> </a:t>
            </a:r>
            <a:r>
              <a:rPr lang="en-CA" sz="3200" b="1" dirty="0">
                <a:solidFill>
                  <a:schemeClr val="tx1"/>
                </a:solidFill>
                <a:effectLst>
                  <a:glow rad="127000">
                    <a:srgbClr val="CC66FF"/>
                  </a:glow>
                </a:effectLst>
              </a:rPr>
              <a:t>24 hours </a:t>
            </a:r>
            <a:r>
              <a:rPr lang="en-CA" sz="3200" b="1" dirty="0">
                <a:solidFill>
                  <a:srgbClr val="FF0066"/>
                </a:solidFill>
              </a:rPr>
              <a:t>of Atonement </a:t>
            </a:r>
            <a:r>
              <a:rPr lang="en-CA" sz="3200" b="1" u="sng" dirty="0">
                <a:solidFill>
                  <a:srgbClr val="0000FF"/>
                </a:solidFill>
              </a:rPr>
              <a:t>SHABBATH</a:t>
            </a:r>
            <a:r>
              <a:rPr lang="en-CA" sz="3200" b="1" dirty="0">
                <a:solidFill>
                  <a:srgbClr val="0000FF"/>
                </a:solidFill>
              </a:rPr>
              <a:t>!??</a:t>
            </a:r>
            <a:r>
              <a:rPr lang="en-CA" sz="3200" b="1" dirty="0">
                <a:solidFill>
                  <a:srgbClr val="FF0066"/>
                </a:solidFill>
              </a:rPr>
              <a:t> </a:t>
            </a:r>
            <a:br>
              <a:rPr lang="en-CA" sz="3200" b="1" dirty="0">
                <a:solidFill>
                  <a:srgbClr val="FF0066"/>
                </a:solidFill>
              </a:rPr>
            </a:br>
            <a:r>
              <a:rPr lang="en-CA" sz="3200" dirty="0">
                <a:solidFill>
                  <a:schemeClr val="tx1"/>
                </a:solidFill>
              </a:rPr>
              <a:t>That is </a:t>
            </a:r>
            <a:r>
              <a:rPr lang="en-CA" sz="3200" b="1" u="sng" dirty="0">
                <a:solidFill>
                  <a:srgbClr val="FF0066"/>
                </a:solidFill>
              </a:rPr>
              <a:t>24 hours of Atonement</a:t>
            </a:r>
            <a:r>
              <a:rPr lang="en-CA" sz="3200" b="1" dirty="0">
                <a:solidFill>
                  <a:srgbClr val="FF0066"/>
                </a:solidFill>
              </a:rPr>
              <a:t> - </a:t>
            </a:r>
            <a:r>
              <a:rPr lang="en-CA" sz="4800" b="1" dirty="0">
                <a:ln>
                  <a:solidFill>
                    <a:sysClr val="windowText" lastClr="000000"/>
                  </a:solidFill>
                </a:ln>
                <a:solidFill>
                  <a:srgbClr val="FF0066"/>
                </a:solidFill>
                <a:effectLst>
                  <a:glow rad="127000">
                    <a:srgbClr val="00CC00"/>
                  </a:glow>
                </a:effectLst>
              </a:rPr>
              <a:t>BEFORE</a:t>
            </a:r>
            <a:r>
              <a:rPr lang="en-CA" sz="3200" b="1" dirty="0">
                <a:solidFill>
                  <a:srgbClr val="FF0066"/>
                </a:solidFill>
              </a:rPr>
              <a:t> - </a:t>
            </a:r>
            <a:r>
              <a:rPr lang="en-CA" sz="3200" dirty="0">
                <a:solidFill>
                  <a:schemeClr val="tx1"/>
                </a:solidFill>
              </a:rPr>
              <a:t>Tishri 10 even begins!</a:t>
            </a:r>
            <a:br>
              <a:rPr lang="en-CA" sz="3200" dirty="0">
                <a:solidFill>
                  <a:schemeClr val="tx1"/>
                </a:solidFill>
              </a:rPr>
            </a:br>
            <a:r>
              <a:rPr lang="en-CA" sz="3200" dirty="0">
                <a:solidFill>
                  <a:schemeClr val="tx1"/>
                </a:solidFill>
              </a:rPr>
              <a:t>This would be the </a:t>
            </a:r>
            <a:r>
              <a:rPr lang="en-CA" sz="3200" b="1" u="sng" dirty="0">
                <a:solidFill>
                  <a:schemeClr val="tx1"/>
                </a:solidFill>
                <a:effectLst>
                  <a:glow rad="127000">
                    <a:srgbClr val="FFFF00"/>
                  </a:glow>
                </a:effectLst>
              </a:rPr>
              <a:t>FIRST OF TWO DAYS</a:t>
            </a:r>
            <a:r>
              <a:rPr lang="en-CA" sz="3200" b="1" dirty="0">
                <a:solidFill>
                  <a:schemeClr val="tx1"/>
                </a:solidFill>
                <a:effectLst>
                  <a:glow rad="127000">
                    <a:srgbClr val="FFFF00"/>
                  </a:glow>
                </a:effectLst>
              </a:rPr>
              <a:t> </a:t>
            </a:r>
            <a:r>
              <a:rPr lang="en-CA" sz="3200" dirty="0">
                <a:solidFill>
                  <a:schemeClr val="tx1"/>
                </a:solidFill>
                <a:effectLst/>
              </a:rPr>
              <a:t>f</a:t>
            </a:r>
            <a:r>
              <a:rPr lang="en-CA" sz="3200" dirty="0">
                <a:solidFill>
                  <a:schemeClr val="tx1"/>
                </a:solidFill>
              </a:rPr>
              <a:t>or Atonement celebration!    </a:t>
            </a:r>
          </a:p>
        </p:txBody>
      </p:sp>
      <p:cxnSp>
        <p:nvCxnSpPr>
          <p:cNvPr id="19" name="Straight Connector 18"/>
          <p:cNvCxnSpPr/>
          <p:nvPr/>
        </p:nvCxnSpPr>
        <p:spPr>
          <a:xfrm flipH="1" flipV="1">
            <a:off x="11225351" y="3309054"/>
            <a:ext cx="1" cy="801393"/>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0613389" y="2913013"/>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sp>
        <p:nvSpPr>
          <p:cNvPr id="21" name="Rectangle 20"/>
          <p:cNvSpPr/>
          <p:nvPr/>
        </p:nvSpPr>
        <p:spPr>
          <a:xfrm>
            <a:off x="165279" y="1584384"/>
            <a:ext cx="2979252" cy="914400"/>
          </a:xfrm>
          <a:prstGeom prst="rect">
            <a:avLst/>
          </a:prstGeom>
          <a:solidFill>
            <a:schemeClr val="bg1">
              <a:lumMod val="85000"/>
            </a:schemeClr>
          </a:solidFill>
          <a:ln w="381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Sunset changes the “day” here! </a:t>
            </a:r>
            <a:r>
              <a:rPr lang="en-CA" sz="2800" b="1" dirty="0">
                <a:solidFill>
                  <a:srgbClr val="FF0066"/>
                </a:solidFill>
              </a:rPr>
              <a:t>(???)</a:t>
            </a:r>
          </a:p>
        </p:txBody>
      </p:sp>
      <p:sp>
        <p:nvSpPr>
          <p:cNvPr id="7" name="Slide Number Placeholder 6"/>
          <p:cNvSpPr>
            <a:spLocks noGrp="1"/>
          </p:cNvSpPr>
          <p:nvPr>
            <p:ph type="sldNum" sz="quarter" idx="12"/>
          </p:nvPr>
        </p:nvSpPr>
        <p:spPr>
          <a:xfrm>
            <a:off x="11430000" y="6308911"/>
            <a:ext cx="521970" cy="365125"/>
          </a:xfrm>
        </p:spPr>
        <p:txBody>
          <a:bodyPr/>
          <a:lstStyle/>
          <a:p>
            <a:fld id="{0FAB87E4-7748-4117-92E5-790DAABEC644}" type="slidenum">
              <a:rPr lang="en-US" sz="1400" b="1" smtClean="0">
                <a:solidFill>
                  <a:schemeClr val="tx1"/>
                </a:solidFill>
              </a:rPr>
              <a:t>25</a:t>
            </a:fld>
            <a:endParaRPr lang="en-US" sz="1400" b="1" dirty="0">
              <a:solidFill>
                <a:schemeClr val="tx1"/>
              </a:solidFill>
            </a:endParaRPr>
          </a:p>
        </p:txBody>
      </p:sp>
      <p:cxnSp>
        <p:nvCxnSpPr>
          <p:cNvPr id="27" name="Straight Arrow Connector 26"/>
          <p:cNvCxnSpPr/>
          <p:nvPr/>
        </p:nvCxnSpPr>
        <p:spPr>
          <a:xfrm flipH="1">
            <a:off x="2068830" y="2041584"/>
            <a:ext cx="2427930" cy="1776036"/>
          </a:xfrm>
          <a:prstGeom prst="straightConnector1">
            <a:avLst/>
          </a:prstGeom>
          <a:ln w="76200">
            <a:solidFill>
              <a:srgbClr val="009999"/>
            </a:solidFill>
            <a:tailEnd type="triangle"/>
          </a:ln>
          <a:effectLst>
            <a:innerShdw blurRad="63500" dist="50800">
              <a:prstClr val="black">
                <a:alpha val="50000"/>
              </a:prstClr>
            </a:innerShd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60000">
            <a:off x="3354484" y="992778"/>
            <a:ext cx="34836" cy="1514448"/>
          </a:xfrm>
          <a:prstGeom prst="line">
            <a:avLst/>
          </a:prstGeom>
          <a:ln w="76200">
            <a:solidFill>
              <a:srgbClr val="CC66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421080" y="251460"/>
            <a:ext cx="7605641" cy="2617470"/>
          </a:xfrm>
          <a:prstGeom prst="rect">
            <a:avLst/>
          </a:prstGeom>
          <a:solidFill>
            <a:schemeClr val="accent6">
              <a:lumMod val="20000"/>
              <a:lumOff val="80000"/>
            </a:schemeClr>
          </a:solidFill>
          <a:ln w="38100">
            <a:solidFill>
              <a:srgbClr val="0099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a:ln w="6600">
                  <a:solidFill>
                    <a:srgbClr val="002060"/>
                  </a:solidFill>
                  <a:prstDash val="solid"/>
                </a:ln>
                <a:solidFill>
                  <a:srgbClr val="FF0000"/>
                </a:solidFill>
                <a:effectLst>
                  <a:outerShdw dist="38100" dir="2700000" algn="tl" rotWithShape="0">
                    <a:schemeClr val="accent2"/>
                  </a:outerShdw>
                </a:effectLst>
              </a:rPr>
              <a:t>Again: </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The Sunset, preceding the 9</a:t>
            </a:r>
            <a:r>
              <a:rPr lang="en-CA" sz="2800" b="1" baseline="30000"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th</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of Tishri evening, is declared by many as being </a:t>
            </a:r>
            <a:b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b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the start of the </a:t>
            </a:r>
            <a:r>
              <a:rPr lang="en-CA" sz="2800" b="1" dirty="0">
                <a:ln w="6600">
                  <a:solidFill>
                    <a:srgbClr val="002060"/>
                  </a:solidFill>
                  <a:prstDash val="solid"/>
                </a:ln>
                <a:solidFill>
                  <a:schemeClr val="accent1">
                    <a:lumMod val="75000"/>
                  </a:schemeClr>
                </a:solidFill>
                <a:effectLst>
                  <a:outerShdw dist="38100" dir="2700000" algn="tl" rotWithShape="0">
                    <a:schemeClr val="accent2"/>
                  </a:outerShdw>
                </a:effectLst>
              </a:rPr>
              <a:t>Atonement Sabbath!</a:t>
            </a:r>
            <a:b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b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That means the </a:t>
            </a:r>
            <a:r>
              <a:rPr lang="en-CA" sz="2800" b="1" u="sng" dirty="0">
                <a:ln w="6600">
                  <a:solidFill>
                    <a:srgbClr val="002060"/>
                  </a:solidFill>
                  <a:prstDash val="solid"/>
                </a:ln>
                <a:solidFill>
                  <a:srgbClr val="FF00FF"/>
                </a:solidFill>
                <a:effectLst>
                  <a:outerShdw dist="38100" dir="2700000" algn="tl" rotWithShape="0">
                    <a:schemeClr val="accent2"/>
                  </a:outerShdw>
                </a:effectLst>
              </a:rPr>
              <a:t>first 24 hour period</a:t>
            </a:r>
            <a:r>
              <a:rPr lang="en-CA" sz="2800" b="1" dirty="0">
                <a:ln w="6600">
                  <a:solidFill>
                    <a:srgbClr val="002060"/>
                  </a:solidFill>
                  <a:prstDash val="solid"/>
                </a:ln>
                <a:solidFill>
                  <a:srgbClr val="FF00FF"/>
                </a:solidFill>
                <a:effectLst>
                  <a:outerShdw dist="38100" dir="2700000" algn="tl" rotWithShape="0">
                    <a:schemeClr val="accent2"/>
                  </a:outerShdw>
                </a:effectLst>
              </a:rPr>
              <a:t> </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of </a:t>
            </a:r>
            <a:r>
              <a:rPr lang="en-CA" sz="2800" b="1" dirty="0">
                <a:ln w="6600">
                  <a:solidFill>
                    <a:srgbClr val="002060"/>
                  </a:solidFill>
                  <a:prstDash val="solid"/>
                </a:ln>
                <a:solidFill>
                  <a:schemeClr val="accent1">
                    <a:lumMod val="75000"/>
                  </a:schemeClr>
                </a:solidFill>
                <a:effectLst>
                  <a:outerShdw dist="38100" dir="2700000" algn="tl" rotWithShape="0">
                    <a:schemeClr val="accent2"/>
                  </a:outerShdw>
                </a:effectLst>
              </a:rPr>
              <a:t>Atonement Sabbath </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would begin here – </a:t>
            </a:r>
            <a:r>
              <a:rPr lang="en-CA" sz="2800" b="1" dirty="0">
                <a:ln w="6600">
                  <a:solidFill>
                    <a:sysClr val="windowText" lastClr="000000"/>
                  </a:solidFill>
                  <a:prstDash val="solid"/>
                </a:ln>
                <a:solidFill>
                  <a:srgbClr val="C00000"/>
                </a:solidFill>
                <a:effectLst>
                  <a:outerShdw dist="38100" dir="2700000" algn="tl" rotWithShape="0">
                    <a:schemeClr val="accent2"/>
                  </a:outerShdw>
                </a:effectLst>
              </a:rPr>
              <a:t>BEFORE THE 10</a:t>
            </a:r>
            <a:r>
              <a:rPr lang="en-CA" sz="2800" b="1" baseline="30000" dirty="0">
                <a:ln w="6600">
                  <a:solidFill>
                    <a:sysClr val="windowText" lastClr="000000"/>
                  </a:solidFill>
                  <a:prstDash val="solid"/>
                </a:ln>
                <a:solidFill>
                  <a:srgbClr val="C00000"/>
                </a:solidFill>
                <a:effectLst>
                  <a:outerShdw dist="38100" dir="2700000" algn="tl" rotWithShape="0">
                    <a:schemeClr val="accent2"/>
                  </a:outerShdw>
                </a:effectLst>
              </a:rPr>
              <a:t>TH</a:t>
            </a:r>
            <a:r>
              <a:rPr lang="en-CA" sz="2800" b="1" dirty="0">
                <a:ln w="6600">
                  <a:solidFill>
                    <a:sysClr val="windowText" lastClr="000000"/>
                  </a:solidFill>
                  <a:prstDash val="solid"/>
                </a:ln>
                <a:solidFill>
                  <a:srgbClr val="C00000"/>
                </a:solidFill>
                <a:effectLst>
                  <a:outerShdw dist="38100" dir="2700000" algn="tl" rotWithShape="0">
                    <a:schemeClr val="accent2"/>
                  </a:outerShdw>
                </a:effectLst>
              </a:rPr>
              <a:t> OF TISHRI HAS HAD A CHANCE TO BEGIN!</a:t>
            </a:r>
          </a:p>
        </p:txBody>
      </p:sp>
      <p:sp>
        <p:nvSpPr>
          <p:cNvPr id="30" name="Right Brace 29"/>
          <p:cNvSpPr/>
          <p:nvPr/>
        </p:nvSpPr>
        <p:spPr>
          <a:xfrm rot="5400000">
            <a:off x="6475584" y="-248511"/>
            <a:ext cx="381660" cy="9117874"/>
          </a:xfrm>
          <a:prstGeom prst="rightBrace">
            <a:avLst>
              <a:gd name="adj1" fmla="val 145327"/>
              <a:gd name="adj2" fmla="val 69043"/>
            </a:avLst>
          </a:prstGeom>
          <a:ln w="38100">
            <a:solidFill>
              <a:schemeClr val="tx1"/>
            </a:solidFill>
          </a:ln>
          <a:effectLst>
            <a:glow rad="76200">
              <a:srgbClr val="CC66FF"/>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2" name="Rectangle 21"/>
          <p:cNvSpPr/>
          <p:nvPr/>
        </p:nvSpPr>
        <p:spPr>
          <a:xfrm>
            <a:off x="17565" y="11981"/>
            <a:ext cx="3144722" cy="597619"/>
          </a:xfrm>
          <a:prstGeom prst="rect">
            <a:avLst/>
          </a:prstGeom>
          <a:solidFill>
            <a:schemeClr val="bg1">
              <a:lumMod val="65000"/>
            </a:schemeClr>
          </a:solidFill>
          <a:ln w="3810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chemeClr val="tx1"/>
                </a:solidFill>
              </a:rPr>
              <a:t>Sunset Theory!</a:t>
            </a:r>
          </a:p>
        </p:txBody>
      </p:sp>
    </p:spTree>
    <p:extLst>
      <p:ext uri="{BB962C8B-B14F-4D97-AF65-F5344CB8AC3E}">
        <p14:creationId xmlns:p14="http://schemas.microsoft.com/office/powerpoint/2010/main" val="39498879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2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ppt_w</p:attrName>
                                        </p:attrNameLst>
                                      </p:cBhvr>
                                      <p:tavLst>
                                        <p:tav tm="0" fmla="#ppt_w*sin(2.5*pi*$)">
                                          <p:val>
                                            <p:fltVal val="0"/>
                                          </p:val>
                                        </p:tav>
                                        <p:tav tm="100000">
                                          <p:val>
                                            <p:fltVal val="1"/>
                                          </p:val>
                                        </p:tav>
                                      </p:tavLst>
                                    </p:anim>
                                    <p:anim calcmode="lin" valueType="num">
                                      <p:cBhvr>
                                        <p:cTn id="9" dur="1000" fill="hold"/>
                                        <p:tgtEl>
                                          <p:spTgt spid="22"/>
                                        </p:tgtEl>
                                        <p:attrNameLst>
                                          <p:attrName>ppt_h</p:attrName>
                                        </p:attrNameLst>
                                      </p:cBhvr>
                                      <p:tavLst>
                                        <p:tav tm="0">
                                          <p:val>
                                            <p:strVal val="#ppt_h"/>
                                          </p:val>
                                        </p:tav>
                                        <p:tav tm="100000">
                                          <p:val>
                                            <p:strVal val="#ppt_h"/>
                                          </p:val>
                                        </p:tav>
                                      </p:tavLst>
                                    </p:anim>
                                  </p:childTnLst>
                                </p:cTn>
                              </p:par>
                              <p:par>
                                <p:cTn id="10" presetID="26"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80">
                                          <p:stCondLst>
                                            <p:cond delay="0"/>
                                          </p:stCondLst>
                                        </p:cTn>
                                        <p:tgtEl>
                                          <p:spTgt spid="13"/>
                                        </p:tgtEl>
                                      </p:cBhvr>
                                    </p:animEffect>
                                    <p:anim calcmode="lin" valueType="num">
                                      <p:cBhvr>
                                        <p:cTn id="13"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8" dur="26">
                                          <p:stCondLst>
                                            <p:cond delay="650"/>
                                          </p:stCondLst>
                                        </p:cTn>
                                        <p:tgtEl>
                                          <p:spTgt spid="13"/>
                                        </p:tgtEl>
                                      </p:cBhvr>
                                      <p:to x="100000" y="60000"/>
                                    </p:animScale>
                                    <p:animScale>
                                      <p:cBhvr>
                                        <p:cTn id="19" dur="166" decel="50000">
                                          <p:stCondLst>
                                            <p:cond delay="676"/>
                                          </p:stCondLst>
                                        </p:cTn>
                                        <p:tgtEl>
                                          <p:spTgt spid="13"/>
                                        </p:tgtEl>
                                      </p:cBhvr>
                                      <p:to x="100000" y="100000"/>
                                    </p:animScale>
                                    <p:animScale>
                                      <p:cBhvr>
                                        <p:cTn id="20" dur="26">
                                          <p:stCondLst>
                                            <p:cond delay="1312"/>
                                          </p:stCondLst>
                                        </p:cTn>
                                        <p:tgtEl>
                                          <p:spTgt spid="13"/>
                                        </p:tgtEl>
                                      </p:cBhvr>
                                      <p:to x="100000" y="80000"/>
                                    </p:animScale>
                                    <p:animScale>
                                      <p:cBhvr>
                                        <p:cTn id="21" dur="166" decel="50000">
                                          <p:stCondLst>
                                            <p:cond delay="1338"/>
                                          </p:stCondLst>
                                        </p:cTn>
                                        <p:tgtEl>
                                          <p:spTgt spid="13"/>
                                        </p:tgtEl>
                                      </p:cBhvr>
                                      <p:to x="100000" y="100000"/>
                                    </p:animScale>
                                    <p:animScale>
                                      <p:cBhvr>
                                        <p:cTn id="22" dur="26">
                                          <p:stCondLst>
                                            <p:cond delay="1642"/>
                                          </p:stCondLst>
                                        </p:cTn>
                                        <p:tgtEl>
                                          <p:spTgt spid="13"/>
                                        </p:tgtEl>
                                      </p:cBhvr>
                                      <p:to x="100000" y="90000"/>
                                    </p:animScale>
                                    <p:animScale>
                                      <p:cBhvr>
                                        <p:cTn id="23" dur="166" decel="50000">
                                          <p:stCondLst>
                                            <p:cond delay="1668"/>
                                          </p:stCondLst>
                                        </p:cTn>
                                        <p:tgtEl>
                                          <p:spTgt spid="13"/>
                                        </p:tgtEl>
                                      </p:cBhvr>
                                      <p:to x="100000" y="100000"/>
                                    </p:animScale>
                                    <p:animScale>
                                      <p:cBhvr>
                                        <p:cTn id="24" dur="26">
                                          <p:stCondLst>
                                            <p:cond delay="1808"/>
                                          </p:stCondLst>
                                        </p:cTn>
                                        <p:tgtEl>
                                          <p:spTgt spid="13"/>
                                        </p:tgtEl>
                                      </p:cBhvr>
                                      <p:to x="100000" y="95000"/>
                                    </p:animScale>
                                    <p:animScale>
                                      <p:cBhvr>
                                        <p:cTn id="25" dur="166" decel="50000">
                                          <p:stCondLst>
                                            <p:cond delay="1834"/>
                                          </p:stCondLst>
                                        </p:cTn>
                                        <p:tgtEl>
                                          <p:spTgt spid="13"/>
                                        </p:tgtEl>
                                      </p:cBhvr>
                                      <p:to x="100000" y="100000"/>
                                    </p:animScale>
                                  </p:childTnLst>
                                </p:cTn>
                              </p:par>
                              <p:par>
                                <p:cTn id="26" presetID="26"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80">
                                          <p:stCondLst>
                                            <p:cond delay="0"/>
                                          </p:stCondLst>
                                        </p:cTn>
                                        <p:tgtEl>
                                          <p:spTgt spid="11"/>
                                        </p:tgtEl>
                                      </p:cBhvr>
                                    </p:animEffect>
                                    <p:anim calcmode="lin" valueType="num">
                                      <p:cBhvr>
                                        <p:cTn id="29"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4" dur="26">
                                          <p:stCondLst>
                                            <p:cond delay="650"/>
                                          </p:stCondLst>
                                        </p:cTn>
                                        <p:tgtEl>
                                          <p:spTgt spid="11"/>
                                        </p:tgtEl>
                                      </p:cBhvr>
                                      <p:to x="100000" y="60000"/>
                                    </p:animScale>
                                    <p:animScale>
                                      <p:cBhvr>
                                        <p:cTn id="35" dur="166" decel="50000">
                                          <p:stCondLst>
                                            <p:cond delay="676"/>
                                          </p:stCondLst>
                                        </p:cTn>
                                        <p:tgtEl>
                                          <p:spTgt spid="11"/>
                                        </p:tgtEl>
                                      </p:cBhvr>
                                      <p:to x="100000" y="100000"/>
                                    </p:animScale>
                                    <p:animScale>
                                      <p:cBhvr>
                                        <p:cTn id="36" dur="26">
                                          <p:stCondLst>
                                            <p:cond delay="1312"/>
                                          </p:stCondLst>
                                        </p:cTn>
                                        <p:tgtEl>
                                          <p:spTgt spid="11"/>
                                        </p:tgtEl>
                                      </p:cBhvr>
                                      <p:to x="100000" y="80000"/>
                                    </p:animScale>
                                    <p:animScale>
                                      <p:cBhvr>
                                        <p:cTn id="37" dur="166" decel="50000">
                                          <p:stCondLst>
                                            <p:cond delay="1338"/>
                                          </p:stCondLst>
                                        </p:cTn>
                                        <p:tgtEl>
                                          <p:spTgt spid="11"/>
                                        </p:tgtEl>
                                      </p:cBhvr>
                                      <p:to x="100000" y="100000"/>
                                    </p:animScale>
                                    <p:animScale>
                                      <p:cBhvr>
                                        <p:cTn id="38" dur="26">
                                          <p:stCondLst>
                                            <p:cond delay="1642"/>
                                          </p:stCondLst>
                                        </p:cTn>
                                        <p:tgtEl>
                                          <p:spTgt spid="11"/>
                                        </p:tgtEl>
                                      </p:cBhvr>
                                      <p:to x="100000" y="90000"/>
                                    </p:animScale>
                                    <p:animScale>
                                      <p:cBhvr>
                                        <p:cTn id="39" dur="166" decel="50000">
                                          <p:stCondLst>
                                            <p:cond delay="1668"/>
                                          </p:stCondLst>
                                        </p:cTn>
                                        <p:tgtEl>
                                          <p:spTgt spid="11"/>
                                        </p:tgtEl>
                                      </p:cBhvr>
                                      <p:to x="100000" y="100000"/>
                                    </p:animScale>
                                    <p:animScale>
                                      <p:cBhvr>
                                        <p:cTn id="40" dur="26">
                                          <p:stCondLst>
                                            <p:cond delay="1808"/>
                                          </p:stCondLst>
                                        </p:cTn>
                                        <p:tgtEl>
                                          <p:spTgt spid="11"/>
                                        </p:tgtEl>
                                      </p:cBhvr>
                                      <p:to x="100000" y="95000"/>
                                    </p:animScale>
                                    <p:animScale>
                                      <p:cBhvr>
                                        <p:cTn id="41" dur="166" decel="50000">
                                          <p:stCondLst>
                                            <p:cond delay="1834"/>
                                          </p:stCondLst>
                                        </p:cTn>
                                        <p:tgtEl>
                                          <p:spTgt spid="11"/>
                                        </p:tgtEl>
                                      </p:cBhvr>
                                      <p:to x="100000" y="100000"/>
                                    </p:animScale>
                                  </p:childTnLst>
                                </p:cTn>
                              </p:par>
                              <p:par>
                                <p:cTn id="42" presetID="2" presetClass="entr" presetSubtype="3" fill="hold" grpId="0" nodeType="withEffect">
                                  <p:stCondLst>
                                    <p:cond delay="100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1250" fill="hold"/>
                                        <p:tgtEl>
                                          <p:spTgt spid="6"/>
                                        </p:tgtEl>
                                        <p:attrNameLst>
                                          <p:attrName>ppt_x</p:attrName>
                                        </p:attrNameLst>
                                      </p:cBhvr>
                                      <p:tavLst>
                                        <p:tav tm="0">
                                          <p:val>
                                            <p:strVal val="1+#ppt_w/2"/>
                                          </p:val>
                                        </p:tav>
                                        <p:tav tm="100000">
                                          <p:val>
                                            <p:strVal val="#ppt_x"/>
                                          </p:val>
                                        </p:tav>
                                      </p:tavLst>
                                    </p:anim>
                                    <p:anim calcmode="lin" valueType="num">
                                      <p:cBhvr additive="base">
                                        <p:cTn id="45" dur="125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par>
                                <p:cTn id="53" presetID="22" presetClass="entr" presetSubtype="1" fill="hold" nodeType="withEffect">
                                  <p:stCondLst>
                                    <p:cond delay="3000"/>
                                  </p:stCondLst>
                                  <p:childTnLst>
                                    <p:set>
                                      <p:cBhvr>
                                        <p:cTn id="54" dur="1" fill="hold">
                                          <p:stCondLst>
                                            <p:cond delay="0"/>
                                          </p:stCondLst>
                                        </p:cTn>
                                        <p:tgtEl>
                                          <p:spTgt spid="27"/>
                                        </p:tgtEl>
                                        <p:attrNameLst>
                                          <p:attrName>style.visibility</p:attrName>
                                        </p:attrNameLst>
                                      </p:cBhvr>
                                      <p:to>
                                        <p:strVal val="visible"/>
                                      </p:to>
                                    </p:set>
                                    <p:animEffect transition="in" filter="wipe(up)">
                                      <p:cBhvr>
                                        <p:cTn id="55" dur="1250"/>
                                        <p:tgtEl>
                                          <p:spTgt spid="27"/>
                                        </p:tgtEl>
                                      </p:cBhvr>
                                    </p:animEffect>
                                  </p:childTnLst>
                                </p:cTn>
                              </p:par>
                              <p:par>
                                <p:cTn id="56" presetID="22" presetClass="entr" presetSubtype="8" fill="hold" grpId="0" nodeType="withEffect">
                                  <p:stCondLst>
                                    <p:cond delay="700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750"/>
                                        <p:tgtEl>
                                          <p:spTgt spid="8"/>
                                        </p:tgtEl>
                                      </p:cBhvr>
                                    </p:animEffect>
                                  </p:childTnLst>
                                </p:cTn>
                              </p:par>
                              <p:par>
                                <p:cTn id="59" presetID="22" presetClass="entr" presetSubtype="8" fill="hold" grpId="0" nodeType="withEffect">
                                  <p:stCondLst>
                                    <p:cond delay="7500"/>
                                  </p:stCondLst>
                                  <p:childTnLst>
                                    <p:set>
                                      <p:cBhvr>
                                        <p:cTn id="60" dur="1" fill="hold">
                                          <p:stCondLst>
                                            <p:cond delay="0"/>
                                          </p:stCondLst>
                                        </p:cTn>
                                        <p:tgtEl>
                                          <p:spTgt spid="9"/>
                                        </p:tgtEl>
                                        <p:attrNameLst>
                                          <p:attrName>style.visibility</p:attrName>
                                        </p:attrNameLst>
                                      </p:cBhvr>
                                      <p:to>
                                        <p:strVal val="visible"/>
                                      </p:to>
                                    </p:set>
                                    <p:animEffect transition="in" filter="wipe(left)">
                                      <p:cBhvr>
                                        <p:cTn id="61" dur="750"/>
                                        <p:tgtEl>
                                          <p:spTgt spid="9"/>
                                        </p:tgtEl>
                                      </p:cBhvr>
                                    </p:animEffect>
                                  </p:childTnLst>
                                </p:cTn>
                              </p:par>
                              <p:par>
                                <p:cTn id="62" presetID="26" presetClass="entr" presetSubtype="0" fill="hold" grpId="0" nodeType="withEffect">
                                  <p:stCondLst>
                                    <p:cond delay="8000"/>
                                  </p:stCondLst>
                                  <p:childTnLst>
                                    <p:set>
                                      <p:cBhvr>
                                        <p:cTn id="63" dur="1" fill="hold">
                                          <p:stCondLst>
                                            <p:cond delay="0"/>
                                          </p:stCondLst>
                                        </p:cTn>
                                        <p:tgtEl>
                                          <p:spTgt spid="20"/>
                                        </p:tgtEl>
                                        <p:attrNameLst>
                                          <p:attrName>style.visibility</p:attrName>
                                        </p:attrNameLst>
                                      </p:cBhvr>
                                      <p:to>
                                        <p:strVal val="visible"/>
                                      </p:to>
                                    </p:set>
                                    <p:animEffect transition="in" filter="wipe(down)">
                                      <p:cBhvr>
                                        <p:cTn id="64" dur="580">
                                          <p:stCondLst>
                                            <p:cond delay="0"/>
                                          </p:stCondLst>
                                        </p:cTn>
                                        <p:tgtEl>
                                          <p:spTgt spid="20"/>
                                        </p:tgtEl>
                                      </p:cBhvr>
                                    </p:animEffect>
                                    <p:anim calcmode="lin" valueType="num">
                                      <p:cBhvr>
                                        <p:cTn id="65"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70" dur="26">
                                          <p:stCondLst>
                                            <p:cond delay="650"/>
                                          </p:stCondLst>
                                        </p:cTn>
                                        <p:tgtEl>
                                          <p:spTgt spid="20"/>
                                        </p:tgtEl>
                                      </p:cBhvr>
                                      <p:to x="100000" y="60000"/>
                                    </p:animScale>
                                    <p:animScale>
                                      <p:cBhvr>
                                        <p:cTn id="71" dur="166" decel="50000">
                                          <p:stCondLst>
                                            <p:cond delay="676"/>
                                          </p:stCondLst>
                                        </p:cTn>
                                        <p:tgtEl>
                                          <p:spTgt spid="20"/>
                                        </p:tgtEl>
                                      </p:cBhvr>
                                      <p:to x="100000" y="100000"/>
                                    </p:animScale>
                                    <p:animScale>
                                      <p:cBhvr>
                                        <p:cTn id="72" dur="26">
                                          <p:stCondLst>
                                            <p:cond delay="1312"/>
                                          </p:stCondLst>
                                        </p:cTn>
                                        <p:tgtEl>
                                          <p:spTgt spid="20"/>
                                        </p:tgtEl>
                                      </p:cBhvr>
                                      <p:to x="100000" y="80000"/>
                                    </p:animScale>
                                    <p:animScale>
                                      <p:cBhvr>
                                        <p:cTn id="73" dur="166" decel="50000">
                                          <p:stCondLst>
                                            <p:cond delay="1338"/>
                                          </p:stCondLst>
                                        </p:cTn>
                                        <p:tgtEl>
                                          <p:spTgt spid="20"/>
                                        </p:tgtEl>
                                      </p:cBhvr>
                                      <p:to x="100000" y="100000"/>
                                    </p:animScale>
                                    <p:animScale>
                                      <p:cBhvr>
                                        <p:cTn id="74" dur="26">
                                          <p:stCondLst>
                                            <p:cond delay="1642"/>
                                          </p:stCondLst>
                                        </p:cTn>
                                        <p:tgtEl>
                                          <p:spTgt spid="20"/>
                                        </p:tgtEl>
                                      </p:cBhvr>
                                      <p:to x="100000" y="90000"/>
                                    </p:animScale>
                                    <p:animScale>
                                      <p:cBhvr>
                                        <p:cTn id="75" dur="166" decel="50000">
                                          <p:stCondLst>
                                            <p:cond delay="1668"/>
                                          </p:stCondLst>
                                        </p:cTn>
                                        <p:tgtEl>
                                          <p:spTgt spid="20"/>
                                        </p:tgtEl>
                                      </p:cBhvr>
                                      <p:to x="100000" y="100000"/>
                                    </p:animScale>
                                    <p:animScale>
                                      <p:cBhvr>
                                        <p:cTn id="76" dur="26">
                                          <p:stCondLst>
                                            <p:cond delay="1808"/>
                                          </p:stCondLst>
                                        </p:cTn>
                                        <p:tgtEl>
                                          <p:spTgt spid="20"/>
                                        </p:tgtEl>
                                      </p:cBhvr>
                                      <p:to x="100000" y="95000"/>
                                    </p:animScale>
                                    <p:animScale>
                                      <p:cBhvr>
                                        <p:cTn id="77" dur="166" decel="50000">
                                          <p:stCondLst>
                                            <p:cond delay="1834"/>
                                          </p:stCondLst>
                                        </p:cTn>
                                        <p:tgtEl>
                                          <p:spTgt spid="20"/>
                                        </p:tgtEl>
                                      </p:cBhvr>
                                      <p:to x="100000" y="100000"/>
                                    </p:animScale>
                                  </p:childTnLst>
                                </p:cTn>
                              </p:par>
                              <p:par>
                                <p:cTn id="78" presetID="26" presetClass="entr" presetSubtype="0" fill="hold" nodeType="withEffect">
                                  <p:stCondLst>
                                    <p:cond delay="9000"/>
                                  </p:stCondLst>
                                  <p:childTnLst>
                                    <p:set>
                                      <p:cBhvr>
                                        <p:cTn id="79" dur="1" fill="hold">
                                          <p:stCondLst>
                                            <p:cond delay="0"/>
                                          </p:stCondLst>
                                        </p:cTn>
                                        <p:tgtEl>
                                          <p:spTgt spid="19"/>
                                        </p:tgtEl>
                                        <p:attrNameLst>
                                          <p:attrName>style.visibility</p:attrName>
                                        </p:attrNameLst>
                                      </p:cBhvr>
                                      <p:to>
                                        <p:strVal val="visible"/>
                                      </p:to>
                                    </p:set>
                                    <p:animEffect transition="in" filter="wipe(down)">
                                      <p:cBhvr>
                                        <p:cTn id="80" dur="580">
                                          <p:stCondLst>
                                            <p:cond delay="0"/>
                                          </p:stCondLst>
                                        </p:cTn>
                                        <p:tgtEl>
                                          <p:spTgt spid="19"/>
                                        </p:tgtEl>
                                      </p:cBhvr>
                                    </p:animEffect>
                                    <p:anim calcmode="lin" valueType="num">
                                      <p:cBhvr>
                                        <p:cTn id="81"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82"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83"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84"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85"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86" dur="26">
                                          <p:stCondLst>
                                            <p:cond delay="650"/>
                                          </p:stCondLst>
                                        </p:cTn>
                                        <p:tgtEl>
                                          <p:spTgt spid="19"/>
                                        </p:tgtEl>
                                      </p:cBhvr>
                                      <p:to x="100000" y="60000"/>
                                    </p:animScale>
                                    <p:animScale>
                                      <p:cBhvr>
                                        <p:cTn id="87" dur="166" decel="50000">
                                          <p:stCondLst>
                                            <p:cond delay="676"/>
                                          </p:stCondLst>
                                        </p:cTn>
                                        <p:tgtEl>
                                          <p:spTgt spid="19"/>
                                        </p:tgtEl>
                                      </p:cBhvr>
                                      <p:to x="100000" y="100000"/>
                                    </p:animScale>
                                    <p:animScale>
                                      <p:cBhvr>
                                        <p:cTn id="88" dur="26">
                                          <p:stCondLst>
                                            <p:cond delay="1312"/>
                                          </p:stCondLst>
                                        </p:cTn>
                                        <p:tgtEl>
                                          <p:spTgt spid="19"/>
                                        </p:tgtEl>
                                      </p:cBhvr>
                                      <p:to x="100000" y="80000"/>
                                    </p:animScale>
                                    <p:animScale>
                                      <p:cBhvr>
                                        <p:cTn id="89" dur="166" decel="50000">
                                          <p:stCondLst>
                                            <p:cond delay="1338"/>
                                          </p:stCondLst>
                                        </p:cTn>
                                        <p:tgtEl>
                                          <p:spTgt spid="19"/>
                                        </p:tgtEl>
                                      </p:cBhvr>
                                      <p:to x="100000" y="100000"/>
                                    </p:animScale>
                                    <p:animScale>
                                      <p:cBhvr>
                                        <p:cTn id="90" dur="26">
                                          <p:stCondLst>
                                            <p:cond delay="1642"/>
                                          </p:stCondLst>
                                        </p:cTn>
                                        <p:tgtEl>
                                          <p:spTgt spid="19"/>
                                        </p:tgtEl>
                                      </p:cBhvr>
                                      <p:to x="100000" y="90000"/>
                                    </p:animScale>
                                    <p:animScale>
                                      <p:cBhvr>
                                        <p:cTn id="91" dur="166" decel="50000">
                                          <p:stCondLst>
                                            <p:cond delay="1668"/>
                                          </p:stCondLst>
                                        </p:cTn>
                                        <p:tgtEl>
                                          <p:spTgt spid="19"/>
                                        </p:tgtEl>
                                      </p:cBhvr>
                                      <p:to x="100000" y="100000"/>
                                    </p:animScale>
                                    <p:animScale>
                                      <p:cBhvr>
                                        <p:cTn id="92" dur="26">
                                          <p:stCondLst>
                                            <p:cond delay="1808"/>
                                          </p:stCondLst>
                                        </p:cTn>
                                        <p:tgtEl>
                                          <p:spTgt spid="19"/>
                                        </p:tgtEl>
                                      </p:cBhvr>
                                      <p:to x="100000" y="95000"/>
                                    </p:animScale>
                                    <p:animScale>
                                      <p:cBhvr>
                                        <p:cTn id="93" dur="166" decel="50000">
                                          <p:stCondLst>
                                            <p:cond delay="1834"/>
                                          </p:stCondLst>
                                        </p:cTn>
                                        <p:tgtEl>
                                          <p:spTgt spid="19"/>
                                        </p:tgtEl>
                                      </p:cBhvr>
                                      <p:to x="100000" y="100000"/>
                                    </p:animScale>
                                  </p:childTnLst>
                                </p:cTn>
                              </p:par>
                            </p:childTnLst>
                          </p:cTn>
                        </p:par>
                      </p:childTnLst>
                    </p:cTn>
                  </p:par>
                  <p:par>
                    <p:cTn id="94" fill="hold">
                      <p:stCondLst>
                        <p:cond delay="indefinite"/>
                      </p:stCondLst>
                      <p:childTnLst>
                        <p:par>
                          <p:cTn id="95" fill="hold">
                            <p:stCondLst>
                              <p:cond delay="0"/>
                            </p:stCondLst>
                            <p:childTnLst>
                              <p:par>
                                <p:cTn id="96" presetID="14" presetClass="entr" presetSubtype="10" fill="hold" grpId="0" nodeType="click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randombar(horizontal)">
                                      <p:cBhvr>
                                        <p:cTn id="98" dur="500"/>
                                        <p:tgtEl>
                                          <p:spTgt spid="30"/>
                                        </p:tgtEl>
                                      </p:cBhvr>
                                    </p:animEffect>
                                  </p:childTnLst>
                                </p:cTn>
                              </p:par>
                              <p:par>
                                <p:cTn id="99" presetID="42" presetClass="entr" presetSubtype="0" fill="hold" grpId="0" nodeType="withEffect">
                                  <p:stCondLst>
                                    <p:cond delay="10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0"/>
                                        <p:tgtEl>
                                          <p:spTgt spid="17"/>
                                        </p:tgtEl>
                                      </p:cBhvr>
                                    </p:animEffect>
                                    <p:anim calcmode="lin" valueType="num">
                                      <p:cBhvr>
                                        <p:cTn id="102" dur="1000" fill="hold"/>
                                        <p:tgtEl>
                                          <p:spTgt spid="17"/>
                                        </p:tgtEl>
                                        <p:attrNameLst>
                                          <p:attrName>ppt_x</p:attrName>
                                        </p:attrNameLst>
                                      </p:cBhvr>
                                      <p:tavLst>
                                        <p:tav tm="0">
                                          <p:val>
                                            <p:strVal val="#ppt_x"/>
                                          </p:val>
                                        </p:tav>
                                        <p:tav tm="100000">
                                          <p:val>
                                            <p:strVal val="#ppt_x"/>
                                          </p:val>
                                        </p:tav>
                                      </p:tavLst>
                                    </p:anim>
                                    <p:anim calcmode="lin" valueType="num">
                                      <p:cBhvr>
                                        <p:cTn id="10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3" grpId="0"/>
      <p:bldP spid="17" grpId="0"/>
      <p:bldP spid="20" grpId="0"/>
      <p:bldP spid="16" grpId="0" animBg="1"/>
      <p:bldP spid="30"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5F1FD"/>
            </a:gs>
            <a:gs pos="63000">
              <a:srgbClr val="FFFF00">
                <a:alpha val="57000"/>
              </a:srgbClr>
            </a:gs>
            <a:gs pos="100000">
              <a:srgbClr val="FF0066">
                <a:alpha val="56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Cloud 1"/>
          <p:cNvSpPr/>
          <p:nvPr/>
        </p:nvSpPr>
        <p:spPr>
          <a:xfrm>
            <a:off x="174812" y="144457"/>
            <a:ext cx="11846860" cy="4819820"/>
          </a:xfrm>
          <a:prstGeom prst="cloud">
            <a:avLst/>
          </a:prstGeom>
          <a:gradFill>
            <a:gsLst>
              <a:gs pos="39000">
                <a:srgbClr val="95F1FD">
                  <a:alpha val="17000"/>
                </a:srgbClr>
              </a:gs>
              <a:gs pos="63000">
                <a:srgbClr val="0000FF">
                  <a:alpha val="39000"/>
                </a:srgbClr>
              </a:gs>
              <a:gs pos="100000">
                <a:srgbClr val="FF0066">
                  <a:alpha val="34000"/>
                </a:srgbClr>
              </a:gs>
            </a:gsLst>
            <a:path path="shape">
              <a:fillToRect l="50000" t="50000" r="50000" b="50000"/>
            </a:path>
          </a:gradFill>
          <a:ln w="76200">
            <a:solidFill>
              <a:srgbClr val="009999"/>
            </a:solidFill>
          </a:ln>
          <a:effectLst>
            <a:glow rad="127000">
              <a:schemeClr val="accent6">
                <a:lumMod val="40000"/>
                <a:lumOff val="6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100" b="1" dirty="0">
                <a:solidFill>
                  <a:prstClr val="black"/>
                </a:solidFill>
              </a:rPr>
              <a:t>Tishri</a:t>
            </a:r>
            <a:r>
              <a:rPr lang="en-CA" sz="3100" b="1" dirty="0">
                <a:solidFill>
                  <a:srgbClr val="FF0066"/>
                </a:solidFill>
              </a:rPr>
              <a:t> </a:t>
            </a:r>
            <a:r>
              <a:rPr lang="en-CA" sz="3100" b="1" dirty="0">
                <a:ln>
                  <a:solidFill>
                    <a:sysClr val="windowText" lastClr="000000"/>
                  </a:solidFill>
                </a:ln>
                <a:solidFill>
                  <a:srgbClr val="FF0066"/>
                </a:solidFill>
                <a:effectLst>
                  <a:glow rad="127000">
                    <a:srgbClr val="00CC00"/>
                  </a:glow>
                </a:effectLst>
              </a:rPr>
              <a:t>9</a:t>
            </a:r>
            <a:r>
              <a:rPr lang="en-CA" sz="3100" b="1" baseline="30000" dirty="0">
                <a:ln>
                  <a:solidFill>
                    <a:sysClr val="windowText" lastClr="000000"/>
                  </a:solidFill>
                </a:ln>
                <a:solidFill>
                  <a:srgbClr val="FF0066"/>
                </a:solidFill>
                <a:effectLst>
                  <a:glow rad="127000">
                    <a:srgbClr val="00CC00"/>
                  </a:glow>
                </a:effectLst>
              </a:rPr>
              <a:t>th</a:t>
            </a:r>
            <a:r>
              <a:rPr lang="en-CA" sz="3100" b="1" dirty="0">
                <a:ln>
                  <a:solidFill>
                    <a:sysClr val="windowText" lastClr="000000"/>
                  </a:solidFill>
                </a:ln>
                <a:solidFill>
                  <a:srgbClr val="FF0066"/>
                </a:solidFill>
                <a:effectLst>
                  <a:glow rad="127000">
                    <a:srgbClr val="00CC00"/>
                  </a:glow>
                </a:effectLst>
              </a:rPr>
              <a:t> -</a:t>
            </a:r>
            <a:r>
              <a:rPr lang="en-CA" sz="3100" b="1" dirty="0">
                <a:solidFill>
                  <a:srgbClr val="FF0066"/>
                </a:solidFill>
              </a:rPr>
              <a:t> </a:t>
            </a:r>
            <a:r>
              <a:rPr lang="en-CA" sz="3100" b="1" dirty="0">
                <a:solidFill>
                  <a:prstClr val="black"/>
                </a:solidFill>
                <a:effectLst>
                  <a:glow rad="127000">
                    <a:srgbClr val="CC66FF"/>
                  </a:glow>
                </a:effectLst>
              </a:rPr>
              <a:t>24 hours </a:t>
            </a:r>
            <a:r>
              <a:rPr lang="en-CA" sz="3100" b="1" dirty="0">
                <a:solidFill>
                  <a:srgbClr val="FF0066"/>
                </a:solidFill>
              </a:rPr>
              <a:t>of Atonement </a:t>
            </a:r>
            <a:r>
              <a:rPr lang="en-CA" sz="3100" b="1" u="sng" dirty="0">
                <a:solidFill>
                  <a:srgbClr val="0000FF"/>
                </a:solidFill>
              </a:rPr>
              <a:t>SHABBATH</a:t>
            </a:r>
            <a:r>
              <a:rPr lang="en-CA" sz="3100" b="1" dirty="0">
                <a:solidFill>
                  <a:srgbClr val="0000FF"/>
                </a:solidFill>
              </a:rPr>
              <a:t>?</a:t>
            </a:r>
            <a:r>
              <a:rPr lang="en-CA" sz="3100" b="1" dirty="0">
                <a:solidFill>
                  <a:srgbClr val="FF0066"/>
                </a:solidFill>
              </a:rPr>
              <a:t> </a:t>
            </a:r>
            <a:br>
              <a:rPr lang="en-CA" sz="3200" b="1" dirty="0">
                <a:solidFill>
                  <a:srgbClr val="FF0066"/>
                </a:solidFill>
              </a:rPr>
            </a:br>
            <a:r>
              <a:rPr lang="en-CA" sz="3200" dirty="0">
                <a:solidFill>
                  <a:prstClr val="black"/>
                </a:solidFill>
              </a:rPr>
              <a:t>That is </a:t>
            </a:r>
            <a:r>
              <a:rPr lang="en-CA" sz="3200" b="1" u="sng" dirty="0">
                <a:solidFill>
                  <a:srgbClr val="FF0066"/>
                </a:solidFill>
              </a:rPr>
              <a:t>24 hours of Atonement</a:t>
            </a:r>
            <a:r>
              <a:rPr lang="en-CA" sz="3200" b="1" dirty="0">
                <a:solidFill>
                  <a:srgbClr val="FF0066"/>
                </a:solidFill>
              </a:rPr>
              <a:t> - </a:t>
            </a:r>
            <a:r>
              <a:rPr lang="en-CA" sz="4800" b="1" dirty="0">
                <a:ln>
                  <a:solidFill>
                    <a:sysClr val="windowText" lastClr="000000"/>
                  </a:solidFill>
                </a:ln>
                <a:solidFill>
                  <a:srgbClr val="FF0066"/>
                </a:solidFill>
                <a:effectLst>
                  <a:glow rad="127000">
                    <a:srgbClr val="00CC00"/>
                  </a:glow>
                </a:effectLst>
              </a:rPr>
              <a:t>BEFORE</a:t>
            </a:r>
            <a:r>
              <a:rPr lang="en-CA" sz="3200" b="1" dirty="0">
                <a:solidFill>
                  <a:srgbClr val="FF0066"/>
                </a:solidFill>
              </a:rPr>
              <a:t> - </a:t>
            </a:r>
            <a:r>
              <a:rPr lang="en-CA" sz="3200" dirty="0">
                <a:solidFill>
                  <a:prstClr val="black"/>
                </a:solidFill>
              </a:rPr>
              <a:t>Tishri 10 even begins!</a:t>
            </a:r>
            <a:br>
              <a:rPr lang="en-CA" sz="3200" dirty="0">
                <a:solidFill>
                  <a:prstClr val="black"/>
                </a:solidFill>
              </a:rPr>
            </a:br>
            <a:r>
              <a:rPr lang="en-CA" sz="3200" dirty="0">
                <a:solidFill>
                  <a:prstClr val="black"/>
                </a:solidFill>
              </a:rPr>
              <a:t>This would be the </a:t>
            </a:r>
            <a:r>
              <a:rPr lang="en-CA" sz="3200" b="1" u="sng" dirty="0">
                <a:solidFill>
                  <a:prstClr val="black"/>
                </a:solidFill>
                <a:effectLst>
                  <a:glow rad="127000">
                    <a:srgbClr val="FFFF00"/>
                  </a:glow>
                </a:effectLst>
              </a:rPr>
              <a:t>FIRST OF TWO DAYS</a:t>
            </a:r>
            <a:r>
              <a:rPr lang="en-CA" sz="3200" b="1" dirty="0">
                <a:solidFill>
                  <a:prstClr val="black"/>
                </a:solidFill>
                <a:effectLst>
                  <a:glow rad="127000">
                    <a:srgbClr val="FFFF00"/>
                  </a:glow>
                </a:effectLst>
              </a:rPr>
              <a:t> </a:t>
            </a:r>
            <a:r>
              <a:rPr lang="en-CA" sz="3200" dirty="0">
                <a:solidFill>
                  <a:prstClr val="black"/>
                </a:solidFill>
                <a:effectLst/>
              </a:rPr>
              <a:t>f</a:t>
            </a:r>
            <a:r>
              <a:rPr lang="en-CA" sz="3200" dirty="0">
                <a:solidFill>
                  <a:prstClr val="black"/>
                </a:solidFill>
              </a:rPr>
              <a:t>or Atonement celebration!    </a:t>
            </a:r>
          </a:p>
        </p:txBody>
      </p:sp>
      <p:sp>
        <p:nvSpPr>
          <p:cNvPr id="5" name="Slide Number Placeholder 4"/>
          <p:cNvSpPr>
            <a:spLocks noGrp="1"/>
          </p:cNvSpPr>
          <p:nvPr>
            <p:ph type="sldNum" sz="quarter" idx="12"/>
          </p:nvPr>
        </p:nvSpPr>
        <p:spPr>
          <a:xfrm>
            <a:off x="11658599" y="6356350"/>
            <a:ext cx="443753" cy="365125"/>
          </a:xfrm>
        </p:spPr>
        <p:txBody>
          <a:bodyPr/>
          <a:lstStyle/>
          <a:p>
            <a:fld id="{0FAB87E4-7748-4117-92E5-790DAABEC644}" type="slidenum">
              <a:rPr lang="en-US" sz="1400" b="1" smtClean="0">
                <a:solidFill>
                  <a:schemeClr val="tx1"/>
                </a:solidFill>
              </a:rPr>
              <a:t>26</a:t>
            </a:fld>
            <a:endParaRPr lang="en-US" sz="1400" b="1" dirty="0">
              <a:solidFill>
                <a:schemeClr val="tx1"/>
              </a:solidFill>
            </a:endParaRPr>
          </a:p>
        </p:txBody>
      </p:sp>
      <p:sp>
        <p:nvSpPr>
          <p:cNvPr id="4" name="Lightning Bolt 3"/>
          <p:cNvSpPr/>
          <p:nvPr/>
        </p:nvSpPr>
        <p:spPr>
          <a:xfrm rot="6405506">
            <a:off x="9236877" y="674185"/>
            <a:ext cx="2414012" cy="2793315"/>
          </a:xfrm>
          <a:prstGeom prst="lightningBolt">
            <a:avLst/>
          </a:prstGeom>
          <a:solidFill>
            <a:srgbClr val="FFFF00"/>
          </a:solidFill>
          <a:ln w="57150">
            <a:solidFill>
              <a:srgbClr val="0000FF"/>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174813" y="5002306"/>
            <a:ext cx="11914094" cy="1719169"/>
          </a:xfrm>
          <a:noFill/>
          <a:ln w="76200">
            <a:solidFill>
              <a:schemeClr val="tx1"/>
            </a:solidFill>
          </a:ln>
          <a:effectLst>
            <a:glow rad="76200">
              <a:srgbClr val="95F1FD"/>
            </a:glow>
          </a:effectLst>
          <a:scene3d>
            <a:camera prst="orthographicFront"/>
            <a:lightRig rig="threePt" dir="t"/>
          </a:scene3d>
          <a:sp3d>
            <a:bevelT/>
          </a:sp3d>
        </p:spPr>
        <p:txBody>
          <a:bodyPr anchor="t">
            <a:noAutofit/>
            <a:sp3d extrusionH="57150">
              <a:bevelT w="38100" h="38100"/>
            </a:sp3d>
          </a:bodyPr>
          <a:lstStyle/>
          <a:p>
            <a:pPr algn="ctr"/>
            <a:r>
              <a:rPr lang="en-US" sz="4000" b="1" i="1" dirty="0">
                <a:solidFill>
                  <a:schemeClr val="tx1">
                    <a:lumMod val="65000"/>
                    <a:lumOff val="35000"/>
                  </a:schemeClr>
                </a:solidFill>
                <a:effectLst/>
                <a:latin typeface="Georgia" panose="02040502050405020303" pitchFamily="18" charset="0"/>
              </a:rPr>
              <a:t>Where</a:t>
            </a:r>
            <a:r>
              <a:rPr lang="en-US" sz="4000" b="1" i="1" dirty="0">
                <a:solidFill>
                  <a:schemeClr val="tx1">
                    <a:lumMod val="95000"/>
                    <a:lumOff val="5000"/>
                  </a:schemeClr>
                </a:solidFill>
                <a:effectLst/>
                <a:latin typeface="Georgia" panose="02040502050405020303" pitchFamily="18" charset="0"/>
              </a:rPr>
              <a:t> </a:t>
            </a:r>
            <a:r>
              <a:rPr lang="en-US" sz="4000" b="1" i="1" dirty="0">
                <a:solidFill>
                  <a:schemeClr val="tx1">
                    <a:lumMod val="65000"/>
                    <a:lumOff val="35000"/>
                  </a:schemeClr>
                </a:solidFill>
                <a:effectLst/>
                <a:latin typeface="Georgia" panose="02040502050405020303" pitchFamily="18" charset="0"/>
              </a:rPr>
              <a:t>was it that the </a:t>
            </a:r>
            <a:r>
              <a:rPr lang="en-US" sz="4000" b="1" i="1" dirty="0">
                <a:solidFill>
                  <a:schemeClr val="tx1">
                    <a:lumMod val="65000"/>
                    <a:lumOff val="35000"/>
                  </a:schemeClr>
                </a:solidFill>
                <a:effectLst>
                  <a:glow rad="127000">
                    <a:srgbClr val="00B0F0"/>
                  </a:glow>
                </a:effectLst>
                <a:latin typeface="Georgia" panose="02040502050405020303" pitchFamily="18" charset="0"/>
              </a:rPr>
              <a:t>Word of Yahuah </a:t>
            </a:r>
            <a:br>
              <a:rPr lang="en-US" sz="4000" b="1" i="1" dirty="0">
                <a:solidFill>
                  <a:schemeClr val="tx1">
                    <a:lumMod val="65000"/>
                    <a:lumOff val="35000"/>
                  </a:schemeClr>
                </a:solidFill>
                <a:effectLst>
                  <a:glow rad="127000">
                    <a:srgbClr val="00B0F0"/>
                  </a:glow>
                </a:effectLst>
                <a:latin typeface="Georgia" panose="02040502050405020303" pitchFamily="18" charset="0"/>
              </a:rPr>
            </a:br>
            <a:r>
              <a:rPr lang="en-US" sz="4000" b="1" i="1" dirty="0">
                <a:solidFill>
                  <a:schemeClr val="tx1">
                    <a:lumMod val="65000"/>
                    <a:lumOff val="35000"/>
                  </a:schemeClr>
                </a:solidFill>
                <a:effectLst/>
                <a:latin typeface="Georgia" panose="02040502050405020303" pitchFamily="18" charset="0"/>
              </a:rPr>
              <a:t>was</a:t>
            </a:r>
            <a:r>
              <a:rPr lang="en-US" sz="4000" b="1" i="1" dirty="0">
                <a:solidFill>
                  <a:schemeClr val="tx1">
                    <a:lumMod val="65000"/>
                    <a:lumOff val="35000"/>
                  </a:schemeClr>
                </a:solidFill>
                <a:effectLst>
                  <a:glow rad="127000">
                    <a:srgbClr val="00CC00"/>
                  </a:glow>
                </a:effectLst>
                <a:latin typeface="Georgia" panose="02040502050405020303" pitchFamily="18" charset="0"/>
              </a:rPr>
              <a:t> disregarded </a:t>
            </a:r>
            <a:r>
              <a:rPr lang="en-US" sz="4000" b="1" i="1" dirty="0">
                <a:solidFill>
                  <a:schemeClr val="tx1">
                    <a:lumMod val="65000"/>
                    <a:lumOff val="35000"/>
                  </a:schemeClr>
                </a:solidFill>
                <a:effectLst/>
                <a:latin typeface="Georgia" panose="02040502050405020303" pitchFamily="18" charset="0"/>
              </a:rPr>
              <a:t>and</a:t>
            </a:r>
            <a:r>
              <a:rPr lang="en-US" sz="4000" b="1" i="1" dirty="0">
                <a:solidFill>
                  <a:schemeClr val="tx1">
                    <a:lumMod val="65000"/>
                    <a:lumOff val="35000"/>
                  </a:schemeClr>
                </a:solidFill>
                <a:effectLst>
                  <a:glow rad="127000">
                    <a:srgbClr val="00CC00"/>
                  </a:glow>
                </a:effectLst>
                <a:latin typeface="Georgia" panose="02040502050405020303" pitchFamily="18" charset="0"/>
              </a:rPr>
              <a:t> </a:t>
            </a:r>
            <a:br>
              <a:rPr lang="en-US" sz="4000" b="1" i="1" dirty="0">
                <a:solidFill>
                  <a:schemeClr val="tx1">
                    <a:lumMod val="65000"/>
                    <a:lumOff val="35000"/>
                  </a:schemeClr>
                </a:solidFill>
                <a:effectLst>
                  <a:glow rad="127000">
                    <a:srgbClr val="00CC00"/>
                  </a:glow>
                </a:effectLst>
                <a:latin typeface="Georgia" panose="02040502050405020303" pitchFamily="18" charset="0"/>
              </a:rPr>
            </a:br>
            <a:r>
              <a:rPr lang="en-US" sz="4000" b="1" i="1" dirty="0">
                <a:solidFill>
                  <a:schemeClr val="tx1">
                    <a:lumMod val="65000"/>
                    <a:lumOff val="35000"/>
                  </a:schemeClr>
                </a:solidFill>
                <a:effectLst>
                  <a:glow rad="127000">
                    <a:srgbClr val="00CC00"/>
                  </a:glow>
                </a:effectLst>
                <a:latin typeface="Georgia" panose="02040502050405020303" pitchFamily="18" charset="0"/>
              </a:rPr>
              <a:t>SET ASIDE - </a:t>
            </a:r>
            <a:r>
              <a:rPr lang="en-US" sz="4000" b="1" i="1" dirty="0">
                <a:solidFill>
                  <a:schemeClr val="tx1">
                    <a:lumMod val="65000"/>
                    <a:lumOff val="35000"/>
                  </a:schemeClr>
                </a:solidFill>
                <a:effectLst/>
                <a:latin typeface="Georgia" panose="02040502050405020303" pitchFamily="18" charset="0"/>
              </a:rPr>
              <a:t>as  if  just more </a:t>
            </a:r>
            <a:r>
              <a:rPr lang="en-US" sz="4000" b="1" i="1" dirty="0">
                <a:solidFill>
                  <a:schemeClr val="tx1">
                    <a:lumMod val="65000"/>
                    <a:lumOff val="35000"/>
                  </a:schemeClr>
                </a:solidFill>
                <a:effectLst>
                  <a:glow rad="127000">
                    <a:srgbClr val="00CC00"/>
                  </a:glow>
                </a:effectLst>
                <a:latin typeface="Georgia" panose="02040502050405020303" pitchFamily="18" charset="0"/>
              </a:rPr>
              <a:t>“RUBBLE”???</a:t>
            </a:r>
          </a:p>
        </p:txBody>
      </p:sp>
    </p:spTree>
    <p:extLst>
      <p:ext uri="{BB962C8B-B14F-4D97-AF65-F5344CB8AC3E}">
        <p14:creationId xmlns:p14="http://schemas.microsoft.com/office/powerpoint/2010/main" val="17563245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8)">
                                      <p:cBhvr>
                                        <p:cTn id="7" dur="1250"/>
                                        <p:tgtEl>
                                          <p:spTgt spid="2"/>
                                        </p:tgtEl>
                                      </p:cBhvr>
                                    </p:animEffect>
                                  </p:childTnLst>
                                </p:cTn>
                              </p:par>
                              <p:par>
                                <p:cTn id="8" presetID="45" presetClass="entr" presetSubtype="0" fill="hold" grpId="0" nodeType="withEffect">
                                  <p:stCondLst>
                                    <p:cond delay="47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anim calcmode="lin" valueType="num">
                                      <p:cBhvr>
                                        <p:cTn id="11" dur="2000" fill="hold"/>
                                        <p:tgtEl>
                                          <p:spTgt spid="4"/>
                                        </p:tgtEl>
                                        <p:attrNameLst>
                                          <p:attrName>ppt_w</p:attrName>
                                        </p:attrNameLst>
                                      </p:cBhvr>
                                      <p:tavLst>
                                        <p:tav tm="0" fmla="#ppt_w*sin(2.5*pi*$)">
                                          <p:val>
                                            <p:fltVal val="0"/>
                                          </p:val>
                                        </p:tav>
                                        <p:tav tm="100000">
                                          <p:val>
                                            <p:fltVal val="1"/>
                                          </p:val>
                                        </p:tav>
                                      </p:tavLst>
                                    </p:anim>
                                    <p:anim calcmode="lin" valueType="num">
                                      <p:cBhvr>
                                        <p:cTn id="12"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8"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wheel(8)">
                                      <p:cBhvr>
                                        <p:cTn id="17" dur="1500"/>
                                        <p:tgtEl>
                                          <p:spTgt spid="3">
                                            <p:bg/>
                                          </p:spTgt>
                                        </p:tgtEl>
                                      </p:cBhvr>
                                    </p:animEffect>
                                  </p:childTnLst>
                                </p:cTn>
                              </p:par>
                              <p:par>
                                <p:cTn id="18" presetID="21" presetClass="entr" presetSubtype="8" fill="hold" grpId="0" nodeType="withEffect">
                                  <p:stCondLst>
                                    <p:cond delay="50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heel(8)">
                                      <p:cBhvr>
                                        <p:cTn id="20" dur="1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3" grpId="0" uiExpand="1"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9966FF">
              <a:alpha val="30000"/>
            </a:srgbClr>
          </a:solidFill>
        </p:spPr>
        <p:txBody>
          <a:bodyPr>
            <a:normAutofit/>
          </a:bodyPr>
          <a:lstStyle/>
          <a:p>
            <a:r>
              <a:rPr lang="en-US" sz="800" dirty="0">
                <a:noFill/>
              </a:rPr>
              <a:t>.</a:t>
            </a:r>
          </a:p>
        </p:txBody>
      </p:sp>
      <p:sp>
        <p:nvSpPr>
          <p:cNvPr id="3" name="Text Placeholder 2"/>
          <p:cNvSpPr>
            <a:spLocks noGrp="1"/>
          </p:cNvSpPr>
          <p:nvPr>
            <p:ph type="body" idx="1"/>
          </p:nvPr>
        </p:nvSpPr>
        <p:spPr>
          <a:xfrm>
            <a:off x="165279" y="151324"/>
            <a:ext cx="11861442" cy="6569071"/>
          </a:xfrm>
          <a:solidFill>
            <a:schemeClr val="accent4">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br>
              <a:rPr lang="en-US" sz="1600" dirty="0">
                <a:solidFill>
                  <a:schemeClr val="tx1">
                    <a:lumMod val="95000"/>
                    <a:lumOff val="5000"/>
                  </a:schemeClr>
                </a:solidFill>
              </a:rPr>
            </a:br>
            <a:r>
              <a:rPr lang="en-US" sz="1600" dirty="0">
                <a:solidFill>
                  <a:schemeClr val="tx1">
                    <a:lumMod val="95000"/>
                    <a:lumOff val="5000"/>
                  </a:schemeClr>
                </a:solidFill>
              </a:rPr>
              <a:t>    </a:t>
            </a:r>
            <a:r>
              <a:rPr lang="en-US" sz="2800" dirty="0">
                <a:solidFill>
                  <a:schemeClr val="tx1">
                    <a:lumMod val="95000"/>
                    <a:lumOff val="5000"/>
                  </a:schemeClr>
                </a:solidFill>
              </a:rPr>
              <a:t>Please note the location of the </a:t>
            </a:r>
            <a:r>
              <a:rPr lang="en-US" sz="4400" b="1" u="sng" dirty="0">
                <a:ln>
                  <a:solidFill>
                    <a:sysClr val="windowText" lastClr="000000"/>
                  </a:solidFill>
                </a:ln>
                <a:solidFill>
                  <a:srgbClr val="00CC00"/>
                </a:solidFill>
              </a:rPr>
              <a:t>9</a:t>
            </a:r>
            <a:r>
              <a:rPr lang="en-US" sz="4400" b="1" u="sng" baseline="30000" dirty="0">
                <a:ln>
                  <a:solidFill>
                    <a:sysClr val="windowText" lastClr="000000"/>
                  </a:solidFill>
                </a:ln>
                <a:solidFill>
                  <a:srgbClr val="00CC00"/>
                </a:solidFill>
              </a:rPr>
              <a:t>th</a:t>
            </a:r>
            <a:r>
              <a:rPr lang="en-US" sz="2800" b="1" dirty="0">
                <a:solidFill>
                  <a:srgbClr val="00CC00"/>
                </a:solidFill>
              </a:rPr>
              <a:t> cycle </a:t>
            </a:r>
            <a:r>
              <a:rPr lang="en-US" sz="2800" b="1" u="sng" dirty="0">
                <a:solidFill>
                  <a:srgbClr val="00CC00"/>
                </a:solidFill>
              </a:rPr>
              <a:t>SUNSET</a:t>
            </a:r>
            <a:r>
              <a:rPr lang="en-US" sz="2800" b="1" dirty="0">
                <a:solidFill>
                  <a:srgbClr val="00CC00"/>
                </a:solidFill>
              </a:rPr>
              <a:t>. </a:t>
            </a:r>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191" y="11981"/>
            <a:ext cx="6531620" cy="597619"/>
          </a:xfrm>
          <a:prstGeom prst="rect">
            <a:avLst/>
          </a:prstGeom>
          <a:solidFill>
            <a:schemeClr val="bg1">
              <a:lumMod val="65000"/>
            </a:schemeClr>
          </a:solidFill>
          <a:ln w="3810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Sunset Theory!	Tishri </a:t>
            </a:r>
            <a:r>
              <a:rPr lang="en-CA" sz="3600" b="1" dirty="0">
                <a:solidFill>
                  <a:schemeClr val="tx1"/>
                </a:solidFill>
                <a:effectLst>
                  <a:glow rad="215900">
                    <a:srgbClr val="66FF33"/>
                  </a:glow>
                </a:effectLst>
              </a:rPr>
              <a:t>10</a:t>
            </a:r>
            <a:r>
              <a:rPr lang="en-CA" sz="3600" b="1" baseline="30000" dirty="0">
                <a:solidFill>
                  <a:schemeClr val="tx1"/>
                </a:solidFill>
                <a:effectLst>
                  <a:glow rad="215900">
                    <a:srgbClr val="66FF33"/>
                  </a:glow>
                </a:effectLst>
              </a:rPr>
              <a:t>th</a:t>
            </a:r>
            <a:r>
              <a:rPr lang="en-CA" sz="3600" b="1" dirty="0">
                <a:solidFill>
                  <a:schemeClr val="tx1"/>
                </a:solidFill>
                <a:effectLst>
                  <a:glow rad="215900">
                    <a:srgbClr val="66FF33"/>
                  </a:glow>
                </a:effectLst>
              </a:rPr>
              <a:t>!</a:t>
            </a:r>
          </a:p>
        </p:txBody>
      </p:sp>
      <p:sp>
        <p:nvSpPr>
          <p:cNvPr id="5" name="Rectangle 4"/>
          <p:cNvSpPr/>
          <p:nvPr/>
        </p:nvSpPr>
        <p:spPr>
          <a:xfrm>
            <a:off x="666023" y="3479074"/>
            <a:ext cx="1363075" cy="631372"/>
          </a:xfrm>
          <a:prstGeom prst="rect">
            <a:avLst/>
          </a:prstGeom>
          <a:solidFill>
            <a:schemeClr val="bg1"/>
          </a:solidFill>
          <a:ln w="28575">
            <a:solidFill>
              <a:srgbClr val="A5002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a:solidFill>
                    <a:sysClr val="windowText" lastClr="000000"/>
                  </a:solidFill>
                </a:ln>
                <a:solidFill>
                  <a:srgbClr val="FF0066"/>
                </a:solidFill>
                <a:effectLst>
                  <a:glow rad="127000">
                    <a:srgbClr val="00CC00"/>
                  </a:glow>
                </a:effectLst>
              </a:rPr>
              <a:t>9</a:t>
            </a:r>
            <a:r>
              <a:rPr lang="en-CA" sz="3600" b="1" baseline="30000" dirty="0">
                <a:ln>
                  <a:solidFill>
                    <a:sysClr val="windowText" lastClr="000000"/>
                  </a:solidFill>
                </a:ln>
                <a:solidFill>
                  <a:srgbClr val="FF0066"/>
                </a:solidFill>
                <a:effectLst>
                  <a:glow rad="127000">
                    <a:srgbClr val="00CC00"/>
                  </a:glow>
                </a:effectLst>
              </a:rPr>
              <a:t>th</a:t>
            </a:r>
            <a:r>
              <a:rPr lang="en-CA" dirty="0"/>
              <a:t> </a:t>
            </a:r>
          </a:p>
        </p:txBody>
      </p:sp>
      <p:sp>
        <p:nvSpPr>
          <p:cNvPr id="6" name="Rectangle 5"/>
          <p:cNvSpPr/>
          <p:nvPr/>
        </p:nvSpPr>
        <p:spPr>
          <a:xfrm>
            <a:off x="2107478" y="3479074"/>
            <a:ext cx="173989" cy="631372"/>
          </a:xfrm>
          <a:prstGeom prst="rect">
            <a:avLst/>
          </a:prstGeom>
          <a:solidFill>
            <a:srgbClr val="FFCCFF"/>
          </a:soli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2326293" y="3479074"/>
            <a:ext cx="4006125" cy="631372"/>
          </a:xfrm>
          <a:prstGeom prst="rect">
            <a:avLst/>
          </a:prstGeom>
          <a:solidFill>
            <a:schemeClr val="tx1">
              <a:lumMod val="75000"/>
              <a:lumOff val="25000"/>
            </a:schemeClr>
          </a:solidFill>
          <a:ln w="76200">
            <a:solidFill>
              <a:srgbClr val="00B0F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10</a:t>
            </a:r>
            <a:r>
              <a:rPr lang="en-CA" sz="3600" b="1" baseline="30000" dirty="0"/>
              <a:t>th</a:t>
            </a:r>
            <a:r>
              <a:rPr lang="en-CA" sz="3600" b="1" dirty="0"/>
              <a:t> of Tishri</a:t>
            </a:r>
          </a:p>
        </p:txBody>
      </p:sp>
      <p:sp>
        <p:nvSpPr>
          <p:cNvPr id="9" name="Rectangle 8"/>
          <p:cNvSpPr/>
          <p:nvPr/>
        </p:nvSpPr>
        <p:spPr>
          <a:xfrm>
            <a:off x="6341126" y="3479074"/>
            <a:ext cx="4929051" cy="631372"/>
          </a:xfrm>
          <a:prstGeom prst="rect">
            <a:avLst/>
          </a:prstGeom>
          <a:solidFill>
            <a:schemeClr val="bg1">
              <a:lumMod val="95000"/>
            </a:schemeClr>
          </a:solidFill>
          <a:ln w="76200">
            <a:solidFill>
              <a:srgbClr val="00B0F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10</a:t>
            </a:r>
            <a:r>
              <a:rPr lang="en-CA" sz="3600" b="1" baseline="30000" dirty="0">
                <a:solidFill>
                  <a:schemeClr val="tx1"/>
                </a:solidFill>
              </a:rPr>
              <a:t>th</a:t>
            </a:r>
            <a:r>
              <a:rPr lang="en-CA" sz="3600" b="1" dirty="0">
                <a:solidFill>
                  <a:schemeClr val="tx1"/>
                </a:solidFill>
              </a:rPr>
              <a:t> of Tishri</a:t>
            </a:r>
          </a:p>
        </p:txBody>
      </p:sp>
      <p:cxnSp>
        <p:nvCxnSpPr>
          <p:cNvPr id="11" name="Straight Connector 10"/>
          <p:cNvCxnSpPr/>
          <p:nvPr/>
        </p:nvCxnSpPr>
        <p:spPr>
          <a:xfrm rot="120000" flipH="1" flipV="1">
            <a:off x="2039489" y="2498784"/>
            <a:ext cx="43545" cy="1620541"/>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63968" y="2645766"/>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cxnSp>
        <p:nvCxnSpPr>
          <p:cNvPr id="15" name="Straight Arrow Connector 14"/>
          <p:cNvCxnSpPr/>
          <p:nvPr/>
        </p:nvCxnSpPr>
        <p:spPr>
          <a:xfrm flipH="1">
            <a:off x="2087892" y="1227909"/>
            <a:ext cx="3119834" cy="2087875"/>
          </a:xfrm>
          <a:prstGeom prst="straightConnector1">
            <a:avLst/>
          </a:prstGeom>
          <a:ln w="76200">
            <a:solidFill>
              <a:srgbClr val="00CC00"/>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421080" y="1471169"/>
            <a:ext cx="7605641" cy="1844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The sunset of the </a:t>
            </a:r>
            <a:r>
              <a:rPr lang="en-CA" sz="2800" b="1" dirty="0">
                <a:ln w="6600">
                  <a:solidFill>
                    <a:srgbClr val="002060"/>
                  </a:solidFill>
                  <a:prstDash val="solid"/>
                </a:ln>
                <a:solidFill>
                  <a:srgbClr val="FF0066"/>
                </a:solidFill>
                <a:effectLst>
                  <a:outerShdw dist="38100" dir="2700000" algn="tl" rotWithShape="0">
                    <a:schemeClr val="accent2"/>
                  </a:outerShdw>
                </a:effectLst>
              </a:rPr>
              <a:t>9</a:t>
            </a:r>
            <a:r>
              <a:rPr lang="en-CA" sz="2800" b="1" baseline="30000" dirty="0">
                <a:ln w="6600">
                  <a:solidFill>
                    <a:srgbClr val="002060"/>
                  </a:solidFill>
                  <a:prstDash val="solid"/>
                </a:ln>
                <a:solidFill>
                  <a:srgbClr val="FF0066"/>
                </a:solidFill>
                <a:effectLst>
                  <a:outerShdw dist="38100" dir="2700000" algn="tl" rotWithShape="0">
                    <a:schemeClr val="accent2"/>
                  </a:outerShdw>
                </a:effectLst>
              </a:rPr>
              <a:t>th</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day occurs and then the </a:t>
            </a:r>
            <a:r>
              <a:rPr lang="en-CA" sz="2800" b="1" u="sng" dirty="0">
                <a:ln w="6600">
                  <a:solidFill>
                    <a:srgbClr val="002060"/>
                  </a:solidFill>
                  <a:prstDash val="solid"/>
                </a:ln>
                <a:solidFill>
                  <a:srgbClr val="FF00FF"/>
                </a:solidFill>
                <a:effectLst>
                  <a:outerShdw dist="38100" dir="2700000" algn="tl" rotWithShape="0">
                    <a:schemeClr val="accent2"/>
                  </a:outerShdw>
                </a:effectLst>
              </a:rPr>
              <a:t>mixture of light and darkness</a:t>
            </a:r>
            <a:r>
              <a:rPr lang="en-CA" sz="2800" b="1" dirty="0">
                <a:ln w="6600">
                  <a:solidFill>
                    <a:srgbClr val="002060"/>
                  </a:solidFill>
                  <a:prstDash val="solid"/>
                </a:ln>
                <a:solidFill>
                  <a:srgbClr val="FF00FF"/>
                </a:solidFill>
                <a:effectLst>
                  <a:outerShdw dist="38100" dir="2700000" algn="tl" rotWithShape="0">
                    <a:schemeClr val="accent2"/>
                  </a:outerShdw>
                </a:effectLst>
              </a:rPr>
              <a:t> </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commences, initiating the evening mixture of the </a:t>
            </a:r>
            <a:r>
              <a:rPr lang="en-CA" sz="2800" b="1" dirty="0">
                <a:ln w="6600">
                  <a:solidFill>
                    <a:srgbClr val="002060"/>
                  </a:solidFill>
                  <a:prstDash val="solid"/>
                </a:ln>
                <a:solidFill>
                  <a:srgbClr val="FF0066"/>
                </a:solidFill>
                <a:effectLst>
                  <a:outerShdw dist="38100" dir="2700000" algn="tl" rotWithShape="0">
                    <a:schemeClr val="accent2"/>
                  </a:outerShdw>
                </a:effectLst>
              </a:rPr>
              <a:t>10</a:t>
            </a:r>
            <a:r>
              <a:rPr lang="en-CA" sz="2800" b="1" baseline="30000" dirty="0">
                <a:ln w="6600">
                  <a:solidFill>
                    <a:srgbClr val="002060"/>
                  </a:solidFill>
                  <a:prstDash val="solid"/>
                </a:ln>
                <a:solidFill>
                  <a:srgbClr val="FF0066"/>
                </a:solidFill>
                <a:effectLst>
                  <a:outerShdw dist="38100" dir="2700000" algn="tl" rotWithShape="0">
                    <a:schemeClr val="accent2"/>
                  </a:outerShdw>
                </a:effectLst>
              </a:rPr>
              <a:t>th</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of Tishri</a:t>
            </a:r>
            <a:b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b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a:t>
            </a:r>
            <a:r>
              <a:rPr lang="en-CA" sz="2800" b="1" dirty="0">
                <a:ln w="6600">
                  <a:solidFill>
                    <a:srgbClr val="002060"/>
                  </a:solidFill>
                  <a:prstDash val="solid"/>
                </a:ln>
                <a:solidFill>
                  <a:srgbClr val="009999"/>
                </a:solidFill>
                <a:effectLst>
                  <a:outerShdw dist="38100" dir="2700000" algn="tl" rotWithShape="0">
                    <a:schemeClr val="accent2"/>
                  </a:outerShdw>
                </a:effectLst>
              </a:rPr>
              <a:t>– all 24 hours of it!  </a:t>
            </a:r>
          </a:p>
        </p:txBody>
      </p:sp>
      <p:sp>
        <p:nvSpPr>
          <p:cNvPr id="17" name="Rectangle 16"/>
          <p:cNvSpPr/>
          <p:nvPr/>
        </p:nvSpPr>
        <p:spPr>
          <a:xfrm>
            <a:off x="165279" y="4578956"/>
            <a:ext cx="11861442" cy="19608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200" b="1" dirty="0">
                <a:solidFill>
                  <a:srgbClr val="FF0066"/>
                </a:solidFill>
              </a:rPr>
              <a:t>The sunset has triggered the start of the 10</a:t>
            </a:r>
            <a:r>
              <a:rPr lang="en-CA" sz="3200" b="1" baseline="30000" dirty="0">
                <a:solidFill>
                  <a:srgbClr val="FF0066"/>
                </a:solidFill>
              </a:rPr>
              <a:t>th</a:t>
            </a:r>
            <a:r>
              <a:rPr lang="en-CA" sz="3200" b="1" dirty="0">
                <a:solidFill>
                  <a:srgbClr val="FF0066"/>
                </a:solidFill>
              </a:rPr>
              <a:t> of Tishri. </a:t>
            </a:r>
            <a:br>
              <a:rPr lang="en-CA" sz="3200" b="1" dirty="0">
                <a:solidFill>
                  <a:srgbClr val="FF0066"/>
                </a:solidFill>
              </a:rPr>
            </a:br>
            <a:r>
              <a:rPr lang="en-CA" sz="3200" dirty="0">
                <a:solidFill>
                  <a:schemeClr val="tx1"/>
                </a:solidFill>
              </a:rPr>
              <a:t>At this point,</a:t>
            </a:r>
            <a:r>
              <a:rPr lang="en-CA" sz="3200" b="1" dirty="0">
                <a:solidFill>
                  <a:srgbClr val="FF0066"/>
                </a:solidFill>
              </a:rPr>
              <a:t> </a:t>
            </a:r>
            <a:r>
              <a:rPr lang="en-CA" sz="3200" dirty="0">
                <a:solidFill>
                  <a:schemeClr val="tx1"/>
                </a:solidFill>
              </a:rPr>
              <a:t>there has </a:t>
            </a:r>
            <a:r>
              <a:rPr lang="en-CA" sz="3200" b="1" i="1" dirty="0">
                <a:solidFill>
                  <a:schemeClr val="tx1"/>
                </a:solidFill>
              </a:rPr>
              <a:t>ALREADY BEEN </a:t>
            </a:r>
            <a:r>
              <a:rPr lang="en-CA" sz="3200" u="sng" dirty="0">
                <a:solidFill>
                  <a:schemeClr val="tx1"/>
                </a:solidFill>
              </a:rPr>
              <a:t>24 hours</a:t>
            </a:r>
            <a:r>
              <a:rPr lang="en-CA" sz="3200" dirty="0">
                <a:solidFill>
                  <a:schemeClr val="tx1"/>
                </a:solidFill>
              </a:rPr>
              <a:t> of Atonement day</a:t>
            </a:r>
            <a:r>
              <a:rPr lang="en-CA" sz="3200" b="1" dirty="0">
                <a:solidFill>
                  <a:srgbClr val="FF0066"/>
                </a:solidFill>
              </a:rPr>
              <a:t> – </a:t>
            </a:r>
            <a:br>
              <a:rPr lang="en-CA" sz="3200" b="1" dirty="0">
                <a:solidFill>
                  <a:srgbClr val="FF0066"/>
                </a:solidFill>
              </a:rPr>
            </a:br>
            <a:br>
              <a:rPr lang="en-CA" sz="3200" b="1" dirty="0">
                <a:solidFill>
                  <a:srgbClr val="FF0066"/>
                </a:solidFill>
              </a:rPr>
            </a:br>
            <a:endParaRPr lang="en-CA" sz="3200" b="1" dirty="0">
              <a:solidFill>
                <a:srgbClr val="7030A0"/>
              </a:solidFill>
              <a:effectLst>
                <a:glow rad="127000">
                  <a:srgbClr val="FFFF00"/>
                </a:glow>
              </a:effectLst>
            </a:endParaRPr>
          </a:p>
        </p:txBody>
      </p:sp>
      <p:cxnSp>
        <p:nvCxnSpPr>
          <p:cNvPr id="19" name="Straight Connector 18"/>
          <p:cNvCxnSpPr/>
          <p:nvPr/>
        </p:nvCxnSpPr>
        <p:spPr>
          <a:xfrm rot="60000" flipH="1" flipV="1">
            <a:off x="11332323" y="3099966"/>
            <a:ext cx="14625" cy="1035570"/>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0171506" y="2937037"/>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cxnSp>
        <p:nvCxnSpPr>
          <p:cNvPr id="22" name="Straight Arrow Connector 21"/>
          <p:cNvCxnSpPr/>
          <p:nvPr/>
        </p:nvCxnSpPr>
        <p:spPr>
          <a:xfrm flipH="1" flipV="1">
            <a:off x="2080260" y="3909060"/>
            <a:ext cx="6403542" cy="698799"/>
          </a:xfrm>
          <a:prstGeom prst="straightConnector1">
            <a:avLst/>
          </a:prstGeom>
          <a:ln w="76200">
            <a:solidFill>
              <a:srgbClr val="FFCC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65279" y="1584384"/>
            <a:ext cx="2979252" cy="914400"/>
          </a:xfrm>
          <a:prstGeom prst="rect">
            <a:avLst/>
          </a:prstGeom>
          <a:solidFill>
            <a:schemeClr val="bg1">
              <a:lumMod val="85000"/>
            </a:schemeClr>
          </a:solidFill>
          <a:ln w="381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Sunset changes the “day” here! </a:t>
            </a:r>
            <a:r>
              <a:rPr lang="en-CA" sz="2800" b="1" dirty="0">
                <a:solidFill>
                  <a:srgbClr val="FF0066"/>
                </a:solidFill>
              </a:rPr>
              <a:t>(???)</a:t>
            </a:r>
          </a:p>
        </p:txBody>
      </p:sp>
      <p:sp>
        <p:nvSpPr>
          <p:cNvPr id="23" name="Rectangle 22"/>
          <p:cNvSpPr/>
          <p:nvPr/>
        </p:nvSpPr>
        <p:spPr>
          <a:xfrm>
            <a:off x="165279" y="6021724"/>
            <a:ext cx="11861442" cy="721495"/>
          </a:xfrm>
          <a:prstGeom prst="rect">
            <a:avLst/>
          </a:prstGeom>
          <a:gradFill>
            <a:gsLst>
              <a:gs pos="0">
                <a:srgbClr val="95F1FD"/>
              </a:gs>
              <a:gs pos="74000">
                <a:srgbClr val="CC66FF">
                  <a:alpha val="56000"/>
                </a:srgbClr>
              </a:gs>
              <a:gs pos="100000">
                <a:schemeClr val="tx1">
                  <a:alpha val="58000"/>
                </a:schemeClr>
              </a:gs>
            </a:gsLst>
            <a:lin ang="5400000" scaled="1"/>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b="1" dirty="0">
                <a:solidFill>
                  <a:srgbClr val="7030A0"/>
                </a:solidFill>
              </a:rPr>
              <a:t>Does </a:t>
            </a:r>
            <a:r>
              <a:rPr lang="en-CA" sz="3200" b="1" dirty="0" err="1">
                <a:ln>
                  <a:solidFill>
                    <a:sysClr val="windowText" lastClr="000000"/>
                  </a:solidFill>
                </a:ln>
                <a:solidFill>
                  <a:srgbClr val="95F1FD"/>
                </a:solidFill>
              </a:rPr>
              <a:t>Yahuah</a:t>
            </a:r>
            <a:r>
              <a:rPr lang="en-CA" sz="3200" b="1" dirty="0">
                <a:solidFill>
                  <a:srgbClr val="7030A0"/>
                </a:solidFill>
              </a:rPr>
              <a:t> require </a:t>
            </a:r>
            <a:r>
              <a:rPr lang="en-CA" sz="3200" b="1" u="sng" dirty="0">
                <a:solidFill>
                  <a:srgbClr val="7030A0"/>
                </a:solidFill>
                <a:effectLst>
                  <a:glow rad="127000">
                    <a:srgbClr val="FFFF00"/>
                  </a:glow>
                </a:effectLst>
              </a:rPr>
              <a:t>2</a:t>
            </a:r>
            <a:r>
              <a:rPr lang="en-CA" sz="3200" b="1" u="sng" dirty="0">
                <a:solidFill>
                  <a:srgbClr val="7030A0"/>
                </a:solidFill>
              </a:rPr>
              <a:t> week days</a:t>
            </a:r>
            <a:r>
              <a:rPr lang="en-CA" sz="3200" b="1" dirty="0">
                <a:solidFill>
                  <a:srgbClr val="7030A0"/>
                </a:solidFill>
              </a:rPr>
              <a:t>/ </a:t>
            </a:r>
            <a:r>
              <a:rPr lang="en-CA" sz="3200" b="1" u="sng" dirty="0">
                <a:solidFill>
                  <a:srgbClr val="7030A0"/>
                </a:solidFill>
                <a:effectLst>
                  <a:glow rad="127000">
                    <a:srgbClr val="FFFF00"/>
                  </a:glow>
                </a:effectLst>
              </a:rPr>
              <a:t>48 hours</a:t>
            </a:r>
            <a:r>
              <a:rPr lang="en-CA" sz="3200" b="1" dirty="0">
                <a:solidFill>
                  <a:srgbClr val="7030A0"/>
                </a:solidFill>
                <a:effectLst>
                  <a:glow rad="127000">
                    <a:srgbClr val="FFFF00"/>
                  </a:glow>
                </a:effectLst>
              </a:rPr>
              <a:t> </a:t>
            </a:r>
            <a:r>
              <a:rPr lang="en-CA" sz="3200" b="1" dirty="0">
                <a:solidFill>
                  <a:srgbClr val="7030A0"/>
                </a:solidFill>
              </a:rPr>
              <a:t>of Atonement </a:t>
            </a:r>
            <a:r>
              <a:rPr lang="en-CA" sz="3200" b="1" dirty="0">
                <a:solidFill>
                  <a:srgbClr val="7030A0"/>
                </a:solidFill>
                <a:effectLst>
                  <a:glow rad="127000">
                    <a:srgbClr val="FFFF00"/>
                  </a:glow>
                </a:effectLst>
              </a:rPr>
              <a:t>affliction?</a:t>
            </a:r>
          </a:p>
        </p:txBody>
      </p:sp>
      <p:sp>
        <p:nvSpPr>
          <p:cNvPr id="12" name="Rectangle 11"/>
          <p:cNvSpPr/>
          <p:nvPr/>
        </p:nvSpPr>
        <p:spPr>
          <a:xfrm>
            <a:off x="1624602" y="5554167"/>
            <a:ext cx="944427" cy="497413"/>
          </a:xfrm>
          <a:prstGeom prst="rect">
            <a:avLst/>
          </a:prstGeom>
          <a:solidFill>
            <a:schemeClr val="tx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a:ln>
                  <a:solidFill>
                    <a:sysClr val="windowText" lastClr="000000"/>
                  </a:solidFill>
                </a:ln>
                <a:solidFill>
                  <a:srgbClr val="FF0066"/>
                </a:solidFill>
                <a:effectLst>
                  <a:glow rad="127000">
                    <a:srgbClr val="00CC00"/>
                  </a:glow>
                </a:effectLst>
                <a:latin typeface="Arial Black" panose="020B0A04020102020204" pitchFamily="34" charset="0"/>
              </a:rPr>
              <a:t>IF -</a:t>
            </a:r>
            <a:endParaRPr lang="en-CA" dirty="0"/>
          </a:p>
        </p:txBody>
      </p:sp>
      <p:sp>
        <p:nvSpPr>
          <p:cNvPr id="14" name="Rectangle 13"/>
          <p:cNvSpPr/>
          <p:nvPr/>
        </p:nvSpPr>
        <p:spPr>
          <a:xfrm>
            <a:off x="2635365" y="5554167"/>
            <a:ext cx="9171936" cy="474325"/>
          </a:xfrm>
          <a:prstGeom prst="rect">
            <a:avLst/>
          </a:prstGeom>
          <a:solidFill>
            <a:schemeClr val="accent6">
              <a:lumMod val="20000"/>
              <a:lumOff val="80000"/>
            </a:schemeClr>
          </a:solidFill>
          <a:ln>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a:solidFill>
                  <a:srgbClr val="FF0066"/>
                </a:solidFill>
              </a:rPr>
              <a:t>THE EVENING  OF THE 9</a:t>
            </a:r>
            <a:r>
              <a:rPr lang="en-CA" sz="3200" b="1" baseline="30000" dirty="0">
                <a:solidFill>
                  <a:srgbClr val="FF0066"/>
                </a:solidFill>
              </a:rPr>
              <a:t>TH</a:t>
            </a:r>
            <a:r>
              <a:rPr lang="en-CA" sz="3200" b="1" dirty="0">
                <a:solidFill>
                  <a:srgbClr val="FF0066"/>
                </a:solidFill>
              </a:rPr>
              <a:t> STARTS ATONEMENT DAY!</a:t>
            </a:r>
            <a:endParaRPr lang="en-CA" dirty="0"/>
          </a:p>
        </p:txBody>
      </p:sp>
      <p:sp>
        <p:nvSpPr>
          <p:cNvPr id="18" name="Lightning Bolt 17"/>
          <p:cNvSpPr/>
          <p:nvPr/>
        </p:nvSpPr>
        <p:spPr>
          <a:xfrm rot="18935901">
            <a:off x="437740" y="5351756"/>
            <a:ext cx="914400" cy="914400"/>
          </a:xfrm>
          <a:prstGeom prst="lightningBolt">
            <a:avLst/>
          </a:prstGeom>
          <a:gradFill>
            <a:gsLst>
              <a:gs pos="0">
                <a:srgbClr val="FFFF00"/>
              </a:gs>
              <a:gs pos="41000">
                <a:srgbClr val="95F1FD"/>
              </a:gs>
              <a:gs pos="99000">
                <a:srgbClr val="FF0000"/>
              </a:gs>
            </a:gsLst>
            <a:lin ang="5400000" scaled="1"/>
          </a:gradFill>
          <a:ln w="28575">
            <a:solidFill>
              <a:srgbClr val="CC66FF"/>
            </a:solidFill>
          </a:ln>
          <a:effectLst>
            <a:glow rad="127000">
              <a:srgbClr val="FFC0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Slide Number Placeholder 9"/>
          <p:cNvSpPr>
            <a:spLocks noGrp="1"/>
          </p:cNvSpPr>
          <p:nvPr>
            <p:ph type="sldNum" sz="quarter" idx="12"/>
          </p:nvPr>
        </p:nvSpPr>
        <p:spPr>
          <a:xfrm>
            <a:off x="11714335" y="6455087"/>
            <a:ext cx="378512" cy="365125"/>
          </a:xfrm>
        </p:spPr>
        <p:txBody>
          <a:bodyPr/>
          <a:lstStyle/>
          <a:p>
            <a:fld id="{0FAB87E4-7748-4117-92E5-790DAABEC644}" type="slidenum">
              <a:rPr lang="en-US" sz="1400" b="1" smtClean="0">
                <a:solidFill>
                  <a:schemeClr val="tx1"/>
                </a:solidFill>
              </a:rPr>
              <a:t>27</a:t>
            </a:fld>
            <a:endParaRPr lang="en-US" sz="1400" b="1" dirty="0">
              <a:solidFill>
                <a:schemeClr val="tx1"/>
              </a:solidFill>
            </a:endParaRPr>
          </a:p>
        </p:txBody>
      </p:sp>
    </p:spTree>
    <p:extLst>
      <p:ext uri="{BB962C8B-B14F-4D97-AF65-F5344CB8AC3E}">
        <p14:creationId xmlns:p14="http://schemas.microsoft.com/office/powerpoint/2010/main" val="142491534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par>
                                <p:cTn id="37" presetID="2" presetClass="entr" presetSubtype="3" fill="hold" grpId="0" nodeType="withEffect">
                                  <p:stCondLst>
                                    <p:cond delay="100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1250" fill="hold"/>
                                        <p:tgtEl>
                                          <p:spTgt spid="6"/>
                                        </p:tgtEl>
                                        <p:attrNameLst>
                                          <p:attrName>ppt_x</p:attrName>
                                        </p:attrNameLst>
                                      </p:cBhvr>
                                      <p:tavLst>
                                        <p:tav tm="0">
                                          <p:val>
                                            <p:strVal val="1+#ppt_w/2"/>
                                          </p:val>
                                        </p:tav>
                                        <p:tav tm="100000">
                                          <p:val>
                                            <p:strVal val="#ppt_x"/>
                                          </p:val>
                                        </p:tav>
                                      </p:tavLst>
                                    </p:anim>
                                    <p:anim calcmode="lin" valueType="num">
                                      <p:cBhvr additive="base">
                                        <p:cTn id="40" dur="125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anim calcmode="lin" valueType="num">
                                      <p:cBhvr>
                                        <p:cTn id="46" dur="1000" fill="hold"/>
                                        <p:tgtEl>
                                          <p:spTgt spid="16"/>
                                        </p:tgtEl>
                                        <p:attrNameLst>
                                          <p:attrName>ppt_x</p:attrName>
                                        </p:attrNameLst>
                                      </p:cBhvr>
                                      <p:tavLst>
                                        <p:tav tm="0">
                                          <p:val>
                                            <p:strVal val="#ppt_x"/>
                                          </p:val>
                                        </p:tav>
                                        <p:tav tm="100000">
                                          <p:val>
                                            <p:strVal val="#ppt_x"/>
                                          </p:val>
                                        </p:tav>
                                      </p:tavLst>
                                    </p:anim>
                                    <p:anim calcmode="lin" valueType="num">
                                      <p:cBhvr>
                                        <p:cTn id="4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left)">
                                      <p:cBhvr>
                                        <p:cTn id="52" dur="750"/>
                                        <p:tgtEl>
                                          <p:spTgt spid="8"/>
                                        </p:tgtEl>
                                      </p:cBhvr>
                                    </p:animEffect>
                                  </p:childTnLst>
                                </p:cTn>
                              </p:par>
                              <p:par>
                                <p:cTn id="53" presetID="22" presetClass="entr" presetSubtype="8" fill="hold" grpId="0" nodeType="withEffect">
                                  <p:stCondLst>
                                    <p:cond delay="75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750"/>
                                        <p:tgtEl>
                                          <p:spTgt spid="9"/>
                                        </p:tgtEl>
                                      </p:cBhvr>
                                    </p:animEffect>
                                  </p:childTnLst>
                                </p:cTn>
                              </p:par>
                              <p:par>
                                <p:cTn id="56" presetID="26" presetClass="entr" presetSubtype="0" fill="hold" grpId="0" nodeType="withEffect">
                                  <p:stCondLst>
                                    <p:cond delay="1500"/>
                                  </p:stCondLst>
                                  <p:childTnLst>
                                    <p:set>
                                      <p:cBhvr>
                                        <p:cTn id="57" dur="1" fill="hold">
                                          <p:stCondLst>
                                            <p:cond delay="0"/>
                                          </p:stCondLst>
                                        </p:cTn>
                                        <p:tgtEl>
                                          <p:spTgt spid="20"/>
                                        </p:tgtEl>
                                        <p:attrNameLst>
                                          <p:attrName>style.visibility</p:attrName>
                                        </p:attrNameLst>
                                      </p:cBhvr>
                                      <p:to>
                                        <p:strVal val="visible"/>
                                      </p:to>
                                    </p:set>
                                    <p:animEffect transition="in" filter="wipe(down)">
                                      <p:cBhvr>
                                        <p:cTn id="58" dur="580">
                                          <p:stCondLst>
                                            <p:cond delay="0"/>
                                          </p:stCondLst>
                                        </p:cTn>
                                        <p:tgtEl>
                                          <p:spTgt spid="20"/>
                                        </p:tgtEl>
                                      </p:cBhvr>
                                    </p:animEffect>
                                    <p:anim calcmode="lin" valueType="num">
                                      <p:cBhvr>
                                        <p:cTn id="59"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64" dur="26">
                                          <p:stCondLst>
                                            <p:cond delay="650"/>
                                          </p:stCondLst>
                                        </p:cTn>
                                        <p:tgtEl>
                                          <p:spTgt spid="20"/>
                                        </p:tgtEl>
                                      </p:cBhvr>
                                      <p:to x="100000" y="60000"/>
                                    </p:animScale>
                                    <p:animScale>
                                      <p:cBhvr>
                                        <p:cTn id="65" dur="166" decel="50000">
                                          <p:stCondLst>
                                            <p:cond delay="676"/>
                                          </p:stCondLst>
                                        </p:cTn>
                                        <p:tgtEl>
                                          <p:spTgt spid="20"/>
                                        </p:tgtEl>
                                      </p:cBhvr>
                                      <p:to x="100000" y="100000"/>
                                    </p:animScale>
                                    <p:animScale>
                                      <p:cBhvr>
                                        <p:cTn id="66" dur="26">
                                          <p:stCondLst>
                                            <p:cond delay="1312"/>
                                          </p:stCondLst>
                                        </p:cTn>
                                        <p:tgtEl>
                                          <p:spTgt spid="20"/>
                                        </p:tgtEl>
                                      </p:cBhvr>
                                      <p:to x="100000" y="80000"/>
                                    </p:animScale>
                                    <p:animScale>
                                      <p:cBhvr>
                                        <p:cTn id="67" dur="166" decel="50000">
                                          <p:stCondLst>
                                            <p:cond delay="1338"/>
                                          </p:stCondLst>
                                        </p:cTn>
                                        <p:tgtEl>
                                          <p:spTgt spid="20"/>
                                        </p:tgtEl>
                                      </p:cBhvr>
                                      <p:to x="100000" y="100000"/>
                                    </p:animScale>
                                    <p:animScale>
                                      <p:cBhvr>
                                        <p:cTn id="68" dur="26">
                                          <p:stCondLst>
                                            <p:cond delay="1642"/>
                                          </p:stCondLst>
                                        </p:cTn>
                                        <p:tgtEl>
                                          <p:spTgt spid="20"/>
                                        </p:tgtEl>
                                      </p:cBhvr>
                                      <p:to x="100000" y="90000"/>
                                    </p:animScale>
                                    <p:animScale>
                                      <p:cBhvr>
                                        <p:cTn id="69" dur="166" decel="50000">
                                          <p:stCondLst>
                                            <p:cond delay="1668"/>
                                          </p:stCondLst>
                                        </p:cTn>
                                        <p:tgtEl>
                                          <p:spTgt spid="20"/>
                                        </p:tgtEl>
                                      </p:cBhvr>
                                      <p:to x="100000" y="100000"/>
                                    </p:animScale>
                                    <p:animScale>
                                      <p:cBhvr>
                                        <p:cTn id="70" dur="26">
                                          <p:stCondLst>
                                            <p:cond delay="1808"/>
                                          </p:stCondLst>
                                        </p:cTn>
                                        <p:tgtEl>
                                          <p:spTgt spid="20"/>
                                        </p:tgtEl>
                                      </p:cBhvr>
                                      <p:to x="100000" y="95000"/>
                                    </p:animScale>
                                    <p:animScale>
                                      <p:cBhvr>
                                        <p:cTn id="71" dur="166" decel="50000">
                                          <p:stCondLst>
                                            <p:cond delay="1834"/>
                                          </p:stCondLst>
                                        </p:cTn>
                                        <p:tgtEl>
                                          <p:spTgt spid="20"/>
                                        </p:tgtEl>
                                      </p:cBhvr>
                                      <p:to x="100000" y="100000"/>
                                    </p:animScale>
                                  </p:childTnLst>
                                </p:cTn>
                              </p:par>
                              <p:par>
                                <p:cTn id="72" presetID="26" presetClass="entr" presetSubtype="0" fill="hold" nodeType="withEffect">
                                  <p:stCondLst>
                                    <p:cond delay="1500"/>
                                  </p:stCondLst>
                                  <p:childTnLst>
                                    <p:set>
                                      <p:cBhvr>
                                        <p:cTn id="73" dur="1" fill="hold">
                                          <p:stCondLst>
                                            <p:cond delay="0"/>
                                          </p:stCondLst>
                                        </p:cTn>
                                        <p:tgtEl>
                                          <p:spTgt spid="19"/>
                                        </p:tgtEl>
                                        <p:attrNameLst>
                                          <p:attrName>style.visibility</p:attrName>
                                        </p:attrNameLst>
                                      </p:cBhvr>
                                      <p:to>
                                        <p:strVal val="visible"/>
                                      </p:to>
                                    </p:set>
                                    <p:animEffect transition="in" filter="wipe(down)">
                                      <p:cBhvr>
                                        <p:cTn id="74" dur="580">
                                          <p:stCondLst>
                                            <p:cond delay="0"/>
                                          </p:stCondLst>
                                        </p:cTn>
                                        <p:tgtEl>
                                          <p:spTgt spid="19"/>
                                        </p:tgtEl>
                                      </p:cBhvr>
                                    </p:animEffect>
                                    <p:anim calcmode="lin" valueType="num">
                                      <p:cBhvr>
                                        <p:cTn id="75"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76"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77"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78"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79"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80" dur="26">
                                          <p:stCondLst>
                                            <p:cond delay="650"/>
                                          </p:stCondLst>
                                        </p:cTn>
                                        <p:tgtEl>
                                          <p:spTgt spid="19"/>
                                        </p:tgtEl>
                                      </p:cBhvr>
                                      <p:to x="100000" y="60000"/>
                                    </p:animScale>
                                    <p:animScale>
                                      <p:cBhvr>
                                        <p:cTn id="81" dur="166" decel="50000">
                                          <p:stCondLst>
                                            <p:cond delay="676"/>
                                          </p:stCondLst>
                                        </p:cTn>
                                        <p:tgtEl>
                                          <p:spTgt spid="19"/>
                                        </p:tgtEl>
                                      </p:cBhvr>
                                      <p:to x="100000" y="100000"/>
                                    </p:animScale>
                                    <p:animScale>
                                      <p:cBhvr>
                                        <p:cTn id="82" dur="26">
                                          <p:stCondLst>
                                            <p:cond delay="1312"/>
                                          </p:stCondLst>
                                        </p:cTn>
                                        <p:tgtEl>
                                          <p:spTgt spid="19"/>
                                        </p:tgtEl>
                                      </p:cBhvr>
                                      <p:to x="100000" y="80000"/>
                                    </p:animScale>
                                    <p:animScale>
                                      <p:cBhvr>
                                        <p:cTn id="83" dur="166" decel="50000">
                                          <p:stCondLst>
                                            <p:cond delay="1338"/>
                                          </p:stCondLst>
                                        </p:cTn>
                                        <p:tgtEl>
                                          <p:spTgt spid="19"/>
                                        </p:tgtEl>
                                      </p:cBhvr>
                                      <p:to x="100000" y="100000"/>
                                    </p:animScale>
                                    <p:animScale>
                                      <p:cBhvr>
                                        <p:cTn id="84" dur="26">
                                          <p:stCondLst>
                                            <p:cond delay="1642"/>
                                          </p:stCondLst>
                                        </p:cTn>
                                        <p:tgtEl>
                                          <p:spTgt spid="19"/>
                                        </p:tgtEl>
                                      </p:cBhvr>
                                      <p:to x="100000" y="90000"/>
                                    </p:animScale>
                                    <p:animScale>
                                      <p:cBhvr>
                                        <p:cTn id="85" dur="166" decel="50000">
                                          <p:stCondLst>
                                            <p:cond delay="1668"/>
                                          </p:stCondLst>
                                        </p:cTn>
                                        <p:tgtEl>
                                          <p:spTgt spid="19"/>
                                        </p:tgtEl>
                                      </p:cBhvr>
                                      <p:to x="100000" y="100000"/>
                                    </p:animScale>
                                    <p:animScale>
                                      <p:cBhvr>
                                        <p:cTn id="86" dur="26">
                                          <p:stCondLst>
                                            <p:cond delay="1808"/>
                                          </p:stCondLst>
                                        </p:cTn>
                                        <p:tgtEl>
                                          <p:spTgt spid="19"/>
                                        </p:tgtEl>
                                      </p:cBhvr>
                                      <p:to x="100000" y="95000"/>
                                    </p:animScale>
                                    <p:animScale>
                                      <p:cBhvr>
                                        <p:cTn id="87" dur="166" decel="50000">
                                          <p:stCondLst>
                                            <p:cond delay="1834"/>
                                          </p:stCondLst>
                                        </p:cTn>
                                        <p:tgtEl>
                                          <p:spTgt spid="19"/>
                                        </p:tgtEl>
                                      </p:cBhvr>
                                      <p:to x="100000" y="100000"/>
                                    </p:animScale>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fade">
                                      <p:cBhvr>
                                        <p:cTn id="92" dur="1000"/>
                                        <p:tgtEl>
                                          <p:spTgt spid="17"/>
                                        </p:tgtEl>
                                      </p:cBhvr>
                                    </p:animEffect>
                                    <p:anim calcmode="lin" valueType="num">
                                      <p:cBhvr>
                                        <p:cTn id="93" dur="1000" fill="hold"/>
                                        <p:tgtEl>
                                          <p:spTgt spid="17"/>
                                        </p:tgtEl>
                                        <p:attrNameLst>
                                          <p:attrName>ppt_x</p:attrName>
                                        </p:attrNameLst>
                                      </p:cBhvr>
                                      <p:tavLst>
                                        <p:tav tm="0">
                                          <p:val>
                                            <p:strVal val="#ppt_x"/>
                                          </p:val>
                                        </p:tav>
                                        <p:tav tm="100000">
                                          <p:val>
                                            <p:strVal val="#ppt_x"/>
                                          </p:val>
                                        </p:tav>
                                      </p:tavLst>
                                    </p:anim>
                                    <p:anim calcmode="lin" valueType="num">
                                      <p:cBhvr>
                                        <p:cTn id="94" dur="1000" fill="hold"/>
                                        <p:tgtEl>
                                          <p:spTgt spid="17"/>
                                        </p:tgtEl>
                                        <p:attrNameLst>
                                          <p:attrName>ppt_y</p:attrName>
                                        </p:attrNameLst>
                                      </p:cBhvr>
                                      <p:tavLst>
                                        <p:tav tm="0">
                                          <p:val>
                                            <p:strVal val="#ppt_y+.1"/>
                                          </p:val>
                                        </p:tav>
                                        <p:tav tm="100000">
                                          <p:val>
                                            <p:strVal val="#ppt_y"/>
                                          </p:val>
                                        </p:tav>
                                      </p:tavLst>
                                    </p:anim>
                                  </p:childTnLst>
                                </p:cTn>
                              </p:par>
                              <p:par>
                                <p:cTn id="95" presetID="22" presetClass="entr" presetSubtype="4" fill="hold" nodeType="withEffect">
                                  <p:stCondLst>
                                    <p:cond delay="2000"/>
                                  </p:stCondLst>
                                  <p:childTnLst>
                                    <p:set>
                                      <p:cBhvr>
                                        <p:cTn id="96" dur="1" fill="hold">
                                          <p:stCondLst>
                                            <p:cond delay="0"/>
                                          </p:stCondLst>
                                        </p:cTn>
                                        <p:tgtEl>
                                          <p:spTgt spid="22"/>
                                        </p:tgtEl>
                                        <p:attrNameLst>
                                          <p:attrName>style.visibility</p:attrName>
                                        </p:attrNameLst>
                                      </p:cBhvr>
                                      <p:to>
                                        <p:strVal val="visible"/>
                                      </p:to>
                                    </p:set>
                                    <p:animEffect transition="in" filter="wipe(down)">
                                      <p:cBhvr>
                                        <p:cTn id="97" dur="1000"/>
                                        <p:tgtEl>
                                          <p:spTgt spid="22"/>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8" fill="hold" grpId="0" nodeType="click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wheel(8)">
                                      <p:cBhvr>
                                        <p:cTn id="102" dur="1000"/>
                                        <p:tgtEl>
                                          <p:spTgt spid="18"/>
                                        </p:tgtEl>
                                      </p:cBhvr>
                                    </p:animEffect>
                                  </p:childTnLst>
                                </p:cTn>
                              </p:par>
                              <p:par>
                                <p:cTn id="103" presetID="2" presetClass="entr" presetSubtype="4" fill="hold" grpId="0" nodeType="withEffect">
                                  <p:stCondLst>
                                    <p:cond delay="1000"/>
                                  </p:stCondLst>
                                  <p:childTnLst>
                                    <p:set>
                                      <p:cBhvr>
                                        <p:cTn id="104" dur="1" fill="hold">
                                          <p:stCondLst>
                                            <p:cond delay="0"/>
                                          </p:stCondLst>
                                        </p:cTn>
                                        <p:tgtEl>
                                          <p:spTgt spid="12"/>
                                        </p:tgtEl>
                                        <p:attrNameLst>
                                          <p:attrName>style.visibility</p:attrName>
                                        </p:attrNameLst>
                                      </p:cBhvr>
                                      <p:to>
                                        <p:strVal val="visible"/>
                                      </p:to>
                                    </p:set>
                                    <p:anim calcmode="lin" valueType="num">
                                      <p:cBhvr additive="base">
                                        <p:cTn id="105" dur="500" fill="hold"/>
                                        <p:tgtEl>
                                          <p:spTgt spid="12"/>
                                        </p:tgtEl>
                                        <p:attrNameLst>
                                          <p:attrName>ppt_x</p:attrName>
                                        </p:attrNameLst>
                                      </p:cBhvr>
                                      <p:tavLst>
                                        <p:tav tm="0">
                                          <p:val>
                                            <p:strVal val="#ppt_x"/>
                                          </p:val>
                                        </p:tav>
                                        <p:tav tm="100000">
                                          <p:val>
                                            <p:strVal val="#ppt_x"/>
                                          </p:val>
                                        </p:tav>
                                      </p:tavLst>
                                    </p:anim>
                                    <p:anim calcmode="lin" valueType="num">
                                      <p:cBhvr additive="base">
                                        <p:cTn id="106" dur="500" fill="hold"/>
                                        <p:tgtEl>
                                          <p:spTgt spid="12"/>
                                        </p:tgtEl>
                                        <p:attrNameLst>
                                          <p:attrName>ppt_y</p:attrName>
                                        </p:attrNameLst>
                                      </p:cBhvr>
                                      <p:tavLst>
                                        <p:tav tm="0">
                                          <p:val>
                                            <p:strVal val="1+#ppt_h/2"/>
                                          </p:val>
                                        </p:tav>
                                        <p:tav tm="100000">
                                          <p:val>
                                            <p:strVal val="#ppt_y"/>
                                          </p:val>
                                        </p:tav>
                                      </p:tavLst>
                                    </p:anim>
                                  </p:childTnLst>
                                </p:cTn>
                              </p:par>
                              <p:par>
                                <p:cTn id="107" presetID="14" presetClass="entr" presetSubtype="10" fill="hold" grpId="0" nodeType="withEffect">
                                  <p:stCondLst>
                                    <p:cond delay="2250"/>
                                  </p:stCondLst>
                                  <p:childTnLst>
                                    <p:set>
                                      <p:cBhvr>
                                        <p:cTn id="108" dur="1" fill="hold">
                                          <p:stCondLst>
                                            <p:cond delay="0"/>
                                          </p:stCondLst>
                                        </p:cTn>
                                        <p:tgtEl>
                                          <p:spTgt spid="14"/>
                                        </p:tgtEl>
                                        <p:attrNameLst>
                                          <p:attrName>style.visibility</p:attrName>
                                        </p:attrNameLst>
                                      </p:cBhvr>
                                      <p:to>
                                        <p:strVal val="visible"/>
                                      </p:to>
                                    </p:set>
                                    <p:animEffect transition="in" filter="randombar(horizontal)">
                                      <p:cBhvr>
                                        <p:cTn id="109" dur="500"/>
                                        <p:tgtEl>
                                          <p:spTgt spid="14"/>
                                        </p:tgtEl>
                                      </p:cBhvr>
                                    </p:animEffect>
                                  </p:childTnLst>
                                </p:cTn>
                              </p:par>
                            </p:childTnLst>
                          </p:cTn>
                        </p:par>
                      </p:childTnLst>
                    </p:cTn>
                  </p:par>
                  <p:par>
                    <p:cTn id="110" fill="hold">
                      <p:stCondLst>
                        <p:cond delay="indefinite"/>
                      </p:stCondLst>
                      <p:childTnLst>
                        <p:par>
                          <p:cTn id="111" fill="hold">
                            <p:stCondLst>
                              <p:cond delay="0"/>
                            </p:stCondLst>
                            <p:childTnLst>
                              <p:par>
                                <p:cTn id="112" presetID="14" presetClass="entr" presetSubtype="10" fill="hold" grpId="0" nodeType="clickEffect">
                                  <p:stCondLst>
                                    <p:cond delay="0"/>
                                  </p:stCondLst>
                                  <p:childTnLst>
                                    <p:set>
                                      <p:cBhvr>
                                        <p:cTn id="113" dur="1" fill="hold">
                                          <p:stCondLst>
                                            <p:cond delay="0"/>
                                          </p:stCondLst>
                                        </p:cTn>
                                        <p:tgtEl>
                                          <p:spTgt spid="23"/>
                                        </p:tgtEl>
                                        <p:attrNameLst>
                                          <p:attrName>style.visibility</p:attrName>
                                        </p:attrNameLst>
                                      </p:cBhvr>
                                      <p:to>
                                        <p:strVal val="visible"/>
                                      </p:to>
                                    </p:set>
                                    <p:animEffect transition="in" filter="randombar(horizontal)">
                                      <p:cBhvr>
                                        <p:cTn id="11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3" grpId="0"/>
      <p:bldP spid="16" grpId="0"/>
      <p:bldP spid="17" grpId="0"/>
      <p:bldP spid="20" grpId="0"/>
      <p:bldP spid="23" grpId="0" animBg="1"/>
      <p:bldP spid="12" grpId="0" animBg="1"/>
      <p:bldP spid="14"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FFFF00"/>
          </a:solidFill>
        </p:spPr>
        <p:txBody>
          <a:bodyPr/>
          <a:lstStyle/>
          <a:p>
            <a:r>
              <a:rPr lang="en-US" dirty="0">
                <a:solidFill>
                  <a:srgbClr val="FFFF00"/>
                </a:solidFill>
              </a:rPr>
              <a:t>.</a:t>
            </a:r>
          </a:p>
        </p:txBody>
      </p:sp>
      <p:sp>
        <p:nvSpPr>
          <p:cNvPr id="3" name="Text Placeholder 2"/>
          <p:cNvSpPr>
            <a:spLocks noGrp="1"/>
          </p:cNvSpPr>
          <p:nvPr>
            <p:ph type="body" idx="1"/>
          </p:nvPr>
        </p:nvSpPr>
        <p:spPr>
          <a:xfrm>
            <a:off x="165278" y="164205"/>
            <a:ext cx="11861443" cy="6529589"/>
          </a:xfrm>
          <a:solidFill>
            <a:schemeClr val="accent4">
              <a:lumMod val="20000"/>
              <a:lumOff val="80000"/>
            </a:schemeClr>
          </a:solidFill>
          <a:scene3d>
            <a:camera prst="orthographicFront"/>
            <a:lightRig rig="threePt" dir="t"/>
          </a:scene3d>
          <a:sp3d>
            <a:bevelT w="165100" prst="coolSlant"/>
          </a:sp3d>
        </p:spPr>
        <p:txBody>
          <a:bodyPr>
            <a:sp3d extrusionH="57150">
              <a:bevelT w="38100" h="38100" prst="angle"/>
            </a:sp3d>
          </a:bodyPr>
          <a:lstStyle/>
          <a:p>
            <a:r>
              <a:rPr lang="en-US" dirty="0"/>
              <a:t>		</a:t>
            </a:r>
            <a:r>
              <a:rPr lang="en-US" sz="66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rPr>
              <a:t> The Common </a:t>
            </a:r>
            <a:r>
              <a:rPr lang="en-US" sz="6600" b="1" dirty="0">
                <a:ln w="12700">
                  <a:solidFill>
                    <a:srgbClr val="44546A">
                      <a:lumMod val="75000"/>
                    </a:srgbClr>
                  </a:solidFill>
                  <a:prstDash val="solid"/>
                </a:ln>
                <a:solidFill>
                  <a:srgbClr val="FF0000"/>
                </a:solidFill>
                <a:effectLst>
                  <a:outerShdw dist="38100" dir="2640000" algn="bl" rotWithShape="0">
                    <a:srgbClr val="44546A">
                      <a:lumMod val="75000"/>
                    </a:srgbClr>
                  </a:outerShdw>
                </a:effectLst>
              </a:rPr>
              <a:t>Mistake</a:t>
            </a:r>
            <a:r>
              <a:rPr lang="en-US" sz="66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rPr>
              <a:t> </a:t>
            </a:r>
            <a:br>
              <a:rPr lang="en-US" sz="66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rPr>
            </a:br>
            <a:r>
              <a:rPr lang="en-US" sz="2800" dirty="0">
                <a:solidFill>
                  <a:schemeClr val="tx1"/>
                </a:solidFill>
              </a:rPr>
              <a:t>In </a:t>
            </a:r>
            <a:r>
              <a:rPr lang="en-US" sz="2800" u="sng" dirty="0">
                <a:solidFill>
                  <a:schemeClr val="tx1"/>
                </a:solidFill>
              </a:rPr>
              <a:t>Sunset Theory</a:t>
            </a:r>
            <a:r>
              <a:rPr lang="en-US" sz="2800" dirty="0">
                <a:solidFill>
                  <a:schemeClr val="tx1"/>
                </a:solidFill>
              </a:rPr>
              <a:t> it is common to reckon the </a:t>
            </a:r>
            <a:r>
              <a:rPr lang="en-US" sz="2800" u="sng" dirty="0">
                <a:solidFill>
                  <a:schemeClr val="tx1"/>
                </a:solidFill>
              </a:rPr>
              <a:t>evening twilight</a:t>
            </a:r>
            <a:r>
              <a:rPr lang="en-US" sz="2800" dirty="0">
                <a:solidFill>
                  <a:schemeClr val="tx1"/>
                </a:solidFill>
              </a:rPr>
              <a:t> </a:t>
            </a:r>
            <a:r>
              <a:rPr lang="en-US" sz="2800" b="1" u="sng" dirty="0">
                <a:ln>
                  <a:solidFill>
                    <a:schemeClr val="tx1"/>
                  </a:solidFill>
                </a:ln>
                <a:solidFill>
                  <a:srgbClr val="FF0000"/>
                </a:solidFill>
                <a:effectLst>
                  <a:glow rad="127000">
                    <a:srgbClr val="00FFFF"/>
                  </a:glow>
                </a:effectLst>
              </a:rPr>
              <a:t>BEFORE</a:t>
            </a:r>
            <a:r>
              <a:rPr lang="en-US" sz="2800" dirty="0">
                <a:solidFill>
                  <a:schemeClr val="tx1"/>
                </a:solidFill>
              </a:rPr>
              <a:t> </a:t>
            </a:r>
            <a:r>
              <a:rPr lang="en-US" sz="2800" u="sng" dirty="0">
                <a:solidFill>
                  <a:schemeClr val="tx1"/>
                </a:solidFill>
              </a:rPr>
              <a:t>the sunset</a:t>
            </a:r>
            <a:r>
              <a:rPr lang="en-US" sz="2800" dirty="0">
                <a:solidFill>
                  <a:schemeClr val="tx1"/>
                </a:solidFill>
              </a:rPr>
              <a:t>, allowing the usage of Tishri 9 for the start of the Day of Atonement.  </a:t>
            </a:r>
            <a:br>
              <a:rPr lang="en-US" sz="2800" dirty="0">
                <a:solidFill>
                  <a:schemeClr val="tx1"/>
                </a:solidFill>
              </a:rPr>
            </a:br>
            <a:r>
              <a:rPr lang="en-US" sz="2800" dirty="0">
                <a:solidFill>
                  <a:schemeClr val="tx1"/>
                </a:solidFill>
              </a:rPr>
              <a:t> </a:t>
            </a:r>
          </a:p>
          <a:p>
            <a:r>
              <a:rPr lang="en-US" sz="2800" dirty="0">
                <a:solidFill>
                  <a:schemeClr val="tx1"/>
                </a:solidFill>
              </a:rPr>
              <a:t>	</a:t>
            </a:r>
            <a:r>
              <a:rPr lang="en-US" sz="2800" b="1" dirty="0">
                <a:solidFill>
                  <a:srgbClr val="FFC000"/>
                </a:solidFill>
              </a:rPr>
              <a:t>One Sunset Theory cycle	  	</a:t>
            </a:r>
          </a:p>
          <a:p>
            <a:r>
              <a:rPr lang="en-US" sz="2800" dirty="0">
                <a:solidFill>
                  <a:schemeClr val="tx1"/>
                </a:solidFill>
              </a:rPr>
              <a:t>   </a:t>
            </a:r>
            <a:r>
              <a:rPr lang="en-US" sz="2800" dirty="0">
                <a:solidFill>
                  <a:srgbClr val="FFC000"/>
                </a:solidFill>
              </a:rPr>
              <a:t>Sunset</a:t>
            </a:r>
            <a:r>
              <a:rPr lang="en-US" sz="2800" dirty="0">
                <a:solidFill>
                  <a:schemeClr val="tx1"/>
                </a:solidFill>
              </a:rPr>
              <a:t>			</a:t>
            </a:r>
            <a:r>
              <a:rPr lang="en-US" sz="2800" dirty="0">
                <a:solidFill>
                  <a:srgbClr val="FF00FF"/>
                </a:solidFill>
              </a:rPr>
              <a:t>Dawn</a:t>
            </a:r>
            <a:r>
              <a:rPr lang="en-US" sz="2800" dirty="0">
                <a:solidFill>
                  <a:schemeClr val="tx1"/>
                </a:solidFill>
              </a:rPr>
              <a:t>		          </a:t>
            </a:r>
            <a:r>
              <a:rPr lang="en-US" sz="2800" b="1" u="sng" dirty="0">
                <a:solidFill>
                  <a:srgbClr val="FFC000"/>
                </a:solidFill>
              </a:rPr>
              <a:t>Sunset</a:t>
            </a:r>
            <a:r>
              <a:rPr lang="en-US" sz="2800" dirty="0">
                <a:solidFill>
                  <a:schemeClr val="tx1"/>
                </a:solidFill>
              </a:rPr>
              <a:t>			               </a:t>
            </a:r>
            <a:r>
              <a:rPr lang="en-US" sz="2800" dirty="0">
                <a:solidFill>
                  <a:srgbClr val="FF00FF"/>
                </a:solidFill>
              </a:rPr>
              <a:t>Dawn</a:t>
            </a:r>
          </a:p>
          <a:p>
            <a:endParaRPr lang="en-US" sz="2800" dirty="0">
              <a:solidFill>
                <a:srgbClr val="FF00FF"/>
              </a:solidFill>
            </a:endParaRPr>
          </a:p>
          <a:p>
            <a:endParaRPr lang="en-US" sz="2800" dirty="0">
              <a:solidFill>
                <a:srgbClr val="FF00FF"/>
              </a:solidFill>
            </a:endParaRPr>
          </a:p>
          <a:p>
            <a:endParaRPr lang="en-US" sz="2800" dirty="0">
              <a:solidFill>
                <a:srgbClr val="FF00FF"/>
              </a:solidFill>
            </a:endParaRPr>
          </a:p>
          <a:p>
            <a:r>
              <a:rPr lang="en-US" b="1" dirty="0">
                <a:solidFill>
                  <a:schemeClr val="tx1">
                    <a:lumMod val="95000"/>
                    <a:lumOff val="5000"/>
                  </a:schemeClr>
                </a:solidFill>
                <a:effectLst>
                  <a:glow rad="50800">
                    <a:srgbClr val="FFFF00"/>
                  </a:glow>
                </a:effectLst>
              </a:rPr>
              <a:t>DIRECT SUNLIGHT </a:t>
            </a:r>
            <a:r>
              <a:rPr lang="en-US" sz="4400" b="1" dirty="0">
                <a:ln>
                  <a:solidFill>
                    <a:schemeClr val="tx1"/>
                  </a:solidFill>
                </a:ln>
                <a:solidFill>
                  <a:srgbClr val="FF0000"/>
                </a:solidFill>
                <a:effectLst>
                  <a:glow rad="127000">
                    <a:srgbClr val="00FFFF"/>
                  </a:glow>
                </a:effectLst>
              </a:rPr>
              <a:t>PREVENTS</a:t>
            </a:r>
            <a:r>
              <a:rPr lang="en-US" b="1" dirty="0">
                <a:solidFill>
                  <a:srgbClr val="C00000"/>
                </a:solidFill>
              </a:rPr>
              <a:t> </a:t>
            </a:r>
            <a:r>
              <a:rPr lang="en-US" b="1" dirty="0">
                <a:solidFill>
                  <a:schemeClr val="tx1">
                    <a:lumMod val="95000"/>
                    <a:lumOff val="5000"/>
                  </a:schemeClr>
                </a:solidFill>
              </a:rPr>
              <a:t>A LIGHT/DARKNESS  MIXTURE </a:t>
            </a:r>
            <a:r>
              <a:rPr lang="en-US" b="1" u="sng" dirty="0">
                <a:solidFill>
                  <a:schemeClr val="tx1">
                    <a:lumMod val="95000"/>
                    <a:lumOff val="5000"/>
                  </a:schemeClr>
                </a:solidFill>
              </a:rPr>
              <a:t>HERE</a:t>
            </a:r>
            <a:r>
              <a:rPr lang="en-US" b="1" dirty="0">
                <a:solidFill>
                  <a:schemeClr val="tx1">
                    <a:lumMod val="95000"/>
                    <a:lumOff val="5000"/>
                  </a:schemeClr>
                </a:solidFill>
              </a:rPr>
              <a:t>!  The Hebrew definitions cannot be fulfilled here!  Declaring an evening here, </a:t>
            </a:r>
            <a:r>
              <a:rPr lang="en-US" sz="4400" b="1" u="sng" dirty="0">
                <a:solidFill>
                  <a:srgbClr val="CC00CC"/>
                </a:solidFill>
              </a:rPr>
              <a:t>VOIDS</a:t>
            </a:r>
            <a:r>
              <a:rPr lang="en-US" b="1" dirty="0">
                <a:solidFill>
                  <a:srgbClr val="C00000"/>
                </a:solidFill>
              </a:rPr>
              <a:t> </a:t>
            </a:r>
            <a:r>
              <a:rPr lang="en-US" b="1" dirty="0">
                <a:solidFill>
                  <a:srgbClr val="0000CC"/>
                </a:solidFill>
              </a:rPr>
              <a:t>YAHUAH’S WORD!  </a:t>
            </a:r>
            <a:r>
              <a:rPr lang="en-US" b="1" dirty="0">
                <a:solidFill>
                  <a:srgbClr val="C00000"/>
                </a:solidFill>
              </a:rPr>
              <a:t>The </a:t>
            </a:r>
            <a:r>
              <a:rPr lang="en-US" b="1" dirty="0" err="1">
                <a:solidFill>
                  <a:srgbClr val="C00000"/>
                </a:solidFill>
              </a:rPr>
              <a:t>ereb</a:t>
            </a:r>
            <a:r>
              <a:rPr lang="en-US" b="1" dirty="0">
                <a:solidFill>
                  <a:srgbClr val="C00000"/>
                </a:solidFill>
              </a:rPr>
              <a:t> (evening twilight </a:t>
            </a:r>
            <a:r>
              <a:rPr lang="en-US" b="1" dirty="0">
                <a:solidFill>
                  <a:srgbClr val="C00000"/>
                </a:solidFill>
                <a:effectLst>
                  <a:glow rad="228600">
                    <a:schemeClr val="accent4">
                      <a:satMod val="175000"/>
                      <a:alpha val="40000"/>
                    </a:schemeClr>
                  </a:glow>
                </a:effectLst>
              </a:rPr>
              <a:t>MIXTURE</a:t>
            </a:r>
            <a:r>
              <a:rPr lang="en-US" b="1" dirty="0">
                <a:solidFill>
                  <a:srgbClr val="C00000"/>
                </a:solidFill>
              </a:rPr>
              <a:t>) - </a:t>
            </a:r>
            <a:r>
              <a:rPr lang="en-US" b="1" i="1" dirty="0">
                <a:solidFill>
                  <a:schemeClr val="tx1"/>
                </a:solidFill>
              </a:rPr>
              <a:t>NORMALY</a:t>
            </a:r>
            <a:r>
              <a:rPr lang="en-US" b="1" dirty="0">
                <a:solidFill>
                  <a:srgbClr val="C00000"/>
                </a:solidFill>
              </a:rPr>
              <a:t> - </a:t>
            </a:r>
            <a:r>
              <a:rPr lang="en-US" b="1" u="sng" dirty="0">
                <a:solidFill>
                  <a:srgbClr val="C00000"/>
                </a:solidFill>
              </a:rPr>
              <a:t>cannot occur before</a:t>
            </a:r>
            <a:r>
              <a:rPr lang="en-US" b="1" dirty="0">
                <a:solidFill>
                  <a:srgbClr val="C00000"/>
                </a:solidFill>
              </a:rPr>
              <a:t> the sunset!</a:t>
            </a:r>
          </a:p>
        </p:txBody>
      </p:sp>
      <p:grpSp>
        <p:nvGrpSpPr>
          <p:cNvPr id="23" name="Group 22"/>
          <p:cNvGrpSpPr/>
          <p:nvPr/>
        </p:nvGrpSpPr>
        <p:grpSpPr>
          <a:xfrm>
            <a:off x="1033526" y="3026535"/>
            <a:ext cx="10077717" cy="1468192"/>
            <a:chOff x="1033526" y="3013656"/>
            <a:chExt cx="10077717" cy="1468192"/>
          </a:xfrm>
        </p:grpSpPr>
        <p:sp>
          <p:nvSpPr>
            <p:cNvPr id="17" name="Right Brace 16"/>
            <p:cNvSpPr/>
            <p:nvPr/>
          </p:nvSpPr>
          <p:spPr>
            <a:xfrm rot="16200000">
              <a:off x="3996739" y="50443"/>
              <a:ext cx="701899" cy="6628325"/>
            </a:xfrm>
            <a:prstGeom prst="rightBrace">
              <a:avLst>
                <a:gd name="adj1" fmla="val 129237"/>
                <a:gd name="adj2" fmla="val 21345"/>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2" name="Group 21"/>
            <p:cNvGrpSpPr/>
            <p:nvPr/>
          </p:nvGrpSpPr>
          <p:grpSpPr>
            <a:xfrm>
              <a:off x="1033526" y="3109700"/>
              <a:ext cx="10077717" cy="1372148"/>
              <a:chOff x="1030310" y="2710455"/>
              <a:chExt cx="10077717" cy="1372148"/>
            </a:xfrm>
          </p:grpSpPr>
          <p:sp>
            <p:nvSpPr>
              <p:cNvPr id="4" name="Rectangle 3"/>
              <p:cNvSpPr/>
              <p:nvPr/>
            </p:nvSpPr>
            <p:spPr>
              <a:xfrm>
                <a:off x="1030310" y="3309870"/>
                <a:ext cx="3284113" cy="759854"/>
              </a:xfrm>
              <a:prstGeom prst="rect">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Tishri 9</a:t>
                </a:r>
              </a:p>
            </p:txBody>
          </p:sp>
          <p:sp>
            <p:nvSpPr>
              <p:cNvPr id="5" name="Rectangle 4"/>
              <p:cNvSpPr/>
              <p:nvPr/>
            </p:nvSpPr>
            <p:spPr>
              <a:xfrm>
                <a:off x="4333740" y="3309870"/>
                <a:ext cx="3284113" cy="75985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rPr>
                  <a:t>Tishri 9</a:t>
                </a:r>
              </a:p>
            </p:txBody>
          </p:sp>
          <p:cxnSp>
            <p:nvCxnSpPr>
              <p:cNvPr id="7" name="Straight Connector 6"/>
              <p:cNvCxnSpPr/>
              <p:nvPr/>
            </p:nvCxnSpPr>
            <p:spPr>
              <a:xfrm flipH="1" flipV="1">
                <a:off x="7617853" y="2710455"/>
                <a:ext cx="25757" cy="1372148"/>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823913" y="3296991"/>
                <a:ext cx="3284114" cy="772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Tishri 10</a:t>
                </a:r>
              </a:p>
            </p:txBody>
          </p:sp>
          <p:sp>
            <p:nvSpPr>
              <p:cNvPr id="9" name="Rectangle 8"/>
              <p:cNvSpPr/>
              <p:nvPr/>
            </p:nvSpPr>
            <p:spPr>
              <a:xfrm>
                <a:off x="7682383" y="3296991"/>
                <a:ext cx="132006" cy="772733"/>
              </a:xfrm>
              <a:prstGeom prst="rect">
                <a:avLst/>
              </a:prstGeom>
              <a:solidFill>
                <a:srgbClr val="00CC00"/>
              </a:solidFill>
              <a:ln>
                <a:solidFill>
                  <a:schemeClr val="bg1">
                    <a:lumMod val="6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369157" y="3306516"/>
                <a:ext cx="132008" cy="763207"/>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flipV="1">
                <a:off x="1030310" y="2987899"/>
                <a:ext cx="0" cy="1094704"/>
              </a:xfrm>
              <a:prstGeom prst="line">
                <a:avLst/>
              </a:prstGeom>
              <a:ln w="76200">
                <a:solidFill>
                  <a:srgbClr val="FFC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1108027" y="3000778"/>
                <a:ext cx="0" cy="1081825"/>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379594" y="3309870"/>
                <a:ext cx="218941" cy="759854"/>
              </a:xfrm>
              <a:prstGeom prst="rect">
                <a:avLst/>
              </a:prstGeom>
              <a:solidFill>
                <a:srgbClr val="C00000"/>
              </a:solidFill>
              <a:ln>
                <a:solidFill>
                  <a:srgbClr val="C00000"/>
                </a:solidFill>
              </a:ln>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flipV="1">
                <a:off x="4333740" y="3000778"/>
                <a:ext cx="0" cy="1081825"/>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grpSp>
      <p:cxnSp>
        <p:nvCxnSpPr>
          <p:cNvPr id="25" name="Straight Arrow Connector 24"/>
          <p:cNvCxnSpPr/>
          <p:nvPr/>
        </p:nvCxnSpPr>
        <p:spPr>
          <a:xfrm flipV="1">
            <a:off x="4971245" y="4224270"/>
            <a:ext cx="2363268" cy="798492"/>
          </a:xfrm>
          <a:prstGeom prst="straightConnector1">
            <a:avLst/>
          </a:prstGeom>
          <a:ln w="76200">
            <a:solidFill>
              <a:srgbClr val="C00000"/>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flipV="1">
            <a:off x="7548336" y="5460642"/>
            <a:ext cx="672925" cy="231819"/>
          </a:xfrm>
          <a:prstGeom prst="line">
            <a:avLst/>
          </a:prstGeom>
          <a:ln w="76200">
            <a:solidFill>
              <a:srgbClr val="CC00CC"/>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7480664" y="4494727"/>
            <a:ext cx="100941" cy="1004553"/>
          </a:xfrm>
          <a:prstGeom prst="straightConnector1">
            <a:avLst/>
          </a:prstGeom>
          <a:ln w="76200">
            <a:solidFill>
              <a:srgbClr val="CC00CC"/>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076723" y="3714749"/>
            <a:ext cx="132008" cy="757573"/>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179003" y="2149097"/>
            <a:ext cx="229333" cy="763206"/>
          </a:xfrm>
          <a:prstGeom prst="rect">
            <a:avLst/>
          </a:prstGeom>
          <a:solidFill>
            <a:srgbClr val="C00000"/>
          </a:solidFill>
          <a:effectLst>
            <a:glow rad="127000">
              <a:srgbClr val="00FF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1675024" y="1783353"/>
            <a:ext cx="10357832" cy="705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nSpc>
                <a:spcPct val="90000"/>
              </a:lnSpc>
              <a:spcBef>
                <a:spcPts val="1000"/>
              </a:spcBef>
            </a:pPr>
            <a:r>
              <a:rPr lang="en-US" sz="2800" b="1" u="sng" dirty="0">
                <a:ln>
                  <a:solidFill>
                    <a:prstClr val="black"/>
                  </a:solidFill>
                </a:ln>
                <a:solidFill>
                  <a:srgbClr val="FF0000"/>
                </a:solidFill>
                <a:effectLst>
                  <a:glow rad="127000">
                    <a:srgbClr val="00FFFF"/>
                  </a:glow>
                </a:effectLst>
                <a:latin typeface="Arial Black" panose="020B0A04020102020204" pitchFamily="34" charset="0"/>
              </a:rPr>
              <a:t>HOWEVER</a:t>
            </a:r>
            <a:r>
              <a:rPr lang="en-US" sz="2800" b="1" dirty="0">
                <a:ln>
                  <a:solidFill>
                    <a:prstClr val="black"/>
                  </a:solidFill>
                </a:ln>
                <a:solidFill>
                  <a:srgbClr val="FF0000"/>
                </a:solidFill>
                <a:effectLst>
                  <a:glow rad="127000">
                    <a:srgbClr val="00FFFF"/>
                  </a:glow>
                </a:effectLst>
                <a:latin typeface="Arial Black" panose="020B0A04020102020204" pitchFamily="34" charset="0"/>
              </a:rPr>
              <a:t> </a:t>
            </a:r>
            <a:r>
              <a:rPr lang="en-US" sz="2800" b="1" dirty="0">
                <a:ln>
                  <a:solidFill>
                    <a:prstClr val="black"/>
                  </a:solidFill>
                </a:ln>
                <a:solidFill>
                  <a:srgbClr val="FF0000"/>
                </a:solidFill>
                <a:effectLst>
                  <a:glow rad="127000">
                    <a:srgbClr val="00FFFF"/>
                  </a:glow>
                </a:effectLst>
              </a:rPr>
              <a:t>… </a:t>
            </a:r>
            <a:r>
              <a:rPr lang="en-US" sz="2800" b="1" i="1" dirty="0">
                <a:solidFill>
                  <a:srgbClr val="0099CC"/>
                </a:solidFill>
              </a:rPr>
              <a:t>- </a:t>
            </a:r>
            <a:r>
              <a:rPr lang="en-US" sz="2800" b="1" i="1" u="sng" dirty="0" err="1">
                <a:ln>
                  <a:solidFill>
                    <a:schemeClr val="tx1"/>
                  </a:solidFill>
                </a:ln>
                <a:solidFill>
                  <a:srgbClr val="0099CC"/>
                </a:solidFill>
              </a:rPr>
              <a:t>Yahuah’s</a:t>
            </a:r>
            <a:r>
              <a:rPr lang="en-US" sz="2800" b="1" i="1" u="sng" dirty="0">
                <a:ln>
                  <a:solidFill>
                    <a:schemeClr val="tx1"/>
                  </a:solidFill>
                </a:ln>
                <a:solidFill>
                  <a:srgbClr val="0099CC"/>
                </a:solidFill>
              </a:rPr>
              <a:t> </a:t>
            </a:r>
            <a:r>
              <a:rPr lang="en-US" sz="2800" b="1" u="sng" dirty="0">
                <a:ln>
                  <a:solidFill>
                    <a:schemeClr val="tx1"/>
                  </a:solidFill>
                </a:ln>
                <a:solidFill>
                  <a:srgbClr val="00B050"/>
                </a:solidFill>
              </a:rPr>
              <a:t>Twilight</a:t>
            </a:r>
            <a:r>
              <a:rPr lang="en-US" sz="2800" b="1" dirty="0">
                <a:ln>
                  <a:solidFill>
                    <a:schemeClr val="tx1"/>
                  </a:solidFill>
                </a:ln>
                <a:solidFill>
                  <a:srgbClr val="00B050"/>
                </a:solidFill>
              </a:rPr>
              <a:t> </a:t>
            </a:r>
            <a:r>
              <a:rPr lang="en-US" sz="2800" b="1" dirty="0">
                <a:solidFill>
                  <a:schemeClr val="tx1"/>
                </a:solidFill>
                <a:effectLst>
                  <a:glow rad="127000">
                    <a:srgbClr val="00CC00"/>
                  </a:glow>
                </a:effectLst>
              </a:rPr>
              <a:t>Mixing</a:t>
            </a:r>
            <a:r>
              <a:rPr lang="en-US" sz="2800" b="1" dirty="0">
                <a:solidFill>
                  <a:srgbClr val="00B050"/>
                </a:solidFill>
              </a:rPr>
              <a:t> </a:t>
            </a:r>
            <a:r>
              <a:rPr lang="en-US" sz="2800" b="1" u="sng" dirty="0">
                <a:ln>
                  <a:solidFill>
                    <a:schemeClr val="tx1"/>
                  </a:solidFill>
                </a:ln>
                <a:solidFill>
                  <a:srgbClr val="00B050"/>
                </a:solidFill>
              </a:rPr>
              <a:t>of Light/Darkness is here</a:t>
            </a:r>
            <a:r>
              <a:rPr lang="en-US" sz="2800" b="1" dirty="0">
                <a:ln>
                  <a:solidFill>
                    <a:schemeClr val="tx1"/>
                  </a:solidFill>
                </a:ln>
                <a:solidFill>
                  <a:srgbClr val="00B050"/>
                </a:solidFill>
              </a:rPr>
              <a:t>!</a:t>
            </a:r>
          </a:p>
        </p:txBody>
      </p:sp>
      <p:cxnSp>
        <p:nvCxnSpPr>
          <p:cNvPr id="19" name="Straight Arrow Connector 18"/>
          <p:cNvCxnSpPr/>
          <p:nvPr/>
        </p:nvCxnSpPr>
        <p:spPr>
          <a:xfrm flipH="1">
            <a:off x="7751604" y="2319934"/>
            <a:ext cx="133194" cy="1346931"/>
          </a:xfrm>
          <a:prstGeom prst="straightConnector1">
            <a:avLst/>
          </a:prstGeom>
          <a:ln w="76200">
            <a:solidFill>
              <a:srgbClr val="00B050"/>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Slide Number Placeholder 12"/>
          <p:cNvSpPr>
            <a:spLocks noGrp="1"/>
          </p:cNvSpPr>
          <p:nvPr>
            <p:ph type="sldNum" sz="quarter" idx="12"/>
          </p:nvPr>
        </p:nvSpPr>
        <p:spPr>
          <a:xfrm>
            <a:off x="11612880" y="6336706"/>
            <a:ext cx="398604" cy="365125"/>
          </a:xfrm>
        </p:spPr>
        <p:txBody>
          <a:bodyPr/>
          <a:lstStyle/>
          <a:p>
            <a:fld id="{0FAB87E4-7748-4117-92E5-790DAABEC644}" type="slidenum">
              <a:rPr lang="en-US" sz="1400" b="1" smtClean="0">
                <a:solidFill>
                  <a:schemeClr val="tx1"/>
                </a:solidFill>
              </a:rPr>
              <a:t>28</a:t>
            </a:fld>
            <a:endParaRPr lang="en-US" sz="1400" b="1" dirty="0">
              <a:solidFill>
                <a:schemeClr val="tx1"/>
              </a:solidFill>
            </a:endParaRPr>
          </a:p>
        </p:txBody>
      </p:sp>
    </p:spTree>
    <p:extLst>
      <p:ext uri="{BB962C8B-B14F-4D97-AF65-F5344CB8AC3E}">
        <p14:creationId xmlns:p14="http://schemas.microsoft.com/office/powerpoint/2010/main" val="10969355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path" presetSubtype="0" accel="50000" decel="50000" fill="hold" grpId="0" nodeType="withEffect">
                                  <p:stCondLst>
                                    <p:cond delay="4750"/>
                                  </p:stCondLst>
                                  <p:childTnLst>
                                    <p:animMotion origin="layout" path="M 0.00377 0.00116 C 0.00273 0.02616 0.0638 0.04815 0.14075 0.04908 C 0.20182 0.05116 0.25169 0.03912 0.25273 0.02408 C 0.25273 0.00926 0.20377 -0.00509 0.14179 -0.00579 C 0.1108 -0.00579 0.08281 -0.00417 0.06276 0.00116 C 0.03372 0.00787 0.01679 0.01921 0.01679 0.03218 C 0.01679 0.03912 0.02174 0.04607 0.03073 0.05208 C 0.05182 0.06505 0.09283 0.07408 0.13971 0.07523 C 0.19479 0.07708 0.23958 0.06621 0.23958 0.05324 C 0.24062 0.03912 0.19583 0.02708 0.14075 0.02523 C 0.11276 0.02523 0.08776 0.02708 0.06875 0.03125 C 0.04375 0.0382 0.02773 0.04908 0.02773 0.06019 C 0.02773 0.06621 0.03281 0.07222 0.04075 0.07824 C 0.05976 0.08912 0.09583 0.09815 0.1388 0.09908 C 0.18867 0.10023 0.22864 0.09005 0.22864 0.07824 C 0.22981 0.06621 0.18971 0.05509 0.13971 0.05417 C 0.11471 0.05324 0.09179 0.05509 0.07474 0.05926 C 0.05182 0.06505 0.0388 0.07408 0.0388 0.08519 C 0.0388 0.09005 0.04283 0.09607 0.04974 0.10116 C 0.06679 0.11111 0.09974 0.11921 0.13776 0.12014 C 0.18281 0.12014 0.21875 0.11227 0.21875 0.10116 C 0.21875 0.09005 0.18359 0.08009 0.1388 0.07917 C 0.11679 0.07917 0.09583 0.08125 0.08073 0.08426 C 0.05976 0.08912 0.04778 0.09815 0.04674 0.10718 C 0.04674 0.11227 0.05182 0.11713 0.05781 0.12107 C 0.07278 0.13125 0.10273 0.1382 0.13671 0.1382 C 0.17669 0.13912 0.20976 0.13218 0.20976 0.12222 C 0.2108 0.11227 0.17773 0.10324 0.13776 0.10208 C 0.11783 0.10208 0.09882 0.10324 0.0858 0.10718 C 0.06679 0.11111 0.05573 0.11921 0.05573 0.12708 C 0.05573 0.13218 0.05872 0.13611 0.06471 0.14005 C 0.07877 0.14908 0.10481 0.15509 0.1358 0.15625 C 0.17278 0.15625 0.20182 0.15023 0.20182 0.14121 C 0.20273 0.13218 0.17382 0.12408 0.13671 0.12315 C 0.11875 0.12315 0.10273 0.12408 0.09075 0.12708 C 0.07382 0.13125 0.0638 0.1382 0.0638 0.14607 C 0.0638 0.15023 0.06679 0.15324 0.07174 0.15718 C 0.08372 0.16505 0.10781 0.17014 0.1358 0.17107 C 0.16875 0.17222 0.19479 0.16621 0.19479 0.15718 C 0.19479 0.15023 0.16979 0.14213 0.13671 0.14213 C 0.11979 0.14121 0.10481 0.14306 0.09375 0.14514 C 0.07877 0.14908 0.06979 0.15509 0.06979 0.16227 C 0.06979 0.16621 0.07278 0.16921 0.07773 0.17222 C 0.0888 0.17917 0.1108 0.18426 0.13476 0.18519 C 0.16471 0.18611 0.18867 0.18009 0.18867 0.17315 C 0.18867 0.16505 0.16471 0.15926 0.1358 0.1581 C 0.12174 0.1581 0.10781 0.15926 0.09778 0.16227 C 0.08372 0.16505 0.07578 0.17014 0.07578 0.17708 C 0.07578 0.18009 0.07877 0.1831 0.08281 0.18611 C 0.09283 0.19213 0.11171 0.19722 0.13476 0.19722 C 0.16067 0.19815 0.18281 0.19306 0.18281 0.18611 C 0.18281 0.18009 0.16158 0.17408 0.13476 0.17408 C 0.12278 0.17315 0.10976 0.17408 0.10078 0.17616 C 0.0888 0.18009 0.08177 0.18519 0.08177 0.19005 C 0.08177 0.19306 0.08372 0.19607 0.08776 0.19815 C 0.09674 0.20417 0.1138 0.2081 0.13476 0.20926 C 0.15872 0.20926 0.17773 0.20417 0.17773 0.19908 C 0.17773 0.19306 0.15872 0.18727 0.13476 0.18727 C 0.12278 0.18727 0.11171 0.1882 0.10481 0.19005 C 0.09283 0.19213 0.08671 0.19722 0.08671 0.20208 C 0.08671 0.20417 0.0888 0.20718 0.09179 0.20926 C 0.09974 0.21505 0.11575 0.21806 0.13372 0.21921 C 0.15573 0.21921 0.17278 0.21505 0.17278 0.21019 C 0.17278 0.20417 0.15573 0.20023 0.13476 0.19908 C 0.12382 0.19908 0.1138 0.20023 0.10677 0.20208 C 0.09674 0.20417 0.09075 0.2081 0.09075 0.2132 C 0.09075 0.21505 0.09505 0.22732 0.09791 0.22963 " pathEditMode="relative" rAng="0" ptsTypes="AAAAAAAAAAAAAAAAAAAAAAAAAAAAAAAAAAAAAAAAAAAAAAAAAAAAAAAAAAAAAAAAAAA">
                                      <p:cBhvr>
                                        <p:cTn id="6" dur="2000" fill="hold"/>
                                        <p:tgtEl>
                                          <p:spTgt spid="6"/>
                                        </p:tgtEl>
                                        <p:attrNameLst>
                                          <p:attrName>ppt_x</p:attrName>
                                          <p:attrName>ppt_y</p:attrName>
                                        </p:attrNameLst>
                                      </p:cBhvr>
                                      <p:rCtr x="12435" y="11065"/>
                                    </p:animMotion>
                                  </p:childTnLst>
                                </p:cTn>
                              </p:par>
                              <p:par>
                                <p:cTn id="7" presetID="22" presetClass="entr" presetSubtype="4" fill="hold" nodeType="withEffect">
                                  <p:stCondLst>
                                    <p:cond delay="5750"/>
                                  </p:stCondLst>
                                  <p:childTnLst>
                                    <p:set>
                                      <p:cBhvr>
                                        <p:cTn id="8" dur="1" fill="hold">
                                          <p:stCondLst>
                                            <p:cond delay="0"/>
                                          </p:stCondLst>
                                        </p:cTn>
                                        <p:tgtEl>
                                          <p:spTgt spid="25"/>
                                        </p:tgtEl>
                                        <p:attrNameLst>
                                          <p:attrName>style.visibility</p:attrName>
                                        </p:attrNameLst>
                                      </p:cBhvr>
                                      <p:to>
                                        <p:strVal val="visible"/>
                                      </p:to>
                                    </p:set>
                                    <p:animEffect transition="in" filter="wipe(down)">
                                      <p:cBhvr>
                                        <p:cTn id="9" dur="1000"/>
                                        <p:tgtEl>
                                          <p:spTgt spid="25"/>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 calcmode="lin" valueType="num">
                                      <p:cBhvr>
                                        <p:cTn id="16" dur="1000" fill="hold"/>
                                        <p:tgtEl>
                                          <p:spTgt spid="10"/>
                                        </p:tgtEl>
                                        <p:attrNameLst>
                                          <p:attrName>style.rotation</p:attrName>
                                        </p:attrNameLst>
                                      </p:cBhvr>
                                      <p:tavLst>
                                        <p:tav tm="0">
                                          <p:val>
                                            <p:fltVal val="90"/>
                                          </p:val>
                                        </p:tav>
                                        <p:tav tm="100000">
                                          <p:val>
                                            <p:fltVal val="0"/>
                                          </p:val>
                                        </p:tav>
                                      </p:tavLst>
                                    </p:anim>
                                    <p:animEffect transition="in" filter="fade">
                                      <p:cBhvr>
                                        <p:cTn id="17" dur="1000"/>
                                        <p:tgtEl>
                                          <p:spTgt spid="10"/>
                                        </p:tgtEl>
                                      </p:cBhvr>
                                    </p:animEffect>
                                  </p:childTnLst>
                                </p:cTn>
                              </p:par>
                              <p:par>
                                <p:cTn id="18" presetID="31"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1000" fill="hold"/>
                                        <p:tgtEl>
                                          <p:spTgt spid="19"/>
                                        </p:tgtEl>
                                        <p:attrNameLst>
                                          <p:attrName>ppt_w</p:attrName>
                                        </p:attrNameLst>
                                      </p:cBhvr>
                                      <p:tavLst>
                                        <p:tav tm="0">
                                          <p:val>
                                            <p:fltVal val="0"/>
                                          </p:val>
                                        </p:tav>
                                        <p:tav tm="100000">
                                          <p:val>
                                            <p:strVal val="#ppt_w"/>
                                          </p:val>
                                        </p:tav>
                                      </p:tavLst>
                                    </p:anim>
                                    <p:anim calcmode="lin" valueType="num">
                                      <p:cBhvr>
                                        <p:cTn id="21" dur="1000" fill="hold"/>
                                        <p:tgtEl>
                                          <p:spTgt spid="19"/>
                                        </p:tgtEl>
                                        <p:attrNameLst>
                                          <p:attrName>ppt_h</p:attrName>
                                        </p:attrNameLst>
                                      </p:cBhvr>
                                      <p:tavLst>
                                        <p:tav tm="0">
                                          <p:val>
                                            <p:fltVal val="0"/>
                                          </p:val>
                                        </p:tav>
                                        <p:tav tm="100000">
                                          <p:val>
                                            <p:strVal val="#ppt_h"/>
                                          </p:val>
                                        </p:tav>
                                      </p:tavLst>
                                    </p:anim>
                                    <p:anim calcmode="lin" valueType="num">
                                      <p:cBhvr>
                                        <p:cTn id="22" dur="1000" fill="hold"/>
                                        <p:tgtEl>
                                          <p:spTgt spid="19"/>
                                        </p:tgtEl>
                                        <p:attrNameLst>
                                          <p:attrName>style.rotation</p:attrName>
                                        </p:attrNameLst>
                                      </p:cBhvr>
                                      <p:tavLst>
                                        <p:tav tm="0">
                                          <p:val>
                                            <p:fltVal val="90"/>
                                          </p:val>
                                        </p:tav>
                                        <p:tav tm="100000">
                                          <p:val>
                                            <p:fltVal val="0"/>
                                          </p:val>
                                        </p:tav>
                                      </p:tavLst>
                                    </p:anim>
                                    <p:animEffect transition="in" filter="fade">
                                      <p:cBhvr>
                                        <p:cTn id="23" dur="10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1" presetID="31" presetClass="entr" presetSubtype="0" fill="hold" nodeType="withEffect">
                                  <p:stCondLst>
                                    <p:cond delay="60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1000" fill="hold"/>
                                        <p:tgtEl>
                                          <p:spTgt spid="28"/>
                                        </p:tgtEl>
                                        <p:attrNameLst>
                                          <p:attrName>ppt_w</p:attrName>
                                        </p:attrNameLst>
                                      </p:cBhvr>
                                      <p:tavLst>
                                        <p:tav tm="0">
                                          <p:val>
                                            <p:fltVal val="0"/>
                                          </p:val>
                                        </p:tav>
                                        <p:tav tm="100000">
                                          <p:val>
                                            <p:strVal val="#ppt_w"/>
                                          </p:val>
                                        </p:tav>
                                      </p:tavLst>
                                    </p:anim>
                                    <p:anim calcmode="lin" valueType="num">
                                      <p:cBhvr>
                                        <p:cTn id="34" dur="1000" fill="hold"/>
                                        <p:tgtEl>
                                          <p:spTgt spid="28"/>
                                        </p:tgtEl>
                                        <p:attrNameLst>
                                          <p:attrName>ppt_h</p:attrName>
                                        </p:attrNameLst>
                                      </p:cBhvr>
                                      <p:tavLst>
                                        <p:tav tm="0">
                                          <p:val>
                                            <p:fltVal val="0"/>
                                          </p:val>
                                        </p:tav>
                                        <p:tav tm="100000">
                                          <p:val>
                                            <p:strVal val="#ppt_h"/>
                                          </p:val>
                                        </p:tav>
                                      </p:tavLst>
                                    </p:anim>
                                    <p:anim calcmode="lin" valueType="num">
                                      <p:cBhvr>
                                        <p:cTn id="35" dur="1000" fill="hold"/>
                                        <p:tgtEl>
                                          <p:spTgt spid="28"/>
                                        </p:tgtEl>
                                        <p:attrNameLst>
                                          <p:attrName>style.rotation</p:attrName>
                                        </p:attrNameLst>
                                      </p:cBhvr>
                                      <p:tavLst>
                                        <p:tav tm="0">
                                          <p:val>
                                            <p:fltVal val="90"/>
                                          </p:val>
                                        </p:tav>
                                        <p:tav tm="100000">
                                          <p:val>
                                            <p:fltVal val="0"/>
                                          </p:val>
                                        </p:tav>
                                      </p:tavLst>
                                    </p:anim>
                                    <p:animEffect transition="in" filter="fade">
                                      <p:cBhvr>
                                        <p:cTn id="36" dur="1000"/>
                                        <p:tgtEl>
                                          <p:spTgt spid="28"/>
                                        </p:tgtEl>
                                      </p:cBhvr>
                                    </p:animEffect>
                                  </p:childTnLst>
                                </p:cTn>
                              </p:par>
                              <p:par>
                                <p:cTn id="37" presetID="31" presetClass="entr" presetSubtype="0" fill="hold" nodeType="withEffect">
                                  <p:stCondLst>
                                    <p:cond delay="6000"/>
                                  </p:stCondLst>
                                  <p:childTnLst>
                                    <p:set>
                                      <p:cBhvr>
                                        <p:cTn id="38" dur="1" fill="hold">
                                          <p:stCondLst>
                                            <p:cond delay="0"/>
                                          </p:stCondLst>
                                        </p:cTn>
                                        <p:tgtEl>
                                          <p:spTgt spid="31"/>
                                        </p:tgtEl>
                                        <p:attrNameLst>
                                          <p:attrName>style.visibility</p:attrName>
                                        </p:attrNameLst>
                                      </p:cBhvr>
                                      <p:to>
                                        <p:strVal val="visible"/>
                                      </p:to>
                                    </p:set>
                                    <p:anim calcmode="lin" valueType="num">
                                      <p:cBhvr>
                                        <p:cTn id="39" dur="1000" fill="hold"/>
                                        <p:tgtEl>
                                          <p:spTgt spid="31"/>
                                        </p:tgtEl>
                                        <p:attrNameLst>
                                          <p:attrName>ppt_w</p:attrName>
                                        </p:attrNameLst>
                                      </p:cBhvr>
                                      <p:tavLst>
                                        <p:tav tm="0">
                                          <p:val>
                                            <p:fltVal val="0"/>
                                          </p:val>
                                        </p:tav>
                                        <p:tav tm="100000">
                                          <p:val>
                                            <p:strVal val="#ppt_w"/>
                                          </p:val>
                                        </p:tav>
                                      </p:tavLst>
                                    </p:anim>
                                    <p:anim calcmode="lin" valueType="num">
                                      <p:cBhvr>
                                        <p:cTn id="40" dur="1000" fill="hold"/>
                                        <p:tgtEl>
                                          <p:spTgt spid="31"/>
                                        </p:tgtEl>
                                        <p:attrNameLst>
                                          <p:attrName>ppt_h</p:attrName>
                                        </p:attrNameLst>
                                      </p:cBhvr>
                                      <p:tavLst>
                                        <p:tav tm="0">
                                          <p:val>
                                            <p:fltVal val="0"/>
                                          </p:val>
                                        </p:tav>
                                        <p:tav tm="100000">
                                          <p:val>
                                            <p:strVal val="#ppt_h"/>
                                          </p:val>
                                        </p:tav>
                                      </p:tavLst>
                                    </p:anim>
                                    <p:anim calcmode="lin" valueType="num">
                                      <p:cBhvr>
                                        <p:cTn id="41" dur="1000" fill="hold"/>
                                        <p:tgtEl>
                                          <p:spTgt spid="31"/>
                                        </p:tgtEl>
                                        <p:attrNameLst>
                                          <p:attrName>style.rotation</p:attrName>
                                        </p:attrNameLst>
                                      </p:cBhvr>
                                      <p:tavLst>
                                        <p:tav tm="0">
                                          <p:val>
                                            <p:fltVal val="90"/>
                                          </p:val>
                                        </p:tav>
                                        <p:tav tm="100000">
                                          <p:val>
                                            <p:fltVal val="0"/>
                                          </p:val>
                                        </p:tav>
                                      </p:tavLst>
                                    </p:anim>
                                    <p:animEffect transition="in" filter="fade">
                                      <p:cBhvr>
                                        <p:cTn id="42"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FFFF00"/>
          </a:solidFill>
        </p:spPr>
        <p:txBody>
          <a:bodyPr/>
          <a:lstStyle/>
          <a:p>
            <a:r>
              <a:rPr lang="en-US" dirty="0">
                <a:solidFill>
                  <a:srgbClr val="FFFF00"/>
                </a:solidFill>
              </a:rPr>
              <a:t>.</a:t>
            </a:r>
          </a:p>
        </p:txBody>
      </p:sp>
      <p:sp>
        <p:nvSpPr>
          <p:cNvPr id="3" name="Text Placeholder 2"/>
          <p:cNvSpPr>
            <a:spLocks noGrp="1"/>
          </p:cNvSpPr>
          <p:nvPr>
            <p:ph type="body" idx="1"/>
          </p:nvPr>
        </p:nvSpPr>
        <p:spPr>
          <a:xfrm>
            <a:off x="222157" y="293622"/>
            <a:ext cx="11861443" cy="6422767"/>
          </a:xfrm>
          <a:solidFill>
            <a:schemeClr val="accent4">
              <a:lumMod val="20000"/>
              <a:lumOff val="80000"/>
            </a:schemeClr>
          </a:solidFill>
          <a:scene3d>
            <a:camera prst="orthographicFront"/>
            <a:lightRig rig="threePt" dir="t"/>
          </a:scene3d>
          <a:sp3d>
            <a:bevelT w="165100" prst="coolSlant"/>
          </a:sp3d>
        </p:spPr>
        <p:txBody>
          <a:bodyPr>
            <a:normAutofit lnSpcReduction="10000"/>
            <a:sp3d extrusionH="57150">
              <a:bevelT w="38100" h="38100" prst="angle"/>
            </a:sp3d>
          </a:bodyPr>
          <a:lstStyle/>
          <a:p>
            <a:pPr algn="ctr"/>
            <a:r>
              <a:rPr lang="en-US" dirty="0"/>
              <a:t>   </a:t>
            </a:r>
            <a:r>
              <a:rPr lang="en-US" sz="44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rPr>
              <a:t>Does Tishri 9 </a:t>
            </a:r>
            <a:r>
              <a:rPr lang="en-US" sz="4400" b="1" u="sng" dirty="0">
                <a:ln w="12700">
                  <a:solidFill>
                    <a:srgbClr val="44546A">
                      <a:lumMod val="75000"/>
                    </a:srgbClr>
                  </a:solidFill>
                  <a:prstDash val="solid"/>
                </a:ln>
                <a:solidFill>
                  <a:srgbClr val="FF00FF"/>
                </a:solidFill>
                <a:effectLst>
                  <a:outerShdw dist="38100" dir="2640000" algn="bl" rotWithShape="0">
                    <a:srgbClr val="44546A">
                      <a:lumMod val="75000"/>
                    </a:srgbClr>
                  </a:outerShdw>
                </a:effectLst>
              </a:rPr>
              <a:t>exclusivel</a:t>
            </a:r>
            <a:r>
              <a:rPr lang="en-US" sz="4400" b="1" dirty="0">
                <a:ln w="12700">
                  <a:solidFill>
                    <a:srgbClr val="44546A">
                      <a:lumMod val="75000"/>
                    </a:srgbClr>
                  </a:solidFill>
                  <a:prstDash val="solid"/>
                </a:ln>
                <a:solidFill>
                  <a:srgbClr val="FF00FF"/>
                </a:solidFill>
                <a:effectLst>
                  <a:outerShdw dist="38100" dir="2640000" algn="bl" rotWithShape="0">
                    <a:srgbClr val="44546A">
                      <a:lumMod val="75000"/>
                    </a:srgbClr>
                  </a:outerShdw>
                </a:effectLst>
              </a:rPr>
              <a:t>y</a:t>
            </a:r>
            <a:r>
              <a:rPr lang="en-US" sz="44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rPr>
              <a:t> have </a:t>
            </a:r>
            <a:r>
              <a:rPr lang="en-US" sz="4400" b="1" u="sng" dirty="0">
                <a:ln w="12700">
                  <a:solidFill>
                    <a:srgbClr val="44546A">
                      <a:lumMod val="75000"/>
                    </a:srgbClr>
                  </a:solidFill>
                  <a:prstDash val="solid"/>
                </a:ln>
                <a:solidFill>
                  <a:srgbClr val="FF00FF"/>
                </a:solidFill>
                <a:effectLst>
                  <a:glow rad="127000">
                    <a:srgbClr val="00FFFF"/>
                  </a:glow>
                  <a:outerShdw dist="38100" dir="2640000" algn="bl" rotWithShape="0">
                    <a:srgbClr val="44546A">
                      <a:lumMod val="75000"/>
                    </a:srgbClr>
                  </a:outerShdw>
                </a:effectLst>
              </a:rPr>
              <a:t>TWO</a:t>
            </a:r>
            <a:r>
              <a:rPr lang="en-US" sz="4400" b="1" dirty="0">
                <a:ln w="12700">
                  <a:solidFill>
                    <a:srgbClr val="44546A">
                      <a:lumMod val="75000"/>
                    </a:srgbClr>
                  </a:solidFill>
                  <a:prstDash val="solid"/>
                </a:ln>
                <a:solidFill>
                  <a:srgbClr val="FF00FF"/>
                </a:solidFill>
                <a:effectLst>
                  <a:outerShdw dist="38100" dir="2640000" algn="bl" rotWithShape="0">
                    <a:srgbClr val="44546A">
                      <a:lumMod val="75000"/>
                    </a:srgbClr>
                  </a:outerShdw>
                </a:effectLst>
              </a:rPr>
              <a:t> EVENINGS? </a:t>
            </a:r>
            <a:br>
              <a:rPr lang="en-US" sz="66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rPr>
            </a:br>
            <a:endParaRPr lang="en-US" sz="66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endParaRPr>
          </a:p>
          <a:p>
            <a:r>
              <a:rPr lang="en-US" sz="2800" dirty="0">
                <a:solidFill>
                  <a:schemeClr val="tx1"/>
                </a:solidFill>
              </a:rPr>
              <a:t> </a:t>
            </a:r>
          </a:p>
          <a:p>
            <a:r>
              <a:rPr lang="en-US" sz="2800" dirty="0">
                <a:solidFill>
                  <a:schemeClr val="tx1"/>
                </a:solidFill>
              </a:rPr>
              <a:t>        		</a:t>
            </a:r>
            <a:r>
              <a:rPr lang="en-US" sz="2800" b="1" u="sng" dirty="0">
                <a:solidFill>
                  <a:srgbClr val="FFC000"/>
                </a:solidFill>
              </a:rPr>
              <a:t>One</a:t>
            </a:r>
            <a:r>
              <a:rPr lang="en-US" sz="2800" b="1" dirty="0">
                <a:solidFill>
                  <a:srgbClr val="FFC000"/>
                </a:solidFill>
              </a:rPr>
              <a:t> Sunset Theory cycle	  	</a:t>
            </a:r>
          </a:p>
          <a:p>
            <a:pPr>
              <a:lnSpc>
                <a:spcPct val="110000"/>
              </a:lnSpc>
            </a:pPr>
            <a:r>
              <a:rPr lang="en-US" sz="2800" dirty="0">
                <a:solidFill>
                  <a:srgbClr val="FFC000"/>
                </a:solidFill>
              </a:rPr>
              <a:t>Sunset</a:t>
            </a:r>
            <a:r>
              <a:rPr lang="en-US" sz="2800" dirty="0">
                <a:solidFill>
                  <a:schemeClr val="tx1"/>
                </a:solidFill>
              </a:rPr>
              <a:t>			</a:t>
            </a:r>
            <a:r>
              <a:rPr lang="en-US" sz="2800" dirty="0">
                <a:solidFill>
                  <a:srgbClr val="FF00FF"/>
                </a:solidFill>
              </a:rPr>
              <a:t>Dawn</a:t>
            </a:r>
            <a:r>
              <a:rPr lang="en-US" sz="2800" dirty="0">
                <a:solidFill>
                  <a:schemeClr val="tx1"/>
                </a:solidFill>
              </a:rPr>
              <a:t>		          </a:t>
            </a:r>
            <a:r>
              <a:rPr lang="en-US" sz="2800" b="1" u="sng" dirty="0">
                <a:solidFill>
                  <a:srgbClr val="FFC000"/>
                </a:solidFill>
              </a:rPr>
              <a:t>Sunset</a:t>
            </a:r>
            <a:r>
              <a:rPr lang="en-US" sz="2800" dirty="0">
                <a:solidFill>
                  <a:schemeClr val="tx1"/>
                </a:solidFill>
              </a:rPr>
              <a:t>			               </a:t>
            </a:r>
            <a:r>
              <a:rPr lang="en-US" sz="2800" dirty="0">
                <a:solidFill>
                  <a:srgbClr val="FF00FF"/>
                </a:solidFill>
              </a:rPr>
              <a:t>Dawn</a:t>
            </a:r>
          </a:p>
          <a:p>
            <a:endParaRPr lang="en-US" sz="2800" dirty="0">
              <a:solidFill>
                <a:srgbClr val="FF00FF"/>
              </a:solidFill>
            </a:endParaRPr>
          </a:p>
          <a:p>
            <a:endParaRPr lang="en-US" sz="2800" dirty="0">
              <a:solidFill>
                <a:srgbClr val="FF00FF"/>
              </a:solidFill>
            </a:endParaRPr>
          </a:p>
          <a:p>
            <a:endParaRPr lang="en-US" sz="2800" dirty="0">
              <a:solidFill>
                <a:srgbClr val="FF00FF"/>
              </a:solidFill>
            </a:endParaRPr>
          </a:p>
          <a:p>
            <a:r>
              <a:rPr lang="en-US" sz="3200" dirty="0">
                <a:solidFill>
                  <a:schemeClr val="tx1">
                    <a:lumMod val="95000"/>
                    <a:lumOff val="5000"/>
                  </a:schemeClr>
                </a:solidFill>
                <a:effectLst/>
              </a:rPr>
              <a:t>But </a:t>
            </a:r>
            <a:r>
              <a:rPr lang="en-US" sz="3200" b="1" u="sng" dirty="0">
                <a:ln>
                  <a:solidFill>
                    <a:srgbClr val="0000FF"/>
                  </a:solidFill>
                </a:ln>
                <a:solidFill>
                  <a:srgbClr val="FF0000"/>
                </a:solidFill>
                <a:effectLst/>
              </a:rPr>
              <a:t>man</a:t>
            </a:r>
            <a:r>
              <a:rPr lang="en-US" sz="3200" b="1" dirty="0">
                <a:ln>
                  <a:solidFill>
                    <a:srgbClr val="0000FF"/>
                  </a:solidFill>
                </a:ln>
                <a:solidFill>
                  <a:srgbClr val="FF0000"/>
                </a:solidFill>
                <a:effectLst/>
              </a:rPr>
              <a:t>, </a:t>
            </a:r>
            <a:r>
              <a:rPr lang="en-US" sz="3200" dirty="0">
                <a:solidFill>
                  <a:schemeClr val="tx1">
                    <a:lumMod val="95000"/>
                    <a:lumOff val="5000"/>
                  </a:schemeClr>
                </a:solidFill>
                <a:effectLst/>
              </a:rPr>
              <a:t>in order to </a:t>
            </a:r>
            <a:r>
              <a:rPr lang="en-US" sz="3200" b="1" dirty="0">
                <a:ln>
                  <a:solidFill>
                    <a:srgbClr val="0000FF"/>
                  </a:solidFill>
                </a:ln>
                <a:solidFill>
                  <a:srgbClr val="FF0000"/>
                </a:solidFill>
                <a:effectLst/>
              </a:rPr>
              <a:t>prevent</a:t>
            </a:r>
            <a:r>
              <a:rPr lang="en-US" sz="3200" dirty="0">
                <a:solidFill>
                  <a:schemeClr val="tx1">
                    <a:lumMod val="95000"/>
                    <a:lumOff val="5000"/>
                  </a:schemeClr>
                </a:solidFill>
                <a:effectLst/>
              </a:rPr>
              <a:t> </a:t>
            </a:r>
            <a:r>
              <a:rPr lang="en-US" sz="3200" b="1" dirty="0">
                <a:ln>
                  <a:solidFill>
                    <a:srgbClr val="0000FF"/>
                  </a:solidFill>
                </a:ln>
                <a:solidFill>
                  <a:srgbClr val="FF0000"/>
                </a:solidFill>
                <a:effectLst/>
              </a:rPr>
              <a:t>a 48 hour </a:t>
            </a:r>
            <a:r>
              <a:rPr lang="en-US" sz="3200" dirty="0">
                <a:solidFill>
                  <a:schemeClr val="tx1">
                    <a:lumMod val="95000"/>
                    <a:lumOff val="5000"/>
                  </a:schemeClr>
                </a:solidFill>
                <a:effectLst/>
              </a:rPr>
              <a:t>Atonement Sabbath, </a:t>
            </a:r>
            <a:r>
              <a:rPr lang="en-US" sz="3200" b="1" dirty="0">
                <a:ln>
                  <a:solidFill>
                    <a:srgbClr val="0000FF"/>
                  </a:solidFill>
                </a:ln>
                <a:solidFill>
                  <a:srgbClr val="FF0000"/>
                </a:solidFill>
                <a:effectLst>
                  <a:glow rad="127000">
                    <a:srgbClr val="66FF33"/>
                  </a:glow>
                </a:effectLst>
              </a:rPr>
              <a:t>defies</a:t>
            </a:r>
            <a:r>
              <a:rPr lang="en-US" sz="3200" dirty="0">
                <a:solidFill>
                  <a:schemeClr val="tx1">
                    <a:lumMod val="95000"/>
                    <a:lumOff val="5000"/>
                  </a:schemeClr>
                </a:solidFill>
                <a:effectLst/>
              </a:rPr>
              <a:t> the Hebrew definitions of the word – </a:t>
            </a:r>
            <a:r>
              <a:rPr lang="en-US" sz="3200" b="1" dirty="0">
                <a:solidFill>
                  <a:schemeClr val="tx1">
                    <a:lumMod val="95000"/>
                    <a:lumOff val="5000"/>
                  </a:schemeClr>
                </a:solidFill>
                <a:effectLst>
                  <a:glow rad="127000">
                    <a:srgbClr val="FFFF00"/>
                  </a:glow>
                </a:effectLst>
              </a:rPr>
              <a:t>EREB</a:t>
            </a:r>
            <a:r>
              <a:rPr lang="en-US" sz="3200" dirty="0">
                <a:solidFill>
                  <a:schemeClr val="tx1">
                    <a:lumMod val="95000"/>
                    <a:lumOff val="5000"/>
                  </a:schemeClr>
                </a:solidFill>
                <a:effectLst/>
              </a:rPr>
              <a:t> – (A </a:t>
            </a:r>
            <a:r>
              <a:rPr lang="en-US" sz="3200" b="1" dirty="0">
                <a:solidFill>
                  <a:schemeClr val="tx1">
                    <a:lumMod val="95000"/>
                    <a:lumOff val="5000"/>
                  </a:schemeClr>
                </a:solidFill>
                <a:effectLst>
                  <a:glow rad="127000">
                    <a:srgbClr val="FFFF00"/>
                  </a:glow>
                </a:effectLst>
              </a:rPr>
              <a:t>MIXING</a:t>
            </a:r>
            <a:r>
              <a:rPr lang="en-US" sz="3200" dirty="0">
                <a:solidFill>
                  <a:schemeClr val="tx1">
                    <a:lumMod val="95000"/>
                    <a:lumOff val="5000"/>
                  </a:schemeClr>
                </a:solidFill>
                <a:effectLst/>
              </a:rPr>
              <a:t> EFFECT.) </a:t>
            </a:r>
            <a:r>
              <a:rPr lang="en-US" sz="3200" b="1" u="sng" dirty="0">
                <a:ln>
                  <a:solidFill>
                    <a:srgbClr val="0000FF"/>
                  </a:solidFill>
                </a:ln>
                <a:solidFill>
                  <a:srgbClr val="FF0000"/>
                </a:solidFill>
                <a:effectLst/>
              </a:rPr>
              <a:t>Man</a:t>
            </a:r>
            <a:r>
              <a:rPr lang="en-US" sz="3200" dirty="0">
                <a:solidFill>
                  <a:schemeClr val="tx1">
                    <a:lumMod val="95000"/>
                    <a:lumOff val="5000"/>
                  </a:schemeClr>
                </a:solidFill>
                <a:effectLst/>
              </a:rPr>
              <a:t> desires to place the </a:t>
            </a:r>
            <a:r>
              <a:rPr lang="en-US" sz="3200" u="sng" dirty="0">
                <a:solidFill>
                  <a:schemeClr val="tx1">
                    <a:lumMod val="95000"/>
                    <a:lumOff val="5000"/>
                  </a:schemeClr>
                </a:solidFill>
                <a:effectLst>
                  <a:glow rad="127000">
                    <a:srgbClr val="66FF33"/>
                  </a:glow>
                </a:effectLst>
                <a:latin typeface="Arial Black" panose="020B0A04020102020204" pitchFamily="34" charset="0"/>
              </a:rPr>
              <a:t>2</a:t>
            </a:r>
            <a:r>
              <a:rPr lang="en-US" sz="3200" u="sng" baseline="30000" dirty="0">
                <a:solidFill>
                  <a:schemeClr val="tx1">
                    <a:lumMod val="95000"/>
                    <a:lumOff val="5000"/>
                  </a:schemeClr>
                </a:solidFill>
                <a:effectLst>
                  <a:glow rad="127000">
                    <a:srgbClr val="66FF33"/>
                  </a:glow>
                </a:effectLst>
                <a:latin typeface="Arial Black" panose="020B0A04020102020204" pitchFamily="34" charset="0"/>
              </a:rPr>
              <a:t>ND</a:t>
            </a:r>
            <a:r>
              <a:rPr lang="en-US" sz="3200" dirty="0">
                <a:solidFill>
                  <a:schemeClr val="tx1">
                    <a:lumMod val="95000"/>
                    <a:lumOff val="5000"/>
                  </a:schemeClr>
                </a:solidFill>
                <a:effectLst/>
              </a:rPr>
              <a:t> </a:t>
            </a:r>
            <a:r>
              <a:rPr lang="en-US" sz="3200" dirty="0">
                <a:solidFill>
                  <a:schemeClr val="tx1">
                    <a:lumMod val="95000"/>
                    <a:lumOff val="5000"/>
                  </a:schemeClr>
                </a:solidFill>
                <a:effectLst>
                  <a:glow rad="127000">
                    <a:srgbClr val="FFFF00"/>
                  </a:glow>
                </a:effectLst>
              </a:rPr>
              <a:t>ereb</a:t>
            </a:r>
            <a:r>
              <a:rPr lang="en-US" sz="3200" dirty="0">
                <a:solidFill>
                  <a:schemeClr val="tx1">
                    <a:lumMod val="95000"/>
                    <a:lumOff val="5000"/>
                  </a:schemeClr>
                </a:solidFill>
                <a:effectLst/>
              </a:rPr>
              <a:t> (</a:t>
            </a:r>
            <a:r>
              <a:rPr lang="en-US" sz="3200" dirty="0">
                <a:solidFill>
                  <a:schemeClr val="tx1">
                    <a:lumMod val="95000"/>
                    <a:lumOff val="5000"/>
                  </a:schemeClr>
                </a:solidFill>
                <a:effectLst>
                  <a:glow rad="127000">
                    <a:srgbClr val="FFFF00"/>
                  </a:glow>
                </a:effectLst>
              </a:rPr>
              <a:t>mixture</a:t>
            </a:r>
            <a:r>
              <a:rPr lang="en-US" sz="3200" dirty="0">
                <a:solidFill>
                  <a:schemeClr val="tx1">
                    <a:lumMod val="95000"/>
                    <a:lumOff val="5000"/>
                  </a:schemeClr>
                </a:solidFill>
                <a:effectLst/>
              </a:rPr>
              <a:t>) of Tishri 9, </a:t>
            </a:r>
            <a:r>
              <a:rPr lang="en-US" sz="3200" b="1" u="sng" dirty="0">
                <a:ln>
                  <a:solidFill>
                    <a:srgbClr val="0000FF"/>
                  </a:solidFill>
                </a:ln>
                <a:solidFill>
                  <a:srgbClr val="FF0000"/>
                </a:solidFill>
                <a:effectLst/>
              </a:rPr>
              <a:t>PRIOR TO</a:t>
            </a:r>
            <a:r>
              <a:rPr lang="en-US" sz="3200" b="1" dirty="0">
                <a:ln>
                  <a:solidFill>
                    <a:srgbClr val="0000FF"/>
                  </a:solidFill>
                </a:ln>
                <a:solidFill>
                  <a:srgbClr val="FF0000"/>
                </a:solidFill>
                <a:effectLst/>
              </a:rPr>
              <a:t> </a:t>
            </a:r>
            <a:r>
              <a:rPr lang="en-US" sz="3200" dirty="0">
                <a:solidFill>
                  <a:schemeClr val="tx1">
                    <a:lumMod val="95000"/>
                    <a:lumOff val="5000"/>
                  </a:schemeClr>
                </a:solidFill>
                <a:effectLst/>
              </a:rPr>
              <a:t>SUNSET</a:t>
            </a:r>
            <a:br>
              <a:rPr lang="en-US" sz="3200" dirty="0">
                <a:solidFill>
                  <a:schemeClr val="tx1">
                    <a:lumMod val="95000"/>
                    <a:lumOff val="5000"/>
                  </a:schemeClr>
                </a:solidFill>
                <a:effectLst/>
              </a:rPr>
            </a:br>
            <a:r>
              <a:rPr lang="en-US" sz="3200" dirty="0">
                <a:solidFill>
                  <a:schemeClr val="tx1">
                    <a:lumMod val="95000"/>
                    <a:lumOff val="5000"/>
                  </a:schemeClr>
                </a:solidFill>
                <a:effectLst/>
              </a:rPr>
              <a:t>     WHERE THE </a:t>
            </a:r>
            <a:r>
              <a:rPr lang="en-US" sz="3200" u="sng" dirty="0">
                <a:solidFill>
                  <a:schemeClr val="tx1">
                    <a:lumMod val="95000"/>
                    <a:lumOff val="5000"/>
                  </a:schemeClr>
                </a:solidFill>
                <a:effectLst/>
              </a:rPr>
              <a:t>DIRECT RAYS</a:t>
            </a:r>
            <a:r>
              <a:rPr lang="en-US" sz="3200" dirty="0">
                <a:solidFill>
                  <a:schemeClr val="tx1">
                    <a:lumMod val="95000"/>
                    <a:lumOff val="5000"/>
                  </a:schemeClr>
                </a:solidFill>
                <a:effectLst/>
              </a:rPr>
              <a:t> OF SUNLIGHT PREVENT ANY DARKNESS</a:t>
            </a:r>
            <a:br>
              <a:rPr lang="en-US" sz="3200" dirty="0">
                <a:solidFill>
                  <a:schemeClr val="tx1">
                    <a:lumMod val="95000"/>
                    <a:lumOff val="5000"/>
                  </a:schemeClr>
                </a:solidFill>
                <a:effectLst/>
              </a:rPr>
            </a:br>
            <a:r>
              <a:rPr lang="en-US" sz="3200" dirty="0">
                <a:solidFill>
                  <a:schemeClr val="tx1">
                    <a:lumMod val="95000"/>
                    <a:lumOff val="5000"/>
                  </a:schemeClr>
                </a:solidFill>
                <a:effectLst/>
              </a:rPr>
              <a:t>  		      FROM </a:t>
            </a:r>
            <a:r>
              <a:rPr lang="en-US" sz="3200" b="1" u="sng" dirty="0">
                <a:solidFill>
                  <a:schemeClr val="tx1">
                    <a:lumMod val="95000"/>
                    <a:lumOff val="5000"/>
                  </a:schemeClr>
                </a:solidFill>
                <a:effectLst>
                  <a:glow rad="127000">
                    <a:srgbClr val="FFFF00"/>
                  </a:glow>
                </a:effectLst>
              </a:rPr>
              <a:t>MIXING</a:t>
            </a:r>
            <a:r>
              <a:rPr lang="en-US" sz="3200" dirty="0">
                <a:solidFill>
                  <a:schemeClr val="tx1">
                    <a:lumMod val="95000"/>
                    <a:lumOff val="5000"/>
                  </a:schemeClr>
                </a:solidFill>
                <a:effectLst/>
              </a:rPr>
              <a:t> WITH THE LIGHT OF DAY! </a:t>
            </a:r>
            <a:endParaRPr lang="en-US" sz="3200" dirty="0">
              <a:solidFill>
                <a:srgbClr val="C00000"/>
              </a:solidFill>
              <a:effectLst/>
            </a:endParaRPr>
          </a:p>
        </p:txBody>
      </p:sp>
      <p:grpSp>
        <p:nvGrpSpPr>
          <p:cNvPr id="23" name="Group 22"/>
          <p:cNvGrpSpPr/>
          <p:nvPr/>
        </p:nvGrpSpPr>
        <p:grpSpPr>
          <a:xfrm>
            <a:off x="1033526" y="2980968"/>
            <a:ext cx="10077717" cy="1513760"/>
            <a:chOff x="1033526" y="2968089"/>
            <a:chExt cx="10077717" cy="1513760"/>
          </a:xfrm>
        </p:grpSpPr>
        <p:sp>
          <p:nvSpPr>
            <p:cNvPr id="17" name="Right Brace 16"/>
            <p:cNvSpPr/>
            <p:nvPr/>
          </p:nvSpPr>
          <p:spPr>
            <a:xfrm rot="16200000">
              <a:off x="4000456" y="39934"/>
              <a:ext cx="747465" cy="6603775"/>
            </a:xfrm>
            <a:prstGeom prst="rightBrace">
              <a:avLst>
                <a:gd name="adj1" fmla="val 129237"/>
                <a:gd name="adj2" fmla="val 21345"/>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2" name="Group 21"/>
            <p:cNvGrpSpPr/>
            <p:nvPr/>
          </p:nvGrpSpPr>
          <p:grpSpPr>
            <a:xfrm>
              <a:off x="1033526" y="3109700"/>
              <a:ext cx="10077717" cy="1372149"/>
              <a:chOff x="1030310" y="2710455"/>
              <a:chExt cx="10077717" cy="1372149"/>
            </a:xfrm>
          </p:grpSpPr>
          <p:sp>
            <p:nvSpPr>
              <p:cNvPr id="4" name="Rectangle 3"/>
              <p:cNvSpPr/>
              <p:nvPr/>
            </p:nvSpPr>
            <p:spPr>
              <a:xfrm>
                <a:off x="1030310" y="3309870"/>
                <a:ext cx="3284113" cy="759854"/>
              </a:xfrm>
              <a:prstGeom prst="rect">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Tishri 9</a:t>
                </a:r>
              </a:p>
            </p:txBody>
          </p:sp>
          <p:sp>
            <p:nvSpPr>
              <p:cNvPr id="5" name="Rectangle 4"/>
              <p:cNvSpPr/>
              <p:nvPr/>
            </p:nvSpPr>
            <p:spPr>
              <a:xfrm>
                <a:off x="4333740" y="3309870"/>
                <a:ext cx="3284113" cy="75985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rPr>
                  <a:t>Tishri 9</a:t>
                </a:r>
              </a:p>
            </p:txBody>
          </p:sp>
          <p:cxnSp>
            <p:nvCxnSpPr>
              <p:cNvPr id="7" name="Straight Connector 6"/>
              <p:cNvCxnSpPr/>
              <p:nvPr/>
            </p:nvCxnSpPr>
            <p:spPr>
              <a:xfrm flipH="1" flipV="1">
                <a:off x="7617853" y="2710455"/>
                <a:ext cx="25757" cy="1372148"/>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823913" y="3296991"/>
                <a:ext cx="3284114" cy="772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Tishri 10</a:t>
                </a:r>
              </a:p>
            </p:txBody>
          </p:sp>
          <p:sp>
            <p:nvSpPr>
              <p:cNvPr id="9" name="Rectangle 8"/>
              <p:cNvSpPr/>
              <p:nvPr/>
            </p:nvSpPr>
            <p:spPr>
              <a:xfrm>
                <a:off x="7682383" y="3296991"/>
                <a:ext cx="132006" cy="772733"/>
              </a:xfrm>
              <a:prstGeom prst="rect">
                <a:avLst/>
              </a:prstGeom>
              <a:solidFill>
                <a:srgbClr val="00CC00"/>
              </a:solidFill>
              <a:ln>
                <a:solidFill>
                  <a:schemeClr val="bg1">
                    <a:lumMod val="6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369157" y="3306516"/>
                <a:ext cx="132008" cy="763207"/>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flipV="1">
                <a:off x="1030310" y="2792322"/>
                <a:ext cx="0" cy="1290281"/>
              </a:xfrm>
              <a:prstGeom prst="line">
                <a:avLst/>
              </a:prstGeom>
              <a:ln w="76200">
                <a:solidFill>
                  <a:srgbClr val="FFC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1108027" y="3000778"/>
                <a:ext cx="0" cy="1081825"/>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379594" y="3309870"/>
                <a:ext cx="218941" cy="759854"/>
              </a:xfrm>
              <a:prstGeom prst="rect">
                <a:avLst/>
              </a:prstGeom>
              <a:solidFill>
                <a:srgbClr val="C00000"/>
              </a:solidFill>
              <a:ln>
                <a:solidFill>
                  <a:srgbClr val="C00000"/>
                </a:solidFill>
              </a:ln>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flipV="1">
                <a:off x="4333740" y="2710455"/>
                <a:ext cx="0" cy="1372149"/>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grpSp>
      <p:cxnSp>
        <p:nvCxnSpPr>
          <p:cNvPr id="25" name="Straight Arrow Connector 24"/>
          <p:cNvCxnSpPr/>
          <p:nvPr/>
        </p:nvCxnSpPr>
        <p:spPr>
          <a:xfrm flipV="1">
            <a:off x="4673148" y="4224270"/>
            <a:ext cx="2661365" cy="412466"/>
          </a:xfrm>
          <a:prstGeom prst="straightConnector1">
            <a:avLst/>
          </a:prstGeom>
          <a:ln w="76200">
            <a:solidFill>
              <a:srgbClr val="C00000"/>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076723" y="3714749"/>
            <a:ext cx="132008" cy="757573"/>
          </a:xfrm>
          <a:prstGeom prst="rect">
            <a:avLst/>
          </a:prstGeom>
          <a:gradFill flip="none" rotWithShape="1">
            <a:gsLst>
              <a:gs pos="33000">
                <a:schemeClr val="tx1"/>
              </a:gs>
              <a:gs pos="57000">
                <a:srgbClr val="FFFF00"/>
              </a:gs>
            </a:gsLst>
            <a:lin ang="13500000" scaled="1"/>
            <a:tileRect/>
          </a:gradFill>
          <a:ln>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179003" y="2149097"/>
            <a:ext cx="229333" cy="763206"/>
          </a:xfrm>
          <a:prstGeom prst="rect">
            <a:avLst/>
          </a:prstGeom>
          <a:solidFill>
            <a:srgbClr val="C00000"/>
          </a:solidFill>
          <a:effectLst>
            <a:glow rad="127000">
              <a:srgbClr val="00FF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140753" y="1174747"/>
            <a:ext cx="11705987" cy="5360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lvl="0">
              <a:lnSpc>
                <a:spcPct val="90000"/>
              </a:lnSpc>
              <a:spcBef>
                <a:spcPts val="1000"/>
              </a:spcBef>
            </a:pPr>
            <a:r>
              <a:rPr lang="en-US" sz="2800" b="1" i="1" dirty="0">
                <a:solidFill>
                  <a:srgbClr val="0099CC"/>
                </a:solidFill>
              </a:rPr>
              <a:t> </a:t>
            </a:r>
            <a:r>
              <a:rPr lang="en-US" sz="2800" b="1" i="1" dirty="0" err="1">
                <a:ln>
                  <a:solidFill>
                    <a:schemeClr val="tx1"/>
                  </a:solidFill>
                </a:ln>
                <a:solidFill>
                  <a:srgbClr val="0099CC"/>
                </a:solidFill>
              </a:rPr>
              <a:t>Yahuah’s</a:t>
            </a:r>
            <a:r>
              <a:rPr lang="en-US" sz="2800" b="1" i="1" dirty="0">
                <a:ln>
                  <a:solidFill>
                    <a:schemeClr val="tx1"/>
                  </a:solidFill>
                </a:ln>
                <a:solidFill>
                  <a:srgbClr val="0099CC"/>
                </a:solidFill>
              </a:rPr>
              <a:t> </a:t>
            </a:r>
            <a:r>
              <a:rPr lang="en-US" sz="2800" b="1" i="1" u="sng" dirty="0">
                <a:ln>
                  <a:solidFill>
                    <a:schemeClr val="tx1"/>
                  </a:solidFill>
                </a:ln>
                <a:solidFill>
                  <a:srgbClr val="FF00FF"/>
                </a:solidFill>
              </a:rPr>
              <a:t>Tishri 9</a:t>
            </a:r>
            <a:r>
              <a:rPr lang="en-US" sz="2800" b="1" i="1" u="sng" baseline="30000" dirty="0">
                <a:ln>
                  <a:solidFill>
                    <a:schemeClr val="tx1"/>
                  </a:solidFill>
                </a:ln>
                <a:solidFill>
                  <a:srgbClr val="FF00FF"/>
                </a:solidFill>
              </a:rPr>
              <a:t>th</a:t>
            </a:r>
            <a:r>
              <a:rPr lang="en-US" sz="2800" b="1" i="1" dirty="0">
                <a:ln>
                  <a:solidFill>
                    <a:schemeClr val="tx1"/>
                  </a:solidFill>
                </a:ln>
                <a:solidFill>
                  <a:srgbClr val="FF00FF"/>
                </a:solidFill>
              </a:rPr>
              <a:t> </a:t>
            </a:r>
            <a:r>
              <a:rPr lang="en-US" sz="2800" b="1" dirty="0">
                <a:ln>
                  <a:solidFill>
                    <a:schemeClr val="tx1"/>
                  </a:solidFill>
                </a:ln>
                <a:solidFill>
                  <a:srgbClr val="00B050"/>
                </a:solidFill>
              </a:rPr>
              <a:t>Twilight </a:t>
            </a:r>
            <a:r>
              <a:rPr lang="en-US" sz="2800" b="1" dirty="0">
                <a:solidFill>
                  <a:schemeClr val="tx1"/>
                </a:solidFill>
                <a:effectLst>
                  <a:glow rad="127000">
                    <a:srgbClr val="00CC00"/>
                  </a:glow>
                </a:effectLst>
              </a:rPr>
              <a:t>Mixing</a:t>
            </a:r>
            <a:r>
              <a:rPr lang="en-US" sz="2800" b="1" dirty="0">
                <a:solidFill>
                  <a:srgbClr val="00B050"/>
                </a:solidFill>
              </a:rPr>
              <a:t> </a:t>
            </a:r>
            <a:r>
              <a:rPr lang="en-US" sz="2800" b="1" dirty="0">
                <a:ln>
                  <a:solidFill>
                    <a:schemeClr val="tx1"/>
                  </a:solidFill>
                </a:ln>
                <a:solidFill>
                  <a:srgbClr val="00B050"/>
                </a:solidFill>
              </a:rPr>
              <a:t>of Light/Darkness is here </a:t>
            </a:r>
            <a:r>
              <a:rPr lang="en-US" sz="2800" b="1" u="sng" dirty="0">
                <a:ln>
                  <a:solidFill>
                    <a:schemeClr val="tx1"/>
                  </a:solidFill>
                </a:ln>
                <a:solidFill>
                  <a:srgbClr val="FF0000"/>
                </a:solidFill>
              </a:rPr>
              <a:t>after a sunset</a:t>
            </a:r>
            <a:r>
              <a:rPr lang="en-US" sz="2800" b="1" dirty="0">
                <a:ln>
                  <a:solidFill>
                    <a:schemeClr val="tx1"/>
                  </a:solidFill>
                </a:ln>
                <a:solidFill>
                  <a:srgbClr val="FF0000"/>
                </a:solidFill>
              </a:rPr>
              <a:t>!</a:t>
            </a:r>
          </a:p>
        </p:txBody>
      </p:sp>
      <p:sp>
        <p:nvSpPr>
          <p:cNvPr id="13" name="Slide Number Placeholder 12"/>
          <p:cNvSpPr>
            <a:spLocks noGrp="1"/>
          </p:cNvSpPr>
          <p:nvPr>
            <p:ph type="sldNum" sz="quarter" idx="12"/>
          </p:nvPr>
        </p:nvSpPr>
        <p:spPr>
          <a:xfrm>
            <a:off x="11612880" y="6336706"/>
            <a:ext cx="398604" cy="365125"/>
          </a:xfrm>
        </p:spPr>
        <p:txBody>
          <a:bodyPr/>
          <a:lstStyle/>
          <a:p>
            <a:fld id="{0FAB87E4-7748-4117-92E5-790DAABEC644}" type="slidenum">
              <a:rPr lang="en-US" sz="1400" b="1" smtClean="0">
                <a:solidFill>
                  <a:schemeClr val="tx1"/>
                </a:solidFill>
              </a:rPr>
              <a:t>29</a:t>
            </a:fld>
            <a:endParaRPr lang="en-US" sz="1400" b="1" dirty="0">
              <a:solidFill>
                <a:schemeClr val="tx1"/>
              </a:solidFill>
            </a:endParaRPr>
          </a:p>
        </p:txBody>
      </p:sp>
      <p:sp>
        <p:nvSpPr>
          <p:cNvPr id="27" name="Rounded Rectangle 26"/>
          <p:cNvSpPr/>
          <p:nvPr/>
        </p:nvSpPr>
        <p:spPr>
          <a:xfrm>
            <a:off x="983493" y="3611535"/>
            <a:ext cx="307015" cy="946768"/>
          </a:xfrm>
          <a:prstGeom prst="roundRect">
            <a:avLst/>
          </a:prstGeom>
          <a:noFill/>
          <a:ln w="76200">
            <a:solidFill>
              <a:srgbClr val="66FF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9" name="Straight Arrow Connector 18"/>
          <p:cNvCxnSpPr>
            <a:endCxn id="21" idx="0"/>
          </p:cNvCxnSpPr>
          <p:nvPr/>
        </p:nvCxnSpPr>
        <p:spPr>
          <a:xfrm flipH="1">
            <a:off x="1142727" y="1626499"/>
            <a:ext cx="1082583" cy="2088250"/>
          </a:xfrm>
          <a:prstGeom prst="straightConnector1">
            <a:avLst/>
          </a:prstGeom>
          <a:ln w="76200">
            <a:solidFill>
              <a:srgbClr val="00B050"/>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6969211" y="1657966"/>
            <a:ext cx="5128042" cy="1159876"/>
          </a:xfrm>
          <a:prstGeom prst="roundRect">
            <a:avLst/>
          </a:prstGeom>
          <a:solidFill>
            <a:srgbClr val="C4FB81"/>
          </a:solidFill>
          <a:ln w="28575">
            <a:solidFill>
              <a:srgbClr val="00206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600" dirty="0">
                <a:solidFill>
                  <a:srgbClr val="002060"/>
                </a:solidFill>
              </a:rPr>
              <a:t>Look at this carefully! Is it correct to apply </a:t>
            </a:r>
            <a:r>
              <a:rPr lang="en-CA" sz="2600" b="1" u="sng" dirty="0">
                <a:ln>
                  <a:solidFill>
                    <a:srgbClr val="0000FF"/>
                  </a:solidFill>
                </a:ln>
                <a:solidFill>
                  <a:srgbClr val="FF00FF"/>
                </a:solidFill>
              </a:rPr>
              <a:t>TWO</a:t>
            </a:r>
            <a:r>
              <a:rPr lang="en-CA" sz="2600" b="1" dirty="0">
                <a:ln>
                  <a:solidFill>
                    <a:srgbClr val="0000FF"/>
                  </a:solidFill>
                </a:ln>
                <a:solidFill>
                  <a:srgbClr val="FF00FF"/>
                </a:solidFill>
              </a:rPr>
              <a:t> EVENING MIXTURES </a:t>
            </a:r>
            <a:r>
              <a:rPr lang="en-CA" sz="2600" dirty="0">
                <a:solidFill>
                  <a:srgbClr val="002060"/>
                </a:solidFill>
              </a:rPr>
              <a:t>in </a:t>
            </a:r>
            <a:r>
              <a:rPr lang="en-CA" sz="2600" dirty="0">
                <a:solidFill>
                  <a:schemeClr val="tx1"/>
                </a:solidFill>
                <a:latin typeface="Arial Black" panose="020B0A04020102020204" pitchFamily="34" charset="0"/>
              </a:rPr>
              <a:t>ONE</a:t>
            </a:r>
            <a:r>
              <a:rPr lang="en-CA" sz="2600" dirty="0">
                <a:solidFill>
                  <a:srgbClr val="002060"/>
                </a:solidFill>
              </a:rPr>
              <a:t> 24 hour period?</a:t>
            </a:r>
          </a:p>
        </p:txBody>
      </p:sp>
    </p:spTree>
    <p:extLst>
      <p:ext uri="{BB962C8B-B14F-4D97-AF65-F5344CB8AC3E}">
        <p14:creationId xmlns:p14="http://schemas.microsoft.com/office/powerpoint/2010/main" val="10783040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750"/>
                                        <p:tgtEl>
                                          <p:spTgt spid="19"/>
                                        </p:tgtEl>
                                      </p:cBhvr>
                                    </p:animEffect>
                                  </p:childTnLst>
                                </p:cTn>
                              </p:par>
                              <p:par>
                                <p:cTn id="16" presetID="21" presetClass="entr" presetSubtype="1" repeatCount="3000" fill="hold" grpId="0" nodeType="withEffect">
                                  <p:stCondLst>
                                    <p:cond delay="1000"/>
                                  </p:stCondLst>
                                  <p:childTnLst>
                                    <p:set>
                                      <p:cBhvr>
                                        <p:cTn id="17" dur="1" fill="hold">
                                          <p:stCondLst>
                                            <p:cond delay="0"/>
                                          </p:stCondLst>
                                        </p:cTn>
                                        <p:tgtEl>
                                          <p:spTgt spid="27"/>
                                        </p:tgtEl>
                                        <p:attrNameLst>
                                          <p:attrName>style.visibility</p:attrName>
                                        </p:attrNameLst>
                                      </p:cBhvr>
                                      <p:to>
                                        <p:strVal val="visible"/>
                                      </p:to>
                                    </p:set>
                                    <p:animEffect transition="in" filter="wheel(1)">
                                      <p:cBhvr>
                                        <p:cTn id="18" dur="75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52" presetClass="path" presetSubtype="0" accel="50000" decel="50000" fill="hold" grpId="0" nodeType="clickEffect">
                                  <p:stCondLst>
                                    <p:cond delay="0"/>
                                  </p:stCondLst>
                                  <p:childTnLst>
                                    <p:animMotion origin="layout" path="M 0.00377 0.00116 C 0.00273 0.02616 0.0638 0.04815 0.14075 0.04908 C 0.20182 0.05116 0.25169 0.03912 0.25273 0.02408 C 0.25273 0.00926 0.20377 -0.00509 0.14179 -0.00579 C 0.1108 -0.00579 0.08281 -0.00417 0.06276 0.00116 C 0.03372 0.00787 0.01679 0.01921 0.01679 0.03218 C 0.01679 0.03912 0.02174 0.04607 0.03073 0.05208 C 0.05182 0.06505 0.09283 0.07408 0.13971 0.07523 C 0.19479 0.07708 0.23958 0.06621 0.23958 0.05324 C 0.24062 0.03912 0.19583 0.02708 0.14075 0.02523 C 0.11276 0.02523 0.08776 0.02708 0.06875 0.03125 C 0.04375 0.0382 0.02773 0.04908 0.02773 0.06019 C 0.02773 0.06621 0.03281 0.07222 0.04075 0.07824 C 0.05976 0.08912 0.09583 0.09815 0.1388 0.09908 C 0.18867 0.10023 0.22864 0.09005 0.22864 0.07824 C 0.22981 0.06621 0.18971 0.05509 0.13971 0.05417 C 0.11471 0.05324 0.09179 0.05509 0.07474 0.05926 C 0.05182 0.06505 0.0388 0.07408 0.0388 0.08519 C 0.0388 0.09005 0.04283 0.09607 0.04974 0.10116 C 0.06679 0.11111 0.09974 0.11921 0.13776 0.12014 C 0.18281 0.12014 0.21875 0.11227 0.21875 0.10116 C 0.21875 0.09005 0.18359 0.08009 0.1388 0.07917 C 0.11679 0.07917 0.09583 0.08125 0.08073 0.08426 C 0.05976 0.08912 0.04778 0.09815 0.04674 0.10718 C 0.04674 0.11227 0.05182 0.11713 0.05781 0.12107 C 0.07278 0.13125 0.10273 0.1382 0.13671 0.1382 C 0.17669 0.13912 0.20976 0.13218 0.20976 0.12222 C 0.2108 0.11227 0.17773 0.10324 0.13776 0.10208 C 0.11783 0.10208 0.09882 0.10324 0.0858 0.10718 C 0.06679 0.11111 0.05573 0.11921 0.05573 0.12708 C 0.05573 0.13218 0.05872 0.13611 0.06471 0.14005 C 0.07877 0.14908 0.10481 0.15509 0.1358 0.15625 C 0.17278 0.15625 0.20182 0.15023 0.20182 0.14121 C 0.20273 0.13218 0.17382 0.12408 0.13671 0.12315 C 0.11875 0.12315 0.10273 0.12408 0.09075 0.12708 C 0.07382 0.13125 0.0638 0.1382 0.0638 0.14607 C 0.0638 0.15023 0.06679 0.15324 0.07174 0.15718 C 0.08372 0.16505 0.10781 0.17014 0.1358 0.17107 C 0.16875 0.17222 0.19479 0.16621 0.19479 0.15718 C 0.19479 0.15023 0.16979 0.14213 0.13671 0.14213 C 0.11979 0.14121 0.10481 0.14306 0.09375 0.14514 C 0.07877 0.14908 0.06979 0.15509 0.06979 0.16227 C 0.06979 0.16621 0.07278 0.16921 0.07773 0.17222 C 0.0888 0.17917 0.1108 0.18426 0.13476 0.18519 C 0.16471 0.18611 0.18867 0.18009 0.18867 0.17315 C 0.18867 0.16505 0.16471 0.15926 0.1358 0.1581 C 0.12174 0.1581 0.10781 0.15926 0.09778 0.16227 C 0.08372 0.16505 0.07578 0.17014 0.07578 0.17708 C 0.07578 0.18009 0.07877 0.1831 0.08281 0.18611 C 0.09283 0.19213 0.11171 0.19722 0.13476 0.19722 C 0.16067 0.19815 0.18281 0.19306 0.18281 0.18611 C 0.18281 0.18009 0.16158 0.17408 0.13476 0.17408 C 0.12278 0.17315 0.10976 0.17408 0.10078 0.17616 C 0.0888 0.18009 0.08177 0.18519 0.08177 0.19005 C 0.08177 0.19306 0.08372 0.19607 0.08776 0.19815 C 0.09674 0.20417 0.1138 0.2081 0.13476 0.20926 C 0.15872 0.20926 0.17773 0.20417 0.17773 0.19908 C 0.17773 0.19306 0.15872 0.18727 0.13476 0.18727 C 0.12278 0.18727 0.11171 0.1882 0.10481 0.19005 C 0.09283 0.19213 0.08671 0.19722 0.08671 0.20208 C 0.08671 0.20417 0.0888 0.20718 0.09179 0.20926 C 0.09974 0.21505 0.11575 0.21806 0.13372 0.21921 C 0.15573 0.21921 0.17278 0.21505 0.17278 0.21019 C 0.17278 0.20417 0.15573 0.20023 0.13476 0.19908 C 0.12382 0.19908 0.1138 0.20023 0.10677 0.20208 C 0.09674 0.20417 0.09075 0.2081 0.09075 0.2132 C 0.09075 0.21505 0.09505 0.22732 0.09791 0.22963 " pathEditMode="relative" rAng="0" ptsTypes="AAAAAAAAAAAAAAAAAAAAAAAAAAAAAAAAAAAAAAAAAAAAAAAAAAAAAAAAAAAAAAAAAAA">
                                      <p:cBhvr>
                                        <p:cTn id="22" dur="2000" fill="hold"/>
                                        <p:tgtEl>
                                          <p:spTgt spid="6"/>
                                        </p:tgtEl>
                                        <p:attrNameLst>
                                          <p:attrName>ppt_x</p:attrName>
                                          <p:attrName>ppt_y</p:attrName>
                                        </p:attrNameLst>
                                      </p:cBhvr>
                                      <p:rCtr x="12435" y="11065"/>
                                    </p:animMotion>
                                  </p:childTnLst>
                                </p:cTn>
                              </p:par>
                              <p:par>
                                <p:cTn id="23" presetID="42" presetClass="entr" presetSubtype="0" fill="hold" nodeType="withEffect">
                                  <p:stCondLst>
                                    <p:cond delay="175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1000"/>
                                        <p:tgtEl>
                                          <p:spTgt spid="3">
                                            <p:txEl>
                                              <p:pRg st="7" end="7"/>
                                            </p:txEl>
                                          </p:spTgt>
                                        </p:tgtEl>
                                      </p:cBhvr>
                                    </p:animEffect>
                                    <p:anim calcmode="lin" valueType="num">
                                      <p:cBhvr>
                                        <p:cTn id="2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8" presetID="22" presetClass="entr" presetSubtype="4" fill="hold" nodeType="withEffect">
                                  <p:stCondLst>
                                    <p:cond delay="50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10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circle(in)">
                                      <p:cBhvr>
                                        <p:cTn id="3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27"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5F1FD"/>
            </a:gs>
            <a:gs pos="63000">
              <a:srgbClr val="FFFF00">
                <a:alpha val="57000"/>
              </a:srgbClr>
            </a:gs>
            <a:gs pos="100000">
              <a:srgbClr val="FF0066">
                <a:alpha val="56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Cloud 1"/>
          <p:cNvSpPr/>
          <p:nvPr/>
        </p:nvSpPr>
        <p:spPr>
          <a:xfrm>
            <a:off x="174812" y="144457"/>
            <a:ext cx="11846860" cy="4819820"/>
          </a:xfrm>
          <a:prstGeom prst="cloud">
            <a:avLst/>
          </a:prstGeom>
          <a:gradFill>
            <a:gsLst>
              <a:gs pos="39000">
                <a:srgbClr val="95F1FD">
                  <a:alpha val="17000"/>
                </a:srgbClr>
              </a:gs>
              <a:gs pos="63000">
                <a:srgbClr val="0000FF">
                  <a:alpha val="39000"/>
                </a:srgbClr>
              </a:gs>
              <a:gs pos="100000">
                <a:srgbClr val="FF0066">
                  <a:alpha val="34000"/>
                </a:srgbClr>
              </a:gs>
            </a:gsLst>
            <a:path path="shape">
              <a:fillToRect l="50000" t="50000" r="50000" b="50000"/>
            </a:path>
          </a:gradFill>
          <a:ln w="76200">
            <a:solidFill>
              <a:srgbClr val="009999"/>
            </a:solidFill>
          </a:ln>
          <a:effectLst>
            <a:glow rad="127000">
              <a:schemeClr val="accent6">
                <a:lumMod val="40000"/>
                <a:lumOff val="6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dirty="0">
                <a:solidFill>
                  <a:prstClr val="black"/>
                </a:solidFill>
              </a:rPr>
              <a:t>When man defies the Hebrew word definitions, is man at the same time </a:t>
            </a:r>
            <a:r>
              <a:rPr lang="en-CA" sz="3200" b="1" u="sng" dirty="0">
                <a:solidFill>
                  <a:prstClr val="black"/>
                </a:solidFill>
              </a:rPr>
              <a:t>DEFYING</a:t>
            </a:r>
            <a:r>
              <a:rPr lang="en-CA" sz="3200" dirty="0">
                <a:solidFill>
                  <a:prstClr val="black"/>
                </a:solidFill>
              </a:rPr>
              <a:t> </a:t>
            </a:r>
            <a:r>
              <a:rPr lang="en-CA" sz="3200" b="1" dirty="0">
                <a:solidFill>
                  <a:prstClr val="black"/>
                </a:solidFill>
                <a:effectLst>
                  <a:glow rad="127000">
                    <a:srgbClr val="00FFFF"/>
                  </a:glow>
                </a:effectLst>
              </a:rPr>
              <a:t>YAHUAH’S</a:t>
            </a:r>
            <a:r>
              <a:rPr lang="en-CA" sz="3200" dirty="0">
                <a:solidFill>
                  <a:prstClr val="black"/>
                </a:solidFill>
              </a:rPr>
              <a:t> </a:t>
            </a:r>
            <a:r>
              <a:rPr lang="en-CA" sz="3200" b="1" dirty="0">
                <a:solidFill>
                  <a:prstClr val="black"/>
                </a:solidFill>
                <a:effectLst>
                  <a:glow rad="127000">
                    <a:srgbClr val="00FFFF"/>
                  </a:glow>
                </a:effectLst>
              </a:rPr>
              <a:t>COVENANT OF THE DAY </a:t>
            </a:r>
            <a:r>
              <a:rPr lang="en-CA" sz="3200" dirty="0">
                <a:solidFill>
                  <a:prstClr val="black"/>
                </a:solidFill>
              </a:rPr>
              <a:t>AND THE COVENANT OF THE NIGHT?</a:t>
            </a:r>
          </a:p>
          <a:p>
            <a:pPr lvl="0" algn="ctr"/>
            <a:r>
              <a:rPr lang="en-CA" sz="3200" u="sng" dirty="0" err="1">
                <a:solidFill>
                  <a:prstClr val="black"/>
                </a:solidFill>
              </a:rPr>
              <a:t>Jer</a:t>
            </a:r>
            <a:r>
              <a:rPr lang="en-CA" sz="3200" u="sng" dirty="0">
                <a:solidFill>
                  <a:prstClr val="black"/>
                </a:solidFill>
              </a:rPr>
              <a:t> 33:20</a:t>
            </a:r>
          </a:p>
        </p:txBody>
      </p:sp>
      <p:sp>
        <p:nvSpPr>
          <p:cNvPr id="5" name="Slide Number Placeholder 4"/>
          <p:cNvSpPr>
            <a:spLocks noGrp="1"/>
          </p:cNvSpPr>
          <p:nvPr>
            <p:ph type="sldNum" sz="quarter" idx="12"/>
          </p:nvPr>
        </p:nvSpPr>
        <p:spPr>
          <a:xfrm>
            <a:off x="11761151" y="6535816"/>
            <a:ext cx="443753" cy="365125"/>
          </a:xfrm>
        </p:spPr>
        <p:txBody>
          <a:bodyPr/>
          <a:lstStyle/>
          <a:p>
            <a:fld id="{0FAB87E4-7748-4117-92E5-790DAABEC644}" type="slidenum">
              <a:rPr lang="en-US" sz="1400" b="1" smtClean="0">
                <a:solidFill>
                  <a:schemeClr val="tx1"/>
                </a:solidFill>
              </a:rPr>
              <a:t>30</a:t>
            </a:fld>
            <a:endParaRPr lang="en-US" sz="1400" b="1" dirty="0">
              <a:solidFill>
                <a:schemeClr val="tx1"/>
              </a:solidFill>
            </a:endParaRPr>
          </a:p>
        </p:txBody>
      </p:sp>
      <p:sp>
        <p:nvSpPr>
          <p:cNvPr id="4" name="Lightning Bolt 3"/>
          <p:cNvSpPr/>
          <p:nvPr/>
        </p:nvSpPr>
        <p:spPr>
          <a:xfrm rot="9735065">
            <a:off x="8365206" y="2349162"/>
            <a:ext cx="2414012" cy="2793315"/>
          </a:xfrm>
          <a:prstGeom prst="lightningBolt">
            <a:avLst/>
          </a:prstGeom>
          <a:solidFill>
            <a:srgbClr val="FFFF00"/>
          </a:solidFill>
          <a:ln w="57150">
            <a:solidFill>
              <a:srgbClr val="0000FF"/>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215339" y="5285811"/>
            <a:ext cx="11808591" cy="1159212"/>
          </a:xfrm>
          <a:noFill/>
          <a:ln w="76200">
            <a:solidFill>
              <a:srgbClr val="950543"/>
            </a:solidFill>
          </a:ln>
          <a:effectLst>
            <a:glow rad="76200">
              <a:srgbClr val="95F1FD"/>
            </a:glow>
          </a:effectLst>
          <a:scene3d>
            <a:camera prst="orthographicFront"/>
            <a:lightRig rig="threePt" dir="t"/>
          </a:scene3d>
          <a:sp3d>
            <a:bevelT w="152400" h="50800" prst="softRound"/>
          </a:sp3d>
        </p:spPr>
        <p:txBody>
          <a:bodyPr anchor="t">
            <a:noAutofit/>
            <a:sp3d extrusionH="57150">
              <a:bevelT w="38100" h="38100" prst="angle"/>
            </a:sp3d>
          </a:bodyPr>
          <a:lstStyle/>
          <a:p>
            <a:pPr algn="ctr"/>
            <a:r>
              <a:rPr lang="en-US" sz="3600" i="1" dirty="0">
                <a:solidFill>
                  <a:schemeClr val="tx1">
                    <a:lumMod val="65000"/>
                    <a:lumOff val="35000"/>
                  </a:schemeClr>
                </a:solidFill>
                <a:effectLst>
                  <a:glow rad="50800">
                    <a:srgbClr val="00CC00"/>
                  </a:glow>
                </a:effectLst>
                <a:latin typeface="Georgia" panose="02040502050405020303" pitchFamily="18" charset="0"/>
              </a:rPr>
              <a:t>When man declares darkness occurs </a:t>
            </a:r>
            <a:r>
              <a:rPr lang="en-US" sz="3600" b="1" i="1" dirty="0">
                <a:solidFill>
                  <a:srgbClr val="FF00FF"/>
                </a:solidFill>
                <a:effectLst>
                  <a:glow rad="50800">
                    <a:srgbClr val="00CC00"/>
                  </a:glow>
                </a:effectLst>
                <a:latin typeface="Georgia" panose="02040502050405020303" pitchFamily="18" charset="0"/>
              </a:rPr>
              <a:t>before sunset, </a:t>
            </a:r>
            <a:br>
              <a:rPr lang="en-US" sz="3600" b="1" i="1" dirty="0">
                <a:solidFill>
                  <a:srgbClr val="FF00FF"/>
                </a:solidFill>
                <a:effectLst>
                  <a:glow rad="50800">
                    <a:srgbClr val="00CC00"/>
                  </a:glow>
                </a:effectLst>
                <a:latin typeface="Georgia" panose="02040502050405020303" pitchFamily="18" charset="0"/>
              </a:rPr>
            </a:br>
            <a:r>
              <a:rPr lang="en-US" sz="3600" i="1" dirty="0">
                <a:solidFill>
                  <a:schemeClr val="tx1">
                    <a:lumMod val="65000"/>
                    <a:lumOff val="35000"/>
                  </a:schemeClr>
                </a:solidFill>
                <a:effectLst>
                  <a:glow rad="50800">
                    <a:srgbClr val="00CC00"/>
                  </a:glow>
                </a:effectLst>
                <a:latin typeface="Georgia" panose="02040502050405020303" pitchFamily="18" charset="0"/>
              </a:rPr>
              <a:t>is this a </a:t>
            </a:r>
            <a:r>
              <a:rPr lang="en-US" sz="3600" b="1" i="1" u="sng" dirty="0">
                <a:solidFill>
                  <a:srgbClr val="FF00FF"/>
                </a:solidFill>
                <a:effectLst>
                  <a:glow rad="50800">
                    <a:srgbClr val="00CC00"/>
                  </a:glow>
                </a:effectLst>
                <a:latin typeface="Georgia" panose="02040502050405020303" pitchFamily="18" charset="0"/>
              </a:rPr>
              <a:t>confusion</a:t>
            </a:r>
            <a:r>
              <a:rPr lang="en-US" sz="3600" i="1" dirty="0">
                <a:solidFill>
                  <a:schemeClr val="tx1">
                    <a:lumMod val="65000"/>
                    <a:lumOff val="35000"/>
                  </a:schemeClr>
                </a:solidFill>
                <a:effectLst>
                  <a:glow rad="50800">
                    <a:srgbClr val="00CC00"/>
                  </a:glow>
                </a:effectLst>
                <a:latin typeface="Georgia" panose="02040502050405020303" pitchFamily="18" charset="0"/>
              </a:rPr>
              <a:t> of </a:t>
            </a:r>
            <a:r>
              <a:rPr lang="en-US" sz="3600" i="1" dirty="0">
                <a:solidFill>
                  <a:srgbClr val="0000FF"/>
                </a:solidFill>
                <a:effectLst>
                  <a:glow rad="50800">
                    <a:srgbClr val="00CC00"/>
                  </a:glow>
                </a:effectLst>
                <a:latin typeface="Georgia" panose="02040502050405020303" pitchFamily="18" charset="0"/>
              </a:rPr>
              <a:t>Yahuah’s</a:t>
            </a:r>
            <a:r>
              <a:rPr lang="en-US" sz="3600" i="1" dirty="0">
                <a:solidFill>
                  <a:schemeClr val="tx1">
                    <a:lumMod val="65000"/>
                    <a:lumOff val="35000"/>
                  </a:schemeClr>
                </a:solidFill>
                <a:effectLst>
                  <a:glow rad="50800">
                    <a:srgbClr val="00CC00"/>
                  </a:glow>
                </a:effectLst>
                <a:latin typeface="Georgia" panose="02040502050405020303" pitchFamily="18" charset="0"/>
              </a:rPr>
              <a:t> </a:t>
            </a:r>
            <a:r>
              <a:rPr lang="en-US" sz="3600" i="1" dirty="0">
                <a:solidFill>
                  <a:srgbClr val="0000FF"/>
                </a:solidFill>
                <a:effectLst>
                  <a:glow rad="50800">
                    <a:srgbClr val="00CC00"/>
                  </a:glow>
                </a:effectLst>
                <a:latin typeface="Georgia" panose="02040502050405020303" pitchFamily="18" charset="0"/>
              </a:rPr>
              <a:t>Covenant</a:t>
            </a:r>
            <a:r>
              <a:rPr lang="en-US" sz="3600" i="1" dirty="0">
                <a:solidFill>
                  <a:schemeClr val="tx1">
                    <a:lumMod val="65000"/>
                    <a:lumOff val="35000"/>
                  </a:schemeClr>
                </a:solidFill>
                <a:effectLst>
                  <a:glow rad="50800">
                    <a:srgbClr val="00CC00"/>
                  </a:glow>
                </a:effectLst>
                <a:latin typeface="Georgia" panose="02040502050405020303" pitchFamily="18" charset="0"/>
              </a:rPr>
              <a:t> of the day?</a:t>
            </a:r>
          </a:p>
        </p:txBody>
      </p:sp>
    </p:spTree>
    <p:extLst>
      <p:ext uri="{BB962C8B-B14F-4D97-AF65-F5344CB8AC3E}">
        <p14:creationId xmlns:p14="http://schemas.microsoft.com/office/powerpoint/2010/main" val="34278739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8)">
                                      <p:cBhvr>
                                        <p:cTn id="7" dur="1250"/>
                                        <p:tgtEl>
                                          <p:spTgt spid="2"/>
                                        </p:tgtEl>
                                      </p:cBhvr>
                                    </p:animEffect>
                                  </p:childTnLst>
                                </p:cTn>
                              </p:par>
                              <p:par>
                                <p:cTn id="8" presetID="45" presetClass="entr" presetSubtype="0" fill="hold" grpId="0" nodeType="withEffect">
                                  <p:stCondLst>
                                    <p:cond delay="47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anim calcmode="lin" valueType="num">
                                      <p:cBhvr>
                                        <p:cTn id="11" dur="2000" fill="hold"/>
                                        <p:tgtEl>
                                          <p:spTgt spid="4"/>
                                        </p:tgtEl>
                                        <p:attrNameLst>
                                          <p:attrName>ppt_w</p:attrName>
                                        </p:attrNameLst>
                                      </p:cBhvr>
                                      <p:tavLst>
                                        <p:tav tm="0" fmla="#ppt_w*sin(2.5*pi*$)">
                                          <p:val>
                                            <p:fltVal val="0"/>
                                          </p:val>
                                        </p:tav>
                                        <p:tav tm="100000">
                                          <p:val>
                                            <p:fltVal val="1"/>
                                          </p:val>
                                        </p:tav>
                                      </p:tavLst>
                                    </p:anim>
                                    <p:anim calcmode="lin" valueType="num">
                                      <p:cBhvr>
                                        <p:cTn id="12"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8"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wheel(8)">
                                      <p:cBhvr>
                                        <p:cTn id="17" dur="1500"/>
                                        <p:tgtEl>
                                          <p:spTgt spid="3">
                                            <p:bg/>
                                          </p:spTgt>
                                        </p:tgtEl>
                                      </p:cBhvr>
                                    </p:animEffect>
                                  </p:childTnLst>
                                </p:cTn>
                              </p:par>
                              <p:par>
                                <p:cTn id="18" presetID="21" presetClass="entr" presetSubtype="8" fill="hold" grpId="0" nodeType="withEffect">
                                  <p:stCondLst>
                                    <p:cond delay="50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heel(8)">
                                      <p:cBhvr>
                                        <p:cTn id="20" dur="1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3"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2000"/>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91840" y="97277"/>
            <a:ext cx="8900160" cy="1325563"/>
          </a:xfrm>
        </p:spPr>
        <p:txBody>
          <a:bodyPr>
            <a:scene3d>
              <a:camera prst="orthographicFront"/>
              <a:lightRig rig="threePt" dir="t"/>
            </a:scene3d>
            <a:sp3d extrusionH="57150">
              <a:bevelT w="38100" h="38100" prst="angle"/>
            </a:sp3d>
          </a:bodyPr>
          <a:lstStyle/>
          <a:p>
            <a:pPr algn="ctr"/>
            <a:r>
              <a:rPr lang="en-US" b="1" dirty="0">
                <a:ln w="1905">
                  <a:solidFill>
                    <a:srgbClr val="002060"/>
                  </a:solidFill>
                </a:ln>
                <a:gradFill>
                  <a:gsLst>
                    <a:gs pos="0">
                      <a:srgbClr val="FBEAC7"/>
                    </a:gs>
                    <a:gs pos="17999">
                      <a:srgbClr val="FEE7F2"/>
                    </a:gs>
                    <a:gs pos="36000">
                      <a:srgbClr val="FAC77D"/>
                    </a:gs>
                    <a:gs pos="61000">
                      <a:srgbClr val="FBA97D"/>
                    </a:gs>
                    <a:gs pos="82001">
                      <a:srgbClr val="FBD49C"/>
                    </a:gs>
                    <a:gs pos="100000">
                      <a:srgbClr val="FEE7F2"/>
                    </a:gs>
                  </a:gsLst>
                  <a:lin ang="16200000" scaled="0"/>
                </a:gradFill>
                <a:effectLst>
                  <a:innerShdw blurRad="69850" dist="43180" dir="5400000">
                    <a:srgbClr val="000000">
                      <a:alpha val="65000"/>
                    </a:srgbClr>
                  </a:innerShdw>
                </a:effectLst>
                <a:latin typeface="Ravie" pitchFamily="82" charset="0"/>
              </a:rPr>
              <a:t>A Complicated Problem Needing a Solution!</a:t>
            </a:r>
            <a:endParaRPr lang="en-US" dirty="0">
              <a:gradFill>
                <a:gsLst>
                  <a:gs pos="0">
                    <a:srgbClr val="FBEAC7"/>
                  </a:gs>
                  <a:gs pos="17999">
                    <a:srgbClr val="FEE7F2"/>
                  </a:gs>
                  <a:gs pos="36000">
                    <a:srgbClr val="FAC77D"/>
                  </a:gs>
                  <a:gs pos="61000">
                    <a:srgbClr val="FBA97D"/>
                  </a:gs>
                  <a:gs pos="82001">
                    <a:srgbClr val="FBD49C"/>
                  </a:gs>
                  <a:gs pos="100000">
                    <a:srgbClr val="FEE7F2"/>
                  </a:gs>
                </a:gsLst>
                <a:lin ang="16200000" scaled="0"/>
              </a:gradFill>
            </a:endParaRPr>
          </a:p>
        </p:txBody>
      </p:sp>
      <p:sp>
        <p:nvSpPr>
          <p:cNvPr id="3" name="Content Placeholder 2"/>
          <p:cNvSpPr>
            <a:spLocks noGrp="1"/>
          </p:cNvSpPr>
          <p:nvPr>
            <p:ph idx="1"/>
          </p:nvPr>
        </p:nvSpPr>
        <p:spPr>
          <a:xfrm>
            <a:off x="805107" y="1401403"/>
            <a:ext cx="10808118" cy="3273437"/>
          </a:xfrm>
        </p:spPr>
        <p:txBody>
          <a:bodyPr>
            <a:normAutofit fontScale="92500"/>
            <a:scene3d>
              <a:camera prst="orthographicFront"/>
              <a:lightRig rig="threePt" dir="t"/>
            </a:scene3d>
            <a:sp3d extrusionH="57150">
              <a:bevelT w="38100" h="38100" prst="angle"/>
            </a:sp3d>
          </a:bodyPr>
          <a:lstStyle/>
          <a:p>
            <a:pPr marL="0" indent="0">
              <a:buNone/>
            </a:pPr>
            <a:r>
              <a:rPr lang="en-US" dirty="0">
                <a:effectLst>
                  <a:glow rad="127000">
                    <a:schemeClr val="bg1"/>
                  </a:glow>
                </a:effectLst>
              </a:rPr>
              <a:t>If sunset theory wants to have Tishri 10 as the Day of Atonement then </a:t>
            </a:r>
            <a:br>
              <a:rPr lang="en-US" dirty="0">
                <a:effectLst>
                  <a:glow rad="127000">
                    <a:schemeClr val="bg1"/>
                  </a:glow>
                </a:effectLst>
              </a:rPr>
            </a:br>
            <a:r>
              <a:rPr lang="en-US" dirty="0">
                <a:effectLst>
                  <a:glow rad="127000">
                    <a:schemeClr val="bg1"/>
                  </a:glow>
                </a:effectLst>
              </a:rPr>
              <a:t>“this theory” has no choice but to claim that Tishri 9 has </a:t>
            </a:r>
            <a:r>
              <a:rPr lang="en-US" u="sng" dirty="0">
                <a:effectLst>
                  <a:glow rad="127000">
                    <a:srgbClr val="FFFF00"/>
                  </a:glow>
                </a:effectLst>
              </a:rPr>
              <a:t>two</a:t>
            </a:r>
            <a:r>
              <a:rPr lang="en-US" dirty="0">
                <a:effectLst>
                  <a:glow rad="127000">
                    <a:schemeClr val="bg1"/>
                  </a:glow>
                </a:effectLst>
              </a:rPr>
              <a:t> evenings like this: </a:t>
            </a:r>
          </a:p>
          <a:p>
            <a:pPr marL="514350" indent="-514350">
              <a:buClr>
                <a:srgbClr val="00FF99"/>
              </a:buClr>
              <a:buAutoNum type="arabicPeriod"/>
            </a:pPr>
            <a:r>
              <a:rPr lang="en-US" dirty="0">
                <a:effectLst>
                  <a:glow rad="101600">
                    <a:schemeClr val="accent6">
                      <a:satMod val="175000"/>
                      <a:alpha val="40000"/>
                    </a:schemeClr>
                  </a:glow>
                </a:effectLst>
              </a:rPr>
              <a:t>An “evening” after the sunset of Tishri 8 </a:t>
            </a:r>
            <a:r>
              <a:rPr lang="en-US" u="sng" dirty="0">
                <a:effectLst>
                  <a:glow rad="101600">
                    <a:schemeClr val="accent6">
                      <a:satMod val="175000"/>
                      <a:alpha val="40000"/>
                    </a:schemeClr>
                  </a:glow>
                </a:effectLst>
              </a:rPr>
              <a:t>that</a:t>
            </a:r>
            <a:r>
              <a:rPr lang="en-US" dirty="0">
                <a:effectLst>
                  <a:glow rad="101600">
                    <a:schemeClr val="accent6">
                      <a:satMod val="175000"/>
                      <a:alpha val="40000"/>
                    </a:schemeClr>
                  </a:glow>
                </a:effectLst>
              </a:rPr>
              <a:t> </a:t>
            </a:r>
            <a:r>
              <a:rPr lang="en-US" b="1" u="sng" dirty="0">
                <a:ln>
                  <a:solidFill>
                    <a:srgbClr val="0070C0"/>
                  </a:solidFill>
                </a:ln>
                <a:solidFill>
                  <a:srgbClr val="002060"/>
                </a:solidFill>
                <a:effectLst>
                  <a:glow rad="101600">
                    <a:schemeClr val="accent6">
                      <a:satMod val="175000"/>
                      <a:alpha val="40000"/>
                    </a:schemeClr>
                  </a:glow>
                </a:effectLst>
              </a:rPr>
              <a:t>BEGINS</a:t>
            </a:r>
            <a:r>
              <a:rPr lang="en-US" b="1" dirty="0">
                <a:ln>
                  <a:solidFill>
                    <a:srgbClr val="0070C0"/>
                  </a:solidFill>
                </a:ln>
                <a:solidFill>
                  <a:srgbClr val="002060"/>
                </a:solidFill>
                <a:effectLst>
                  <a:glow rad="101600">
                    <a:schemeClr val="accent6">
                      <a:satMod val="175000"/>
                      <a:alpha val="40000"/>
                    </a:schemeClr>
                  </a:glow>
                </a:effectLst>
              </a:rPr>
              <a:t> </a:t>
            </a:r>
            <a:r>
              <a:rPr lang="en-US" u="sng" dirty="0">
                <a:effectLst>
                  <a:glow rad="101600">
                    <a:schemeClr val="accent6">
                      <a:satMod val="175000"/>
                      <a:alpha val="40000"/>
                    </a:schemeClr>
                  </a:glow>
                </a:effectLst>
              </a:rPr>
              <a:t>the 9</a:t>
            </a:r>
            <a:r>
              <a:rPr lang="en-US" u="sng" baseline="30000" dirty="0">
                <a:effectLst>
                  <a:glow rad="101600">
                    <a:schemeClr val="accent6">
                      <a:satMod val="175000"/>
                      <a:alpha val="40000"/>
                    </a:schemeClr>
                  </a:glow>
                </a:effectLst>
              </a:rPr>
              <a:t>th</a:t>
            </a:r>
            <a:r>
              <a:rPr lang="en-US" u="sng" dirty="0">
                <a:effectLst>
                  <a:glow rad="101600">
                    <a:schemeClr val="accent6">
                      <a:satMod val="175000"/>
                      <a:alpha val="40000"/>
                    </a:schemeClr>
                  </a:glow>
                </a:effectLst>
              </a:rPr>
              <a:t> day</a:t>
            </a:r>
            <a:r>
              <a:rPr lang="en-US" dirty="0">
                <a:effectLst>
                  <a:glow rad="101600">
                    <a:schemeClr val="accent6">
                      <a:satMod val="175000"/>
                      <a:alpha val="40000"/>
                    </a:schemeClr>
                  </a:glow>
                </a:effectLst>
              </a:rPr>
              <a:t>  … </a:t>
            </a:r>
          </a:p>
          <a:p>
            <a:pPr marL="514350" indent="-514350">
              <a:buClr>
                <a:srgbClr val="00FF99"/>
              </a:buClr>
              <a:buAutoNum type="arabicPeriod"/>
            </a:pPr>
            <a:r>
              <a:rPr lang="en-US" b="1" dirty="0">
                <a:effectLst>
                  <a:glow rad="101600">
                    <a:schemeClr val="accent2">
                      <a:satMod val="175000"/>
                      <a:alpha val="40000"/>
                    </a:schemeClr>
                  </a:glow>
                </a:effectLst>
              </a:rPr>
              <a:t>and</a:t>
            </a:r>
            <a:r>
              <a:rPr lang="en-US" dirty="0">
                <a:effectLst>
                  <a:glow rad="101600">
                    <a:schemeClr val="accent2">
                      <a:satMod val="175000"/>
                      <a:alpha val="40000"/>
                    </a:schemeClr>
                  </a:glow>
                </a:effectLst>
              </a:rPr>
              <a:t> an “evening mixture of light and darkness” </a:t>
            </a:r>
            <a:r>
              <a:rPr lang="en-US" u="sng" dirty="0">
                <a:effectLst>
                  <a:glow rad="101600">
                    <a:schemeClr val="accent2">
                      <a:satMod val="175000"/>
                      <a:alpha val="40000"/>
                    </a:schemeClr>
                  </a:glow>
                </a:effectLst>
              </a:rPr>
              <a:t>PRIOR TO AND DURING </a:t>
            </a:r>
            <a:br>
              <a:rPr lang="en-US" dirty="0">
                <a:effectLst>
                  <a:glow rad="101600">
                    <a:schemeClr val="accent2">
                      <a:satMod val="175000"/>
                      <a:alpha val="40000"/>
                    </a:schemeClr>
                  </a:glow>
                </a:effectLst>
              </a:rPr>
            </a:br>
            <a:r>
              <a:rPr lang="en-US" dirty="0">
                <a:effectLst>
                  <a:glow rad="101600">
                    <a:schemeClr val="accent2">
                      <a:satMod val="175000"/>
                      <a:alpha val="40000"/>
                    </a:schemeClr>
                  </a:glow>
                </a:effectLst>
              </a:rPr>
              <a:t>		the sunset on Tishri 9 </a:t>
            </a:r>
            <a:r>
              <a:rPr lang="en-US" u="sng" dirty="0">
                <a:effectLst>
                  <a:glow rad="101600">
                    <a:schemeClr val="accent2">
                      <a:satMod val="175000"/>
                      <a:alpha val="40000"/>
                    </a:schemeClr>
                  </a:glow>
                </a:effectLst>
              </a:rPr>
              <a:t>to</a:t>
            </a:r>
            <a:r>
              <a:rPr lang="en-US" dirty="0">
                <a:effectLst>
                  <a:glow rad="101600">
                    <a:schemeClr val="accent2">
                      <a:satMod val="175000"/>
                      <a:alpha val="40000"/>
                    </a:schemeClr>
                  </a:glow>
                </a:effectLst>
              </a:rPr>
              <a:t> </a:t>
            </a:r>
            <a:r>
              <a:rPr lang="en-US" b="1" u="sng" dirty="0">
                <a:ln>
                  <a:solidFill>
                    <a:schemeClr val="accent2">
                      <a:lumMod val="50000"/>
                    </a:schemeClr>
                  </a:solidFill>
                </a:ln>
                <a:solidFill>
                  <a:srgbClr val="FF0000"/>
                </a:solidFill>
                <a:effectLst>
                  <a:glow rad="101600">
                    <a:schemeClr val="accent2">
                      <a:satMod val="175000"/>
                      <a:alpha val="40000"/>
                    </a:schemeClr>
                  </a:glow>
                </a:effectLst>
              </a:rPr>
              <a:t>END</a:t>
            </a:r>
            <a:r>
              <a:rPr lang="en-US" b="1" dirty="0">
                <a:ln>
                  <a:solidFill>
                    <a:schemeClr val="accent2">
                      <a:lumMod val="50000"/>
                    </a:schemeClr>
                  </a:solidFill>
                </a:ln>
                <a:solidFill>
                  <a:srgbClr val="FFC000"/>
                </a:solidFill>
                <a:effectLst>
                  <a:glow rad="101600">
                    <a:schemeClr val="accent2">
                      <a:satMod val="175000"/>
                      <a:alpha val="40000"/>
                    </a:schemeClr>
                  </a:glow>
                </a:effectLst>
              </a:rPr>
              <a:t> </a:t>
            </a:r>
            <a:r>
              <a:rPr lang="en-US" u="sng" dirty="0">
                <a:effectLst>
                  <a:glow rad="101600">
                    <a:schemeClr val="accent2">
                      <a:satMod val="175000"/>
                      <a:alpha val="40000"/>
                    </a:schemeClr>
                  </a:glow>
                </a:effectLst>
              </a:rPr>
              <a:t>the 9</a:t>
            </a:r>
            <a:r>
              <a:rPr lang="en-US" u="sng" baseline="30000" dirty="0">
                <a:effectLst>
                  <a:glow rad="101600">
                    <a:schemeClr val="accent2">
                      <a:satMod val="175000"/>
                      <a:alpha val="40000"/>
                    </a:schemeClr>
                  </a:glow>
                </a:effectLst>
              </a:rPr>
              <a:t>th</a:t>
            </a:r>
            <a:r>
              <a:rPr lang="en-US" u="sng" dirty="0">
                <a:effectLst>
                  <a:glow rad="101600">
                    <a:schemeClr val="accent2">
                      <a:satMod val="175000"/>
                      <a:alpha val="40000"/>
                    </a:schemeClr>
                  </a:glow>
                </a:effectLst>
              </a:rPr>
              <a:t> day</a:t>
            </a:r>
            <a:r>
              <a:rPr lang="en-US" dirty="0">
                <a:effectLst>
                  <a:glow rad="101600">
                    <a:schemeClr val="accent2">
                      <a:satMod val="175000"/>
                      <a:alpha val="40000"/>
                    </a:schemeClr>
                  </a:glow>
                </a:effectLst>
              </a:rPr>
              <a:t>.</a:t>
            </a:r>
          </a:p>
          <a:p>
            <a:pPr marL="514350" indent="-514350">
              <a:buAutoNum type="arabicPeriod"/>
            </a:pPr>
            <a:r>
              <a:rPr lang="en-US" b="1" dirty="0">
                <a:ln>
                  <a:solidFill>
                    <a:srgbClr val="950543"/>
                  </a:solidFill>
                </a:ln>
                <a:effectLst>
                  <a:glow rad="127000">
                    <a:srgbClr val="FFCCFF"/>
                  </a:glow>
                </a:effectLst>
              </a:rPr>
              <a:t>Sunset Theory </a:t>
            </a:r>
            <a:r>
              <a:rPr lang="en-US" dirty="0">
                <a:effectLst>
                  <a:glow rad="127000">
                    <a:srgbClr val="FFCCFF"/>
                  </a:glow>
                </a:effectLst>
              </a:rPr>
              <a:t>would then be demanding </a:t>
            </a:r>
            <a:r>
              <a:rPr lang="en-US" b="1" dirty="0">
                <a:effectLst>
                  <a:glow rad="127000">
                    <a:srgbClr val="00FF99"/>
                  </a:glow>
                </a:effectLst>
              </a:rPr>
              <a:t>TWO EVENINGS, </a:t>
            </a:r>
            <a:r>
              <a:rPr lang="en-US" b="1" u="sng" dirty="0">
                <a:effectLst>
                  <a:glow rad="127000">
                    <a:srgbClr val="00FF99"/>
                  </a:glow>
                </a:effectLst>
              </a:rPr>
              <a:t>BACK TO BACK </a:t>
            </a:r>
            <a:br>
              <a:rPr lang="en-US" dirty="0">
                <a:effectLst>
                  <a:glow rad="127000">
                    <a:srgbClr val="00FF99"/>
                  </a:glow>
                </a:effectLst>
              </a:rPr>
            </a:br>
            <a:r>
              <a:rPr lang="en-US" dirty="0">
                <a:effectLst>
                  <a:glow rad="127000">
                    <a:srgbClr val="FFCCFF"/>
                  </a:glow>
                </a:effectLst>
              </a:rPr>
              <a:t>split by a sunset!  </a:t>
            </a:r>
            <a:endParaRPr lang="en-US" spc="300" dirty="0">
              <a:gradFill flip="none" rotWithShape="1">
                <a:gsLst>
                  <a:gs pos="0">
                    <a:srgbClr val="000082"/>
                  </a:gs>
                  <a:gs pos="30000">
                    <a:srgbClr val="66008F"/>
                  </a:gs>
                  <a:gs pos="64999">
                    <a:srgbClr val="BA0066"/>
                  </a:gs>
                  <a:gs pos="89999">
                    <a:srgbClr val="FF0000"/>
                  </a:gs>
                  <a:gs pos="100000">
                    <a:srgbClr val="FF8200"/>
                  </a:gs>
                </a:gsLst>
                <a:path path="circle">
                  <a:fillToRect l="100000" t="100000"/>
                </a:path>
                <a:tileRect r="-100000" b="-100000"/>
              </a:gradFill>
              <a:effectLst>
                <a:glow rad="127000">
                  <a:srgbClr val="FFCCFF"/>
                </a:glow>
              </a:effectLst>
              <a:latin typeface="Ravie" pitchFamily="82" charset="0"/>
            </a:endParaRPr>
          </a:p>
        </p:txBody>
      </p:sp>
      <p:sp>
        <p:nvSpPr>
          <p:cNvPr id="4" name="Slide Number Placeholder 3"/>
          <p:cNvSpPr>
            <a:spLocks noGrp="1"/>
          </p:cNvSpPr>
          <p:nvPr>
            <p:ph type="sldNum" sz="quarter" idx="12"/>
          </p:nvPr>
        </p:nvSpPr>
        <p:spPr/>
        <p:txBody>
          <a:bodyPr/>
          <a:lstStyle/>
          <a:p>
            <a:fld id="{0FAB87E4-7748-4117-92E5-790DAABEC644}" type="slidenum">
              <a:rPr lang="en-US" smtClean="0"/>
              <a:pPr/>
              <a:t>31</a:t>
            </a:fld>
            <a:endParaRPr lang="en-US" dirty="0"/>
          </a:p>
        </p:txBody>
      </p:sp>
      <p:sp>
        <p:nvSpPr>
          <p:cNvPr id="7" name="Content Placeholder 2"/>
          <p:cNvSpPr txBox="1">
            <a:spLocks/>
          </p:cNvSpPr>
          <p:nvPr/>
        </p:nvSpPr>
        <p:spPr>
          <a:xfrm>
            <a:off x="5244029" y="4225112"/>
            <a:ext cx="6804750" cy="2450250"/>
          </a:xfrm>
          <a:prstGeom prst="rect">
            <a:avLst/>
          </a:prstGeom>
        </p:spPr>
        <p:txBody>
          <a:bodyPr vert="horz" lIns="91440" tIns="45720" rIns="91440" bIns="45720" rtlCol="0">
            <a:normAutofit fontScale="85000" lnSpcReduction="10000"/>
            <a:scene3d>
              <a:camera prst="orthographicFront"/>
              <a:lightRig rig="threePt" dir="t"/>
            </a:scene3d>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Font typeface="Arial" panose="020B0604020202020204" pitchFamily="34" charset="0"/>
              <a:buNone/>
            </a:pPr>
            <a:r>
              <a:rPr lang="en-US" sz="4000" b="1" spc="300" dirty="0">
                <a:ln w="1905">
                  <a:solidFill>
                    <a:srgbClr val="002060"/>
                  </a:solidFill>
                </a:ln>
                <a:gradFill flip="none" rotWithShape="1">
                  <a:gsLst>
                    <a:gs pos="0">
                      <a:srgbClr val="000082"/>
                    </a:gs>
                    <a:gs pos="30000">
                      <a:srgbClr val="66008F"/>
                    </a:gs>
                    <a:gs pos="64999">
                      <a:srgbClr val="BA0066"/>
                    </a:gs>
                    <a:gs pos="89999">
                      <a:srgbClr val="FF0000"/>
                    </a:gs>
                    <a:gs pos="100000">
                      <a:srgbClr val="FF8200"/>
                    </a:gs>
                  </a:gsLst>
                  <a:path path="circle">
                    <a:fillToRect l="100000" t="100000"/>
                  </a:path>
                  <a:tileRect r="-100000" b="-100000"/>
                </a:gradFill>
                <a:effectLst>
                  <a:glow rad="127000">
                    <a:schemeClr val="accent2">
                      <a:lumMod val="20000"/>
                      <a:lumOff val="80000"/>
                    </a:schemeClr>
                  </a:glow>
                  <a:innerShdw blurRad="69850" dist="43180" dir="5400000">
                    <a:srgbClr val="000000">
                      <a:alpha val="65000"/>
                    </a:srgbClr>
                  </a:innerShdw>
                </a:effectLst>
                <a:latin typeface="Ravie" pitchFamily="82" charset="0"/>
              </a:rPr>
              <a:t>Who ever heard of </a:t>
            </a:r>
            <a:br>
              <a:rPr lang="en-US" sz="4000" b="1" spc="300" dirty="0">
                <a:ln w="1905">
                  <a:solidFill>
                    <a:srgbClr val="002060"/>
                  </a:solidFill>
                </a:ln>
                <a:gradFill flip="none" rotWithShape="1">
                  <a:gsLst>
                    <a:gs pos="0">
                      <a:srgbClr val="000082"/>
                    </a:gs>
                    <a:gs pos="30000">
                      <a:srgbClr val="66008F"/>
                    </a:gs>
                    <a:gs pos="64999">
                      <a:srgbClr val="BA0066"/>
                    </a:gs>
                    <a:gs pos="89999">
                      <a:srgbClr val="FF0000"/>
                    </a:gs>
                    <a:gs pos="100000">
                      <a:srgbClr val="FF8200"/>
                    </a:gs>
                  </a:gsLst>
                  <a:path path="circle">
                    <a:fillToRect l="100000" t="100000"/>
                  </a:path>
                  <a:tileRect r="-100000" b="-100000"/>
                </a:gradFill>
                <a:effectLst>
                  <a:glow rad="127000">
                    <a:schemeClr val="accent2">
                      <a:lumMod val="20000"/>
                      <a:lumOff val="80000"/>
                    </a:schemeClr>
                  </a:glow>
                  <a:innerShdw blurRad="69850" dist="43180" dir="5400000">
                    <a:srgbClr val="000000">
                      <a:alpha val="65000"/>
                    </a:srgbClr>
                  </a:innerShdw>
                </a:effectLst>
                <a:latin typeface="Ravie" pitchFamily="82" charset="0"/>
              </a:rPr>
            </a:br>
            <a:r>
              <a:rPr lang="en-US" sz="4000" b="1" spc="300" dirty="0">
                <a:ln w="1905">
                  <a:solidFill>
                    <a:srgbClr val="002060"/>
                  </a:solidFill>
                </a:ln>
                <a:gradFill flip="none" rotWithShape="1">
                  <a:gsLst>
                    <a:gs pos="0">
                      <a:srgbClr val="000082"/>
                    </a:gs>
                    <a:gs pos="30000">
                      <a:srgbClr val="66008F"/>
                    </a:gs>
                    <a:gs pos="64999">
                      <a:srgbClr val="BA0066"/>
                    </a:gs>
                    <a:gs pos="89999">
                      <a:srgbClr val="FF0000"/>
                    </a:gs>
                    <a:gs pos="100000">
                      <a:srgbClr val="FF8200"/>
                    </a:gs>
                  </a:gsLst>
                  <a:path path="circle">
                    <a:fillToRect l="100000" t="100000"/>
                  </a:path>
                  <a:tileRect r="-100000" b="-100000"/>
                </a:gradFill>
                <a:effectLst>
                  <a:glow rad="127000">
                    <a:schemeClr val="accent2">
                      <a:lumMod val="20000"/>
                      <a:lumOff val="80000"/>
                    </a:schemeClr>
                  </a:glow>
                  <a:innerShdw blurRad="69850" dist="43180" dir="5400000">
                    <a:srgbClr val="000000">
                      <a:alpha val="65000"/>
                    </a:srgbClr>
                  </a:innerShdw>
                </a:effectLst>
                <a:latin typeface="Ravie" pitchFamily="82" charset="0"/>
              </a:rPr>
              <a:t>any day having </a:t>
            </a:r>
            <a:br>
              <a:rPr lang="en-US" sz="4000" b="1" spc="300" dirty="0">
                <a:ln w="1905">
                  <a:solidFill>
                    <a:srgbClr val="002060"/>
                  </a:solidFill>
                </a:ln>
                <a:gradFill flip="none" rotWithShape="1">
                  <a:gsLst>
                    <a:gs pos="0">
                      <a:srgbClr val="000082"/>
                    </a:gs>
                    <a:gs pos="30000">
                      <a:srgbClr val="66008F"/>
                    </a:gs>
                    <a:gs pos="64999">
                      <a:srgbClr val="BA0066"/>
                    </a:gs>
                    <a:gs pos="89999">
                      <a:srgbClr val="FF0000"/>
                    </a:gs>
                    <a:gs pos="100000">
                      <a:srgbClr val="FF8200"/>
                    </a:gs>
                  </a:gsLst>
                  <a:path path="circle">
                    <a:fillToRect l="100000" t="100000"/>
                  </a:path>
                  <a:tileRect r="-100000" b="-100000"/>
                </a:gradFill>
                <a:effectLst>
                  <a:glow rad="127000">
                    <a:schemeClr val="accent2">
                      <a:lumMod val="20000"/>
                      <a:lumOff val="80000"/>
                    </a:schemeClr>
                  </a:glow>
                  <a:innerShdw blurRad="69850" dist="43180" dir="5400000">
                    <a:srgbClr val="000000">
                      <a:alpha val="65000"/>
                    </a:srgbClr>
                  </a:innerShdw>
                </a:effectLst>
                <a:latin typeface="Ravie" pitchFamily="82" charset="0"/>
              </a:rPr>
            </a:br>
            <a:r>
              <a:rPr lang="en-US" sz="4000" b="1" spc="300" dirty="0">
                <a:ln w="1905">
                  <a:solidFill>
                    <a:srgbClr val="002060"/>
                  </a:solidFill>
                </a:ln>
                <a:gradFill flip="none" rotWithShape="1">
                  <a:gsLst>
                    <a:gs pos="0">
                      <a:srgbClr val="000082"/>
                    </a:gs>
                    <a:gs pos="30000">
                      <a:srgbClr val="66008F"/>
                    </a:gs>
                    <a:gs pos="64999">
                      <a:srgbClr val="BA0066"/>
                    </a:gs>
                    <a:gs pos="89999">
                      <a:srgbClr val="FF0000"/>
                    </a:gs>
                    <a:gs pos="100000">
                      <a:srgbClr val="FF8200"/>
                    </a:gs>
                  </a:gsLst>
                  <a:path path="circle">
                    <a:fillToRect l="100000" t="100000"/>
                  </a:path>
                  <a:tileRect r="-100000" b="-100000"/>
                </a:gradFill>
                <a:effectLst>
                  <a:glow rad="127000">
                    <a:schemeClr val="accent2">
                      <a:lumMod val="20000"/>
                      <a:lumOff val="80000"/>
                    </a:schemeClr>
                  </a:glow>
                  <a:innerShdw blurRad="69850" dist="43180" dir="5400000">
                    <a:srgbClr val="000000">
                      <a:alpha val="65000"/>
                    </a:srgbClr>
                  </a:innerShdw>
                </a:effectLst>
                <a:latin typeface="Ravie" pitchFamily="82" charset="0"/>
              </a:rPr>
              <a:t>2 evenings?</a:t>
            </a:r>
          </a:p>
          <a:p>
            <a:pPr marL="0" indent="0">
              <a:buFont typeface="Arial" panose="020B0604020202020204" pitchFamily="34" charset="0"/>
              <a:buNone/>
            </a:pPr>
            <a:endParaRPr lang="en-US" b="1" dirty="0">
              <a:ln w="1905">
                <a:solidFill>
                  <a:srgbClr val="002060"/>
                </a:solidFill>
              </a:ln>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9529095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anim calcmode="lin" valueType="num">
                                      <p:cBhvr>
                                        <p:cTn id="8"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500"/>
                                        <p:tgtEl>
                                          <p:spTgt spid="3">
                                            <p:txEl>
                                              <p:pRg st="2" end="2"/>
                                            </p:txEl>
                                          </p:spTgt>
                                        </p:tgtEl>
                                      </p:cBhvr>
                                    </p:animEffect>
                                    <p:anim calcmode="lin" valueType="num">
                                      <p:cBhvr>
                                        <p:cTn id="15" dur="1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500"/>
                                        <p:tgtEl>
                                          <p:spTgt spid="3">
                                            <p:txEl>
                                              <p:pRg st="3" end="3"/>
                                            </p:txEl>
                                          </p:spTgt>
                                        </p:tgtEl>
                                      </p:cBhvr>
                                    </p:animEffect>
                                    <p:anim calcmode="lin" valueType="num">
                                      <p:cBhvr>
                                        <p:cTn id="22"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91440"/>
            <a:ext cx="9052560" cy="1808480"/>
          </a:xfrm>
        </p:spPr>
        <p:txBody>
          <a:bodyPr>
            <a:noAutofit/>
            <a:scene3d>
              <a:camera prst="orthographicFront"/>
              <a:lightRig rig="threePt" dir="t"/>
            </a:scene3d>
            <a:sp3d extrusionH="57150">
              <a:bevelT w="82550" h="38100" prst="coolSlant"/>
            </a:sp3d>
          </a:bodyPr>
          <a:lstStyle/>
          <a:p>
            <a:pPr algn="ctr"/>
            <a:r>
              <a:rPr lang="en-US" sz="6000" b="1" spc="300" dirty="0">
                <a:ln w="1905">
                  <a:solidFill>
                    <a:srgbClr val="002060"/>
                  </a:solidFill>
                </a:ln>
                <a:solidFill>
                  <a:srgbClr val="009999"/>
                </a:solidFill>
                <a:effectLst>
                  <a:glow rad="76200">
                    <a:schemeClr val="accent4">
                      <a:lumMod val="20000"/>
                      <a:lumOff val="80000"/>
                    </a:schemeClr>
                  </a:glow>
                  <a:innerShdw blurRad="69850" dist="43180" dir="5400000">
                    <a:srgbClr val="000000">
                      <a:alpha val="65000"/>
                    </a:srgbClr>
                  </a:innerShdw>
                </a:effectLst>
                <a:latin typeface="Algerian" pitchFamily="82" charset="0"/>
              </a:rPr>
              <a:t>A  Solution </a:t>
            </a:r>
            <a:br>
              <a:rPr lang="en-US" sz="6000" b="1" spc="300" dirty="0">
                <a:ln w="1905">
                  <a:solidFill>
                    <a:srgbClr val="002060"/>
                  </a:solidFill>
                </a:ln>
                <a:solidFill>
                  <a:srgbClr val="009999"/>
                </a:solidFill>
                <a:effectLst>
                  <a:glow rad="76200">
                    <a:schemeClr val="accent4">
                      <a:lumMod val="20000"/>
                      <a:lumOff val="80000"/>
                    </a:schemeClr>
                  </a:glow>
                  <a:innerShdw blurRad="69850" dist="43180" dir="5400000">
                    <a:srgbClr val="000000">
                      <a:alpha val="65000"/>
                    </a:srgbClr>
                  </a:innerShdw>
                </a:effectLst>
                <a:latin typeface="Algerian" pitchFamily="82" charset="0"/>
              </a:rPr>
            </a:br>
            <a:r>
              <a:rPr lang="en-US" sz="6000" b="1" spc="300" dirty="0">
                <a:ln w="1905">
                  <a:solidFill>
                    <a:srgbClr val="002060"/>
                  </a:solidFill>
                </a:ln>
                <a:solidFill>
                  <a:srgbClr val="009999"/>
                </a:solidFill>
                <a:effectLst>
                  <a:glow rad="76200">
                    <a:schemeClr val="accent4">
                      <a:lumMod val="20000"/>
                      <a:lumOff val="80000"/>
                    </a:schemeClr>
                  </a:glow>
                  <a:innerShdw blurRad="69850" dist="43180" dir="5400000">
                    <a:srgbClr val="000000">
                      <a:alpha val="65000"/>
                    </a:srgbClr>
                  </a:innerShdw>
                </a:effectLst>
                <a:latin typeface="Algerian" pitchFamily="82" charset="0"/>
              </a:rPr>
              <a:t>to  the  Problem!</a:t>
            </a:r>
            <a:endParaRPr lang="en-US" sz="6000" spc="300" dirty="0">
              <a:solidFill>
                <a:srgbClr val="009999"/>
              </a:solidFill>
              <a:effectLst>
                <a:glow rad="76200">
                  <a:schemeClr val="accent4">
                    <a:lumMod val="20000"/>
                    <a:lumOff val="80000"/>
                  </a:schemeClr>
                </a:glow>
                <a:innerShdw blurRad="69850" dist="43180" dir="5400000">
                  <a:srgbClr val="000000">
                    <a:alpha val="65000"/>
                  </a:srgbClr>
                </a:innerShdw>
              </a:effectLst>
              <a:latin typeface="Algerian" pitchFamily="82" charset="0"/>
            </a:endParaRPr>
          </a:p>
        </p:txBody>
      </p:sp>
      <p:sp>
        <p:nvSpPr>
          <p:cNvPr id="3" name="Content Placeholder 2"/>
          <p:cNvSpPr>
            <a:spLocks noGrp="1"/>
          </p:cNvSpPr>
          <p:nvPr>
            <p:ph idx="1"/>
          </p:nvPr>
        </p:nvSpPr>
        <p:spPr>
          <a:xfrm>
            <a:off x="110116" y="1958452"/>
            <a:ext cx="9206604" cy="3731147"/>
          </a:xfrm>
        </p:spPr>
        <p:txBody>
          <a:bodyPr>
            <a:normAutofit fontScale="92500" lnSpcReduction="10000"/>
            <a:scene3d>
              <a:camera prst="orthographicFront"/>
              <a:lightRig rig="threePt" dir="t"/>
            </a:scene3d>
            <a:sp3d extrusionH="57150">
              <a:bevelT h="25400" prst="softRound"/>
            </a:sp3d>
          </a:bodyPr>
          <a:lstStyle/>
          <a:p>
            <a:pPr marL="0" indent="0" algn="ctr">
              <a:lnSpc>
                <a:spcPct val="100000"/>
              </a:lnSpc>
              <a:buNone/>
            </a:pPr>
            <a:r>
              <a:rPr lang="en-US" sz="54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Matura MT Script Capitals" pitchFamily="66" charset="0"/>
              </a:rPr>
              <a:t>Yahuah’s Covenant Calendar requires Tishri 9 to need only </a:t>
            </a:r>
            <a:br>
              <a:rPr lang="en-US" sz="54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Matura MT Script Capitals" pitchFamily="66" charset="0"/>
              </a:rPr>
            </a:br>
            <a:r>
              <a:rPr lang="en-US" sz="54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Matura MT Script Capitals" pitchFamily="66" charset="0"/>
              </a:rPr>
              <a:t>1 evening (not 2) to honor the celebration guidelines </a:t>
            </a:r>
            <a:br>
              <a:rPr lang="en-US" sz="54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Matura MT Script Capitals" pitchFamily="66" charset="0"/>
              </a:rPr>
            </a:br>
            <a:r>
              <a:rPr lang="en-US" sz="54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Matura MT Script Capitals" pitchFamily="66" charset="0"/>
              </a:rPr>
              <a:t>for Tishri 10!</a:t>
            </a:r>
            <a:endParaRPr lang="en-US" b="1" dirty="0">
              <a:ln w="1905">
                <a:solidFill>
                  <a:srgbClr val="002060"/>
                </a:solidFill>
              </a:ln>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endParaRPr>
          </a:p>
        </p:txBody>
      </p:sp>
      <p:sp>
        <p:nvSpPr>
          <p:cNvPr id="4" name="Slide Number Placeholder 3"/>
          <p:cNvSpPr>
            <a:spLocks noGrp="1"/>
          </p:cNvSpPr>
          <p:nvPr>
            <p:ph type="sldNum" sz="quarter" idx="12"/>
          </p:nvPr>
        </p:nvSpPr>
        <p:spPr/>
        <p:txBody>
          <a:bodyPr/>
          <a:lstStyle/>
          <a:p>
            <a:fld id="{0FAB87E4-7748-4117-92E5-790DAABEC644}" type="slidenum">
              <a:rPr lang="en-US" smtClean="0"/>
              <a:pPr/>
              <a:t>32</a:t>
            </a:fld>
            <a:endParaRPr lang="en-US" dirty="0"/>
          </a:p>
        </p:txBody>
      </p:sp>
      <p:pic>
        <p:nvPicPr>
          <p:cNvPr id="1030" name="Picture 6" descr="F:\Art on Desktop - 1\All white man clip art\3d white people\3d people light went on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112" y="2812209"/>
            <a:ext cx="2536304" cy="253630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32185" y="5427699"/>
            <a:ext cx="11489205" cy="1200329"/>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600" b="1" dirty="0">
                <a:ln w="1905">
                  <a:solidFill>
                    <a:srgbClr val="FF9900"/>
                  </a:solidFill>
                </a:ln>
                <a:solidFill>
                  <a:schemeClr val="accent4">
                    <a:lumMod val="40000"/>
                    <a:lumOff val="60000"/>
                  </a:schemeClr>
                </a:solidFill>
                <a:effectLst>
                  <a:innerShdw blurRad="69850" dist="43180" dir="5400000">
                    <a:srgbClr val="000000">
                      <a:alpha val="65000"/>
                    </a:srgbClr>
                  </a:innerShdw>
                </a:effectLst>
              </a:rPr>
              <a:t>Next, we will be examining every segment of verse 32 for </a:t>
            </a:r>
            <a:br>
              <a:rPr lang="en-US" sz="3600" b="1" dirty="0">
                <a:ln w="1905">
                  <a:solidFill>
                    <a:srgbClr val="FF9900"/>
                  </a:solidFill>
                </a:ln>
                <a:solidFill>
                  <a:schemeClr val="accent4">
                    <a:lumMod val="40000"/>
                    <a:lumOff val="60000"/>
                  </a:schemeClr>
                </a:solidFill>
                <a:effectLst>
                  <a:innerShdw blurRad="69850" dist="43180" dir="5400000">
                    <a:srgbClr val="000000">
                      <a:alpha val="65000"/>
                    </a:srgbClr>
                  </a:innerShdw>
                </a:effectLst>
              </a:rPr>
            </a:br>
            <a:r>
              <a:rPr lang="en-US" sz="3600" b="1" dirty="0">
                <a:ln w="1905">
                  <a:solidFill>
                    <a:srgbClr val="FF9900"/>
                  </a:solidFill>
                </a:ln>
                <a:solidFill>
                  <a:schemeClr val="accent4">
                    <a:lumMod val="40000"/>
                    <a:lumOff val="60000"/>
                  </a:schemeClr>
                </a:solidFill>
                <a:effectLst>
                  <a:innerShdw blurRad="69850" dist="43180" dir="5400000">
                    <a:srgbClr val="000000">
                      <a:alpha val="65000"/>
                    </a:srgbClr>
                  </a:innerShdw>
                </a:effectLst>
              </a:rPr>
              <a:t>a complete understanding of the </a:t>
            </a:r>
            <a:r>
              <a:rPr lang="en-US" sz="3600" b="1" u="sng" dirty="0">
                <a:ln w="1905">
                  <a:solidFill>
                    <a:srgbClr val="FF9900"/>
                  </a:solidFill>
                </a:ln>
                <a:solidFill>
                  <a:schemeClr val="accent4">
                    <a:lumMod val="40000"/>
                    <a:lumOff val="60000"/>
                  </a:schemeClr>
                </a:solidFill>
                <a:effectLst>
                  <a:innerShdw blurRad="69850" dist="43180" dir="5400000">
                    <a:srgbClr val="000000">
                      <a:alpha val="65000"/>
                    </a:srgbClr>
                  </a:innerShdw>
                </a:effectLst>
              </a:rPr>
              <a:t>true</a:t>
            </a:r>
            <a:r>
              <a:rPr lang="en-US" sz="3600" b="1" dirty="0">
                <a:ln w="1905">
                  <a:solidFill>
                    <a:srgbClr val="FF9900"/>
                  </a:solidFill>
                </a:ln>
                <a:solidFill>
                  <a:schemeClr val="accent4">
                    <a:lumMod val="40000"/>
                    <a:lumOff val="60000"/>
                  </a:schemeClr>
                </a:solidFill>
                <a:effectLst>
                  <a:innerShdw blurRad="69850" dist="43180" dir="5400000">
                    <a:srgbClr val="000000">
                      <a:alpha val="65000"/>
                    </a:srgbClr>
                  </a:innerShdw>
                </a:effectLst>
              </a:rPr>
              <a:t> context of this verse.</a:t>
            </a:r>
            <a:endParaRPr lang="en-US" sz="3600" b="1" cap="none" spc="0" dirty="0">
              <a:ln w="1905">
                <a:solidFill>
                  <a:srgbClr val="FF9900"/>
                </a:solidFill>
              </a:ln>
              <a:solidFill>
                <a:schemeClr val="accent4">
                  <a:lumMod val="40000"/>
                  <a:lumOff val="60000"/>
                </a:schemeClr>
              </a:solidFill>
              <a:effectLst>
                <a:innerShdw blurRad="69850" dist="43180" dir="5400000">
                  <a:srgbClr val="000000">
                    <a:alpha val="65000"/>
                  </a:srgbClr>
                </a:innerShdw>
              </a:effectLst>
            </a:endParaRPr>
          </a:p>
        </p:txBody>
      </p:sp>
      <p:pic>
        <p:nvPicPr>
          <p:cNvPr id="1034" name="Picture 10" descr="C:\Users\Rae\Desktop\bible &amp; boy 6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50512" y="172831"/>
            <a:ext cx="3048000" cy="25987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72493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1030"/>
                                        </p:tgtEl>
                                        <p:attrNameLst>
                                          <p:attrName>style.visibility</p:attrName>
                                        </p:attrNameLst>
                                      </p:cBhvr>
                                      <p:to>
                                        <p:strVal val="visible"/>
                                      </p:to>
                                    </p:set>
                                    <p:animEffect transition="in" filter="wipe(up)">
                                      <p:cBhvr>
                                        <p:cTn id="13" dur="175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95F1FD"/>
            </a:gs>
            <a:gs pos="63000">
              <a:srgbClr val="FFFF00">
                <a:alpha val="57000"/>
              </a:srgbClr>
            </a:gs>
            <a:gs pos="100000">
              <a:srgbClr val="FF0066">
                <a:alpha val="56000"/>
              </a:srgb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18605" y="921100"/>
            <a:ext cx="10554789" cy="4184299"/>
          </a:xfrm>
          <a:noFill/>
        </p:spPr>
        <p:txBody>
          <a:bodyPr anchor="ctr">
            <a:normAutofit/>
            <a:scene3d>
              <a:camera prst="orthographicFront"/>
              <a:lightRig rig="threePt" dir="t"/>
            </a:scene3d>
            <a:sp3d extrusionH="57150">
              <a:bevelT w="38100" h="38100"/>
            </a:sp3d>
          </a:bodyPr>
          <a:lstStyle/>
          <a:p>
            <a:pPr>
              <a:spcAft>
                <a:spcPts val="1200"/>
              </a:spcAft>
            </a:pPr>
            <a:r>
              <a:rPr lang="en-US" sz="2800" dirty="0">
                <a:solidFill>
                  <a:schemeClr val="tx1">
                    <a:lumMod val="95000"/>
                    <a:lumOff val="5000"/>
                  </a:schemeClr>
                </a:solidFill>
              </a:rPr>
              <a:t>There are </a:t>
            </a:r>
            <a:r>
              <a:rPr lang="en-US" sz="2800" b="1" dirty="0">
                <a:solidFill>
                  <a:srgbClr val="FF00FF"/>
                </a:solidFill>
              </a:rPr>
              <a:t>2</a:t>
            </a:r>
            <a:r>
              <a:rPr lang="en-US" sz="2800" dirty="0">
                <a:solidFill>
                  <a:schemeClr val="tx1">
                    <a:lumMod val="95000"/>
                    <a:lumOff val="5000"/>
                  </a:schemeClr>
                </a:solidFill>
              </a:rPr>
              <a:t> times when, by </a:t>
            </a:r>
            <a:r>
              <a:rPr lang="en-US" sz="2800" b="1" dirty="0">
                <a:solidFill>
                  <a:srgbClr val="0000FF"/>
                </a:solidFill>
              </a:rPr>
              <a:t>Divine</a:t>
            </a:r>
            <a:r>
              <a:rPr lang="en-US" sz="2800" dirty="0">
                <a:solidFill>
                  <a:schemeClr val="tx1">
                    <a:lumMod val="95000"/>
                    <a:lumOff val="5000"/>
                  </a:schemeClr>
                </a:solidFill>
              </a:rPr>
              <a:t> intervention, it became dark during the time when the sun was high in the sky! </a:t>
            </a:r>
            <a:br>
              <a:rPr lang="en-US" sz="2800" dirty="0">
                <a:solidFill>
                  <a:schemeClr val="tx1">
                    <a:lumMod val="95000"/>
                    <a:lumOff val="5000"/>
                  </a:schemeClr>
                </a:solidFill>
              </a:rPr>
            </a:br>
            <a:r>
              <a:rPr lang="en-US" sz="2800" dirty="0">
                <a:solidFill>
                  <a:schemeClr val="tx1">
                    <a:lumMod val="95000"/>
                    <a:lumOff val="5000"/>
                  </a:schemeClr>
                </a:solidFill>
              </a:rPr>
              <a:t>The 3</a:t>
            </a:r>
            <a:r>
              <a:rPr lang="en-US" sz="2800" baseline="30000" dirty="0">
                <a:solidFill>
                  <a:schemeClr val="tx1">
                    <a:lumMod val="95000"/>
                    <a:lumOff val="5000"/>
                  </a:schemeClr>
                </a:solidFill>
              </a:rPr>
              <a:t>rd</a:t>
            </a:r>
            <a:r>
              <a:rPr lang="en-US" sz="2800" dirty="0">
                <a:solidFill>
                  <a:schemeClr val="tx1">
                    <a:lumMod val="95000"/>
                    <a:lumOff val="5000"/>
                  </a:schemeClr>
                </a:solidFill>
              </a:rPr>
              <a:t> event is under question.</a:t>
            </a:r>
          </a:p>
          <a:p>
            <a:pPr marL="514350" indent="-514350">
              <a:buClr>
                <a:srgbClr val="FF00FF"/>
              </a:buClr>
              <a:buAutoNum type="arabicPeriod"/>
            </a:pPr>
            <a:r>
              <a:rPr lang="en-US" sz="2800" dirty="0">
                <a:solidFill>
                  <a:schemeClr val="tx1">
                    <a:lumMod val="95000"/>
                    <a:lumOff val="5000"/>
                  </a:schemeClr>
                </a:solidFill>
              </a:rPr>
              <a:t>When the plague of darkness blackened Egypt and Pharaoh’s heart!</a:t>
            </a:r>
          </a:p>
          <a:p>
            <a:pPr marL="514350" indent="-514350">
              <a:buClr>
                <a:srgbClr val="FF00FF"/>
              </a:buClr>
              <a:buAutoNum type="arabicPeriod"/>
            </a:pPr>
            <a:r>
              <a:rPr lang="en-US" sz="2800" dirty="0">
                <a:solidFill>
                  <a:schemeClr val="tx1">
                    <a:lumMod val="95000"/>
                    <a:lumOff val="5000"/>
                  </a:schemeClr>
                </a:solidFill>
              </a:rPr>
              <a:t>When at Golgotha with </a:t>
            </a:r>
            <a:r>
              <a:rPr lang="en-US" sz="2800" b="1" dirty="0" err="1">
                <a:solidFill>
                  <a:srgbClr val="0000FF"/>
                </a:solidFill>
              </a:rPr>
              <a:t>Yahusha</a:t>
            </a:r>
            <a:r>
              <a:rPr lang="en-US" sz="2800" dirty="0">
                <a:solidFill>
                  <a:schemeClr val="tx1">
                    <a:lumMod val="95000"/>
                    <a:lumOff val="5000"/>
                  </a:schemeClr>
                </a:solidFill>
              </a:rPr>
              <a:t> hanging on the cross, it became dark from the 6</a:t>
            </a:r>
            <a:r>
              <a:rPr lang="en-US" sz="2800" baseline="30000" dirty="0">
                <a:solidFill>
                  <a:schemeClr val="tx1">
                    <a:lumMod val="95000"/>
                    <a:lumOff val="5000"/>
                  </a:schemeClr>
                </a:solidFill>
              </a:rPr>
              <a:t>th</a:t>
            </a:r>
            <a:r>
              <a:rPr lang="en-US" sz="2800" dirty="0">
                <a:solidFill>
                  <a:schemeClr val="tx1">
                    <a:lumMod val="95000"/>
                    <a:lumOff val="5000"/>
                  </a:schemeClr>
                </a:solidFill>
              </a:rPr>
              <a:t> hour from Dawn, until the 9</a:t>
            </a:r>
            <a:r>
              <a:rPr lang="en-US" sz="2800" baseline="30000" dirty="0">
                <a:solidFill>
                  <a:schemeClr val="tx1">
                    <a:lumMod val="95000"/>
                    <a:lumOff val="5000"/>
                  </a:schemeClr>
                </a:solidFill>
              </a:rPr>
              <a:t>th</a:t>
            </a:r>
            <a:r>
              <a:rPr lang="en-US" sz="2800" dirty="0">
                <a:solidFill>
                  <a:schemeClr val="tx1">
                    <a:lumMod val="95000"/>
                    <a:lumOff val="5000"/>
                  </a:schemeClr>
                </a:solidFill>
              </a:rPr>
              <a:t> hour from Dawn.</a:t>
            </a:r>
          </a:p>
          <a:p>
            <a:pPr marL="514350" indent="-514350">
              <a:buAutoNum type="arabicPeriod"/>
            </a:pPr>
            <a:r>
              <a:rPr lang="en-US" sz="2800" dirty="0">
                <a:solidFill>
                  <a:schemeClr val="tx1">
                    <a:lumMod val="95000"/>
                    <a:lumOff val="5000"/>
                  </a:schemeClr>
                </a:solidFill>
              </a:rPr>
              <a:t>The dark day of May 19, 1780 in New England &amp; Canada. This event is definitely questionable and up for deep discussion.</a:t>
            </a:r>
          </a:p>
        </p:txBody>
      </p:sp>
      <p:sp>
        <p:nvSpPr>
          <p:cNvPr id="4" name="Lightning Bolt 3"/>
          <p:cNvSpPr/>
          <p:nvPr/>
        </p:nvSpPr>
        <p:spPr>
          <a:xfrm rot="5400000">
            <a:off x="5607124" y="133276"/>
            <a:ext cx="1048871" cy="985520"/>
          </a:xfrm>
          <a:prstGeom prst="lightningBolt">
            <a:avLst/>
          </a:prstGeom>
          <a:solidFill>
            <a:srgbClr val="FFFF00"/>
          </a:solidFill>
          <a:ln w="5715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a:xfrm>
            <a:off x="11612879" y="6378575"/>
            <a:ext cx="443477" cy="365125"/>
          </a:xfrm>
        </p:spPr>
        <p:txBody>
          <a:bodyPr/>
          <a:lstStyle/>
          <a:p>
            <a:fld id="{0FAB87E4-7748-4117-92E5-790DAABEC644}" type="slidenum">
              <a:rPr lang="en-US" sz="1400" b="1" smtClean="0">
                <a:solidFill>
                  <a:schemeClr val="tx1"/>
                </a:solidFill>
              </a:rPr>
              <a:t>33</a:t>
            </a:fld>
            <a:endParaRPr lang="en-US" sz="1400" b="1" dirty="0">
              <a:solidFill>
                <a:schemeClr val="tx1"/>
              </a:solidFill>
            </a:endParaRPr>
          </a:p>
        </p:txBody>
      </p:sp>
      <p:pic>
        <p:nvPicPr>
          <p:cNvPr id="5" name="Picture 8" descr="C:\Users\Rae\Desktop\Art on Desktop\white man clip art\3d white people\ques mark loose.jp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9059636" y="4748160"/>
            <a:ext cx="1390650" cy="2033639"/>
          </a:xfrm>
          <a:prstGeom prst="rect">
            <a:avLst/>
          </a:prstGeom>
          <a:noFill/>
          <a:effectLst>
            <a:softEdge rad="215900"/>
          </a:effectLst>
          <a:extLst>
            <a:ext uri="{909E8E84-426E-40DD-AFC4-6F175D3DCCD1}">
              <a14:hiddenFill xmlns:a14="http://schemas.microsoft.com/office/drawing/2010/main">
                <a:solidFill>
                  <a:srgbClr val="FFFFFF"/>
                </a:solidFill>
              </a14:hiddenFill>
            </a:ext>
          </a:extLst>
        </p:spPr>
      </p:pic>
      <p:sp>
        <p:nvSpPr>
          <p:cNvPr id="6" name="Text Placeholder 2"/>
          <p:cNvSpPr txBox="1">
            <a:spLocks/>
          </p:cNvSpPr>
          <p:nvPr/>
        </p:nvSpPr>
        <p:spPr>
          <a:xfrm>
            <a:off x="677090" y="5129665"/>
            <a:ext cx="8880567" cy="1543277"/>
          </a:xfrm>
          <a:prstGeom prst="rect">
            <a:avLst/>
          </a:prstGeom>
          <a:noFill/>
        </p:spPr>
        <p:txBody>
          <a:bodyPr vert="horz" lIns="91440" tIns="45720" rIns="91440" bIns="45720" rtlCol="0" anchor="ctr">
            <a:noAutofit/>
            <a:scene3d>
              <a:camera prst="orthographicFront"/>
              <a:lightRig rig="threePt" dir="t"/>
            </a:scene3d>
            <a:sp3d extrusionH="57150">
              <a:bevelT w="38100" h="38100"/>
            </a:sp3d>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0000"/>
              </a:lnSpc>
            </a:pPr>
            <a:r>
              <a:rPr lang="en-US" sz="3200" b="1" i="1" dirty="0">
                <a:solidFill>
                  <a:schemeClr val="tx1">
                    <a:lumMod val="95000"/>
                    <a:lumOff val="5000"/>
                  </a:schemeClr>
                </a:solidFill>
                <a:effectLst>
                  <a:glow rad="127000">
                    <a:srgbClr val="00CC00"/>
                  </a:glow>
                </a:effectLst>
                <a:latin typeface="Georgia" panose="02040502050405020303" pitchFamily="18" charset="0"/>
              </a:rPr>
              <a:t>How often have you seen darkness </a:t>
            </a:r>
            <a:br>
              <a:rPr lang="en-US" sz="3200" b="1" i="1" dirty="0">
                <a:solidFill>
                  <a:schemeClr val="tx1">
                    <a:lumMod val="95000"/>
                    <a:lumOff val="5000"/>
                  </a:schemeClr>
                </a:solidFill>
                <a:effectLst>
                  <a:glow rad="127000">
                    <a:srgbClr val="00CC00"/>
                  </a:glow>
                </a:effectLst>
                <a:latin typeface="Georgia" panose="02040502050405020303" pitchFamily="18" charset="0"/>
              </a:rPr>
            </a:br>
            <a:r>
              <a:rPr lang="en-US" sz="3200" b="1" i="1" dirty="0">
                <a:solidFill>
                  <a:schemeClr val="tx1">
                    <a:lumMod val="95000"/>
                    <a:lumOff val="5000"/>
                  </a:schemeClr>
                </a:solidFill>
                <a:effectLst>
                  <a:glow rad="127000">
                    <a:srgbClr val="00CC00"/>
                  </a:glow>
                </a:effectLst>
                <a:latin typeface="Georgia" panose="02040502050405020303" pitchFamily="18" charset="0"/>
              </a:rPr>
              <a:t>take over the sky when the sun is still directly shining on the land? </a:t>
            </a:r>
          </a:p>
        </p:txBody>
      </p:sp>
    </p:spTree>
    <p:extLst>
      <p:ext uri="{BB962C8B-B14F-4D97-AF65-F5344CB8AC3E}">
        <p14:creationId xmlns:p14="http://schemas.microsoft.com/office/powerpoint/2010/main" val="10676343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95F1FD"/>
            </a:gs>
            <a:gs pos="63000">
              <a:srgbClr val="FFFF00">
                <a:alpha val="57000"/>
              </a:srgbClr>
            </a:gs>
            <a:gs pos="100000">
              <a:srgbClr val="FF0066">
                <a:alpha val="56000"/>
              </a:srgb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89857" y="0"/>
            <a:ext cx="11185394" cy="6858000"/>
          </a:xfrm>
          <a:noFill/>
        </p:spPr>
        <p:txBody>
          <a:bodyPr anchor="ctr">
            <a:normAutofit/>
            <a:scene3d>
              <a:camera prst="orthographicFront"/>
              <a:lightRig rig="threePt" dir="t"/>
            </a:scene3d>
            <a:sp3d extrusionH="57150">
              <a:bevelT w="38100" h="38100"/>
            </a:sp3d>
          </a:bodyPr>
          <a:lstStyle/>
          <a:p>
            <a:r>
              <a:rPr lang="en-US" sz="3200" dirty="0">
                <a:solidFill>
                  <a:schemeClr val="tx2"/>
                </a:solidFill>
              </a:rPr>
              <a:t>It makes no sense whatsoever to have the Day of Atonement </a:t>
            </a:r>
            <a:br>
              <a:rPr lang="en-US" sz="3200" dirty="0">
                <a:solidFill>
                  <a:schemeClr val="tx2"/>
                </a:solidFill>
              </a:rPr>
            </a:br>
            <a:r>
              <a:rPr lang="en-US" sz="3200" dirty="0">
                <a:solidFill>
                  <a:schemeClr val="tx2"/>
                </a:solidFill>
              </a:rPr>
              <a:t>start at sunset. By default of </a:t>
            </a:r>
            <a:r>
              <a:rPr lang="en-US" sz="3200" u="sng" dirty="0">
                <a:solidFill>
                  <a:schemeClr val="tx2"/>
                </a:solidFill>
              </a:rPr>
              <a:t>sunset theory characteristics</a:t>
            </a:r>
            <a:r>
              <a:rPr lang="en-US" sz="3200" dirty="0">
                <a:solidFill>
                  <a:schemeClr val="tx2"/>
                </a:solidFill>
              </a:rPr>
              <a:t>, </a:t>
            </a:r>
            <a:br>
              <a:rPr lang="en-US" sz="3200" dirty="0">
                <a:solidFill>
                  <a:schemeClr val="tx2"/>
                </a:solidFill>
              </a:rPr>
            </a:br>
            <a:r>
              <a:rPr lang="en-US" sz="3200" b="1" i="1" dirty="0">
                <a:solidFill>
                  <a:srgbClr val="FF0000"/>
                </a:solidFill>
              </a:rPr>
              <a:t>total misalignment </a:t>
            </a:r>
            <a:r>
              <a:rPr lang="en-US" sz="3200" dirty="0">
                <a:solidFill>
                  <a:schemeClr val="tx2"/>
                </a:solidFill>
              </a:rPr>
              <a:t>with </a:t>
            </a:r>
            <a:r>
              <a:rPr lang="en-US" sz="3200" b="1" i="1" dirty="0">
                <a:solidFill>
                  <a:schemeClr val="accent6">
                    <a:lumMod val="75000"/>
                  </a:schemeClr>
                </a:solidFill>
              </a:rPr>
              <a:t>Genesis 1 </a:t>
            </a:r>
            <a:r>
              <a:rPr lang="en-US" sz="3200" dirty="0">
                <a:solidFill>
                  <a:schemeClr val="tx2"/>
                </a:solidFill>
              </a:rPr>
              <a:t>and </a:t>
            </a:r>
            <a:r>
              <a:rPr lang="en-US" sz="3200" b="1" dirty="0">
                <a:solidFill>
                  <a:srgbClr val="0000FF"/>
                </a:solidFill>
              </a:rPr>
              <a:t>Yahuah’s Statutes </a:t>
            </a:r>
            <a:r>
              <a:rPr lang="en-US" sz="3200" dirty="0">
                <a:solidFill>
                  <a:schemeClr val="tx2"/>
                </a:solidFill>
              </a:rPr>
              <a:t>becomes inevitable.</a:t>
            </a:r>
          </a:p>
          <a:p>
            <a:pPr>
              <a:buClr>
                <a:srgbClr val="009999"/>
              </a:buClr>
            </a:pPr>
            <a:r>
              <a:rPr lang="en-US" sz="3200" dirty="0">
                <a:solidFill>
                  <a:schemeClr val="tx2"/>
                </a:solidFill>
              </a:rPr>
              <a:t>The questions then are –</a:t>
            </a:r>
            <a:br>
              <a:rPr lang="en-US" sz="3200" dirty="0">
                <a:solidFill>
                  <a:schemeClr val="tx2"/>
                </a:solidFill>
              </a:rPr>
            </a:br>
            <a:r>
              <a:rPr lang="en-US" sz="3200" dirty="0">
                <a:solidFill>
                  <a:schemeClr val="tx2"/>
                </a:solidFill>
              </a:rPr>
              <a:t>	A)	</a:t>
            </a:r>
            <a:r>
              <a:rPr lang="en-US" sz="3200" b="1" dirty="0">
                <a:solidFill>
                  <a:schemeClr val="accent2">
                    <a:lumMod val="75000"/>
                  </a:schemeClr>
                </a:solidFill>
              </a:rPr>
              <a:t>When does Tishri 10 begin?</a:t>
            </a:r>
          </a:p>
          <a:p>
            <a:pPr>
              <a:buClr>
                <a:srgbClr val="009999"/>
              </a:buClr>
            </a:pPr>
            <a:r>
              <a:rPr lang="en-US" sz="3200" dirty="0">
                <a:solidFill>
                  <a:schemeClr val="tx2"/>
                </a:solidFill>
              </a:rPr>
              <a:t>	B)	</a:t>
            </a:r>
            <a:r>
              <a:rPr lang="en-US" sz="3200" b="1" u="sng" dirty="0">
                <a:solidFill>
                  <a:schemeClr val="accent2">
                    <a:lumMod val="75000"/>
                  </a:schemeClr>
                </a:solidFill>
              </a:rPr>
              <a:t>What</a:t>
            </a:r>
            <a:r>
              <a:rPr lang="en-US" sz="3200" b="1" dirty="0">
                <a:solidFill>
                  <a:schemeClr val="accent2">
                    <a:lumMod val="75000"/>
                  </a:schemeClr>
                </a:solidFill>
              </a:rPr>
              <a:t> commences in the evening of Tishri 9?</a:t>
            </a:r>
          </a:p>
          <a:p>
            <a:pPr algn="ctr">
              <a:buClr>
                <a:srgbClr val="009999"/>
              </a:buClr>
            </a:pPr>
            <a:r>
              <a:rPr lang="en-US" sz="3200" dirty="0">
                <a:solidFill>
                  <a:schemeClr val="tx1"/>
                </a:solidFill>
              </a:rPr>
              <a:t>We are told to come to </a:t>
            </a:r>
            <a:r>
              <a:rPr lang="en-US" sz="3200" b="1" dirty="0">
                <a:solidFill>
                  <a:srgbClr val="0000FF"/>
                </a:solidFill>
              </a:rPr>
              <a:t>Yahusha</a:t>
            </a:r>
            <a:r>
              <a:rPr lang="en-US" sz="3200" dirty="0">
                <a:solidFill>
                  <a:schemeClr val="tx1"/>
                </a:solidFill>
              </a:rPr>
              <a:t> as little children </a:t>
            </a:r>
            <a:br>
              <a:rPr lang="en-US" sz="3200" dirty="0">
                <a:solidFill>
                  <a:schemeClr val="tx1"/>
                </a:solidFill>
              </a:rPr>
            </a:br>
            <a:r>
              <a:rPr lang="en-US" sz="3200" dirty="0">
                <a:solidFill>
                  <a:schemeClr val="tx1"/>
                </a:solidFill>
              </a:rPr>
              <a:t>(ready to learn from an uncluttered platform).</a:t>
            </a:r>
          </a:p>
          <a:p>
            <a:pPr>
              <a:buClr>
                <a:srgbClr val="009999"/>
              </a:buClr>
            </a:pPr>
            <a:r>
              <a:rPr lang="en-US" sz="3200" b="1" i="1" dirty="0">
                <a:solidFill>
                  <a:srgbClr val="008080"/>
                </a:solidFill>
                <a:latin typeface="Georgia" panose="02040502050405020303" pitchFamily="18" charset="0"/>
              </a:rPr>
              <a:t>Matt 18:3</a:t>
            </a:r>
            <a:r>
              <a:rPr lang="en-US" sz="3200" b="1" i="1" dirty="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And said, Verily I say unto you, Except ye be converted, and </a:t>
            </a:r>
            <a:r>
              <a:rPr lang="en-US" sz="3200" dirty="0">
                <a:ln>
                  <a:solidFill>
                    <a:srgbClr val="0000FF"/>
                  </a:solidFill>
                </a:ln>
                <a:solidFill>
                  <a:prstClr val="black"/>
                </a:solidFill>
                <a:effectLst>
                  <a:glow rad="127000">
                    <a:srgbClr val="00CC00"/>
                  </a:glow>
                </a:effectLst>
                <a:latin typeface="Georgia" panose="02040502050405020303" pitchFamily="18" charset="0"/>
              </a:rPr>
              <a:t>become as little children, </a:t>
            </a:r>
            <a:r>
              <a:rPr lang="en-US" sz="3200" dirty="0">
                <a:solidFill>
                  <a:prstClr val="black"/>
                </a:solidFill>
                <a:latin typeface="Georgia" panose="02040502050405020303" pitchFamily="18" charset="0"/>
              </a:rPr>
              <a:t>ye shall not enter into the kingdom of heaven.</a:t>
            </a:r>
          </a:p>
        </p:txBody>
      </p:sp>
      <p:sp>
        <p:nvSpPr>
          <p:cNvPr id="2" name="Slide Number Placeholder 1"/>
          <p:cNvSpPr>
            <a:spLocks noGrp="1"/>
          </p:cNvSpPr>
          <p:nvPr>
            <p:ph type="sldNum" sz="quarter" idx="12"/>
          </p:nvPr>
        </p:nvSpPr>
        <p:spPr>
          <a:xfrm>
            <a:off x="11647170" y="6390640"/>
            <a:ext cx="449580" cy="365125"/>
          </a:xfrm>
        </p:spPr>
        <p:txBody>
          <a:bodyPr/>
          <a:lstStyle/>
          <a:p>
            <a:fld id="{0FAB87E4-7748-4117-92E5-790DAABEC644}" type="slidenum">
              <a:rPr lang="en-US" sz="1400" b="1" smtClean="0">
                <a:solidFill>
                  <a:schemeClr val="tx1"/>
                </a:solidFill>
              </a:rPr>
              <a:t>34</a:t>
            </a:fld>
            <a:endParaRPr lang="en-US" sz="1400" b="1" dirty="0">
              <a:solidFill>
                <a:schemeClr val="tx1"/>
              </a:solidFill>
            </a:endParaRPr>
          </a:p>
        </p:txBody>
      </p:sp>
    </p:spTree>
    <p:extLst>
      <p:ext uri="{BB962C8B-B14F-4D97-AF65-F5344CB8AC3E}">
        <p14:creationId xmlns:p14="http://schemas.microsoft.com/office/powerpoint/2010/main" val="33505461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500"/>
                                        <p:tgtEl>
                                          <p:spTgt spid="3">
                                            <p:txEl>
                                              <p:pRg st="1" end="1"/>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up)">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1000"/>
                                        <p:tgtEl>
                                          <p:spTgt spid="3">
                                            <p:txEl>
                                              <p:pRg st="3" end="3"/>
                                            </p:txEl>
                                          </p:spTgt>
                                        </p:tgtEl>
                                      </p:cBhvr>
                                    </p:animEffect>
                                    <p:anim calcmode="lin" valueType="num">
                                      <p:cBhvr>
                                        <p:cTn id="1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idx="1"/>
          </p:nvPr>
        </p:nvSpPr>
        <p:spPr>
          <a:xfrm>
            <a:off x="-10892" y="-130637"/>
            <a:ext cx="3701143" cy="5061857"/>
          </a:xfrm>
          <a:noFill/>
        </p:spPr>
        <p:txBody>
          <a:bodyPr anchor="ctr">
            <a:normAutofit/>
            <a:scene3d>
              <a:camera prst="orthographicFront"/>
              <a:lightRig rig="threePt" dir="t"/>
            </a:scene3d>
            <a:sp3d extrusionH="57150">
              <a:bevelT w="38100" h="38100"/>
            </a:sp3d>
          </a:bodyPr>
          <a:lstStyle/>
          <a:p>
            <a:pPr>
              <a:buClr>
                <a:srgbClr val="009999"/>
              </a:buClr>
            </a:pPr>
            <a:r>
              <a:rPr lang="en-US" sz="3200" dirty="0">
                <a:solidFill>
                  <a:schemeClr val="accent4">
                    <a:lumMod val="60000"/>
                    <a:lumOff val="40000"/>
                  </a:schemeClr>
                </a:solidFill>
                <a:latin typeface="Arial Rounded MT Bold" pitchFamily="34" charset="0"/>
              </a:rPr>
              <a:t>Let’s put on our </a:t>
            </a:r>
            <a:r>
              <a:rPr lang="en-US" sz="3200" dirty="0">
                <a:solidFill>
                  <a:srgbClr val="00FF99"/>
                </a:solidFill>
                <a:latin typeface="Arial Rounded MT Bold" pitchFamily="34" charset="0"/>
              </a:rPr>
              <a:t>“</a:t>
            </a:r>
            <a:r>
              <a:rPr lang="en-US" sz="3200" b="1" i="1" u="sng" dirty="0">
                <a:solidFill>
                  <a:srgbClr val="00FF99"/>
                </a:solidFill>
                <a:latin typeface="Arial Rounded MT Bold" pitchFamily="34" charset="0"/>
              </a:rPr>
              <a:t>little children hats</a:t>
            </a:r>
            <a:r>
              <a:rPr lang="en-US" sz="3200" dirty="0">
                <a:solidFill>
                  <a:srgbClr val="00FF99"/>
                </a:solidFill>
                <a:latin typeface="Arial Rounded MT Bold" pitchFamily="34" charset="0"/>
              </a:rPr>
              <a:t>” </a:t>
            </a:r>
            <a:r>
              <a:rPr lang="en-US" sz="4000" b="1" dirty="0">
                <a:solidFill>
                  <a:srgbClr val="00FFFF"/>
                </a:solidFill>
                <a:latin typeface="Arial Rounded MT Bold" pitchFamily="34" charset="0"/>
                <a:sym typeface="Wingdings" panose="05000000000000000000" pitchFamily="2" charset="2"/>
              </a:rPr>
              <a:t></a:t>
            </a:r>
            <a:r>
              <a:rPr lang="en-US" sz="3200" dirty="0">
                <a:solidFill>
                  <a:schemeClr val="accent4">
                    <a:lumMod val="60000"/>
                    <a:lumOff val="40000"/>
                  </a:schemeClr>
                </a:solidFill>
                <a:latin typeface="Arial Rounded MT Bold" pitchFamily="34" charset="0"/>
                <a:sym typeface="Wingdings" panose="05000000000000000000" pitchFamily="2" charset="2"/>
              </a:rPr>
              <a:t> </a:t>
            </a:r>
            <a:r>
              <a:rPr lang="en-US" sz="3200" dirty="0">
                <a:solidFill>
                  <a:schemeClr val="accent4">
                    <a:lumMod val="60000"/>
                    <a:lumOff val="40000"/>
                  </a:schemeClr>
                </a:solidFill>
                <a:latin typeface="Arial Rounded MT Bold" pitchFamily="34" charset="0"/>
              </a:rPr>
              <a:t>and look at what </a:t>
            </a:r>
            <a:br>
              <a:rPr lang="en-US" sz="3200" dirty="0">
                <a:solidFill>
                  <a:schemeClr val="accent4">
                    <a:lumMod val="60000"/>
                    <a:lumOff val="40000"/>
                  </a:schemeClr>
                </a:solidFill>
                <a:latin typeface="Arial Rounded MT Bold" pitchFamily="34" charset="0"/>
              </a:rPr>
            </a:br>
            <a:r>
              <a:rPr lang="en-US" sz="3200" dirty="0">
                <a:solidFill>
                  <a:schemeClr val="accent4">
                    <a:lumMod val="60000"/>
                    <a:lumOff val="40000"/>
                  </a:schemeClr>
                </a:solidFill>
                <a:latin typeface="Arial Rounded MT Bold" pitchFamily="34" charset="0"/>
              </a:rPr>
              <a:t>the Scriptures declare for </a:t>
            </a:r>
            <a:br>
              <a:rPr lang="en-US" sz="3200" dirty="0">
                <a:solidFill>
                  <a:schemeClr val="accent4">
                    <a:lumMod val="60000"/>
                    <a:lumOff val="40000"/>
                  </a:schemeClr>
                </a:solidFill>
                <a:latin typeface="Arial Rounded MT Bold" pitchFamily="34" charset="0"/>
              </a:rPr>
            </a:br>
            <a:r>
              <a:rPr lang="en-US" sz="3200" dirty="0">
                <a:solidFill>
                  <a:schemeClr val="accent4">
                    <a:lumMod val="60000"/>
                    <a:lumOff val="40000"/>
                  </a:schemeClr>
                </a:solidFill>
                <a:latin typeface="Arial Rounded MT Bold" pitchFamily="34" charset="0"/>
              </a:rPr>
              <a:t>the start of Tishri 10 – </a:t>
            </a:r>
            <a:br>
              <a:rPr lang="en-US" sz="3200" dirty="0">
                <a:solidFill>
                  <a:schemeClr val="accent4">
                    <a:lumMod val="60000"/>
                    <a:lumOff val="40000"/>
                  </a:schemeClr>
                </a:solidFill>
                <a:latin typeface="Arial Rounded MT Bold" pitchFamily="34" charset="0"/>
              </a:rPr>
            </a:br>
            <a:r>
              <a:rPr lang="en-US" sz="3200" u="sng" dirty="0">
                <a:solidFill>
                  <a:schemeClr val="accent4">
                    <a:lumMod val="60000"/>
                    <a:lumOff val="40000"/>
                  </a:schemeClr>
                </a:solidFill>
                <a:latin typeface="Arial Rounded MT Bold" pitchFamily="34" charset="0"/>
              </a:rPr>
              <a:t>The</a:t>
            </a:r>
            <a:r>
              <a:rPr lang="en-US" sz="3200" dirty="0">
                <a:solidFill>
                  <a:schemeClr val="accent4">
                    <a:lumMod val="60000"/>
                    <a:lumOff val="40000"/>
                  </a:schemeClr>
                </a:solidFill>
                <a:latin typeface="Arial Rounded MT Bold" pitchFamily="34" charset="0"/>
              </a:rPr>
              <a:t> Day of Atonement!   </a:t>
            </a:r>
          </a:p>
        </p:txBody>
      </p:sp>
      <p:sp>
        <p:nvSpPr>
          <p:cNvPr id="2" name="Slide Number Placeholder 1"/>
          <p:cNvSpPr>
            <a:spLocks noGrp="1"/>
          </p:cNvSpPr>
          <p:nvPr>
            <p:ph type="sldNum" sz="quarter" idx="12"/>
          </p:nvPr>
        </p:nvSpPr>
        <p:spPr/>
        <p:txBody>
          <a:bodyPr/>
          <a:lstStyle/>
          <a:p>
            <a:fld id="{0FAB87E4-7748-4117-92E5-790DAABEC644}" type="slidenum">
              <a:rPr lang="en-US" sz="1400" b="1" smtClean="0">
                <a:solidFill>
                  <a:schemeClr val="bg1"/>
                </a:solidFill>
              </a:rPr>
              <a:t>35</a:t>
            </a:fld>
            <a:endParaRPr lang="en-US" sz="1400" b="1" dirty="0">
              <a:solidFill>
                <a:schemeClr val="bg1"/>
              </a:solidFill>
            </a:endParaRPr>
          </a:p>
        </p:txBody>
      </p:sp>
    </p:spTree>
    <p:extLst>
      <p:ext uri="{BB962C8B-B14F-4D97-AF65-F5344CB8AC3E}">
        <p14:creationId xmlns:p14="http://schemas.microsoft.com/office/powerpoint/2010/main" val="378854934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anim calcmode="lin" valueType="num">
                                      <p:cBhvr>
                                        <p:cTn id="8" dur="1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bodyPr>
          <a:lstStyle/>
          <a:p>
            <a:r>
              <a:rPr lang="en-US" sz="800" dirty="0">
                <a:noFill/>
              </a:rPr>
              <a:t>.</a:t>
            </a:r>
          </a:p>
        </p:txBody>
      </p:sp>
      <p:sp>
        <p:nvSpPr>
          <p:cNvPr id="3" name="Text Placeholder 2"/>
          <p:cNvSpPr>
            <a:spLocks noGrp="1"/>
          </p:cNvSpPr>
          <p:nvPr>
            <p:ph type="body" idx="1"/>
          </p:nvPr>
        </p:nvSpPr>
        <p:spPr>
          <a:xfrm>
            <a:off x="165279" y="151324"/>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r>
              <a:rPr lang="en-US" sz="2800" dirty="0">
                <a:solidFill>
                  <a:schemeClr val="tx1">
                    <a:lumMod val="95000"/>
                    <a:lumOff val="5000"/>
                  </a:schemeClr>
                </a:solidFill>
              </a:rPr>
              <a:t>Please note the </a:t>
            </a:r>
            <a:r>
              <a:rPr lang="en-US" sz="2800" u="sng" dirty="0">
                <a:solidFill>
                  <a:schemeClr val="tx1">
                    <a:lumMod val="95000"/>
                    <a:lumOff val="5000"/>
                  </a:schemeClr>
                </a:solidFill>
              </a:rPr>
              <a:t>9</a:t>
            </a:r>
            <a:r>
              <a:rPr lang="en-US" sz="2800" u="sng" baseline="30000" dirty="0">
                <a:solidFill>
                  <a:schemeClr val="tx1">
                    <a:lumMod val="95000"/>
                    <a:lumOff val="5000"/>
                  </a:schemeClr>
                </a:solidFill>
              </a:rPr>
              <a:t>th</a:t>
            </a:r>
            <a:r>
              <a:rPr lang="en-US" sz="2800" u="sng" dirty="0">
                <a:solidFill>
                  <a:schemeClr val="tx1">
                    <a:lumMod val="95000"/>
                    <a:lumOff val="5000"/>
                  </a:schemeClr>
                </a:solidFill>
              </a:rPr>
              <a:t> of Tishri</a:t>
            </a:r>
            <a:r>
              <a:rPr lang="en-US" sz="2800" dirty="0">
                <a:solidFill>
                  <a:schemeClr val="tx1">
                    <a:lumMod val="95000"/>
                    <a:lumOff val="5000"/>
                  </a:schemeClr>
                </a:solidFill>
              </a:rPr>
              <a:t> morning </a:t>
            </a:r>
            <a:r>
              <a:rPr lang="en-US" sz="2800" b="1" dirty="0" err="1">
                <a:ln>
                  <a:solidFill>
                    <a:srgbClr val="FF00FF"/>
                  </a:solidFill>
                </a:ln>
                <a:solidFill>
                  <a:srgbClr val="00B0F0"/>
                </a:solidFill>
              </a:rPr>
              <a:t>ereb</a:t>
            </a:r>
            <a:r>
              <a:rPr lang="en-US" sz="2800" dirty="0">
                <a:solidFill>
                  <a:schemeClr val="tx1">
                    <a:lumMod val="95000"/>
                    <a:lumOff val="5000"/>
                  </a:schemeClr>
                </a:solidFill>
              </a:rPr>
              <a:t> (twilight mixture) </a:t>
            </a:r>
            <a:r>
              <a:rPr lang="en-US" sz="2800" b="1" i="1" u="sng" dirty="0">
                <a:solidFill>
                  <a:srgbClr val="CC00CC"/>
                </a:solidFill>
              </a:rPr>
              <a:t>before</a:t>
            </a:r>
            <a:r>
              <a:rPr lang="en-US" sz="2800" dirty="0">
                <a:solidFill>
                  <a:schemeClr val="tx1">
                    <a:lumMod val="95000"/>
                    <a:lumOff val="5000"/>
                  </a:schemeClr>
                </a:solidFill>
              </a:rPr>
              <a:t> the sunrise!</a:t>
            </a:r>
          </a:p>
          <a:p>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17227" y="11981"/>
            <a:ext cx="7772591" cy="722860"/>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Covenant Calendar – </a:t>
            </a:r>
            <a:r>
              <a:rPr lang="en-CA" sz="3600" b="1" i="1" dirty="0">
                <a:ln>
                  <a:solidFill>
                    <a:schemeClr val="tx1"/>
                  </a:solidFill>
                </a:ln>
                <a:solidFill>
                  <a:srgbClr val="CC00CC"/>
                </a:solidFill>
                <a:effectLst>
                  <a:glow rad="127000">
                    <a:srgbClr val="FFFF00"/>
                  </a:glow>
                </a:effectLst>
                <a:latin typeface="Georgia" panose="02040502050405020303" pitchFamily="18" charset="0"/>
              </a:rPr>
              <a:t>Tishri 9!</a:t>
            </a:r>
          </a:p>
        </p:txBody>
      </p:sp>
      <p:sp>
        <p:nvSpPr>
          <p:cNvPr id="5" name="Rectangle 4"/>
          <p:cNvSpPr/>
          <p:nvPr/>
        </p:nvSpPr>
        <p:spPr>
          <a:xfrm>
            <a:off x="396388" y="3464967"/>
            <a:ext cx="1363075"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8</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6813687" y="3473609"/>
            <a:ext cx="4931523" cy="654253"/>
          </a:xfrm>
          <a:prstGeom prst="rect">
            <a:avLst/>
          </a:prstGeom>
          <a:solidFill>
            <a:schemeClr val="tx1">
              <a:lumMod val="75000"/>
              <a:lumOff val="2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9</a:t>
            </a:r>
            <a:r>
              <a:rPr lang="en-CA" sz="3600" b="1" baseline="30000" dirty="0"/>
              <a:t>th</a:t>
            </a:r>
            <a:r>
              <a:rPr lang="en-CA" sz="3600" b="1" dirty="0"/>
              <a:t> of Tishri</a:t>
            </a:r>
          </a:p>
        </p:txBody>
      </p:sp>
      <p:sp>
        <p:nvSpPr>
          <p:cNvPr id="9" name="Rectangle 8"/>
          <p:cNvSpPr/>
          <p:nvPr/>
        </p:nvSpPr>
        <p:spPr>
          <a:xfrm>
            <a:off x="1867421" y="3483434"/>
            <a:ext cx="4929051" cy="631372"/>
          </a:xfrm>
          <a:prstGeom prst="rect">
            <a:avLst/>
          </a:prstGeom>
          <a:solidFill>
            <a:schemeClr val="bg1">
              <a:lumMod val="95000"/>
            </a:schemeClr>
          </a:solidFill>
          <a:ln w="12700">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9</a:t>
            </a:r>
            <a:r>
              <a:rPr lang="en-CA" sz="3600" b="1" baseline="30000" dirty="0">
                <a:solidFill>
                  <a:schemeClr val="tx1"/>
                </a:solidFill>
              </a:rPr>
              <a:t>th</a:t>
            </a:r>
            <a:r>
              <a:rPr lang="en-CA" sz="3600" b="1" dirty="0">
                <a:solidFill>
                  <a:schemeClr val="tx1"/>
                </a:solidFill>
              </a:rPr>
              <a:t> of Tishri</a:t>
            </a:r>
          </a:p>
        </p:txBody>
      </p:sp>
      <p:cxnSp>
        <p:nvCxnSpPr>
          <p:cNvPr id="11" name="Straight Connector 10"/>
          <p:cNvCxnSpPr/>
          <p:nvPr/>
        </p:nvCxnSpPr>
        <p:spPr>
          <a:xfrm flipV="1">
            <a:off x="1812980" y="2390714"/>
            <a:ext cx="5789" cy="1737149"/>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04024" y="24664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CC66FF"/>
                </a:solidFill>
              </a:rPr>
              <a:t>Dawn</a:t>
            </a:r>
          </a:p>
        </p:txBody>
      </p:sp>
      <p:sp>
        <p:nvSpPr>
          <p:cNvPr id="16" name="Rectangle 15"/>
          <p:cNvSpPr/>
          <p:nvPr/>
        </p:nvSpPr>
        <p:spPr>
          <a:xfrm>
            <a:off x="5240380" y="1229452"/>
            <a:ext cx="6841705" cy="1844615"/>
          </a:xfrm>
          <a:prstGeom prst="rect">
            <a:avLst/>
          </a:prstGeom>
          <a:solidFill>
            <a:schemeClr val="accent5">
              <a:lumMod val="20000"/>
              <a:lumOff val="80000"/>
            </a:schemeClr>
          </a:solidFill>
          <a:ln>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000" dirty="0">
                <a:solidFill>
                  <a:schemeClr val="tx1"/>
                </a:solidFill>
              </a:rPr>
              <a:t>The </a:t>
            </a:r>
            <a:r>
              <a:rPr lang="en-CA" sz="3000" b="1" dirty="0">
                <a:solidFill>
                  <a:schemeClr val="accent2">
                    <a:lumMod val="75000"/>
                  </a:schemeClr>
                </a:solidFill>
              </a:rPr>
              <a:t>sunset of the </a:t>
            </a:r>
            <a:r>
              <a:rPr lang="en-US" sz="3000" b="1" u="sng" dirty="0">
                <a:solidFill>
                  <a:srgbClr val="C00000"/>
                </a:solidFill>
              </a:rPr>
              <a:t>9</a:t>
            </a:r>
            <a:r>
              <a:rPr lang="en-US" sz="3000" b="1" u="sng" baseline="30000" dirty="0">
                <a:solidFill>
                  <a:srgbClr val="C00000"/>
                </a:solidFill>
              </a:rPr>
              <a:t>th</a:t>
            </a:r>
            <a:r>
              <a:rPr lang="en-US" sz="3000" baseline="30000" dirty="0">
                <a:solidFill>
                  <a:prstClr val="black">
                    <a:lumMod val="95000"/>
                    <a:lumOff val="5000"/>
                  </a:prstClr>
                </a:solidFill>
              </a:rPr>
              <a:t> </a:t>
            </a:r>
            <a:r>
              <a:rPr lang="en-CA" sz="3000" dirty="0">
                <a:solidFill>
                  <a:schemeClr val="tx1"/>
                </a:solidFill>
              </a:rPr>
              <a:t>of Tishri occurs and the </a:t>
            </a:r>
            <a:r>
              <a:rPr lang="en-CA" sz="3000" b="1" dirty="0">
                <a:solidFill>
                  <a:srgbClr val="00CC00"/>
                </a:solidFill>
              </a:rPr>
              <a:t>ereb</a:t>
            </a:r>
            <a:r>
              <a:rPr lang="en-CA" sz="3000" dirty="0">
                <a:solidFill>
                  <a:schemeClr val="tx1"/>
                </a:solidFill>
              </a:rPr>
              <a:t> </a:t>
            </a:r>
            <a:r>
              <a:rPr lang="en-CA" sz="3000" dirty="0">
                <a:solidFill>
                  <a:srgbClr val="00CC00"/>
                </a:solidFill>
              </a:rPr>
              <a:t>(evening twilight mixture period) </a:t>
            </a:r>
            <a:r>
              <a:rPr lang="en-CA" sz="3000" dirty="0">
                <a:solidFill>
                  <a:schemeClr val="tx1"/>
                </a:solidFill>
              </a:rPr>
              <a:t>ushers in the Night Season.</a:t>
            </a:r>
            <a:br>
              <a:rPr lang="en-CA" sz="3000" dirty="0">
                <a:solidFill>
                  <a:schemeClr val="tx1"/>
                </a:solidFill>
              </a:rPr>
            </a:br>
            <a:r>
              <a:rPr lang="en-CA" sz="3000" i="1" dirty="0">
                <a:ln>
                  <a:solidFill>
                    <a:sysClr val="windowText" lastClr="000000"/>
                  </a:solidFill>
                </a:ln>
                <a:solidFill>
                  <a:srgbClr val="CC66FF"/>
                </a:solidFill>
                <a:effectLst>
                  <a:glow rad="228600">
                    <a:schemeClr val="accent4">
                      <a:satMod val="175000"/>
                      <a:alpha val="40000"/>
                    </a:schemeClr>
                  </a:glow>
                </a:effectLst>
                <a:latin typeface="Georgia" panose="02040502050405020303" pitchFamily="18" charset="0"/>
              </a:rPr>
              <a:t>WHAT ELSE </a:t>
            </a:r>
            <a:r>
              <a:rPr lang="en-CA" sz="3000" b="1" i="1" dirty="0">
                <a:solidFill>
                  <a:srgbClr val="CC66FF"/>
                </a:solidFill>
              </a:rPr>
              <a:t>does this </a:t>
            </a:r>
            <a:r>
              <a:rPr lang="en-CA" sz="3000" b="1" i="1" dirty="0" err="1">
                <a:solidFill>
                  <a:srgbClr val="CC66FF"/>
                </a:solidFill>
              </a:rPr>
              <a:t>ereb</a:t>
            </a:r>
            <a:r>
              <a:rPr lang="en-CA" sz="3000" b="1" i="1" dirty="0">
                <a:solidFill>
                  <a:srgbClr val="CC66FF"/>
                </a:solidFill>
              </a:rPr>
              <a:t> initiate???  </a:t>
            </a:r>
          </a:p>
        </p:txBody>
      </p:sp>
      <p:sp>
        <p:nvSpPr>
          <p:cNvPr id="17" name="Rectangle 16"/>
          <p:cNvSpPr/>
          <p:nvPr/>
        </p:nvSpPr>
        <p:spPr>
          <a:xfrm>
            <a:off x="165280" y="4439641"/>
            <a:ext cx="11957240" cy="2218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CA" sz="3200" dirty="0">
                <a:solidFill>
                  <a:schemeClr val="tx1"/>
                </a:solidFill>
              </a:rPr>
              <a:t> There is an</a:t>
            </a:r>
            <a:r>
              <a:rPr lang="en-CA" sz="3200" b="1" i="1" dirty="0">
                <a:solidFill>
                  <a:srgbClr val="C00000"/>
                </a:solidFill>
              </a:rPr>
              <a:t> extremely important aspect 		      </a:t>
            </a:r>
            <a:r>
              <a:rPr lang="en-CA" sz="3200" dirty="0">
                <a:solidFill>
                  <a:schemeClr val="tx1"/>
                </a:solidFill>
              </a:rPr>
              <a:t>that is very</a:t>
            </a:r>
            <a:br>
              <a:rPr lang="en-CA" sz="3200" dirty="0">
                <a:solidFill>
                  <a:schemeClr val="tx1"/>
                </a:solidFill>
              </a:rPr>
            </a:br>
            <a:r>
              <a:rPr lang="en-CA" sz="3200" dirty="0">
                <a:solidFill>
                  <a:schemeClr val="tx1"/>
                </a:solidFill>
              </a:rPr>
              <a:t>             specifically actuated by the 		</a:t>
            </a:r>
            <a:r>
              <a:rPr lang="en-CA" sz="3200" b="1" dirty="0">
                <a:solidFill>
                  <a:schemeClr val="tx1"/>
                </a:solidFill>
                <a:effectLst>
                  <a:glow rad="88900">
                    <a:srgbClr val="FF9900"/>
                  </a:glow>
                </a:effectLst>
              </a:rPr>
              <a:t>	     evening mixture</a:t>
            </a:r>
            <a:br>
              <a:rPr lang="en-CA" sz="3200" b="1" dirty="0">
                <a:solidFill>
                  <a:schemeClr val="tx1"/>
                </a:solidFill>
                <a:effectLst>
                  <a:glow rad="88900">
                    <a:srgbClr val="FF9900"/>
                  </a:glow>
                </a:effectLst>
              </a:rPr>
            </a:br>
            <a:r>
              <a:rPr lang="en-CA" sz="3200" dirty="0">
                <a:solidFill>
                  <a:schemeClr val="tx1"/>
                </a:solidFill>
              </a:rPr>
              <a:t>of Tishri 9.  However, we will continue by 		     looking at the</a:t>
            </a:r>
            <a:br>
              <a:rPr lang="en-CA" sz="3200" dirty="0">
                <a:solidFill>
                  <a:schemeClr val="tx1"/>
                </a:solidFill>
              </a:rPr>
            </a:br>
            <a:r>
              <a:rPr lang="en-CA" sz="3200" dirty="0">
                <a:solidFill>
                  <a:schemeClr val="tx1"/>
                </a:solidFill>
              </a:rPr>
              <a:t>      timing of Tishri 10 according to </a:t>
            </a:r>
            <a:r>
              <a:rPr lang="en-CA" sz="3200" b="1" dirty="0" err="1">
                <a:ln>
                  <a:solidFill>
                    <a:srgbClr val="FF00FF"/>
                  </a:solidFill>
                </a:ln>
                <a:solidFill>
                  <a:srgbClr val="0000FF"/>
                </a:solidFill>
              </a:rPr>
              <a:t>Yahuah’s</a:t>
            </a:r>
            <a:r>
              <a:rPr lang="en-CA" sz="3200" b="1" dirty="0">
                <a:ln>
                  <a:solidFill>
                    <a:srgbClr val="FF00FF"/>
                  </a:solidFill>
                </a:ln>
                <a:solidFill>
                  <a:srgbClr val="0000FF"/>
                </a:solidFill>
              </a:rPr>
              <a:t> Covenant Calendar!</a:t>
            </a:r>
          </a:p>
        </p:txBody>
      </p:sp>
      <p:cxnSp>
        <p:nvCxnSpPr>
          <p:cNvPr id="19" name="Straight Connector 18"/>
          <p:cNvCxnSpPr/>
          <p:nvPr/>
        </p:nvCxnSpPr>
        <p:spPr>
          <a:xfrm flipV="1">
            <a:off x="6787082" y="3179867"/>
            <a:ext cx="9390" cy="94799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590597" y="3085341"/>
            <a:ext cx="1223923" cy="317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sp>
        <p:nvSpPr>
          <p:cNvPr id="21" name="Rectangle 20"/>
          <p:cNvSpPr/>
          <p:nvPr/>
        </p:nvSpPr>
        <p:spPr>
          <a:xfrm>
            <a:off x="165279" y="1476811"/>
            <a:ext cx="3662650" cy="914400"/>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FF9900"/>
                  </a:glow>
                </a:effectLst>
              </a:rPr>
              <a:t>9</a:t>
            </a:r>
            <a:r>
              <a:rPr lang="en-CA" sz="2800" dirty="0">
                <a:solidFill>
                  <a:schemeClr val="tx1"/>
                </a:solidFill>
              </a:rPr>
              <a:t> starts at </a:t>
            </a:r>
            <a:r>
              <a:rPr lang="en-CA" sz="2800" b="1" i="1" dirty="0">
                <a:solidFill>
                  <a:srgbClr val="CC00CC"/>
                </a:solidFill>
              </a:rPr>
              <a:t>Dawn</a:t>
            </a:r>
            <a:r>
              <a:rPr lang="en-CA" sz="2800" dirty="0">
                <a:solidFill>
                  <a:schemeClr val="tx1"/>
                </a:solidFill>
              </a:rPr>
              <a:t> as per Gen 1 - Creation. </a:t>
            </a:r>
            <a:endParaRPr lang="en-CA" sz="2800" b="1" dirty="0">
              <a:solidFill>
                <a:srgbClr val="FF0066"/>
              </a:solidFill>
            </a:endParaRPr>
          </a:p>
        </p:txBody>
      </p:sp>
      <p:sp>
        <p:nvSpPr>
          <p:cNvPr id="6" name="Rectangle 5"/>
          <p:cNvSpPr/>
          <p:nvPr/>
        </p:nvSpPr>
        <p:spPr>
          <a:xfrm>
            <a:off x="1879508" y="348146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V="1">
            <a:off x="2074821" y="2962860"/>
            <a:ext cx="13938" cy="116566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092171" y="2868971"/>
            <a:ext cx="1305807"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Sunrise</a:t>
            </a:r>
          </a:p>
        </p:txBody>
      </p:sp>
      <p:cxnSp>
        <p:nvCxnSpPr>
          <p:cNvPr id="15" name="Straight Arrow Connector 14"/>
          <p:cNvCxnSpPr/>
          <p:nvPr/>
        </p:nvCxnSpPr>
        <p:spPr>
          <a:xfrm flipH="1">
            <a:off x="1975211" y="3173695"/>
            <a:ext cx="1861427" cy="606892"/>
          </a:xfrm>
          <a:prstGeom prst="straightConnector1">
            <a:avLst/>
          </a:prstGeom>
          <a:ln w="76200">
            <a:solidFill>
              <a:srgbClr val="CC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3827929" y="1093694"/>
            <a:ext cx="1792353" cy="2077464"/>
          </a:xfrm>
          <a:prstGeom prst="line">
            <a:avLst/>
          </a:prstGeom>
          <a:ln w="76200">
            <a:solidFill>
              <a:srgbClr val="CC66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6831734" y="3465900"/>
            <a:ext cx="130017" cy="661961"/>
          </a:xfrm>
          <a:prstGeom prst="rect">
            <a:avLst/>
          </a:prstGeom>
          <a:gradFill>
            <a:gsLst>
              <a:gs pos="48000">
                <a:schemeClr val="accent2">
                  <a:alpha val="82000"/>
                </a:schemeClr>
              </a:gs>
              <a:gs pos="62000">
                <a:schemeClr val="bg1">
                  <a:lumMod val="50000"/>
                </a:schemeClr>
              </a:gs>
            </a:gsLst>
            <a:lin ang="60000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3" name="Picture 13" descr="C:\Users\Rae\Desktop\Art on Desktop\white man clip art\yellow-blue smiley faces\smiley face - no w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751" y="3900928"/>
            <a:ext cx="2047876" cy="22383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6769664" y="3397133"/>
            <a:ext cx="266099" cy="787038"/>
          </a:xfrm>
          <a:prstGeom prst="roundRect">
            <a:avLst/>
          </a:prstGeom>
          <a:noFill/>
          <a:ln w="76200">
            <a:solidFill>
              <a:srgbClr val="CC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Slide Number Placeholder 9"/>
          <p:cNvSpPr>
            <a:spLocks noGrp="1"/>
          </p:cNvSpPr>
          <p:nvPr>
            <p:ph type="sldNum" sz="quarter" idx="12"/>
          </p:nvPr>
        </p:nvSpPr>
        <p:spPr>
          <a:xfrm>
            <a:off x="11532869" y="6328877"/>
            <a:ext cx="448581" cy="365125"/>
          </a:xfrm>
        </p:spPr>
        <p:txBody>
          <a:bodyPr/>
          <a:lstStyle/>
          <a:p>
            <a:fld id="{0FAB87E4-7748-4117-92E5-790DAABEC644}" type="slidenum">
              <a:rPr lang="en-US" sz="1400" b="1" smtClean="0">
                <a:solidFill>
                  <a:schemeClr val="tx1"/>
                </a:solidFill>
              </a:rPr>
              <a:t>36</a:t>
            </a:fld>
            <a:endParaRPr lang="en-US" sz="1400" b="1" dirty="0">
              <a:solidFill>
                <a:schemeClr val="tx1"/>
              </a:solidFill>
            </a:endParaRPr>
          </a:p>
        </p:txBody>
      </p:sp>
    </p:spTree>
    <p:extLst>
      <p:ext uri="{BB962C8B-B14F-4D97-AF65-F5344CB8AC3E}">
        <p14:creationId xmlns:p14="http://schemas.microsoft.com/office/powerpoint/2010/main" val="1782336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750" fill="hold"/>
                                        <p:tgtEl>
                                          <p:spTgt spid="36"/>
                                        </p:tgtEl>
                                        <p:attrNameLst>
                                          <p:attrName>ppt_x</p:attrName>
                                        </p:attrNameLst>
                                      </p:cBhvr>
                                      <p:tavLst>
                                        <p:tav tm="0">
                                          <p:val>
                                            <p:strVal val="#ppt_x"/>
                                          </p:val>
                                        </p:tav>
                                        <p:tav tm="100000">
                                          <p:val>
                                            <p:strVal val="#ppt_x"/>
                                          </p:val>
                                        </p:tav>
                                      </p:tavLst>
                                    </p:anim>
                                    <p:anim calcmode="lin" valueType="num">
                                      <p:cBhvr additive="base">
                                        <p:cTn id="8" dur="750" fill="hold"/>
                                        <p:tgtEl>
                                          <p:spTgt spid="36"/>
                                        </p:tgtEl>
                                        <p:attrNameLst>
                                          <p:attrName>ppt_y</p:attrName>
                                        </p:attrNameLst>
                                      </p:cBhvr>
                                      <p:tavLst>
                                        <p:tav tm="0">
                                          <p:val>
                                            <p:strVal val="1+#ppt_h/2"/>
                                          </p:val>
                                        </p:tav>
                                        <p:tav tm="100000">
                                          <p:val>
                                            <p:strVal val="#ppt_y"/>
                                          </p:val>
                                        </p:tav>
                                      </p:tavLst>
                                    </p:anim>
                                  </p:childTnLst>
                                </p:cTn>
                              </p:par>
                              <p:par>
                                <p:cTn id="9" presetID="21" presetClass="entr" presetSubtype="8" repeatCount="5000" fill="hold" grpId="0" nodeType="withEffect">
                                  <p:stCondLst>
                                    <p:cond delay="750"/>
                                  </p:stCondLst>
                                  <p:childTnLst>
                                    <p:set>
                                      <p:cBhvr>
                                        <p:cTn id="10" dur="1" fill="hold">
                                          <p:stCondLst>
                                            <p:cond delay="0"/>
                                          </p:stCondLst>
                                        </p:cTn>
                                        <p:tgtEl>
                                          <p:spTgt spid="7"/>
                                        </p:tgtEl>
                                        <p:attrNameLst>
                                          <p:attrName>style.visibility</p:attrName>
                                        </p:attrNameLst>
                                      </p:cBhvr>
                                      <p:to>
                                        <p:strVal val="visible"/>
                                      </p:to>
                                    </p:set>
                                    <p:animEffect transition="in" filter="wheel(8)">
                                      <p:cBhvr>
                                        <p:cTn id="11" dur="500"/>
                                        <p:tgtEl>
                                          <p:spTgt spid="7"/>
                                        </p:tgtEl>
                                      </p:cBhvr>
                                    </p:animEffect>
                                  </p:childTnLst>
                                </p:cTn>
                              </p:par>
                              <p:par>
                                <p:cTn id="12" presetID="47" presetClass="entr" presetSubtype="0" fill="hold" grpId="0" nodeType="withEffect">
                                  <p:stCondLst>
                                    <p:cond delay="3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par>
                                <p:cTn id="17" presetID="6" presetClass="entr" presetSubtype="16" fill="hold" nodeType="withEffect">
                                  <p:stCondLst>
                                    <p:cond delay="500"/>
                                  </p:stCondLst>
                                  <p:childTnLst>
                                    <p:set>
                                      <p:cBhvr>
                                        <p:cTn id="18" dur="1" fill="hold">
                                          <p:stCondLst>
                                            <p:cond delay="0"/>
                                          </p:stCondLst>
                                        </p:cTn>
                                        <p:tgtEl>
                                          <p:spTgt spid="23"/>
                                        </p:tgtEl>
                                        <p:attrNameLst>
                                          <p:attrName>style.visibility</p:attrName>
                                        </p:attrNameLst>
                                      </p:cBhvr>
                                      <p:to>
                                        <p:strVal val="visible"/>
                                      </p:to>
                                    </p:set>
                                    <p:animEffect transition="in" filter="circle(in)">
                                      <p:cBhvr>
                                        <p:cTn id="19" dur="1000"/>
                                        <p:tgtEl>
                                          <p:spTgt spid="2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36"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bodyPr>
          <a:lstStyle/>
          <a:p>
            <a:r>
              <a:rPr lang="en-US" sz="800" dirty="0">
                <a:noFill/>
              </a:rPr>
              <a:t>.</a:t>
            </a:r>
          </a:p>
        </p:txBody>
      </p:sp>
      <p:sp>
        <p:nvSpPr>
          <p:cNvPr id="3" name="Text Placeholder 2"/>
          <p:cNvSpPr>
            <a:spLocks noGrp="1"/>
          </p:cNvSpPr>
          <p:nvPr>
            <p:ph type="body" idx="1"/>
          </p:nvPr>
        </p:nvSpPr>
        <p:spPr>
          <a:xfrm>
            <a:off x="182697" y="151324"/>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r>
              <a:rPr lang="en-US" sz="2800" dirty="0">
                <a:solidFill>
                  <a:schemeClr val="tx1">
                    <a:lumMod val="95000"/>
                    <a:lumOff val="5000"/>
                  </a:schemeClr>
                </a:solidFill>
              </a:rPr>
              <a:t>Note: the </a:t>
            </a:r>
            <a:r>
              <a:rPr lang="en-US" sz="2800" b="1" i="1" u="sng" dirty="0">
                <a:ln>
                  <a:solidFill>
                    <a:srgbClr val="0000FF"/>
                  </a:solidFill>
                </a:ln>
                <a:solidFill>
                  <a:srgbClr val="FF0000"/>
                </a:solidFill>
              </a:rPr>
              <a:t>10</a:t>
            </a:r>
            <a:r>
              <a:rPr lang="en-US" sz="2800" b="1" i="1" u="sng" baseline="30000" dirty="0">
                <a:ln>
                  <a:solidFill>
                    <a:srgbClr val="0000FF"/>
                  </a:solidFill>
                </a:ln>
                <a:solidFill>
                  <a:srgbClr val="FF0000"/>
                </a:solidFill>
              </a:rPr>
              <a:t>th</a:t>
            </a:r>
            <a:r>
              <a:rPr lang="en-US" sz="2800" b="1" i="1" u="sng" dirty="0">
                <a:ln>
                  <a:solidFill>
                    <a:srgbClr val="0000FF"/>
                  </a:solidFill>
                </a:ln>
                <a:solidFill>
                  <a:srgbClr val="FF0000"/>
                </a:solidFill>
              </a:rPr>
              <a:t> of Tishri</a:t>
            </a:r>
            <a:r>
              <a:rPr lang="en-US" sz="2800" b="1" i="1" dirty="0">
                <a:ln>
                  <a:solidFill>
                    <a:srgbClr val="0000FF"/>
                  </a:solidFill>
                </a:ln>
                <a:solidFill>
                  <a:srgbClr val="FF0000"/>
                </a:solidFill>
              </a:rPr>
              <a:t> </a:t>
            </a:r>
            <a:r>
              <a:rPr lang="en-US" sz="2800" dirty="0">
                <a:solidFill>
                  <a:schemeClr val="tx1">
                    <a:lumMod val="95000"/>
                    <a:lumOff val="5000"/>
                  </a:schemeClr>
                </a:solidFill>
              </a:rPr>
              <a:t>morning </a:t>
            </a:r>
            <a:r>
              <a:rPr lang="en-US" sz="2800" b="1" dirty="0">
                <a:ln>
                  <a:solidFill>
                    <a:srgbClr val="FF00FF"/>
                  </a:solidFill>
                </a:ln>
                <a:solidFill>
                  <a:srgbClr val="00B0F0"/>
                </a:solidFill>
              </a:rPr>
              <a:t>ereb</a:t>
            </a:r>
            <a:r>
              <a:rPr lang="en-US" sz="2800" dirty="0">
                <a:solidFill>
                  <a:schemeClr val="tx1">
                    <a:lumMod val="95000"/>
                    <a:lumOff val="5000"/>
                  </a:schemeClr>
                </a:solidFill>
              </a:rPr>
              <a:t> (twilight mixture) </a:t>
            </a:r>
            <a:r>
              <a:rPr lang="en-US" sz="2800" b="1" i="1" u="sng" dirty="0">
                <a:solidFill>
                  <a:srgbClr val="CC00CC"/>
                </a:solidFill>
              </a:rPr>
              <a:t>BEFORE</a:t>
            </a:r>
            <a:r>
              <a:rPr lang="en-US" sz="2800" dirty="0">
                <a:solidFill>
                  <a:schemeClr val="tx1">
                    <a:lumMod val="95000"/>
                    <a:lumOff val="5000"/>
                  </a:schemeClr>
                </a:solidFill>
              </a:rPr>
              <a:t> the sunrise!</a:t>
            </a:r>
          </a:p>
          <a:p>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191" y="11981"/>
            <a:ext cx="7772591" cy="722860"/>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Covenant Calendar – </a:t>
            </a:r>
            <a:r>
              <a:rPr lang="en-CA" sz="3600" b="1" i="1" dirty="0">
                <a:ln>
                  <a:solidFill>
                    <a:schemeClr val="tx1"/>
                  </a:solidFill>
                </a:ln>
                <a:solidFill>
                  <a:srgbClr val="CC00CC"/>
                </a:solidFill>
                <a:effectLst>
                  <a:glow rad="127000">
                    <a:srgbClr val="FFFF00"/>
                  </a:glow>
                </a:effectLst>
                <a:latin typeface="Georgia" panose="02040502050405020303" pitchFamily="18" charset="0"/>
              </a:rPr>
              <a:t>Tishri </a:t>
            </a:r>
            <a:r>
              <a:rPr lang="en-CA" sz="3600" b="1" i="1" u="sng" dirty="0">
                <a:ln>
                  <a:solidFill>
                    <a:schemeClr val="tx1"/>
                  </a:solidFill>
                </a:ln>
                <a:solidFill>
                  <a:srgbClr val="CC00CC"/>
                </a:solidFill>
                <a:effectLst>
                  <a:glow rad="127000">
                    <a:srgbClr val="00B0F0"/>
                  </a:glow>
                </a:effectLst>
                <a:latin typeface="Georgia" panose="02040502050405020303" pitchFamily="18" charset="0"/>
              </a:rPr>
              <a:t>10</a:t>
            </a:r>
            <a:r>
              <a:rPr lang="en-CA" sz="3600" b="1" i="1" dirty="0">
                <a:ln>
                  <a:solidFill>
                    <a:schemeClr val="tx1"/>
                  </a:solidFill>
                </a:ln>
                <a:solidFill>
                  <a:srgbClr val="CC00CC"/>
                </a:solidFill>
                <a:effectLst>
                  <a:glow rad="127000">
                    <a:srgbClr val="00B0F0"/>
                  </a:glow>
                </a:effectLst>
                <a:latin typeface="Georgia" panose="02040502050405020303" pitchFamily="18" charset="0"/>
              </a:rPr>
              <a:t>!</a:t>
            </a:r>
          </a:p>
        </p:txBody>
      </p:sp>
      <p:sp>
        <p:nvSpPr>
          <p:cNvPr id="5" name="Rectangle 4"/>
          <p:cNvSpPr/>
          <p:nvPr/>
        </p:nvSpPr>
        <p:spPr>
          <a:xfrm>
            <a:off x="396388" y="3464967"/>
            <a:ext cx="1363075"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9</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6813687" y="3473610"/>
            <a:ext cx="4931523" cy="631372"/>
          </a:xfrm>
          <a:prstGeom prst="rect">
            <a:avLst/>
          </a:prstGeom>
          <a:solidFill>
            <a:schemeClr val="tx1">
              <a:lumMod val="75000"/>
              <a:lumOff val="25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10</a:t>
            </a:r>
            <a:r>
              <a:rPr lang="en-CA" sz="3600" b="1" baseline="30000" dirty="0"/>
              <a:t>th</a:t>
            </a:r>
            <a:r>
              <a:rPr lang="en-CA" sz="3600" b="1" dirty="0"/>
              <a:t> of Tishri</a:t>
            </a:r>
          </a:p>
        </p:txBody>
      </p:sp>
      <p:sp>
        <p:nvSpPr>
          <p:cNvPr id="9" name="Rectangle 8"/>
          <p:cNvSpPr/>
          <p:nvPr/>
        </p:nvSpPr>
        <p:spPr>
          <a:xfrm>
            <a:off x="1867421" y="3483434"/>
            <a:ext cx="4929051" cy="631372"/>
          </a:xfrm>
          <a:prstGeom prst="rect">
            <a:avLst/>
          </a:prstGeom>
          <a:solidFill>
            <a:schemeClr val="bg1">
              <a:lumMod val="95000"/>
            </a:schemeClr>
          </a:soli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Tishri 10</a:t>
            </a:r>
            <a:r>
              <a:rPr lang="en-CA" sz="3600" b="1" baseline="30000" dirty="0">
                <a:solidFill>
                  <a:schemeClr val="tx1"/>
                </a:solidFill>
              </a:rPr>
              <a:t>th</a:t>
            </a:r>
            <a:r>
              <a:rPr lang="en-CA" sz="3600" b="1" dirty="0">
                <a:solidFill>
                  <a:schemeClr val="tx1"/>
                </a:solidFill>
              </a:rPr>
              <a:t> - </a:t>
            </a:r>
            <a:r>
              <a:rPr lang="en-CA" sz="3600" b="1" dirty="0">
                <a:solidFill>
                  <a:srgbClr val="0000FF"/>
                </a:solidFill>
              </a:rPr>
              <a:t>Atonement</a:t>
            </a:r>
          </a:p>
        </p:txBody>
      </p:sp>
      <p:cxnSp>
        <p:nvCxnSpPr>
          <p:cNvPr id="11" name="Straight Connector 10"/>
          <p:cNvCxnSpPr/>
          <p:nvPr/>
        </p:nvCxnSpPr>
        <p:spPr>
          <a:xfrm flipH="1" flipV="1">
            <a:off x="1809703" y="2391211"/>
            <a:ext cx="1056" cy="1728384"/>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04024" y="24664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CC66FF"/>
                </a:solidFill>
              </a:rPr>
              <a:t>Dawn</a:t>
            </a:r>
          </a:p>
        </p:txBody>
      </p:sp>
      <p:sp>
        <p:nvSpPr>
          <p:cNvPr id="16" name="Rectangle 15"/>
          <p:cNvSpPr/>
          <p:nvPr/>
        </p:nvSpPr>
        <p:spPr>
          <a:xfrm>
            <a:off x="4972587" y="1433266"/>
            <a:ext cx="7061596" cy="1597256"/>
          </a:xfrm>
          <a:prstGeom prst="rect">
            <a:avLst/>
          </a:prstGeom>
          <a:solidFill>
            <a:schemeClr val="accent5">
              <a:lumMod val="20000"/>
              <a:lumOff val="8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000" dirty="0">
                <a:ln>
                  <a:solidFill>
                    <a:srgbClr val="0000FF"/>
                  </a:solidFill>
                </a:ln>
                <a:solidFill>
                  <a:schemeClr val="tx1"/>
                </a:solidFill>
              </a:rPr>
              <a:t>Atonement Shabbath begins at the first light of Dawn and lasts until the following Dawn!</a:t>
            </a:r>
          </a:p>
          <a:p>
            <a:pPr algn="ctr"/>
            <a:r>
              <a:rPr lang="en-CA" sz="3000" b="1" dirty="0">
                <a:ln>
                  <a:solidFill>
                    <a:srgbClr val="0000FF"/>
                  </a:solidFill>
                </a:ln>
                <a:solidFill>
                  <a:schemeClr val="tx1"/>
                </a:solidFill>
                <a:effectLst>
                  <a:glow rad="63500">
                    <a:srgbClr val="00CC00"/>
                  </a:glow>
                </a:effectLst>
              </a:rPr>
              <a:t>24 hours </a:t>
            </a:r>
            <a:r>
              <a:rPr lang="en-CA" sz="3000" dirty="0">
                <a:ln>
                  <a:solidFill>
                    <a:srgbClr val="0000FF"/>
                  </a:solidFill>
                </a:ln>
                <a:solidFill>
                  <a:schemeClr val="tx1"/>
                </a:solidFill>
                <a:effectLst>
                  <a:glow rad="63500">
                    <a:srgbClr val="00CC00"/>
                  </a:glow>
                </a:effectLst>
                <a:latin typeface="Arial Black" panose="020B0A04020102020204" pitchFamily="34" charset="0"/>
              </a:rPr>
              <a:t>ONLY</a:t>
            </a:r>
            <a:r>
              <a:rPr lang="en-CA" sz="3000" dirty="0">
                <a:ln>
                  <a:solidFill>
                    <a:srgbClr val="0000FF"/>
                  </a:solidFill>
                </a:ln>
                <a:solidFill>
                  <a:schemeClr val="tx1"/>
                </a:solidFill>
                <a:effectLst>
                  <a:glow rad="63500">
                    <a:srgbClr val="00CC00"/>
                  </a:glow>
                </a:effectLst>
              </a:rPr>
              <a:t> </a:t>
            </a:r>
            <a:r>
              <a:rPr lang="en-CA" sz="3000" dirty="0">
                <a:ln>
                  <a:solidFill>
                    <a:srgbClr val="0000FF"/>
                  </a:solidFill>
                </a:ln>
                <a:solidFill>
                  <a:schemeClr val="tx1"/>
                </a:solidFill>
              </a:rPr>
              <a:t>of Tishri 10 Shabbath!  </a:t>
            </a:r>
            <a:endParaRPr lang="en-CA" sz="3000" b="1" i="1" dirty="0">
              <a:ln>
                <a:solidFill>
                  <a:srgbClr val="0000FF"/>
                </a:solidFill>
              </a:ln>
              <a:solidFill>
                <a:srgbClr val="CC66FF"/>
              </a:solidFill>
            </a:endParaRPr>
          </a:p>
        </p:txBody>
      </p:sp>
      <p:cxnSp>
        <p:nvCxnSpPr>
          <p:cNvPr id="19" name="Straight Connector 18"/>
          <p:cNvCxnSpPr/>
          <p:nvPr/>
        </p:nvCxnSpPr>
        <p:spPr>
          <a:xfrm flipV="1">
            <a:off x="6787082" y="3181846"/>
            <a:ext cx="0" cy="9466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590597" y="302583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sp>
        <p:nvSpPr>
          <p:cNvPr id="21" name="Rectangle 20"/>
          <p:cNvSpPr/>
          <p:nvPr/>
        </p:nvSpPr>
        <p:spPr>
          <a:xfrm>
            <a:off x="165279" y="1476811"/>
            <a:ext cx="3662650" cy="914400"/>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95F1FD"/>
                  </a:glow>
                </a:effectLst>
              </a:rPr>
              <a:t>10</a:t>
            </a:r>
            <a:r>
              <a:rPr lang="en-CA" sz="2800" dirty="0">
                <a:solidFill>
                  <a:schemeClr val="tx1"/>
                </a:solidFill>
              </a:rPr>
              <a:t> starts at </a:t>
            </a:r>
            <a:r>
              <a:rPr lang="en-CA" sz="2800" b="1" i="1" dirty="0">
                <a:solidFill>
                  <a:srgbClr val="CC00CC"/>
                </a:solidFill>
              </a:rPr>
              <a:t>Dawn</a:t>
            </a:r>
            <a:r>
              <a:rPr lang="en-CA" sz="2800" dirty="0">
                <a:solidFill>
                  <a:schemeClr val="tx1"/>
                </a:solidFill>
              </a:rPr>
              <a:t> as per </a:t>
            </a:r>
            <a:r>
              <a:rPr lang="en-CA" sz="2800" b="1" i="1" dirty="0">
                <a:solidFill>
                  <a:srgbClr val="009999"/>
                </a:solidFill>
              </a:rPr>
              <a:t>Gen 1</a:t>
            </a:r>
            <a:r>
              <a:rPr lang="en-CA" sz="2800" i="1" dirty="0">
                <a:solidFill>
                  <a:srgbClr val="009999"/>
                </a:solidFill>
              </a:rPr>
              <a:t> </a:t>
            </a:r>
            <a:r>
              <a:rPr lang="en-CA" sz="2800" dirty="0">
                <a:solidFill>
                  <a:schemeClr val="tx1"/>
                </a:solidFill>
              </a:rPr>
              <a:t>- Creation. </a:t>
            </a:r>
            <a:endParaRPr lang="en-CA" sz="2800" b="1" dirty="0">
              <a:solidFill>
                <a:srgbClr val="FF0066"/>
              </a:solidFill>
            </a:endParaRPr>
          </a:p>
        </p:txBody>
      </p:sp>
      <p:sp>
        <p:nvSpPr>
          <p:cNvPr id="6" name="Rectangle 5"/>
          <p:cNvSpPr/>
          <p:nvPr/>
        </p:nvSpPr>
        <p:spPr>
          <a:xfrm>
            <a:off x="1879508" y="348146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rot="-60000" flipV="1">
            <a:off x="2074822" y="2962860"/>
            <a:ext cx="17349" cy="116566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092171" y="2868971"/>
            <a:ext cx="1305807"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Sunrise</a:t>
            </a:r>
          </a:p>
        </p:txBody>
      </p:sp>
      <p:cxnSp>
        <p:nvCxnSpPr>
          <p:cNvPr id="15" name="Straight Arrow Connector 14"/>
          <p:cNvCxnSpPr/>
          <p:nvPr/>
        </p:nvCxnSpPr>
        <p:spPr>
          <a:xfrm flipH="1">
            <a:off x="1945365" y="3182404"/>
            <a:ext cx="1899984" cy="390617"/>
          </a:xfrm>
          <a:prstGeom prst="straightConnector1">
            <a:avLst/>
          </a:prstGeom>
          <a:ln w="76200">
            <a:solidFill>
              <a:srgbClr val="CC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3827929" y="1105989"/>
            <a:ext cx="1170791" cy="2065169"/>
          </a:xfrm>
          <a:prstGeom prst="line">
            <a:avLst/>
          </a:prstGeom>
          <a:ln w="76200">
            <a:solidFill>
              <a:srgbClr val="CC66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6831734" y="3465901"/>
            <a:ext cx="211323"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ight Bracket 59"/>
          <p:cNvSpPr/>
          <p:nvPr/>
        </p:nvSpPr>
        <p:spPr>
          <a:xfrm rot="5400000">
            <a:off x="6656433" y="-749018"/>
            <a:ext cx="227068" cy="9950485"/>
          </a:xfrm>
          <a:prstGeom prst="rightBracket">
            <a:avLst>
              <a:gd name="adj" fmla="val 1086032"/>
            </a:avLst>
          </a:prstGeom>
          <a:solidFill>
            <a:srgbClr val="CC66FF">
              <a:alpha val="45000"/>
            </a:srgbClr>
          </a:solidFill>
          <a:ln w="38100">
            <a:solidFill>
              <a:srgbClr val="00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 name="Slide Number Placeholder 6"/>
          <p:cNvSpPr>
            <a:spLocks noGrp="1"/>
          </p:cNvSpPr>
          <p:nvPr>
            <p:ph type="sldNum" sz="quarter" idx="12"/>
          </p:nvPr>
        </p:nvSpPr>
        <p:spPr>
          <a:xfrm>
            <a:off x="11475719" y="6229445"/>
            <a:ext cx="504461" cy="365125"/>
          </a:xfrm>
        </p:spPr>
        <p:txBody>
          <a:bodyPr/>
          <a:lstStyle/>
          <a:p>
            <a:fld id="{0FAB87E4-7748-4117-92E5-790DAABEC644}" type="slidenum">
              <a:rPr lang="en-US" sz="1400" b="1" smtClean="0">
                <a:solidFill>
                  <a:schemeClr val="tx1"/>
                </a:solidFill>
              </a:rPr>
              <a:t>37</a:t>
            </a:fld>
            <a:endParaRPr lang="en-US" sz="1400" b="1" dirty="0">
              <a:solidFill>
                <a:schemeClr val="tx1"/>
              </a:solidFill>
            </a:endParaRPr>
          </a:p>
        </p:txBody>
      </p:sp>
    </p:spTree>
    <p:extLst>
      <p:ext uri="{BB962C8B-B14F-4D97-AF65-F5344CB8AC3E}">
        <p14:creationId xmlns:p14="http://schemas.microsoft.com/office/powerpoint/2010/main" val="35018495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500"/>
                                        <p:tgtEl>
                                          <p:spTgt spid="3">
                                            <p:txEl>
                                              <p:pRg st="2" end="2"/>
                                            </p:txEl>
                                          </p:spTgt>
                                        </p:tgtEl>
                                      </p:cBhvr>
                                    </p:animEffect>
                                  </p:childTnLst>
                                </p:cTn>
                              </p:par>
                              <p:par>
                                <p:cTn id="8" presetID="31" presetClass="entr" presetSubtype="0" fill="hold" nodeType="withEffect">
                                  <p:stCondLst>
                                    <p:cond delay="1750"/>
                                  </p:stCondLst>
                                  <p:childTnLst>
                                    <p:set>
                                      <p:cBhvr>
                                        <p:cTn id="9" dur="1" fill="hold">
                                          <p:stCondLst>
                                            <p:cond delay="0"/>
                                          </p:stCondLst>
                                        </p:cTn>
                                        <p:tgtEl>
                                          <p:spTgt spid="31"/>
                                        </p:tgtEl>
                                        <p:attrNameLst>
                                          <p:attrName>style.visibility</p:attrName>
                                        </p:attrNameLst>
                                      </p:cBhvr>
                                      <p:to>
                                        <p:strVal val="visible"/>
                                      </p:to>
                                    </p:set>
                                    <p:anim calcmode="lin" valueType="num">
                                      <p:cBhvr>
                                        <p:cTn id="10" dur="1000" fill="hold"/>
                                        <p:tgtEl>
                                          <p:spTgt spid="31"/>
                                        </p:tgtEl>
                                        <p:attrNameLst>
                                          <p:attrName>ppt_w</p:attrName>
                                        </p:attrNameLst>
                                      </p:cBhvr>
                                      <p:tavLst>
                                        <p:tav tm="0">
                                          <p:val>
                                            <p:fltVal val="0"/>
                                          </p:val>
                                        </p:tav>
                                        <p:tav tm="100000">
                                          <p:val>
                                            <p:strVal val="#ppt_w"/>
                                          </p:val>
                                        </p:tav>
                                      </p:tavLst>
                                    </p:anim>
                                    <p:anim calcmode="lin" valueType="num">
                                      <p:cBhvr>
                                        <p:cTn id="11" dur="1000" fill="hold"/>
                                        <p:tgtEl>
                                          <p:spTgt spid="31"/>
                                        </p:tgtEl>
                                        <p:attrNameLst>
                                          <p:attrName>ppt_h</p:attrName>
                                        </p:attrNameLst>
                                      </p:cBhvr>
                                      <p:tavLst>
                                        <p:tav tm="0">
                                          <p:val>
                                            <p:fltVal val="0"/>
                                          </p:val>
                                        </p:tav>
                                        <p:tav tm="100000">
                                          <p:val>
                                            <p:strVal val="#ppt_h"/>
                                          </p:val>
                                        </p:tav>
                                      </p:tavLst>
                                    </p:anim>
                                    <p:anim calcmode="lin" valueType="num">
                                      <p:cBhvr>
                                        <p:cTn id="12" dur="1000" fill="hold"/>
                                        <p:tgtEl>
                                          <p:spTgt spid="31"/>
                                        </p:tgtEl>
                                        <p:attrNameLst>
                                          <p:attrName>style.rotation</p:attrName>
                                        </p:attrNameLst>
                                      </p:cBhvr>
                                      <p:tavLst>
                                        <p:tav tm="0">
                                          <p:val>
                                            <p:fltVal val="90"/>
                                          </p:val>
                                        </p:tav>
                                        <p:tav tm="100000">
                                          <p:val>
                                            <p:fltVal val="0"/>
                                          </p:val>
                                        </p:tav>
                                      </p:tavLst>
                                    </p:anim>
                                    <p:animEffect transition="in" filter="fade">
                                      <p:cBhvr>
                                        <p:cTn id="13" dur="1000"/>
                                        <p:tgtEl>
                                          <p:spTgt spid="31"/>
                                        </p:tgtEl>
                                      </p:cBhvr>
                                    </p:animEffect>
                                  </p:childTnLst>
                                </p:cTn>
                              </p:par>
                              <p:par>
                                <p:cTn id="14" presetID="31" presetClass="entr" presetSubtype="0" fill="hold" nodeType="withEffect">
                                  <p:stCondLst>
                                    <p:cond delay="1750"/>
                                  </p:stCondLst>
                                  <p:childTnLst>
                                    <p:set>
                                      <p:cBhvr>
                                        <p:cTn id="15" dur="1" fill="hold">
                                          <p:stCondLst>
                                            <p:cond delay="0"/>
                                          </p:stCondLst>
                                        </p:cTn>
                                        <p:tgtEl>
                                          <p:spTgt spid="15"/>
                                        </p:tgtEl>
                                        <p:attrNameLst>
                                          <p:attrName>style.visibility</p:attrName>
                                        </p:attrNameLst>
                                      </p:cBhvr>
                                      <p:to>
                                        <p:strVal val="visible"/>
                                      </p:to>
                                    </p:set>
                                    <p:anim calcmode="lin" valueType="num">
                                      <p:cBhvr>
                                        <p:cTn id="16" dur="1000" fill="hold"/>
                                        <p:tgtEl>
                                          <p:spTgt spid="15"/>
                                        </p:tgtEl>
                                        <p:attrNameLst>
                                          <p:attrName>ppt_w</p:attrName>
                                        </p:attrNameLst>
                                      </p:cBhvr>
                                      <p:tavLst>
                                        <p:tav tm="0">
                                          <p:val>
                                            <p:fltVal val="0"/>
                                          </p:val>
                                        </p:tav>
                                        <p:tav tm="100000">
                                          <p:val>
                                            <p:strVal val="#ppt_w"/>
                                          </p:val>
                                        </p:tav>
                                      </p:tavLst>
                                    </p:anim>
                                    <p:anim calcmode="lin" valueType="num">
                                      <p:cBhvr>
                                        <p:cTn id="17" dur="1000" fill="hold"/>
                                        <p:tgtEl>
                                          <p:spTgt spid="15"/>
                                        </p:tgtEl>
                                        <p:attrNameLst>
                                          <p:attrName>ppt_h</p:attrName>
                                        </p:attrNameLst>
                                      </p:cBhvr>
                                      <p:tavLst>
                                        <p:tav tm="0">
                                          <p:val>
                                            <p:fltVal val="0"/>
                                          </p:val>
                                        </p:tav>
                                        <p:tav tm="100000">
                                          <p:val>
                                            <p:strVal val="#ppt_h"/>
                                          </p:val>
                                        </p:tav>
                                      </p:tavLst>
                                    </p:anim>
                                    <p:anim calcmode="lin" valueType="num">
                                      <p:cBhvr>
                                        <p:cTn id="18" dur="1000" fill="hold"/>
                                        <p:tgtEl>
                                          <p:spTgt spid="15"/>
                                        </p:tgtEl>
                                        <p:attrNameLst>
                                          <p:attrName>style.rotation</p:attrName>
                                        </p:attrNameLst>
                                      </p:cBhvr>
                                      <p:tavLst>
                                        <p:tav tm="0">
                                          <p:val>
                                            <p:fltVal val="90"/>
                                          </p:val>
                                        </p:tav>
                                        <p:tav tm="100000">
                                          <p:val>
                                            <p:fltVal val="0"/>
                                          </p:val>
                                        </p:tav>
                                      </p:tavLst>
                                    </p:anim>
                                    <p:animEffect transition="in" filter="fade">
                                      <p:cBhvr>
                                        <p:cTn id="19" dur="10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par>
                                <p:cTn id="27" presetID="22" presetClass="entr" presetSubtype="8" fill="hold" grpId="0" nodeType="withEffect">
                                  <p:stCondLst>
                                    <p:cond delay="5000"/>
                                  </p:stCondLst>
                                  <p:childTnLst>
                                    <p:set>
                                      <p:cBhvr>
                                        <p:cTn id="28" dur="1" fill="hold">
                                          <p:stCondLst>
                                            <p:cond delay="0"/>
                                          </p:stCondLst>
                                        </p:cTn>
                                        <p:tgtEl>
                                          <p:spTgt spid="60"/>
                                        </p:tgtEl>
                                        <p:attrNameLst>
                                          <p:attrName>style.visibility</p:attrName>
                                        </p:attrNameLst>
                                      </p:cBhvr>
                                      <p:to>
                                        <p:strVal val="visible"/>
                                      </p:to>
                                    </p:set>
                                    <p:animEffect transition="in" filter="wipe(left)">
                                      <p:cBhvr>
                                        <p:cTn id="29" dur="17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bodyPr>
          <a:lstStyle/>
          <a:p>
            <a:r>
              <a:rPr lang="en-US" sz="800" dirty="0">
                <a:noFill/>
              </a:rPr>
              <a:t>.</a:t>
            </a:r>
          </a:p>
        </p:txBody>
      </p:sp>
      <p:sp>
        <p:nvSpPr>
          <p:cNvPr id="3" name="Text Placeholder 2"/>
          <p:cNvSpPr>
            <a:spLocks noGrp="1"/>
          </p:cNvSpPr>
          <p:nvPr>
            <p:ph type="body" idx="1"/>
          </p:nvPr>
        </p:nvSpPr>
        <p:spPr>
          <a:xfrm>
            <a:off x="182697" y="151324"/>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r>
              <a:rPr lang="en-US" sz="2800" dirty="0">
                <a:solidFill>
                  <a:schemeClr val="tx1">
                    <a:lumMod val="95000"/>
                    <a:lumOff val="5000"/>
                  </a:schemeClr>
                </a:solidFill>
              </a:rPr>
              <a:t>Note: the </a:t>
            </a:r>
            <a:r>
              <a:rPr lang="en-US" sz="2800" b="1" i="1" u="sng" dirty="0">
                <a:ln>
                  <a:solidFill>
                    <a:srgbClr val="0000FF"/>
                  </a:solidFill>
                </a:ln>
                <a:solidFill>
                  <a:srgbClr val="FF0000"/>
                </a:solidFill>
              </a:rPr>
              <a:t>10</a:t>
            </a:r>
            <a:r>
              <a:rPr lang="en-US" sz="2800" b="1" i="1" u="sng" baseline="30000" dirty="0">
                <a:ln>
                  <a:solidFill>
                    <a:srgbClr val="0000FF"/>
                  </a:solidFill>
                </a:ln>
                <a:solidFill>
                  <a:srgbClr val="FF0000"/>
                </a:solidFill>
              </a:rPr>
              <a:t>th</a:t>
            </a:r>
            <a:r>
              <a:rPr lang="en-US" sz="2800" b="1" i="1" u="sng" dirty="0">
                <a:ln>
                  <a:solidFill>
                    <a:srgbClr val="0000FF"/>
                  </a:solidFill>
                </a:ln>
                <a:solidFill>
                  <a:srgbClr val="FF0000"/>
                </a:solidFill>
              </a:rPr>
              <a:t> of Tishri</a:t>
            </a:r>
            <a:r>
              <a:rPr lang="en-US" sz="2800" b="1" i="1" dirty="0">
                <a:ln>
                  <a:solidFill>
                    <a:srgbClr val="0000FF"/>
                  </a:solidFill>
                </a:ln>
                <a:solidFill>
                  <a:srgbClr val="FF0000"/>
                </a:solidFill>
              </a:rPr>
              <a:t> </a:t>
            </a:r>
            <a:r>
              <a:rPr lang="en-US" sz="2800" dirty="0">
                <a:solidFill>
                  <a:schemeClr val="tx1">
                    <a:lumMod val="95000"/>
                    <a:lumOff val="5000"/>
                  </a:schemeClr>
                </a:solidFill>
              </a:rPr>
              <a:t>morning </a:t>
            </a:r>
            <a:r>
              <a:rPr lang="en-US" sz="2800" b="1" dirty="0">
                <a:ln>
                  <a:solidFill>
                    <a:srgbClr val="FF00FF"/>
                  </a:solidFill>
                </a:ln>
                <a:solidFill>
                  <a:srgbClr val="00B0F0"/>
                </a:solidFill>
              </a:rPr>
              <a:t>ereb</a:t>
            </a:r>
            <a:r>
              <a:rPr lang="en-US" sz="2800" dirty="0">
                <a:solidFill>
                  <a:schemeClr val="tx1">
                    <a:lumMod val="95000"/>
                    <a:lumOff val="5000"/>
                  </a:schemeClr>
                </a:solidFill>
              </a:rPr>
              <a:t> (twilight mixture) </a:t>
            </a:r>
            <a:r>
              <a:rPr lang="en-US" sz="2800" b="1" i="1" u="sng" dirty="0">
                <a:solidFill>
                  <a:srgbClr val="CC00CC"/>
                </a:solidFill>
              </a:rPr>
              <a:t>BEFORE</a:t>
            </a:r>
            <a:r>
              <a:rPr lang="en-US" sz="2800" dirty="0">
                <a:solidFill>
                  <a:schemeClr val="tx1">
                    <a:lumMod val="95000"/>
                    <a:lumOff val="5000"/>
                  </a:schemeClr>
                </a:solidFill>
              </a:rPr>
              <a:t> the sunrise!</a:t>
            </a:r>
          </a:p>
          <a:p>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191" y="11981"/>
            <a:ext cx="7772591" cy="722860"/>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Covenant Calendar – </a:t>
            </a:r>
            <a:r>
              <a:rPr lang="en-CA" sz="3600" b="1" i="1" dirty="0">
                <a:ln>
                  <a:solidFill>
                    <a:schemeClr val="tx1"/>
                  </a:solidFill>
                </a:ln>
                <a:solidFill>
                  <a:srgbClr val="CC00CC"/>
                </a:solidFill>
                <a:effectLst>
                  <a:glow rad="127000">
                    <a:srgbClr val="FFFF00"/>
                  </a:glow>
                </a:effectLst>
                <a:latin typeface="Georgia" panose="02040502050405020303" pitchFamily="18" charset="0"/>
              </a:rPr>
              <a:t>Tishri </a:t>
            </a:r>
            <a:r>
              <a:rPr lang="en-CA" sz="3600" b="1" i="1" u="sng" dirty="0">
                <a:ln>
                  <a:solidFill>
                    <a:schemeClr val="tx1"/>
                  </a:solidFill>
                </a:ln>
                <a:solidFill>
                  <a:srgbClr val="CC00CC"/>
                </a:solidFill>
                <a:effectLst>
                  <a:glow rad="127000">
                    <a:srgbClr val="00B0F0"/>
                  </a:glow>
                </a:effectLst>
                <a:latin typeface="Georgia" panose="02040502050405020303" pitchFamily="18" charset="0"/>
              </a:rPr>
              <a:t>10</a:t>
            </a:r>
            <a:r>
              <a:rPr lang="en-CA" sz="3600" b="1" i="1" dirty="0">
                <a:ln>
                  <a:solidFill>
                    <a:schemeClr val="tx1"/>
                  </a:solidFill>
                </a:ln>
                <a:solidFill>
                  <a:srgbClr val="CC00CC"/>
                </a:solidFill>
                <a:effectLst>
                  <a:glow rad="127000">
                    <a:srgbClr val="00B0F0"/>
                  </a:glow>
                </a:effectLst>
                <a:latin typeface="Georgia" panose="02040502050405020303" pitchFamily="18" charset="0"/>
              </a:rPr>
              <a:t>!</a:t>
            </a:r>
          </a:p>
        </p:txBody>
      </p:sp>
      <p:sp>
        <p:nvSpPr>
          <p:cNvPr id="5" name="Rectangle 4"/>
          <p:cNvSpPr/>
          <p:nvPr/>
        </p:nvSpPr>
        <p:spPr>
          <a:xfrm>
            <a:off x="396388" y="3464967"/>
            <a:ext cx="1363075"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9</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6813687" y="3473610"/>
            <a:ext cx="4931523" cy="631372"/>
          </a:xfrm>
          <a:prstGeom prst="rect">
            <a:avLst/>
          </a:prstGeom>
          <a:solidFill>
            <a:schemeClr val="tx1">
              <a:lumMod val="75000"/>
              <a:lumOff val="25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10</a:t>
            </a:r>
            <a:r>
              <a:rPr lang="en-CA" sz="3600" b="1" baseline="30000" dirty="0"/>
              <a:t>th</a:t>
            </a:r>
            <a:r>
              <a:rPr lang="en-CA" sz="3600" b="1" dirty="0"/>
              <a:t> of Tishri</a:t>
            </a:r>
          </a:p>
        </p:txBody>
      </p:sp>
      <p:sp>
        <p:nvSpPr>
          <p:cNvPr id="9" name="Rectangle 8"/>
          <p:cNvSpPr/>
          <p:nvPr/>
        </p:nvSpPr>
        <p:spPr>
          <a:xfrm>
            <a:off x="1867421" y="3483434"/>
            <a:ext cx="4929051" cy="631372"/>
          </a:xfrm>
          <a:prstGeom prst="rect">
            <a:avLst/>
          </a:prstGeom>
          <a:solidFill>
            <a:schemeClr val="bg1">
              <a:lumMod val="95000"/>
            </a:schemeClr>
          </a:soli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Tishri 10</a:t>
            </a:r>
            <a:r>
              <a:rPr lang="en-CA" sz="3600" b="1" baseline="30000" dirty="0">
                <a:solidFill>
                  <a:schemeClr val="tx1"/>
                </a:solidFill>
              </a:rPr>
              <a:t>th</a:t>
            </a:r>
            <a:r>
              <a:rPr lang="en-CA" sz="3600" b="1" dirty="0">
                <a:solidFill>
                  <a:schemeClr val="tx1"/>
                </a:solidFill>
              </a:rPr>
              <a:t> - </a:t>
            </a:r>
            <a:r>
              <a:rPr lang="en-CA" sz="3600" b="1" dirty="0">
                <a:solidFill>
                  <a:srgbClr val="0000FF"/>
                </a:solidFill>
              </a:rPr>
              <a:t>Atonement</a:t>
            </a:r>
          </a:p>
        </p:txBody>
      </p:sp>
      <p:cxnSp>
        <p:nvCxnSpPr>
          <p:cNvPr id="11" name="Straight Connector 10"/>
          <p:cNvCxnSpPr/>
          <p:nvPr/>
        </p:nvCxnSpPr>
        <p:spPr>
          <a:xfrm flipH="1" flipV="1">
            <a:off x="1809703" y="2391211"/>
            <a:ext cx="1056" cy="1728384"/>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04024" y="24664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CC66FF"/>
                </a:solidFill>
              </a:rPr>
              <a:t>Dawn</a:t>
            </a:r>
          </a:p>
        </p:txBody>
      </p:sp>
      <p:sp>
        <p:nvSpPr>
          <p:cNvPr id="16" name="Rectangle 15"/>
          <p:cNvSpPr/>
          <p:nvPr/>
        </p:nvSpPr>
        <p:spPr>
          <a:xfrm>
            <a:off x="4972587" y="1433266"/>
            <a:ext cx="7061596" cy="1597256"/>
          </a:xfrm>
          <a:prstGeom prst="rect">
            <a:avLst/>
          </a:prstGeom>
          <a:solidFill>
            <a:schemeClr val="accent5">
              <a:lumMod val="20000"/>
              <a:lumOff val="8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000" dirty="0">
                <a:ln>
                  <a:solidFill>
                    <a:srgbClr val="0000FF"/>
                  </a:solidFill>
                </a:ln>
                <a:solidFill>
                  <a:schemeClr val="tx1"/>
                </a:solidFill>
              </a:rPr>
              <a:t>Atonement Shabbath begins at the first light of Dawn and lasts until the following Dawn!</a:t>
            </a:r>
          </a:p>
          <a:p>
            <a:pPr algn="ctr"/>
            <a:r>
              <a:rPr lang="en-CA" sz="3000" b="1" dirty="0">
                <a:ln>
                  <a:solidFill>
                    <a:srgbClr val="0000FF"/>
                  </a:solidFill>
                </a:ln>
                <a:solidFill>
                  <a:schemeClr val="tx1"/>
                </a:solidFill>
                <a:effectLst>
                  <a:glow rad="63500">
                    <a:srgbClr val="00CC00"/>
                  </a:glow>
                </a:effectLst>
              </a:rPr>
              <a:t>24 hours </a:t>
            </a:r>
            <a:r>
              <a:rPr lang="en-CA" sz="3000" dirty="0">
                <a:ln>
                  <a:solidFill>
                    <a:srgbClr val="0000FF"/>
                  </a:solidFill>
                </a:ln>
                <a:solidFill>
                  <a:schemeClr val="tx1"/>
                </a:solidFill>
                <a:effectLst>
                  <a:glow rad="63500">
                    <a:srgbClr val="00CC00"/>
                  </a:glow>
                </a:effectLst>
                <a:latin typeface="Arial Black" panose="020B0A04020102020204" pitchFamily="34" charset="0"/>
              </a:rPr>
              <a:t>ONLY</a:t>
            </a:r>
            <a:r>
              <a:rPr lang="en-CA" sz="3000" dirty="0">
                <a:ln>
                  <a:solidFill>
                    <a:srgbClr val="0000FF"/>
                  </a:solidFill>
                </a:ln>
                <a:solidFill>
                  <a:schemeClr val="tx1"/>
                </a:solidFill>
                <a:effectLst>
                  <a:glow rad="63500">
                    <a:srgbClr val="00CC00"/>
                  </a:glow>
                </a:effectLst>
              </a:rPr>
              <a:t> </a:t>
            </a:r>
            <a:r>
              <a:rPr lang="en-CA" sz="3000" dirty="0">
                <a:ln>
                  <a:solidFill>
                    <a:srgbClr val="0000FF"/>
                  </a:solidFill>
                </a:ln>
                <a:solidFill>
                  <a:schemeClr val="tx1"/>
                </a:solidFill>
              </a:rPr>
              <a:t>of Tishri 10 Shabbath!  </a:t>
            </a:r>
            <a:endParaRPr lang="en-CA" sz="3000" b="1" i="1" dirty="0">
              <a:ln>
                <a:solidFill>
                  <a:srgbClr val="0000FF"/>
                </a:solidFill>
              </a:ln>
              <a:solidFill>
                <a:srgbClr val="CC66FF"/>
              </a:solidFill>
            </a:endParaRPr>
          </a:p>
        </p:txBody>
      </p:sp>
      <p:sp>
        <p:nvSpPr>
          <p:cNvPr id="17" name="Rectangle 16"/>
          <p:cNvSpPr/>
          <p:nvPr/>
        </p:nvSpPr>
        <p:spPr>
          <a:xfrm>
            <a:off x="165280" y="4470225"/>
            <a:ext cx="11878859" cy="2115468"/>
          </a:xfrm>
          <a:prstGeom prst="rect">
            <a:avLst/>
          </a:prstGeom>
          <a:solidFill>
            <a:schemeClr val="bg1">
              <a:lumMod val="65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b">
            <a:sp3d extrusionH="57150">
              <a:bevelT w="38100" h="38100"/>
            </a:sp3d>
          </a:bodyPr>
          <a:lstStyle/>
          <a:p>
            <a:pPr>
              <a:lnSpc>
                <a:spcPct val="200000"/>
              </a:lnSpc>
            </a:pPr>
            <a:r>
              <a:rPr lang="en-CA" sz="3200" dirty="0">
                <a:solidFill>
                  <a:schemeClr val="tx1"/>
                </a:solidFill>
              </a:rPr>
              <a:t> The actual physical </a:t>
            </a:r>
            <a:r>
              <a:rPr lang="en-CA" sz="3200" b="1" dirty="0">
                <a:solidFill>
                  <a:srgbClr val="0000FF"/>
                </a:solidFill>
              </a:rPr>
              <a:t>Shabbath</a:t>
            </a:r>
            <a:r>
              <a:rPr lang="en-CA" sz="3200" dirty="0">
                <a:solidFill>
                  <a:schemeClr val="tx1"/>
                </a:solidFill>
              </a:rPr>
              <a:t> of Atonement day begins exactly as every other day since creation </a:t>
            </a:r>
            <a:r>
              <a:rPr lang="en-CA" sz="3200" b="1" dirty="0">
                <a:ln>
                  <a:solidFill>
                    <a:schemeClr val="tx1"/>
                  </a:solidFill>
                </a:ln>
                <a:solidFill>
                  <a:srgbClr val="FF00FF"/>
                </a:solidFill>
              </a:rPr>
              <a:t>with the </a:t>
            </a:r>
            <a:r>
              <a:rPr lang="en-CA" sz="3200" b="1" dirty="0">
                <a:ln w="28575">
                  <a:solidFill>
                    <a:srgbClr val="FFFF00"/>
                  </a:solidFill>
                </a:ln>
                <a:solidFill>
                  <a:srgbClr val="FF00FF"/>
                </a:solidFill>
                <a:latin typeface="Arial Black" panose="020B0A04020102020204" pitchFamily="34" charset="0"/>
              </a:rPr>
              <a:t>eyelashes</a:t>
            </a:r>
            <a:r>
              <a:rPr lang="en-CA" sz="3200" b="1" dirty="0">
                <a:solidFill>
                  <a:srgbClr val="FF00FF"/>
                </a:solidFill>
              </a:rPr>
              <a:t> </a:t>
            </a:r>
            <a:r>
              <a:rPr lang="en-CA" sz="3200" b="1" dirty="0">
                <a:ln>
                  <a:solidFill>
                    <a:schemeClr val="tx1"/>
                  </a:solidFill>
                </a:ln>
                <a:solidFill>
                  <a:srgbClr val="FF00FF"/>
                </a:solidFill>
              </a:rPr>
              <a:t>of Dawn!  </a:t>
            </a:r>
            <a:r>
              <a:rPr lang="en-CA" dirty="0">
                <a:ln>
                  <a:solidFill>
                    <a:sysClr val="windowText" lastClr="000000"/>
                  </a:solidFill>
                </a:ln>
                <a:solidFill>
                  <a:sysClr val="windowText" lastClr="000000"/>
                </a:solidFill>
              </a:rPr>
              <a:t>Job 3:9!</a:t>
            </a:r>
          </a:p>
        </p:txBody>
      </p:sp>
      <p:cxnSp>
        <p:nvCxnSpPr>
          <p:cNvPr id="19" name="Straight Connector 18"/>
          <p:cNvCxnSpPr/>
          <p:nvPr/>
        </p:nvCxnSpPr>
        <p:spPr>
          <a:xfrm flipV="1">
            <a:off x="6787082" y="3181846"/>
            <a:ext cx="0" cy="9466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590597" y="302583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sp>
        <p:nvSpPr>
          <p:cNvPr id="21" name="Rectangle 20"/>
          <p:cNvSpPr/>
          <p:nvPr/>
        </p:nvSpPr>
        <p:spPr>
          <a:xfrm>
            <a:off x="165279" y="1476811"/>
            <a:ext cx="3662650" cy="914400"/>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95F1FD"/>
                  </a:glow>
                </a:effectLst>
              </a:rPr>
              <a:t>10</a:t>
            </a:r>
            <a:r>
              <a:rPr lang="en-CA" sz="2800" dirty="0">
                <a:solidFill>
                  <a:schemeClr val="tx1"/>
                </a:solidFill>
              </a:rPr>
              <a:t> starts at </a:t>
            </a:r>
            <a:r>
              <a:rPr lang="en-CA" sz="2800" b="1" i="1" dirty="0">
                <a:solidFill>
                  <a:srgbClr val="CC00CC"/>
                </a:solidFill>
              </a:rPr>
              <a:t>Dawn</a:t>
            </a:r>
            <a:r>
              <a:rPr lang="en-CA" sz="2800" dirty="0">
                <a:solidFill>
                  <a:schemeClr val="tx1"/>
                </a:solidFill>
              </a:rPr>
              <a:t> as per </a:t>
            </a:r>
            <a:r>
              <a:rPr lang="en-CA" sz="2800" b="1" i="1" dirty="0">
                <a:solidFill>
                  <a:srgbClr val="009999"/>
                </a:solidFill>
              </a:rPr>
              <a:t>Gen 1</a:t>
            </a:r>
            <a:r>
              <a:rPr lang="en-CA" sz="2800" i="1" dirty="0">
                <a:solidFill>
                  <a:srgbClr val="009999"/>
                </a:solidFill>
              </a:rPr>
              <a:t> </a:t>
            </a:r>
            <a:r>
              <a:rPr lang="en-CA" sz="2800" dirty="0">
                <a:solidFill>
                  <a:schemeClr val="tx1"/>
                </a:solidFill>
              </a:rPr>
              <a:t>- Creation. </a:t>
            </a:r>
            <a:endParaRPr lang="en-CA" sz="2800" b="1" dirty="0">
              <a:solidFill>
                <a:srgbClr val="FF0066"/>
              </a:solidFill>
            </a:endParaRPr>
          </a:p>
        </p:txBody>
      </p:sp>
      <p:sp>
        <p:nvSpPr>
          <p:cNvPr id="6" name="Rectangle 5"/>
          <p:cNvSpPr/>
          <p:nvPr/>
        </p:nvSpPr>
        <p:spPr>
          <a:xfrm>
            <a:off x="1879508" y="348146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H="1" flipV="1">
            <a:off x="2064734" y="2981680"/>
            <a:ext cx="10087" cy="114684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092171" y="2868971"/>
            <a:ext cx="1305807"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Sunrise</a:t>
            </a:r>
          </a:p>
        </p:txBody>
      </p:sp>
      <p:cxnSp>
        <p:nvCxnSpPr>
          <p:cNvPr id="15" name="Straight Arrow Connector 14"/>
          <p:cNvCxnSpPr/>
          <p:nvPr/>
        </p:nvCxnSpPr>
        <p:spPr>
          <a:xfrm flipH="1">
            <a:off x="1945365" y="3182404"/>
            <a:ext cx="1899984" cy="390617"/>
          </a:xfrm>
          <a:prstGeom prst="straightConnector1">
            <a:avLst/>
          </a:prstGeom>
          <a:ln w="76200">
            <a:solidFill>
              <a:srgbClr val="CC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3827929" y="1105989"/>
            <a:ext cx="1170791" cy="2065169"/>
          </a:xfrm>
          <a:prstGeom prst="line">
            <a:avLst/>
          </a:prstGeom>
          <a:ln w="76200">
            <a:solidFill>
              <a:srgbClr val="CC66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6831734" y="3465901"/>
            <a:ext cx="211476"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7" name="Straight Connector 26"/>
          <p:cNvCxnSpPr/>
          <p:nvPr/>
        </p:nvCxnSpPr>
        <p:spPr>
          <a:xfrm flipH="1" flipV="1">
            <a:off x="3923293" y="1253813"/>
            <a:ext cx="3303483" cy="4739347"/>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5009278" y="746822"/>
            <a:ext cx="2420566" cy="5258088"/>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5985497" y="400914"/>
            <a:ext cx="1627252" cy="5603998"/>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flipV="1">
            <a:off x="7043210" y="137485"/>
            <a:ext cx="735418" cy="5855674"/>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7950580" y="125732"/>
            <a:ext cx="125659" cy="5867428"/>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8124221" y="125732"/>
            <a:ext cx="734164" cy="5867427"/>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8285848" y="151323"/>
            <a:ext cx="1410645" cy="5841836"/>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8448999" y="242761"/>
            <a:ext cx="2159659" cy="5762152"/>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8573779" y="516329"/>
            <a:ext cx="2746036" cy="5488583"/>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8719000" y="1105989"/>
            <a:ext cx="3236934" cy="4910347"/>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60" name="Right Bracket 59"/>
          <p:cNvSpPr/>
          <p:nvPr/>
        </p:nvSpPr>
        <p:spPr>
          <a:xfrm rot="5400000">
            <a:off x="6656433" y="-749018"/>
            <a:ext cx="227068" cy="9950485"/>
          </a:xfrm>
          <a:prstGeom prst="rightBracket">
            <a:avLst>
              <a:gd name="adj" fmla="val 1086032"/>
            </a:avLst>
          </a:prstGeom>
          <a:solidFill>
            <a:srgbClr val="CC66FF">
              <a:alpha val="45000"/>
            </a:srgbClr>
          </a:solidFill>
          <a:ln w="38100">
            <a:solidFill>
              <a:srgbClr val="00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 name="Slide Number Placeholder 6"/>
          <p:cNvSpPr>
            <a:spLocks noGrp="1"/>
          </p:cNvSpPr>
          <p:nvPr>
            <p:ph type="sldNum" sz="quarter" idx="12"/>
          </p:nvPr>
        </p:nvSpPr>
        <p:spPr>
          <a:xfrm>
            <a:off x="11475719" y="6229445"/>
            <a:ext cx="504461" cy="365125"/>
          </a:xfrm>
        </p:spPr>
        <p:txBody>
          <a:bodyPr/>
          <a:lstStyle/>
          <a:p>
            <a:fld id="{0FAB87E4-7748-4117-92E5-790DAABEC644}" type="slidenum">
              <a:rPr lang="en-US" sz="1400" b="1" smtClean="0">
                <a:solidFill>
                  <a:schemeClr val="tx1"/>
                </a:solidFill>
              </a:rPr>
              <a:t>38</a:t>
            </a:fld>
            <a:endParaRPr lang="en-US" sz="1400" b="1" dirty="0">
              <a:solidFill>
                <a:schemeClr val="tx1"/>
              </a:solidFill>
            </a:endParaRPr>
          </a:p>
        </p:txBody>
      </p:sp>
    </p:spTree>
    <p:extLst>
      <p:ext uri="{BB962C8B-B14F-4D97-AF65-F5344CB8AC3E}">
        <p14:creationId xmlns:p14="http://schemas.microsoft.com/office/powerpoint/2010/main" val="3341768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repeatCount="400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par>
                                <p:cTn id="13" presetID="22" presetClass="entr" presetSubtype="4" repeatCount="4000" fill="hold" nodeType="withEffect">
                                  <p:stCondLst>
                                    <p:cond delay="25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22" presetClass="entr" presetSubtype="4" repeatCount="4000" fill="hold" nodeType="withEffect">
                                  <p:stCondLst>
                                    <p:cond delay="500"/>
                                  </p:stCondLst>
                                  <p:childTnLst>
                                    <p:set>
                                      <p:cBhvr>
                                        <p:cTn id="17" dur="1" fill="hold">
                                          <p:stCondLst>
                                            <p:cond delay="0"/>
                                          </p:stCondLst>
                                        </p:cTn>
                                        <p:tgtEl>
                                          <p:spTgt spid="32"/>
                                        </p:tgtEl>
                                        <p:attrNameLst>
                                          <p:attrName>style.visibility</p:attrName>
                                        </p:attrNameLst>
                                      </p:cBhvr>
                                      <p:to>
                                        <p:strVal val="visible"/>
                                      </p:to>
                                    </p:set>
                                    <p:animEffect transition="in" filter="wipe(down)">
                                      <p:cBhvr>
                                        <p:cTn id="18" dur="500"/>
                                        <p:tgtEl>
                                          <p:spTgt spid="32"/>
                                        </p:tgtEl>
                                      </p:cBhvr>
                                    </p:animEffect>
                                  </p:childTnLst>
                                </p:cTn>
                              </p:par>
                              <p:par>
                                <p:cTn id="19" presetID="22" presetClass="entr" presetSubtype="4" repeatCount="4000" fill="hold" nodeType="withEffect">
                                  <p:stCondLst>
                                    <p:cond delay="750"/>
                                  </p:stCondLst>
                                  <p:childTnLst>
                                    <p:set>
                                      <p:cBhvr>
                                        <p:cTn id="20" dur="1" fill="hold">
                                          <p:stCondLst>
                                            <p:cond delay="0"/>
                                          </p:stCondLst>
                                        </p:cTn>
                                        <p:tgtEl>
                                          <p:spTgt spid="34"/>
                                        </p:tgtEl>
                                        <p:attrNameLst>
                                          <p:attrName>style.visibility</p:attrName>
                                        </p:attrNameLst>
                                      </p:cBhvr>
                                      <p:to>
                                        <p:strVal val="visible"/>
                                      </p:to>
                                    </p:set>
                                    <p:animEffect transition="in" filter="wipe(down)">
                                      <p:cBhvr>
                                        <p:cTn id="21" dur="500"/>
                                        <p:tgtEl>
                                          <p:spTgt spid="34"/>
                                        </p:tgtEl>
                                      </p:cBhvr>
                                    </p:animEffect>
                                  </p:childTnLst>
                                </p:cTn>
                              </p:par>
                              <p:par>
                                <p:cTn id="22" presetID="22" presetClass="entr" presetSubtype="4" repeatCount="4000" fill="hold" nodeType="withEffect">
                                  <p:stCondLst>
                                    <p:cond delay="100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par>
                                <p:cTn id="25" presetID="22" presetClass="entr" presetSubtype="4" repeatCount="4000" fill="hold" nodeType="withEffect">
                                  <p:stCondLst>
                                    <p:cond delay="1250"/>
                                  </p:stCondLst>
                                  <p:childTnLst>
                                    <p:set>
                                      <p:cBhvr>
                                        <p:cTn id="26" dur="1" fill="hold">
                                          <p:stCondLst>
                                            <p:cond delay="0"/>
                                          </p:stCondLst>
                                        </p:cTn>
                                        <p:tgtEl>
                                          <p:spTgt spid="39"/>
                                        </p:tgtEl>
                                        <p:attrNameLst>
                                          <p:attrName>style.visibility</p:attrName>
                                        </p:attrNameLst>
                                      </p:cBhvr>
                                      <p:to>
                                        <p:strVal val="visible"/>
                                      </p:to>
                                    </p:set>
                                    <p:animEffect transition="in" filter="wipe(down)">
                                      <p:cBhvr>
                                        <p:cTn id="27" dur="500"/>
                                        <p:tgtEl>
                                          <p:spTgt spid="39"/>
                                        </p:tgtEl>
                                      </p:cBhvr>
                                    </p:animEffect>
                                  </p:childTnLst>
                                </p:cTn>
                              </p:par>
                              <p:par>
                                <p:cTn id="28" presetID="22" presetClass="entr" presetSubtype="4" repeatCount="4000" fill="hold" nodeType="withEffect">
                                  <p:stCondLst>
                                    <p:cond delay="125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par>
                                <p:cTn id="31" presetID="22" presetClass="entr" presetSubtype="4" repeatCount="4000" fill="hold" nodeType="withEffect">
                                  <p:stCondLst>
                                    <p:cond delay="1500"/>
                                  </p:stCondLst>
                                  <p:childTnLst>
                                    <p:set>
                                      <p:cBhvr>
                                        <p:cTn id="32" dur="1" fill="hold">
                                          <p:stCondLst>
                                            <p:cond delay="0"/>
                                          </p:stCondLst>
                                        </p:cTn>
                                        <p:tgtEl>
                                          <p:spTgt spid="43"/>
                                        </p:tgtEl>
                                        <p:attrNameLst>
                                          <p:attrName>style.visibility</p:attrName>
                                        </p:attrNameLst>
                                      </p:cBhvr>
                                      <p:to>
                                        <p:strVal val="visible"/>
                                      </p:to>
                                    </p:set>
                                    <p:animEffect transition="in" filter="wipe(down)">
                                      <p:cBhvr>
                                        <p:cTn id="33" dur="500"/>
                                        <p:tgtEl>
                                          <p:spTgt spid="43"/>
                                        </p:tgtEl>
                                      </p:cBhvr>
                                    </p:animEffect>
                                  </p:childTnLst>
                                </p:cTn>
                              </p:par>
                              <p:par>
                                <p:cTn id="34" presetID="22" presetClass="entr" presetSubtype="4" repeatCount="4000" fill="hold" nodeType="withEffect">
                                  <p:stCondLst>
                                    <p:cond delay="1750"/>
                                  </p:stCondLst>
                                  <p:childTnLst>
                                    <p:set>
                                      <p:cBhvr>
                                        <p:cTn id="35" dur="1" fill="hold">
                                          <p:stCondLst>
                                            <p:cond delay="0"/>
                                          </p:stCondLst>
                                        </p:cTn>
                                        <p:tgtEl>
                                          <p:spTgt spid="45"/>
                                        </p:tgtEl>
                                        <p:attrNameLst>
                                          <p:attrName>style.visibility</p:attrName>
                                        </p:attrNameLst>
                                      </p:cBhvr>
                                      <p:to>
                                        <p:strVal val="visible"/>
                                      </p:to>
                                    </p:set>
                                    <p:animEffect transition="in" filter="wipe(down)">
                                      <p:cBhvr>
                                        <p:cTn id="36" dur="500"/>
                                        <p:tgtEl>
                                          <p:spTgt spid="45"/>
                                        </p:tgtEl>
                                      </p:cBhvr>
                                    </p:animEffect>
                                  </p:childTnLst>
                                </p:cTn>
                              </p:par>
                              <p:par>
                                <p:cTn id="37" presetID="22" presetClass="entr" presetSubtype="4" repeatCount="4000" fill="hold" nodeType="withEffect">
                                  <p:stCondLst>
                                    <p:cond delay="2000"/>
                                  </p:stCondLst>
                                  <p:childTnLst>
                                    <p:set>
                                      <p:cBhvr>
                                        <p:cTn id="38" dur="1" fill="hold">
                                          <p:stCondLst>
                                            <p:cond delay="0"/>
                                          </p:stCondLst>
                                        </p:cTn>
                                        <p:tgtEl>
                                          <p:spTgt spid="47"/>
                                        </p:tgtEl>
                                        <p:attrNameLst>
                                          <p:attrName>style.visibility</p:attrName>
                                        </p:attrNameLst>
                                      </p:cBhvr>
                                      <p:to>
                                        <p:strVal val="visible"/>
                                      </p:to>
                                    </p:set>
                                    <p:animEffect transition="in" filter="wipe(down)">
                                      <p:cBhvr>
                                        <p:cTn id="3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bodyPr>
          <a:lstStyle/>
          <a:p>
            <a:r>
              <a:rPr lang="en-US" sz="800" dirty="0">
                <a:noFill/>
              </a:rPr>
              <a:t>.</a:t>
            </a:r>
          </a:p>
        </p:txBody>
      </p:sp>
      <p:sp>
        <p:nvSpPr>
          <p:cNvPr id="3" name="Text Placeholder 2"/>
          <p:cNvSpPr>
            <a:spLocks noGrp="1"/>
          </p:cNvSpPr>
          <p:nvPr>
            <p:ph type="body" idx="1"/>
          </p:nvPr>
        </p:nvSpPr>
        <p:spPr>
          <a:xfrm>
            <a:off x="182697" y="151324"/>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r>
              <a:rPr lang="en-US" sz="2800" i="1" dirty="0">
                <a:solidFill>
                  <a:srgbClr val="009999"/>
                </a:solidFill>
                <a:latin typeface="Georgia" panose="02040502050405020303" pitchFamily="18" charset="0"/>
              </a:rPr>
              <a:t>Lev 23:27 </a:t>
            </a:r>
            <a:r>
              <a:rPr lang="en-US" sz="2800" dirty="0">
                <a:solidFill>
                  <a:schemeClr val="tx1">
                    <a:lumMod val="95000"/>
                    <a:lumOff val="5000"/>
                  </a:schemeClr>
                </a:solidFill>
              </a:rPr>
              <a:t>– On the </a:t>
            </a:r>
            <a:r>
              <a:rPr lang="en-US" sz="2800" b="1" i="1" dirty="0">
                <a:solidFill>
                  <a:schemeClr val="tx1">
                    <a:lumMod val="95000"/>
                    <a:lumOff val="5000"/>
                  </a:schemeClr>
                </a:solidFill>
                <a:effectLst>
                  <a:glow rad="127000">
                    <a:srgbClr val="00FFFF"/>
                  </a:glow>
                </a:effectLst>
              </a:rPr>
              <a:t>tenth day </a:t>
            </a:r>
            <a:r>
              <a:rPr lang="en-US" sz="2800" dirty="0">
                <a:solidFill>
                  <a:schemeClr val="tx1">
                    <a:lumMod val="95000"/>
                    <a:lumOff val="5000"/>
                  </a:schemeClr>
                </a:solidFill>
              </a:rPr>
              <a:t>of this seventh month is Yom Ha’ </a:t>
            </a:r>
            <a:r>
              <a:rPr lang="en-US" sz="2800" dirty="0" err="1">
                <a:solidFill>
                  <a:schemeClr val="tx1">
                    <a:lumMod val="95000"/>
                    <a:lumOff val="5000"/>
                  </a:schemeClr>
                </a:solidFill>
              </a:rPr>
              <a:t>Kippurim</a:t>
            </a:r>
            <a:r>
              <a:rPr lang="en-US" sz="2800" dirty="0">
                <a:solidFill>
                  <a:schemeClr val="tx1">
                    <a:lumMod val="95000"/>
                    <a:lumOff val="5000"/>
                  </a:schemeClr>
                </a:solidFill>
              </a:rPr>
              <a:t> [Day of Atonement]. It shall be a </a:t>
            </a:r>
            <a:r>
              <a:rPr lang="en-US" sz="2800" b="1" dirty="0" err="1">
                <a:solidFill>
                  <a:schemeClr val="tx1">
                    <a:lumMod val="95000"/>
                    <a:lumOff val="5000"/>
                  </a:schemeClr>
                </a:solidFill>
                <a:effectLst>
                  <a:glow rad="127000">
                    <a:srgbClr val="FFCCFF"/>
                  </a:glow>
                </a:effectLst>
              </a:rPr>
              <a:t>qodesh</a:t>
            </a:r>
            <a:r>
              <a:rPr lang="en-US" sz="2800" b="1" dirty="0">
                <a:solidFill>
                  <a:schemeClr val="tx1">
                    <a:lumMod val="95000"/>
                    <a:lumOff val="5000"/>
                  </a:schemeClr>
                </a:solidFill>
                <a:effectLst>
                  <a:glow rad="127000">
                    <a:srgbClr val="FFCCFF"/>
                  </a:glow>
                </a:effectLst>
              </a:rPr>
              <a:t> gathering </a:t>
            </a:r>
            <a:r>
              <a:rPr lang="en-US" sz="2800" dirty="0">
                <a:solidFill>
                  <a:schemeClr val="tx1">
                    <a:lumMod val="95000"/>
                    <a:lumOff val="5000"/>
                  </a:schemeClr>
                </a:solidFill>
              </a:rPr>
              <a:t>for you. … </a:t>
            </a: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301149" y="11981"/>
            <a:ext cx="11596446" cy="722860"/>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When does the </a:t>
            </a:r>
            <a:r>
              <a:rPr lang="en-CA" sz="3600" b="1" i="1" dirty="0">
                <a:ln>
                  <a:solidFill>
                    <a:srgbClr val="FF00FF"/>
                  </a:solidFill>
                </a:ln>
                <a:solidFill>
                  <a:srgbClr val="0000FF"/>
                </a:solidFill>
                <a:effectLst>
                  <a:glow rad="292100">
                    <a:srgbClr val="FFCCFF"/>
                  </a:glow>
                </a:effectLst>
                <a:latin typeface="Georgia" panose="02040502050405020303" pitchFamily="18" charset="0"/>
              </a:rPr>
              <a:t>Sabbath</a:t>
            </a:r>
            <a:r>
              <a:rPr lang="en-CA" sz="3600" b="1" i="1" dirty="0">
                <a:ln>
                  <a:solidFill>
                    <a:srgbClr val="FF00FF"/>
                  </a:solidFill>
                </a:ln>
                <a:solidFill>
                  <a:srgbClr val="0000FF"/>
                </a:solidFill>
                <a:effectLst>
                  <a:glow rad="127000">
                    <a:srgbClr val="FFFF00"/>
                  </a:glow>
                </a:effectLst>
                <a:latin typeface="Georgia" panose="02040502050405020303" pitchFamily="18" charset="0"/>
              </a:rPr>
              <a:t> of Tishri 10    -     </a:t>
            </a:r>
            <a:r>
              <a:rPr lang="en-CA" sz="3600" b="1" i="1" dirty="0">
                <a:ln w="28575">
                  <a:solidFill>
                    <a:srgbClr val="FF3399"/>
                  </a:solidFill>
                </a:ln>
                <a:solidFill>
                  <a:srgbClr val="0000FF"/>
                </a:solidFill>
                <a:effectLst>
                  <a:glow rad="254000">
                    <a:srgbClr val="FFCCFF"/>
                  </a:glow>
                </a:effectLst>
                <a:latin typeface="Georgia" panose="02040502050405020303" pitchFamily="18" charset="0"/>
              </a:rPr>
              <a:t>END?</a:t>
            </a:r>
            <a:r>
              <a:rPr lang="en-CA" sz="3600" b="1" i="1" dirty="0">
                <a:ln>
                  <a:solidFill>
                    <a:srgbClr val="FF00FF"/>
                  </a:solidFill>
                </a:ln>
                <a:solidFill>
                  <a:srgbClr val="0000FF"/>
                </a:solidFill>
                <a:effectLst>
                  <a:glow rad="127000">
                    <a:srgbClr val="FFFF00"/>
                  </a:glow>
                </a:effectLst>
                <a:latin typeface="Georgia" panose="02040502050405020303" pitchFamily="18" charset="0"/>
              </a:rPr>
              <a:t>  </a:t>
            </a:r>
            <a:endParaRPr lang="en-CA" sz="3600" b="1" i="1" dirty="0">
              <a:ln>
                <a:solidFill>
                  <a:schemeClr val="tx1"/>
                </a:solidFill>
              </a:ln>
              <a:solidFill>
                <a:srgbClr val="CC00CC"/>
              </a:solidFill>
              <a:effectLst>
                <a:glow rad="127000">
                  <a:srgbClr val="00B0F0"/>
                </a:glow>
              </a:effectLst>
              <a:latin typeface="Georgia" panose="02040502050405020303" pitchFamily="18" charset="0"/>
            </a:endParaRPr>
          </a:p>
        </p:txBody>
      </p:sp>
      <p:sp>
        <p:nvSpPr>
          <p:cNvPr id="16" name="Rectangle 15"/>
          <p:cNvSpPr/>
          <p:nvPr/>
        </p:nvSpPr>
        <p:spPr>
          <a:xfrm>
            <a:off x="4067520" y="1692066"/>
            <a:ext cx="7966664" cy="1338455"/>
          </a:xfrm>
          <a:prstGeom prst="rect">
            <a:avLst/>
          </a:prstGeom>
          <a:solidFill>
            <a:schemeClr val="accent5">
              <a:lumMod val="20000"/>
              <a:lumOff val="8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000" b="1" i="1" dirty="0">
                <a:ln>
                  <a:solidFill>
                    <a:srgbClr val="0000FF"/>
                  </a:solidFill>
                </a:ln>
                <a:solidFill>
                  <a:srgbClr val="CC66FF"/>
                </a:solidFill>
              </a:rPr>
              <a:t>Day, “</a:t>
            </a:r>
            <a:r>
              <a:rPr lang="en-CA" sz="3000" b="1" i="1" dirty="0">
                <a:ln>
                  <a:solidFill>
                    <a:srgbClr val="0000FF"/>
                  </a:solidFill>
                </a:ln>
                <a:solidFill>
                  <a:srgbClr val="CC66FF"/>
                </a:solidFill>
                <a:effectLst>
                  <a:glow rad="127000">
                    <a:srgbClr val="FFFF00"/>
                  </a:glow>
                </a:effectLst>
              </a:rPr>
              <a:t>Yowm</a:t>
            </a:r>
            <a:r>
              <a:rPr lang="en-CA" sz="3000" b="1" i="1" dirty="0">
                <a:ln>
                  <a:solidFill>
                    <a:srgbClr val="0000FF"/>
                  </a:solidFill>
                </a:ln>
                <a:solidFill>
                  <a:srgbClr val="CC66FF"/>
                </a:solidFill>
              </a:rPr>
              <a:t>” not only means the Light Season but it defines a </a:t>
            </a:r>
            <a:r>
              <a:rPr lang="en-CA" sz="3000" b="1" i="1" dirty="0">
                <a:ln>
                  <a:solidFill>
                    <a:srgbClr val="0000FF"/>
                  </a:solidFill>
                </a:ln>
                <a:solidFill>
                  <a:srgbClr val="CC66FF"/>
                </a:solidFill>
                <a:effectLst>
                  <a:glow rad="88900">
                    <a:srgbClr val="FF9900"/>
                  </a:glow>
                </a:effectLst>
              </a:rPr>
              <a:t>24 hour period </a:t>
            </a:r>
            <a:r>
              <a:rPr lang="en-CA" sz="3000" b="1" i="1" dirty="0">
                <a:ln>
                  <a:solidFill>
                    <a:srgbClr val="0000FF"/>
                  </a:solidFill>
                </a:ln>
                <a:solidFill>
                  <a:srgbClr val="CC66FF"/>
                </a:solidFill>
              </a:rPr>
              <a:t>also.  </a:t>
            </a:r>
            <a:r>
              <a:rPr lang="en-CA" sz="4400" b="1" i="1" dirty="0">
                <a:ln>
                  <a:solidFill>
                    <a:srgbClr val="0000FF"/>
                  </a:solidFill>
                </a:ln>
                <a:solidFill>
                  <a:srgbClr val="00FFFF"/>
                </a:solidFill>
              </a:rPr>
              <a:t>***</a:t>
            </a:r>
            <a:r>
              <a:rPr lang="en-CA" sz="3000" b="1" i="1" dirty="0">
                <a:ln>
                  <a:solidFill>
                    <a:srgbClr val="0000FF"/>
                  </a:solidFill>
                </a:ln>
                <a:solidFill>
                  <a:srgbClr val="CC66FF"/>
                </a:solidFill>
              </a:rPr>
              <a:t> </a:t>
            </a:r>
          </a:p>
        </p:txBody>
      </p:sp>
      <p:sp>
        <p:nvSpPr>
          <p:cNvPr id="17" name="Rectangle 16"/>
          <p:cNvSpPr/>
          <p:nvPr/>
        </p:nvSpPr>
        <p:spPr>
          <a:xfrm>
            <a:off x="186214" y="3161944"/>
            <a:ext cx="11878859" cy="3558451"/>
          </a:xfrm>
          <a:prstGeom prst="rect">
            <a:avLst/>
          </a:prstGeom>
          <a:solidFill>
            <a:schemeClr val="accent6">
              <a:lumMod val="20000"/>
              <a:lumOff val="8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ln>
                  <a:solidFill>
                    <a:schemeClr val="tx1"/>
                  </a:solidFill>
                </a:ln>
                <a:solidFill>
                  <a:schemeClr val="tx1"/>
                </a:solidFill>
              </a:rPr>
              <a:t>When</a:t>
            </a:r>
            <a:r>
              <a:rPr lang="en-CA" sz="3200" b="1" dirty="0">
                <a:ln>
                  <a:solidFill>
                    <a:srgbClr val="95F1FD"/>
                  </a:solidFill>
                </a:ln>
                <a:solidFill>
                  <a:schemeClr val="accent5">
                    <a:lumMod val="50000"/>
                  </a:schemeClr>
                </a:solidFill>
              </a:rPr>
              <a:t> </a:t>
            </a:r>
            <a:r>
              <a:rPr lang="en-CA" sz="3200" b="1" dirty="0">
                <a:ln>
                  <a:solidFill>
                    <a:srgbClr val="E329D6"/>
                  </a:solidFill>
                </a:ln>
                <a:solidFill>
                  <a:srgbClr val="0000FF"/>
                </a:solidFill>
              </a:rPr>
              <a:t>Yahuah</a:t>
            </a:r>
            <a:r>
              <a:rPr lang="en-CA" sz="3200" b="1" dirty="0">
                <a:ln>
                  <a:solidFill>
                    <a:srgbClr val="95F1FD"/>
                  </a:solidFill>
                </a:ln>
                <a:solidFill>
                  <a:schemeClr val="accent5">
                    <a:lumMod val="50000"/>
                  </a:schemeClr>
                </a:solidFill>
              </a:rPr>
              <a:t> </a:t>
            </a:r>
            <a:r>
              <a:rPr lang="en-CA" sz="3200" dirty="0">
                <a:ln>
                  <a:solidFill>
                    <a:schemeClr val="tx1"/>
                  </a:solidFill>
                </a:ln>
                <a:solidFill>
                  <a:schemeClr val="tx1"/>
                </a:solidFill>
              </a:rPr>
              <a:t>desires to be </a:t>
            </a:r>
            <a:r>
              <a:rPr lang="en-CA" sz="3200" b="1" i="1" u="sng" dirty="0">
                <a:ln>
                  <a:solidFill>
                    <a:schemeClr val="tx1"/>
                  </a:solidFill>
                </a:ln>
                <a:solidFill>
                  <a:srgbClr val="CC66FF"/>
                </a:solidFill>
                <a:latin typeface="Georgia" panose="02040502050405020303" pitchFamily="18" charset="0"/>
              </a:rPr>
              <a:t>PRECISE</a:t>
            </a:r>
            <a:r>
              <a:rPr lang="en-CA" sz="3200" dirty="0">
                <a:ln>
                  <a:solidFill>
                    <a:schemeClr val="tx1"/>
                  </a:solidFill>
                </a:ln>
                <a:solidFill>
                  <a:schemeClr val="tx1"/>
                </a:solidFill>
              </a:rPr>
              <a:t> about </a:t>
            </a:r>
            <a:br>
              <a:rPr lang="en-CA" sz="3200" dirty="0">
                <a:ln>
                  <a:solidFill>
                    <a:schemeClr val="tx1"/>
                  </a:solidFill>
                </a:ln>
                <a:solidFill>
                  <a:schemeClr val="tx1"/>
                </a:solidFill>
              </a:rPr>
            </a:br>
            <a:r>
              <a:rPr lang="en-CA" sz="3200" b="1" i="1" u="sng" dirty="0">
                <a:ln>
                  <a:solidFill>
                    <a:schemeClr val="tx1"/>
                  </a:solidFill>
                </a:ln>
                <a:solidFill>
                  <a:srgbClr val="CC66FF"/>
                </a:solidFill>
                <a:latin typeface="Georgia" panose="02040502050405020303" pitchFamily="18" charset="0"/>
              </a:rPr>
              <a:t>INDIVIDUAL</a:t>
            </a:r>
            <a:r>
              <a:rPr lang="en-CA" sz="3200" dirty="0">
                <a:ln>
                  <a:solidFill>
                    <a:schemeClr val="tx1"/>
                  </a:solidFill>
                </a:ln>
                <a:solidFill>
                  <a:schemeClr val="tx1"/>
                </a:solidFill>
              </a:rPr>
              <a:t> time related identities, </a:t>
            </a:r>
            <a:r>
              <a:rPr lang="en-CA" sz="3200" b="1" i="1" dirty="0">
                <a:ln>
                  <a:solidFill>
                    <a:schemeClr val="tx1"/>
                  </a:solidFill>
                </a:ln>
                <a:solidFill>
                  <a:srgbClr val="CC66FF"/>
                </a:solidFill>
                <a:latin typeface="Georgia" panose="02040502050405020303" pitchFamily="18" charset="0"/>
              </a:rPr>
              <a:t>HE INFORMS US!</a:t>
            </a:r>
          </a:p>
          <a:p>
            <a:pPr algn="ctr"/>
            <a:endParaRPr lang="en-CA" sz="3200" b="1" i="1" dirty="0">
              <a:ln>
                <a:solidFill>
                  <a:schemeClr val="tx1"/>
                </a:solidFill>
              </a:ln>
              <a:solidFill>
                <a:srgbClr val="CC66FF"/>
              </a:solidFill>
              <a:latin typeface="Georgia" panose="02040502050405020303" pitchFamily="18" charset="0"/>
            </a:endParaRPr>
          </a:p>
          <a:p>
            <a:pPr algn="ctr"/>
            <a:r>
              <a:rPr lang="en-CA" sz="3200" dirty="0">
                <a:ln>
                  <a:solidFill>
                    <a:schemeClr val="tx1"/>
                  </a:solidFill>
                </a:ln>
                <a:solidFill>
                  <a:schemeClr val="tx1"/>
                </a:solidFill>
              </a:rPr>
              <a:t> </a:t>
            </a:r>
            <a:r>
              <a:rPr lang="en-US" sz="3200" dirty="0">
                <a:solidFill>
                  <a:srgbClr val="009999"/>
                </a:solidFill>
              </a:rPr>
              <a:t>Thus saith [</a:t>
            </a:r>
            <a:r>
              <a:rPr lang="en-US" sz="3200" b="1" dirty="0">
                <a:ln>
                  <a:solidFill>
                    <a:srgbClr val="E329D6"/>
                  </a:solidFill>
                </a:ln>
                <a:solidFill>
                  <a:srgbClr val="0000FF"/>
                </a:solidFill>
              </a:rPr>
              <a:t>Yahuah</a:t>
            </a:r>
            <a:r>
              <a:rPr lang="en-US" sz="3200" dirty="0">
                <a:solidFill>
                  <a:srgbClr val="009999"/>
                </a:solidFill>
              </a:rPr>
              <a:t>]; If ye can break </a:t>
            </a:r>
            <a:r>
              <a:rPr lang="en-US" sz="3200" b="1" u="sng" dirty="0">
                <a:ln>
                  <a:solidFill>
                    <a:schemeClr val="tx1"/>
                  </a:solidFill>
                </a:ln>
                <a:solidFill>
                  <a:srgbClr val="00FFFF"/>
                </a:solidFill>
                <a:effectLst>
                  <a:glow rad="127000">
                    <a:srgbClr val="FF3399"/>
                  </a:glow>
                </a:effectLst>
              </a:rPr>
              <a:t>MY COVENANT</a:t>
            </a:r>
            <a:r>
              <a:rPr lang="en-US" sz="3200" b="1" dirty="0">
                <a:ln>
                  <a:solidFill>
                    <a:schemeClr val="tx1"/>
                  </a:solidFill>
                </a:ln>
                <a:solidFill>
                  <a:srgbClr val="00FFFF"/>
                </a:solidFill>
                <a:effectLst>
                  <a:glow rad="127000">
                    <a:srgbClr val="FF3399"/>
                  </a:glow>
                </a:effectLst>
              </a:rPr>
              <a:t> </a:t>
            </a:r>
            <a:r>
              <a:rPr lang="en-US" sz="3200" b="1" u="sng" dirty="0">
                <a:ln>
                  <a:solidFill>
                    <a:schemeClr val="tx1"/>
                  </a:solidFill>
                </a:ln>
                <a:solidFill>
                  <a:srgbClr val="00FFFF"/>
                </a:solidFill>
              </a:rPr>
              <a:t>of the day</a:t>
            </a:r>
            <a:r>
              <a:rPr lang="en-US" sz="3200" b="1" dirty="0">
                <a:ln>
                  <a:solidFill>
                    <a:schemeClr val="tx1"/>
                  </a:solidFill>
                </a:ln>
                <a:solidFill>
                  <a:srgbClr val="00FFFF"/>
                </a:solidFill>
              </a:rPr>
              <a:t>, </a:t>
            </a:r>
            <a:br>
              <a:rPr lang="en-US" sz="3200" b="1" dirty="0">
                <a:ln>
                  <a:solidFill>
                    <a:schemeClr val="tx1"/>
                  </a:solidFill>
                </a:ln>
                <a:solidFill>
                  <a:srgbClr val="00FFFF"/>
                </a:solidFill>
              </a:rPr>
            </a:br>
            <a:r>
              <a:rPr lang="en-US" sz="3200" dirty="0">
                <a:solidFill>
                  <a:srgbClr val="009999"/>
                </a:solidFill>
              </a:rPr>
              <a:t>and </a:t>
            </a:r>
            <a:r>
              <a:rPr lang="en-US" sz="3200" b="1" u="sng" dirty="0">
                <a:ln>
                  <a:solidFill>
                    <a:srgbClr val="0000FF"/>
                  </a:solidFill>
                </a:ln>
                <a:solidFill>
                  <a:schemeClr val="tx1"/>
                </a:solidFill>
                <a:effectLst>
                  <a:glow rad="76200">
                    <a:srgbClr val="FF3399"/>
                  </a:glow>
                </a:effectLst>
              </a:rPr>
              <a:t>MY COVENANT</a:t>
            </a:r>
            <a:r>
              <a:rPr lang="en-US" sz="3200" b="1" dirty="0">
                <a:ln>
                  <a:solidFill>
                    <a:srgbClr val="0000FF"/>
                  </a:solidFill>
                </a:ln>
                <a:solidFill>
                  <a:schemeClr val="tx1"/>
                </a:solidFill>
                <a:effectLst>
                  <a:glow rad="76200">
                    <a:srgbClr val="FF3399"/>
                  </a:glow>
                </a:effectLst>
              </a:rPr>
              <a:t> </a:t>
            </a:r>
            <a:r>
              <a:rPr lang="en-US" sz="3200" b="1" dirty="0">
                <a:solidFill>
                  <a:schemeClr val="tx1"/>
                </a:solidFill>
              </a:rPr>
              <a:t>of the night, </a:t>
            </a:r>
            <a:r>
              <a:rPr lang="en-US" sz="3200" dirty="0">
                <a:solidFill>
                  <a:srgbClr val="009999"/>
                </a:solidFill>
              </a:rPr>
              <a:t>and that there should not be </a:t>
            </a:r>
            <a:br>
              <a:rPr lang="en-US" sz="3200" dirty="0">
                <a:solidFill>
                  <a:srgbClr val="009999"/>
                </a:solidFill>
              </a:rPr>
            </a:br>
            <a:r>
              <a:rPr lang="en-US" sz="3200" b="1" dirty="0">
                <a:ln>
                  <a:solidFill>
                    <a:srgbClr val="0000FF"/>
                  </a:solidFill>
                </a:ln>
                <a:solidFill>
                  <a:srgbClr val="009999"/>
                </a:solidFill>
              </a:rPr>
              <a:t>day</a:t>
            </a:r>
            <a:r>
              <a:rPr lang="en-US" sz="3200" dirty="0">
                <a:solidFill>
                  <a:srgbClr val="009999"/>
                </a:solidFill>
              </a:rPr>
              <a:t> and </a:t>
            </a:r>
            <a:r>
              <a:rPr lang="en-US" sz="3200" b="1" dirty="0">
                <a:ln>
                  <a:solidFill>
                    <a:srgbClr val="0000FF"/>
                  </a:solidFill>
                </a:ln>
                <a:solidFill>
                  <a:srgbClr val="009999"/>
                </a:solidFill>
              </a:rPr>
              <a:t>night</a:t>
            </a:r>
            <a:r>
              <a:rPr lang="en-US" sz="3200" dirty="0">
                <a:solidFill>
                  <a:srgbClr val="009999"/>
                </a:solidFill>
              </a:rPr>
              <a:t> </a:t>
            </a:r>
            <a:r>
              <a:rPr lang="en-US" sz="3200" u="sng" dirty="0">
                <a:solidFill>
                  <a:schemeClr val="tx1"/>
                </a:solidFill>
                <a:latin typeface="Arial Black" panose="020B0A04020102020204" pitchFamily="34" charset="0"/>
              </a:rPr>
              <a:t>in their </a:t>
            </a:r>
            <a:r>
              <a:rPr lang="en-US" sz="3200" b="1" u="sng" dirty="0">
                <a:solidFill>
                  <a:schemeClr val="tx1"/>
                </a:solidFill>
                <a:latin typeface="Arial Black" panose="020B0A04020102020204" pitchFamily="34" charset="0"/>
              </a:rPr>
              <a:t>season</a:t>
            </a:r>
            <a:r>
              <a:rPr lang="en-US" sz="3200" dirty="0">
                <a:solidFill>
                  <a:srgbClr val="009999"/>
                </a:solidFill>
              </a:rPr>
              <a:t> …  Jer 33:20.</a:t>
            </a:r>
            <a:endParaRPr lang="en-CA" sz="3200" dirty="0">
              <a:ln>
                <a:solidFill>
                  <a:schemeClr val="tx1"/>
                </a:solidFill>
              </a:ln>
              <a:solidFill>
                <a:srgbClr val="009999"/>
              </a:solidFill>
            </a:endParaRPr>
          </a:p>
        </p:txBody>
      </p:sp>
      <p:sp>
        <p:nvSpPr>
          <p:cNvPr id="21" name="Rectangle 20"/>
          <p:cNvSpPr/>
          <p:nvPr/>
        </p:nvSpPr>
        <p:spPr>
          <a:xfrm>
            <a:off x="222172" y="1692066"/>
            <a:ext cx="3662650" cy="1324600"/>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95F1FD"/>
                  </a:glow>
                </a:effectLst>
              </a:rPr>
              <a:t>10</a:t>
            </a:r>
            <a:r>
              <a:rPr lang="en-CA" sz="2800" dirty="0">
                <a:solidFill>
                  <a:schemeClr val="tx1"/>
                </a:solidFill>
              </a:rPr>
              <a:t> starts at </a:t>
            </a:r>
            <a:r>
              <a:rPr lang="en-CA" sz="2800" b="1" i="1" dirty="0">
                <a:solidFill>
                  <a:srgbClr val="CC00CC"/>
                </a:solidFill>
              </a:rPr>
              <a:t>Dawn</a:t>
            </a:r>
            <a:r>
              <a:rPr lang="en-CA" sz="2800" dirty="0">
                <a:solidFill>
                  <a:schemeClr val="tx1"/>
                </a:solidFill>
              </a:rPr>
              <a:t> as per </a:t>
            </a:r>
            <a:r>
              <a:rPr lang="en-CA" sz="2800" b="1" i="1" dirty="0">
                <a:solidFill>
                  <a:srgbClr val="009999"/>
                </a:solidFill>
              </a:rPr>
              <a:t>Gen 1</a:t>
            </a:r>
            <a:r>
              <a:rPr lang="en-CA" sz="2800" i="1" dirty="0">
                <a:solidFill>
                  <a:srgbClr val="009999"/>
                </a:solidFill>
              </a:rPr>
              <a:t> </a:t>
            </a:r>
            <a:r>
              <a:rPr lang="en-CA" sz="2800" dirty="0">
                <a:solidFill>
                  <a:schemeClr val="tx1"/>
                </a:solidFill>
              </a:rPr>
              <a:t>- Creation. </a:t>
            </a:r>
            <a:endParaRPr lang="en-CA" sz="2800" b="1" dirty="0">
              <a:solidFill>
                <a:srgbClr val="FF0066"/>
              </a:solidFill>
            </a:endParaRPr>
          </a:p>
        </p:txBody>
      </p:sp>
      <p:sp>
        <p:nvSpPr>
          <p:cNvPr id="7" name="Slide Number Placeholder 6"/>
          <p:cNvSpPr>
            <a:spLocks noGrp="1"/>
          </p:cNvSpPr>
          <p:nvPr>
            <p:ph type="sldNum" sz="quarter" idx="12"/>
          </p:nvPr>
        </p:nvSpPr>
        <p:spPr>
          <a:xfrm>
            <a:off x="11475719" y="6229445"/>
            <a:ext cx="504461" cy="365125"/>
          </a:xfrm>
        </p:spPr>
        <p:txBody>
          <a:bodyPr/>
          <a:lstStyle/>
          <a:p>
            <a:fld id="{0FAB87E4-7748-4117-92E5-790DAABEC644}" type="slidenum">
              <a:rPr lang="en-US" sz="1400" b="1" smtClean="0">
                <a:solidFill>
                  <a:schemeClr val="tx1"/>
                </a:solidFill>
              </a:rPr>
              <a:t>39</a:t>
            </a:fld>
            <a:endParaRPr lang="en-US" sz="1400" b="1" dirty="0">
              <a:solidFill>
                <a:schemeClr val="tx1"/>
              </a:solidFill>
            </a:endParaRPr>
          </a:p>
        </p:txBody>
      </p:sp>
    </p:spTree>
    <p:extLst>
      <p:ext uri="{BB962C8B-B14F-4D97-AF65-F5344CB8AC3E}">
        <p14:creationId xmlns:p14="http://schemas.microsoft.com/office/powerpoint/2010/main" val="36128460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2" presetClass="entr" presetSubtype="1" fill="hold" nodeType="withEffect">
                                  <p:stCondLst>
                                    <p:cond delay="0"/>
                                  </p:stCondLst>
                                  <p:childTnLst>
                                    <p:set>
                                      <p:cBhvr>
                                        <p:cTn id="21" dur="1" fill="hold">
                                          <p:stCondLst>
                                            <p:cond delay="0"/>
                                          </p:stCondLst>
                                        </p:cTn>
                                        <p:tgtEl>
                                          <p:spTgt spid="17">
                                            <p:txEl>
                                              <p:pRg st="0" end="0"/>
                                            </p:txEl>
                                          </p:spTgt>
                                        </p:tgtEl>
                                        <p:attrNameLst>
                                          <p:attrName>style.visibility</p:attrName>
                                        </p:attrNameLst>
                                      </p:cBhvr>
                                      <p:to>
                                        <p:strVal val="visible"/>
                                      </p:to>
                                    </p:set>
                                    <p:animEffect transition="in" filter="wipe(up)">
                                      <p:cBhvr>
                                        <p:cTn id="22" dur="500"/>
                                        <p:tgtEl>
                                          <p:spTgt spid="1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7">
                                            <p:txEl>
                                              <p:pRg st="2" end="2"/>
                                            </p:txEl>
                                          </p:spTgt>
                                        </p:tgtEl>
                                        <p:attrNameLst>
                                          <p:attrName>style.visibility</p:attrName>
                                        </p:attrNameLst>
                                      </p:cBhvr>
                                      <p:to>
                                        <p:strVal val="visible"/>
                                      </p:to>
                                    </p:set>
                                    <p:animEffect transition="in" filter="wipe(up)">
                                      <p:cBhvr>
                                        <p:cTn id="27"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bodyPr>
          <a:lstStyle/>
          <a:p>
            <a:r>
              <a:rPr lang="en-US" sz="800" dirty="0">
                <a:noFill/>
              </a:rPr>
              <a:t>.</a:t>
            </a:r>
          </a:p>
        </p:txBody>
      </p:sp>
      <p:sp>
        <p:nvSpPr>
          <p:cNvPr id="3" name="Text Placeholder 2"/>
          <p:cNvSpPr>
            <a:spLocks noGrp="1"/>
          </p:cNvSpPr>
          <p:nvPr>
            <p:ph type="body" idx="1"/>
          </p:nvPr>
        </p:nvSpPr>
        <p:spPr>
          <a:xfrm>
            <a:off x="182697" y="151324"/>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On the </a:t>
            </a:r>
            <a:r>
              <a:rPr lang="en-US" sz="2800" b="1" i="1" dirty="0">
                <a:solidFill>
                  <a:schemeClr val="tx1">
                    <a:lumMod val="95000"/>
                    <a:lumOff val="5000"/>
                  </a:schemeClr>
                </a:solidFill>
              </a:rPr>
              <a:t>TENTH </a:t>
            </a:r>
            <a:r>
              <a:rPr lang="en-US" sz="2800" b="1" i="1" u="sng" dirty="0">
                <a:solidFill>
                  <a:schemeClr val="tx1">
                    <a:lumMod val="95000"/>
                    <a:lumOff val="5000"/>
                  </a:schemeClr>
                </a:solidFill>
                <a:effectLst>
                  <a:glow rad="127000">
                    <a:srgbClr val="00FFFF"/>
                  </a:glow>
                </a:effectLst>
              </a:rPr>
              <a:t>LIGHT SEASON</a:t>
            </a:r>
            <a:r>
              <a:rPr lang="en-US" sz="2800" b="1" i="1" dirty="0">
                <a:solidFill>
                  <a:schemeClr val="tx1">
                    <a:lumMod val="95000"/>
                    <a:lumOff val="5000"/>
                  </a:schemeClr>
                </a:solidFill>
                <a:effectLst>
                  <a:glow rad="127000">
                    <a:srgbClr val="00FFFF"/>
                  </a:glow>
                </a:effectLst>
              </a:rPr>
              <a:t> </a:t>
            </a:r>
            <a:r>
              <a:rPr lang="en-US" sz="2800" i="1" dirty="0">
                <a:solidFill>
                  <a:srgbClr val="FF0000"/>
                </a:solidFill>
              </a:rPr>
              <a:t>{PRECISION and ACCURACY} </a:t>
            </a:r>
            <a:r>
              <a:rPr lang="en-US" sz="2800" i="1" dirty="0">
                <a:solidFill>
                  <a:schemeClr val="tx1">
                    <a:lumMod val="95000"/>
                    <a:lumOff val="5000"/>
                  </a:schemeClr>
                </a:solidFill>
              </a:rPr>
              <a:t>of this seventh month as Yom </a:t>
            </a:r>
            <a:r>
              <a:rPr lang="en-US" sz="2800" i="1" dirty="0" err="1">
                <a:solidFill>
                  <a:schemeClr val="tx1">
                    <a:lumMod val="95000"/>
                    <a:lumOff val="5000"/>
                  </a:schemeClr>
                </a:solidFill>
              </a:rPr>
              <a:t>Ha’Kippurim</a:t>
            </a:r>
            <a:r>
              <a:rPr lang="en-US" sz="2800" i="1" dirty="0">
                <a:solidFill>
                  <a:schemeClr val="tx1">
                    <a:lumMod val="95000"/>
                    <a:lumOff val="5000"/>
                  </a:schemeClr>
                </a:solidFill>
              </a:rPr>
              <a:t> 	(Day of Atonement).  </a:t>
            </a:r>
            <a:r>
              <a:rPr lang="en-US" sz="2800" b="1" i="1" dirty="0">
                <a:solidFill>
                  <a:schemeClr val="tx1">
                    <a:lumMod val="95000"/>
                    <a:lumOff val="5000"/>
                  </a:schemeClr>
                </a:solidFill>
                <a:effectLst>
                  <a:glow rad="127000">
                    <a:srgbClr val="00FFFF"/>
                  </a:glow>
                </a:effectLst>
              </a:rPr>
              <a:t> 					</a:t>
            </a:r>
            <a:endParaRPr lang="en-US" sz="2800" i="1" dirty="0">
              <a:solidFill>
                <a:schemeClr val="tx1">
                  <a:lumMod val="95000"/>
                  <a:lumOff val="5000"/>
                </a:schemeClr>
              </a:solidFill>
            </a:endParaRPr>
          </a:p>
        </p:txBody>
      </p:sp>
      <p:sp>
        <p:nvSpPr>
          <p:cNvPr id="4" name="Rectangle 3"/>
          <p:cNvSpPr/>
          <p:nvPr/>
        </p:nvSpPr>
        <p:spPr>
          <a:xfrm>
            <a:off x="2454690" y="81125"/>
            <a:ext cx="8116458" cy="1004969"/>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600" b="1" i="1" dirty="0">
                <a:ln>
                  <a:solidFill>
                    <a:srgbClr val="FF00FF"/>
                  </a:solidFill>
                </a:ln>
                <a:solidFill>
                  <a:srgbClr val="0000FF"/>
                </a:solidFill>
                <a:effectLst/>
                <a:latin typeface="Georgia" panose="02040502050405020303" pitchFamily="18" charset="0"/>
              </a:rPr>
              <a:t>Why then do we    </a:t>
            </a:r>
            <a:r>
              <a:rPr lang="en-CA" sz="5400" b="1" i="1" u="sng" dirty="0">
                <a:ln>
                  <a:solidFill>
                    <a:srgbClr val="FF00FF"/>
                  </a:solidFill>
                </a:ln>
                <a:solidFill>
                  <a:srgbClr val="FF3399"/>
                </a:solidFill>
                <a:effectLst>
                  <a:glow rad="127000">
                    <a:srgbClr val="00FFFF"/>
                  </a:glow>
                </a:effectLst>
                <a:latin typeface="Georgia" panose="02040502050405020303" pitchFamily="18" charset="0"/>
              </a:rPr>
              <a:t>NOT</a:t>
            </a:r>
            <a:r>
              <a:rPr lang="en-CA" sz="3600" b="1" i="1" dirty="0">
                <a:ln>
                  <a:solidFill>
                    <a:srgbClr val="FF00FF"/>
                  </a:solidFill>
                </a:ln>
                <a:solidFill>
                  <a:srgbClr val="0000FF"/>
                </a:solidFill>
                <a:effectLst>
                  <a:glow rad="127000">
                    <a:srgbClr val="FFFF00"/>
                  </a:glow>
                </a:effectLst>
                <a:latin typeface="Georgia" panose="02040502050405020303" pitchFamily="18" charset="0"/>
              </a:rPr>
              <a:t>    </a:t>
            </a:r>
            <a:r>
              <a:rPr lang="en-CA" sz="3600" b="1" i="1" dirty="0">
                <a:ln>
                  <a:solidFill>
                    <a:srgbClr val="FF00FF"/>
                  </a:solidFill>
                </a:ln>
                <a:solidFill>
                  <a:srgbClr val="0000FF"/>
                </a:solidFill>
                <a:effectLst/>
                <a:latin typeface="Georgia" panose="02040502050405020303" pitchFamily="18" charset="0"/>
              </a:rPr>
              <a:t>see -</a:t>
            </a:r>
            <a:endParaRPr lang="en-CA" sz="3600" b="1" i="1" dirty="0">
              <a:ln>
                <a:solidFill>
                  <a:schemeClr val="tx1"/>
                </a:solidFill>
              </a:ln>
              <a:solidFill>
                <a:srgbClr val="CC00CC"/>
              </a:solidFill>
              <a:effectLst/>
              <a:latin typeface="Georgia" panose="02040502050405020303" pitchFamily="18" charset="0"/>
            </a:endParaRPr>
          </a:p>
        </p:txBody>
      </p:sp>
      <p:sp>
        <p:nvSpPr>
          <p:cNvPr id="17" name="Rectangle 16"/>
          <p:cNvSpPr/>
          <p:nvPr/>
        </p:nvSpPr>
        <p:spPr>
          <a:xfrm>
            <a:off x="165280" y="3161944"/>
            <a:ext cx="11878859" cy="3546561"/>
          </a:xfrm>
          <a:prstGeom prst="rect">
            <a:avLst/>
          </a:prstGeom>
          <a:solidFill>
            <a:schemeClr val="bg1">
              <a:lumMod val="65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r>
              <a:rPr lang="en-CA" sz="3200" b="1" dirty="0">
                <a:ln>
                  <a:solidFill>
                    <a:srgbClr val="95F1FD"/>
                  </a:solidFill>
                </a:ln>
                <a:solidFill>
                  <a:schemeClr val="accent5">
                    <a:lumMod val="50000"/>
                  </a:schemeClr>
                </a:solidFill>
              </a:rPr>
              <a:t>								</a:t>
            </a:r>
            <a:r>
              <a:rPr lang="en-CA" sz="3200" b="1" i="1" dirty="0">
                <a:ln>
                  <a:solidFill>
                    <a:schemeClr val="tx1"/>
                  </a:solidFill>
                </a:ln>
                <a:solidFill>
                  <a:srgbClr val="FF3399"/>
                </a:solidFill>
                <a:latin typeface="Georgia" panose="02040502050405020303" pitchFamily="18" charset="0"/>
              </a:rPr>
              <a:t>Why did </a:t>
            </a:r>
            <a:r>
              <a:rPr lang="en-CA" sz="3200" b="1" i="1" dirty="0">
                <a:ln>
                  <a:solidFill>
                    <a:srgbClr val="0000FF"/>
                  </a:solidFill>
                </a:ln>
                <a:solidFill>
                  <a:srgbClr val="00FFFF"/>
                </a:solidFill>
                <a:latin typeface="Georgia" panose="02040502050405020303" pitchFamily="18" charset="0"/>
              </a:rPr>
              <a:t>Yahuah</a:t>
            </a:r>
            <a:r>
              <a:rPr lang="en-CA" sz="3200" b="1" i="1" dirty="0">
                <a:ln>
                  <a:solidFill>
                    <a:srgbClr val="66FF33"/>
                  </a:solidFill>
                </a:ln>
                <a:solidFill>
                  <a:srgbClr val="FF3399"/>
                </a:solidFill>
                <a:latin typeface="Georgia" panose="02040502050405020303" pitchFamily="18" charset="0"/>
              </a:rPr>
              <a:t> 								</a:t>
            </a:r>
            <a:r>
              <a:rPr lang="en-CA" sz="3200" b="1" i="1" u="sng" dirty="0">
                <a:ln>
                  <a:solidFill>
                    <a:schemeClr val="tx1"/>
                  </a:solidFill>
                </a:ln>
                <a:solidFill>
                  <a:srgbClr val="FF3399"/>
                </a:solidFill>
                <a:latin typeface="Georgia" panose="02040502050405020303" pitchFamily="18" charset="0"/>
              </a:rPr>
              <a:t>NOT GRASP</a:t>
            </a:r>
            <a:r>
              <a:rPr lang="en-CA" sz="3200" b="1" i="1" dirty="0">
                <a:ln>
                  <a:solidFill>
                    <a:schemeClr val="tx1"/>
                  </a:solidFill>
                </a:ln>
                <a:solidFill>
                  <a:srgbClr val="FF3399"/>
                </a:solidFill>
                <a:latin typeface="Georgia" panose="02040502050405020303" pitchFamily="18" charset="0"/>
              </a:rPr>
              <a:t> this </a:t>
            </a:r>
            <a:r>
              <a:rPr lang="en-CA" sz="3200" b="1" i="1" u="sng" dirty="0">
                <a:ln>
                  <a:solidFill>
                    <a:schemeClr val="tx1"/>
                  </a:solidFill>
                </a:ln>
                <a:solidFill>
                  <a:srgbClr val="FF9900"/>
                </a:solidFill>
                <a:latin typeface="Georgia" panose="02040502050405020303" pitchFamily="18" charset="0"/>
              </a:rPr>
              <a:t>GOLDEN OPPORTUNITY</a:t>
            </a:r>
            <a:r>
              <a:rPr lang="en-CA" sz="3200" b="1" i="1" dirty="0">
                <a:ln>
                  <a:solidFill>
                    <a:schemeClr val="tx1"/>
                  </a:solidFill>
                </a:ln>
                <a:solidFill>
                  <a:srgbClr val="FF9900"/>
                </a:solidFill>
                <a:latin typeface="Georgia" panose="02040502050405020303" pitchFamily="18" charset="0"/>
              </a:rPr>
              <a:t>  </a:t>
            </a:r>
            <a:r>
              <a:rPr lang="en-CA" sz="3200" b="1" i="1" dirty="0">
                <a:ln>
                  <a:solidFill>
                    <a:schemeClr val="tx1"/>
                  </a:solidFill>
                </a:ln>
                <a:solidFill>
                  <a:srgbClr val="FF3399"/>
                </a:solidFill>
                <a:latin typeface="Georgia" panose="02040502050405020303" pitchFamily="18" charset="0"/>
              </a:rPr>
              <a:t>to define with </a:t>
            </a:r>
            <a:r>
              <a:rPr lang="en-CA" sz="3200" b="1" i="1" dirty="0">
                <a:ln>
                  <a:solidFill>
                    <a:srgbClr val="0000FF"/>
                  </a:solidFill>
                </a:ln>
                <a:solidFill>
                  <a:srgbClr val="00FFFF"/>
                </a:solidFill>
                <a:latin typeface="Georgia" panose="02040502050405020303" pitchFamily="18" charset="0"/>
              </a:rPr>
              <a:t>absolute precise accuracy, </a:t>
            </a:r>
            <a:r>
              <a:rPr lang="en-CA" sz="3200" b="1" i="1" u="sng" dirty="0">
                <a:ln>
                  <a:solidFill>
                    <a:srgbClr val="0000FF"/>
                  </a:solidFill>
                </a:ln>
                <a:solidFill>
                  <a:srgbClr val="00FFFF"/>
                </a:solidFill>
                <a:latin typeface="Georgia" panose="02040502050405020303" pitchFamily="18" charset="0"/>
              </a:rPr>
              <a:t>LIGHT SEASON ONLY</a:t>
            </a:r>
            <a:r>
              <a:rPr lang="en-CA" sz="3200" b="1" i="1" dirty="0">
                <a:ln>
                  <a:solidFill>
                    <a:srgbClr val="0000FF"/>
                  </a:solidFill>
                </a:ln>
                <a:solidFill>
                  <a:srgbClr val="00FFFF"/>
                </a:solidFill>
                <a:latin typeface="Georgia" panose="02040502050405020303" pitchFamily="18" charset="0"/>
              </a:rPr>
              <a:t> perimeters</a:t>
            </a:r>
            <a:r>
              <a:rPr lang="en-CA" sz="3200" b="1" i="1" dirty="0">
                <a:ln>
                  <a:solidFill>
                    <a:schemeClr val="tx1"/>
                  </a:solidFill>
                </a:ln>
                <a:solidFill>
                  <a:srgbClr val="00FFFF"/>
                </a:solidFill>
                <a:latin typeface="Georgia" panose="02040502050405020303" pitchFamily="18" charset="0"/>
              </a:rPr>
              <a:t> </a:t>
            </a:r>
            <a:r>
              <a:rPr lang="en-CA" sz="3200" b="1" i="1" dirty="0">
                <a:ln>
                  <a:solidFill>
                    <a:schemeClr val="tx1"/>
                  </a:solidFill>
                </a:ln>
                <a:solidFill>
                  <a:srgbClr val="FF3399"/>
                </a:solidFill>
                <a:latin typeface="Georgia" panose="02040502050405020303" pitchFamily="18" charset="0"/>
              </a:rPr>
              <a:t>of Atonement </a:t>
            </a:r>
            <a:r>
              <a:rPr lang="en-CA" sz="3200" b="1" i="1" dirty="0" err="1">
                <a:ln>
                  <a:solidFill>
                    <a:schemeClr val="tx1"/>
                  </a:solidFill>
                </a:ln>
                <a:solidFill>
                  <a:srgbClr val="FF3399"/>
                </a:solidFill>
                <a:latin typeface="Georgia" panose="02040502050405020303" pitchFamily="18" charset="0"/>
              </a:rPr>
              <a:t>Shabbath</a:t>
            </a:r>
            <a:r>
              <a:rPr lang="en-CA" sz="3200" b="1" i="1" dirty="0">
                <a:ln>
                  <a:solidFill>
                    <a:schemeClr val="tx1"/>
                  </a:solidFill>
                </a:ln>
                <a:solidFill>
                  <a:srgbClr val="FF3399"/>
                </a:solidFill>
                <a:latin typeface="Georgia" panose="02040502050405020303" pitchFamily="18" charset="0"/>
              </a:rPr>
              <a:t>? </a:t>
            </a:r>
            <a:r>
              <a:rPr lang="en-CA" sz="2400" b="1" i="1" dirty="0">
                <a:ln>
                  <a:solidFill>
                    <a:schemeClr val="tx1"/>
                  </a:solidFill>
                </a:ln>
                <a:solidFill>
                  <a:srgbClr val="66FF33"/>
                </a:solidFill>
                <a:latin typeface="Georgia" panose="02040502050405020303" pitchFamily="18" charset="0"/>
              </a:rPr>
              <a:t>(As well as the other </a:t>
            </a:r>
            <a:r>
              <a:rPr lang="en-CA" sz="2400" b="1" i="1" dirty="0" err="1">
                <a:ln>
                  <a:solidFill>
                    <a:schemeClr val="tx1"/>
                  </a:solidFill>
                </a:ln>
                <a:solidFill>
                  <a:srgbClr val="66FF33"/>
                </a:solidFill>
                <a:latin typeface="Georgia" panose="02040502050405020303" pitchFamily="18" charset="0"/>
              </a:rPr>
              <a:t>Shabbaths</a:t>
            </a:r>
            <a:r>
              <a:rPr lang="en-CA" sz="2400" b="1" i="1" dirty="0">
                <a:ln>
                  <a:solidFill>
                    <a:schemeClr val="tx1"/>
                  </a:solidFill>
                </a:ln>
                <a:solidFill>
                  <a:srgbClr val="66FF33"/>
                </a:solidFill>
                <a:latin typeface="Georgia" panose="02040502050405020303" pitchFamily="18" charset="0"/>
              </a:rPr>
              <a:t>?) </a:t>
            </a:r>
            <a:r>
              <a:rPr lang="en-CA" sz="3200" b="1" i="1" dirty="0">
                <a:ln>
                  <a:solidFill>
                    <a:schemeClr val="tx1"/>
                  </a:solidFill>
                </a:ln>
                <a:solidFill>
                  <a:srgbClr val="FF3399"/>
                </a:solidFill>
                <a:latin typeface="Georgia" panose="02040502050405020303" pitchFamily="18" charset="0"/>
              </a:rPr>
              <a:t> Why did </a:t>
            </a:r>
            <a:r>
              <a:rPr lang="en-CA" sz="3200" b="1" i="1" dirty="0">
                <a:ln>
                  <a:solidFill>
                    <a:srgbClr val="0000FF"/>
                  </a:solidFill>
                </a:ln>
                <a:solidFill>
                  <a:srgbClr val="00FFFF"/>
                </a:solidFill>
                <a:latin typeface="Georgia" panose="02040502050405020303" pitchFamily="18" charset="0"/>
              </a:rPr>
              <a:t>Yahuah</a:t>
            </a:r>
            <a:r>
              <a:rPr lang="en-CA" sz="3200" b="1" i="1" dirty="0">
                <a:ln>
                  <a:solidFill>
                    <a:schemeClr val="tx1"/>
                  </a:solidFill>
                </a:ln>
                <a:solidFill>
                  <a:srgbClr val="FF3399"/>
                </a:solidFill>
                <a:latin typeface="Georgia" panose="02040502050405020303" pitchFamily="18" charset="0"/>
              </a:rPr>
              <a:t> not define with blinding accuracy that Atonement Shabbath ended with the LIGHT SEASON? </a:t>
            </a:r>
          </a:p>
        </p:txBody>
      </p:sp>
      <p:sp>
        <p:nvSpPr>
          <p:cNvPr id="5" name="Rectangle 4"/>
          <p:cNvSpPr/>
          <p:nvPr/>
        </p:nvSpPr>
        <p:spPr>
          <a:xfrm>
            <a:off x="396388" y="3464967"/>
            <a:ext cx="1363075"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9</a:t>
            </a:r>
            <a:r>
              <a:rPr lang="en-CA" sz="3600" b="1" baseline="30000" dirty="0">
                <a:solidFill>
                  <a:srgbClr val="00CC00"/>
                </a:solidFill>
              </a:rPr>
              <a:t>th</a:t>
            </a:r>
            <a:r>
              <a:rPr lang="en-CA" dirty="0">
                <a:solidFill>
                  <a:srgbClr val="CC66FF"/>
                </a:solidFill>
              </a:rPr>
              <a:t> </a:t>
            </a:r>
          </a:p>
        </p:txBody>
      </p:sp>
      <p:sp>
        <p:nvSpPr>
          <p:cNvPr id="9" name="Rectangle 8"/>
          <p:cNvSpPr/>
          <p:nvPr/>
        </p:nvSpPr>
        <p:spPr>
          <a:xfrm>
            <a:off x="1867421" y="3483434"/>
            <a:ext cx="4929051" cy="631372"/>
          </a:xfrm>
          <a:prstGeom prst="rect">
            <a:avLst/>
          </a:prstGeom>
          <a:solidFill>
            <a:schemeClr val="bg1">
              <a:lumMod val="95000"/>
            </a:schemeClr>
          </a:soli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Tishri 10</a:t>
            </a:r>
            <a:r>
              <a:rPr lang="en-CA" sz="3600" b="1" baseline="30000" dirty="0">
                <a:solidFill>
                  <a:schemeClr val="tx1"/>
                </a:solidFill>
              </a:rPr>
              <a:t>th</a:t>
            </a:r>
            <a:r>
              <a:rPr lang="en-CA" sz="3600" b="1" dirty="0">
                <a:solidFill>
                  <a:schemeClr val="tx1"/>
                </a:solidFill>
              </a:rPr>
              <a:t> - </a:t>
            </a:r>
            <a:r>
              <a:rPr lang="en-CA" sz="3600" b="1" dirty="0">
                <a:solidFill>
                  <a:srgbClr val="0000FF"/>
                </a:solidFill>
              </a:rPr>
              <a:t>Atonement</a:t>
            </a:r>
          </a:p>
        </p:txBody>
      </p:sp>
      <p:cxnSp>
        <p:nvCxnSpPr>
          <p:cNvPr id="11" name="Straight Connector 10"/>
          <p:cNvCxnSpPr/>
          <p:nvPr/>
        </p:nvCxnSpPr>
        <p:spPr>
          <a:xfrm rot="60000" flipH="1" flipV="1">
            <a:off x="1803270" y="3171159"/>
            <a:ext cx="16034" cy="948437"/>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83545" y="276688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CC66FF"/>
                </a:solidFill>
              </a:rPr>
              <a:t>Dawn</a:t>
            </a:r>
          </a:p>
        </p:txBody>
      </p:sp>
      <p:cxnSp>
        <p:nvCxnSpPr>
          <p:cNvPr id="19" name="Straight Connector 18"/>
          <p:cNvCxnSpPr/>
          <p:nvPr/>
        </p:nvCxnSpPr>
        <p:spPr>
          <a:xfrm flipV="1">
            <a:off x="6787082" y="3181846"/>
            <a:ext cx="0" cy="9466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590597" y="3078997"/>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sp>
        <p:nvSpPr>
          <p:cNvPr id="6" name="Rectangle 5"/>
          <p:cNvSpPr/>
          <p:nvPr/>
        </p:nvSpPr>
        <p:spPr>
          <a:xfrm>
            <a:off x="1879508" y="348146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V="1">
            <a:off x="2074821" y="3274026"/>
            <a:ext cx="5280" cy="85450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053497" y="3072524"/>
            <a:ext cx="1305807"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Sunrise</a:t>
            </a:r>
          </a:p>
        </p:txBody>
      </p:sp>
      <p:sp>
        <p:nvSpPr>
          <p:cNvPr id="60" name="Right Bracket 59"/>
          <p:cNvSpPr/>
          <p:nvPr/>
        </p:nvSpPr>
        <p:spPr>
          <a:xfrm rot="5400000">
            <a:off x="4348333" y="1553126"/>
            <a:ext cx="102350" cy="5209566"/>
          </a:xfrm>
          <a:prstGeom prst="rightBracket">
            <a:avLst>
              <a:gd name="adj" fmla="val 125196"/>
            </a:avLst>
          </a:prstGeom>
          <a:solidFill>
            <a:srgbClr val="CC66FF">
              <a:alpha val="45000"/>
            </a:srgbClr>
          </a:solidFill>
          <a:ln w="19050">
            <a:solidFill>
              <a:srgbClr val="00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 name="Slide Number Placeholder 6"/>
          <p:cNvSpPr>
            <a:spLocks noGrp="1"/>
          </p:cNvSpPr>
          <p:nvPr>
            <p:ph type="sldNum" sz="quarter" idx="12"/>
          </p:nvPr>
        </p:nvSpPr>
        <p:spPr>
          <a:xfrm>
            <a:off x="11475719" y="6229445"/>
            <a:ext cx="504461" cy="365125"/>
          </a:xfrm>
        </p:spPr>
        <p:txBody>
          <a:bodyPr/>
          <a:lstStyle/>
          <a:p>
            <a:fld id="{0FAB87E4-7748-4117-92E5-790DAABEC644}" type="slidenum">
              <a:rPr lang="en-US" sz="1400" b="1" smtClean="0">
                <a:solidFill>
                  <a:schemeClr val="tx1"/>
                </a:solidFill>
              </a:rPr>
              <a:t>40</a:t>
            </a:fld>
            <a:endParaRPr lang="en-US" sz="1400" b="1" dirty="0">
              <a:solidFill>
                <a:schemeClr val="tx1"/>
              </a:solidFill>
            </a:endParaRPr>
          </a:p>
        </p:txBody>
      </p:sp>
      <p:sp>
        <p:nvSpPr>
          <p:cNvPr id="10" name="Curved Up Arrow 9"/>
          <p:cNvSpPr/>
          <p:nvPr/>
        </p:nvSpPr>
        <p:spPr>
          <a:xfrm rot="372181" flipH="1">
            <a:off x="3005868" y="1823320"/>
            <a:ext cx="4065659" cy="1244986"/>
          </a:xfrm>
          <a:prstGeom prst="curvedUpArrow">
            <a:avLst>
              <a:gd name="adj1" fmla="val 25000"/>
              <a:gd name="adj2" fmla="val 69283"/>
              <a:gd name="adj3" fmla="val 33148"/>
            </a:avLst>
          </a:prstGeom>
          <a:gradFill>
            <a:gsLst>
              <a:gs pos="25000">
                <a:schemeClr val="accent4">
                  <a:lumMod val="60000"/>
                  <a:lumOff val="40000"/>
                </a:schemeClr>
              </a:gs>
              <a:gs pos="49000">
                <a:schemeClr val="accent6">
                  <a:lumMod val="60000"/>
                  <a:lumOff val="40000"/>
                </a:schemeClr>
              </a:gs>
              <a:gs pos="76000">
                <a:srgbClr val="FF3399"/>
              </a:gs>
              <a:gs pos="100000">
                <a:srgbClr val="FFCCFF"/>
              </a:gs>
            </a:gsLst>
            <a:lin ang="5400000" scaled="1"/>
          </a:gra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4" name="Curved Up Arrow 13"/>
          <p:cNvSpPr/>
          <p:nvPr/>
        </p:nvSpPr>
        <p:spPr>
          <a:xfrm flipH="1">
            <a:off x="6563169" y="2026903"/>
            <a:ext cx="3905427" cy="1091769"/>
          </a:xfrm>
          <a:prstGeom prst="curvedUpArrow">
            <a:avLst>
              <a:gd name="adj1" fmla="val 25000"/>
              <a:gd name="adj2" fmla="val 97816"/>
              <a:gd name="adj3" fmla="val 23540"/>
            </a:avLst>
          </a:prstGeom>
          <a:gradFill>
            <a:gsLst>
              <a:gs pos="25000">
                <a:schemeClr val="accent4">
                  <a:lumMod val="60000"/>
                  <a:lumOff val="40000"/>
                </a:schemeClr>
              </a:gs>
              <a:gs pos="49000">
                <a:schemeClr val="accent6">
                  <a:lumMod val="60000"/>
                  <a:lumOff val="40000"/>
                </a:schemeClr>
              </a:gs>
              <a:gs pos="76000">
                <a:srgbClr val="FF3399"/>
              </a:gs>
              <a:gs pos="100000">
                <a:srgbClr val="FFCCFF"/>
              </a:gs>
            </a:gsLst>
            <a:lin ang="5400000" scaled="1"/>
          </a:gra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5" name="Rectangle 14"/>
          <p:cNvSpPr/>
          <p:nvPr/>
        </p:nvSpPr>
        <p:spPr>
          <a:xfrm>
            <a:off x="7289586" y="1607571"/>
            <a:ext cx="4669444" cy="887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i="1" dirty="0">
                <a:solidFill>
                  <a:prstClr val="black">
                    <a:lumMod val="95000"/>
                    <a:lumOff val="5000"/>
                  </a:prstClr>
                </a:solidFill>
              </a:rPr>
              <a:t>shall be a </a:t>
            </a:r>
            <a:r>
              <a:rPr lang="en-US" sz="2800" i="1" u="sng" dirty="0">
                <a:solidFill>
                  <a:srgbClr val="FF0000"/>
                </a:solidFill>
              </a:rPr>
              <a:t>QODESH GATHERING </a:t>
            </a:r>
            <a:r>
              <a:rPr lang="en-US" sz="2800" i="1" dirty="0">
                <a:solidFill>
                  <a:srgbClr val="FF0000"/>
                </a:solidFill>
              </a:rPr>
              <a:t>	</a:t>
            </a:r>
            <a:r>
              <a:rPr lang="en-US" sz="2800" i="1" dirty="0">
                <a:solidFill>
                  <a:schemeClr val="tx1"/>
                </a:solidFill>
              </a:rPr>
              <a:t>to you.</a:t>
            </a:r>
            <a:endParaRPr lang="en-CA" dirty="0">
              <a:solidFill>
                <a:schemeClr val="tx1"/>
              </a:solidFill>
            </a:endParaRPr>
          </a:p>
        </p:txBody>
      </p:sp>
      <p:sp>
        <p:nvSpPr>
          <p:cNvPr id="18" name="Oval 17"/>
          <p:cNvSpPr/>
          <p:nvPr/>
        </p:nvSpPr>
        <p:spPr>
          <a:xfrm>
            <a:off x="6787082" y="1438477"/>
            <a:ext cx="658332" cy="60126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dirty="0">
                <a:solidFill>
                  <a:schemeClr val="tx1">
                    <a:lumMod val="95000"/>
                    <a:lumOff val="5000"/>
                  </a:schemeClr>
                </a:solidFill>
                <a:effectLst>
                  <a:glow rad="127000">
                    <a:srgbClr val="00FFFF"/>
                  </a:glow>
                </a:effectLst>
              </a:rPr>
              <a:t>It</a:t>
            </a:r>
            <a:r>
              <a:rPr lang="en-US" sz="4800" b="1" i="1" dirty="0">
                <a:solidFill>
                  <a:schemeClr val="tx1">
                    <a:lumMod val="95000"/>
                    <a:lumOff val="5000"/>
                  </a:schemeClr>
                </a:solidFill>
                <a:effectLst>
                  <a:glow rad="127000">
                    <a:srgbClr val="00FFFF"/>
                  </a:glow>
                </a:effectLst>
              </a:rPr>
              <a:t> </a:t>
            </a:r>
            <a:endParaRPr lang="en-CA" sz="4800" dirty="0"/>
          </a:p>
        </p:txBody>
      </p:sp>
      <p:sp>
        <p:nvSpPr>
          <p:cNvPr id="22" name="Rounded Rectangle 21"/>
          <p:cNvSpPr/>
          <p:nvPr/>
        </p:nvSpPr>
        <p:spPr>
          <a:xfrm>
            <a:off x="6796472" y="126409"/>
            <a:ext cx="2253524" cy="914400"/>
          </a:xfrm>
          <a:prstGeom prst="roundRect">
            <a:avLst/>
          </a:prstGeom>
          <a:noFill/>
          <a:ln w="76200">
            <a:solidFill>
              <a:srgbClr val="66FF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Rounded Rectangle 37"/>
          <p:cNvSpPr/>
          <p:nvPr/>
        </p:nvSpPr>
        <p:spPr>
          <a:xfrm>
            <a:off x="2358128" y="1218132"/>
            <a:ext cx="2253524" cy="468128"/>
          </a:xfrm>
          <a:prstGeom prst="roundRect">
            <a:avLst/>
          </a:prstGeom>
          <a:noFill/>
          <a:ln w="38100">
            <a:solidFill>
              <a:srgbClr val="CC66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a:off x="6830302" y="348908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19585289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repeatCount="3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2)">
                                      <p:cBhvr>
                                        <p:cTn id="7" dur="7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par>
                                <p:cTn id="13" presetID="21" presetClass="entr" presetSubtype="2" repeatCount="3000" fill="hold" grpId="0" nodeType="withEffect">
                                  <p:stCondLst>
                                    <p:cond delay="250"/>
                                  </p:stCondLst>
                                  <p:childTnLst>
                                    <p:set>
                                      <p:cBhvr>
                                        <p:cTn id="14" dur="1" fill="hold">
                                          <p:stCondLst>
                                            <p:cond delay="0"/>
                                          </p:stCondLst>
                                        </p:cTn>
                                        <p:tgtEl>
                                          <p:spTgt spid="38"/>
                                        </p:tgtEl>
                                        <p:attrNameLst>
                                          <p:attrName>style.visibility</p:attrName>
                                        </p:attrNameLst>
                                      </p:cBhvr>
                                      <p:to>
                                        <p:strVal val="visible"/>
                                      </p:to>
                                    </p:set>
                                    <p:animEffect transition="in" filter="wheel(2)">
                                      <p:cBhvr>
                                        <p:cTn id="15" dur="750"/>
                                        <p:tgtEl>
                                          <p:spTgt spid="38"/>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randombar(horizontal)">
                                      <p:cBhvr>
                                        <p:cTn id="20" dur="500"/>
                                        <p:tgtEl>
                                          <p:spTgt spid="18"/>
                                        </p:tgtEl>
                                      </p:cBhvr>
                                    </p:animEffect>
                                  </p:childTnLst>
                                </p:cTn>
                              </p:par>
                              <p:par>
                                <p:cTn id="21" presetID="22" presetClass="entr" presetSubtype="2" fill="hold" grpId="0" nodeType="withEffect">
                                  <p:stCondLst>
                                    <p:cond delay="50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75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par>
                                <p:cTn id="29" presetID="22" presetClass="entr" presetSubtype="2" fill="hold" grpId="0" nodeType="withEffect">
                                  <p:stCondLst>
                                    <p:cond delay="1500"/>
                                  </p:stCondLst>
                                  <p:childTnLst>
                                    <p:set>
                                      <p:cBhvr>
                                        <p:cTn id="30" dur="1" fill="hold">
                                          <p:stCondLst>
                                            <p:cond delay="0"/>
                                          </p:stCondLst>
                                        </p:cTn>
                                        <p:tgtEl>
                                          <p:spTgt spid="14"/>
                                        </p:tgtEl>
                                        <p:attrNameLst>
                                          <p:attrName>style.visibility</p:attrName>
                                        </p:attrNameLst>
                                      </p:cBhvr>
                                      <p:to>
                                        <p:strVal val="visible"/>
                                      </p:to>
                                    </p:set>
                                    <p:animEffect transition="in" filter="wipe(right)">
                                      <p:cBhvr>
                                        <p:cTn id="31" dur="500"/>
                                        <p:tgtEl>
                                          <p:spTgt spid="14"/>
                                        </p:tgtEl>
                                      </p:cBhvr>
                                    </p:animEffect>
                                  </p:childTnLst>
                                </p:cTn>
                              </p:par>
                              <p:par>
                                <p:cTn id="32" presetID="22" presetClass="entr" presetSubtype="2" fill="hold" grpId="1" nodeType="withEffect">
                                  <p:stCondLst>
                                    <p:cond delay="2500"/>
                                  </p:stCondLst>
                                  <p:childTnLst>
                                    <p:set>
                                      <p:cBhvr>
                                        <p:cTn id="33" dur="1" fill="hold">
                                          <p:stCondLst>
                                            <p:cond delay="0"/>
                                          </p:stCondLst>
                                        </p:cTn>
                                        <p:tgtEl>
                                          <p:spTgt spid="14"/>
                                        </p:tgtEl>
                                        <p:attrNameLst>
                                          <p:attrName>style.visibility</p:attrName>
                                        </p:attrNameLst>
                                      </p:cBhvr>
                                      <p:to>
                                        <p:strVal val="visible"/>
                                      </p:to>
                                    </p:set>
                                    <p:animEffect transition="in" filter="wipe(right)">
                                      <p:cBhvr>
                                        <p:cTn id="34" dur="1750"/>
                                        <p:tgtEl>
                                          <p:spTgt spid="14"/>
                                        </p:tgtEl>
                                      </p:cBhvr>
                                    </p:animEffect>
                                  </p:childTnLst>
                                </p:cTn>
                              </p:par>
                              <p:par>
                                <p:cTn id="35" presetID="21" presetClass="entr" presetSubtype="1" fill="hold" grpId="1" nodeType="withEffect">
                                  <p:stCondLst>
                                    <p:cond delay="2500"/>
                                  </p:stCondLst>
                                  <p:childTnLst>
                                    <p:set>
                                      <p:cBhvr>
                                        <p:cTn id="36" dur="1" fill="hold">
                                          <p:stCondLst>
                                            <p:cond delay="0"/>
                                          </p:stCondLst>
                                        </p:cTn>
                                        <p:tgtEl>
                                          <p:spTgt spid="10"/>
                                        </p:tgtEl>
                                        <p:attrNameLst>
                                          <p:attrName>style.visibility</p:attrName>
                                        </p:attrNameLst>
                                      </p:cBhvr>
                                      <p:to>
                                        <p:strVal val="visible"/>
                                      </p:to>
                                    </p:set>
                                    <p:animEffect transition="in" filter="wheel(1)">
                                      <p:cBhvr>
                                        <p:cTn id="37" dur="175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randombar(horizontal)">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animBg="1"/>
      <p:bldP spid="10" grpId="1" animBg="1"/>
      <p:bldP spid="14" grpId="0" animBg="1"/>
      <p:bldP spid="14" grpId="1" animBg="1"/>
      <p:bldP spid="15" grpId="0"/>
      <p:bldP spid="18" grpId="0"/>
      <p:bldP spid="22" grpId="0" animBg="1"/>
      <p:bldP spid="3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bodyPr>
          <a:lstStyle/>
          <a:p>
            <a:r>
              <a:rPr lang="en-US" sz="800" dirty="0">
                <a:noFill/>
              </a:rPr>
              <a:t>.</a:t>
            </a:r>
          </a:p>
        </p:txBody>
      </p:sp>
      <p:sp>
        <p:nvSpPr>
          <p:cNvPr id="3" name="Text Placeholder 2"/>
          <p:cNvSpPr>
            <a:spLocks noGrp="1"/>
          </p:cNvSpPr>
          <p:nvPr>
            <p:ph type="body" idx="1"/>
          </p:nvPr>
        </p:nvSpPr>
        <p:spPr>
          <a:xfrm>
            <a:off x="182697" y="151324"/>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h="25400" prst="softRound"/>
            </a:sp3d>
          </a:bodyPr>
          <a:lstStyle/>
          <a:p>
            <a:pPr lvl="0">
              <a:lnSpc>
                <a:spcPct val="100000"/>
              </a:lnSpc>
              <a:spcBef>
                <a:spcPts val="0"/>
              </a:spcBef>
            </a:pPr>
            <a:r>
              <a:rPr lang="en-CA" sz="6600" b="1" i="1" dirty="0">
                <a:ln>
                  <a:solidFill>
                    <a:srgbClr val="FF00FF"/>
                  </a:solidFill>
                </a:ln>
                <a:solidFill>
                  <a:srgbClr val="0000FF"/>
                </a:solidFill>
                <a:effectLst>
                  <a:glow rad="127000">
                    <a:srgbClr val="FFFF00"/>
                  </a:glow>
                </a:effectLst>
                <a:latin typeface="Georgia" panose="02040502050405020303" pitchFamily="18" charset="0"/>
              </a:rPr>
              <a:t>Why</a:t>
            </a:r>
            <a:r>
              <a:rPr lang="en-US" sz="4400" dirty="0">
                <a:solidFill>
                  <a:schemeClr val="tx1">
                    <a:lumMod val="95000"/>
                    <a:lumOff val="5000"/>
                  </a:schemeClr>
                </a:solidFill>
              </a:rPr>
              <a:t> </a:t>
            </a:r>
            <a:r>
              <a:rPr lang="en-US" sz="2800" dirty="0">
                <a:solidFill>
                  <a:schemeClr val="tx1">
                    <a:lumMod val="95000"/>
                    <a:lumOff val="5000"/>
                  </a:schemeClr>
                </a:solidFill>
              </a:rPr>
              <a:t>is it that in Genesis 1, </a:t>
            </a:r>
            <a:br>
              <a:rPr lang="en-US" sz="2800" dirty="0">
                <a:solidFill>
                  <a:schemeClr val="tx1">
                    <a:lumMod val="95000"/>
                    <a:lumOff val="5000"/>
                  </a:schemeClr>
                </a:solidFill>
              </a:rPr>
            </a:br>
            <a:r>
              <a:rPr lang="en-US" sz="2800" dirty="0">
                <a:solidFill>
                  <a:schemeClr val="tx1">
                    <a:lumMod val="95000"/>
                    <a:lumOff val="5000"/>
                  </a:schemeClr>
                </a:solidFill>
              </a:rPr>
              <a:t>	“Day </a:t>
            </a:r>
            <a:r>
              <a:rPr lang="en-US" sz="2800" b="1" dirty="0">
                <a:ln>
                  <a:solidFill>
                    <a:srgbClr val="0000FF"/>
                  </a:solidFill>
                </a:ln>
                <a:solidFill>
                  <a:srgbClr val="E329D6"/>
                </a:solidFill>
              </a:rPr>
              <a:t>One”</a:t>
            </a:r>
            <a:r>
              <a:rPr lang="en-US" sz="2800" dirty="0">
                <a:solidFill>
                  <a:schemeClr val="tx1">
                    <a:lumMod val="95000"/>
                    <a:lumOff val="5000"/>
                  </a:schemeClr>
                </a:solidFill>
              </a:rPr>
              <a:t> 	 	ended at Dawn, </a:t>
            </a:r>
            <a:br>
              <a:rPr lang="en-US" sz="2800" dirty="0">
                <a:solidFill>
                  <a:schemeClr val="tx1">
                    <a:lumMod val="95000"/>
                    <a:lumOff val="5000"/>
                  </a:schemeClr>
                </a:solidFill>
              </a:rPr>
            </a:br>
            <a:r>
              <a:rPr lang="en-US" sz="2800" dirty="0">
                <a:solidFill>
                  <a:schemeClr val="tx1">
                    <a:lumMod val="95000"/>
                    <a:lumOff val="5000"/>
                  </a:schemeClr>
                </a:solidFill>
              </a:rPr>
              <a:t>	“Day </a:t>
            </a:r>
            <a:r>
              <a:rPr lang="en-US" sz="2800" b="1" dirty="0">
                <a:ln>
                  <a:solidFill>
                    <a:srgbClr val="0000FF"/>
                  </a:solidFill>
                </a:ln>
                <a:solidFill>
                  <a:srgbClr val="E329D6"/>
                </a:solidFill>
              </a:rPr>
              <a:t>Two” </a:t>
            </a:r>
            <a:r>
              <a:rPr lang="en-US" sz="2800" dirty="0">
                <a:solidFill>
                  <a:schemeClr val="tx1">
                    <a:lumMod val="95000"/>
                    <a:lumOff val="5000"/>
                  </a:schemeClr>
                </a:solidFill>
              </a:rPr>
              <a:t>	 	ended at Dawn,</a:t>
            </a:r>
            <a:br>
              <a:rPr lang="en-US" sz="2800" dirty="0">
                <a:solidFill>
                  <a:schemeClr val="tx1">
                    <a:lumMod val="95000"/>
                    <a:lumOff val="5000"/>
                  </a:schemeClr>
                </a:solidFill>
              </a:rPr>
            </a:br>
            <a:r>
              <a:rPr lang="en-US" sz="2800" dirty="0">
                <a:solidFill>
                  <a:schemeClr val="tx1">
                    <a:lumMod val="95000"/>
                    <a:lumOff val="5000"/>
                  </a:schemeClr>
                </a:solidFill>
              </a:rPr>
              <a:t>	“Day </a:t>
            </a:r>
            <a:r>
              <a:rPr lang="en-US" sz="2800" b="1" dirty="0">
                <a:ln>
                  <a:solidFill>
                    <a:srgbClr val="0000FF"/>
                  </a:solidFill>
                </a:ln>
                <a:solidFill>
                  <a:srgbClr val="E329D6"/>
                </a:solidFill>
              </a:rPr>
              <a:t>Three”  </a:t>
            </a:r>
            <a:r>
              <a:rPr lang="en-US" sz="2800" dirty="0">
                <a:solidFill>
                  <a:schemeClr val="tx1">
                    <a:lumMod val="95000"/>
                    <a:lumOff val="5000"/>
                  </a:schemeClr>
                </a:solidFill>
              </a:rPr>
              <a:t>	ended at Dawn,</a:t>
            </a:r>
          </a:p>
          <a:p>
            <a:pPr lvl="0">
              <a:lnSpc>
                <a:spcPct val="100000"/>
              </a:lnSpc>
              <a:spcBef>
                <a:spcPts val="0"/>
              </a:spcBef>
            </a:pPr>
            <a:r>
              <a:rPr lang="en-US" sz="2800" dirty="0">
                <a:solidFill>
                  <a:schemeClr val="tx1">
                    <a:lumMod val="95000"/>
                    <a:lumOff val="5000"/>
                  </a:schemeClr>
                </a:solidFill>
              </a:rPr>
              <a:t>	“Day </a:t>
            </a:r>
            <a:r>
              <a:rPr lang="en-US" sz="2800" b="1" dirty="0">
                <a:ln>
                  <a:solidFill>
                    <a:srgbClr val="0000FF"/>
                  </a:solidFill>
                </a:ln>
                <a:solidFill>
                  <a:srgbClr val="E329D6"/>
                </a:solidFill>
              </a:rPr>
              <a:t>Four”    </a:t>
            </a:r>
            <a:r>
              <a:rPr lang="en-US" sz="2800" dirty="0">
                <a:solidFill>
                  <a:schemeClr val="tx1">
                    <a:lumMod val="95000"/>
                    <a:lumOff val="5000"/>
                  </a:schemeClr>
                </a:solidFill>
              </a:rPr>
              <a:t>	ended at Dawn,</a:t>
            </a:r>
            <a:br>
              <a:rPr lang="en-US" sz="2800" dirty="0">
                <a:solidFill>
                  <a:schemeClr val="tx1">
                    <a:lumMod val="95000"/>
                    <a:lumOff val="5000"/>
                  </a:schemeClr>
                </a:solidFill>
              </a:rPr>
            </a:br>
            <a:r>
              <a:rPr lang="en-US" sz="2800" dirty="0">
                <a:solidFill>
                  <a:schemeClr val="tx1">
                    <a:lumMod val="95000"/>
                    <a:lumOff val="5000"/>
                  </a:schemeClr>
                </a:solidFill>
              </a:rPr>
              <a:t>	“Day </a:t>
            </a:r>
            <a:r>
              <a:rPr lang="en-US" sz="2800" b="1" dirty="0">
                <a:ln>
                  <a:solidFill>
                    <a:srgbClr val="0000FF"/>
                  </a:solidFill>
                </a:ln>
                <a:solidFill>
                  <a:srgbClr val="E329D6"/>
                </a:solidFill>
              </a:rPr>
              <a:t>Five”     </a:t>
            </a:r>
            <a:r>
              <a:rPr lang="en-US" sz="2800" dirty="0">
                <a:solidFill>
                  <a:schemeClr val="tx1">
                    <a:lumMod val="95000"/>
                    <a:lumOff val="5000"/>
                  </a:schemeClr>
                </a:solidFill>
              </a:rPr>
              <a:t>	ended at Dawn, </a:t>
            </a:r>
            <a:br>
              <a:rPr lang="en-US" sz="2800" dirty="0">
                <a:solidFill>
                  <a:schemeClr val="tx1">
                    <a:lumMod val="95000"/>
                    <a:lumOff val="5000"/>
                  </a:schemeClr>
                </a:solidFill>
              </a:rPr>
            </a:br>
            <a:r>
              <a:rPr lang="en-US" sz="2800" dirty="0">
                <a:solidFill>
                  <a:schemeClr val="tx1">
                    <a:lumMod val="95000"/>
                    <a:lumOff val="5000"/>
                  </a:schemeClr>
                </a:solidFill>
              </a:rPr>
              <a:t>	“Day </a:t>
            </a:r>
            <a:r>
              <a:rPr lang="en-US" sz="2800" b="1" dirty="0">
                <a:ln>
                  <a:solidFill>
                    <a:srgbClr val="0000FF"/>
                  </a:solidFill>
                </a:ln>
                <a:solidFill>
                  <a:srgbClr val="E329D6"/>
                </a:solidFill>
              </a:rPr>
              <a:t>Six” </a:t>
            </a:r>
            <a:r>
              <a:rPr lang="en-US" sz="2800" dirty="0">
                <a:solidFill>
                  <a:schemeClr val="tx1">
                    <a:lumMod val="95000"/>
                    <a:lumOff val="5000"/>
                  </a:schemeClr>
                </a:solidFill>
              </a:rPr>
              <a:t>	 	ended at Dawn,</a:t>
            </a:r>
            <a:br>
              <a:rPr lang="en-US" sz="2800" dirty="0">
                <a:solidFill>
                  <a:schemeClr val="tx1">
                    <a:lumMod val="95000"/>
                    <a:lumOff val="5000"/>
                  </a:schemeClr>
                </a:solidFill>
              </a:rPr>
            </a:br>
            <a:r>
              <a:rPr lang="en-US" sz="2800" dirty="0">
                <a:solidFill>
                  <a:schemeClr val="tx1">
                    <a:lumMod val="95000"/>
                    <a:lumOff val="5000"/>
                  </a:schemeClr>
                </a:solidFill>
              </a:rPr>
              <a:t>	“Day </a:t>
            </a:r>
            <a:r>
              <a:rPr lang="en-US" sz="2800" i="1" dirty="0">
                <a:ln>
                  <a:solidFill>
                    <a:srgbClr val="0000FF"/>
                  </a:solidFill>
                </a:ln>
                <a:solidFill>
                  <a:srgbClr val="00FFFF"/>
                </a:solidFill>
                <a:latin typeface="Arial Black" panose="020B0A04020102020204" pitchFamily="34" charset="0"/>
              </a:rPr>
              <a:t>SEVEN” 	</a:t>
            </a:r>
            <a:r>
              <a:rPr lang="en-US" sz="2800" dirty="0">
                <a:solidFill>
                  <a:schemeClr val="tx1">
                    <a:lumMod val="95000"/>
                    <a:lumOff val="5000"/>
                  </a:schemeClr>
                </a:solidFill>
              </a:rPr>
              <a:t>ended at Dawn,</a:t>
            </a:r>
            <a:br>
              <a:rPr lang="en-US" sz="2800" dirty="0">
                <a:solidFill>
                  <a:schemeClr val="tx1">
                    <a:lumMod val="95000"/>
                    <a:lumOff val="5000"/>
                  </a:schemeClr>
                </a:solidFill>
              </a:rPr>
            </a:br>
            <a:r>
              <a:rPr lang="en-US" sz="2800" b="1" i="1" dirty="0">
                <a:solidFill>
                  <a:schemeClr val="accent5">
                    <a:lumMod val="75000"/>
                  </a:schemeClr>
                </a:solidFill>
              </a:rPr>
              <a:t>Matt 28:1 </a:t>
            </a:r>
            <a:r>
              <a:rPr lang="en-US" sz="2800" dirty="0">
                <a:solidFill>
                  <a:schemeClr val="tx1">
                    <a:lumMod val="95000"/>
                    <a:lumOff val="5000"/>
                  </a:schemeClr>
                </a:solidFill>
              </a:rPr>
              <a:t>– the </a:t>
            </a:r>
            <a:r>
              <a:rPr lang="en-US" sz="2800" i="1" dirty="0">
                <a:ln>
                  <a:solidFill>
                    <a:srgbClr val="0000FF"/>
                  </a:solidFill>
                </a:ln>
                <a:solidFill>
                  <a:srgbClr val="00FFFF"/>
                </a:solidFill>
                <a:latin typeface="Arial Black" panose="020B0A04020102020204" pitchFamily="34" charset="0"/>
              </a:rPr>
              <a:t>Shabbath</a:t>
            </a:r>
            <a:r>
              <a:rPr lang="en-US" sz="2800" dirty="0">
                <a:solidFill>
                  <a:schemeClr val="tx1">
                    <a:lumMod val="95000"/>
                    <a:lumOff val="5000"/>
                  </a:schemeClr>
                </a:solidFill>
              </a:rPr>
              <a:t> </a:t>
            </a:r>
            <a:r>
              <a:rPr lang="en-US" sz="2800" b="1" i="1" dirty="0">
                <a:solidFill>
                  <a:srgbClr val="0000FF"/>
                </a:solidFill>
              </a:rPr>
              <a:t>ended at Dawn, </a:t>
            </a:r>
            <a:br>
              <a:rPr lang="en-US" sz="2800" dirty="0">
                <a:solidFill>
                  <a:schemeClr val="tx1">
                    <a:lumMod val="95000"/>
                    <a:lumOff val="5000"/>
                  </a:schemeClr>
                </a:solidFill>
              </a:rPr>
            </a:br>
            <a:r>
              <a:rPr lang="en-US" sz="2800" b="1" i="1" dirty="0" err="1">
                <a:solidFill>
                  <a:schemeClr val="accent5">
                    <a:lumMod val="75000"/>
                  </a:schemeClr>
                </a:solidFill>
              </a:rPr>
              <a:t>Exo</a:t>
            </a:r>
            <a:r>
              <a:rPr lang="en-US" sz="2800" b="1" i="1" dirty="0">
                <a:solidFill>
                  <a:schemeClr val="accent5">
                    <a:lumMod val="75000"/>
                  </a:schemeClr>
                </a:solidFill>
              </a:rPr>
              <a:t> 12:10,11/ Luke 23 </a:t>
            </a:r>
            <a:r>
              <a:rPr lang="en-US" sz="2800" dirty="0">
                <a:solidFill>
                  <a:schemeClr val="tx1">
                    <a:lumMod val="95000"/>
                    <a:lumOff val="5000"/>
                  </a:schemeClr>
                </a:solidFill>
              </a:rPr>
              <a:t>– The “Preparation Day” ended at Dawn;</a:t>
            </a:r>
            <a:br>
              <a:rPr lang="en-US" sz="2800" dirty="0">
                <a:solidFill>
                  <a:schemeClr val="tx1">
                    <a:lumMod val="95000"/>
                    <a:lumOff val="5000"/>
                  </a:schemeClr>
                </a:solidFill>
              </a:rPr>
            </a:br>
            <a:r>
              <a:rPr lang="en-US" sz="2800" b="1" i="1" dirty="0">
                <a:solidFill>
                  <a:srgbClr val="FF0000"/>
                </a:solidFill>
              </a:rPr>
              <a:t>And - </a:t>
            </a:r>
            <a:r>
              <a:rPr lang="en-US" sz="2800" b="1" i="1" u="sng" dirty="0">
                <a:solidFill>
                  <a:schemeClr val="tx1">
                    <a:lumMod val="95000"/>
                    <a:lumOff val="5000"/>
                  </a:schemeClr>
                </a:solidFill>
              </a:rPr>
              <a:t>there is no Hebrew word</a:t>
            </a:r>
            <a:r>
              <a:rPr lang="en-US" sz="2800" b="1" i="1" dirty="0">
                <a:solidFill>
                  <a:schemeClr val="tx1">
                    <a:lumMod val="95000"/>
                    <a:lumOff val="5000"/>
                  </a:schemeClr>
                </a:solidFill>
              </a:rPr>
              <a:t> </a:t>
            </a:r>
            <a:r>
              <a:rPr lang="en-US" sz="2800" dirty="0">
                <a:solidFill>
                  <a:schemeClr val="tx1">
                    <a:lumMod val="95000"/>
                    <a:lumOff val="5000"/>
                  </a:schemeClr>
                </a:solidFill>
              </a:rPr>
              <a:t>that defines a Shabbath that does</a:t>
            </a:r>
            <a:br>
              <a:rPr lang="en-US" sz="2800" dirty="0">
                <a:solidFill>
                  <a:schemeClr val="tx1">
                    <a:lumMod val="95000"/>
                    <a:lumOff val="5000"/>
                  </a:schemeClr>
                </a:solidFill>
              </a:rPr>
            </a:br>
            <a:r>
              <a:rPr lang="en-US" sz="2800" dirty="0">
                <a:solidFill>
                  <a:schemeClr val="tx1">
                    <a:lumMod val="95000"/>
                    <a:lumOff val="5000"/>
                  </a:schemeClr>
                </a:solidFill>
              </a:rPr>
              <a:t> </a:t>
            </a:r>
            <a:r>
              <a:rPr lang="en-US" sz="2800" b="1" i="1" u="sng" dirty="0">
                <a:solidFill>
                  <a:schemeClr val="tx1">
                    <a:lumMod val="95000"/>
                    <a:lumOff val="5000"/>
                  </a:schemeClr>
                </a:solidFill>
              </a:rPr>
              <a:t>NOT</a:t>
            </a:r>
            <a:r>
              <a:rPr lang="en-US" sz="2800" dirty="0">
                <a:solidFill>
                  <a:schemeClr val="tx1">
                    <a:lumMod val="95000"/>
                    <a:lumOff val="5000"/>
                  </a:schemeClr>
                </a:solidFill>
              </a:rPr>
              <a:t> require a </a:t>
            </a:r>
            <a:r>
              <a:rPr lang="en-US" sz="2800" b="1" dirty="0">
                <a:solidFill>
                  <a:srgbClr val="0000FF"/>
                </a:solidFill>
              </a:rPr>
              <a:t>“REST PERIOD” </a:t>
            </a:r>
            <a:r>
              <a:rPr lang="en-US" sz="2800" dirty="0">
                <a:solidFill>
                  <a:schemeClr val="tx1">
                    <a:lumMod val="95000"/>
                    <a:lumOff val="5000"/>
                  </a:schemeClr>
                </a:solidFill>
              </a:rPr>
              <a:t>FROM THIS WORLD’S ACTIVITIES!    </a:t>
            </a:r>
            <a:endParaRPr lang="en-US" sz="2800" i="1" dirty="0">
              <a:solidFill>
                <a:schemeClr val="tx1">
                  <a:lumMod val="95000"/>
                  <a:lumOff val="5000"/>
                </a:schemeClr>
              </a:solidFill>
            </a:endParaRPr>
          </a:p>
        </p:txBody>
      </p:sp>
      <p:sp>
        <p:nvSpPr>
          <p:cNvPr id="7" name="Slide Number Placeholder 6"/>
          <p:cNvSpPr>
            <a:spLocks noGrp="1"/>
          </p:cNvSpPr>
          <p:nvPr>
            <p:ph type="sldNum" sz="quarter" idx="12"/>
          </p:nvPr>
        </p:nvSpPr>
        <p:spPr>
          <a:xfrm>
            <a:off x="11774824" y="6605465"/>
            <a:ext cx="504461" cy="365125"/>
          </a:xfrm>
        </p:spPr>
        <p:txBody>
          <a:bodyPr/>
          <a:lstStyle/>
          <a:p>
            <a:fld id="{0FAB87E4-7748-4117-92E5-790DAABEC644}" type="slidenum">
              <a:rPr lang="en-US" sz="1400" b="1" smtClean="0">
                <a:solidFill>
                  <a:schemeClr val="tx1"/>
                </a:solidFill>
              </a:rPr>
              <a:t>41</a:t>
            </a:fld>
            <a:endParaRPr lang="en-US" sz="1400" b="1" dirty="0">
              <a:solidFill>
                <a:schemeClr val="tx1"/>
              </a:solidFill>
            </a:endParaRPr>
          </a:p>
        </p:txBody>
      </p:sp>
      <p:sp>
        <p:nvSpPr>
          <p:cNvPr id="16" name="Rectangle 15"/>
          <p:cNvSpPr/>
          <p:nvPr/>
        </p:nvSpPr>
        <p:spPr>
          <a:xfrm>
            <a:off x="6315342" y="151324"/>
            <a:ext cx="5728797" cy="4095936"/>
          </a:xfrm>
          <a:prstGeom prst="rect">
            <a:avLst/>
          </a:prstGeom>
          <a:solidFill>
            <a:schemeClr val="accent2">
              <a:lumMod val="60000"/>
              <a:lumOff val="40000"/>
            </a:schemeClr>
          </a:solidFill>
          <a:ln w="38100">
            <a:solidFill>
              <a:srgbClr val="95054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prst="angle"/>
            </a:sp3d>
          </a:bodyPr>
          <a:lstStyle/>
          <a:p>
            <a:pPr algn="ctr"/>
            <a:r>
              <a:rPr lang="en-CA" sz="6600" b="1" i="1" dirty="0">
                <a:ln>
                  <a:solidFill>
                    <a:srgbClr val="FF00FF"/>
                  </a:solidFill>
                </a:ln>
                <a:solidFill>
                  <a:srgbClr val="0000FF"/>
                </a:solidFill>
                <a:effectLst>
                  <a:glow rad="127000">
                    <a:srgbClr val="FFFF00"/>
                  </a:glow>
                </a:effectLst>
                <a:latin typeface="Georgia" panose="02040502050405020303" pitchFamily="18" charset="0"/>
              </a:rPr>
              <a:t>Why </a:t>
            </a:r>
            <a:r>
              <a:rPr lang="en-CA" sz="2800" dirty="0">
                <a:solidFill>
                  <a:schemeClr val="tx1"/>
                </a:solidFill>
              </a:rPr>
              <a:t>do we </a:t>
            </a:r>
            <a:r>
              <a:rPr lang="en-CA" sz="2800" b="1" i="1" u="sng" dirty="0">
                <a:solidFill>
                  <a:schemeClr val="tx1"/>
                </a:solidFill>
                <a:effectLst>
                  <a:glow rad="127000">
                    <a:srgbClr val="CC66FF"/>
                  </a:glow>
                </a:effectLst>
                <a:latin typeface="Arial Black" panose="020B0A04020102020204" pitchFamily="34" charset="0"/>
              </a:rPr>
              <a:t>NOT</a:t>
            </a:r>
            <a:r>
              <a:rPr lang="en-CA" sz="2800" dirty="0">
                <a:solidFill>
                  <a:schemeClr val="tx1"/>
                </a:solidFill>
              </a:rPr>
              <a:t>  find </a:t>
            </a:r>
            <a:r>
              <a:rPr lang="en-CA" sz="2800" b="1" dirty="0" err="1">
                <a:solidFill>
                  <a:srgbClr val="0000FF"/>
                </a:solidFill>
              </a:rPr>
              <a:t>Yahuah’s</a:t>
            </a:r>
            <a:r>
              <a:rPr lang="en-CA" sz="2800" dirty="0">
                <a:solidFill>
                  <a:schemeClr val="tx1"/>
                </a:solidFill>
              </a:rPr>
              <a:t> instruction to end the </a:t>
            </a:r>
            <a:r>
              <a:rPr lang="en-CA" sz="2800" b="1" dirty="0" err="1">
                <a:solidFill>
                  <a:srgbClr val="0000FF"/>
                </a:solidFill>
              </a:rPr>
              <a:t>Shabbath</a:t>
            </a:r>
            <a:r>
              <a:rPr lang="en-CA" sz="2800" dirty="0">
                <a:solidFill>
                  <a:schemeClr val="tx1"/>
                </a:solidFill>
              </a:rPr>
              <a:t> at the </a:t>
            </a:r>
            <a:r>
              <a:rPr lang="en-CA" sz="2800" u="sng" dirty="0">
                <a:solidFill>
                  <a:schemeClr val="tx1"/>
                </a:solidFill>
              </a:rPr>
              <a:t>end of the</a:t>
            </a:r>
            <a:r>
              <a:rPr lang="en-CA" sz="2800" dirty="0">
                <a:solidFill>
                  <a:schemeClr val="tx1"/>
                </a:solidFill>
              </a:rPr>
              <a:t> </a:t>
            </a:r>
            <a:r>
              <a:rPr lang="en-CA" sz="2800" b="1" u="sng" dirty="0">
                <a:ln>
                  <a:solidFill>
                    <a:schemeClr val="tx1"/>
                  </a:solidFill>
                </a:ln>
                <a:solidFill>
                  <a:srgbClr val="E329D6"/>
                </a:solidFill>
              </a:rPr>
              <a:t>twilight</a:t>
            </a:r>
            <a:r>
              <a:rPr lang="en-CA" sz="2800" b="1" dirty="0">
                <a:ln>
                  <a:solidFill>
                    <a:schemeClr val="tx1"/>
                  </a:solidFill>
                </a:ln>
                <a:solidFill>
                  <a:srgbClr val="E329D6"/>
                </a:solidFill>
              </a:rPr>
              <a:t>? </a:t>
            </a:r>
            <a:r>
              <a:rPr lang="en-CA" sz="2800" dirty="0">
                <a:solidFill>
                  <a:schemeClr val="tx1"/>
                </a:solidFill>
              </a:rPr>
              <a:t>Why do we </a:t>
            </a:r>
            <a:r>
              <a:rPr lang="en-CA" sz="2800" b="1" i="1" u="sng" dirty="0">
                <a:solidFill>
                  <a:schemeClr val="tx1"/>
                </a:solidFill>
              </a:rPr>
              <a:t>not</a:t>
            </a:r>
            <a:r>
              <a:rPr lang="en-CA" sz="2800" dirty="0">
                <a:solidFill>
                  <a:schemeClr val="tx1"/>
                </a:solidFill>
              </a:rPr>
              <a:t> find </a:t>
            </a:r>
            <a:r>
              <a:rPr lang="en-CA" sz="2800" b="1" i="1" dirty="0">
                <a:solidFill>
                  <a:schemeClr val="tx1"/>
                </a:solidFill>
                <a:effectLst>
                  <a:glow rad="127000">
                    <a:srgbClr val="66FF33"/>
                  </a:glow>
                </a:effectLst>
              </a:rPr>
              <a:t>this specific pattern anywhere</a:t>
            </a:r>
            <a:r>
              <a:rPr lang="en-CA" sz="2800" dirty="0">
                <a:solidFill>
                  <a:schemeClr val="tx1"/>
                </a:solidFill>
              </a:rPr>
              <a:t> in the Scriptures?</a:t>
            </a:r>
          </a:p>
          <a:p>
            <a:pPr algn="ctr"/>
            <a:r>
              <a:rPr lang="en-CA" sz="2800" dirty="0">
                <a:solidFill>
                  <a:schemeClr val="tx1"/>
                </a:solidFill>
              </a:rPr>
              <a:t>What gives us the right to claim the A/S ends at twilight just because the Atonement observation theme does? </a:t>
            </a:r>
          </a:p>
        </p:txBody>
      </p:sp>
      <p:cxnSp>
        <p:nvCxnSpPr>
          <p:cNvPr id="21" name="Straight Connector 20"/>
          <p:cNvCxnSpPr/>
          <p:nvPr/>
        </p:nvCxnSpPr>
        <p:spPr>
          <a:xfrm flipV="1">
            <a:off x="9742205" y="2486827"/>
            <a:ext cx="1820254" cy="8545"/>
          </a:xfrm>
          <a:prstGeom prst="line">
            <a:avLst/>
          </a:prstGeom>
          <a:ln w="38100">
            <a:solidFill>
              <a:srgbClr val="009999"/>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519016" y="2912693"/>
            <a:ext cx="2669270" cy="1423"/>
          </a:xfrm>
          <a:prstGeom prst="line">
            <a:avLst/>
          </a:prstGeom>
          <a:ln w="38100">
            <a:solidFill>
              <a:srgbClr val="009999"/>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182697" y="6058968"/>
            <a:ext cx="9276263" cy="661427"/>
          </a:xfrm>
          <a:prstGeom prst="roundRect">
            <a:avLst/>
          </a:prstGeom>
          <a:solidFill>
            <a:srgbClr val="002060"/>
          </a:solidFill>
          <a:ln w="38100">
            <a:solidFill>
              <a:srgbClr val="00FF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800" b="1" dirty="0">
                <a:solidFill>
                  <a:srgbClr val="00FFFF"/>
                </a:solidFill>
              </a:rPr>
              <a:t>OK!  Let’s move onto a </a:t>
            </a:r>
            <a:r>
              <a:rPr lang="en-CA" sz="2800" b="1" i="1" dirty="0">
                <a:solidFill>
                  <a:srgbClr val="FFFF00"/>
                </a:solidFill>
              </a:rPr>
              <a:t>very interesting section </a:t>
            </a:r>
            <a:r>
              <a:rPr lang="en-CA" sz="2800" b="1" dirty="0">
                <a:solidFill>
                  <a:srgbClr val="00FFFF"/>
                </a:solidFill>
              </a:rPr>
              <a:t>of Lev 23:32!</a:t>
            </a:r>
          </a:p>
        </p:txBody>
      </p:sp>
      <p:pic>
        <p:nvPicPr>
          <p:cNvPr id="40" name="Picture 8" descr="C:\Users\Rae\Desktop\Art on Desktop\white man clip art\yellow-blue smiley faces\happy face shock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8777" y="4505610"/>
            <a:ext cx="2120031" cy="1965351"/>
          </a:xfrm>
          <a:prstGeom prst="round2DiagRect">
            <a:avLst>
              <a:gd name="adj1" fmla="val 16667"/>
              <a:gd name="adj2" fmla="val 0"/>
            </a:avLst>
          </a:prstGeom>
          <a:ln w="88900" cap="sq">
            <a:solidFill>
              <a:srgbClr val="CC66FF"/>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057264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750"/>
                                        <p:tgtEl>
                                          <p:spTgt spid="16"/>
                                        </p:tgtEl>
                                      </p:cBhvr>
                                    </p:animEffect>
                                  </p:childTnLst>
                                </p:cTn>
                              </p:par>
                              <p:par>
                                <p:cTn id="8" presetID="42" presetClass="entr" presetSubtype="0" fill="hold" nodeType="withEffect">
                                  <p:stCondLst>
                                    <p:cond delay="500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0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fltVal val="0"/>
                                          </p:val>
                                        </p:tav>
                                        <p:tav tm="100000">
                                          <p:val>
                                            <p:strVal val="#ppt_w"/>
                                          </p:val>
                                        </p:tav>
                                      </p:tavLst>
                                    </p:anim>
                                    <p:anim calcmode="lin" valueType="num">
                                      <p:cBhvr>
                                        <p:cTn id="23" dur="1000" fill="hold"/>
                                        <p:tgtEl>
                                          <p:spTgt spid="40"/>
                                        </p:tgtEl>
                                        <p:attrNameLst>
                                          <p:attrName>ppt_h</p:attrName>
                                        </p:attrNameLst>
                                      </p:cBhvr>
                                      <p:tavLst>
                                        <p:tav tm="0">
                                          <p:val>
                                            <p:fltVal val="0"/>
                                          </p:val>
                                        </p:tav>
                                        <p:tav tm="100000">
                                          <p:val>
                                            <p:strVal val="#ppt_h"/>
                                          </p:val>
                                        </p:tav>
                                      </p:tavLst>
                                    </p:anim>
                                    <p:anim calcmode="lin" valueType="num">
                                      <p:cBhvr>
                                        <p:cTn id="24" dur="1000" fill="hold"/>
                                        <p:tgtEl>
                                          <p:spTgt spid="40"/>
                                        </p:tgtEl>
                                        <p:attrNameLst>
                                          <p:attrName>style.rotation</p:attrName>
                                        </p:attrNameLst>
                                      </p:cBhvr>
                                      <p:tavLst>
                                        <p:tav tm="0">
                                          <p:val>
                                            <p:fltVal val="90"/>
                                          </p:val>
                                        </p:tav>
                                        <p:tav tm="100000">
                                          <p:val>
                                            <p:fltVal val="0"/>
                                          </p:val>
                                        </p:tav>
                                      </p:tavLst>
                                    </p:anim>
                                    <p:animEffect transition="in" filter="fade">
                                      <p:cBhvr>
                                        <p:cTn id="25" dur="1000"/>
                                        <p:tgtEl>
                                          <p:spTgt spid="4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up)">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5F1FD"/>
            </a:gs>
            <a:gs pos="63000">
              <a:srgbClr val="FFFF00">
                <a:alpha val="57000"/>
              </a:srgbClr>
            </a:gs>
            <a:gs pos="100000">
              <a:srgbClr val="FF0066">
                <a:alpha val="56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1012" y="727364"/>
            <a:ext cx="11851341" cy="5606841"/>
          </a:xfrm>
          <a:noFill/>
          <a:scene3d>
            <a:camera prst="orthographicFront"/>
            <a:lightRig rig="threePt" dir="t"/>
          </a:scene3d>
          <a:sp3d>
            <a:bevelT w="152400" h="50800" prst="softRound"/>
          </a:sp3d>
        </p:spPr>
        <p:txBody>
          <a:bodyPr anchor="t">
            <a:normAutofit/>
            <a:sp3d extrusionH="57150">
              <a:bevelT h="25400" prst="softRound"/>
            </a:sp3d>
          </a:bodyPr>
          <a:lstStyle/>
          <a:p>
            <a:pPr lvl="0"/>
            <a:r>
              <a:rPr lang="en-US" sz="2800" b="1" i="1" dirty="0">
                <a:solidFill>
                  <a:schemeClr val="tx1">
                    <a:lumMod val="95000"/>
                    <a:lumOff val="5000"/>
                  </a:schemeClr>
                </a:solidFill>
                <a:effectLst>
                  <a:glow rad="127000">
                    <a:srgbClr val="00CC00"/>
                  </a:glow>
                </a:effectLst>
                <a:latin typeface="Georgia" panose="02040502050405020303" pitchFamily="18" charset="0"/>
              </a:rPr>
              <a:t>Lev 23:32 </a:t>
            </a:r>
            <a:r>
              <a:rPr lang="en-US" sz="2200" dirty="0">
                <a:solidFill>
                  <a:srgbClr val="008080"/>
                </a:solidFill>
                <a:latin typeface="Georgia" panose="02040502050405020303" pitchFamily="18" charset="0"/>
              </a:rPr>
              <a:t>(</a:t>
            </a:r>
            <a:r>
              <a:rPr lang="en-US" sz="2200" b="1" dirty="0">
                <a:solidFill>
                  <a:srgbClr val="FF0000"/>
                </a:solidFill>
                <a:latin typeface="Georgia" panose="02040502050405020303" pitchFamily="18" charset="0"/>
              </a:rPr>
              <a:t>b</a:t>
            </a:r>
            <a:r>
              <a:rPr lang="en-US" sz="2200" dirty="0">
                <a:solidFill>
                  <a:srgbClr val="008080"/>
                </a:solidFill>
                <a:latin typeface="Georgia" panose="02040502050405020303" pitchFamily="18" charset="0"/>
              </a:rPr>
              <a:t>) </a:t>
            </a:r>
            <a:br>
              <a:rPr lang="en-US" sz="2200" dirty="0">
                <a:solidFill>
                  <a:srgbClr val="008080"/>
                </a:solidFill>
                <a:latin typeface="Georgia" panose="02040502050405020303" pitchFamily="18" charset="0"/>
              </a:rPr>
            </a:br>
            <a:r>
              <a:rPr lang="en-US" sz="2200" dirty="0">
                <a:solidFill>
                  <a:srgbClr val="008080"/>
                </a:solidFill>
                <a:latin typeface="Georgia" panose="02040502050405020303" pitchFamily="18" charset="0"/>
              </a:rPr>
              <a:t>         </a:t>
            </a:r>
            <a:r>
              <a:rPr lang="en-US" sz="5400" dirty="0">
                <a:solidFill>
                  <a:schemeClr val="tx1"/>
                </a:solidFill>
                <a:latin typeface="Georgia" panose="02040502050405020303" pitchFamily="18" charset="0"/>
              </a:rPr>
              <a:t>On the </a:t>
            </a:r>
            <a:r>
              <a:rPr lang="en-US" sz="5400" b="1" u="sng" dirty="0">
                <a:ln w="12700">
                  <a:solidFill>
                    <a:srgbClr val="0000FF"/>
                  </a:solidFill>
                </a:ln>
                <a:solidFill>
                  <a:srgbClr val="CC00CC"/>
                </a:solidFill>
                <a:latin typeface="Georgia" panose="02040502050405020303" pitchFamily="18" charset="0"/>
              </a:rPr>
              <a:t>NINTH day</a:t>
            </a:r>
            <a:r>
              <a:rPr lang="en-US" sz="5400" b="1" dirty="0">
                <a:ln w="12700">
                  <a:solidFill>
                    <a:srgbClr val="0000FF"/>
                  </a:solidFill>
                </a:ln>
                <a:solidFill>
                  <a:srgbClr val="CC00CC"/>
                </a:solidFill>
                <a:latin typeface="Georgia" panose="02040502050405020303" pitchFamily="18" charset="0"/>
              </a:rPr>
              <a:t> </a:t>
            </a:r>
            <a:r>
              <a:rPr lang="en-US" sz="5400" dirty="0">
                <a:solidFill>
                  <a:schemeClr val="tx1"/>
                </a:solidFill>
                <a:latin typeface="Georgia" panose="02040502050405020303" pitchFamily="18" charset="0"/>
              </a:rPr>
              <a:t>of the month </a:t>
            </a:r>
            <a:r>
              <a:rPr lang="en-US" sz="5400" dirty="0">
                <a:solidFill>
                  <a:srgbClr val="CC00CC"/>
                </a:solidFill>
                <a:latin typeface="Georgia" panose="02040502050405020303" pitchFamily="18" charset="0"/>
              </a:rPr>
              <a:t>			</a:t>
            </a:r>
            <a:r>
              <a:rPr lang="en-US" sz="5400" i="1" dirty="0">
                <a:ln w="28575">
                  <a:solidFill>
                    <a:srgbClr val="0000FF"/>
                  </a:solidFill>
                </a:ln>
                <a:solidFill>
                  <a:srgbClr val="FF0000"/>
                </a:solidFill>
                <a:latin typeface="Arial Black" panose="020B0A04020102020204" pitchFamily="34" charset="0"/>
              </a:rPr>
              <a:t>AT EVENING</a:t>
            </a:r>
            <a:r>
              <a:rPr lang="en-US" sz="5400" dirty="0">
                <a:solidFill>
                  <a:srgbClr val="CC00CC"/>
                </a:solidFill>
                <a:latin typeface="Georgia" panose="02040502050405020303" pitchFamily="18" charset="0"/>
              </a:rPr>
              <a:t>… </a:t>
            </a:r>
            <a:r>
              <a:rPr lang="en-US" sz="3600" dirty="0">
                <a:solidFill>
                  <a:srgbClr val="CC00CC"/>
                </a:solidFill>
                <a:latin typeface="Georgia" panose="02040502050405020303" pitchFamily="18" charset="0"/>
              </a:rPr>
              <a:t>(&lt;</a:t>
            </a:r>
            <a:r>
              <a:rPr lang="en-US" sz="3600" dirty="0" err="1">
                <a:solidFill>
                  <a:srgbClr val="00B050"/>
                </a:solidFill>
                <a:latin typeface="Georgia" panose="02040502050405020303" pitchFamily="18" charset="0"/>
              </a:rPr>
              <a:t>ereb</a:t>
            </a:r>
            <a:r>
              <a:rPr lang="en-US" sz="3600" dirty="0">
                <a:solidFill>
                  <a:srgbClr val="CC00CC"/>
                </a:solidFill>
                <a:latin typeface="Georgia" panose="02040502050405020303" pitchFamily="18" charset="0"/>
              </a:rPr>
              <a:t>&gt;)</a:t>
            </a:r>
            <a:endParaRPr lang="en-US" sz="3600" dirty="0">
              <a:solidFill>
                <a:prstClr val="black">
                  <a:tint val="75000"/>
                </a:prstClr>
              </a:solidFill>
              <a:latin typeface="Times New Roman" panose="02020603050405020304" pitchFamily="18" charset="0"/>
              <a:ea typeface="Times New Roman" panose="02020603050405020304" pitchFamily="18" charset="0"/>
            </a:endParaRPr>
          </a:p>
          <a:p>
            <a:endParaRPr lang="en-US" sz="2800" b="1" i="1" dirty="0">
              <a:solidFill>
                <a:schemeClr val="tx1">
                  <a:lumMod val="95000"/>
                  <a:lumOff val="5000"/>
                </a:schemeClr>
              </a:solidFill>
              <a:effectLst>
                <a:glow rad="127000">
                  <a:srgbClr val="00CC00"/>
                </a:glow>
              </a:effectLst>
              <a:latin typeface="Georgia" panose="02040502050405020303" pitchFamily="18" charset="0"/>
            </a:endParaRPr>
          </a:p>
        </p:txBody>
      </p:sp>
      <p:sp>
        <p:nvSpPr>
          <p:cNvPr id="4" name="Lightning Bolt 3"/>
          <p:cNvSpPr/>
          <p:nvPr/>
        </p:nvSpPr>
        <p:spPr>
          <a:xfrm rot="5400000">
            <a:off x="5100918" y="162588"/>
            <a:ext cx="914400" cy="914400"/>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2" name="Cloud 1"/>
          <p:cNvSpPr/>
          <p:nvPr/>
        </p:nvSpPr>
        <p:spPr>
          <a:xfrm>
            <a:off x="488373" y="2949388"/>
            <a:ext cx="11263745" cy="3773531"/>
          </a:xfrm>
          <a:prstGeom prst="cloud">
            <a:avLst/>
          </a:prstGeom>
          <a:gradFill>
            <a:gsLst>
              <a:gs pos="39000">
                <a:srgbClr val="95F1FD"/>
              </a:gs>
              <a:gs pos="63000">
                <a:srgbClr val="0000FF"/>
              </a:gs>
              <a:gs pos="100000">
                <a:srgbClr val="FF0066">
                  <a:alpha val="56000"/>
                </a:srgbClr>
              </a:gs>
            </a:gsLst>
            <a:path path="shape">
              <a:fillToRect l="50000" t="50000" r="50000" b="50000"/>
            </a:path>
          </a:gradFill>
          <a:effectLst>
            <a:glow rad="127000">
              <a:schemeClr val="accent6">
                <a:lumMod val="40000"/>
                <a:lumOff val="6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b="1" dirty="0" err="1">
                <a:ln w="28575">
                  <a:solidFill>
                    <a:srgbClr val="0000FF"/>
                  </a:solidFill>
                </a:ln>
                <a:solidFill>
                  <a:srgbClr val="FFFF00"/>
                </a:solidFill>
                <a:latin typeface="Comic Sans MS" panose="030F0702030302020204" pitchFamily="66" charset="0"/>
              </a:rPr>
              <a:t>Yahuah</a:t>
            </a:r>
            <a:r>
              <a:rPr lang="en-CA" sz="4400" dirty="0">
                <a:solidFill>
                  <a:schemeClr val="tx1"/>
                </a:solidFill>
                <a:latin typeface="Comic Sans MS" panose="030F0702030302020204" pitchFamily="66" charset="0"/>
              </a:rPr>
              <a:t> commands </a:t>
            </a:r>
            <a:r>
              <a:rPr lang="en-CA" sz="4400" b="1" dirty="0">
                <a:solidFill>
                  <a:schemeClr val="tx1"/>
                </a:solidFill>
                <a:effectLst>
                  <a:glow rad="127000">
                    <a:srgbClr val="FF9900"/>
                  </a:glow>
                </a:effectLst>
                <a:latin typeface="Comic Sans MS" panose="030F0702030302020204" pitchFamily="66" charset="0"/>
              </a:rPr>
              <a:t>SOMETHING</a:t>
            </a:r>
            <a:r>
              <a:rPr lang="en-CA" sz="4400" dirty="0">
                <a:solidFill>
                  <a:schemeClr val="tx1"/>
                </a:solidFill>
                <a:latin typeface="Comic Sans MS" panose="030F0702030302020204" pitchFamily="66" charset="0"/>
              </a:rPr>
              <a:t> to happen! </a:t>
            </a:r>
          </a:p>
          <a:p>
            <a:pPr algn="ctr"/>
            <a:r>
              <a:rPr lang="en-CA" sz="4400" b="1" i="1" u="sng" dirty="0">
                <a:solidFill>
                  <a:schemeClr val="tx1"/>
                </a:solidFill>
                <a:latin typeface="Comic Sans MS" panose="030F0702030302020204" pitchFamily="66" charset="0"/>
              </a:rPr>
              <a:t>What is it</a:t>
            </a:r>
            <a:r>
              <a:rPr lang="en-CA" sz="4400" b="1" i="1" dirty="0">
                <a:solidFill>
                  <a:schemeClr val="tx1"/>
                </a:solidFill>
                <a:latin typeface="Comic Sans MS" panose="030F0702030302020204" pitchFamily="66" charset="0"/>
              </a:rPr>
              <a:t>?</a:t>
            </a:r>
          </a:p>
        </p:txBody>
      </p:sp>
      <p:sp>
        <p:nvSpPr>
          <p:cNvPr id="5" name="Slide Number Placeholder 4"/>
          <p:cNvSpPr>
            <a:spLocks noGrp="1"/>
          </p:cNvSpPr>
          <p:nvPr>
            <p:ph type="sldNum" sz="quarter" idx="12"/>
          </p:nvPr>
        </p:nvSpPr>
        <p:spPr>
          <a:xfrm>
            <a:off x="11635739" y="6412865"/>
            <a:ext cx="466613" cy="365125"/>
          </a:xfrm>
        </p:spPr>
        <p:txBody>
          <a:bodyPr/>
          <a:lstStyle/>
          <a:p>
            <a:fld id="{0FAB87E4-7748-4117-92E5-790DAABEC644}" type="slidenum">
              <a:rPr lang="en-US" sz="1400" b="1" smtClean="0">
                <a:solidFill>
                  <a:schemeClr val="tx1"/>
                </a:solidFill>
              </a:rPr>
              <a:t>42</a:t>
            </a:fld>
            <a:endParaRPr lang="en-US" sz="1400" b="1" dirty="0">
              <a:solidFill>
                <a:schemeClr val="tx1"/>
              </a:solidFill>
            </a:endParaRPr>
          </a:p>
        </p:txBody>
      </p:sp>
    </p:spTree>
    <p:extLst>
      <p:ext uri="{BB962C8B-B14F-4D97-AF65-F5344CB8AC3E}">
        <p14:creationId xmlns:p14="http://schemas.microsoft.com/office/powerpoint/2010/main" val="388190482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8)">
                                      <p:cBhvr>
                                        <p:cTn id="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5F1FD"/>
            </a:gs>
            <a:gs pos="63000">
              <a:srgbClr val="FFFF00">
                <a:alpha val="33000"/>
              </a:srgbClr>
            </a:gs>
            <a:gs pos="100000">
              <a:srgbClr val="009999">
                <a:alpha val="61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45142" y="1015924"/>
            <a:ext cx="11563452" cy="5614116"/>
          </a:xfrm>
          <a:noFill/>
          <a:scene3d>
            <a:camera prst="orthographicFront"/>
            <a:lightRig rig="threePt" dir="t"/>
          </a:scene3d>
          <a:sp3d>
            <a:bevelT w="152400" h="50800" prst="softRound"/>
          </a:sp3d>
        </p:spPr>
        <p:txBody>
          <a:bodyPr anchor="ctr">
            <a:normAutofit fontScale="92500" lnSpcReduction="10000"/>
            <a:sp3d extrusionH="57150">
              <a:bevelT w="38100" h="38100"/>
            </a:sp3d>
          </a:bodyPr>
          <a:lstStyle/>
          <a:p>
            <a:pPr>
              <a:spcBef>
                <a:spcPts val="0"/>
              </a:spcBef>
              <a:spcAft>
                <a:spcPts val="1800"/>
              </a:spcAft>
            </a:pPr>
            <a:r>
              <a:rPr lang="en-US" sz="3200" dirty="0">
                <a:solidFill>
                  <a:schemeClr val="tx1"/>
                </a:solidFill>
              </a:rPr>
              <a:t>We have observed Sunset’s Theory claim for Atonement day </a:t>
            </a:r>
            <a:r>
              <a:rPr lang="en-US" sz="3200" u="sng" dirty="0">
                <a:solidFill>
                  <a:schemeClr val="tx1"/>
                </a:solidFill>
              </a:rPr>
              <a:t>to begin at sunset on the 9</a:t>
            </a:r>
            <a:r>
              <a:rPr lang="en-US" sz="3200" u="sng" baseline="30000" dirty="0">
                <a:solidFill>
                  <a:schemeClr val="tx1"/>
                </a:solidFill>
              </a:rPr>
              <a:t>th</a:t>
            </a:r>
            <a:r>
              <a:rPr lang="en-US" sz="3200" u="sng" dirty="0">
                <a:solidFill>
                  <a:schemeClr val="tx1"/>
                </a:solidFill>
              </a:rPr>
              <a:t> of Tishri</a:t>
            </a:r>
            <a:r>
              <a:rPr lang="en-US" sz="3200" dirty="0">
                <a:solidFill>
                  <a:schemeClr val="tx1"/>
                </a:solidFill>
              </a:rPr>
              <a:t> being laid out clearly onto charts.  </a:t>
            </a:r>
          </a:p>
          <a:p>
            <a:pPr algn="ctr">
              <a:spcBef>
                <a:spcPts val="0"/>
              </a:spcBef>
              <a:spcAft>
                <a:spcPts val="1800"/>
              </a:spcAft>
            </a:pPr>
            <a:r>
              <a:rPr lang="en-US" sz="3200" dirty="0">
                <a:solidFill>
                  <a:schemeClr val="tx1"/>
                </a:solidFill>
              </a:rPr>
              <a:t>We have seen … by default the Atonement day will stretch </a:t>
            </a:r>
            <a:br>
              <a:rPr lang="en-US" sz="3200" dirty="0">
                <a:solidFill>
                  <a:schemeClr val="tx1"/>
                </a:solidFill>
              </a:rPr>
            </a:br>
            <a:r>
              <a:rPr lang="en-US" sz="3200" dirty="0">
                <a:solidFill>
                  <a:schemeClr val="tx1"/>
                </a:solidFill>
              </a:rPr>
              <a:t>over a period of </a:t>
            </a:r>
            <a:r>
              <a:rPr lang="en-US" sz="3200" b="1" i="1" dirty="0">
                <a:solidFill>
                  <a:srgbClr val="FF00FF"/>
                </a:solidFill>
              </a:rPr>
              <a:t>48 hours!</a:t>
            </a:r>
            <a:endParaRPr lang="en-US" sz="3200" dirty="0">
              <a:solidFill>
                <a:schemeClr val="tx1"/>
              </a:solidFill>
            </a:endParaRPr>
          </a:p>
          <a:p>
            <a:pPr algn="ctr">
              <a:spcBef>
                <a:spcPts val="0"/>
              </a:spcBef>
              <a:spcAft>
                <a:spcPts val="1800"/>
              </a:spcAft>
            </a:pPr>
            <a:r>
              <a:rPr lang="en-US" sz="3200" b="1" dirty="0">
                <a:solidFill>
                  <a:srgbClr val="950543"/>
                </a:solidFill>
              </a:rPr>
              <a:t>Is it becoming quite clear that many have not understood </a:t>
            </a:r>
            <a:br>
              <a:rPr lang="en-US" sz="3200" b="1" dirty="0">
                <a:solidFill>
                  <a:srgbClr val="950543"/>
                </a:solidFill>
              </a:rPr>
            </a:br>
            <a:r>
              <a:rPr lang="en-US" sz="3200" b="1" dirty="0">
                <a:solidFill>
                  <a:srgbClr val="950543"/>
                </a:solidFill>
              </a:rPr>
              <a:t>the Scriptures correctly?</a:t>
            </a:r>
          </a:p>
          <a:p>
            <a:pPr algn="ctr">
              <a:spcBef>
                <a:spcPts val="0"/>
              </a:spcBef>
              <a:spcAft>
                <a:spcPts val="1800"/>
              </a:spcAft>
            </a:pPr>
            <a:r>
              <a:rPr lang="en-US" sz="3200" dirty="0">
                <a:solidFill>
                  <a:schemeClr val="tx1"/>
                </a:solidFill>
              </a:rPr>
              <a:t>What </a:t>
            </a:r>
            <a:r>
              <a:rPr lang="en-US" sz="3200" u="sng" dirty="0">
                <a:solidFill>
                  <a:schemeClr val="tx1"/>
                </a:solidFill>
              </a:rPr>
              <a:t>other meaning</a:t>
            </a:r>
            <a:r>
              <a:rPr lang="en-US" sz="3200" dirty="0">
                <a:solidFill>
                  <a:schemeClr val="tx1"/>
                </a:solidFill>
              </a:rPr>
              <a:t> could there possibly be </a:t>
            </a:r>
            <a:r>
              <a:rPr lang="en-US" sz="3200" u="sng" dirty="0">
                <a:solidFill>
                  <a:schemeClr val="tx1"/>
                </a:solidFill>
              </a:rPr>
              <a:t>that will find alignment with the Scriptures</a:t>
            </a:r>
            <a:r>
              <a:rPr lang="en-US" sz="2800" dirty="0">
                <a:solidFill>
                  <a:schemeClr val="tx1"/>
                </a:solidFill>
              </a:rPr>
              <a:t> </a:t>
            </a:r>
            <a:r>
              <a:rPr lang="en-US" sz="3200" dirty="0">
                <a:solidFill>
                  <a:schemeClr val="tx1"/>
                </a:solidFill>
              </a:rPr>
              <a:t>beginning in the evening prior to </a:t>
            </a:r>
            <a:br>
              <a:rPr lang="en-US" sz="3200" dirty="0">
                <a:solidFill>
                  <a:schemeClr val="tx1"/>
                </a:solidFill>
              </a:rPr>
            </a:br>
            <a:r>
              <a:rPr lang="en-US" sz="3200" dirty="0">
                <a:solidFill>
                  <a:schemeClr val="tx1"/>
                </a:solidFill>
              </a:rPr>
              <a:t>the start of Tishri 10?</a:t>
            </a:r>
          </a:p>
          <a:p>
            <a:pPr algn="ctr">
              <a:spcBef>
                <a:spcPts val="0"/>
              </a:spcBef>
              <a:spcAft>
                <a:spcPts val="1800"/>
              </a:spcAft>
            </a:pPr>
            <a:endParaRPr lang="en-US" sz="3200" dirty="0">
              <a:solidFill>
                <a:schemeClr val="tx1"/>
              </a:solidFill>
            </a:endParaRPr>
          </a:p>
          <a:p>
            <a:pPr>
              <a:spcBef>
                <a:spcPts val="0"/>
              </a:spcBef>
              <a:spcAft>
                <a:spcPts val="1800"/>
              </a:spcAft>
            </a:pPr>
            <a:r>
              <a:rPr lang="en-US" sz="3200" dirty="0">
                <a:solidFill>
                  <a:schemeClr val="tx1"/>
                </a:solidFill>
              </a:rPr>
              <a:t>Let’s look at the Scriptures once again -</a:t>
            </a:r>
          </a:p>
        </p:txBody>
      </p:sp>
      <p:sp>
        <p:nvSpPr>
          <p:cNvPr id="4" name="Lightning Bolt 3"/>
          <p:cNvSpPr/>
          <p:nvPr/>
        </p:nvSpPr>
        <p:spPr>
          <a:xfrm rot="6081193">
            <a:off x="8757118" y="-6265"/>
            <a:ext cx="1291741" cy="1136044"/>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a:xfrm>
            <a:off x="11624310" y="6414740"/>
            <a:ext cx="461232" cy="365125"/>
          </a:xfrm>
        </p:spPr>
        <p:txBody>
          <a:bodyPr/>
          <a:lstStyle/>
          <a:p>
            <a:fld id="{0FAB87E4-7748-4117-92E5-790DAABEC644}" type="slidenum">
              <a:rPr lang="en-US" sz="1400" b="1" smtClean="0">
                <a:solidFill>
                  <a:schemeClr val="tx1"/>
                </a:solidFill>
              </a:rPr>
              <a:t>43</a:t>
            </a:fld>
            <a:endParaRPr lang="en-US" sz="1400" b="1" dirty="0">
              <a:solidFill>
                <a:schemeClr val="tx1"/>
              </a:solidFill>
            </a:endParaRPr>
          </a:p>
        </p:txBody>
      </p:sp>
      <p:sp>
        <p:nvSpPr>
          <p:cNvPr id="7" name="Rounded Rectangle 6"/>
          <p:cNvSpPr/>
          <p:nvPr/>
        </p:nvSpPr>
        <p:spPr>
          <a:xfrm>
            <a:off x="691134" y="5401608"/>
            <a:ext cx="10784177" cy="555477"/>
          </a:xfrm>
          <a:prstGeom prst="roundRect">
            <a:avLst/>
          </a:prstGeom>
          <a:solidFill>
            <a:schemeClr val="accent2">
              <a:lumMod val="40000"/>
              <a:lumOff val="60000"/>
            </a:schemeClr>
          </a:solidFill>
          <a:ln w="38100">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rgbClr val="009999"/>
                </a:solidFill>
              </a:rPr>
              <a:t>It must be something that is integrally connected with Atonement day!</a:t>
            </a:r>
          </a:p>
        </p:txBody>
      </p:sp>
    </p:spTree>
    <p:extLst>
      <p:ext uri="{BB962C8B-B14F-4D97-AF65-F5344CB8AC3E}">
        <p14:creationId xmlns:p14="http://schemas.microsoft.com/office/powerpoint/2010/main" val="3987767856"/>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5F1FD"/>
            </a:gs>
            <a:gs pos="63000">
              <a:srgbClr val="FFFF00">
                <a:alpha val="33000"/>
              </a:srgbClr>
            </a:gs>
            <a:gs pos="100000">
              <a:srgbClr val="009999">
                <a:alpha val="61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1013" y="105979"/>
            <a:ext cx="11802442" cy="6752021"/>
          </a:xfrm>
          <a:noFill/>
          <a:scene3d>
            <a:camera prst="orthographicFront"/>
            <a:lightRig rig="threePt" dir="t"/>
          </a:scene3d>
          <a:sp3d>
            <a:bevelT w="152400" h="50800" prst="softRound"/>
          </a:sp3d>
        </p:spPr>
        <p:txBody>
          <a:bodyPr anchor="ctr">
            <a:normAutofit/>
            <a:sp3d extrusionH="57150">
              <a:bevelT w="38100" h="38100"/>
            </a:sp3d>
          </a:bodyPr>
          <a:lstStyle/>
          <a:p>
            <a:r>
              <a:rPr lang="en-US" sz="3200" i="1" dirty="0">
                <a:solidFill>
                  <a:srgbClr val="0000FF"/>
                </a:solidFill>
              </a:rPr>
              <a:t>Lev 23:32 </a:t>
            </a:r>
            <a:r>
              <a:rPr lang="en-US" sz="3200" dirty="0">
                <a:solidFill>
                  <a:srgbClr val="FF00FF"/>
                </a:solidFill>
              </a:rPr>
              <a:t>(a)  </a:t>
            </a:r>
            <a:r>
              <a:rPr lang="en-US" sz="3200" b="1" dirty="0">
                <a:solidFill>
                  <a:schemeClr val="tx1"/>
                </a:solidFill>
                <a:effectLst>
                  <a:glow rad="127000">
                    <a:srgbClr val="FF9900"/>
                  </a:glow>
                </a:effectLst>
                <a:latin typeface="Arial Black" panose="020B0A04020102020204" pitchFamily="34" charset="0"/>
              </a:rPr>
              <a:t>It</a:t>
            </a:r>
            <a:r>
              <a:rPr lang="en-US" sz="3200" dirty="0">
                <a:solidFill>
                  <a:schemeClr val="tx1"/>
                </a:solidFill>
              </a:rPr>
              <a:t> </a:t>
            </a:r>
            <a:r>
              <a:rPr lang="en-US" sz="3200" dirty="0">
                <a:solidFill>
                  <a:srgbClr val="A50021"/>
                </a:solidFill>
              </a:rPr>
              <a:t>is a Shabbath of rest to you, and </a:t>
            </a:r>
            <a:r>
              <a:rPr lang="en-US" sz="3200" b="1" dirty="0">
                <a:ln>
                  <a:solidFill>
                    <a:srgbClr val="0000FF"/>
                  </a:solidFill>
                </a:ln>
                <a:solidFill>
                  <a:srgbClr val="95F1FD"/>
                </a:solidFill>
              </a:rPr>
              <a:t>y</a:t>
            </a:r>
            <a:r>
              <a:rPr lang="en-US" sz="3200" b="1" u="sng" dirty="0">
                <a:ln>
                  <a:solidFill>
                    <a:srgbClr val="0000FF"/>
                  </a:solidFill>
                </a:ln>
                <a:solidFill>
                  <a:srgbClr val="95F1FD"/>
                </a:solidFill>
              </a:rPr>
              <a:t>ou shall afflict</a:t>
            </a:r>
            <a:r>
              <a:rPr lang="en-US" sz="3200" b="1" dirty="0">
                <a:ln>
                  <a:solidFill>
                    <a:srgbClr val="0000FF"/>
                  </a:solidFill>
                </a:ln>
                <a:solidFill>
                  <a:srgbClr val="95F1FD"/>
                </a:solidFill>
              </a:rPr>
              <a:t> </a:t>
            </a:r>
            <a:r>
              <a:rPr lang="en-US" sz="3200" dirty="0">
                <a:solidFill>
                  <a:srgbClr val="A50021"/>
                </a:solidFill>
              </a:rPr>
              <a:t> 		               your beings. </a:t>
            </a:r>
          </a:p>
          <a:p>
            <a:r>
              <a:rPr lang="en-US" sz="3200" dirty="0">
                <a:solidFill>
                  <a:schemeClr val="tx1"/>
                </a:solidFill>
              </a:rPr>
              <a:t>The Shabbath of the </a:t>
            </a:r>
            <a:r>
              <a:rPr lang="en-US" sz="3200" b="1" dirty="0">
                <a:solidFill>
                  <a:srgbClr val="FF0066"/>
                </a:solidFill>
              </a:rPr>
              <a:t>10</a:t>
            </a:r>
            <a:r>
              <a:rPr lang="en-US" sz="3200" b="1" baseline="30000" dirty="0">
                <a:solidFill>
                  <a:srgbClr val="FF0066"/>
                </a:solidFill>
              </a:rPr>
              <a:t>th</a:t>
            </a:r>
            <a:r>
              <a:rPr lang="en-US" sz="3200" dirty="0">
                <a:solidFill>
                  <a:schemeClr val="tx1"/>
                </a:solidFill>
              </a:rPr>
              <a:t> day of Tishri (Lev 23:27) has for the </a:t>
            </a:r>
            <a:r>
              <a:rPr lang="en-US" sz="3200" b="1" i="1" u="sng" dirty="0">
                <a:solidFill>
                  <a:srgbClr val="CC66FF"/>
                </a:solidFill>
              </a:rPr>
              <a:t>6</a:t>
            </a:r>
            <a:r>
              <a:rPr lang="en-US" sz="3200" b="1" i="1" u="sng" baseline="30000" dirty="0">
                <a:solidFill>
                  <a:srgbClr val="CC66FF"/>
                </a:solidFill>
              </a:rPr>
              <a:t>th</a:t>
            </a:r>
            <a:r>
              <a:rPr lang="en-US" sz="3200" b="1" i="1" u="sng" dirty="0">
                <a:solidFill>
                  <a:srgbClr val="CC66FF"/>
                </a:solidFill>
              </a:rPr>
              <a:t> time</a:t>
            </a:r>
            <a:r>
              <a:rPr lang="en-US" sz="3200" b="1" i="1" dirty="0">
                <a:solidFill>
                  <a:srgbClr val="CC66FF"/>
                </a:solidFill>
              </a:rPr>
              <a:t>, </a:t>
            </a:r>
            <a:r>
              <a:rPr lang="en-US" sz="3200" dirty="0">
                <a:solidFill>
                  <a:schemeClr val="tx1"/>
                </a:solidFill>
              </a:rPr>
              <a:t>once again, been referenced.  We are then told of the </a:t>
            </a:r>
            <a:r>
              <a:rPr lang="en-US" sz="3200" u="sng" dirty="0">
                <a:solidFill>
                  <a:schemeClr val="tx1"/>
                </a:solidFill>
              </a:rPr>
              <a:t>type of theme</a:t>
            </a:r>
            <a:r>
              <a:rPr lang="en-US" sz="3200" dirty="0">
                <a:solidFill>
                  <a:schemeClr val="tx1"/>
                </a:solidFill>
              </a:rPr>
              <a:t> – </a:t>
            </a:r>
            <a:r>
              <a:rPr lang="en-US" sz="3200" b="1" i="1" dirty="0">
                <a:solidFill>
                  <a:srgbClr val="FF0066"/>
                </a:solidFill>
                <a:latin typeface="Comic Sans MS" panose="030F0702030302020204" pitchFamily="66" charset="0"/>
              </a:rPr>
              <a:t>affliction</a:t>
            </a:r>
            <a:r>
              <a:rPr lang="en-US" sz="3200" dirty="0">
                <a:solidFill>
                  <a:schemeClr val="tx1"/>
                </a:solidFill>
              </a:rPr>
              <a:t> - by which we are to conduct ourselves within this ultimately important cycle. Then comes the second part of the verse – </a:t>
            </a:r>
            <a:br>
              <a:rPr lang="en-US" sz="3200" dirty="0">
                <a:solidFill>
                  <a:schemeClr val="tx1"/>
                </a:solidFill>
              </a:rPr>
            </a:br>
            <a:endParaRPr lang="en-US" sz="3200" dirty="0">
              <a:solidFill>
                <a:schemeClr val="tx1"/>
              </a:solidFill>
            </a:endParaRPr>
          </a:p>
          <a:p>
            <a:r>
              <a:rPr lang="en-US" sz="3200" i="1" dirty="0">
                <a:solidFill>
                  <a:srgbClr val="0000FF"/>
                </a:solidFill>
              </a:rPr>
              <a:t>Lev 23:32 </a:t>
            </a:r>
            <a:r>
              <a:rPr lang="en-US" sz="3200" dirty="0">
                <a:solidFill>
                  <a:srgbClr val="FF00FF"/>
                </a:solidFill>
              </a:rPr>
              <a:t>(b) </a:t>
            </a:r>
            <a:r>
              <a:rPr lang="en-US" sz="3200" dirty="0">
                <a:solidFill>
                  <a:srgbClr val="C00000"/>
                </a:solidFill>
              </a:rPr>
              <a:t>On the </a:t>
            </a:r>
            <a:r>
              <a:rPr lang="en-US" sz="3200" b="1" u="sng" dirty="0">
                <a:solidFill>
                  <a:srgbClr val="CC66FF"/>
                </a:solidFill>
              </a:rPr>
              <a:t>NINTH</a:t>
            </a:r>
            <a:r>
              <a:rPr lang="en-US" sz="3200" b="1" dirty="0">
                <a:solidFill>
                  <a:srgbClr val="C00000"/>
                </a:solidFill>
              </a:rPr>
              <a:t> </a:t>
            </a:r>
            <a:r>
              <a:rPr lang="en-US" sz="3200" b="1" u="sng" dirty="0">
                <a:solidFill>
                  <a:srgbClr val="C00000"/>
                </a:solidFill>
              </a:rPr>
              <a:t>DAY OF THE MONTH AT</a:t>
            </a:r>
            <a:r>
              <a:rPr lang="en-US" sz="3200" b="1" dirty="0">
                <a:solidFill>
                  <a:srgbClr val="C00000"/>
                </a:solidFill>
              </a:rPr>
              <a:t> </a:t>
            </a:r>
            <a:r>
              <a:rPr lang="en-US" sz="3200" b="1" u="sng" dirty="0">
                <a:solidFill>
                  <a:srgbClr val="CC66FF"/>
                </a:solidFill>
              </a:rPr>
              <a:t>EVENING</a:t>
            </a:r>
            <a:r>
              <a:rPr lang="en-US" sz="3200" b="1" dirty="0">
                <a:solidFill>
                  <a:srgbClr val="C00000"/>
                </a:solidFill>
              </a:rPr>
              <a:t> </a:t>
            </a:r>
            <a:r>
              <a:rPr lang="en-US" sz="2800" b="1" dirty="0">
                <a:solidFill>
                  <a:srgbClr val="C00000"/>
                </a:solidFill>
              </a:rPr>
              <a:t>[</a:t>
            </a:r>
            <a:r>
              <a:rPr lang="en-US" sz="2800" b="1" u="sng" dirty="0">
                <a:solidFill>
                  <a:srgbClr val="C00000"/>
                </a:solidFill>
              </a:rPr>
              <a:t>EREB</a:t>
            </a:r>
            <a:r>
              <a:rPr lang="en-US" sz="2800" b="1" dirty="0">
                <a:solidFill>
                  <a:srgbClr val="C00000"/>
                </a:solidFill>
              </a:rPr>
              <a:t>]…</a:t>
            </a:r>
            <a:br>
              <a:rPr lang="en-US" sz="2800" b="1" dirty="0">
                <a:solidFill>
                  <a:srgbClr val="C00000"/>
                </a:solidFill>
              </a:rPr>
            </a:br>
            <a:r>
              <a:rPr lang="en-US" sz="2800" b="1" dirty="0">
                <a:solidFill>
                  <a:srgbClr val="C00000"/>
                </a:solidFill>
              </a:rPr>
              <a:t> </a:t>
            </a:r>
          </a:p>
          <a:p>
            <a:r>
              <a:rPr lang="en-US" sz="3200" dirty="0">
                <a:solidFill>
                  <a:schemeClr val="tx1"/>
                </a:solidFill>
              </a:rPr>
              <a:t>We have just been informed of the </a:t>
            </a:r>
            <a:r>
              <a:rPr lang="en-US" sz="3200" b="1" u="sng" dirty="0">
                <a:solidFill>
                  <a:srgbClr val="FF0066"/>
                </a:solidFill>
                <a:latin typeface="Comic Sans MS" panose="030F0702030302020204" pitchFamily="66" charset="0"/>
              </a:rPr>
              <a:t>starting point</a:t>
            </a:r>
            <a:r>
              <a:rPr lang="en-US" sz="3200" b="1" dirty="0">
                <a:solidFill>
                  <a:srgbClr val="FF0066"/>
                </a:solidFill>
                <a:latin typeface="Comic Sans MS" panose="030F0702030302020204" pitchFamily="66" charset="0"/>
              </a:rPr>
              <a:t> </a:t>
            </a:r>
            <a:r>
              <a:rPr lang="en-US" sz="3200" dirty="0">
                <a:solidFill>
                  <a:schemeClr val="tx1"/>
                </a:solidFill>
              </a:rPr>
              <a:t>of </a:t>
            </a:r>
            <a:br>
              <a:rPr lang="en-US" sz="3200" dirty="0">
                <a:solidFill>
                  <a:schemeClr val="tx1"/>
                </a:solidFill>
              </a:rPr>
            </a:br>
            <a:r>
              <a:rPr lang="en-US" sz="3200" dirty="0">
                <a:solidFill>
                  <a:schemeClr val="tx1"/>
                </a:solidFill>
              </a:rPr>
              <a:t>	</a:t>
            </a:r>
            <a:br>
              <a:rPr lang="en-US" sz="3200" dirty="0">
                <a:solidFill>
                  <a:schemeClr val="tx1"/>
                </a:solidFill>
              </a:rPr>
            </a:br>
            <a:r>
              <a:rPr lang="en-US" sz="3200" dirty="0">
                <a:solidFill>
                  <a:schemeClr val="tx1"/>
                </a:solidFill>
              </a:rPr>
              <a:t>		           </a:t>
            </a:r>
            <a:r>
              <a:rPr lang="en-US" sz="3200" dirty="0">
                <a:solidFill>
                  <a:schemeClr val="tx1"/>
                </a:solidFill>
                <a:latin typeface="Comic Sans MS" panose="030F0702030302020204" pitchFamily="66" charset="0"/>
              </a:rPr>
              <a:t>the</a:t>
            </a:r>
            <a:r>
              <a:rPr lang="en-US" sz="6000" b="1" dirty="0">
                <a:solidFill>
                  <a:schemeClr val="tx1"/>
                </a:solidFill>
                <a:latin typeface="Comic Sans MS" panose="030F0702030302020204" pitchFamily="66" charset="0"/>
              </a:rPr>
              <a:t> </a:t>
            </a:r>
            <a:r>
              <a:rPr lang="en-US" sz="4800" b="1" i="1" dirty="0">
                <a:solidFill>
                  <a:srgbClr val="FF0066"/>
                </a:solidFill>
                <a:latin typeface="Comic Sans MS" panose="030F0702030302020204" pitchFamily="66" charset="0"/>
              </a:rPr>
              <a:t>AFFLICTION!</a:t>
            </a:r>
          </a:p>
        </p:txBody>
      </p:sp>
      <p:sp>
        <p:nvSpPr>
          <p:cNvPr id="4" name="Lightning Bolt 3"/>
          <p:cNvSpPr/>
          <p:nvPr/>
        </p:nvSpPr>
        <p:spPr>
          <a:xfrm rot="6081193">
            <a:off x="4731269" y="815315"/>
            <a:ext cx="643806" cy="679772"/>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2" name="Slide Number Placeholder 1"/>
          <p:cNvSpPr>
            <a:spLocks noGrp="1"/>
          </p:cNvSpPr>
          <p:nvPr>
            <p:ph type="sldNum" sz="quarter" idx="12"/>
          </p:nvPr>
        </p:nvSpPr>
        <p:spPr>
          <a:xfrm>
            <a:off x="11578590" y="6435725"/>
            <a:ext cx="533400" cy="365125"/>
          </a:xfrm>
          <a:scene3d>
            <a:camera prst="orthographicFront"/>
            <a:lightRig rig="threePt" dir="t"/>
          </a:scene3d>
          <a:sp3d>
            <a:bevelT w="152400" h="50800" prst="softRound"/>
          </a:sp3d>
        </p:spPr>
        <p:txBody>
          <a:bodyPr>
            <a:sp3d extrusionH="57150">
              <a:bevelT w="38100" h="38100"/>
            </a:sp3d>
          </a:bodyPr>
          <a:lstStyle/>
          <a:p>
            <a:fld id="{0FAB87E4-7748-4117-92E5-790DAABEC644}" type="slidenum">
              <a:rPr lang="en-US" sz="1400" b="1" smtClean="0">
                <a:solidFill>
                  <a:schemeClr val="tx1"/>
                </a:solidFill>
              </a:rPr>
              <a:t>44</a:t>
            </a:fld>
            <a:endParaRPr lang="en-US" sz="1400" b="1" dirty="0">
              <a:solidFill>
                <a:schemeClr val="tx1"/>
              </a:solidFill>
            </a:endParaRPr>
          </a:p>
        </p:txBody>
      </p:sp>
    </p:spTree>
    <p:extLst>
      <p:ext uri="{BB962C8B-B14F-4D97-AF65-F5344CB8AC3E}">
        <p14:creationId xmlns:p14="http://schemas.microsoft.com/office/powerpoint/2010/main" val="36214203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500"/>
                                        <p:tgtEl>
                                          <p:spTgt spid="3">
                                            <p:txEl>
                                              <p:pRg st="2" end="2"/>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ipe(up)">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5F1FD"/>
            </a:gs>
            <a:gs pos="63000">
              <a:srgbClr val="FFFF00">
                <a:alpha val="33000"/>
              </a:srgbClr>
            </a:gs>
            <a:gs pos="100000">
              <a:srgbClr val="009999">
                <a:alpha val="61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92334" y="205740"/>
            <a:ext cx="11647617" cy="6652260"/>
          </a:xfrm>
          <a:noFill/>
          <a:scene3d>
            <a:camera prst="orthographicFront"/>
            <a:lightRig rig="threePt" dir="t"/>
          </a:scene3d>
          <a:sp3d>
            <a:bevelT w="152400" h="50800" prst="softRound"/>
          </a:sp3d>
        </p:spPr>
        <p:txBody>
          <a:bodyPr anchor="t">
            <a:normAutofit/>
            <a:sp3d extrusionH="57150">
              <a:bevelT w="38100" h="38100"/>
            </a:sp3d>
          </a:bodyPr>
          <a:lstStyle/>
          <a:p>
            <a:pPr algn="ctr">
              <a:spcBef>
                <a:spcPts val="0"/>
              </a:spcBef>
              <a:spcAft>
                <a:spcPts val="1800"/>
              </a:spcAft>
            </a:pPr>
            <a:r>
              <a:rPr lang="en-US" sz="3200" dirty="0">
                <a:solidFill>
                  <a:schemeClr val="tx1"/>
                </a:solidFill>
              </a:rPr>
              <a:t>The time to begin our personal </a:t>
            </a:r>
            <a:r>
              <a:rPr lang="en-US" sz="3200" b="1" dirty="0">
                <a:ln>
                  <a:solidFill>
                    <a:srgbClr val="002060"/>
                  </a:solidFill>
                </a:ln>
                <a:solidFill>
                  <a:srgbClr val="FF3399"/>
                </a:solidFill>
              </a:rPr>
              <a:t>“affliction” </a:t>
            </a:r>
            <a:r>
              <a:rPr lang="en-US" sz="3200" dirty="0">
                <a:solidFill>
                  <a:schemeClr val="tx1"/>
                </a:solidFill>
              </a:rPr>
              <a:t>is at the – </a:t>
            </a:r>
            <a:r>
              <a:rPr lang="en-US" sz="3200" b="1" i="1" dirty="0">
                <a:ln>
                  <a:solidFill>
                    <a:srgbClr val="002060"/>
                  </a:solidFill>
                </a:ln>
                <a:solidFill>
                  <a:srgbClr val="FF0066"/>
                </a:solidFill>
              </a:rPr>
              <a:t>ereb</a:t>
            </a:r>
            <a:r>
              <a:rPr lang="en-US" sz="3200" dirty="0">
                <a:solidFill>
                  <a:schemeClr val="tx1"/>
                </a:solidFill>
              </a:rPr>
              <a:t> –     </a:t>
            </a:r>
            <a:br>
              <a:rPr lang="en-US" sz="3200" dirty="0">
                <a:solidFill>
                  <a:schemeClr val="tx1"/>
                </a:solidFill>
              </a:rPr>
            </a:br>
            <a:r>
              <a:rPr lang="en-US" sz="3200" dirty="0">
                <a:solidFill>
                  <a:schemeClr val="tx1"/>
                </a:solidFill>
              </a:rPr>
              <a:t>{</a:t>
            </a:r>
            <a:r>
              <a:rPr lang="en-US" sz="2800" b="1" dirty="0">
                <a:ln w="1905">
                  <a:solidFill>
                    <a:schemeClr val="accent4">
                      <a:lumMod val="75000"/>
                    </a:schemeClr>
                  </a:solidFill>
                </a:ln>
                <a:solidFill>
                  <a:schemeClr val="accent2">
                    <a:lumMod val="75000"/>
                  </a:schemeClr>
                </a:solidFill>
                <a:effectLst>
                  <a:innerShdw blurRad="69850" dist="43180" dir="5400000">
                    <a:srgbClr val="000000">
                      <a:alpha val="65000"/>
                    </a:srgbClr>
                  </a:innerShdw>
                </a:effectLst>
              </a:rPr>
              <a:t>the evening twilight — the light and darkness mixture by definition</a:t>
            </a:r>
            <a:r>
              <a:rPr lang="en-US" sz="3200" dirty="0">
                <a:solidFill>
                  <a:schemeClr val="tx1"/>
                </a:solidFill>
              </a:rPr>
              <a:t>}.</a:t>
            </a:r>
          </a:p>
          <a:p>
            <a:pPr>
              <a:spcBef>
                <a:spcPts val="0"/>
              </a:spcBef>
              <a:spcAft>
                <a:spcPts val="1800"/>
              </a:spcAft>
            </a:pPr>
            <a:r>
              <a:rPr lang="en-US" sz="3200" dirty="0">
                <a:solidFill>
                  <a:schemeClr val="tx1"/>
                </a:solidFill>
              </a:rPr>
              <a:t>In terms of timing - there is no place existing, neither in this very verse nor elsewhere in the Scriptures, that would indicate in any way that this Feast of Atonement is an anomaly. </a:t>
            </a:r>
          </a:p>
          <a:p>
            <a:pPr>
              <a:spcBef>
                <a:spcPts val="0"/>
              </a:spcBef>
              <a:spcAft>
                <a:spcPts val="1800"/>
              </a:spcAft>
            </a:pPr>
            <a:r>
              <a:rPr lang="en-US" sz="3200" dirty="0">
                <a:solidFill>
                  <a:schemeClr val="tx1"/>
                </a:solidFill>
              </a:rPr>
              <a:t>The </a:t>
            </a:r>
            <a:r>
              <a:rPr lang="en-US" sz="3200" b="1" dirty="0">
                <a:solidFill>
                  <a:srgbClr val="0000FF"/>
                </a:solidFill>
              </a:rPr>
              <a:t>Shabbath</a:t>
            </a:r>
            <a:r>
              <a:rPr lang="en-US" sz="3200" dirty="0">
                <a:solidFill>
                  <a:schemeClr val="tx1"/>
                </a:solidFill>
              </a:rPr>
              <a:t> for the Feast of Atonement always begins exactly the same as every other cycle — at</a:t>
            </a:r>
          </a:p>
          <a:p>
            <a:pPr>
              <a:spcBef>
                <a:spcPts val="0"/>
              </a:spcBef>
              <a:spcAft>
                <a:spcPts val="1800"/>
              </a:spcAft>
            </a:pPr>
            <a:endParaRPr lang="en-US" sz="5400" b="1" i="1" dirty="0">
              <a:ln>
                <a:solidFill>
                  <a:srgbClr val="0000FF"/>
                </a:solidFill>
              </a:ln>
              <a:solidFill>
                <a:srgbClr val="FF00FF"/>
              </a:solidFill>
              <a:latin typeface="Arial Black" panose="020B0A04020102020204" pitchFamily="34" charset="0"/>
            </a:endParaRPr>
          </a:p>
          <a:p>
            <a:pPr>
              <a:spcBef>
                <a:spcPts val="0"/>
              </a:spcBef>
              <a:spcAft>
                <a:spcPts val="1800"/>
              </a:spcAft>
            </a:pPr>
            <a:endParaRPr lang="en-US" sz="4800" b="1" i="1" dirty="0">
              <a:ln>
                <a:solidFill>
                  <a:srgbClr val="0000FF"/>
                </a:solidFill>
              </a:ln>
              <a:solidFill>
                <a:srgbClr val="FF00FF"/>
              </a:solidFill>
              <a:latin typeface="Arial Black" panose="020B0A04020102020204" pitchFamily="34" charset="0"/>
            </a:endParaRPr>
          </a:p>
          <a:p>
            <a:pPr>
              <a:spcBef>
                <a:spcPts val="0"/>
              </a:spcBef>
              <a:spcAft>
                <a:spcPts val="1800"/>
              </a:spcAft>
            </a:pPr>
            <a:r>
              <a:rPr lang="en-US" sz="5400" b="1" i="1" dirty="0">
                <a:ln>
                  <a:solidFill>
                    <a:srgbClr val="0000FF"/>
                  </a:solidFill>
                </a:ln>
                <a:solidFill>
                  <a:srgbClr val="FF00FF"/>
                </a:solidFill>
                <a:latin typeface="Arial Black" panose="020B0A04020102020204" pitchFamily="34" charset="0"/>
              </a:rPr>
              <a:t>						  DAWN! </a:t>
            </a:r>
          </a:p>
        </p:txBody>
      </p:sp>
      <p:sp>
        <p:nvSpPr>
          <p:cNvPr id="4" name="Lightning Bolt 3"/>
          <p:cNvSpPr/>
          <p:nvPr/>
        </p:nvSpPr>
        <p:spPr>
          <a:xfrm rot="20800800">
            <a:off x="5177236" y="5290456"/>
            <a:ext cx="914400" cy="914400"/>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2" name="Rectangle 1"/>
          <p:cNvSpPr/>
          <p:nvPr/>
        </p:nvSpPr>
        <p:spPr>
          <a:xfrm>
            <a:off x="6116143" y="3656360"/>
            <a:ext cx="3039015" cy="1999857"/>
          </a:xfrm>
          <a:prstGeom prst="rect">
            <a:avLst/>
          </a:prstGeom>
          <a:solidFill>
            <a:schemeClr val="tx1"/>
          </a:solidFill>
          <a:ln w="38100">
            <a:solidFill>
              <a:schemeClr val="accent4">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flipH="1" flipV="1">
            <a:off x="6175513" y="4357007"/>
            <a:ext cx="760026" cy="1220247"/>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6344309" y="3759230"/>
            <a:ext cx="743629" cy="1800096"/>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flipV="1">
            <a:off x="6676095" y="3759230"/>
            <a:ext cx="591138" cy="1818026"/>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7052078" y="3759230"/>
            <a:ext cx="385393" cy="1818024"/>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7472907" y="3759230"/>
            <a:ext cx="126020" cy="1800095"/>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7721775" y="3759230"/>
            <a:ext cx="82826" cy="1800096"/>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7835413" y="3759230"/>
            <a:ext cx="314277" cy="1800095"/>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7951952" y="3759230"/>
            <a:ext cx="517669" cy="1800096"/>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8124532" y="3759230"/>
            <a:ext cx="746979" cy="1800098"/>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8355364" y="4252504"/>
            <a:ext cx="788364" cy="1306823"/>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11624310" y="6419487"/>
            <a:ext cx="499110" cy="365125"/>
          </a:xfrm>
        </p:spPr>
        <p:txBody>
          <a:bodyPr/>
          <a:lstStyle/>
          <a:p>
            <a:fld id="{0FAB87E4-7748-4117-92E5-790DAABEC644}" type="slidenum">
              <a:rPr lang="en-US" sz="1400" b="1" smtClean="0">
                <a:solidFill>
                  <a:schemeClr val="tx1"/>
                </a:solidFill>
              </a:rPr>
              <a:t>45</a:t>
            </a:fld>
            <a:endParaRPr lang="en-US" sz="1400" b="1" dirty="0">
              <a:solidFill>
                <a:schemeClr val="tx1"/>
              </a:solidFill>
            </a:endParaRPr>
          </a:p>
        </p:txBody>
      </p:sp>
    </p:spTree>
    <p:extLst>
      <p:ext uri="{BB962C8B-B14F-4D97-AF65-F5344CB8AC3E}">
        <p14:creationId xmlns:p14="http://schemas.microsoft.com/office/powerpoint/2010/main" val="15636844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5" end="5"/>
                                            </p:txEl>
                                          </p:spTgt>
                                        </p:tgtEl>
                                      </p:cBhvr>
                                    </p:animEffect>
                                  </p:childTnLst>
                                </p:cTn>
                              </p:par>
                              <p:par>
                                <p:cTn id="11" presetID="42" presetClass="entr" presetSubtype="0" fill="hold" grpId="0" nodeType="withEffect">
                                  <p:stCondLst>
                                    <p:cond delay="1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6" presetClass="entr" presetSubtype="16" fill="hold" grpId="0" nodeType="withEffect">
                                  <p:stCondLst>
                                    <p:cond delay="100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250"/>
                                        <p:tgtEl>
                                          <p:spTgt spid="2"/>
                                        </p:tgtEl>
                                      </p:cBhvr>
                                    </p:animEffect>
                                  </p:childTnLst>
                                </p:cTn>
                              </p:par>
                              <p:par>
                                <p:cTn id="19" presetID="22" presetClass="entr" presetSubtype="4" repeatCount="5000" fill="hold" nodeType="withEffect">
                                  <p:stCondLst>
                                    <p:cond delay="100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00"/>
                                        <p:tgtEl>
                                          <p:spTgt spid="17"/>
                                        </p:tgtEl>
                                      </p:cBhvr>
                                    </p:animEffect>
                                  </p:childTnLst>
                                </p:cTn>
                              </p:par>
                              <p:par>
                                <p:cTn id="22" presetID="22" presetClass="entr" presetSubtype="4" repeatCount="5000" fill="hold" nodeType="withEffect">
                                  <p:stCondLst>
                                    <p:cond delay="100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par>
                                <p:cTn id="25" presetID="22" presetClass="entr" presetSubtype="4" repeatCount="5000" fill="hold" nodeType="withEffect">
                                  <p:stCondLst>
                                    <p:cond delay="100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par>
                                <p:cTn id="28" presetID="22" presetClass="entr" presetSubtype="4" repeatCount="5000" fill="hold" nodeType="withEffect">
                                  <p:stCondLst>
                                    <p:cond delay="100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par>
                                <p:cTn id="31" presetID="22" presetClass="entr" presetSubtype="4" repeatCount="5000" fill="hold" nodeType="withEffect">
                                  <p:stCondLst>
                                    <p:cond delay="100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500"/>
                                        <p:tgtEl>
                                          <p:spTgt spid="21"/>
                                        </p:tgtEl>
                                      </p:cBhvr>
                                    </p:animEffect>
                                  </p:childTnLst>
                                </p:cTn>
                              </p:par>
                              <p:par>
                                <p:cTn id="34" presetID="22" presetClass="entr" presetSubtype="4" repeatCount="5000" fill="hold" nodeType="withEffect">
                                  <p:stCondLst>
                                    <p:cond delay="100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cTn>
                              </p:par>
                              <p:par>
                                <p:cTn id="37" presetID="22" presetClass="entr" presetSubtype="4" repeatCount="5000" fill="hold" nodeType="withEffect">
                                  <p:stCondLst>
                                    <p:cond delay="1000"/>
                                  </p:stCondLst>
                                  <p:childTnLst>
                                    <p:set>
                                      <p:cBhvr>
                                        <p:cTn id="38" dur="1" fill="hold">
                                          <p:stCondLst>
                                            <p:cond delay="0"/>
                                          </p:stCondLst>
                                        </p:cTn>
                                        <p:tgtEl>
                                          <p:spTgt spid="23"/>
                                        </p:tgtEl>
                                        <p:attrNameLst>
                                          <p:attrName>style.visibility</p:attrName>
                                        </p:attrNameLst>
                                      </p:cBhvr>
                                      <p:to>
                                        <p:strVal val="visible"/>
                                      </p:to>
                                    </p:set>
                                    <p:animEffect transition="in" filter="wipe(down)">
                                      <p:cBhvr>
                                        <p:cTn id="39" dur="500"/>
                                        <p:tgtEl>
                                          <p:spTgt spid="23"/>
                                        </p:tgtEl>
                                      </p:cBhvr>
                                    </p:animEffect>
                                  </p:childTnLst>
                                </p:cTn>
                              </p:par>
                              <p:par>
                                <p:cTn id="40" presetID="22" presetClass="entr" presetSubtype="4" repeatCount="5000"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Effect transition="in" filter="wipe(down)">
                                      <p:cBhvr>
                                        <p:cTn id="42" dur="500"/>
                                        <p:tgtEl>
                                          <p:spTgt spid="24"/>
                                        </p:tgtEl>
                                      </p:cBhvr>
                                    </p:animEffect>
                                  </p:childTnLst>
                                </p:cTn>
                              </p:par>
                              <p:par>
                                <p:cTn id="43" presetID="22" presetClass="entr" presetSubtype="4" repeatCount="5000" fill="hold" nodeType="withEffect">
                                  <p:stCondLst>
                                    <p:cond delay="1000"/>
                                  </p:stCondLst>
                                  <p:childTnLst>
                                    <p:set>
                                      <p:cBhvr>
                                        <p:cTn id="44" dur="1" fill="hold">
                                          <p:stCondLst>
                                            <p:cond delay="0"/>
                                          </p:stCondLst>
                                        </p:cTn>
                                        <p:tgtEl>
                                          <p:spTgt spid="25"/>
                                        </p:tgtEl>
                                        <p:attrNameLst>
                                          <p:attrName>style.visibility</p:attrName>
                                        </p:attrNameLst>
                                      </p:cBhvr>
                                      <p:to>
                                        <p:strVal val="visible"/>
                                      </p:to>
                                    </p:set>
                                    <p:animEffect transition="in" filter="wipe(down)">
                                      <p:cBhvr>
                                        <p:cTn id="45" dur="500"/>
                                        <p:tgtEl>
                                          <p:spTgt spid="25"/>
                                        </p:tgtEl>
                                      </p:cBhvr>
                                    </p:animEffect>
                                  </p:childTnLst>
                                </p:cTn>
                              </p:par>
                              <p:par>
                                <p:cTn id="46" presetID="22" presetClass="entr" presetSubtype="4" repeatCount="5000" fill="hold" nodeType="withEffect">
                                  <p:stCondLst>
                                    <p:cond delay="1000"/>
                                  </p:stCondLst>
                                  <p:childTnLst>
                                    <p:set>
                                      <p:cBhvr>
                                        <p:cTn id="47" dur="1" fill="hold">
                                          <p:stCondLst>
                                            <p:cond delay="0"/>
                                          </p:stCondLst>
                                        </p:cTn>
                                        <p:tgtEl>
                                          <p:spTgt spid="26"/>
                                        </p:tgtEl>
                                        <p:attrNameLst>
                                          <p:attrName>style.visibility</p:attrName>
                                        </p:attrNameLst>
                                      </p:cBhvr>
                                      <p:to>
                                        <p:strVal val="visible"/>
                                      </p:to>
                                    </p:set>
                                    <p:animEffect transition="in" filter="wipe(down)">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5F1FD"/>
            </a:gs>
            <a:gs pos="63000">
              <a:srgbClr val="FFFF00">
                <a:alpha val="33000"/>
              </a:srgbClr>
            </a:gs>
            <a:gs pos="100000">
              <a:srgbClr val="009999">
                <a:alpha val="61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1013" y="105979"/>
            <a:ext cx="11802442" cy="6752021"/>
          </a:xfrm>
          <a:noFill/>
          <a:scene3d>
            <a:camera prst="orthographicFront"/>
            <a:lightRig rig="threePt" dir="t"/>
          </a:scene3d>
          <a:sp3d>
            <a:bevelT w="152400" h="50800" prst="softRound"/>
          </a:sp3d>
        </p:spPr>
        <p:txBody>
          <a:bodyPr anchor="ctr">
            <a:normAutofit/>
            <a:sp3d extrusionH="57150">
              <a:bevelT w="38100" h="38100"/>
            </a:sp3d>
          </a:bodyPr>
          <a:lstStyle/>
          <a:p>
            <a:pPr algn="ctr"/>
            <a:r>
              <a:rPr lang="en-US" sz="3200" dirty="0">
                <a:solidFill>
                  <a:schemeClr val="tx1"/>
                </a:solidFill>
              </a:rPr>
              <a:t> </a:t>
            </a:r>
            <a:r>
              <a:rPr lang="en-US" sz="3200" b="1" i="1" u="sng" dirty="0">
                <a:solidFill>
                  <a:schemeClr val="tx1"/>
                </a:solidFill>
              </a:rPr>
              <a:t>After the sun has set</a:t>
            </a:r>
            <a:r>
              <a:rPr lang="en-US" sz="3200" b="1" dirty="0">
                <a:solidFill>
                  <a:schemeClr val="tx1"/>
                </a:solidFill>
              </a:rPr>
              <a:t> </a:t>
            </a:r>
            <a:r>
              <a:rPr lang="en-US" sz="3200" dirty="0">
                <a:solidFill>
                  <a:schemeClr val="tx1"/>
                </a:solidFill>
              </a:rPr>
              <a:t>on the 9</a:t>
            </a:r>
            <a:r>
              <a:rPr lang="en-US" sz="3200" baseline="30000" dirty="0">
                <a:solidFill>
                  <a:schemeClr val="tx1"/>
                </a:solidFill>
              </a:rPr>
              <a:t>th</a:t>
            </a:r>
            <a:r>
              <a:rPr lang="en-US" sz="3200" dirty="0">
                <a:solidFill>
                  <a:schemeClr val="tx1"/>
                </a:solidFill>
              </a:rPr>
              <a:t> cycle of Tishri — the 7</a:t>
            </a:r>
            <a:r>
              <a:rPr lang="en-US" sz="3200" baseline="30000" dirty="0">
                <a:solidFill>
                  <a:schemeClr val="tx1"/>
                </a:solidFill>
              </a:rPr>
              <a:t>th</a:t>
            </a:r>
            <a:r>
              <a:rPr lang="en-US" sz="3200" dirty="0">
                <a:solidFill>
                  <a:schemeClr val="tx1"/>
                </a:solidFill>
              </a:rPr>
              <a:t> month, </a:t>
            </a:r>
          </a:p>
          <a:p>
            <a:pPr algn="ctr"/>
            <a:endParaRPr lang="en-US" sz="3200" dirty="0">
              <a:solidFill>
                <a:schemeClr val="tx1"/>
              </a:solidFill>
            </a:endParaRPr>
          </a:p>
          <a:p>
            <a:pPr algn="ctr"/>
            <a:r>
              <a:rPr lang="en-US" sz="3200" dirty="0">
                <a:solidFill>
                  <a:schemeClr val="tx1"/>
                </a:solidFill>
              </a:rPr>
              <a:t>     the      </a:t>
            </a:r>
            <a:r>
              <a:rPr lang="en-US" sz="3200" b="1" i="1" u="sng" dirty="0">
                <a:solidFill>
                  <a:srgbClr val="CC66FF"/>
                </a:solidFill>
                <a:latin typeface="Comic Sans MS" panose="030F0702030302020204" pitchFamily="66" charset="0"/>
              </a:rPr>
              <a:t>evening timin</a:t>
            </a:r>
            <a:r>
              <a:rPr lang="en-US" sz="3200" b="1" i="1" dirty="0">
                <a:solidFill>
                  <a:srgbClr val="CC66FF"/>
                </a:solidFill>
                <a:latin typeface="Comic Sans MS" panose="030F0702030302020204" pitchFamily="66" charset="0"/>
              </a:rPr>
              <a:t>g,   </a:t>
            </a:r>
            <a:r>
              <a:rPr lang="en-US" sz="3200" dirty="0">
                <a:solidFill>
                  <a:schemeClr val="tx1"/>
                </a:solidFill>
              </a:rPr>
              <a:t>(which is the proper beginning of the	    	    </a:t>
            </a:r>
            <a:br>
              <a:rPr lang="en-US" sz="3200" b="1" i="1" dirty="0">
                <a:solidFill>
                  <a:srgbClr val="FF00FF"/>
                </a:solidFill>
                <a:latin typeface="Comic Sans MS" panose="030F0702030302020204" pitchFamily="66" charset="0"/>
              </a:rPr>
            </a:br>
            <a:r>
              <a:rPr lang="en-US" sz="3200" b="1" i="1" u="sng" dirty="0">
                <a:solidFill>
                  <a:srgbClr val="FF00FF"/>
                </a:solidFill>
                <a:latin typeface="Arial Black" panose="020B0A04020102020204" pitchFamily="34" charset="0"/>
              </a:rPr>
              <a:t>OBSERVATION THEME</a:t>
            </a:r>
            <a:r>
              <a:rPr lang="en-US" sz="3200" b="1" i="1" dirty="0">
                <a:solidFill>
                  <a:srgbClr val="FF00FF"/>
                </a:solidFill>
                <a:latin typeface="Arial Black" panose="020B0A04020102020204" pitchFamily="34" charset="0"/>
              </a:rPr>
              <a:t>),</a:t>
            </a:r>
            <a:r>
              <a:rPr lang="en-US" sz="3200" dirty="0">
                <a:solidFill>
                  <a:schemeClr val="tx1"/>
                </a:solidFill>
              </a:rPr>
              <a:t> ushers in and signals forward to the </a:t>
            </a:r>
            <a:br>
              <a:rPr lang="en-US" sz="3200" dirty="0">
                <a:solidFill>
                  <a:schemeClr val="tx1"/>
                </a:solidFill>
              </a:rPr>
            </a:br>
            <a:r>
              <a:rPr lang="en-US" sz="3200" dirty="0">
                <a:solidFill>
                  <a:schemeClr val="tx1"/>
                </a:solidFill>
              </a:rPr>
              <a:t>Sabbath of Atonement which begins </a:t>
            </a:r>
            <a:r>
              <a:rPr lang="en-US" sz="3200" b="1" u="sng" dirty="0">
                <a:solidFill>
                  <a:schemeClr val="tx1"/>
                </a:solidFill>
              </a:rPr>
              <a:t>at</a:t>
            </a:r>
            <a:r>
              <a:rPr lang="en-US" sz="3200" dirty="0">
                <a:solidFill>
                  <a:schemeClr val="tx1"/>
                </a:solidFill>
              </a:rPr>
              <a:t> the inception of the </a:t>
            </a:r>
            <a:br>
              <a:rPr lang="en-US" sz="3200" dirty="0">
                <a:solidFill>
                  <a:schemeClr val="tx1"/>
                </a:solidFill>
              </a:rPr>
            </a:br>
            <a:r>
              <a:rPr lang="en-US" sz="3200" i="1" u="sng" dirty="0">
                <a:ln>
                  <a:solidFill>
                    <a:srgbClr val="0000FF"/>
                  </a:solidFill>
                </a:ln>
                <a:solidFill>
                  <a:srgbClr val="00FFFF"/>
                </a:solidFill>
                <a:latin typeface="Arial Black" panose="020B0A04020102020204" pitchFamily="34" charset="0"/>
              </a:rPr>
              <a:t>BOQER TWILIGHT</a:t>
            </a:r>
            <a:r>
              <a:rPr lang="en-US" sz="3200" i="1" dirty="0">
                <a:ln>
                  <a:solidFill>
                    <a:srgbClr val="0000FF"/>
                  </a:solidFill>
                </a:ln>
                <a:solidFill>
                  <a:srgbClr val="00FFFF"/>
                </a:solidFill>
                <a:latin typeface="Arial Black" panose="020B0A04020102020204" pitchFamily="34" charset="0"/>
              </a:rPr>
              <a:t>. </a:t>
            </a:r>
          </a:p>
          <a:p>
            <a:pPr algn="ctr"/>
            <a:r>
              <a:rPr lang="en-US" sz="3200" b="1" i="1" dirty="0">
                <a:ln>
                  <a:solidFill>
                    <a:srgbClr val="0000FF"/>
                  </a:solidFill>
                </a:ln>
                <a:solidFill>
                  <a:schemeClr val="tx1"/>
                </a:solidFill>
                <a:latin typeface="Arial Rounded MT Bold" pitchFamily="34" charset="0"/>
              </a:rPr>
              <a:t>Consider very carefully the Words as </a:t>
            </a:r>
            <a:br>
              <a:rPr lang="en-US" sz="3200" b="1" i="1" dirty="0">
                <a:ln>
                  <a:solidFill>
                    <a:srgbClr val="0000FF"/>
                  </a:solidFill>
                </a:ln>
                <a:solidFill>
                  <a:schemeClr val="tx1"/>
                </a:solidFill>
                <a:latin typeface="Arial Rounded MT Bold" pitchFamily="34" charset="0"/>
              </a:rPr>
            </a:br>
            <a:r>
              <a:rPr lang="en-US" sz="3200" b="1" i="1" dirty="0">
                <a:ln>
                  <a:solidFill>
                    <a:srgbClr val="0000FF"/>
                  </a:solidFill>
                </a:ln>
                <a:solidFill>
                  <a:schemeClr val="tx1"/>
                </a:solidFill>
                <a:latin typeface="Arial Rounded MT Bold" pitchFamily="34" charset="0"/>
              </a:rPr>
              <a:t>they are preserved by </a:t>
            </a:r>
            <a:r>
              <a:rPr lang="en-US" sz="3200" b="1" i="1" dirty="0">
                <a:ln>
                  <a:solidFill>
                    <a:srgbClr val="0000FF"/>
                  </a:solidFill>
                </a:ln>
                <a:solidFill>
                  <a:srgbClr val="0000FF"/>
                </a:solidFill>
                <a:latin typeface="Arial Rounded MT Bold" pitchFamily="34" charset="0"/>
              </a:rPr>
              <a:t>Yahuah. </a:t>
            </a:r>
          </a:p>
          <a:p>
            <a:pPr algn="ctr"/>
            <a:r>
              <a:rPr lang="en-US" sz="2800" dirty="0">
                <a:solidFill>
                  <a:schemeClr val="tx1">
                    <a:lumMod val="95000"/>
                    <a:lumOff val="5000"/>
                  </a:schemeClr>
                </a:solidFill>
              </a:rPr>
              <a:t>The Hebrew words within verse </a:t>
            </a:r>
            <a:r>
              <a:rPr lang="en-US" sz="2800" dirty="0">
                <a:solidFill>
                  <a:schemeClr val="tx1"/>
                </a:solidFill>
              </a:rPr>
              <a:t>32 </a:t>
            </a:r>
            <a:r>
              <a:rPr lang="en-US" sz="2800" dirty="0">
                <a:solidFill>
                  <a:srgbClr val="FF0000"/>
                </a:solidFill>
              </a:rPr>
              <a:t>(or any other verse) </a:t>
            </a:r>
            <a:r>
              <a:rPr lang="en-US" sz="2800" b="1" u="sng" dirty="0">
                <a:solidFill>
                  <a:srgbClr val="FF0000"/>
                </a:solidFill>
                <a:latin typeface="Arial Black" panose="020B0A04020102020204" pitchFamily="34" charset="0"/>
              </a:rPr>
              <a:t>never</a:t>
            </a:r>
            <a:r>
              <a:rPr lang="en-US" sz="2800" dirty="0">
                <a:solidFill>
                  <a:srgbClr val="FF0000"/>
                </a:solidFill>
              </a:rPr>
              <a:t> </a:t>
            </a:r>
            <a:br>
              <a:rPr lang="en-US" sz="2800" dirty="0">
                <a:solidFill>
                  <a:srgbClr val="FF0000"/>
                </a:solidFill>
              </a:rPr>
            </a:br>
            <a:r>
              <a:rPr lang="en-US" sz="2800" dirty="0">
                <a:solidFill>
                  <a:srgbClr val="FF0000"/>
                </a:solidFill>
              </a:rPr>
              <a:t>      </a:t>
            </a:r>
            <a:r>
              <a:rPr lang="en-US" sz="2800" dirty="0">
                <a:solidFill>
                  <a:schemeClr val="tx1">
                    <a:lumMod val="95000"/>
                    <a:lumOff val="5000"/>
                  </a:schemeClr>
                </a:solidFill>
              </a:rPr>
              <a:t>indicate the Shabbath of Atonement begins at sunset. </a:t>
            </a:r>
          </a:p>
          <a:p>
            <a:pPr algn="ctr"/>
            <a:r>
              <a:rPr lang="en-US" sz="2800" dirty="0">
                <a:solidFill>
                  <a:schemeClr val="tx1">
                    <a:lumMod val="95000"/>
                    <a:lumOff val="5000"/>
                  </a:schemeClr>
                </a:solidFill>
              </a:rPr>
              <a:t>To claim otherwise is a full misconstruing of the </a:t>
            </a:r>
            <a:r>
              <a:rPr lang="en-US" sz="2800" b="1" dirty="0">
                <a:solidFill>
                  <a:srgbClr val="0000FF"/>
                </a:solidFill>
              </a:rPr>
              <a:t>Words of Yahuah! </a:t>
            </a:r>
          </a:p>
          <a:p>
            <a:endParaRPr lang="en-US" sz="2800" b="1" dirty="0">
              <a:solidFill>
                <a:srgbClr val="0000FF"/>
              </a:solidFill>
            </a:endParaRPr>
          </a:p>
          <a:p>
            <a:endParaRPr lang="en-US" sz="2800" b="1" dirty="0">
              <a:solidFill>
                <a:srgbClr val="0000FF"/>
              </a:solidFill>
            </a:endParaRPr>
          </a:p>
        </p:txBody>
      </p:sp>
      <p:sp>
        <p:nvSpPr>
          <p:cNvPr id="4" name="Lightning Bolt 3"/>
          <p:cNvSpPr/>
          <p:nvPr/>
        </p:nvSpPr>
        <p:spPr>
          <a:xfrm rot="3106461">
            <a:off x="1386604" y="879510"/>
            <a:ext cx="979359" cy="849319"/>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2" name="Slide Number Placeholder 1"/>
          <p:cNvSpPr>
            <a:spLocks noGrp="1"/>
          </p:cNvSpPr>
          <p:nvPr>
            <p:ph type="sldNum" sz="quarter" idx="12"/>
          </p:nvPr>
        </p:nvSpPr>
        <p:spPr>
          <a:xfrm>
            <a:off x="11590020" y="6451056"/>
            <a:ext cx="544830" cy="365125"/>
          </a:xfrm>
        </p:spPr>
        <p:txBody>
          <a:bodyPr/>
          <a:lstStyle/>
          <a:p>
            <a:fld id="{0FAB87E4-7748-4117-92E5-790DAABEC644}" type="slidenum">
              <a:rPr lang="en-US" sz="1400" b="1" smtClean="0">
                <a:solidFill>
                  <a:schemeClr val="tx1"/>
                </a:solidFill>
              </a:rPr>
              <a:t>46</a:t>
            </a:fld>
            <a:endParaRPr lang="en-US" sz="1400" b="1" dirty="0">
              <a:solidFill>
                <a:schemeClr val="tx1"/>
              </a:solidFill>
            </a:endParaRPr>
          </a:p>
        </p:txBody>
      </p:sp>
      <p:sp>
        <p:nvSpPr>
          <p:cNvPr id="5" name="Rectangle 4"/>
          <p:cNvSpPr/>
          <p:nvPr/>
        </p:nvSpPr>
        <p:spPr>
          <a:xfrm>
            <a:off x="4245056" y="5920922"/>
            <a:ext cx="3814355" cy="712696"/>
          </a:xfrm>
          <a:prstGeom prst="rect">
            <a:avLst/>
          </a:prstGeom>
          <a:noFill/>
          <a:ln w="76200">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lnSpc>
                <a:spcPct val="90000"/>
              </a:lnSpc>
              <a:spcBef>
                <a:spcPts val="1000"/>
              </a:spcBef>
            </a:pPr>
            <a:r>
              <a:rPr lang="en-US" sz="3600" b="1" dirty="0">
                <a:solidFill>
                  <a:srgbClr val="0000FF"/>
                </a:solidFill>
              </a:rPr>
              <a:t>But there is more!  </a:t>
            </a:r>
          </a:p>
        </p:txBody>
      </p:sp>
      <p:sp>
        <p:nvSpPr>
          <p:cNvPr id="6" name="Lightning Bolt 5"/>
          <p:cNvSpPr/>
          <p:nvPr/>
        </p:nvSpPr>
        <p:spPr>
          <a:xfrm rot="2616654">
            <a:off x="4761485" y="881724"/>
            <a:ext cx="979359" cy="849319"/>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Tree>
    <p:extLst>
      <p:ext uri="{BB962C8B-B14F-4D97-AF65-F5344CB8AC3E}">
        <p14:creationId xmlns:p14="http://schemas.microsoft.com/office/powerpoint/2010/main" val="176997926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13000">
              <a:schemeClr val="bg2">
                <a:lumMod val="50000"/>
              </a:schemeClr>
            </a:gs>
            <a:gs pos="63000">
              <a:srgbClr val="009999">
                <a:alpha val="32941"/>
              </a:srgbClr>
            </a:gs>
            <a:gs pos="100000">
              <a:srgbClr val="A50021">
                <a:alpha val="41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1013" y="43227"/>
            <a:ext cx="11802442" cy="6752021"/>
          </a:xfrm>
          <a:noFill/>
        </p:spPr>
        <p:txBody>
          <a:bodyPr anchor="t">
            <a:normAutofit/>
            <a:scene3d>
              <a:camera prst="orthographicFront"/>
              <a:lightRig rig="threePt" dir="t"/>
            </a:scene3d>
            <a:sp3d extrusionH="57150">
              <a:bevelT w="38100" h="38100"/>
            </a:sp3d>
          </a:bodyPr>
          <a:lstStyle/>
          <a:p>
            <a:endParaRPr lang="en-US" sz="3200" dirty="0">
              <a:solidFill>
                <a:schemeClr val="tx1"/>
              </a:solidFill>
            </a:endParaRPr>
          </a:p>
          <a:p>
            <a:r>
              <a:rPr lang="en-US" sz="3200" dirty="0">
                <a:solidFill>
                  <a:schemeClr val="tx1"/>
                </a:solidFill>
              </a:rPr>
              <a:t>Lev 23:32 </a:t>
            </a:r>
            <a:r>
              <a:rPr lang="en-US" sz="3200" dirty="0">
                <a:solidFill>
                  <a:srgbClr val="FF0066"/>
                </a:solidFill>
              </a:rPr>
              <a:t>(c)  </a:t>
            </a:r>
            <a:r>
              <a:rPr lang="en-US" sz="3200" dirty="0">
                <a:solidFill>
                  <a:schemeClr val="tx1"/>
                </a:solidFill>
              </a:rPr>
              <a:t>… </a:t>
            </a:r>
            <a:r>
              <a:rPr lang="en-US" sz="3200" dirty="0">
                <a:solidFill>
                  <a:srgbClr val="002060"/>
                </a:solidFill>
              </a:rPr>
              <a:t> from </a:t>
            </a:r>
            <a:r>
              <a:rPr lang="en-US" sz="3200" dirty="0">
                <a:ln>
                  <a:solidFill>
                    <a:sysClr val="windowText" lastClr="000000"/>
                  </a:solidFill>
                </a:ln>
                <a:solidFill>
                  <a:srgbClr val="002060"/>
                </a:solidFill>
              </a:rPr>
              <a:t>[</a:t>
            </a:r>
            <a:r>
              <a:rPr lang="en-US" sz="3200" b="1" dirty="0" err="1">
                <a:ln>
                  <a:solidFill>
                    <a:sysClr val="windowText" lastClr="000000"/>
                  </a:solidFill>
                </a:ln>
                <a:solidFill>
                  <a:srgbClr val="FF0000"/>
                </a:solidFill>
              </a:rPr>
              <a:t>ereb</a:t>
            </a:r>
            <a:r>
              <a:rPr lang="en-US" sz="3200" dirty="0">
                <a:ln>
                  <a:solidFill>
                    <a:sysClr val="windowText" lastClr="000000"/>
                  </a:solidFill>
                </a:ln>
                <a:solidFill>
                  <a:srgbClr val="002060"/>
                </a:solidFill>
              </a:rPr>
              <a:t>] </a:t>
            </a:r>
            <a:r>
              <a:rPr lang="en-US" sz="3200" dirty="0">
                <a:solidFill>
                  <a:srgbClr val="002060"/>
                </a:solidFill>
              </a:rPr>
              <a:t>evening to </a:t>
            </a:r>
            <a:r>
              <a:rPr lang="en-US" sz="3200" dirty="0">
                <a:ln>
                  <a:solidFill>
                    <a:sysClr val="windowText" lastClr="000000"/>
                  </a:solidFill>
                </a:ln>
                <a:solidFill>
                  <a:srgbClr val="002060"/>
                </a:solidFill>
              </a:rPr>
              <a:t>[</a:t>
            </a:r>
            <a:r>
              <a:rPr lang="en-US" sz="3200" b="1" dirty="0" err="1">
                <a:ln>
                  <a:solidFill>
                    <a:sysClr val="windowText" lastClr="000000"/>
                  </a:solidFill>
                </a:ln>
                <a:solidFill>
                  <a:srgbClr val="FF0000"/>
                </a:solidFill>
              </a:rPr>
              <a:t>ereb</a:t>
            </a:r>
            <a:r>
              <a:rPr lang="en-US" sz="3200" dirty="0">
                <a:ln>
                  <a:solidFill>
                    <a:sysClr val="windowText" lastClr="000000"/>
                  </a:solidFill>
                </a:ln>
                <a:solidFill>
                  <a:srgbClr val="002060"/>
                </a:solidFill>
              </a:rPr>
              <a:t>] </a:t>
            </a:r>
            <a:r>
              <a:rPr lang="en-US" sz="3200" dirty="0">
                <a:solidFill>
                  <a:srgbClr val="002060"/>
                </a:solidFill>
              </a:rPr>
              <a:t>evening …</a:t>
            </a:r>
          </a:p>
          <a:p>
            <a:endParaRPr lang="en-US" sz="1600" dirty="0">
              <a:solidFill>
                <a:srgbClr val="002060"/>
              </a:solidFill>
            </a:endParaRPr>
          </a:p>
          <a:p>
            <a:r>
              <a:rPr lang="en-US" sz="3200" dirty="0">
                <a:solidFill>
                  <a:srgbClr val="002060"/>
                </a:solidFill>
              </a:rPr>
              <a:t>    That is by Hebrew   definition –</a:t>
            </a:r>
          </a:p>
          <a:p>
            <a:endParaRPr lang="en-US" sz="3200" dirty="0">
              <a:solidFill>
                <a:srgbClr val="002060"/>
              </a:solidFill>
            </a:endParaRPr>
          </a:p>
          <a:p>
            <a:endParaRPr lang="en-US" sz="3200" dirty="0">
              <a:solidFill>
                <a:srgbClr val="002060"/>
              </a:solidFill>
            </a:endParaRPr>
          </a:p>
          <a:p>
            <a:endParaRPr lang="en-US" sz="3200" dirty="0">
              <a:solidFill>
                <a:srgbClr val="002060"/>
              </a:solidFill>
            </a:endParaRPr>
          </a:p>
          <a:p>
            <a:r>
              <a:rPr lang="en-US" sz="3200" dirty="0">
                <a:solidFill>
                  <a:srgbClr val="002060"/>
                </a:solidFill>
              </a:rPr>
              <a:t> </a:t>
            </a:r>
            <a:br>
              <a:rPr lang="en-US" sz="3200" dirty="0">
                <a:solidFill>
                  <a:srgbClr val="002060"/>
                </a:solidFill>
              </a:rPr>
            </a:br>
            <a:r>
              <a:rPr lang="en-US" sz="3200" dirty="0">
                <a:solidFill>
                  <a:srgbClr val="002060"/>
                </a:solidFill>
              </a:rPr>
              <a:t>	</a:t>
            </a:r>
            <a:endParaRPr lang="en-US" sz="2800" b="1" dirty="0">
              <a:solidFill>
                <a:srgbClr val="002060"/>
              </a:solidFill>
            </a:endParaRPr>
          </a:p>
        </p:txBody>
      </p:sp>
      <p:sp>
        <p:nvSpPr>
          <p:cNvPr id="4" name="Lightning Bolt 3"/>
          <p:cNvSpPr/>
          <p:nvPr/>
        </p:nvSpPr>
        <p:spPr>
          <a:xfrm rot="5048635">
            <a:off x="4653537" y="-9494"/>
            <a:ext cx="547137" cy="627269"/>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5" name="Lightning Bolt 4"/>
          <p:cNvSpPr/>
          <p:nvPr/>
        </p:nvSpPr>
        <p:spPr>
          <a:xfrm rot="5048635">
            <a:off x="7467362" y="29240"/>
            <a:ext cx="533679" cy="622368"/>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16" name="Rectangle 15"/>
          <p:cNvSpPr/>
          <p:nvPr/>
        </p:nvSpPr>
        <p:spPr>
          <a:xfrm>
            <a:off x="441025" y="2351882"/>
            <a:ext cx="11299075" cy="1694338"/>
          </a:xfrm>
          <a:prstGeom prst="rect">
            <a:avLst/>
          </a:prstGeom>
          <a:noFill/>
          <a:ln w="38100">
            <a:solidFill>
              <a:srgbClr val="FF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3200" dirty="0">
                <a:solidFill>
                  <a:srgbClr val="002060"/>
                </a:solidFill>
              </a:rPr>
              <a:t>From the </a:t>
            </a:r>
            <a:r>
              <a:rPr lang="en-US" sz="3200" b="1" dirty="0">
                <a:solidFill>
                  <a:srgbClr val="002060"/>
                </a:solidFill>
                <a:effectLst>
                  <a:glow rad="127000">
                    <a:srgbClr val="FFFF00"/>
                  </a:glow>
                </a:effectLst>
              </a:rPr>
              <a:t>MIXING</a:t>
            </a:r>
            <a:r>
              <a:rPr lang="en-US" sz="3200" dirty="0">
                <a:solidFill>
                  <a:srgbClr val="002060"/>
                </a:solidFill>
              </a:rPr>
              <a:t> of light and darkness, </a:t>
            </a:r>
            <a:r>
              <a:rPr lang="en-US" sz="3200" u="sng" dirty="0">
                <a:solidFill>
                  <a:srgbClr val="002060"/>
                </a:solidFill>
              </a:rPr>
              <a:t>after</a:t>
            </a:r>
            <a:r>
              <a:rPr lang="en-US" sz="3200" dirty="0">
                <a:solidFill>
                  <a:srgbClr val="002060"/>
                </a:solidFill>
              </a:rPr>
              <a:t>    </a:t>
            </a:r>
            <a:r>
              <a:rPr lang="en-US" sz="3200" u="sng" dirty="0">
                <a:solidFill>
                  <a:srgbClr val="002060"/>
                </a:solidFill>
              </a:rPr>
              <a:t>the sun has set</a:t>
            </a:r>
            <a:r>
              <a:rPr lang="en-US" sz="3200" dirty="0">
                <a:solidFill>
                  <a:srgbClr val="002060"/>
                </a:solidFill>
              </a:rPr>
              <a:t>,    until 24 hours later when, once again, the sun     has been removed from our sight and the light and darkness </a:t>
            </a:r>
            <a:r>
              <a:rPr lang="en-US" sz="3200" b="1" dirty="0">
                <a:solidFill>
                  <a:srgbClr val="002060"/>
                </a:solidFill>
                <a:effectLst>
                  <a:glow rad="127000">
                    <a:srgbClr val="FFFF00"/>
                  </a:glow>
                </a:effectLst>
              </a:rPr>
              <a:t>MIXTURE</a:t>
            </a:r>
            <a:r>
              <a:rPr lang="en-US" sz="3200" dirty="0">
                <a:solidFill>
                  <a:srgbClr val="002060"/>
                </a:solidFill>
              </a:rPr>
              <a:t> commences.</a:t>
            </a:r>
            <a:endParaRPr lang="en-CA" dirty="0"/>
          </a:p>
        </p:txBody>
      </p:sp>
      <p:sp>
        <p:nvSpPr>
          <p:cNvPr id="20" name="Rectangle 19"/>
          <p:cNvSpPr/>
          <p:nvPr/>
        </p:nvSpPr>
        <p:spPr>
          <a:xfrm>
            <a:off x="102870" y="4238225"/>
            <a:ext cx="11990070" cy="2364279"/>
          </a:xfrm>
          <a:prstGeom prst="rect">
            <a:avLst/>
          </a:prstGeom>
          <a:solidFill>
            <a:schemeClr val="bg1">
              <a:lumMod val="85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dirty="0">
                <a:solidFill>
                  <a:srgbClr val="002060"/>
                </a:solidFill>
              </a:rPr>
              <a:t>In other words – </a:t>
            </a:r>
            <a:r>
              <a:rPr lang="en-US" sz="2800" b="1" dirty="0" err="1">
                <a:solidFill>
                  <a:srgbClr val="0000FF"/>
                </a:solidFill>
              </a:rPr>
              <a:t>Yahuah’s</a:t>
            </a:r>
            <a:r>
              <a:rPr lang="en-CA" sz="2800" dirty="0">
                <a:solidFill>
                  <a:srgbClr val="002060"/>
                </a:solidFill>
              </a:rPr>
              <a:t> </a:t>
            </a:r>
            <a:r>
              <a:rPr lang="en-CA" sz="2800" b="1" i="1" dirty="0">
                <a:solidFill>
                  <a:srgbClr val="002060"/>
                </a:solidFill>
                <a:effectLst>
                  <a:glow rad="127000">
                    <a:srgbClr val="FFCCFF"/>
                  </a:glow>
                </a:effectLst>
              </a:rPr>
              <a:t>APPLIED CELEBRATION THEME </a:t>
            </a:r>
            <a:r>
              <a:rPr lang="en-CA" sz="2800" dirty="0">
                <a:solidFill>
                  <a:srgbClr val="002060"/>
                </a:solidFill>
              </a:rPr>
              <a:t>for the Set-Apart Feast of Atonement begins with an evening </a:t>
            </a:r>
            <a:r>
              <a:rPr lang="en-CA" sz="2800" b="1" dirty="0">
                <a:solidFill>
                  <a:srgbClr val="002060"/>
                </a:solidFill>
                <a:effectLst>
                  <a:glow rad="127000">
                    <a:srgbClr val="FFFF00"/>
                  </a:glow>
                </a:effectLst>
              </a:rPr>
              <a:t>MIXTURE</a:t>
            </a:r>
            <a:r>
              <a:rPr lang="en-CA" sz="2800" dirty="0">
                <a:solidFill>
                  <a:srgbClr val="002060"/>
                </a:solidFill>
              </a:rPr>
              <a:t> and ends at the next evening </a:t>
            </a:r>
            <a:r>
              <a:rPr lang="en-CA" sz="2800" b="1" dirty="0">
                <a:solidFill>
                  <a:srgbClr val="002060"/>
                </a:solidFill>
                <a:effectLst>
                  <a:glow rad="127000">
                    <a:srgbClr val="FFFF00"/>
                  </a:glow>
                </a:effectLst>
              </a:rPr>
              <a:t>MIXTURE.  </a:t>
            </a:r>
            <a:r>
              <a:rPr lang="en-CA" sz="2800" dirty="0">
                <a:solidFill>
                  <a:srgbClr val="002060"/>
                </a:solidFill>
              </a:rPr>
              <a:t>These are the time parameters for the </a:t>
            </a:r>
            <a:r>
              <a:rPr lang="en-CA" sz="2800" b="1" i="1" dirty="0">
                <a:solidFill>
                  <a:srgbClr val="002060"/>
                </a:solidFill>
                <a:effectLst>
                  <a:glow rad="127000">
                    <a:srgbClr val="FFCCFF"/>
                  </a:glow>
                </a:effectLst>
              </a:rPr>
              <a:t>observation theme only – </a:t>
            </a:r>
            <a:r>
              <a:rPr lang="en-CA" sz="2800" dirty="0">
                <a:solidFill>
                  <a:srgbClr val="002060"/>
                </a:solidFill>
              </a:rPr>
              <a:t>nothing added and nothing taken away.  </a:t>
            </a:r>
            <a:br>
              <a:rPr lang="en-CA" sz="2800" dirty="0">
                <a:solidFill>
                  <a:srgbClr val="002060"/>
                </a:solidFill>
              </a:rPr>
            </a:br>
            <a:r>
              <a:rPr lang="en-CA" sz="2800" dirty="0">
                <a:solidFill>
                  <a:srgbClr val="002060"/>
                </a:solidFill>
              </a:rPr>
              <a:t>Let the </a:t>
            </a:r>
            <a:r>
              <a:rPr lang="en-CA" sz="2800" b="1" dirty="0">
                <a:ln>
                  <a:solidFill>
                    <a:sysClr val="windowText" lastClr="000000"/>
                  </a:solidFill>
                </a:ln>
                <a:solidFill>
                  <a:srgbClr val="CC66FF"/>
                </a:solidFill>
                <a:effectLst>
                  <a:glow rad="228600">
                    <a:schemeClr val="accent6">
                      <a:satMod val="175000"/>
                      <a:alpha val="40000"/>
                    </a:schemeClr>
                  </a:glow>
                </a:effectLst>
              </a:rPr>
              <a:t>HEBREW WORDS THAT ARE </a:t>
            </a:r>
            <a:r>
              <a:rPr lang="en-CA" sz="2800" b="1" i="1" u="sng" dirty="0">
                <a:ln>
                  <a:solidFill>
                    <a:sysClr val="windowText" lastClr="000000"/>
                  </a:solidFill>
                </a:ln>
                <a:solidFill>
                  <a:srgbClr val="CC66FF"/>
                </a:solidFill>
                <a:effectLst>
                  <a:glow rad="228600">
                    <a:srgbClr val="00CC00">
                      <a:alpha val="40000"/>
                    </a:srgbClr>
                  </a:glow>
                </a:effectLst>
                <a:latin typeface="Georgia" panose="02040502050405020303" pitchFamily="18" charset="0"/>
              </a:rPr>
              <a:t>WRITTEN</a:t>
            </a:r>
            <a:r>
              <a:rPr lang="en-CA" sz="2800" b="1" dirty="0">
                <a:ln>
                  <a:solidFill>
                    <a:sysClr val="windowText" lastClr="000000"/>
                  </a:solidFill>
                </a:ln>
                <a:solidFill>
                  <a:srgbClr val="CC66FF"/>
                </a:solidFill>
                <a:effectLst>
                  <a:glow rad="228600">
                    <a:schemeClr val="accent6">
                      <a:satMod val="175000"/>
                      <a:alpha val="40000"/>
                    </a:schemeClr>
                  </a:glow>
                </a:effectLst>
              </a:rPr>
              <a:t> PREVAIL. </a:t>
            </a:r>
          </a:p>
        </p:txBody>
      </p:sp>
      <p:sp>
        <p:nvSpPr>
          <p:cNvPr id="2" name="Slide Number Placeholder 1"/>
          <p:cNvSpPr>
            <a:spLocks noGrp="1"/>
          </p:cNvSpPr>
          <p:nvPr>
            <p:ph type="sldNum" sz="quarter" idx="12"/>
          </p:nvPr>
        </p:nvSpPr>
        <p:spPr>
          <a:xfrm>
            <a:off x="11692890" y="6532029"/>
            <a:ext cx="464820" cy="365125"/>
          </a:xfrm>
        </p:spPr>
        <p:txBody>
          <a:bodyPr/>
          <a:lstStyle/>
          <a:p>
            <a:fld id="{0FAB87E4-7748-4117-92E5-790DAABEC644}" type="slidenum">
              <a:rPr lang="en-US" sz="1400" b="1" smtClean="0">
                <a:solidFill>
                  <a:schemeClr val="tx1"/>
                </a:solidFill>
              </a:rPr>
              <a:t>47</a:t>
            </a:fld>
            <a:endParaRPr lang="en-US" sz="1400" b="1" dirty="0">
              <a:solidFill>
                <a:schemeClr val="tx1"/>
              </a:solidFill>
            </a:endParaRPr>
          </a:p>
        </p:txBody>
      </p:sp>
      <p:cxnSp>
        <p:nvCxnSpPr>
          <p:cNvPr id="6" name="Straight Arrow Connector 5"/>
          <p:cNvCxnSpPr/>
          <p:nvPr/>
        </p:nvCxnSpPr>
        <p:spPr>
          <a:xfrm flipH="1">
            <a:off x="3418374" y="1064657"/>
            <a:ext cx="881777" cy="1429968"/>
          </a:xfrm>
          <a:prstGeom prst="straightConnector1">
            <a:avLst/>
          </a:prstGeom>
          <a:ln w="76200">
            <a:solidFill>
              <a:srgbClr val="FF00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086225" y="4752975"/>
            <a:ext cx="4504828" cy="9525"/>
          </a:xfrm>
          <a:prstGeom prst="line">
            <a:avLst/>
          </a:prstGeom>
          <a:ln w="38100">
            <a:solidFill>
              <a:srgbClr val="00FF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7365723" y="1064657"/>
            <a:ext cx="1040130" cy="2354580"/>
          </a:xfrm>
          <a:prstGeom prst="straightConnector1">
            <a:avLst/>
          </a:prstGeom>
          <a:ln w="76200">
            <a:solidFill>
              <a:srgbClr val="FF00FF"/>
            </a:solidFill>
            <a:prstDash val="sysDot"/>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3347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42" presetClass="entr" presetSubtype="0" fill="hold" nodeType="withEffect">
                                  <p:stCondLst>
                                    <p:cond delay="10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anim calcmode="lin" valueType="num">
                                      <p:cBhvr>
                                        <p:cTn id="11" dur="1000" fill="hold"/>
                                        <p:tgtEl>
                                          <p:spTgt spid="9"/>
                                        </p:tgtEl>
                                        <p:attrNameLst>
                                          <p:attrName>ppt_x</p:attrName>
                                        </p:attrNameLst>
                                      </p:cBhvr>
                                      <p:tavLst>
                                        <p:tav tm="0">
                                          <p:val>
                                            <p:strVal val="#ppt_x"/>
                                          </p:val>
                                        </p:tav>
                                        <p:tav tm="100000">
                                          <p:val>
                                            <p:strVal val="#ppt_x"/>
                                          </p:val>
                                        </p:tav>
                                      </p:tavLst>
                                    </p:anim>
                                    <p:anim calcmode="lin" valueType="num">
                                      <p:cBhvr>
                                        <p:cTn id="1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13000">
              <a:schemeClr val="accent2">
                <a:lumMod val="60000"/>
                <a:lumOff val="40000"/>
                <a:alpha val="45000"/>
              </a:schemeClr>
            </a:gs>
            <a:gs pos="63000">
              <a:srgbClr val="009999">
                <a:alpha val="32941"/>
              </a:srgbClr>
            </a:gs>
            <a:gs pos="100000">
              <a:srgbClr val="A50021">
                <a:alpha val="41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1013" y="43227"/>
            <a:ext cx="11802442" cy="6752021"/>
          </a:xfrm>
          <a:noFill/>
        </p:spPr>
        <p:txBody>
          <a:bodyPr anchor="t">
            <a:normAutofit/>
          </a:bodyPr>
          <a:lstStyle/>
          <a:p>
            <a:br>
              <a:rPr lang="en-US" sz="3200" dirty="0">
                <a:solidFill>
                  <a:schemeClr val="tx1"/>
                </a:solidFill>
              </a:rPr>
            </a:br>
            <a:r>
              <a:rPr lang="en-US" sz="3200" dirty="0">
                <a:solidFill>
                  <a:schemeClr val="tx1"/>
                </a:solidFill>
              </a:rPr>
              <a:t>Lev 23:32 		</a:t>
            </a:r>
          </a:p>
          <a:p>
            <a:endParaRPr lang="en-US" sz="3200" dirty="0">
              <a:solidFill>
                <a:schemeClr val="tx1"/>
              </a:solidFill>
            </a:endParaRPr>
          </a:p>
          <a:p>
            <a:endParaRPr lang="en-US" sz="3200" dirty="0">
              <a:solidFill>
                <a:srgbClr val="002060"/>
              </a:solidFill>
            </a:endParaRPr>
          </a:p>
          <a:p>
            <a:r>
              <a:rPr lang="en-US" sz="3200" dirty="0">
                <a:solidFill>
                  <a:srgbClr val="002060"/>
                </a:solidFill>
              </a:rPr>
              <a:t>   </a:t>
            </a:r>
          </a:p>
          <a:p>
            <a:endParaRPr lang="en-US" sz="3200" dirty="0">
              <a:solidFill>
                <a:srgbClr val="002060"/>
              </a:solidFill>
            </a:endParaRPr>
          </a:p>
          <a:p>
            <a:endParaRPr lang="en-US" sz="3200" dirty="0">
              <a:solidFill>
                <a:srgbClr val="002060"/>
              </a:solidFill>
            </a:endParaRPr>
          </a:p>
          <a:p>
            <a:r>
              <a:rPr lang="en-US" sz="3200" dirty="0">
                <a:solidFill>
                  <a:srgbClr val="002060"/>
                </a:solidFill>
              </a:rPr>
              <a:t> </a:t>
            </a:r>
            <a:br>
              <a:rPr lang="en-US" sz="3200" dirty="0">
                <a:solidFill>
                  <a:srgbClr val="002060"/>
                </a:solidFill>
              </a:rPr>
            </a:br>
            <a:r>
              <a:rPr lang="en-US" sz="3200" dirty="0">
                <a:solidFill>
                  <a:srgbClr val="002060"/>
                </a:solidFill>
              </a:rPr>
              <a:t>	</a:t>
            </a:r>
            <a:endParaRPr lang="en-US" sz="2800" b="1" dirty="0">
              <a:solidFill>
                <a:srgbClr val="002060"/>
              </a:solidFill>
            </a:endParaRPr>
          </a:p>
        </p:txBody>
      </p:sp>
      <p:sp>
        <p:nvSpPr>
          <p:cNvPr id="4" name="Lightning Bolt 3"/>
          <p:cNvSpPr/>
          <p:nvPr/>
        </p:nvSpPr>
        <p:spPr>
          <a:xfrm rot="5048635">
            <a:off x="5011774" y="164079"/>
            <a:ext cx="536300" cy="603706"/>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US"/>
          </a:p>
        </p:txBody>
      </p:sp>
      <p:sp>
        <p:nvSpPr>
          <p:cNvPr id="5" name="Lightning Bolt 4"/>
          <p:cNvSpPr/>
          <p:nvPr/>
        </p:nvSpPr>
        <p:spPr>
          <a:xfrm rot="5048635">
            <a:off x="7704805" y="161285"/>
            <a:ext cx="535726" cy="609296"/>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US"/>
          </a:p>
        </p:txBody>
      </p:sp>
      <p:cxnSp>
        <p:nvCxnSpPr>
          <p:cNvPr id="6" name="Straight Arrow Connector 5"/>
          <p:cNvCxnSpPr/>
          <p:nvPr/>
        </p:nvCxnSpPr>
        <p:spPr>
          <a:xfrm flipH="1">
            <a:off x="3883686" y="1350968"/>
            <a:ext cx="537394" cy="543284"/>
          </a:xfrm>
          <a:prstGeom prst="straightConnector1">
            <a:avLst/>
          </a:prstGeom>
          <a:ln w="76200">
            <a:solidFill>
              <a:srgbClr val="FF00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39121" y="1894252"/>
            <a:ext cx="11380311" cy="4252548"/>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r>
              <a:rPr lang="en-US" sz="3200" dirty="0">
                <a:solidFill>
                  <a:srgbClr val="002060"/>
                </a:solidFill>
              </a:rPr>
              <a:t>The KJV uses – </a:t>
            </a:r>
            <a:r>
              <a:rPr lang="en-US" sz="3200" i="1" dirty="0">
                <a:solidFill>
                  <a:srgbClr val="C00000"/>
                </a:solidFill>
              </a:rPr>
              <a:t>celebrate</a:t>
            </a:r>
            <a:r>
              <a:rPr lang="en-US" sz="3200" dirty="0">
                <a:solidFill>
                  <a:srgbClr val="002060"/>
                </a:solidFill>
              </a:rPr>
              <a:t> – here.  There is no way this phrase can be construed to say – </a:t>
            </a:r>
            <a:r>
              <a:rPr lang="en-US" sz="3200" b="1" i="1" dirty="0">
                <a:ln>
                  <a:solidFill>
                    <a:sysClr val="windowText" lastClr="000000"/>
                  </a:solidFill>
                </a:ln>
                <a:solidFill>
                  <a:srgbClr val="FF9900"/>
                </a:solidFill>
              </a:rPr>
              <a:t>your Sabbath of Atonement starts here, </a:t>
            </a:r>
            <a:r>
              <a:rPr lang="en-US" sz="3200" u="sng" dirty="0">
                <a:solidFill>
                  <a:srgbClr val="002060"/>
                </a:solidFill>
              </a:rPr>
              <a:t>not according to the written words</a:t>
            </a:r>
            <a:r>
              <a:rPr lang="en-US" sz="3200" dirty="0">
                <a:solidFill>
                  <a:srgbClr val="002060"/>
                </a:solidFill>
              </a:rPr>
              <a:t>.  When the </a:t>
            </a:r>
            <a:r>
              <a:rPr lang="en-US" sz="3200" b="1" i="1" dirty="0">
                <a:solidFill>
                  <a:srgbClr val="002060"/>
                </a:solidFill>
                <a:effectLst>
                  <a:glow rad="127000">
                    <a:srgbClr val="FFCCFF"/>
                  </a:glow>
                </a:effectLst>
              </a:rPr>
              <a:t>Premier Statement </a:t>
            </a:r>
            <a:r>
              <a:rPr lang="en-US" sz="3200" dirty="0">
                <a:solidFill>
                  <a:srgbClr val="002060"/>
                </a:solidFill>
              </a:rPr>
              <a:t>with the </a:t>
            </a:r>
            <a:r>
              <a:rPr lang="en-US" sz="3200" b="1" i="1" dirty="0">
                <a:ln>
                  <a:solidFill>
                    <a:srgbClr val="0000FF"/>
                  </a:solidFill>
                </a:ln>
                <a:solidFill>
                  <a:srgbClr val="FF0000"/>
                </a:solidFill>
              </a:rPr>
              <a:t>6 additional references </a:t>
            </a:r>
            <a:r>
              <a:rPr lang="en-US" sz="3200" dirty="0">
                <a:solidFill>
                  <a:srgbClr val="002060"/>
                </a:solidFill>
              </a:rPr>
              <a:t>to the 10</a:t>
            </a:r>
            <a:r>
              <a:rPr lang="en-US" sz="3200" baseline="30000" dirty="0">
                <a:solidFill>
                  <a:srgbClr val="002060"/>
                </a:solidFill>
              </a:rPr>
              <a:t>th</a:t>
            </a:r>
            <a:r>
              <a:rPr lang="en-US" sz="3200" dirty="0">
                <a:solidFill>
                  <a:srgbClr val="002060"/>
                </a:solidFill>
              </a:rPr>
              <a:t> of Tishri for the Atonement Shabbath are considered, it becomes clear that this phrase points to the </a:t>
            </a:r>
            <a:r>
              <a:rPr lang="en-US" sz="3200" b="1" i="1" dirty="0">
                <a:solidFill>
                  <a:srgbClr val="C00000"/>
                </a:solidFill>
              </a:rPr>
              <a:t>theme implied by which </a:t>
            </a:r>
            <a:r>
              <a:rPr lang="en-US" sz="3200" b="1" i="1" u="sng" dirty="0">
                <a:solidFill>
                  <a:srgbClr val="C00000"/>
                </a:solidFill>
              </a:rPr>
              <a:t>to</a:t>
            </a:r>
            <a:r>
              <a:rPr lang="en-US" sz="3200" b="1" i="1" dirty="0">
                <a:solidFill>
                  <a:srgbClr val="C00000"/>
                </a:solidFill>
              </a:rPr>
              <a:t> </a:t>
            </a:r>
            <a:r>
              <a:rPr lang="en-US" sz="3200" b="1" i="1" u="sng" dirty="0">
                <a:solidFill>
                  <a:srgbClr val="C00000"/>
                </a:solidFill>
              </a:rPr>
              <a:t>regard</a:t>
            </a:r>
            <a:r>
              <a:rPr lang="en-US" sz="3200" b="1" i="1" dirty="0">
                <a:solidFill>
                  <a:srgbClr val="C00000"/>
                </a:solidFill>
              </a:rPr>
              <a:t> </a:t>
            </a:r>
            <a:r>
              <a:rPr lang="en-US" sz="3200" dirty="0">
                <a:solidFill>
                  <a:srgbClr val="002060"/>
                </a:solidFill>
              </a:rPr>
              <a:t>the Atonement Shabbath.  </a:t>
            </a:r>
            <a:br>
              <a:rPr lang="en-US" sz="3200" dirty="0">
                <a:solidFill>
                  <a:srgbClr val="002060"/>
                </a:solidFill>
              </a:rPr>
            </a:br>
            <a:r>
              <a:rPr lang="en-US" sz="3200" dirty="0">
                <a:solidFill>
                  <a:srgbClr val="002060"/>
                </a:solidFill>
              </a:rPr>
              <a:t>This 12 hours </a:t>
            </a:r>
            <a:r>
              <a:rPr lang="en-US" sz="2400" dirty="0">
                <a:solidFill>
                  <a:srgbClr val="002060"/>
                </a:solidFill>
              </a:rPr>
              <a:t>(approx.), </a:t>
            </a:r>
            <a:r>
              <a:rPr lang="en-US" sz="3200" dirty="0">
                <a:solidFill>
                  <a:srgbClr val="002060"/>
                </a:solidFill>
              </a:rPr>
              <a:t>from Evening until Dawn, is a mindset preparatory period for the Actual Atonement Shabbath.  </a:t>
            </a:r>
            <a:br>
              <a:rPr lang="en-US" sz="3200" dirty="0">
                <a:solidFill>
                  <a:srgbClr val="002060"/>
                </a:solidFill>
              </a:rPr>
            </a:br>
            <a:r>
              <a:rPr lang="en-US" sz="3200" dirty="0">
                <a:solidFill>
                  <a:srgbClr val="002060"/>
                </a:solidFill>
              </a:rPr>
              <a:t>To/and for - </a:t>
            </a:r>
            <a:r>
              <a:rPr lang="en-US" sz="3200" b="1" dirty="0">
                <a:solidFill>
                  <a:srgbClr val="0000FF"/>
                </a:solidFill>
              </a:rPr>
              <a:t>Yahuah …</a:t>
            </a:r>
            <a:r>
              <a:rPr lang="en-US" sz="3200" dirty="0">
                <a:solidFill>
                  <a:srgbClr val="002060"/>
                </a:solidFill>
              </a:rPr>
              <a:t> that is a “celebration”! </a:t>
            </a:r>
            <a:endParaRPr lang="en-CA" dirty="0"/>
          </a:p>
        </p:txBody>
      </p:sp>
      <p:sp>
        <p:nvSpPr>
          <p:cNvPr id="20" name="Rectangle 19"/>
          <p:cNvSpPr/>
          <p:nvPr/>
        </p:nvSpPr>
        <p:spPr>
          <a:xfrm>
            <a:off x="339121" y="6218929"/>
            <a:ext cx="11380312" cy="497222"/>
          </a:xfrm>
          <a:prstGeom prst="rect">
            <a:avLst/>
          </a:prstGeom>
          <a:solidFill>
            <a:schemeClr val="bg1">
              <a:lumMod val="85000"/>
            </a:schemeClr>
          </a:solidFill>
          <a:ln w="19050">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rgbClr val="002060"/>
                </a:solidFill>
              </a:rPr>
              <a:t>Let’s look at this concept in a chart format and see if it upholds the statutes.</a:t>
            </a:r>
            <a:endParaRPr lang="en-CA" sz="2800" b="1" dirty="0">
              <a:ln>
                <a:solidFill>
                  <a:sysClr val="windowText" lastClr="000000"/>
                </a:solidFill>
              </a:ln>
              <a:solidFill>
                <a:srgbClr val="CC66FF"/>
              </a:solidFill>
              <a:effectLst>
                <a:glow rad="228600">
                  <a:schemeClr val="accent6">
                    <a:satMod val="175000"/>
                    <a:alpha val="40000"/>
                  </a:schemeClr>
                </a:glow>
              </a:effectLst>
            </a:endParaRPr>
          </a:p>
        </p:txBody>
      </p:sp>
      <p:sp>
        <p:nvSpPr>
          <p:cNvPr id="2" name="Rectangle 1"/>
          <p:cNvSpPr/>
          <p:nvPr/>
        </p:nvSpPr>
        <p:spPr>
          <a:xfrm>
            <a:off x="2020388" y="416617"/>
            <a:ext cx="679268" cy="587836"/>
          </a:xfrm>
          <a:prstGeom prst="rect">
            <a:avLst/>
          </a:prstGeom>
          <a:noFill/>
          <a:ln>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dirty="0">
                <a:solidFill>
                  <a:srgbClr val="FF0066"/>
                </a:solidFill>
              </a:rPr>
              <a:t>(d)</a:t>
            </a:r>
            <a:endParaRPr lang="en-CA" dirty="0"/>
          </a:p>
        </p:txBody>
      </p:sp>
      <p:sp>
        <p:nvSpPr>
          <p:cNvPr id="8" name="Rectangle 7"/>
          <p:cNvSpPr/>
          <p:nvPr/>
        </p:nvSpPr>
        <p:spPr>
          <a:xfrm>
            <a:off x="2770677" y="867533"/>
            <a:ext cx="5860869" cy="5878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ts val="1000"/>
              </a:spcBef>
            </a:pPr>
            <a:r>
              <a:rPr lang="en-US" sz="3200" dirty="0">
                <a:solidFill>
                  <a:prstClr val="black"/>
                </a:solidFill>
              </a:rPr>
              <a:t>… you </a:t>
            </a:r>
            <a:r>
              <a:rPr lang="en-US" sz="3200" u="sng" dirty="0">
                <a:solidFill>
                  <a:prstClr val="black"/>
                </a:solidFill>
              </a:rPr>
              <a:t>OBSERVE YOUR SHABBATH</a:t>
            </a:r>
            <a:r>
              <a:rPr lang="en-US" sz="3200" dirty="0">
                <a:solidFill>
                  <a:prstClr val="black"/>
                </a:solidFill>
              </a:rPr>
              <a:t>.</a:t>
            </a:r>
          </a:p>
        </p:txBody>
      </p:sp>
      <p:sp>
        <p:nvSpPr>
          <p:cNvPr id="13" name="Slide Number Placeholder 12"/>
          <p:cNvSpPr>
            <a:spLocks noGrp="1"/>
          </p:cNvSpPr>
          <p:nvPr>
            <p:ph type="sldNum" sz="quarter" idx="12"/>
          </p:nvPr>
        </p:nvSpPr>
        <p:spPr>
          <a:xfrm>
            <a:off x="11727179" y="6473445"/>
            <a:ext cx="402953" cy="365125"/>
          </a:xfrm>
        </p:spPr>
        <p:txBody>
          <a:bodyPr/>
          <a:lstStyle/>
          <a:p>
            <a:fld id="{0FAB87E4-7748-4117-92E5-790DAABEC644}" type="slidenum">
              <a:rPr lang="en-US" sz="1400" b="1" smtClean="0">
                <a:solidFill>
                  <a:schemeClr val="tx1"/>
                </a:solidFill>
              </a:rPr>
              <a:t>48</a:t>
            </a:fld>
            <a:endParaRPr lang="en-US" sz="1400" b="1" dirty="0">
              <a:solidFill>
                <a:schemeClr val="tx1"/>
              </a:solidFill>
            </a:endParaRPr>
          </a:p>
        </p:txBody>
      </p:sp>
    </p:spTree>
    <p:extLst>
      <p:ext uri="{BB962C8B-B14F-4D97-AF65-F5344CB8AC3E}">
        <p14:creationId xmlns:p14="http://schemas.microsoft.com/office/powerpoint/2010/main" val="14565619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scene3d>
              <a:camera prst="orthographicFront"/>
              <a:lightRig rig="threePt" dir="t"/>
            </a:scene3d>
            <a:sp3d extrusionH="57150">
              <a:bevelT w="38100" h="38100"/>
            </a:sp3d>
          </a:bodyPr>
          <a:lstStyle/>
          <a:p>
            <a:r>
              <a:rPr lang="en-US" sz="800" dirty="0">
                <a:noFill/>
              </a:rPr>
              <a:t>.</a:t>
            </a:r>
          </a:p>
        </p:txBody>
      </p:sp>
      <p:sp>
        <p:nvSpPr>
          <p:cNvPr id="3" name="Text Placeholder 2"/>
          <p:cNvSpPr>
            <a:spLocks noGrp="1"/>
          </p:cNvSpPr>
          <p:nvPr>
            <p:ph type="body" idx="1"/>
          </p:nvPr>
        </p:nvSpPr>
        <p:spPr>
          <a:xfrm>
            <a:off x="182697" y="133906"/>
            <a:ext cx="11861442" cy="6569071"/>
          </a:xfrm>
          <a:solidFill>
            <a:schemeClr val="accent2">
              <a:lumMod val="20000"/>
              <a:lumOff val="80000"/>
            </a:schemeClr>
          </a:solidFill>
        </p:spPr>
        <p:txBody>
          <a:bodyPr anchor="t">
            <a:normAutofit/>
            <a:scene3d>
              <a:camera prst="orthographicFront"/>
              <a:lightRig rig="threePt" dir="t"/>
            </a:scene3d>
            <a:sp3d extrusionH="57150">
              <a:bevelT w="38100" h="38100"/>
            </a:sp3d>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r>
              <a:rPr lang="en-US" sz="2800" dirty="0">
                <a:solidFill>
                  <a:schemeClr val="tx1">
                    <a:lumMod val="95000"/>
                    <a:lumOff val="5000"/>
                  </a:schemeClr>
                </a:solidFill>
              </a:rPr>
              <a:t>Note the </a:t>
            </a:r>
            <a:r>
              <a:rPr lang="en-US" sz="2800" b="1" i="1" u="sng" dirty="0">
                <a:ln>
                  <a:solidFill>
                    <a:srgbClr val="0000FF"/>
                  </a:solidFill>
                </a:ln>
                <a:solidFill>
                  <a:srgbClr val="FF0000"/>
                </a:solidFill>
              </a:rPr>
              <a:t>9</a:t>
            </a:r>
            <a:r>
              <a:rPr lang="en-US" sz="2800" b="1" i="1" u="sng" baseline="30000" dirty="0">
                <a:ln>
                  <a:solidFill>
                    <a:srgbClr val="0000FF"/>
                  </a:solidFill>
                </a:ln>
                <a:solidFill>
                  <a:srgbClr val="FF0000"/>
                </a:solidFill>
              </a:rPr>
              <a:t>th</a:t>
            </a:r>
            <a:r>
              <a:rPr lang="en-US" sz="2800" b="1" i="1" u="sng" dirty="0">
                <a:ln>
                  <a:solidFill>
                    <a:srgbClr val="0000FF"/>
                  </a:solidFill>
                </a:ln>
                <a:solidFill>
                  <a:srgbClr val="FF0000"/>
                </a:solidFill>
              </a:rPr>
              <a:t> of Tishri</a:t>
            </a:r>
            <a:r>
              <a:rPr lang="en-US" sz="2800" b="1" i="1" dirty="0">
                <a:ln>
                  <a:solidFill>
                    <a:srgbClr val="0000FF"/>
                  </a:solidFill>
                </a:ln>
                <a:solidFill>
                  <a:srgbClr val="FF0000"/>
                </a:solidFill>
              </a:rPr>
              <a:t> </a:t>
            </a:r>
            <a:r>
              <a:rPr lang="en-US" sz="2800" dirty="0">
                <a:solidFill>
                  <a:schemeClr val="tx1">
                    <a:lumMod val="95000"/>
                    <a:lumOff val="5000"/>
                  </a:schemeClr>
                </a:solidFill>
              </a:rPr>
              <a:t>morning </a:t>
            </a:r>
            <a:r>
              <a:rPr lang="en-US" sz="2800" b="1" dirty="0" err="1">
                <a:ln>
                  <a:solidFill>
                    <a:srgbClr val="FF00FF"/>
                  </a:solidFill>
                </a:ln>
                <a:solidFill>
                  <a:srgbClr val="00B0F0"/>
                </a:solidFill>
              </a:rPr>
              <a:t>ereb</a:t>
            </a:r>
            <a:r>
              <a:rPr lang="en-US" sz="2800" dirty="0">
                <a:solidFill>
                  <a:schemeClr val="tx1">
                    <a:lumMod val="95000"/>
                    <a:lumOff val="5000"/>
                  </a:schemeClr>
                </a:solidFill>
              </a:rPr>
              <a:t> (twilight mixture) </a:t>
            </a:r>
            <a:r>
              <a:rPr lang="en-US" sz="2800" b="1" i="1" u="sng" dirty="0">
                <a:solidFill>
                  <a:srgbClr val="CC00CC"/>
                </a:solidFill>
              </a:rPr>
              <a:t>before</a:t>
            </a:r>
            <a:r>
              <a:rPr lang="en-US" sz="2800" dirty="0">
                <a:solidFill>
                  <a:schemeClr val="tx1">
                    <a:lumMod val="95000"/>
                    <a:lumOff val="5000"/>
                  </a:schemeClr>
                </a:solidFill>
              </a:rPr>
              <a:t> the sunrise!</a:t>
            </a:r>
          </a:p>
          <a:p>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2226644" y="78335"/>
            <a:ext cx="7723103" cy="661043"/>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Covenant Calendar – </a:t>
            </a:r>
            <a:r>
              <a:rPr lang="en-CA" sz="3600" b="1" i="1" dirty="0">
                <a:ln>
                  <a:solidFill>
                    <a:schemeClr val="tx1"/>
                  </a:solidFill>
                </a:ln>
                <a:solidFill>
                  <a:srgbClr val="CC00CC"/>
                </a:solidFill>
                <a:effectLst>
                  <a:glow rad="127000">
                    <a:srgbClr val="FFFF00"/>
                  </a:glow>
                </a:effectLst>
                <a:latin typeface="Georgia" panose="02040502050405020303" pitchFamily="18" charset="0"/>
              </a:rPr>
              <a:t>Tishri </a:t>
            </a:r>
            <a:r>
              <a:rPr lang="en-CA" sz="3600" b="1" i="1" dirty="0">
                <a:ln>
                  <a:solidFill>
                    <a:schemeClr val="tx1"/>
                  </a:solidFill>
                </a:ln>
                <a:solidFill>
                  <a:srgbClr val="CC00CC"/>
                </a:solidFill>
                <a:effectLst>
                  <a:glow rad="127000">
                    <a:srgbClr val="00B0F0"/>
                  </a:glow>
                </a:effectLst>
                <a:latin typeface="Georgia" panose="02040502050405020303" pitchFamily="18" charset="0"/>
              </a:rPr>
              <a:t>9!</a:t>
            </a:r>
          </a:p>
        </p:txBody>
      </p:sp>
      <p:sp>
        <p:nvSpPr>
          <p:cNvPr id="5" name="Rectangle 4"/>
          <p:cNvSpPr/>
          <p:nvPr/>
        </p:nvSpPr>
        <p:spPr>
          <a:xfrm>
            <a:off x="396388" y="3464967"/>
            <a:ext cx="1363075"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rgbClr val="00CC00"/>
                </a:solidFill>
              </a:rPr>
              <a:t>8</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6813687" y="3473610"/>
            <a:ext cx="4931523" cy="631372"/>
          </a:xfrm>
          <a:prstGeom prst="rect">
            <a:avLst/>
          </a:prstGeom>
          <a:solidFill>
            <a:schemeClr val="tx1">
              <a:lumMod val="75000"/>
              <a:lumOff val="25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t>Tishri 9 Night Season</a:t>
            </a:r>
          </a:p>
        </p:txBody>
      </p:sp>
      <p:sp>
        <p:nvSpPr>
          <p:cNvPr id="9" name="Rectangle 8"/>
          <p:cNvSpPr/>
          <p:nvPr/>
        </p:nvSpPr>
        <p:spPr>
          <a:xfrm>
            <a:off x="1867421" y="3483434"/>
            <a:ext cx="4929051" cy="631372"/>
          </a:xfrm>
          <a:prstGeom prst="rect">
            <a:avLst/>
          </a:prstGeom>
          <a:solidFill>
            <a:schemeClr val="bg1">
              <a:lumMod val="95000"/>
            </a:schemeClr>
          </a:soli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chemeClr val="tx1"/>
                </a:solidFill>
              </a:rPr>
              <a:t>Tishri 9 Light Season</a:t>
            </a:r>
            <a:r>
              <a:rPr lang="en-CA" sz="3600" b="1" baseline="30000" dirty="0">
                <a:solidFill>
                  <a:schemeClr val="tx1"/>
                </a:solidFill>
              </a:rPr>
              <a:t> </a:t>
            </a:r>
            <a:r>
              <a:rPr lang="en-CA" sz="3600" b="1" dirty="0">
                <a:solidFill>
                  <a:schemeClr val="tx1"/>
                </a:solidFill>
              </a:rPr>
              <a:t> </a:t>
            </a:r>
            <a:endParaRPr lang="en-CA" sz="3600" b="1" dirty="0">
              <a:solidFill>
                <a:srgbClr val="0000FF"/>
              </a:solidFill>
            </a:endParaRPr>
          </a:p>
        </p:txBody>
      </p:sp>
      <p:cxnSp>
        <p:nvCxnSpPr>
          <p:cNvPr id="11" name="Straight Connector 10"/>
          <p:cNvCxnSpPr/>
          <p:nvPr/>
        </p:nvCxnSpPr>
        <p:spPr>
          <a:xfrm flipV="1">
            <a:off x="1817308" y="2389911"/>
            <a:ext cx="6800" cy="1745672"/>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04024" y="24664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CC66FF"/>
                </a:solidFill>
              </a:rPr>
              <a:t>Dawn</a:t>
            </a:r>
          </a:p>
        </p:txBody>
      </p:sp>
      <p:sp>
        <p:nvSpPr>
          <p:cNvPr id="16" name="Rectangle 15"/>
          <p:cNvSpPr/>
          <p:nvPr/>
        </p:nvSpPr>
        <p:spPr>
          <a:xfrm>
            <a:off x="5306548" y="1222947"/>
            <a:ext cx="6718109" cy="1864725"/>
          </a:xfrm>
          <a:prstGeom prst="rect">
            <a:avLst/>
          </a:prstGeom>
          <a:solidFill>
            <a:schemeClr val="accent5">
              <a:lumMod val="20000"/>
              <a:lumOff val="8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100" dirty="0">
                <a:ln>
                  <a:solidFill>
                    <a:srgbClr val="0000FF"/>
                  </a:solidFill>
                </a:ln>
                <a:solidFill>
                  <a:schemeClr val="tx1"/>
                </a:solidFill>
              </a:rPr>
              <a:t>Tishri 9 has a normal </a:t>
            </a:r>
            <a:r>
              <a:rPr lang="en-CA" sz="3100" b="1" i="1" dirty="0">
                <a:ln>
                  <a:solidFill>
                    <a:srgbClr val="0000FF"/>
                  </a:solidFill>
                </a:ln>
                <a:solidFill>
                  <a:srgbClr val="E329D6"/>
                </a:solidFill>
              </a:rPr>
              <a:t>Preparation</a:t>
            </a:r>
            <a:r>
              <a:rPr lang="en-CA" sz="3100" dirty="0">
                <a:ln>
                  <a:solidFill>
                    <a:srgbClr val="0000FF"/>
                  </a:solidFill>
                </a:ln>
                <a:solidFill>
                  <a:schemeClr val="tx1"/>
                </a:solidFill>
              </a:rPr>
              <a:t> Light Season.  We are to perform normal </a:t>
            </a:r>
            <a:br>
              <a:rPr lang="en-CA" sz="3100" dirty="0">
                <a:ln>
                  <a:solidFill>
                    <a:srgbClr val="0000FF"/>
                  </a:solidFill>
                </a:ln>
                <a:solidFill>
                  <a:schemeClr val="tx1"/>
                </a:solidFill>
              </a:rPr>
            </a:br>
            <a:r>
              <a:rPr lang="en-CA" sz="3100" dirty="0">
                <a:ln>
                  <a:solidFill>
                    <a:srgbClr val="0000FF"/>
                  </a:solidFill>
                </a:ln>
                <a:solidFill>
                  <a:schemeClr val="tx1"/>
                </a:solidFill>
              </a:rPr>
              <a:t>life’s duties providing it does not fall  </a:t>
            </a:r>
            <a:br>
              <a:rPr lang="en-CA" sz="3100" dirty="0">
                <a:ln>
                  <a:solidFill>
                    <a:srgbClr val="0000FF"/>
                  </a:solidFill>
                </a:ln>
                <a:solidFill>
                  <a:schemeClr val="tx1"/>
                </a:solidFill>
              </a:rPr>
            </a:br>
            <a:r>
              <a:rPr lang="en-CA" sz="3100" dirty="0">
                <a:ln>
                  <a:solidFill>
                    <a:srgbClr val="0000FF"/>
                  </a:solidFill>
                </a:ln>
                <a:solidFill>
                  <a:schemeClr val="tx1"/>
                </a:solidFill>
              </a:rPr>
              <a:t>on a 7</a:t>
            </a:r>
            <a:r>
              <a:rPr lang="en-CA" sz="3100" baseline="30000" dirty="0">
                <a:ln>
                  <a:solidFill>
                    <a:srgbClr val="0000FF"/>
                  </a:solidFill>
                </a:ln>
                <a:solidFill>
                  <a:schemeClr val="tx1"/>
                </a:solidFill>
              </a:rPr>
              <a:t>th</a:t>
            </a:r>
            <a:r>
              <a:rPr lang="en-CA" sz="3100" dirty="0">
                <a:ln>
                  <a:solidFill>
                    <a:srgbClr val="0000FF"/>
                  </a:solidFill>
                </a:ln>
                <a:solidFill>
                  <a:schemeClr val="tx1"/>
                </a:solidFill>
              </a:rPr>
              <a:t> day Sabbath. </a:t>
            </a:r>
            <a:endParaRPr lang="en-CA" sz="3100" b="1" i="1" dirty="0">
              <a:ln>
                <a:solidFill>
                  <a:srgbClr val="0000FF"/>
                </a:solidFill>
              </a:ln>
              <a:solidFill>
                <a:srgbClr val="CC66FF"/>
              </a:solidFill>
            </a:endParaRPr>
          </a:p>
        </p:txBody>
      </p:sp>
      <p:sp>
        <p:nvSpPr>
          <p:cNvPr id="17" name="Rectangle 16"/>
          <p:cNvSpPr/>
          <p:nvPr/>
        </p:nvSpPr>
        <p:spPr>
          <a:xfrm>
            <a:off x="396388" y="4305755"/>
            <a:ext cx="11348821" cy="2216968"/>
          </a:xfrm>
          <a:prstGeom prst="rect">
            <a:avLst/>
          </a:prstGeom>
          <a:solidFill>
            <a:schemeClr val="bg1">
              <a:lumMod val="65000"/>
            </a:schemeClr>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r>
              <a:rPr lang="en-CA" sz="3200" dirty="0">
                <a:solidFill>
                  <a:schemeClr val="tx1"/>
                </a:solidFill>
              </a:rPr>
              <a:t> Tishri 9 starts at Dawn and ends at Dawn.  It always contains two twilight mixtures … one </a:t>
            </a:r>
            <a:r>
              <a:rPr lang="en-CA" sz="3200" dirty="0">
                <a:ln>
                  <a:solidFill>
                    <a:srgbClr val="0000FF"/>
                  </a:solidFill>
                </a:ln>
                <a:solidFill>
                  <a:srgbClr val="00FFFF"/>
                </a:solidFill>
              </a:rPr>
              <a:t>before Sunrise </a:t>
            </a:r>
            <a:r>
              <a:rPr lang="en-CA" sz="3200" dirty="0">
                <a:solidFill>
                  <a:schemeClr val="tx1"/>
                </a:solidFill>
              </a:rPr>
              <a:t>and one </a:t>
            </a:r>
            <a:r>
              <a:rPr lang="en-CA" sz="3200" dirty="0">
                <a:ln>
                  <a:solidFill>
                    <a:srgbClr val="0000FF"/>
                  </a:solidFill>
                </a:ln>
                <a:solidFill>
                  <a:srgbClr val="FF0000"/>
                </a:solidFill>
              </a:rPr>
              <a:t>after the Sunset.</a:t>
            </a:r>
          </a:p>
          <a:p>
            <a:r>
              <a:rPr lang="en-CA" sz="3200" b="1" dirty="0">
                <a:ln>
                  <a:solidFill>
                    <a:srgbClr val="95F1FD"/>
                  </a:solidFill>
                </a:ln>
                <a:solidFill>
                  <a:srgbClr val="FFFF00"/>
                </a:solidFill>
              </a:rPr>
              <a:t>			Dawn to Dawn – 24 hours!  </a:t>
            </a:r>
            <a:r>
              <a:rPr lang="en-CA" sz="3200" b="1" dirty="0">
                <a:ln>
                  <a:solidFill>
                    <a:srgbClr val="95F1FD"/>
                  </a:solidFill>
                </a:ln>
                <a:solidFill>
                  <a:srgbClr val="FFFF00"/>
                </a:solidFill>
                <a:sym typeface="Wingdings" panose="05000000000000000000" pitchFamily="2" charset="2"/>
              </a:rPr>
              <a:t></a:t>
            </a:r>
          </a:p>
          <a:p>
            <a:pPr algn="ctr"/>
            <a:r>
              <a:rPr lang="en-CA" sz="3200" b="1" dirty="0">
                <a:ln>
                  <a:solidFill>
                    <a:srgbClr val="95F1FD"/>
                  </a:solidFill>
                </a:ln>
                <a:solidFill>
                  <a:srgbClr val="FFFF00"/>
                </a:solidFill>
                <a:sym typeface="Wingdings" panose="05000000000000000000" pitchFamily="2" charset="2"/>
              </a:rPr>
              <a:t>We will be returning to </a:t>
            </a:r>
            <a:r>
              <a:rPr lang="en-CA" sz="3200" b="1" u="sng" dirty="0">
                <a:ln>
                  <a:solidFill>
                    <a:srgbClr val="95F1FD"/>
                  </a:solidFill>
                </a:ln>
                <a:solidFill>
                  <a:srgbClr val="FFFF00"/>
                </a:solidFill>
                <a:sym typeface="Wingdings" panose="05000000000000000000" pitchFamily="2" charset="2"/>
              </a:rPr>
              <a:t>this particular sunset</a:t>
            </a:r>
            <a:r>
              <a:rPr lang="en-CA" sz="3200" b="1" dirty="0">
                <a:ln>
                  <a:solidFill>
                    <a:srgbClr val="95F1FD"/>
                  </a:solidFill>
                </a:ln>
                <a:solidFill>
                  <a:srgbClr val="FFFF00"/>
                </a:solidFill>
                <a:sym typeface="Wingdings" panose="05000000000000000000" pitchFamily="2" charset="2"/>
              </a:rPr>
              <a:t> in a couple of slides!</a:t>
            </a:r>
            <a:endParaRPr lang="en-CA" sz="3200" b="1" dirty="0">
              <a:ln>
                <a:solidFill>
                  <a:srgbClr val="95F1FD"/>
                </a:solidFill>
              </a:ln>
              <a:solidFill>
                <a:srgbClr val="FFFF00"/>
              </a:solidFill>
            </a:endParaRPr>
          </a:p>
        </p:txBody>
      </p:sp>
      <p:cxnSp>
        <p:nvCxnSpPr>
          <p:cNvPr id="19" name="Straight Connector 18"/>
          <p:cNvCxnSpPr/>
          <p:nvPr/>
        </p:nvCxnSpPr>
        <p:spPr>
          <a:xfrm flipV="1">
            <a:off x="6787082" y="3181846"/>
            <a:ext cx="0" cy="9466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590597" y="304615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sp>
        <p:nvSpPr>
          <p:cNvPr id="21" name="Rectangle 20"/>
          <p:cNvSpPr/>
          <p:nvPr/>
        </p:nvSpPr>
        <p:spPr>
          <a:xfrm>
            <a:off x="165279" y="1476811"/>
            <a:ext cx="3662650" cy="914400"/>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95F1FD"/>
                  </a:glow>
                </a:effectLst>
              </a:rPr>
              <a:t>9</a:t>
            </a:r>
            <a:r>
              <a:rPr lang="en-CA" sz="2800" dirty="0">
                <a:solidFill>
                  <a:schemeClr val="tx1"/>
                </a:solidFill>
              </a:rPr>
              <a:t> starts at </a:t>
            </a:r>
            <a:r>
              <a:rPr lang="en-CA" sz="2800" b="1" i="1" dirty="0">
                <a:solidFill>
                  <a:srgbClr val="CC00CC"/>
                </a:solidFill>
              </a:rPr>
              <a:t>Dawn</a:t>
            </a:r>
            <a:r>
              <a:rPr lang="en-CA" sz="2800" dirty="0">
                <a:solidFill>
                  <a:schemeClr val="tx1"/>
                </a:solidFill>
              </a:rPr>
              <a:t> as per </a:t>
            </a:r>
            <a:r>
              <a:rPr lang="en-CA" sz="2800" b="1" i="1" dirty="0">
                <a:solidFill>
                  <a:srgbClr val="009999"/>
                </a:solidFill>
              </a:rPr>
              <a:t>Gen 1</a:t>
            </a:r>
            <a:r>
              <a:rPr lang="en-CA" sz="2800" i="1" dirty="0">
                <a:solidFill>
                  <a:srgbClr val="009999"/>
                </a:solidFill>
              </a:rPr>
              <a:t> </a:t>
            </a:r>
            <a:r>
              <a:rPr lang="en-CA" sz="2800" dirty="0">
                <a:solidFill>
                  <a:schemeClr val="tx1"/>
                </a:solidFill>
              </a:rPr>
              <a:t>- Creation. </a:t>
            </a:r>
            <a:endParaRPr lang="en-CA" sz="2800" b="1" dirty="0">
              <a:solidFill>
                <a:srgbClr val="FF0066"/>
              </a:solidFill>
            </a:endParaRPr>
          </a:p>
        </p:txBody>
      </p:sp>
      <p:sp>
        <p:nvSpPr>
          <p:cNvPr id="6" name="Rectangle 5"/>
          <p:cNvSpPr/>
          <p:nvPr/>
        </p:nvSpPr>
        <p:spPr>
          <a:xfrm>
            <a:off x="1879508" y="348146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cxnSp>
        <p:nvCxnSpPr>
          <p:cNvPr id="12" name="Straight Connector 11"/>
          <p:cNvCxnSpPr/>
          <p:nvPr/>
        </p:nvCxnSpPr>
        <p:spPr>
          <a:xfrm rot="-60000" flipV="1">
            <a:off x="2074821" y="3030522"/>
            <a:ext cx="17350" cy="1098004"/>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092171" y="2868971"/>
            <a:ext cx="1305807"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ysClr val="windowText" lastClr="000000"/>
                  </a:solidFill>
                </a:ln>
                <a:solidFill>
                  <a:srgbClr val="FF9900"/>
                </a:solidFill>
                <a:effectLst>
                  <a:glow rad="127000">
                    <a:srgbClr val="C4FB81"/>
                  </a:glow>
                </a:effectLst>
              </a:rPr>
              <a:t>Sunrise</a:t>
            </a:r>
          </a:p>
        </p:txBody>
      </p:sp>
      <p:cxnSp>
        <p:nvCxnSpPr>
          <p:cNvPr id="15" name="Straight Arrow Connector 14"/>
          <p:cNvCxnSpPr/>
          <p:nvPr/>
        </p:nvCxnSpPr>
        <p:spPr>
          <a:xfrm flipH="1">
            <a:off x="1945365" y="3182404"/>
            <a:ext cx="1899984" cy="390617"/>
          </a:xfrm>
          <a:prstGeom prst="straightConnector1">
            <a:avLst/>
          </a:prstGeom>
          <a:ln w="76200">
            <a:solidFill>
              <a:srgbClr val="CC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3827929" y="1105989"/>
            <a:ext cx="1170791" cy="2065169"/>
          </a:xfrm>
          <a:prstGeom prst="line">
            <a:avLst/>
          </a:prstGeom>
          <a:ln w="76200">
            <a:solidFill>
              <a:srgbClr val="CC66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6831734" y="3465901"/>
            <a:ext cx="209146"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0" name="Slide Number Placeholder 9"/>
          <p:cNvSpPr>
            <a:spLocks noGrp="1"/>
          </p:cNvSpPr>
          <p:nvPr>
            <p:ph type="sldNum" sz="quarter" idx="12"/>
          </p:nvPr>
        </p:nvSpPr>
        <p:spPr>
          <a:xfrm>
            <a:off x="11647170" y="6405086"/>
            <a:ext cx="443233" cy="365125"/>
          </a:xfrm>
        </p:spPr>
        <p:txBody>
          <a:bodyPr>
            <a:scene3d>
              <a:camera prst="orthographicFront"/>
              <a:lightRig rig="threePt" dir="t"/>
            </a:scene3d>
            <a:sp3d extrusionH="57150">
              <a:bevelT w="38100" h="38100"/>
            </a:sp3d>
          </a:bodyPr>
          <a:lstStyle/>
          <a:p>
            <a:fld id="{0FAB87E4-7748-4117-92E5-790DAABEC644}" type="slidenum">
              <a:rPr lang="en-US" sz="1400" b="1" smtClean="0">
                <a:solidFill>
                  <a:schemeClr val="tx1"/>
                </a:solidFill>
              </a:rPr>
              <a:t>49</a:t>
            </a:fld>
            <a:endParaRPr lang="en-US" sz="1400" b="1" dirty="0">
              <a:solidFill>
                <a:schemeClr val="tx1"/>
              </a:solidFill>
            </a:endParaRPr>
          </a:p>
        </p:txBody>
      </p:sp>
    </p:spTree>
    <p:extLst>
      <p:ext uri="{BB962C8B-B14F-4D97-AF65-F5344CB8AC3E}">
        <p14:creationId xmlns:p14="http://schemas.microsoft.com/office/powerpoint/2010/main" val="42709728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1000" fill="hold"/>
                                        <p:tgtEl>
                                          <p:spTgt spid="17"/>
                                        </p:tgtEl>
                                        <p:attrNameLst>
                                          <p:attrName>ppt_w</p:attrName>
                                        </p:attrNameLst>
                                      </p:cBhvr>
                                      <p:tavLst>
                                        <p:tav tm="0">
                                          <p:val>
                                            <p:fltVal val="0"/>
                                          </p:val>
                                        </p:tav>
                                        <p:tav tm="100000">
                                          <p:val>
                                            <p:strVal val="#ppt_w"/>
                                          </p:val>
                                        </p:tav>
                                      </p:tavLst>
                                    </p:anim>
                                    <p:anim calcmode="lin" valueType="num">
                                      <p:cBhvr>
                                        <p:cTn id="15" dur="1000" fill="hold"/>
                                        <p:tgtEl>
                                          <p:spTgt spid="17"/>
                                        </p:tgtEl>
                                        <p:attrNameLst>
                                          <p:attrName>ppt_h</p:attrName>
                                        </p:attrNameLst>
                                      </p:cBhvr>
                                      <p:tavLst>
                                        <p:tav tm="0">
                                          <p:val>
                                            <p:fltVal val="0"/>
                                          </p:val>
                                        </p:tav>
                                        <p:tav tm="100000">
                                          <p:val>
                                            <p:strVal val="#ppt_h"/>
                                          </p:val>
                                        </p:tav>
                                      </p:tavLst>
                                    </p:anim>
                                    <p:anim calcmode="lin" valueType="num">
                                      <p:cBhvr>
                                        <p:cTn id="16" dur="1000" fill="hold"/>
                                        <p:tgtEl>
                                          <p:spTgt spid="17"/>
                                        </p:tgtEl>
                                        <p:attrNameLst>
                                          <p:attrName>style.rotation</p:attrName>
                                        </p:attrNameLst>
                                      </p:cBhvr>
                                      <p:tavLst>
                                        <p:tav tm="0">
                                          <p:val>
                                            <p:fltVal val="90"/>
                                          </p:val>
                                        </p:tav>
                                        <p:tav tm="100000">
                                          <p:val>
                                            <p:fltVal val="0"/>
                                          </p:val>
                                        </p:tav>
                                      </p:tavLst>
                                    </p:anim>
                                    <p:animEffect transition="in" filter="fade">
                                      <p:cBhvr>
                                        <p:cTn id="1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bodyPr>
          <a:lstStyle/>
          <a:p>
            <a:r>
              <a:rPr lang="en-US" sz="800" dirty="0">
                <a:noFill/>
              </a:rPr>
              <a:t>.</a:t>
            </a:r>
          </a:p>
        </p:txBody>
      </p:sp>
      <p:sp>
        <p:nvSpPr>
          <p:cNvPr id="3" name="Text Placeholder 2"/>
          <p:cNvSpPr>
            <a:spLocks noGrp="1"/>
          </p:cNvSpPr>
          <p:nvPr>
            <p:ph type="body" idx="1"/>
          </p:nvPr>
        </p:nvSpPr>
        <p:spPr>
          <a:xfrm>
            <a:off x="182697" y="133906"/>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r>
              <a:rPr lang="en-US" sz="2800" dirty="0">
                <a:solidFill>
                  <a:schemeClr val="tx1">
                    <a:lumMod val="95000"/>
                    <a:lumOff val="5000"/>
                  </a:schemeClr>
                </a:solidFill>
              </a:rPr>
              <a:t>Note the </a:t>
            </a:r>
            <a:r>
              <a:rPr lang="en-US" sz="2800" b="1" i="1" u="sng" dirty="0">
                <a:ln>
                  <a:solidFill>
                    <a:srgbClr val="0000FF"/>
                  </a:solidFill>
                </a:ln>
                <a:solidFill>
                  <a:srgbClr val="FF0000"/>
                </a:solidFill>
              </a:rPr>
              <a:t>10</a:t>
            </a:r>
            <a:r>
              <a:rPr lang="en-US" sz="2800" b="1" i="1" u="sng" baseline="30000" dirty="0">
                <a:ln>
                  <a:solidFill>
                    <a:srgbClr val="0000FF"/>
                  </a:solidFill>
                </a:ln>
                <a:solidFill>
                  <a:srgbClr val="FF0000"/>
                </a:solidFill>
              </a:rPr>
              <a:t>th</a:t>
            </a:r>
            <a:r>
              <a:rPr lang="en-US" sz="2800" b="1" i="1" u="sng" dirty="0">
                <a:ln>
                  <a:solidFill>
                    <a:srgbClr val="0000FF"/>
                  </a:solidFill>
                </a:ln>
                <a:solidFill>
                  <a:srgbClr val="FF0000"/>
                </a:solidFill>
              </a:rPr>
              <a:t> of Tishri</a:t>
            </a:r>
            <a:r>
              <a:rPr lang="en-US" sz="2800" b="1" i="1" dirty="0">
                <a:ln>
                  <a:solidFill>
                    <a:srgbClr val="0000FF"/>
                  </a:solidFill>
                </a:ln>
                <a:solidFill>
                  <a:srgbClr val="FF0000"/>
                </a:solidFill>
              </a:rPr>
              <a:t> </a:t>
            </a:r>
            <a:r>
              <a:rPr lang="en-US" sz="2800" dirty="0">
                <a:solidFill>
                  <a:schemeClr val="tx1">
                    <a:lumMod val="95000"/>
                    <a:lumOff val="5000"/>
                  </a:schemeClr>
                </a:solidFill>
              </a:rPr>
              <a:t>morning </a:t>
            </a:r>
            <a:r>
              <a:rPr lang="en-US" sz="2800" b="1" dirty="0" err="1">
                <a:ln>
                  <a:solidFill>
                    <a:srgbClr val="FF00FF"/>
                  </a:solidFill>
                </a:ln>
                <a:solidFill>
                  <a:srgbClr val="00B0F0"/>
                </a:solidFill>
              </a:rPr>
              <a:t>ereb</a:t>
            </a:r>
            <a:r>
              <a:rPr lang="en-US" sz="2800" dirty="0">
                <a:solidFill>
                  <a:schemeClr val="tx1">
                    <a:lumMod val="95000"/>
                    <a:lumOff val="5000"/>
                  </a:schemeClr>
                </a:solidFill>
              </a:rPr>
              <a:t> (twilight mixture)</a:t>
            </a:r>
            <a:r>
              <a:rPr lang="en-US" sz="2800" b="1" dirty="0">
                <a:solidFill>
                  <a:schemeClr val="tx1">
                    <a:lumMod val="95000"/>
                    <a:lumOff val="5000"/>
                  </a:schemeClr>
                </a:solidFill>
                <a:effectLst>
                  <a:glow rad="127000">
                    <a:srgbClr val="95F1FD"/>
                  </a:glow>
                </a:effectLst>
              </a:rPr>
              <a:t> Light </a:t>
            </a:r>
            <a:r>
              <a:rPr lang="en-US" sz="2800" b="1" i="1" u="sng" dirty="0">
                <a:solidFill>
                  <a:srgbClr val="CC00CC"/>
                </a:solidFill>
              </a:rPr>
              <a:t>before</a:t>
            </a:r>
            <a:r>
              <a:rPr lang="en-US" sz="2800" dirty="0">
                <a:solidFill>
                  <a:schemeClr val="tx1">
                    <a:lumMod val="95000"/>
                    <a:lumOff val="5000"/>
                  </a:schemeClr>
                </a:solidFill>
              </a:rPr>
              <a:t> the sunrise!</a:t>
            </a:r>
          </a:p>
          <a:p>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191" y="11981"/>
            <a:ext cx="7772591" cy="722860"/>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Covenant Calendar – </a:t>
            </a:r>
            <a:r>
              <a:rPr lang="en-CA" sz="3600" b="1" i="1" dirty="0">
                <a:ln>
                  <a:solidFill>
                    <a:schemeClr val="tx1"/>
                  </a:solidFill>
                </a:ln>
                <a:solidFill>
                  <a:srgbClr val="CC00CC"/>
                </a:solidFill>
                <a:effectLst>
                  <a:glow rad="127000">
                    <a:srgbClr val="FFFF00"/>
                  </a:glow>
                </a:effectLst>
                <a:latin typeface="Georgia" panose="02040502050405020303" pitchFamily="18" charset="0"/>
              </a:rPr>
              <a:t>Tishri </a:t>
            </a:r>
            <a:r>
              <a:rPr lang="en-CA" sz="3600" b="1" i="1" u="sng" dirty="0">
                <a:ln>
                  <a:solidFill>
                    <a:schemeClr val="tx1"/>
                  </a:solidFill>
                </a:ln>
                <a:solidFill>
                  <a:srgbClr val="CC00CC"/>
                </a:solidFill>
                <a:effectLst>
                  <a:glow rad="127000">
                    <a:srgbClr val="00B0F0"/>
                  </a:glow>
                </a:effectLst>
                <a:latin typeface="Georgia" panose="02040502050405020303" pitchFamily="18" charset="0"/>
              </a:rPr>
              <a:t>10</a:t>
            </a:r>
            <a:r>
              <a:rPr lang="en-CA" sz="3600" b="1" i="1" dirty="0">
                <a:ln>
                  <a:solidFill>
                    <a:schemeClr val="tx1"/>
                  </a:solidFill>
                </a:ln>
                <a:solidFill>
                  <a:srgbClr val="CC00CC"/>
                </a:solidFill>
                <a:effectLst>
                  <a:glow rad="127000">
                    <a:srgbClr val="00B0F0"/>
                  </a:glow>
                </a:effectLst>
                <a:latin typeface="Georgia" panose="02040502050405020303" pitchFamily="18" charset="0"/>
              </a:rPr>
              <a:t>!</a:t>
            </a:r>
          </a:p>
        </p:txBody>
      </p:sp>
      <p:sp>
        <p:nvSpPr>
          <p:cNvPr id="5" name="Rectangle 4"/>
          <p:cNvSpPr/>
          <p:nvPr/>
        </p:nvSpPr>
        <p:spPr>
          <a:xfrm>
            <a:off x="396388" y="3473676"/>
            <a:ext cx="1363075"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rgbClr val="00CC00"/>
                </a:solidFill>
              </a:rPr>
              <a:t>9</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6813687" y="3473610"/>
            <a:ext cx="4931523" cy="631372"/>
          </a:xfrm>
          <a:prstGeom prst="rect">
            <a:avLst/>
          </a:prstGeom>
          <a:solidFill>
            <a:schemeClr val="tx1">
              <a:lumMod val="75000"/>
              <a:lumOff val="25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t>10</a:t>
            </a:r>
            <a:r>
              <a:rPr lang="en-CA" sz="3600" b="1" baseline="30000" dirty="0"/>
              <a:t>th</a:t>
            </a:r>
            <a:r>
              <a:rPr lang="en-CA" sz="3600" b="1" dirty="0"/>
              <a:t> of Tishri</a:t>
            </a:r>
          </a:p>
        </p:txBody>
      </p:sp>
      <p:sp>
        <p:nvSpPr>
          <p:cNvPr id="9" name="Rectangle 8"/>
          <p:cNvSpPr/>
          <p:nvPr/>
        </p:nvSpPr>
        <p:spPr>
          <a:xfrm>
            <a:off x="1867421" y="3483434"/>
            <a:ext cx="4929051" cy="631372"/>
          </a:xfrm>
          <a:prstGeom prst="rect">
            <a:avLst/>
          </a:prstGeom>
          <a:solidFill>
            <a:schemeClr val="bg1">
              <a:lumMod val="95000"/>
            </a:schemeClr>
          </a:soli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chemeClr val="tx1"/>
                </a:solidFill>
              </a:rPr>
              <a:t>Tishri 10</a:t>
            </a:r>
            <a:r>
              <a:rPr lang="en-CA" sz="3600" b="1" baseline="30000" dirty="0">
                <a:solidFill>
                  <a:schemeClr val="tx1"/>
                </a:solidFill>
              </a:rPr>
              <a:t>th</a:t>
            </a:r>
            <a:r>
              <a:rPr lang="en-CA" sz="3600" b="1" dirty="0">
                <a:solidFill>
                  <a:schemeClr val="tx1"/>
                </a:solidFill>
              </a:rPr>
              <a:t> - </a:t>
            </a:r>
            <a:r>
              <a:rPr lang="en-CA" sz="3600" b="1" dirty="0">
                <a:solidFill>
                  <a:srgbClr val="0000FF"/>
                </a:solidFill>
              </a:rPr>
              <a:t>Atonement</a:t>
            </a:r>
          </a:p>
        </p:txBody>
      </p:sp>
      <p:cxnSp>
        <p:nvCxnSpPr>
          <p:cNvPr id="11" name="Straight Connector 10"/>
          <p:cNvCxnSpPr/>
          <p:nvPr/>
        </p:nvCxnSpPr>
        <p:spPr>
          <a:xfrm rot="-60000" flipV="1">
            <a:off x="1811060" y="2371331"/>
            <a:ext cx="11747" cy="1762951"/>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04024" y="24664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CC66FF"/>
                </a:solidFill>
              </a:rPr>
              <a:t>Dawn</a:t>
            </a:r>
          </a:p>
        </p:txBody>
      </p:sp>
      <p:sp>
        <p:nvSpPr>
          <p:cNvPr id="16" name="Rectangle 15"/>
          <p:cNvSpPr/>
          <p:nvPr/>
        </p:nvSpPr>
        <p:spPr>
          <a:xfrm>
            <a:off x="4946460" y="1433266"/>
            <a:ext cx="7061596" cy="1597256"/>
          </a:xfrm>
          <a:prstGeom prst="rect">
            <a:avLst/>
          </a:prstGeom>
          <a:solidFill>
            <a:schemeClr val="accent5">
              <a:lumMod val="20000"/>
              <a:lumOff val="8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000" dirty="0">
                <a:ln>
                  <a:solidFill>
                    <a:srgbClr val="0000FF"/>
                  </a:solidFill>
                </a:ln>
                <a:solidFill>
                  <a:schemeClr val="tx1"/>
                </a:solidFill>
              </a:rPr>
              <a:t>Atonement Shabbath begins at the first light of Dawn and lasts until the following Dawn!</a:t>
            </a:r>
          </a:p>
          <a:p>
            <a:pPr algn="ctr"/>
            <a:r>
              <a:rPr lang="en-CA" sz="3000" b="1" dirty="0">
                <a:ln>
                  <a:solidFill>
                    <a:srgbClr val="0000FF"/>
                  </a:solidFill>
                </a:ln>
                <a:solidFill>
                  <a:schemeClr val="tx1"/>
                </a:solidFill>
                <a:effectLst>
                  <a:glow rad="63500">
                    <a:srgbClr val="00CC00"/>
                  </a:glow>
                </a:effectLst>
              </a:rPr>
              <a:t>24 hours </a:t>
            </a:r>
            <a:r>
              <a:rPr lang="en-CA" sz="3000" dirty="0">
                <a:ln>
                  <a:solidFill>
                    <a:srgbClr val="0000FF"/>
                  </a:solidFill>
                </a:ln>
                <a:solidFill>
                  <a:schemeClr val="tx1"/>
                </a:solidFill>
                <a:effectLst>
                  <a:glow rad="63500">
                    <a:srgbClr val="00CC00"/>
                  </a:glow>
                </a:effectLst>
                <a:latin typeface="Arial Black" panose="020B0A04020102020204" pitchFamily="34" charset="0"/>
              </a:rPr>
              <a:t>ONLY</a:t>
            </a:r>
            <a:r>
              <a:rPr lang="en-CA" sz="3000" dirty="0">
                <a:ln>
                  <a:solidFill>
                    <a:srgbClr val="0000FF"/>
                  </a:solidFill>
                </a:ln>
                <a:solidFill>
                  <a:schemeClr val="tx1"/>
                </a:solidFill>
                <a:effectLst>
                  <a:glow rad="63500">
                    <a:srgbClr val="00CC00"/>
                  </a:glow>
                </a:effectLst>
              </a:rPr>
              <a:t> </a:t>
            </a:r>
            <a:r>
              <a:rPr lang="en-CA" sz="3000" dirty="0">
                <a:ln>
                  <a:solidFill>
                    <a:srgbClr val="0000FF"/>
                  </a:solidFill>
                </a:ln>
                <a:solidFill>
                  <a:schemeClr val="tx1"/>
                </a:solidFill>
              </a:rPr>
              <a:t>of Tishri 10 Shabbath!  </a:t>
            </a:r>
            <a:endParaRPr lang="en-CA" sz="3000" b="1" i="1" dirty="0">
              <a:ln>
                <a:solidFill>
                  <a:srgbClr val="0000FF"/>
                </a:solidFill>
              </a:ln>
              <a:solidFill>
                <a:srgbClr val="CC66FF"/>
              </a:solidFill>
            </a:endParaRPr>
          </a:p>
        </p:txBody>
      </p:sp>
      <p:sp>
        <p:nvSpPr>
          <p:cNvPr id="17" name="Rectangle 16"/>
          <p:cNvSpPr/>
          <p:nvPr/>
        </p:nvSpPr>
        <p:spPr>
          <a:xfrm>
            <a:off x="1900783" y="4528112"/>
            <a:ext cx="8349004" cy="606354"/>
          </a:xfrm>
          <a:prstGeom prst="rect">
            <a:avLst/>
          </a:prstGeom>
          <a:solidFill>
            <a:schemeClr val="bg1">
              <a:lumMod val="65000"/>
            </a:schemeClr>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schemeClr val="tx1"/>
                </a:solidFill>
              </a:rPr>
              <a:t> The simplicity created by </a:t>
            </a:r>
            <a:r>
              <a:rPr lang="en-CA" sz="3200" b="1" dirty="0">
                <a:solidFill>
                  <a:srgbClr val="0000FF"/>
                </a:solidFill>
              </a:rPr>
              <a:t>Yahuah</a:t>
            </a:r>
            <a:r>
              <a:rPr lang="en-CA" sz="3200" dirty="0">
                <a:solidFill>
                  <a:schemeClr val="tx1"/>
                </a:solidFill>
              </a:rPr>
              <a:t> is awesome!</a:t>
            </a:r>
            <a:endParaRPr lang="en-CA" sz="3200" b="1" dirty="0">
              <a:ln>
                <a:solidFill>
                  <a:srgbClr val="95F1FD"/>
                </a:solidFill>
              </a:ln>
              <a:solidFill>
                <a:srgbClr val="FFFF00"/>
              </a:solidFill>
            </a:endParaRPr>
          </a:p>
        </p:txBody>
      </p:sp>
      <p:cxnSp>
        <p:nvCxnSpPr>
          <p:cNvPr id="19" name="Straight Connector 18"/>
          <p:cNvCxnSpPr/>
          <p:nvPr/>
        </p:nvCxnSpPr>
        <p:spPr>
          <a:xfrm flipV="1">
            <a:off x="6787082" y="3181846"/>
            <a:ext cx="0" cy="9466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590597" y="302583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sp>
        <p:nvSpPr>
          <p:cNvPr id="21" name="Rectangle 20"/>
          <p:cNvSpPr/>
          <p:nvPr/>
        </p:nvSpPr>
        <p:spPr>
          <a:xfrm>
            <a:off x="165279" y="1476811"/>
            <a:ext cx="3662650" cy="914400"/>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95F1FD"/>
                  </a:glow>
                </a:effectLst>
              </a:rPr>
              <a:t>10</a:t>
            </a:r>
            <a:r>
              <a:rPr lang="en-CA" sz="2800" dirty="0">
                <a:solidFill>
                  <a:schemeClr val="tx1"/>
                </a:solidFill>
              </a:rPr>
              <a:t> starts at </a:t>
            </a:r>
            <a:r>
              <a:rPr lang="en-CA" sz="2800" b="1" i="1" dirty="0">
                <a:solidFill>
                  <a:srgbClr val="CC00CC"/>
                </a:solidFill>
              </a:rPr>
              <a:t>Dawn</a:t>
            </a:r>
            <a:r>
              <a:rPr lang="en-CA" sz="2800" dirty="0">
                <a:solidFill>
                  <a:schemeClr val="tx1"/>
                </a:solidFill>
              </a:rPr>
              <a:t> as per </a:t>
            </a:r>
            <a:r>
              <a:rPr lang="en-CA" sz="2800" b="1" i="1" dirty="0">
                <a:solidFill>
                  <a:srgbClr val="009999"/>
                </a:solidFill>
              </a:rPr>
              <a:t>Gen 1</a:t>
            </a:r>
            <a:r>
              <a:rPr lang="en-CA" sz="2800" i="1" dirty="0">
                <a:solidFill>
                  <a:srgbClr val="009999"/>
                </a:solidFill>
              </a:rPr>
              <a:t> </a:t>
            </a:r>
            <a:r>
              <a:rPr lang="en-CA" sz="2800" dirty="0">
                <a:solidFill>
                  <a:schemeClr val="tx1"/>
                </a:solidFill>
              </a:rPr>
              <a:t>- Creation. </a:t>
            </a:r>
            <a:endParaRPr lang="en-CA" sz="2800" b="1" dirty="0">
              <a:solidFill>
                <a:srgbClr val="FF0066"/>
              </a:solidFill>
            </a:endParaRPr>
          </a:p>
        </p:txBody>
      </p:sp>
      <p:sp>
        <p:nvSpPr>
          <p:cNvPr id="6" name="Rectangle 5"/>
          <p:cNvSpPr/>
          <p:nvPr/>
        </p:nvSpPr>
        <p:spPr>
          <a:xfrm>
            <a:off x="1879508" y="348146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H="1" flipV="1">
            <a:off x="2070847" y="2994212"/>
            <a:ext cx="3974" cy="1134314"/>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092171" y="2868971"/>
            <a:ext cx="1305807"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Sunrise</a:t>
            </a:r>
          </a:p>
        </p:txBody>
      </p:sp>
      <p:cxnSp>
        <p:nvCxnSpPr>
          <p:cNvPr id="15" name="Straight Arrow Connector 14"/>
          <p:cNvCxnSpPr/>
          <p:nvPr/>
        </p:nvCxnSpPr>
        <p:spPr>
          <a:xfrm flipH="1">
            <a:off x="1945365" y="3182404"/>
            <a:ext cx="1899984" cy="390617"/>
          </a:xfrm>
          <a:prstGeom prst="straightConnector1">
            <a:avLst/>
          </a:prstGeom>
          <a:ln w="76200">
            <a:solidFill>
              <a:srgbClr val="CC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3827929" y="1105989"/>
            <a:ext cx="1170791" cy="2065169"/>
          </a:xfrm>
          <a:prstGeom prst="line">
            <a:avLst/>
          </a:prstGeom>
          <a:ln w="76200">
            <a:solidFill>
              <a:srgbClr val="CC66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6831734" y="3465901"/>
            <a:ext cx="229466"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p:nvPr/>
        </p:nvCxnSpPr>
        <p:spPr>
          <a:xfrm>
            <a:off x="5460273" y="2936733"/>
            <a:ext cx="2551612" cy="0"/>
          </a:xfrm>
          <a:prstGeom prst="line">
            <a:avLst/>
          </a:prstGeom>
          <a:ln w="7620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0" name="Slide Number Placeholder 9"/>
          <p:cNvSpPr>
            <a:spLocks noGrp="1"/>
          </p:cNvSpPr>
          <p:nvPr>
            <p:ph type="sldNum" sz="quarter" idx="12"/>
          </p:nvPr>
        </p:nvSpPr>
        <p:spPr>
          <a:xfrm>
            <a:off x="11634651" y="6369131"/>
            <a:ext cx="435432" cy="365125"/>
          </a:xfrm>
        </p:spPr>
        <p:txBody>
          <a:bodyPr/>
          <a:lstStyle/>
          <a:p>
            <a:fld id="{0FAB87E4-7748-4117-92E5-790DAABEC644}" type="slidenum">
              <a:rPr lang="en-US" sz="1400" b="1" smtClean="0">
                <a:solidFill>
                  <a:schemeClr val="tx1"/>
                </a:solidFill>
              </a:rPr>
              <a:t>50</a:t>
            </a:fld>
            <a:endParaRPr lang="en-US" sz="1400" b="1" dirty="0">
              <a:solidFill>
                <a:schemeClr val="tx1"/>
              </a:solidFill>
            </a:endParaRPr>
          </a:p>
        </p:txBody>
      </p:sp>
      <p:sp>
        <p:nvSpPr>
          <p:cNvPr id="25" name="Rectangle 24"/>
          <p:cNvSpPr/>
          <p:nvPr/>
        </p:nvSpPr>
        <p:spPr>
          <a:xfrm>
            <a:off x="285750" y="5458479"/>
            <a:ext cx="11635740" cy="921474"/>
          </a:xfrm>
          <a:prstGeom prst="rect">
            <a:avLst/>
          </a:prstGeom>
          <a:solidFill>
            <a:srgbClr val="00CC00"/>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a:solidFill>
                  <a:schemeClr val="tx1"/>
                </a:solidFill>
              </a:rPr>
              <a:t>But what about the “</a:t>
            </a:r>
            <a:r>
              <a:rPr lang="en-CA" sz="3200" b="1" dirty="0">
                <a:solidFill>
                  <a:schemeClr val="tx1"/>
                </a:solidFill>
                <a:effectLst>
                  <a:glow rad="127000">
                    <a:srgbClr val="CC66FF"/>
                  </a:glow>
                </a:effectLst>
              </a:rPr>
              <a:t>EVEN TO EVEN</a:t>
            </a:r>
            <a:r>
              <a:rPr lang="en-CA" sz="3200" b="1" dirty="0">
                <a:solidFill>
                  <a:schemeClr val="tx1"/>
                </a:solidFill>
              </a:rPr>
              <a:t>” starting on the </a:t>
            </a:r>
            <a:r>
              <a:rPr lang="en-CA" sz="3200" b="1" dirty="0">
                <a:solidFill>
                  <a:schemeClr val="tx1"/>
                </a:solidFill>
                <a:effectLst>
                  <a:glow rad="127000">
                    <a:srgbClr val="FF9900"/>
                  </a:glow>
                </a:effectLst>
              </a:rPr>
              <a:t>9</a:t>
            </a:r>
            <a:r>
              <a:rPr lang="en-CA" sz="3200" b="1" baseline="30000" dirty="0">
                <a:solidFill>
                  <a:schemeClr val="tx1"/>
                </a:solidFill>
                <a:effectLst>
                  <a:glow rad="127000">
                    <a:srgbClr val="FF9900"/>
                  </a:glow>
                </a:effectLst>
              </a:rPr>
              <a:t>th</a:t>
            </a:r>
            <a:r>
              <a:rPr lang="en-CA" sz="3200" b="1" dirty="0">
                <a:solidFill>
                  <a:schemeClr val="tx1"/>
                </a:solidFill>
              </a:rPr>
              <a:t> of Tishri???</a:t>
            </a:r>
            <a:endParaRPr lang="en-CA" sz="3200" b="1" dirty="0">
              <a:ln>
                <a:solidFill>
                  <a:srgbClr val="95F1FD"/>
                </a:solidFill>
              </a:ln>
              <a:solidFill>
                <a:srgbClr val="FFFF00"/>
              </a:solidFill>
            </a:endParaRPr>
          </a:p>
        </p:txBody>
      </p:sp>
    </p:spTree>
    <p:extLst>
      <p:ext uri="{BB962C8B-B14F-4D97-AF65-F5344CB8AC3E}">
        <p14:creationId xmlns:p14="http://schemas.microsoft.com/office/powerpoint/2010/main" val="14471165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22" presetClass="entr" presetSubtype="8" repeatCount="4000" fill="hold" nodeType="withEffect">
                                  <p:stCondLst>
                                    <p:cond delay="425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4">
                <a:lumMod val="60000"/>
                <a:lumOff val="40000"/>
              </a:schemeClr>
            </a:gs>
            <a:gs pos="7000">
              <a:schemeClr val="accent1">
                <a:lumMod val="60000"/>
                <a:lumOff val="40000"/>
              </a:schemeClr>
            </a:gs>
            <a:gs pos="59000">
              <a:schemeClr val="bg2">
                <a:lumMod val="50000"/>
                <a:alpha val="94000"/>
              </a:schemeClr>
            </a:gs>
          </a:gsLst>
          <a:lin ang="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46000">
                <a:srgbClr val="95F1FD">
                  <a:alpha val="18000"/>
                </a:srgbClr>
              </a:gs>
              <a:gs pos="96000">
                <a:srgbClr val="FFFF00">
                  <a:alpha val="57000"/>
                </a:srgbClr>
              </a:gs>
              <a:gs pos="60000">
                <a:srgbClr val="B1F5BA"/>
              </a:gs>
              <a:gs pos="24000">
                <a:srgbClr val="FF0066">
                  <a:alpha val="56000"/>
                  <a:lumMod val="0"/>
                </a:srgbClr>
              </a:gs>
            </a:gsLst>
            <a:lin ang="10200000" scaled="0"/>
          </a:gradFill>
        </p:spPr>
        <p:txBody>
          <a:bodyPr>
            <a:normAutofit/>
          </a:bodyPr>
          <a:lstStyle/>
          <a:p>
            <a:r>
              <a:rPr lang="en-US" sz="1400" dirty="0">
                <a:noFill/>
              </a:rPr>
              <a:t>.</a:t>
            </a:r>
            <a:r>
              <a:rPr lang="en-CA" sz="800" dirty="0"/>
              <a:t> </a:t>
            </a:r>
            <a:endParaRPr lang="en-US" sz="800" dirty="0">
              <a:noFill/>
            </a:endParaRPr>
          </a:p>
        </p:txBody>
      </p:sp>
      <p:sp>
        <p:nvSpPr>
          <p:cNvPr id="3" name="Text Placeholder 2"/>
          <p:cNvSpPr>
            <a:spLocks noGrp="1"/>
          </p:cNvSpPr>
          <p:nvPr>
            <p:ph type="body" idx="1"/>
          </p:nvPr>
        </p:nvSpPr>
        <p:spPr>
          <a:xfrm>
            <a:off x="182697" y="133906"/>
            <a:ext cx="11861442" cy="6569071"/>
          </a:xfrm>
          <a:solidFill>
            <a:srgbClr val="009999">
              <a:alpha val="7000"/>
            </a:srgbClr>
          </a:solidFill>
          <a:scene3d>
            <a:camera prst="orthographicFront"/>
            <a:lightRig rig="threePt" dir="t"/>
          </a:scene3d>
          <a:sp3d>
            <a:bevelT w="165100" prst="coolSlant"/>
          </a:sp3d>
        </p:spPr>
        <p:txBody>
          <a:bodyPr anchor="t">
            <a:normAutofit/>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104508" y="29360"/>
            <a:ext cx="7570894" cy="722860"/>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Covenant Calendar – </a:t>
            </a:r>
            <a:r>
              <a:rPr lang="en-CA" sz="3600" b="1" i="1" dirty="0">
                <a:ln>
                  <a:solidFill>
                    <a:schemeClr val="tx1"/>
                  </a:solidFill>
                </a:ln>
                <a:solidFill>
                  <a:srgbClr val="CC00CC"/>
                </a:solidFill>
                <a:effectLst>
                  <a:glow rad="127000">
                    <a:srgbClr val="FFFF00"/>
                  </a:glow>
                </a:effectLst>
                <a:latin typeface="Georgia" panose="02040502050405020303" pitchFamily="18" charset="0"/>
              </a:rPr>
              <a:t>Tishri </a:t>
            </a:r>
            <a:r>
              <a:rPr lang="en-CA" sz="3600" b="1" i="1" dirty="0">
                <a:ln>
                  <a:solidFill>
                    <a:schemeClr val="tx1"/>
                  </a:solidFill>
                </a:ln>
                <a:solidFill>
                  <a:srgbClr val="CC00CC"/>
                </a:solidFill>
                <a:effectLst>
                  <a:glow rad="127000">
                    <a:srgbClr val="00B0F0"/>
                  </a:glow>
                </a:effectLst>
                <a:latin typeface="Georgia" panose="02040502050405020303" pitchFamily="18" charset="0"/>
              </a:rPr>
              <a:t>9!	</a:t>
            </a:r>
          </a:p>
        </p:txBody>
      </p:sp>
      <p:sp>
        <p:nvSpPr>
          <p:cNvPr id="5" name="Rectangle 4"/>
          <p:cNvSpPr/>
          <p:nvPr/>
        </p:nvSpPr>
        <p:spPr>
          <a:xfrm>
            <a:off x="396388" y="3474492"/>
            <a:ext cx="1363075"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solidFill>
                  <a:srgbClr val="00CC00"/>
                </a:solidFill>
              </a:rPr>
              <a:t>8</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6813687" y="3473610"/>
            <a:ext cx="4931523" cy="631372"/>
          </a:xfrm>
          <a:prstGeom prst="rect">
            <a:avLst/>
          </a:prstGeom>
          <a:solidFill>
            <a:schemeClr val="tx1">
              <a:lumMod val="75000"/>
              <a:lumOff val="25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t> </a:t>
            </a:r>
            <a:r>
              <a:rPr lang="en-CA" sz="3600" b="1" dirty="0">
                <a:ln>
                  <a:solidFill>
                    <a:srgbClr val="CC00CC"/>
                  </a:solidFill>
                </a:ln>
              </a:rPr>
              <a:t>Tishri 9 - Night Season</a:t>
            </a:r>
          </a:p>
        </p:txBody>
      </p:sp>
      <p:sp>
        <p:nvSpPr>
          <p:cNvPr id="9" name="Rectangle 8"/>
          <p:cNvSpPr/>
          <p:nvPr/>
        </p:nvSpPr>
        <p:spPr>
          <a:xfrm>
            <a:off x="1867422" y="3483434"/>
            <a:ext cx="4826566" cy="631372"/>
          </a:xfrm>
          <a:prstGeom prst="rect">
            <a:avLst/>
          </a:prstGeom>
          <a:solidFill>
            <a:schemeClr val="bg1">
              <a:lumMod val="95000"/>
            </a:schemeClr>
          </a:soli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chemeClr val="tx1"/>
                </a:solidFill>
              </a:rPr>
              <a:t>Tishri 9  </a:t>
            </a:r>
            <a:r>
              <a:rPr lang="en-CA" sz="3600" b="1" i="1" dirty="0">
                <a:ln w="12700">
                  <a:solidFill>
                    <a:srgbClr val="0000FF"/>
                  </a:solidFill>
                </a:ln>
                <a:solidFill>
                  <a:srgbClr val="CC66FF"/>
                </a:solidFill>
              </a:rPr>
              <a:t>Preparation</a:t>
            </a:r>
          </a:p>
        </p:txBody>
      </p:sp>
      <p:cxnSp>
        <p:nvCxnSpPr>
          <p:cNvPr id="11" name="Straight Connector 10"/>
          <p:cNvCxnSpPr/>
          <p:nvPr/>
        </p:nvCxnSpPr>
        <p:spPr>
          <a:xfrm rot="-60000" flipV="1">
            <a:off x="1810758" y="2391211"/>
            <a:ext cx="11747" cy="1728383"/>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04024" y="24664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CC66FF"/>
                </a:solidFill>
              </a:rPr>
              <a:t>Dawn</a:t>
            </a:r>
          </a:p>
        </p:txBody>
      </p:sp>
      <p:sp>
        <p:nvSpPr>
          <p:cNvPr id="16" name="Rectangle 15"/>
          <p:cNvSpPr/>
          <p:nvPr/>
        </p:nvSpPr>
        <p:spPr>
          <a:xfrm>
            <a:off x="4031355" y="1018142"/>
            <a:ext cx="7713855" cy="1645184"/>
          </a:xfrm>
          <a:prstGeom prst="rect">
            <a:avLst/>
          </a:prstGeom>
          <a:solidFill>
            <a:schemeClr val="accent5">
              <a:lumMod val="20000"/>
              <a:lumOff val="8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000" b="1" i="1" dirty="0">
                <a:ln>
                  <a:solidFill>
                    <a:srgbClr val="0000FF"/>
                  </a:solidFill>
                </a:ln>
                <a:solidFill>
                  <a:srgbClr val="CC66FF"/>
                </a:solidFill>
              </a:rPr>
              <a:t>Preparation</a:t>
            </a:r>
            <a:r>
              <a:rPr lang="en-CA" sz="3000" dirty="0">
                <a:ln>
                  <a:solidFill>
                    <a:srgbClr val="0000FF"/>
                  </a:solidFill>
                </a:ln>
                <a:solidFill>
                  <a:schemeClr val="tx1"/>
                </a:solidFill>
              </a:rPr>
              <a:t> day – Tishri 9.  We have been given a very special command for the precise time when the moment the sun has removed itself.</a:t>
            </a:r>
            <a:endParaRPr lang="en-CA" sz="3000" b="1" i="1" dirty="0">
              <a:ln>
                <a:solidFill>
                  <a:srgbClr val="0000FF"/>
                </a:solidFill>
              </a:ln>
              <a:solidFill>
                <a:srgbClr val="CC66FF"/>
              </a:solidFill>
            </a:endParaRPr>
          </a:p>
        </p:txBody>
      </p:sp>
      <p:sp>
        <p:nvSpPr>
          <p:cNvPr id="17" name="Rectangle 16"/>
          <p:cNvSpPr/>
          <p:nvPr/>
        </p:nvSpPr>
        <p:spPr>
          <a:xfrm>
            <a:off x="245463" y="4542933"/>
            <a:ext cx="6709805" cy="2252251"/>
          </a:xfrm>
          <a:prstGeom prst="rect">
            <a:avLst/>
          </a:prstGeom>
          <a:solidFill>
            <a:schemeClr val="bg1">
              <a:lumMod val="65000"/>
            </a:schemeClr>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schemeClr val="tx1"/>
                </a:solidFill>
              </a:rPr>
              <a:t> </a:t>
            </a:r>
            <a:r>
              <a:rPr lang="en-CA" sz="3200" i="1" dirty="0">
                <a:ln>
                  <a:solidFill>
                    <a:srgbClr val="FF00FF"/>
                  </a:solidFill>
                </a:ln>
                <a:solidFill>
                  <a:srgbClr val="009999"/>
                </a:solidFill>
                <a:latin typeface="Georgia" panose="02040502050405020303" pitchFamily="18" charset="0"/>
              </a:rPr>
              <a:t>Lev 23:32 </a:t>
            </a:r>
            <a:r>
              <a:rPr lang="en-CA" sz="3200" dirty="0">
                <a:solidFill>
                  <a:schemeClr val="tx1"/>
                </a:solidFill>
              </a:rPr>
              <a:t>– </a:t>
            </a:r>
            <a:r>
              <a:rPr lang="en-CA" sz="3200" b="1" dirty="0">
                <a:ln>
                  <a:solidFill>
                    <a:srgbClr val="0000FF"/>
                  </a:solidFill>
                </a:ln>
                <a:solidFill>
                  <a:srgbClr val="FF9900"/>
                </a:solidFill>
              </a:rPr>
              <a:t>On the </a:t>
            </a:r>
            <a:r>
              <a:rPr lang="en-CA" sz="3200" b="1" u="sng" dirty="0">
                <a:ln>
                  <a:solidFill>
                    <a:srgbClr val="0000FF"/>
                  </a:solidFill>
                </a:ln>
                <a:solidFill>
                  <a:srgbClr val="FF9900"/>
                </a:solidFill>
              </a:rPr>
              <a:t>ninth</a:t>
            </a:r>
            <a:r>
              <a:rPr lang="en-CA" sz="3200" b="1" dirty="0">
                <a:ln>
                  <a:solidFill>
                    <a:srgbClr val="0000FF"/>
                  </a:solidFill>
                </a:ln>
                <a:solidFill>
                  <a:srgbClr val="FF9900"/>
                </a:solidFill>
              </a:rPr>
              <a:t> day of the month at </a:t>
            </a:r>
            <a:r>
              <a:rPr lang="en-CA" sz="3200" b="1" u="sng" dirty="0">
                <a:ln>
                  <a:solidFill>
                    <a:srgbClr val="0000FF"/>
                  </a:solidFill>
                </a:ln>
                <a:solidFill>
                  <a:srgbClr val="FF9900"/>
                </a:solidFill>
              </a:rPr>
              <a:t>evenin</a:t>
            </a:r>
            <a:r>
              <a:rPr lang="en-CA" sz="3200" b="1" dirty="0">
                <a:ln>
                  <a:solidFill>
                    <a:srgbClr val="0000FF"/>
                  </a:solidFill>
                </a:ln>
                <a:solidFill>
                  <a:srgbClr val="FF9900"/>
                </a:solidFill>
              </a:rPr>
              <a:t>g, from </a:t>
            </a:r>
            <a:br>
              <a:rPr lang="en-CA" sz="3200" b="1" dirty="0">
                <a:ln>
                  <a:solidFill>
                    <a:srgbClr val="0000FF"/>
                  </a:solidFill>
                </a:ln>
                <a:solidFill>
                  <a:srgbClr val="FF9900"/>
                </a:solidFill>
              </a:rPr>
            </a:br>
            <a:r>
              <a:rPr lang="en-CA" sz="3200" b="1" i="1" u="sng" dirty="0">
                <a:ln w="19050">
                  <a:solidFill>
                    <a:srgbClr val="0000FF"/>
                  </a:solidFill>
                </a:ln>
                <a:solidFill>
                  <a:srgbClr val="FF9900"/>
                </a:solidFill>
                <a:latin typeface="Comic Sans MS" panose="030F0702030302020204" pitchFamily="66" charset="0"/>
              </a:rPr>
              <a:t>EVENING TO EVENING</a:t>
            </a:r>
            <a:r>
              <a:rPr lang="en-CA" sz="3200" b="1" i="1" dirty="0">
                <a:ln w="19050">
                  <a:solidFill>
                    <a:srgbClr val="0000FF"/>
                  </a:solidFill>
                </a:ln>
                <a:solidFill>
                  <a:srgbClr val="FF9900"/>
                </a:solidFill>
                <a:latin typeface="Comic Sans MS" panose="030F0702030302020204" pitchFamily="66" charset="0"/>
              </a:rPr>
              <a:t>, </a:t>
            </a:r>
            <a:br>
              <a:rPr lang="en-CA" sz="3200" b="1" i="1" dirty="0">
                <a:ln w="19050">
                  <a:solidFill>
                    <a:srgbClr val="0000FF"/>
                  </a:solidFill>
                </a:ln>
                <a:solidFill>
                  <a:srgbClr val="FF9900"/>
                </a:solidFill>
                <a:latin typeface="Comic Sans MS" panose="030F0702030302020204" pitchFamily="66" charset="0"/>
              </a:rPr>
            </a:br>
            <a:r>
              <a:rPr lang="en-CA" sz="3200" b="1" i="1" dirty="0">
                <a:ln w="19050">
                  <a:solidFill>
                    <a:srgbClr val="0000FF"/>
                  </a:solidFill>
                </a:ln>
                <a:solidFill>
                  <a:srgbClr val="FF9900"/>
                </a:solidFill>
                <a:latin typeface="Comic Sans MS" panose="030F0702030302020204" pitchFamily="66" charset="0"/>
              </a:rPr>
              <a:t>you </a:t>
            </a:r>
            <a:r>
              <a:rPr lang="en-CA" sz="3200" b="1" i="1" u="sng" dirty="0">
                <a:ln w="19050">
                  <a:solidFill>
                    <a:srgbClr val="0000FF"/>
                  </a:solidFill>
                </a:ln>
                <a:solidFill>
                  <a:srgbClr val="FF9900"/>
                </a:solidFill>
                <a:latin typeface="Comic Sans MS" panose="030F0702030302020204" pitchFamily="66" charset="0"/>
              </a:rPr>
              <a:t>OBSERVE</a:t>
            </a:r>
            <a:r>
              <a:rPr lang="en-CA" sz="3200" b="1" i="1" dirty="0">
                <a:ln w="19050">
                  <a:solidFill>
                    <a:srgbClr val="0000FF"/>
                  </a:solidFill>
                </a:ln>
                <a:solidFill>
                  <a:srgbClr val="FF9900"/>
                </a:solidFill>
                <a:latin typeface="Comic Sans MS" panose="030F0702030302020204" pitchFamily="66" charset="0"/>
              </a:rPr>
              <a:t> your Shabbath.</a:t>
            </a:r>
            <a:endParaRPr lang="en-CA" sz="3200" b="1" i="1" dirty="0">
              <a:ln w="19050">
                <a:solidFill>
                  <a:srgbClr val="0000FF"/>
                </a:solidFill>
              </a:ln>
              <a:solidFill>
                <a:schemeClr val="tx1"/>
              </a:solidFill>
              <a:latin typeface="Comic Sans MS" panose="030F0702030302020204" pitchFamily="66" charset="0"/>
            </a:endParaRPr>
          </a:p>
        </p:txBody>
      </p:sp>
      <p:sp>
        <p:nvSpPr>
          <p:cNvPr id="20" name="Rectangle 19"/>
          <p:cNvSpPr/>
          <p:nvPr/>
        </p:nvSpPr>
        <p:spPr>
          <a:xfrm>
            <a:off x="5479455" y="2721123"/>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9900"/>
                </a:solidFill>
              </a:rPr>
              <a:t>Sunset</a:t>
            </a:r>
          </a:p>
        </p:txBody>
      </p:sp>
      <p:sp>
        <p:nvSpPr>
          <p:cNvPr id="21" name="Rectangle 20"/>
          <p:cNvSpPr/>
          <p:nvPr/>
        </p:nvSpPr>
        <p:spPr>
          <a:xfrm>
            <a:off x="364277" y="1025235"/>
            <a:ext cx="2842224" cy="1441083"/>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95F1FD"/>
                  </a:glow>
                </a:effectLst>
              </a:rPr>
              <a:t>9</a:t>
            </a:r>
            <a:r>
              <a:rPr lang="en-CA" sz="2800" dirty="0">
                <a:solidFill>
                  <a:schemeClr val="tx1"/>
                </a:solidFill>
              </a:rPr>
              <a:t> starts at </a:t>
            </a:r>
            <a:r>
              <a:rPr lang="en-CA" sz="2800" b="1" i="1" dirty="0">
                <a:solidFill>
                  <a:srgbClr val="CC00CC"/>
                </a:solidFill>
              </a:rPr>
              <a:t>Dawn</a:t>
            </a:r>
            <a:r>
              <a:rPr lang="en-CA" sz="2800" dirty="0">
                <a:solidFill>
                  <a:schemeClr val="tx1"/>
                </a:solidFill>
              </a:rPr>
              <a:t> as per </a:t>
            </a:r>
            <a:br>
              <a:rPr lang="en-CA" sz="2800" dirty="0">
                <a:solidFill>
                  <a:schemeClr val="tx1"/>
                </a:solidFill>
              </a:rPr>
            </a:br>
            <a:r>
              <a:rPr lang="en-CA" sz="2800" b="1" i="1" dirty="0">
                <a:solidFill>
                  <a:srgbClr val="009999"/>
                </a:solidFill>
              </a:rPr>
              <a:t>Gen 1</a:t>
            </a:r>
            <a:r>
              <a:rPr lang="en-CA" sz="2800" i="1" dirty="0">
                <a:solidFill>
                  <a:srgbClr val="009999"/>
                </a:solidFill>
              </a:rPr>
              <a:t> </a:t>
            </a:r>
            <a:r>
              <a:rPr lang="en-CA" sz="2800" dirty="0">
                <a:solidFill>
                  <a:schemeClr val="tx1"/>
                </a:solidFill>
              </a:rPr>
              <a:t>- </a:t>
            </a:r>
            <a:r>
              <a:rPr lang="en-CA" sz="2800" b="1" i="1" dirty="0">
                <a:solidFill>
                  <a:srgbClr val="0000FF"/>
                </a:solidFill>
              </a:rPr>
              <a:t>Creation. </a:t>
            </a:r>
          </a:p>
        </p:txBody>
      </p:sp>
      <p:sp>
        <p:nvSpPr>
          <p:cNvPr id="6" name="Rectangle 5"/>
          <p:cNvSpPr/>
          <p:nvPr/>
        </p:nvSpPr>
        <p:spPr>
          <a:xfrm>
            <a:off x="1879508" y="348146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H="1" flipV="1">
            <a:off x="2070847" y="3181846"/>
            <a:ext cx="3974" cy="9466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900694" y="2727581"/>
            <a:ext cx="1305807"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2800" b="1" dirty="0">
                <a:solidFill>
                  <a:srgbClr val="FF9900"/>
                </a:solidFill>
              </a:rPr>
              <a:t>Sunrise</a:t>
            </a:r>
          </a:p>
        </p:txBody>
      </p:sp>
      <p:sp>
        <p:nvSpPr>
          <p:cNvPr id="36" name="Rectangle 35"/>
          <p:cNvSpPr/>
          <p:nvPr/>
        </p:nvSpPr>
        <p:spPr>
          <a:xfrm>
            <a:off x="6736080" y="3465901"/>
            <a:ext cx="239642"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le 6"/>
          <p:cNvSpPr/>
          <p:nvPr/>
        </p:nvSpPr>
        <p:spPr>
          <a:xfrm>
            <a:off x="6756399" y="3086665"/>
            <a:ext cx="278255" cy="1298938"/>
          </a:xfrm>
          <a:prstGeom prst="roundRect">
            <a:avLst/>
          </a:prstGeom>
          <a:noFill/>
          <a:ln w="7620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7675402" y="18950"/>
            <a:ext cx="4325507" cy="757079"/>
          </a:xfrm>
          <a:prstGeom prst="rect">
            <a:avLst/>
          </a:prstGeom>
          <a:gradFill>
            <a:gsLst>
              <a:gs pos="0">
                <a:schemeClr val="accent4">
                  <a:lumMod val="60000"/>
                  <a:lumOff val="40000"/>
                </a:schemeClr>
              </a:gs>
              <a:gs pos="31000">
                <a:schemeClr val="accent6">
                  <a:lumMod val="60000"/>
                  <a:lumOff val="40000"/>
                </a:schemeClr>
              </a:gs>
              <a:gs pos="65000">
                <a:schemeClr val="accent1">
                  <a:lumMod val="60000"/>
                  <a:lumOff val="40000"/>
                </a:schemeClr>
              </a:gs>
              <a:gs pos="95000">
                <a:schemeClr val="bg2">
                  <a:lumMod val="50000"/>
                </a:schemeClr>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300" b="1" i="1" dirty="0">
                <a:ln>
                  <a:solidFill>
                    <a:sysClr val="windowText" lastClr="000000"/>
                  </a:solidFill>
                </a:ln>
                <a:solidFill>
                  <a:srgbClr val="FF9900"/>
                </a:solidFill>
                <a:latin typeface="Comic Sans MS" panose="030F0702030302020204" pitchFamily="66" charset="0"/>
              </a:rPr>
              <a:t>From </a:t>
            </a:r>
            <a:r>
              <a:rPr lang="en-CA" sz="4300" b="1" i="1" u="sng" dirty="0">
                <a:ln>
                  <a:solidFill>
                    <a:sysClr val="windowText" lastClr="000000"/>
                  </a:solidFill>
                </a:ln>
                <a:solidFill>
                  <a:srgbClr val="FF9900"/>
                </a:solidFill>
                <a:latin typeface="Comic Sans MS" panose="030F0702030302020204" pitchFamily="66" charset="0"/>
              </a:rPr>
              <a:t>Even</a:t>
            </a:r>
            <a:r>
              <a:rPr lang="en-CA" sz="4300" b="1" i="1" dirty="0">
                <a:ln>
                  <a:solidFill>
                    <a:sysClr val="windowText" lastClr="000000"/>
                  </a:solidFill>
                </a:ln>
                <a:solidFill>
                  <a:srgbClr val="FF9900"/>
                </a:solidFill>
                <a:latin typeface="Comic Sans MS" panose="030F0702030302020204" pitchFamily="66" charset="0"/>
              </a:rPr>
              <a:t> to …</a:t>
            </a:r>
          </a:p>
        </p:txBody>
      </p:sp>
      <p:cxnSp>
        <p:nvCxnSpPr>
          <p:cNvPr id="24" name="Straight Arrow Connector 23"/>
          <p:cNvCxnSpPr/>
          <p:nvPr/>
        </p:nvCxnSpPr>
        <p:spPr>
          <a:xfrm flipV="1">
            <a:off x="6880860" y="4265764"/>
            <a:ext cx="5163279" cy="9056"/>
          </a:xfrm>
          <a:prstGeom prst="straightConnector1">
            <a:avLst/>
          </a:prstGeom>
          <a:ln w="57150">
            <a:solidFill>
              <a:srgbClr val="95F1FD"/>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7284374" y="4542933"/>
            <a:ext cx="4681023" cy="2160044"/>
          </a:xfrm>
          <a:prstGeom prst="rect">
            <a:avLst/>
          </a:prstGeom>
          <a:solidFill>
            <a:srgbClr val="00B050"/>
          </a:solidFill>
          <a:ln w="3810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The timing for this command </a:t>
            </a:r>
            <a:br>
              <a:rPr lang="en-CA" sz="2800" dirty="0">
                <a:solidFill>
                  <a:schemeClr val="tx1"/>
                </a:solidFill>
              </a:rPr>
            </a:br>
            <a:r>
              <a:rPr lang="en-CA" sz="2800" dirty="0">
                <a:solidFill>
                  <a:schemeClr val="tx1"/>
                </a:solidFill>
              </a:rPr>
              <a:t>is AFTER THE SUNSET, </a:t>
            </a:r>
            <a:br>
              <a:rPr lang="en-CA" sz="2800" dirty="0">
                <a:solidFill>
                  <a:schemeClr val="tx1"/>
                </a:solidFill>
              </a:rPr>
            </a:br>
            <a:r>
              <a:rPr lang="en-CA" sz="2800" u="sng" dirty="0">
                <a:solidFill>
                  <a:schemeClr val="tx1"/>
                </a:solidFill>
              </a:rPr>
              <a:t>not before</a:t>
            </a:r>
            <a:r>
              <a:rPr lang="en-CA" sz="2800" dirty="0">
                <a:solidFill>
                  <a:schemeClr val="tx1"/>
                </a:solidFill>
              </a:rPr>
              <a:t> </a:t>
            </a:r>
            <a:br>
              <a:rPr lang="en-CA" sz="2800" dirty="0">
                <a:solidFill>
                  <a:schemeClr val="tx1"/>
                </a:solidFill>
              </a:rPr>
            </a:br>
            <a:r>
              <a:rPr lang="en-CA" sz="2800" dirty="0">
                <a:solidFill>
                  <a:schemeClr val="tx1"/>
                </a:solidFill>
              </a:rPr>
              <a:t>as rabbinical desires at times demand us to believe.</a:t>
            </a:r>
          </a:p>
        </p:txBody>
      </p:sp>
      <p:cxnSp>
        <p:nvCxnSpPr>
          <p:cNvPr id="19" name="Straight Connector 18"/>
          <p:cNvCxnSpPr/>
          <p:nvPr/>
        </p:nvCxnSpPr>
        <p:spPr>
          <a:xfrm flipH="1" flipV="1">
            <a:off x="6689292" y="3181846"/>
            <a:ext cx="9390" cy="1111480"/>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0" name="Slide Number Placeholder 9"/>
          <p:cNvSpPr>
            <a:spLocks noGrp="1"/>
          </p:cNvSpPr>
          <p:nvPr>
            <p:ph type="sldNum" sz="quarter" idx="12"/>
          </p:nvPr>
        </p:nvSpPr>
        <p:spPr>
          <a:xfrm>
            <a:off x="11497491" y="6323411"/>
            <a:ext cx="435432" cy="365125"/>
          </a:xfrm>
        </p:spPr>
        <p:txBody>
          <a:bodyPr/>
          <a:lstStyle/>
          <a:p>
            <a:fld id="{0FAB87E4-7748-4117-92E5-790DAABEC644}" type="slidenum">
              <a:rPr lang="en-US" sz="1400" b="1" smtClean="0">
                <a:solidFill>
                  <a:schemeClr val="tx1"/>
                </a:solidFill>
              </a:rPr>
              <a:t>51</a:t>
            </a:fld>
            <a:endParaRPr lang="en-US" sz="1400" b="1" dirty="0">
              <a:solidFill>
                <a:schemeClr val="tx1"/>
              </a:solidFill>
            </a:endParaRPr>
          </a:p>
        </p:txBody>
      </p:sp>
    </p:spTree>
    <p:extLst>
      <p:ext uri="{BB962C8B-B14F-4D97-AF65-F5344CB8AC3E}">
        <p14:creationId xmlns:p14="http://schemas.microsoft.com/office/powerpoint/2010/main" val="343518047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22" presetClass="emph" presetSubtype="0" repeatCount="3000" fill="hold" grpId="1" nodeType="withEffect">
                                  <p:stCondLst>
                                    <p:cond delay="1500"/>
                                  </p:stCondLst>
                                  <p:childTnLst>
                                    <p:animClr clrSpc="hsl" dir="cw">
                                      <p:cBhvr override="childStyle">
                                        <p:cTn id="11" dur="500" fill="hold"/>
                                        <p:tgtEl>
                                          <p:spTgt spid="18"/>
                                        </p:tgtEl>
                                        <p:attrNameLst>
                                          <p:attrName>style.color</p:attrName>
                                        </p:attrNameLst>
                                      </p:cBhvr>
                                      <p:by>
                                        <p:hsl h="-7200000" s="0" l="0"/>
                                      </p:by>
                                    </p:animClr>
                                    <p:animClr clrSpc="hsl" dir="cw">
                                      <p:cBhvr>
                                        <p:cTn id="12" dur="500" fill="hold"/>
                                        <p:tgtEl>
                                          <p:spTgt spid="18"/>
                                        </p:tgtEl>
                                        <p:attrNameLst>
                                          <p:attrName>fillcolor</p:attrName>
                                        </p:attrNameLst>
                                      </p:cBhvr>
                                      <p:by>
                                        <p:hsl h="-7200000" s="0" l="0"/>
                                      </p:by>
                                    </p:animClr>
                                    <p:animClr clrSpc="hsl" dir="cw">
                                      <p:cBhvr>
                                        <p:cTn id="13" dur="500" fill="hold"/>
                                        <p:tgtEl>
                                          <p:spTgt spid="18"/>
                                        </p:tgtEl>
                                        <p:attrNameLst>
                                          <p:attrName>stroke.color</p:attrName>
                                        </p:attrNameLst>
                                      </p:cBhvr>
                                      <p:by>
                                        <p:hsl h="-7200000" s="0" l="0"/>
                                      </p:by>
                                    </p:animClr>
                                    <p:set>
                                      <p:cBhvr>
                                        <p:cTn id="14" dur="500" fill="hold"/>
                                        <p:tgtEl>
                                          <p:spTgt spid="18"/>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400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400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par>
                                <p:cTn id="32" presetID="2" presetClass="entr" presetSubtype="2" fill="hold" grpId="0" nodeType="withEffect">
                                  <p:stCondLst>
                                    <p:cond delay="500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1250" fill="hold"/>
                                        <p:tgtEl>
                                          <p:spTgt spid="36"/>
                                        </p:tgtEl>
                                        <p:attrNameLst>
                                          <p:attrName>ppt_x</p:attrName>
                                        </p:attrNameLst>
                                      </p:cBhvr>
                                      <p:tavLst>
                                        <p:tav tm="0">
                                          <p:val>
                                            <p:strVal val="1+#ppt_w/2"/>
                                          </p:val>
                                        </p:tav>
                                        <p:tav tm="100000">
                                          <p:val>
                                            <p:strVal val="#ppt_x"/>
                                          </p:val>
                                        </p:tav>
                                      </p:tavLst>
                                    </p:anim>
                                    <p:anim calcmode="lin" valueType="num">
                                      <p:cBhvr additive="base">
                                        <p:cTn id="35" dur="1250" fill="hold"/>
                                        <p:tgtEl>
                                          <p:spTgt spid="36"/>
                                        </p:tgtEl>
                                        <p:attrNameLst>
                                          <p:attrName>ppt_y</p:attrName>
                                        </p:attrNameLst>
                                      </p:cBhvr>
                                      <p:tavLst>
                                        <p:tav tm="0">
                                          <p:val>
                                            <p:strVal val="#ppt_y"/>
                                          </p:val>
                                        </p:tav>
                                        <p:tav tm="100000">
                                          <p:val>
                                            <p:strVal val="#ppt_y"/>
                                          </p:val>
                                        </p:tav>
                                      </p:tavLst>
                                    </p:anim>
                                  </p:childTnLst>
                                </p:cTn>
                              </p:par>
                              <p:par>
                                <p:cTn id="36" presetID="21" presetClass="entr" presetSubtype="8" repeatCount="5000" fill="hold" grpId="0" nodeType="withEffect">
                                  <p:stCondLst>
                                    <p:cond delay="6500"/>
                                  </p:stCondLst>
                                  <p:childTnLst>
                                    <p:set>
                                      <p:cBhvr>
                                        <p:cTn id="37" dur="1" fill="hold">
                                          <p:stCondLst>
                                            <p:cond delay="0"/>
                                          </p:stCondLst>
                                        </p:cTn>
                                        <p:tgtEl>
                                          <p:spTgt spid="7"/>
                                        </p:tgtEl>
                                        <p:attrNameLst>
                                          <p:attrName>style.visibility</p:attrName>
                                        </p:attrNameLst>
                                      </p:cBhvr>
                                      <p:to>
                                        <p:strVal val="visible"/>
                                      </p:to>
                                    </p:set>
                                    <p:animEffect transition="in" filter="wheel(8)">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circle(in)">
                                      <p:cBhvr>
                                        <p:cTn id="43" dur="1000"/>
                                        <p:tgtEl>
                                          <p:spTgt spid="17"/>
                                        </p:tgtEl>
                                      </p:cBhvr>
                                    </p:animEffect>
                                  </p:childTnLst>
                                </p:cTn>
                              </p:par>
                              <p:par>
                                <p:cTn id="44" presetID="22" presetClass="entr" presetSubtype="8" fill="hold" grpId="0" nodeType="withEffect">
                                  <p:stCondLst>
                                    <p:cond delay="350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3000"/>
                                        <p:tgtEl>
                                          <p:spTgt spid="8"/>
                                        </p:tgtEl>
                                      </p:cBhvr>
                                    </p:animEffect>
                                  </p:childTnLst>
                                </p:cTn>
                              </p:par>
                              <p:par>
                                <p:cTn id="47" presetID="22" presetClass="entr" presetSubtype="8" fill="hold" nodeType="withEffect">
                                  <p:stCondLst>
                                    <p:cond delay="350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4500"/>
                                        <p:tgtEl>
                                          <p:spTgt spid="24"/>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barn(inVertical)">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animBg="1"/>
      <p:bldP spid="20" grpId="0"/>
      <p:bldP spid="36" grpId="0" animBg="1"/>
      <p:bldP spid="7" grpId="0" animBg="1"/>
      <p:bldP spid="18" grpId="0" animBg="1"/>
      <p:bldP spid="18" grpId="1" animBg="1"/>
      <p:bldP spid="1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4">
                <a:lumMod val="60000"/>
                <a:lumOff val="40000"/>
              </a:schemeClr>
            </a:gs>
            <a:gs pos="3000">
              <a:schemeClr val="accent1">
                <a:lumMod val="60000"/>
                <a:lumOff val="40000"/>
              </a:schemeClr>
            </a:gs>
            <a:gs pos="59000">
              <a:schemeClr val="bg2">
                <a:lumMod val="50000"/>
                <a:alpha val="94000"/>
              </a:schemeClr>
            </a:gs>
          </a:gsLst>
          <a:lin ang="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FF9900">
              <a:alpha val="79000"/>
            </a:srgbClr>
          </a:solidFill>
        </p:spPr>
        <p:txBody>
          <a:bodyPr>
            <a:normAutofit/>
          </a:bodyPr>
          <a:lstStyle/>
          <a:p>
            <a:r>
              <a:rPr lang="en-US" sz="800" dirty="0">
                <a:noFill/>
              </a:rPr>
              <a:t>.</a:t>
            </a:r>
          </a:p>
        </p:txBody>
      </p:sp>
      <p:sp>
        <p:nvSpPr>
          <p:cNvPr id="3" name="Text Placeholder 2"/>
          <p:cNvSpPr>
            <a:spLocks noGrp="1"/>
          </p:cNvSpPr>
          <p:nvPr>
            <p:ph type="body" idx="1"/>
          </p:nvPr>
        </p:nvSpPr>
        <p:spPr>
          <a:xfrm>
            <a:off x="182697" y="89516"/>
            <a:ext cx="11861442" cy="6569071"/>
          </a:xfrm>
          <a:gradFill>
            <a:gsLst>
              <a:gs pos="34000">
                <a:schemeClr val="tx1"/>
              </a:gs>
              <a:gs pos="30000">
                <a:srgbClr val="95F1FD"/>
              </a:gs>
              <a:gs pos="53000">
                <a:schemeClr val="tx1"/>
              </a:gs>
              <a:gs pos="98000">
                <a:schemeClr val="tx1"/>
              </a:gs>
              <a:gs pos="100000">
                <a:srgbClr val="95F1FD"/>
              </a:gs>
              <a:gs pos="55000">
                <a:srgbClr val="95F1FD"/>
              </a:gs>
              <a:gs pos="75000">
                <a:srgbClr val="95F1FD"/>
              </a:gs>
              <a:gs pos="80000">
                <a:schemeClr val="tx1"/>
              </a:gs>
              <a:gs pos="11000">
                <a:srgbClr val="95F1FD"/>
              </a:gs>
              <a:gs pos="7000">
                <a:schemeClr val="bg2">
                  <a:alpha val="94000"/>
                  <a:lumMod val="0"/>
                </a:schemeClr>
              </a:gs>
            </a:gsLst>
            <a:lin ang="0" scaled="0"/>
          </a:gradFill>
          <a:scene3d>
            <a:camera prst="orthographicFront"/>
            <a:lightRig rig="threePt" dir="t"/>
          </a:scene3d>
          <a:sp3d>
            <a:bevelT/>
          </a:sp3d>
        </p:spPr>
        <p:txBody>
          <a:bodyPr anchor="t">
            <a:normAutofit/>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5" name="Rectangle 4"/>
          <p:cNvSpPr/>
          <p:nvPr/>
        </p:nvSpPr>
        <p:spPr>
          <a:xfrm>
            <a:off x="254904" y="3481463"/>
            <a:ext cx="892963"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8</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4040689" y="3476866"/>
            <a:ext cx="2418035" cy="631372"/>
          </a:xfrm>
          <a:prstGeom prst="rect">
            <a:avLst/>
          </a:prstGeom>
          <a:solidFill>
            <a:schemeClr val="tx1">
              <a:lumMod val="75000"/>
              <a:lumOff val="25000"/>
            </a:schemeClr>
          </a:solidFill>
          <a:ln w="38100">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 </a:t>
            </a:r>
            <a:r>
              <a:rPr lang="en-CA" sz="3600" b="1" dirty="0">
                <a:ln>
                  <a:solidFill>
                    <a:srgbClr val="CC00CC"/>
                  </a:solidFill>
                </a:ln>
              </a:rPr>
              <a:t>Tishri 9 </a:t>
            </a:r>
          </a:p>
        </p:txBody>
      </p:sp>
      <p:sp>
        <p:nvSpPr>
          <p:cNvPr id="9" name="Rectangle 8"/>
          <p:cNvSpPr/>
          <p:nvPr/>
        </p:nvSpPr>
        <p:spPr>
          <a:xfrm>
            <a:off x="1411396" y="3469895"/>
            <a:ext cx="2437942" cy="631372"/>
          </a:xfrm>
          <a:prstGeom prst="rect">
            <a:avLst/>
          </a:prstGeom>
          <a:solidFill>
            <a:schemeClr val="bg1">
              <a:lumMod val="95000"/>
            </a:schemeClr>
          </a:solidFill>
          <a:ln w="19050">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Tishri 9</a:t>
            </a:r>
            <a:endParaRPr lang="en-CA" sz="3600" b="1" i="1" dirty="0">
              <a:ln w="12700">
                <a:solidFill>
                  <a:srgbClr val="0000FF"/>
                </a:solidFill>
              </a:ln>
              <a:solidFill>
                <a:srgbClr val="CC66FF"/>
              </a:solidFill>
            </a:endParaRPr>
          </a:p>
        </p:txBody>
      </p:sp>
      <p:cxnSp>
        <p:nvCxnSpPr>
          <p:cNvPr id="11" name="Straight Connector 10"/>
          <p:cNvCxnSpPr/>
          <p:nvPr/>
        </p:nvCxnSpPr>
        <p:spPr>
          <a:xfrm flipH="1" flipV="1">
            <a:off x="1191614" y="2433059"/>
            <a:ext cx="17216" cy="1695468"/>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4904" y="1999356"/>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95F1FD"/>
                  </a:solidFill>
                </a:ln>
                <a:solidFill>
                  <a:srgbClr val="CC66FF"/>
                </a:solidFill>
              </a:rPr>
              <a:t>Dawn</a:t>
            </a:r>
          </a:p>
        </p:txBody>
      </p:sp>
      <p:sp>
        <p:nvSpPr>
          <p:cNvPr id="17" name="Rectangle 16"/>
          <p:cNvSpPr/>
          <p:nvPr/>
        </p:nvSpPr>
        <p:spPr>
          <a:xfrm>
            <a:off x="1411395" y="4980952"/>
            <a:ext cx="9603199" cy="1696973"/>
          </a:xfrm>
          <a:prstGeom prst="rect">
            <a:avLst/>
          </a:prstGeom>
          <a:solidFill>
            <a:schemeClr val="bg1">
              <a:lumMod val="65000"/>
            </a:schemeClr>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a:solidFill>
                  <a:schemeClr val="tx1"/>
                </a:solidFill>
              </a:rPr>
              <a:t> </a:t>
            </a:r>
            <a:r>
              <a:rPr lang="en-CA" sz="3200" i="1" dirty="0">
                <a:ln>
                  <a:solidFill>
                    <a:srgbClr val="FF00FF"/>
                  </a:solidFill>
                </a:ln>
                <a:solidFill>
                  <a:srgbClr val="009999"/>
                </a:solidFill>
                <a:latin typeface="Georgia" panose="02040502050405020303" pitchFamily="18" charset="0"/>
              </a:rPr>
              <a:t>Lev 23:32 </a:t>
            </a:r>
            <a:r>
              <a:rPr lang="en-CA" sz="3200" dirty="0">
                <a:solidFill>
                  <a:schemeClr val="tx1"/>
                </a:solidFill>
              </a:rPr>
              <a:t>– </a:t>
            </a:r>
            <a:r>
              <a:rPr lang="en-CA" sz="3200" b="1" dirty="0">
                <a:ln>
                  <a:solidFill>
                    <a:srgbClr val="0000FF"/>
                  </a:solidFill>
                </a:ln>
                <a:solidFill>
                  <a:srgbClr val="FF9900"/>
                </a:solidFill>
              </a:rPr>
              <a:t>On the </a:t>
            </a:r>
            <a:r>
              <a:rPr lang="en-CA" sz="3200" b="1" u="sng" dirty="0">
                <a:ln>
                  <a:solidFill>
                    <a:srgbClr val="0000FF"/>
                  </a:solidFill>
                </a:ln>
                <a:solidFill>
                  <a:srgbClr val="FF9900"/>
                </a:solidFill>
              </a:rPr>
              <a:t>ninth</a:t>
            </a:r>
            <a:r>
              <a:rPr lang="en-CA" sz="3200" b="1" dirty="0">
                <a:ln>
                  <a:solidFill>
                    <a:srgbClr val="0000FF"/>
                  </a:solidFill>
                </a:ln>
                <a:solidFill>
                  <a:srgbClr val="FF9900"/>
                </a:solidFill>
              </a:rPr>
              <a:t> day of the month at </a:t>
            </a:r>
            <a:r>
              <a:rPr lang="en-CA" sz="3200" b="1" u="sng" dirty="0">
                <a:ln>
                  <a:solidFill>
                    <a:srgbClr val="0000FF"/>
                  </a:solidFill>
                </a:ln>
                <a:solidFill>
                  <a:srgbClr val="FF9900"/>
                </a:solidFill>
              </a:rPr>
              <a:t>evenin</a:t>
            </a:r>
            <a:r>
              <a:rPr lang="en-CA" sz="3200" b="1" dirty="0">
                <a:ln>
                  <a:solidFill>
                    <a:srgbClr val="0000FF"/>
                  </a:solidFill>
                </a:ln>
                <a:solidFill>
                  <a:srgbClr val="FF9900"/>
                </a:solidFill>
              </a:rPr>
              <a:t>g,</a:t>
            </a:r>
            <a:br>
              <a:rPr lang="en-CA" sz="3200" b="1" dirty="0">
                <a:ln>
                  <a:solidFill>
                    <a:srgbClr val="0000FF"/>
                  </a:solidFill>
                </a:ln>
                <a:solidFill>
                  <a:srgbClr val="FF9900"/>
                </a:solidFill>
              </a:rPr>
            </a:br>
            <a:r>
              <a:rPr lang="en-CA" sz="3200" b="1" dirty="0">
                <a:ln>
                  <a:solidFill>
                    <a:srgbClr val="0000FF"/>
                  </a:solidFill>
                </a:ln>
                <a:solidFill>
                  <a:srgbClr val="FF9900"/>
                </a:solidFill>
              </a:rPr>
              <a:t>from </a:t>
            </a:r>
            <a:r>
              <a:rPr lang="en-CA" sz="3200" b="1" i="1" u="sng" dirty="0">
                <a:ln w="19050">
                  <a:solidFill>
                    <a:srgbClr val="0000FF"/>
                  </a:solidFill>
                </a:ln>
                <a:solidFill>
                  <a:srgbClr val="FF9900"/>
                </a:solidFill>
                <a:latin typeface="Comic Sans MS" panose="030F0702030302020204" pitchFamily="66" charset="0"/>
              </a:rPr>
              <a:t>EVENING TO EVENING</a:t>
            </a:r>
            <a:r>
              <a:rPr lang="en-CA" sz="3200" b="1" i="1" dirty="0">
                <a:ln w="19050">
                  <a:solidFill>
                    <a:srgbClr val="0000FF"/>
                  </a:solidFill>
                </a:ln>
                <a:solidFill>
                  <a:srgbClr val="FF9900"/>
                </a:solidFill>
                <a:latin typeface="Comic Sans MS" panose="030F0702030302020204" pitchFamily="66" charset="0"/>
              </a:rPr>
              <a:t>,</a:t>
            </a:r>
            <a:br>
              <a:rPr lang="en-CA" sz="3200" b="1" i="1" u="sng" dirty="0">
                <a:ln w="19050">
                  <a:solidFill>
                    <a:srgbClr val="0000FF"/>
                  </a:solidFill>
                </a:ln>
                <a:solidFill>
                  <a:srgbClr val="FF9900"/>
                </a:solidFill>
                <a:latin typeface="Comic Sans MS" panose="030F0702030302020204" pitchFamily="66" charset="0"/>
              </a:rPr>
            </a:br>
            <a:r>
              <a:rPr lang="en-CA" sz="3200" b="1" i="1" dirty="0">
                <a:ln w="19050">
                  <a:solidFill>
                    <a:srgbClr val="0000FF"/>
                  </a:solidFill>
                </a:ln>
                <a:solidFill>
                  <a:srgbClr val="FF9900"/>
                </a:solidFill>
                <a:latin typeface="Comic Sans MS" panose="030F0702030302020204" pitchFamily="66" charset="0"/>
              </a:rPr>
              <a:t>you  		 your </a:t>
            </a:r>
            <a:r>
              <a:rPr lang="en-CA" sz="3200" b="1" i="1" dirty="0" err="1">
                <a:ln w="19050">
                  <a:solidFill>
                    <a:srgbClr val="0000FF"/>
                  </a:solidFill>
                </a:ln>
                <a:solidFill>
                  <a:srgbClr val="FF9900"/>
                </a:solidFill>
                <a:latin typeface="Comic Sans MS" panose="030F0702030302020204" pitchFamily="66" charset="0"/>
              </a:rPr>
              <a:t>Shabbath</a:t>
            </a:r>
            <a:r>
              <a:rPr lang="en-CA" sz="3200" b="1" i="1" dirty="0">
                <a:ln w="19050">
                  <a:solidFill>
                    <a:srgbClr val="0000FF"/>
                  </a:solidFill>
                </a:ln>
                <a:solidFill>
                  <a:srgbClr val="FF9900"/>
                </a:solidFill>
                <a:latin typeface="Comic Sans MS" panose="030F0702030302020204" pitchFamily="66" charset="0"/>
              </a:rPr>
              <a:t>.</a:t>
            </a:r>
            <a:endParaRPr lang="en-CA" sz="3200" b="1" i="1" dirty="0">
              <a:ln w="19050">
                <a:solidFill>
                  <a:srgbClr val="0000FF"/>
                </a:solidFill>
              </a:ln>
              <a:solidFill>
                <a:schemeClr val="tx1"/>
              </a:solidFill>
              <a:latin typeface="Comic Sans MS" panose="030F0702030302020204" pitchFamily="66" charset="0"/>
            </a:endParaRPr>
          </a:p>
        </p:txBody>
      </p:sp>
      <p:sp>
        <p:nvSpPr>
          <p:cNvPr id="20" name="Rectangle 19"/>
          <p:cNvSpPr/>
          <p:nvPr/>
        </p:nvSpPr>
        <p:spPr>
          <a:xfrm>
            <a:off x="2686753" y="3032289"/>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9900"/>
                </a:solidFill>
              </a:rPr>
              <a:t>Sunset</a:t>
            </a:r>
          </a:p>
        </p:txBody>
      </p:sp>
      <p:sp>
        <p:nvSpPr>
          <p:cNvPr id="21" name="Rectangle 20"/>
          <p:cNvSpPr/>
          <p:nvPr/>
        </p:nvSpPr>
        <p:spPr>
          <a:xfrm>
            <a:off x="121734" y="97037"/>
            <a:ext cx="11617420" cy="642861"/>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Covenant Calendar  </a:t>
            </a:r>
            <a:r>
              <a:rPr lang="en-CA" sz="2800" dirty="0">
                <a:solidFill>
                  <a:schemeClr val="tx1"/>
                </a:solidFill>
              </a:rPr>
              <a:t>Tishri </a:t>
            </a:r>
            <a:r>
              <a:rPr lang="en-CA" sz="2800" b="1" dirty="0">
                <a:solidFill>
                  <a:schemeClr val="tx1"/>
                </a:solidFill>
                <a:effectLst>
                  <a:glow rad="127000">
                    <a:srgbClr val="95F1FD"/>
                  </a:glow>
                </a:effectLst>
              </a:rPr>
              <a:t>9</a:t>
            </a:r>
            <a:r>
              <a:rPr lang="en-CA" sz="2800" dirty="0">
                <a:solidFill>
                  <a:schemeClr val="tx1"/>
                </a:solidFill>
              </a:rPr>
              <a:t> – Preparing for </a:t>
            </a:r>
            <a:r>
              <a:rPr lang="en-CA" sz="2800" b="1" dirty="0">
                <a:solidFill>
                  <a:srgbClr val="0000FF"/>
                </a:solidFill>
              </a:rPr>
              <a:t>Atonement Sabbath! </a:t>
            </a:r>
          </a:p>
        </p:txBody>
      </p:sp>
      <p:sp>
        <p:nvSpPr>
          <p:cNvPr id="6" name="Rectangle 5"/>
          <p:cNvSpPr/>
          <p:nvPr/>
        </p:nvSpPr>
        <p:spPr>
          <a:xfrm>
            <a:off x="1247888" y="3473609"/>
            <a:ext cx="163507" cy="639225"/>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H="1" flipV="1">
            <a:off x="1415272" y="3311371"/>
            <a:ext cx="12000" cy="81715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212373" y="2974622"/>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10" name="Slide Number Placeholder 9"/>
          <p:cNvSpPr>
            <a:spLocks noGrp="1"/>
          </p:cNvSpPr>
          <p:nvPr>
            <p:ph type="sldNum" sz="quarter" idx="12"/>
          </p:nvPr>
        </p:nvSpPr>
        <p:spPr>
          <a:xfrm>
            <a:off x="11806101" y="6563441"/>
            <a:ext cx="435432" cy="365125"/>
          </a:xfrm>
        </p:spPr>
        <p:txBody>
          <a:bodyPr/>
          <a:lstStyle/>
          <a:p>
            <a:fld id="{0FAB87E4-7748-4117-92E5-790DAABEC644}" type="slidenum">
              <a:rPr lang="en-US" sz="1400" b="1" smtClean="0">
                <a:solidFill>
                  <a:schemeClr val="tx1"/>
                </a:solidFill>
              </a:rPr>
              <a:t>52</a:t>
            </a:fld>
            <a:endParaRPr lang="en-US" sz="1400" b="1" dirty="0">
              <a:solidFill>
                <a:schemeClr val="tx1"/>
              </a:solidFill>
            </a:endParaRPr>
          </a:p>
        </p:txBody>
      </p:sp>
      <p:sp>
        <p:nvSpPr>
          <p:cNvPr id="18" name="Rectangle 17"/>
          <p:cNvSpPr/>
          <p:nvPr/>
        </p:nvSpPr>
        <p:spPr>
          <a:xfrm>
            <a:off x="1147867" y="879714"/>
            <a:ext cx="10883113" cy="757079"/>
          </a:xfrm>
          <a:prstGeom prst="rect">
            <a:avLst/>
          </a:prstGeom>
          <a:gradFill>
            <a:gsLst>
              <a:gs pos="0">
                <a:schemeClr val="accent4">
                  <a:lumMod val="60000"/>
                  <a:lumOff val="40000"/>
                </a:schemeClr>
              </a:gs>
              <a:gs pos="31000">
                <a:schemeClr val="accent6">
                  <a:lumMod val="60000"/>
                  <a:lumOff val="40000"/>
                </a:schemeClr>
              </a:gs>
              <a:gs pos="65000">
                <a:schemeClr val="accent1">
                  <a:lumMod val="60000"/>
                  <a:lumOff val="40000"/>
                </a:schemeClr>
              </a:gs>
              <a:gs pos="95000">
                <a:schemeClr val="bg2">
                  <a:lumMod val="50000"/>
                </a:schemeClr>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b="1" i="1" dirty="0">
                <a:ln>
                  <a:solidFill>
                    <a:sysClr val="windowText" lastClr="000000"/>
                  </a:solidFill>
                </a:ln>
                <a:solidFill>
                  <a:srgbClr val="FF9900"/>
                </a:solidFill>
                <a:latin typeface="Comic Sans MS" panose="030F0702030302020204" pitchFamily="66" charset="0"/>
              </a:rPr>
              <a:t>From </a:t>
            </a:r>
            <a:r>
              <a:rPr lang="en-CA" sz="4400" b="1" i="1" u="sng" dirty="0">
                <a:ln>
                  <a:solidFill>
                    <a:sysClr val="windowText" lastClr="000000"/>
                  </a:solidFill>
                </a:ln>
                <a:solidFill>
                  <a:srgbClr val="FF9900"/>
                </a:solidFill>
                <a:latin typeface="Comic Sans MS" panose="030F0702030302020204" pitchFamily="66" charset="0"/>
              </a:rPr>
              <a:t>Even</a:t>
            </a:r>
            <a:r>
              <a:rPr lang="en-CA" sz="4400" b="1" i="1" dirty="0">
                <a:ln>
                  <a:solidFill>
                    <a:sysClr val="windowText" lastClr="000000"/>
                  </a:solidFill>
                </a:ln>
                <a:solidFill>
                  <a:srgbClr val="FF9900"/>
                </a:solidFill>
                <a:latin typeface="Comic Sans MS" panose="030F0702030302020204" pitchFamily="66" charset="0"/>
              </a:rPr>
              <a:t> </a:t>
            </a:r>
            <a:r>
              <a:rPr lang="en-CA" sz="3200" b="1" i="1" dirty="0">
                <a:ln>
                  <a:solidFill>
                    <a:sysClr val="windowText" lastClr="000000"/>
                  </a:solidFill>
                </a:ln>
                <a:solidFill>
                  <a:srgbClr val="FF9900"/>
                </a:solidFill>
                <a:latin typeface="Comic Sans MS" panose="030F0702030302020204" pitchFamily="66" charset="0"/>
              </a:rPr>
              <a:t>(</a:t>
            </a:r>
            <a:r>
              <a:rPr lang="en-CA" sz="3200" b="1" i="1" dirty="0">
                <a:ln>
                  <a:solidFill>
                    <a:sysClr val="windowText" lastClr="000000"/>
                  </a:solidFill>
                </a:ln>
                <a:solidFill>
                  <a:srgbClr val="FF00FF"/>
                </a:solidFill>
                <a:latin typeface="Comic Sans MS" panose="030F0702030302020204" pitchFamily="66" charset="0"/>
              </a:rPr>
              <a:t>Ereb 9</a:t>
            </a:r>
            <a:r>
              <a:rPr lang="en-CA" sz="3200" b="1" i="1" baseline="30000" dirty="0">
                <a:ln>
                  <a:solidFill>
                    <a:sysClr val="windowText" lastClr="000000"/>
                  </a:solidFill>
                </a:ln>
                <a:solidFill>
                  <a:srgbClr val="FF00FF"/>
                </a:solidFill>
                <a:latin typeface="Comic Sans MS" panose="030F0702030302020204" pitchFamily="66" charset="0"/>
              </a:rPr>
              <a:t>th</a:t>
            </a:r>
            <a:r>
              <a:rPr lang="en-CA" sz="3200" b="1" i="1" dirty="0">
                <a:ln>
                  <a:solidFill>
                    <a:sysClr val="windowText" lastClr="000000"/>
                  </a:solidFill>
                </a:ln>
                <a:solidFill>
                  <a:srgbClr val="FF9900"/>
                </a:solidFill>
                <a:latin typeface="Comic Sans MS" panose="030F0702030302020204" pitchFamily="66" charset="0"/>
              </a:rPr>
              <a:t>)    </a:t>
            </a:r>
            <a:r>
              <a:rPr lang="en-CA" sz="4400" b="1" i="1" dirty="0">
                <a:ln>
                  <a:solidFill>
                    <a:sysClr val="windowText" lastClr="000000"/>
                  </a:solidFill>
                </a:ln>
                <a:solidFill>
                  <a:srgbClr val="FF9900"/>
                </a:solidFill>
                <a:latin typeface="Comic Sans MS" panose="030F0702030302020204" pitchFamily="66" charset="0"/>
              </a:rPr>
              <a:t>to   </a:t>
            </a:r>
            <a:r>
              <a:rPr lang="en-CA" sz="4400" b="1" i="1" u="sng" dirty="0">
                <a:ln>
                  <a:solidFill>
                    <a:sysClr val="windowText" lastClr="000000"/>
                  </a:solidFill>
                </a:ln>
                <a:solidFill>
                  <a:srgbClr val="FF9900"/>
                </a:solidFill>
                <a:latin typeface="Comic Sans MS" panose="030F0702030302020204" pitchFamily="66" charset="0"/>
              </a:rPr>
              <a:t>Even</a:t>
            </a:r>
            <a:r>
              <a:rPr lang="en-CA" sz="4400" b="1" i="1" dirty="0">
                <a:ln>
                  <a:solidFill>
                    <a:sysClr val="windowText" lastClr="000000"/>
                  </a:solidFill>
                </a:ln>
                <a:solidFill>
                  <a:srgbClr val="FF9900"/>
                </a:solidFill>
                <a:latin typeface="Comic Sans MS" panose="030F0702030302020204" pitchFamily="66" charset="0"/>
              </a:rPr>
              <a:t> </a:t>
            </a:r>
            <a:r>
              <a:rPr lang="en-CA" sz="3200" b="1" i="1" dirty="0">
                <a:ln>
                  <a:solidFill>
                    <a:sysClr val="windowText" lastClr="000000"/>
                  </a:solidFill>
                </a:ln>
                <a:solidFill>
                  <a:srgbClr val="FF9900"/>
                </a:solidFill>
                <a:latin typeface="Comic Sans MS" panose="030F0702030302020204" pitchFamily="66" charset="0"/>
              </a:rPr>
              <a:t>(</a:t>
            </a:r>
            <a:r>
              <a:rPr lang="en-CA" sz="3200" b="1" i="1" dirty="0">
                <a:ln>
                  <a:solidFill>
                    <a:sysClr val="windowText" lastClr="000000"/>
                  </a:solidFill>
                </a:ln>
                <a:solidFill>
                  <a:srgbClr val="FF00FF"/>
                </a:solidFill>
                <a:latin typeface="Comic Sans MS" panose="030F0702030302020204" pitchFamily="66" charset="0"/>
              </a:rPr>
              <a:t>Ereb 10</a:t>
            </a:r>
            <a:r>
              <a:rPr lang="en-CA" sz="3200" b="1" i="1" baseline="30000" dirty="0">
                <a:ln>
                  <a:solidFill>
                    <a:sysClr val="windowText" lastClr="000000"/>
                  </a:solidFill>
                </a:ln>
                <a:solidFill>
                  <a:srgbClr val="FF00FF"/>
                </a:solidFill>
                <a:latin typeface="Comic Sans MS" panose="030F0702030302020204" pitchFamily="66" charset="0"/>
              </a:rPr>
              <a:t>th</a:t>
            </a:r>
            <a:r>
              <a:rPr lang="en-CA" sz="3200" b="1" i="1" dirty="0">
                <a:ln>
                  <a:solidFill>
                    <a:sysClr val="windowText" lastClr="000000"/>
                  </a:solidFill>
                </a:ln>
                <a:solidFill>
                  <a:srgbClr val="FF9900"/>
                </a:solidFill>
                <a:latin typeface="Comic Sans MS" panose="030F0702030302020204" pitchFamily="66" charset="0"/>
              </a:rPr>
              <a:t>)</a:t>
            </a:r>
          </a:p>
        </p:txBody>
      </p:sp>
      <p:sp>
        <p:nvSpPr>
          <p:cNvPr id="25" name="Rectangle 24"/>
          <p:cNvSpPr/>
          <p:nvPr/>
        </p:nvSpPr>
        <p:spPr>
          <a:xfrm>
            <a:off x="6733602" y="3449751"/>
            <a:ext cx="2446204" cy="631372"/>
          </a:xfrm>
          <a:prstGeom prst="rect">
            <a:avLst/>
          </a:prstGeom>
          <a:solidFill>
            <a:schemeClr val="bg1">
              <a:lumMod val="9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rPr>
              <a:t>Tishri 10 </a:t>
            </a:r>
            <a:r>
              <a:rPr lang="en-CA" sz="3200" b="1" dirty="0">
                <a:solidFill>
                  <a:srgbClr val="0000FF"/>
                </a:solidFill>
              </a:rPr>
              <a:t>A/S</a:t>
            </a:r>
            <a:endParaRPr lang="en-CA" sz="3200" b="1" i="1" dirty="0">
              <a:ln w="12700">
                <a:solidFill>
                  <a:srgbClr val="0000FF"/>
                </a:solidFill>
              </a:ln>
              <a:solidFill>
                <a:srgbClr val="0000FF"/>
              </a:solidFill>
            </a:endParaRPr>
          </a:p>
        </p:txBody>
      </p:sp>
      <p:sp>
        <p:nvSpPr>
          <p:cNvPr id="27" name="Rectangle 26"/>
          <p:cNvSpPr/>
          <p:nvPr/>
        </p:nvSpPr>
        <p:spPr>
          <a:xfrm>
            <a:off x="9432176" y="3465901"/>
            <a:ext cx="2446204" cy="631372"/>
          </a:xfrm>
          <a:prstGeom prst="rect">
            <a:avLst/>
          </a:prstGeom>
          <a:solidFill>
            <a:schemeClr val="tx1">
              <a:lumMod val="75000"/>
              <a:lumOff val="2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 </a:t>
            </a:r>
            <a:r>
              <a:rPr lang="en-CA" sz="3200" b="1" dirty="0">
                <a:ln>
                  <a:solidFill>
                    <a:srgbClr val="CC00CC"/>
                  </a:solidFill>
                </a:ln>
              </a:rPr>
              <a:t>Tishri 10 </a:t>
            </a:r>
            <a:r>
              <a:rPr lang="en-CA" sz="3200" b="1" dirty="0">
                <a:ln>
                  <a:solidFill>
                    <a:srgbClr val="CC00CC"/>
                  </a:solidFill>
                </a:ln>
                <a:solidFill>
                  <a:srgbClr val="95F1FD"/>
                </a:solidFill>
              </a:rPr>
              <a:t>A/S</a:t>
            </a:r>
            <a:r>
              <a:rPr lang="en-CA" sz="3200" b="1" dirty="0">
                <a:ln>
                  <a:solidFill>
                    <a:srgbClr val="CC00CC"/>
                  </a:solidFill>
                </a:ln>
              </a:rPr>
              <a:t> </a:t>
            </a:r>
          </a:p>
        </p:txBody>
      </p:sp>
      <p:sp>
        <p:nvSpPr>
          <p:cNvPr id="29" name="Rectangle 28"/>
          <p:cNvSpPr/>
          <p:nvPr/>
        </p:nvSpPr>
        <p:spPr>
          <a:xfrm>
            <a:off x="9201150" y="3449619"/>
            <a:ext cx="240030"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22" name="Group 21"/>
          <p:cNvGrpSpPr/>
          <p:nvPr/>
        </p:nvGrpSpPr>
        <p:grpSpPr>
          <a:xfrm>
            <a:off x="6513024" y="2681254"/>
            <a:ext cx="224593" cy="2160712"/>
            <a:chOff x="6379854" y="2681254"/>
            <a:chExt cx="224593" cy="2160712"/>
          </a:xfrm>
        </p:grpSpPr>
        <p:cxnSp>
          <p:nvCxnSpPr>
            <p:cNvPr id="30" name="Straight Connector 29"/>
            <p:cNvCxnSpPr/>
            <p:nvPr/>
          </p:nvCxnSpPr>
          <p:spPr>
            <a:xfrm flipH="1" flipV="1">
              <a:off x="6379854" y="2681254"/>
              <a:ext cx="4367" cy="2160712"/>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6416182" y="3466208"/>
              <a:ext cx="163507" cy="639225"/>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2" name="Straight Connector 31"/>
            <p:cNvCxnSpPr/>
            <p:nvPr/>
          </p:nvCxnSpPr>
          <p:spPr>
            <a:xfrm rot="60000" flipH="1" flipV="1">
              <a:off x="6590359" y="3307976"/>
              <a:ext cx="14088" cy="813151"/>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39" name="Rectangle 38"/>
          <p:cNvSpPr/>
          <p:nvPr/>
        </p:nvSpPr>
        <p:spPr>
          <a:xfrm>
            <a:off x="6535195" y="2984791"/>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41" name="Rectangle 40"/>
          <p:cNvSpPr/>
          <p:nvPr/>
        </p:nvSpPr>
        <p:spPr>
          <a:xfrm>
            <a:off x="7984053" y="3011256"/>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9900"/>
                </a:solidFill>
              </a:rPr>
              <a:t>Sunset</a:t>
            </a:r>
          </a:p>
        </p:txBody>
      </p:sp>
      <p:sp>
        <p:nvSpPr>
          <p:cNvPr id="51" name="Rectangle 50"/>
          <p:cNvSpPr/>
          <p:nvPr/>
        </p:nvSpPr>
        <p:spPr>
          <a:xfrm>
            <a:off x="5513694" y="2252617"/>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95F1FD"/>
                  </a:solidFill>
                </a:ln>
                <a:solidFill>
                  <a:srgbClr val="CC66FF"/>
                </a:solidFill>
              </a:rPr>
              <a:t>Dawn</a:t>
            </a:r>
          </a:p>
        </p:txBody>
      </p:sp>
      <p:sp>
        <p:nvSpPr>
          <p:cNvPr id="36" name="Rectangle 35"/>
          <p:cNvSpPr/>
          <p:nvPr/>
        </p:nvSpPr>
        <p:spPr>
          <a:xfrm>
            <a:off x="3806190" y="3465901"/>
            <a:ext cx="285749"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p:cNvSpPr/>
          <p:nvPr/>
        </p:nvSpPr>
        <p:spPr>
          <a:xfrm>
            <a:off x="70080" y="4324812"/>
            <a:ext cx="6374956" cy="568820"/>
          </a:xfrm>
          <a:prstGeom prst="rect">
            <a:avLst/>
          </a:prstGeom>
          <a:solidFill>
            <a:srgbClr val="FFFF00"/>
          </a:solidFill>
          <a:ln w="5715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a:solidFill>
                  <a:srgbClr val="0000FF"/>
                </a:solidFill>
              </a:rPr>
              <a:t>Atonement Sabbath</a:t>
            </a:r>
            <a:r>
              <a:rPr lang="en-CA" sz="3200" b="1" dirty="0">
                <a:solidFill>
                  <a:schemeClr val="tx1"/>
                </a:solidFill>
              </a:rPr>
              <a:t> begins at Dawn!</a:t>
            </a:r>
          </a:p>
        </p:txBody>
      </p:sp>
      <p:cxnSp>
        <p:nvCxnSpPr>
          <p:cNvPr id="15" name="Straight Arrow Connector 14"/>
          <p:cNvCxnSpPr/>
          <p:nvPr/>
        </p:nvCxnSpPr>
        <p:spPr>
          <a:xfrm flipH="1">
            <a:off x="6544697" y="4719420"/>
            <a:ext cx="2050663" cy="9280"/>
          </a:xfrm>
          <a:prstGeom prst="straightConnector1">
            <a:avLst/>
          </a:prstGeom>
          <a:ln w="76200">
            <a:solidFill>
              <a:srgbClr val="FFFF00"/>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6549353" y="4441371"/>
            <a:ext cx="2028590" cy="11285"/>
          </a:xfrm>
          <a:prstGeom prst="straightConnector1">
            <a:avLst/>
          </a:prstGeom>
          <a:ln w="76200">
            <a:solidFill>
              <a:srgbClr val="FFFF00"/>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9568979" y="6225159"/>
            <a:ext cx="2328595" cy="632841"/>
          </a:xfrm>
          <a:prstGeom prst="rect">
            <a:avLst/>
          </a:prstGeom>
          <a:solidFill>
            <a:srgbClr val="95F1FD"/>
          </a:solidFill>
          <a:ln w="3810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i="1" dirty="0">
                <a:ln w="19050">
                  <a:solidFill>
                    <a:srgbClr val="FF00FF"/>
                  </a:solidFill>
                </a:ln>
                <a:solidFill>
                  <a:srgbClr val="0000FF"/>
                </a:solidFill>
                <a:latin typeface="Comic Sans MS" panose="030F0702030302020204" pitchFamily="66" charset="0"/>
              </a:rPr>
              <a:t>[</a:t>
            </a:r>
            <a:r>
              <a:rPr lang="en-CA" sz="3200" b="1" i="1" u="sng" dirty="0">
                <a:ln w="19050">
                  <a:solidFill>
                    <a:srgbClr val="FF00FF"/>
                  </a:solidFill>
                </a:ln>
                <a:solidFill>
                  <a:srgbClr val="0000FF"/>
                </a:solidFill>
                <a:latin typeface="Comic Sans MS" panose="030F0702030302020204" pitchFamily="66" charset="0"/>
              </a:rPr>
              <a:t>RESPECT</a:t>
            </a:r>
            <a:r>
              <a:rPr lang="en-CA" sz="3200" b="1" i="1" dirty="0">
                <a:ln w="19050">
                  <a:solidFill>
                    <a:srgbClr val="FF00FF"/>
                  </a:solidFill>
                </a:ln>
                <a:solidFill>
                  <a:srgbClr val="0000FF"/>
                </a:solidFill>
                <a:latin typeface="Comic Sans MS" panose="030F0702030302020204" pitchFamily="66" charset="0"/>
              </a:rPr>
              <a:t>]</a:t>
            </a:r>
            <a:endParaRPr lang="en-CA" dirty="0"/>
          </a:p>
        </p:txBody>
      </p:sp>
      <p:pic>
        <p:nvPicPr>
          <p:cNvPr id="38" name="Picture 37"/>
          <p:cNvPicPr>
            <a:picLocks noChangeAspect="1"/>
          </p:cNvPicPr>
          <p:nvPr/>
        </p:nvPicPr>
        <p:blipFill>
          <a:blip r:embed="rId3"/>
          <a:stretch>
            <a:fillRect/>
          </a:stretch>
        </p:blipFill>
        <p:spPr>
          <a:xfrm>
            <a:off x="4047236" y="6136187"/>
            <a:ext cx="1969179" cy="438950"/>
          </a:xfrm>
          <a:prstGeom prst="rect">
            <a:avLst/>
          </a:prstGeom>
        </p:spPr>
      </p:pic>
      <p:cxnSp>
        <p:nvCxnSpPr>
          <p:cNvPr id="44" name="Straight Arrow Connector 43"/>
          <p:cNvCxnSpPr/>
          <p:nvPr/>
        </p:nvCxnSpPr>
        <p:spPr>
          <a:xfrm>
            <a:off x="5031825" y="6666108"/>
            <a:ext cx="4512769" cy="0"/>
          </a:xfrm>
          <a:prstGeom prst="straightConnector1">
            <a:avLst/>
          </a:prstGeom>
          <a:ln w="76200">
            <a:solidFill>
              <a:srgbClr val="0000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21540000" flipV="1">
            <a:off x="3791208" y="3473609"/>
            <a:ext cx="9615" cy="639226"/>
          </a:xfrm>
          <a:prstGeom prst="line">
            <a:avLst/>
          </a:prstGeom>
          <a:ln w="76200">
            <a:solidFill>
              <a:srgbClr val="FFC000"/>
            </a:solidFill>
          </a:ln>
          <a:effectLst>
            <a:glow rad="127000">
              <a:srgbClr val="66FF33"/>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9106352" y="3449619"/>
            <a:ext cx="2420" cy="655816"/>
          </a:xfrm>
          <a:prstGeom prst="line">
            <a:avLst/>
          </a:prstGeom>
          <a:ln w="76200">
            <a:solidFill>
              <a:srgbClr val="FFC000"/>
            </a:solidFill>
          </a:ln>
          <a:effectLst>
            <a:glow rad="127000">
              <a:srgbClr val="66FF33"/>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9237524" y="1664425"/>
            <a:ext cx="24365" cy="1859232"/>
          </a:xfrm>
          <a:prstGeom prst="straightConnector1">
            <a:avLst/>
          </a:prstGeom>
          <a:ln w="76200">
            <a:solidFill>
              <a:srgbClr val="FF9900"/>
            </a:solidFill>
            <a:tailEnd type="triangle"/>
          </a:ln>
          <a:effectLst>
            <a:glow rad="127000">
              <a:srgbClr val="FFCCFF"/>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3899034" y="1647432"/>
            <a:ext cx="24365" cy="1859232"/>
          </a:xfrm>
          <a:prstGeom prst="straightConnector1">
            <a:avLst/>
          </a:prstGeom>
          <a:ln w="76200">
            <a:solidFill>
              <a:srgbClr val="FF9900"/>
            </a:solidFill>
            <a:tailEnd type="triangle"/>
          </a:ln>
          <a:effectLst>
            <a:glow rad="127000">
              <a:srgbClr val="FFCCFF"/>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5" name="Curved Down Arrow 44"/>
          <p:cNvSpPr/>
          <p:nvPr/>
        </p:nvSpPr>
        <p:spPr>
          <a:xfrm>
            <a:off x="3863340" y="1799481"/>
            <a:ext cx="6012180" cy="1394371"/>
          </a:xfrm>
          <a:prstGeom prst="curvedDownArrow">
            <a:avLst>
              <a:gd name="adj1" fmla="val 25000"/>
              <a:gd name="adj2" fmla="val 83594"/>
              <a:gd name="adj3" fmla="val 37425"/>
            </a:avLst>
          </a:prstGeom>
          <a:gradFill>
            <a:gsLst>
              <a:gs pos="49000">
                <a:srgbClr val="00CC00"/>
              </a:gs>
              <a:gs pos="3000">
                <a:srgbClr val="FFFF00">
                  <a:lumMod val="77000"/>
                  <a:lumOff val="23000"/>
                </a:srgbClr>
              </a:gs>
              <a:gs pos="93000">
                <a:srgbClr val="FF00FF">
                  <a:lumMod val="69000"/>
                  <a:lumOff val="31000"/>
                </a:srgbClr>
              </a:gs>
            </a:gsLst>
            <a:lin ang="0" scaled="0"/>
          </a:gradFill>
          <a:ln w="38100">
            <a:solidFill>
              <a:srgbClr val="0000FF"/>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40" name="Rounded Rectangle 39"/>
          <p:cNvSpPr/>
          <p:nvPr/>
        </p:nvSpPr>
        <p:spPr>
          <a:xfrm>
            <a:off x="9181330" y="3333701"/>
            <a:ext cx="296565" cy="850913"/>
          </a:xfrm>
          <a:prstGeom prst="roundRect">
            <a:avLst/>
          </a:prstGeom>
          <a:noFill/>
          <a:ln w="7620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le 6"/>
          <p:cNvSpPr/>
          <p:nvPr/>
        </p:nvSpPr>
        <p:spPr>
          <a:xfrm>
            <a:off x="3872229" y="3351632"/>
            <a:ext cx="244313" cy="850913"/>
          </a:xfrm>
          <a:prstGeom prst="roundRect">
            <a:avLst/>
          </a:prstGeom>
          <a:noFill/>
          <a:ln w="7620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6818005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000"/>
                                        <p:tgtEl>
                                          <p:spTgt spid="18"/>
                                        </p:tgtEl>
                                      </p:cBhvr>
                                    </p:animEffect>
                                  </p:childTnLst>
                                </p:cTn>
                              </p:par>
                              <p:par>
                                <p:cTn id="8" presetID="22" presetClass="entr" presetSubtype="1" fill="hold" nodeType="withEffect">
                                  <p:stCondLst>
                                    <p:cond delay="250"/>
                                  </p:stCondLst>
                                  <p:childTnLst>
                                    <p:set>
                                      <p:cBhvr>
                                        <p:cTn id="9" dur="1" fill="hold">
                                          <p:stCondLst>
                                            <p:cond delay="0"/>
                                          </p:stCondLst>
                                        </p:cTn>
                                        <p:tgtEl>
                                          <p:spTgt spid="46"/>
                                        </p:tgtEl>
                                        <p:attrNameLst>
                                          <p:attrName>style.visibility</p:attrName>
                                        </p:attrNameLst>
                                      </p:cBhvr>
                                      <p:to>
                                        <p:strVal val="visible"/>
                                      </p:to>
                                    </p:set>
                                    <p:animEffect transition="in" filter="wipe(up)">
                                      <p:cBhvr>
                                        <p:cTn id="10" dur="1250"/>
                                        <p:tgtEl>
                                          <p:spTgt spid="46"/>
                                        </p:tgtEl>
                                      </p:cBhvr>
                                    </p:animEffect>
                                  </p:childTnLst>
                                </p:cTn>
                              </p:par>
                              <p:par>
                                <p:cTn id="11" presetID="2" presetClass="entr" presetSubtype="2" fill="hold" nodeType="withEffect">
                                  <p:stCondLst>
                                    <p:cond delay="150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1000" fill="hold"/>
                                        <p:tgtEl>
                                          <p:spTgt spid="28"/>
                                        </p:tgtEl>
                                        <p:attrNameLst>
                                          <p:attrName>ppt_x</p:attrName>
                                        </p:attrNameLst>
                                      </p:cBhvr>
                                      <p:tavLst>
                                        <p:tav tm="0">
                                          <p:val>
                                            <p:strVal val="1+#ppt_w/2"/>
                                          </p:val>
                                        </p:tav>
                                        <p:tav tm="100000">
                                          <p:val>
                                            <p:strVal val="#ppt_x"/>
                                          </p:val>
                                        </p:tav>
                                      </p:tavLst>
                                    </p:anim>
                                    <p:anim calcmode="lin" valueType="num">
                                      <p:cBhvr additive="base">
                                        <p:cTn id="14" dur="1000" fill="hold"/>
                                        <p:tgtEl>
                                          <p:spTgt spid="28"/>
                                        </p:tgtEl>
                                        <p:attrNameLst>
                                          <p:attrName>ppt_y</p:attrName>
                                        </p:attrNameLst>
                                      </p:cBhvr>
                                      <p:tavLst>
                                        <p:tav tm="0">
                                          <p:val>
                                            <p:strVal val="#ppt_y"/>
                                          </p:val>
                                        </p:tav>
                                        <p:tav tm="100000">
                                          <p:val>
                                            <p:strVal val="#ppt_y"/>
                                          </p:val>
                                        </p:tav>
                                      </p:tavLst>
                                    </p:anim>
                                  </p:childTnLst>
                                </p:cTn>
                              </p:par>
                              <p:par>
                                <p:cTn id="15" presetID="22" presetClass="entr" presetSubtype="1" fill="hold" nodeType="withEffect">
                                  <p:stCondLst>
                                    <p:cond delay="250"/>
                                  </p:stCondLst>
                                  <p:childTnLst>
                                    <p:set>
                                      <p:cBhvr>
                                        <p:cTn id="16" dur="1" fill="hold">
                                          <p:stCondLst>
                                            <p:cond delay="0"/>
                                          </p:stCondLst>
                                        </p:cTn>
                                        <p:tgtEl>
                                          <p:spTgt spid="43"/>
                                        </p:tgtEl>
                                        <p:attrNameLst>
                                          <p:attrName>style.visibility</p:attrName>
                                        </p:attrNameLst>
                                      </p:cBhvr>
                                      <p:to>
                                        <p:strVal val="visible"/>
                                      </p:to>
                                    </p:set>
                                    <p:animEffect transition="in" filter="wipe(up)">
                                      <p:cBhvr>
                                        <p:cTn id="17" dur="125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8" repeatCount="400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8)">
                                      <p:cBhvr>
                                        <p:cTn id="22" dur="500"/>
                                        <p:tgtEl>
                                          <p:spTgt spid="7"/>
                                        </p:tgtEl>
                                      </p:cBhvr>
                                    </p:animEffect>
                                  </p:childTnLst>
                                </p:cTn>
                              </p:par>
                              <p:par>
                                <p:cTn id="23" presetID="21" presetClass="entr" presetSubtype="8" repeatCount="400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heel(8)">
                                      <p:cBhvr>
                                        <p:cTn id="25" dur="500"/>
                                        <p:tgtEl>
                                          <p:spTgt spid="40"/>
                                        </p:tgtEl>
                                      </p:cBhvr>
                                    </p:animEffect>
                                  </p:childTnLst>
                                </p:cTn>
                              </p:par>
                              <p:par>
                                <p:cTn id="26" presetID="6" presetClass="entr" presetSubtype="16" fill="hold" grpId="0" nodeType="withEffect">
                                  <p:stCondLst>
                                    <p:cond delay="1250"/>
                                  </p:stCondLst>
                                  <p:childTnLst>
                                    <p:set>
                                      <p:cBhvr>
                                        <p:cTn id="27" dur="1" fill="hold">
                                          <p:stCondLst>
                                            <p:cond delay="0"/>
                                          </p:stCondLst>
                                        </p:cTn>
                                        <p:tgtEl>
                                          <p:spTgt spid="17"/>
                                        </p:tgtEl>
                                        <p:attrNameLst>
                                          <p:attrName>style.visibility</p:attrName>
                                        </p:attrNameLst>
                                      </p:cBhvr>
                                      <p:to>
                                        <p:strVal val="visible"/>
                                      </p:to>
                                    </p:set>
                                    <p:animEffect transition="in" filter="circle(in)">
                                      <p:cBhvr>
                                        <p:cTn id="28" dur="2000"/>
                                        <p:tgtEl>
                                          <p:spTgt spid="17"/>
                                        </p:tgtEl>
                                      </p:cBhvr>
                                    </p:animEffect>
                                  </p:childTnLst>
                                </p:cTn>
                              </p:par>
                              <p:par>
                                <p:cTn id="29" presetID="22" presetClass="entr" presetSubtype="8" repeatCount="2000" fill="hold" grpId="0" nodeType="withEffect">
                                  <p:stCondLst>
                                    <p:cond delay="4500"/>
                                  </p:stCondLst>
                                  <p:childTnLst>
                                    <p:set>
                                      <p:cBhvr>
                                        <p:cTn id="30" dur="1" fill="hold">
                                          <p:stCondLst>
                                            <p:cond delay="0"/>
                                          </p:stCondLst>
                                        </p:cTn>
                                        <p:tgtEl>
                                          <p:spTgt spid="45"/>
                                        </p:tgtEl>
                                        <p:attrNameLst>
                                          <p:attrName>style.visibility</p:attrName>
                                        </p:attrNameLst>
                                      </p:cBhvr>
                                      <p:to>
                                        <p:strVal val="visible"/>
                                      </p:to>
                                    </p:set>
                                    <p:animEffect transition="in" filter="wipe(left)">
                                      <p:cBhvr>
                                        <p:cTn id="31" dur="3000"/>
                                        <p:tgtEl>
                                          <p:spTgt spid="45"/>
                                        </p:tgtEl>
                                      </p:cBhvr>
                                    </p:animEffect>
                                  </p:childTnLst>
                                </p:cTn>
                              </p:par>
                              <p:par>
                                <p:cTn id="32" presetID="16" presetClass="entr" presetSubtype="21" fill="hold" nodeType="withEffect">
                                  <p:stCondLst>
                                    <p:cond delay="6500"/>
                                  </p:stCondLst>
                                  <p:childTnLst>
                                    <p:set>
                                      <p:cBhvr>
                                        <p:cTn id="33" dur="1" fill="hold">
                                          <p:stCondLst>
                                            <p:cond delay="0"/>
                                          </p:stCondLst>
                                        </p:cTn>
                                        <p:tgtEl>
                                          <p:spTgt spid="38"/>
                                        </p:tgtEl>
                                        <p:attrNameLst>
                                          <p:attrName>style.visibility</p:attrName>
                                        </p:attrNameLst>
                                      </p:cBhvr>
                                      <p:to>
                                        <p:strVal val="visible"/>
                                      </p:to>
                                    </p:set>
                                    <p:animEffect transition="in" filter="barn(inVertical)">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barn(inVertical)">
                                      <p:cBhvr>
                                        <p:cTn id="39" dur="500"/>
                                        <p:tgtEl>
                                          <p:spTgt spid="4"/>
                                        </p:tgtEl>
                                      </p:cBhvr>
                                    </p:animEffect>
                                  </p:childTnLst>
                                </p:cTn>
                              </p:par>
                              <p:par>
                                <p:cTn id="40" presetID="22" presetClass="entr" presetSubtype="2" fill="hold" nodeType="withEffect">
                                  <p:stCondLst>
                                    <p:cond delay="2000"/>
                                  </p:stCondLst>
                                  <p:childTnLst>
                                    <p:set>
                                      <p:cBhvr>
                                        <p:cTn id="41" dur="1" fill="hold">
                                          <p:stCondLst>
                                            <p:cond delay="0"/>
                                          </p:stCondLst>
                                        </p:cTn>
                                        <p:tgtEl>
                                          <p:spTgt spid="15"/>
                                        </p:tgtEl>
                                        <p:attrNameLst>
                                          <p:attrName>style.visibility</p:attrName>
                                        </p:attrNameLst>
                                      </p:cBhvr>
                                      <p:to>
                                        <p:strVal val="visible"/>
                                      </p:to>
                                    </p:set>
                                    <p:animEffect transition="in" filter="wipe(right)">
                                      <p:cBhvr>
                                        <p:cTn id="42" dur="500"/>
                                        <p:tgtEl>
                                          <p:spTgt spid="15"/>
                                        </p:tgtEl>
                                      </p:cBhvr>
                                    </p:animEffect>
                                  </p:childTnLst>
                                </p:cTn>
                              </p:par>
                              <p:par>
                                <p:cTn id="43" presetID="22" presetClass="entr" presetSubtype="2" fill="hold" nodeType="withEffect">
                                  <p:stCondLst>
                                    <p:cond delay="2000"/>
                                  </p:stCondLst>
                                  <p:childTnLst>
                                    <p:set>
                                      <p:cBhvr>
                                        <p:cTn id="44" dur="1" fill="hold">
                                          <p:stCondLst>
                                            <p:cond delay="0"/>
                                          </p:stCondLst>
                                        </p:cTn>
                                        <p:tgtEl>
                                          <p:spTgt spid="23"/>
                                        </p:tgtEl>
                                        <p:attrNameLst>
                                          <p:attrName>style.visibility</p:attrName>
                                        </p:attrNameLst>
                                      </p:cBhvr>
                                      <p:to>
                                        <p:strVal val="visible"/>
                                      </p:to>
                                    </p:set>
                                    <p:animEffect transition="in" filter="wipe(right)">
                                      <p:cBhvr>
                                        <p:cTn id="45" dur="5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ipe(left)">
                                      <p:cBhvr>
                                        <p:cTn id="50" dur="1000"/>
                                        <p:tgtEl>
                                          <p:spTgt spid="44"/>
                                        </p:tgtEl>
                                      </p:cBhvr>
                                    </p:animEffect>
                                  </p:childTnLst>
                                </p:cTn>
                              </p:par>
                              <p:par>
                                <p:cTn id="51" presetID="6" presetClass="entr" presetSubtype="16" fill="hold" grpId="0" nodeType="withEffect">
                                  <p:stCondLst>
                                    <p:cond delay="750"/>
                                  </p:stCondLst>
                                  <p:childTnLst>
                                    <p:set>
                                      <p:cBhvr>
                                        <p:cTn id="52" dur="1" fill="hold">
                                          <p:stCondLst>
                                            <p:cond delay="0"/>
                                          </p:stCondLst>
                                        </p:cTn>
                                        <p:tgtEl>
                                          <p:spTgt spid="37"/>
                                        </p:tgtEl>
                                        <p:attrNameLst>
                                          <p:attrName>style.visibility</p:attrName>
                                        </p:attrNameLst>
                                      </p:cBhvr>
                                      <p:to>
                                        <p:strVal val="visible"/>
                                      </p:to>
                                    </p:set>
                                    <p:animEffect transition="in" filter="circle(in)">
                                      <p:cBhvr>
                                        <p:cTn id="53" dur="1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4" grpId="0" animBg="1"/>
      <p:bldP spid="37" grpId="0" animBg="1"/>
      <p:bldP spid="45" grpId="0" animBg="1"/>
      <p:bldP spid="40" grpId="0" animBg="1"/>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4">
                <a:lumMod val="60000"/>
                <a:lumOff val="40000"/>
              </a:schemeClr>
            </a:gs>
            <a:gs pos="3000">
              <a:schemeClr val="accent1">
                <a:lumMod val="60000"/>
                <a:lumOff val="40000"/>
              </a:schemeClr>
            </a:gs>
            <a:gs pos="59000">
              <a:schemeClr val="bg2">
                <a:lumMod val="50000"/>
                <a:alpha val="94000"/>
              </a:schemeClr>
            </a:gs>
          </a:gsLst>
          <a:lin ang="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FF9900">
              <a:alpha val="79000"/>
            </a:srgbClr>
          </a:solidFill>
        </p:spPr>
        <p:txBody>
          <a:bodyPr>
            <a:normAutofit/>
          </a:bodyPr>
          <a:lstStyle/>
          <a:p>
            <a:r>
              <a:rPr lang="en-US" sz="800" dirty="0">
                <a:noFill/>
              </a:rPr>
              <a:t>.</a:t>
            </a:r>
          </a:p>
        </p:txBody>
      </p:sp>
      <p:sp>
        <p:nvSpPr>
          <p:cNvPr id="3" name="Text Placeholder 2"/>
          <p:cNvSpPr>
            <a:spLocks noGrp="1"/>
          </p:cNvSpPr>
          <p:nvPr>
            <p:ph type="body" idx="1"/>
          </p:nvPr>
        </p:nvSpPr>
        <p:spPr>
          <a:xfrm>
            <a:off x="182697" y="74276"/>
            <a:ext cx="11861442" cy="6569071"/>
          </a:xfrm>
          <a:gradFill>
            <a:gsLst>
              <a:gs pos="34000">
                <a:schemeClr val="tx1"/>
              </a:gs>
              <a:gs pos="30000">
                <a:srgbClr val="95F1FD"/>
              </a:gs>
              <a:gs pos="53000">
                <a:schemeClr val="tx1"/>
              </a:gs>
              <a:gs pos="98000">
                <a:schemeClr val="tx1"/>
              </a:gs>
              <a:gs pos="100000">
                <a:srgbClr val="95F1FD"/>
              </a:gs>
              <a:gs pos="55000">
                <a:srgbClr val="95F1FD"/>
              </a:gs>
              <a:gs pos="75000">
                <a:srgbClr val="95F1FD"/>
              </a:gs>
              <a:gs pos="80000">
                <a:schemeClr val="tx1"/>
              </a:gs>
              <a:gs pos="11000">
                <a:srgbClr val="95F1FD"/>
              </a:gs>
              <a:gs pos="7000">
                <a:schemeClr val="bg2">
                  <a:alpha val="94000"/>
                  <a:lumMod val="0"/>
                </a:schemeClr>
              </a:gs>
            </a:gsLst>
            <a:lin ang="0" scaled="0"/>
          </a:gradFill>
          <a:scene3d>
            <a:camera prst="orthographicFront"/>
            <a:lightRig rig="threePt" dir="t"/>
          </a:scene3d>
          <a:sp3d>
            <a:bevelT/>
          </a:sp3d>
        </p:spPr>
        <p:txBody>
          <a:bodyPr anchor="t">
            <a:normAutofit/>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5" name="Rectangle 4"/>
          <p:cNvSpPr/>
          <p:nvPr/>
        </p:nvSpPr>
        <p:spPr>
          <a:xfrm>
            <a:off x="254904" y="3481463"/>
            <a:ext cx="892963"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8</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4040689" y="3461626"/>
            <a:ext cx="2418035" cy="631372"/>
          </a:xfrm>
          <a:prstGeom prst="rect">
            <a:avLst/>
          </a:prstGeom>
          <a:solidFill>
            <a:schemeClr val="tx1">
              <a:lumMod val="75000"/>
              <a:lumOff val="25000"/>
            </a:schemeClr>
          </a:solidFill>
          <a:ln w="38100">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 </a:t>
            </a:r>
            <a:r>
              <a:rPr lang="en-CA" sz="3600" b="1" dirty="0">
                <a:ln>
                  <a:solidFill>
                    <a:srgbClr val="CC00CC"/>
                  </a:solidFill>
                </a:ln>
              </a:rPr>
              <a:t>Tishri 9 </a:t>
            </a:r>
          </a:p>
        </p:txBody>
      </p:sp>
      <p:sp>
        <p:nvSpPr>
          <p:cNvPr id="9" name="Rectangle 8"/>
          <p:cNvSpPr/>
          <p:nvPr/>
        </p:nvSpPr>
        <p:spPr>
          <a:xfrm>
            <a:off x="1411396" y="3469895"/>
            <a:ext cx="2437942" cy="631372"/>
          </a:xfrm>
          <a:prstGeom prst="rect">
            <a:avLst/>
          </a:prstGeom>
          <a:solidFill>
            <a:schemeClr val="bg1">
              <a:lumMod val="95000"/>
            </a:schemeClr>
          </a:solidFill>
          <a:ln w="19050">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Tishri 9</a:t>
            </a:r>
            <a:endParaRPr lang="en-CA" sz="3600" b="1" i="1" dirty="0">
              <a:ln w="12700">
                <a:solidFill>
                  <a:srgbClr val="0000FF"/>
                </a:solidFill>
              </a:ln>
              <a:solidFill>
                <a:srgbClr val="CC66FF"/>
              </a:solidFill>
            </a:endParaRPr>
          </a:p>
        </p:txBody>
      </p:sp>
      <p:cxnSp>
        <p:nvCxnSpPr>
          <p:cNvPr id="11" name="Straight Connector 10"/>
          <p:cNvCxnSpPr/>
          <p:nvPr/>
        </p:nvCxnSpPr>
        <p:spPr>
          <a:xfrm flipH="1" flipV="1">
            <a:off x="1191614" y="2433059"/>
            <a:ext cx="17216" cy="1695468"/>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9423" y="269212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95F1FD"/>
                  </a:solidFill>
                </a:ln>
                <a:solidFill>
                  <a:srgbClr val="CC66FF"/>
                </a:solidFill>
              </a:rPr>
              <a:t>Dawn</a:t>
            </a:r>
          </a:p>
        </p:txBody>
      </p:sp>
      <p:sp>
        <p:nvSpPr>
          <p:cNvPr id="17" name="Rectangle 16"/>
          <p:cNvSpPr/>
          <p:nvPr/>
        </p:nvSpPr>
        <p:spPr>
          <a:xfrm>
            <a:off x="182698" y="4483415"/>
            <a:ext cx="11861442" cy="2175172"/>
          </a:xfrm>
          <a:prstGeom prst="rect">
            <a:avLst/>
          </a:prstGeom>
          <a:solidFill>
            <a:schemeClr val="bg1">
              <a:lumMod val="65000"/>
            </a:schemeClr>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000" b="1" i="1" dirty="0">
                <a:ln>
                  <a:solidFill>
                    <a:srgbClr val="FF00FF"/>
                  </a:solidFill>
                </a:ln>
                <a:solidFill>
                  <a:srgbClr val="0000FF"/>
                </a:solidFill>
                <a:effectLst>
                  <a:glow rad="127000">
                    <a:srgbClr val="FFFF00"/>
                  </a:glow>
                </a:effectLst>
                <a:latin typeface="Georgia" panose="02040502050405020303" pitchFamily="18" charset="0"/>
              </a:rPr>
              <a:t>Covenant Calendar</a:t>
            </a:r>
            <a:r>
              <a:rPr lang="en-CA" sz="4000" dirty="0">
                <a:solidFill>
                  <a:schemeClr val="tx1"/>
                </a:solidFill>
              </a:rPr>
              <a:t> </a:t>
            </a:r>
          </a:p>
          <a:p>
            <a:pPr algn="ctr"/>
            <a:r>
              <a:rPr lang="en-CA" sz="3200" i="1" dirty="0">
                <a:ln>
                  <a:solidFill>
                    <a:srgbClr val="FF00FF"/>
                  </a:solidFill>
                </a:ln>
                <a:solidFill>
                  <a:srgbClr val="009999"/>
                </a:solidFill>
                <a:latin typeface="Georgia" panose="02040502050405020303" pitchFamily="18" charset="0"/>
              </a:rPr>
              <a:t>Lev 23:32 </a:t>
            </a:r>
            <a:r>
              <a:rPr lang="en-CA" sz="3200" dirty="0">
                <a:solidFill>
                  <a:schemeClr val="tx1"/>
                </a:solidFill>
              </a:rPr>
              <a:t>– </a:t>
            </a:r>
            <a:r>
              <a:rPr lang="en-CA" sz="3200" b="1" dirty="0">
                <a:ln>
                  <a:solidFill>
                    <a:srgbClr val="0000FF"/>
                  </a:solidFill>
                </a:ln>
                <a:solidFill>
                  <a:srgbClr val="FF9900"/>
                </a:solidFill>
              </a:rPr>
              <a:t> </a:t>
            </a:r>
            <a:r>
              <a:rPr lang="en-CA" sz="3200" b="1" i="1" u="sng" dirty="0">
                <a:ln w="19050">
                  <a:solidFill>
                    <a:srgbClr val="0000FF"/>
                  </a:solidFill>
                </a:ln>
                <a:solidFill>
                  <a:srgbClr val="FF9900"/>
                </a:solidFill>
                <a:latin typeface="Comic Sans MS" panose="030F0702030302020204" pitchFamily="66" charset="0"/>
              </a:rPr>
              <a:t>EVENING TO EVENING</a:t>
            </a:r>
            <a:r>
              <a:rPr lang="en-CA" sz="3200" b="1" i="1" dirty="0">
                <a:ln w="19050">
                  <a:solidFill>
                    <a:srgbClr val="0000FF"/>
                  </a:solidFill>
                </a:ln>
                <a:solidFill>
                  <a:srgbClr val="FF9900"/>
                </a:solidFill>
                <a:latin typeface="Comic Sans MS" panose="030F0702030302020204" pitchFamily="66" charset="0"/>
              </a:rPr>
              <a:t>,</a:t>
            </a:r>
            <a:br>
              <a:rPr lang="en-CA" sz="3200" b="1" i="1" u="sng" dirty="0">
                <a:ln w="19050">
                  <a:solidFill>
                    <a:srgbClr val="0000FF"/>
                  </a:solidFill>
                </a:ln>
                <a:solidFill>
                  <a:srgbClr val="FF9900"/>
                </a:solidFill>
                <a:latin typeface="Comic Sans MS" panose="030F0702030302020204" pitchFamily="66" charset="0"/>
              </a:rPr>
            </a:br>
            <a:r>
              <a:rPr lang="en-CA" sz="4400" b="1" i="1" u="sng" dirty="0">
                <a:ln w="19050">
                  <a:solidFill>
                    <a:srgbClr val="0000FF"/>
                  </a:solidFill>
                </a:ln>
                <a:solidFill>
                  <a:srgbClr val="FFFF00"/>
                </a:solidFill>
                <a:latin typeface="Comic Sans MS" panose="030F0702030302020204" pitchFamily="66" charset="0"/>
              </a:rPr>
              <a:t>24 hours</a:t>
            </a:r>
            <a:r>
              <a:rPr lang="en-CA" sz="4400" b="1" i="1" dirty="0">
                <a:ln w="19050">
                  <a:solidFill>
                    <a:srgbClr val="0000FF"/>
                  </a:solidFill>
                </a:ln>
                <a:solidFill>
                  <a:srgbClr val="FFFF00"/>
                </a:solidFill>
                <a:latin typeface="Comic Sans MS" panose="030F0702030302020204" pitchFamily="66" charset="0"/>
              </a:rPr>
              <a:t> </a:t>
            </a:r>
            <a:r>
              <a:rPr lang="en-CA" sz="4000" b="1" i="1" dirty="0">
                <a:ln w="19050">
                  <a:solidFill>
                    <a:srgbClr val="0000FF"/>
                  </a:solidFill>
                </a:ln>
                <a:solidFill>
                  <a:srgbClr val="FFFF00"/>
                </a:solidFill>
                <a:latin typeface="Comic Sans MS" panose="030F0702030302020204" pitchFamily="66" charset="0"/>
              </a:rPr>
              <a:t>(</a:t>
            </a:r>
            <a:r>
              <a:rPr lang="en-CA" sz="4000" b="1" i="1" dirty="0">
                <a:ln w="19050">
                  <a:solidFill>
                    <a:srgbClr val="0000FF"/>
                  </a:solidFill>
                </a:ln>
                <a:solidFill>
                  <a:srgbClr val="FF0000"/>
                </a:solidFill>
                <a:latin typeface="Comic Sans MS" panose="030F0702030302020204" pitchFamily="66" charset="0"/>
              </a:rPr>
              <a:t>ONLY</a:t>
            </a:r>
            <a:r>
              <a:rPr lang="en-CA" sz="4000" b="1" i="1" dirty="0">
                <a:ln w="19050">
                  <a:solidFill>
                    <a:srgbClr val="0000FF"/>
                  </a:solidFill>
                </a:ln>
                <a:solidFill>
                  <a:srgbClr val="FFFF00"/>
                </a:solidFill>
                <a:latin typeface="Comic Sans MS" panose="030F0702030302020204" pitchFamily="66" charset="0"/>
              </a:rPr>
              <a:t>) </a:t>
            </a:r>
            <a:r>
              <a:rPr lang="en-CA" sz="4400" b="1" i="1" dirty="0">
                <a:ln w="19050">
                  <a:solidFill>
                    <a:srgbClr val="0000FF"/>
                  </a:solidFill>
                </a:ln>
                <a:solidFill>
                  <a:srgbClr val="FFFF00"/>
                </a:solidFill>
                <a:latin typeface="Comic Sans MS" panose="030F0702030302020204" pitchFamily="66" charset="0"/>
              </a:rPr>
              <a:t>of </a:t>
            </a:r>
            <a:r>
              <a:rPr lang="en-CA" sz="4400" b="1" i="1" u="sng" dirty="0">
                <a:ln w="19050">
                  <a:solidFill>
                    <a:srgbClr val="0000FF"/>
                  </a:solidFill>
                </a:ln>
                <a:solidFill>
                  <a:srgbClr val="FFFF00"/>
                </a:solidFill>
                <a:effectLst>
                  <a:glow rad="127000">
                    <a:srgbClr val="95F1FD"/>
                  </a:glow>
                </a:effectLst>
                <a:latin typeface="Comic Sans MS" panose="030F0702030302020204" pitchFamily="66" charset="0"/>
              </a:rPr>
              <a:t>Thematic Observation</a:t>
            </a:r>
            <a:r>
              <a:rPr lang="en-CA" sz="4400" b="1" i="1" dirty="0">
                <a:ln w="19050">
                  <a:solidFill>
                    <a:srgbClr val="0000FF"/>
                  </a:solidFill>
                </a:ln>
                <a:solidFill>
                  <a:srgbClr val="FFFF00"/>
                </a:solidFill>
                <a:effectLst>
                  <a:glow rad="127000">
                    <a:srgbClr val="95F1FD"/>
                  </a:glow>
                </a:effectLst>
                <a:latin typeface="Comic Sans MS" panose="030F0702030302020204" pitchFamily="66" charset="0"/>
              </a:rPr>
              <a:t>!</a:t>
            </a:r>
          </a:p>
        </p:txBody>
      </p:sp>
      <p:sp>
        <p:nvSpPr>
          <p:cNvPr id="20" name="Rectangle 19"/>
          <p:cNvSpPr/>
          <p:nvPr/>
        </p:nvSpPr>
        <p:spPr>
          <a:xfrm>
            <a:off x="2658333" y="181384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9900"/>
                </a:solidFill>
              </a:rPr>
              <a:t>Sunset</a:t>
            </a:r>
          </a:p>
        </p:txBody>
      </p:sp>
      <p:sp>
        <p:nvSpPr>
          <p:cNvPr id="21" name="Rectangle 20"/>
          <p:cNvSpPr/>
          <p:nvPr/>
        </p:nvSpPr>
        <p:spPr>
          <a:xfrm>
            <a:off x="135609" y="962822"/>
            <a:ext cx="2340965" cy="1702040"/>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95F1FD"/>
                  </a:glow>
                </a:effectLst>
              </a:rPr>
              <a:t>9</a:t>
            </a:r>
            <a:r>
              <a:rPr lang="en-CA" sz="2800" dirty="0">
                <a:solidFill>
                  <a:schemeClr val="tx1"/>
                </a:solidFill>
              </a:rPr>
              <a:t> – Prepare for </a:t>
            </a:r>
            <a:r>
              <a:rPr lang="en-CA" sz="2800" b="1" dirty="0">
                <a:solidFill>
                  <a:srgbClr val="0000FF"/>
                </a:solidFill>
              </a:rPr>
              <a:t>Atonement Sabbath! </a:t>
            </a:r>
          </a:p>
        </p:txBody>
      </p:sp>
      <p:sp>
        <p:nvSpPr>
          <p:cNvPr id="6" name="Rectangle 5"/>
          <p:cNvSpPr/>
          <p:nvPr/>
        </p:nvSpPr>
        <p:spPr>
          <a:xfrm>
            <a:off x="1247888" y="3473609"/>
            <a:ext cx="163507" cy="639225"/>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H="1" flipV="1">
            <a:off x="1415272" y="3311371"/>
            <a:ext cx="12000" cy="81715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212373" y="2974622"/>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10" name="Slide Number Placeholder 9"/>
          <p:cNvSpPr>
            <a:spLocks noGrp="1"/>
          </p:cNvSpPr>
          <p:nvPr>
            <p:ph type="sldNum" sz="quarter" idx="12"/>
          </p:nvPr>
        </p:nvSpPr>
        <p:spPr>
          <a:xfrm>
            <a:off x="11794671" y="6552011"/>
            <a:ext cx="435432" cy="365125"/>
          </a:xfrm>
        </p:spPr>
        <p:txBody>
          <a:bodyPr/>
          <a:lstStyle/>
          <a:p>
            <a:fld id="{0FAB87E4-7748-4117-92E5-790DAABEC644}" type="slidenum">
              <a:rPr lang="en-US" sz="1400" b="1" smtClean="0">
                <a:solidFill>
                  <a:schemeClr val="tx1"/>
                </a:solidFill>
              </a:rPr>
              <a:t>53</a:t>
            </a:fld>
            <a:endParaRPr lang="en-US" sz="1400" b="1" dirty="0">
              <a:solidFill>
                <a:schemeClr val="tx1"/>
              </a:solidFill>
            </a:endParaRPr>
          </a:p>
        </p:txBody>
      </p:sp>
      <p:sp>
        <p:nvSpPr>
          <p:cNvPr id="18" name="Rectangle 17"/>
          <p:cNvSpPr/>
          <p:nvPr/>
        </p:nvSpPr>
        <p:spPr>
          <a:xfrm>
            <a:off x="1147867" y="53220"/>
            <a:ext cx="10989546" cy="757079"/>
          </a:xfrm>
          <a:prstGeom prst="rect">
            <a:avLst/>
          </a:prstGeom>
          <a:gradFill>
            <a:gsLst>
              <a:gs pos="0">
                <a:schemeClr val="accent4">
                  <a:lumMod val="60000"/>
                  <a:lumOff val="40000"/>
                </a:schemeClr>
              </a:gs>
              <a:gs pos="31000">
                <a:schemeClr val="accent6">
                  <a:lumMod val="60000"/>
                  <a:lumOff val="40000"/>
                </a:schemeClr>
              </a:gs>
              <a:gs pos="65000">
                <a:schemeClr val="accent1">
                  <a:lumMod val="60000"/>
                  <a:lumOff val="40000"/>
                </a:schemeClr>
              </a:gs>
              <a:gs pos="95000">
                <a:schemeClr val="bg2">
                  <a:lumMod val="50000"/>
                </a:schemeClr>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b="1" i="1" dirty="0">
                <a:ln>
                  <a:solidFill>
                    <a:sysClr val="windowText" lastClr="000000"/>
                  </a:solidFill>
                </a:ln>
                <a:solidFill>
                  <a:srgbClr val="FF9900"/>
                </a:solidFill>
                <a:latin typeface="Comic Sans MS" panose="030F0702030302020204" pitchFamily="66" charset="0"/>
              </a:rPr>
              <a:t>From </a:t>
            </a:r>
            <a:r>
              <a:rPr lang="en-CA" sz="4400" b="1" i="1" u="sng" dirty="0">
                <a:ln>
                  <a:solidFill>
                    <a:sysClr val="windowText" lastClr="000000"/>
                  </a:solidFill>
                </a:ln>
                <a:solidFill>
                  <a:srgbClr val="FF9900"/>
                </a:solidFill>
                <a:latin typeface="Comic Sans MS" panose="030F0702030302020204" pitchFamily="66" charset="0"/>
              </a:rPr>
              <a:t>Even</a:t>
            </a:r>
            <a:r>
              <a:rPr lang="en-CA" sz="4400" b="1" i="1" dirty="0">
                <a:ln>
                  <a:solidFill>
                    <a:sysClr val="windowText" lastClr="000000"/>
                  </a:solidFill>
                </a:ln>
                <a:solidFill>
                  <a:srgbClr val="FF9900"/>
                </a:solidFill>
                <a:latin typeface="Comic Sans MS" panose="030F0702030302020204" pitchFamily="66" charset="0"/>
              </a:rPr>
              <a:t> </a:t>
            </a:r>
            <a:r>
              <a:rPr lang="en-CA" sz="3200" b="1" i="1" dirty="0">
                <a:ln>
                  <a:solidFill>
                    <a:sysClr val="windowText" lastClr="000000"/>
                  </a:solidFill>
                </a:ln>
                <a:solidFill>
                  <a:srgbClr val="FF9900"/>
                </a:solidFill>
                <a:latin typeface="Comic Sans MS" panose="030F0702030302020204" pitchFamily="66" charset="0"/>
              </a:rPr>
              <a:t>(</a:t>
            </a:r>
            <a:r>
              <a:rPr lang="en-CA" sz="3200" b="1" i="1" dirty="0">
                <a:ln>
                  <a:solidFill>
                    <a:sysClr val="windowText" lastClr="000000"/>
                  </a:solidFill>
                </a:ln>
                <a:solidFill>
                  <a:srgbClr val="FF00FF"/>
                </a:solidFill>
                <a:latin typeface="Comic Sans MS" panose="030F0702030302020204" pitchFamily="66" charset="0"/>
              </a:rPr>
              <a:t>Ereb 9</a:t>
            </a:r>
            <a:r>
              <a:rPr lang="en-CA" sz="3200" b="1" i="1" baseline="30000" dirty="0">
                <a:ln>
                  <a:solidFill>
                    <a:sysClr val="windowText" lastClr="000000"/>
                  </a:solidFill>
                </a:ln>
                <a:solidFill>
                  <a:srgbClr val="FF00FF"/>
                </a:solidFill>
                <a:latin typeface="Comic Sans MS" panose="030F0702030302020204" pitchFamily="66" charset="0"/>
              </a:rPr>
              <a:t>th</a:t>
            </a:r>
            <a:r>
              <a:rPr lang="en-CA" sz="3200" b="1" i="1" dirty="0">
                <a:ln>
                  <a:solidFill>
                    <a:sysClr val="windowText" lastClr="000000"/>
                  </a:solidFill>
                </a:ln>
                <a:solidFill>
                  <a:srgbClr val="FF9900"/>
                </a:solidFill>
                <a:latin typeface="Comic Sans MS" panose="030F0702030302020204" pitchFamily="66" charset="0"/>
              </a:rPr>
              <a:t>)    </a:t>
            </a:r>
            <a:r>
              <a:rPr lang="en-CA" sz="4400" b="1" i="1" dirty="0">
                <a:ln>
                  <a:solidFill>
                    <a:sysClr val="windowText" lastClr="000000"/>
                  </a:solidFill>
                </a:ln>
                <a:solidFill>
                  <a:srgbClr val="FF9900"/>
                </a:solidFill>
                <a:latin typeface="Comic Sans MS" panose="030F0702030302020204" pitchFamily="66" charset="0"/>
              </a:rPr>
              <a:t>to   </a:t>
            </a:r>
            <a:r>
              <a:rPr lang="en-CA" sz="4400" b="1" i="1" u="sng" dirty="0">
                <a:ln>
                  <a:solidFill>
                    <a:sysClr val="windowText" lastClr="000000"/>
                  </a:solidFill>
                </a:ln>
                <a:solidFill>
                  <a:srgbClr val="FF9900"/>
                </a:solidFill>
                <a:latin typeface="Comic Sans MS" panose="030F0702030302020204" pitchFamily="66" charset="0"/>
              </a:rPr>
              <a:t>Even</a:t>
            </a:r>
            <a:r>
              <a:rPr lang="en-CA" sz="4400" b="1" i="1" dirty="0">
                <a:ln>
                  <a:solidFill>
                    <a:sysClr val="windowText" lastClr="000000"/>
                  </a:solidFill>
                </a:ln>
                <a:solidFill>
                  <a:srgbClr val="FF9900"/>
                </a:solidFill>
                <a:latin typeface="Comic Sans MS" panose="030F0702030302020204" pitchFamily="66" charset="0"/>
              </a:rPr>
              <a:t> </a:t>
            </a:r>
            <a:r>
              <a:rPr lang="en-CA" sz="3200" b="1" i="1" dirty="0">
                <a:ln>
                  <a:solidFill>
                    <a:sysClr val="windowText" lastClr="000000"/>
                  </a:solidFill>
                </a:ln>
                <a:solidFill>
                  <a:srgbClr val="FF9900"/>
                </a:solidFill>
                <a:latin typeface="Comic Sans MS" panose="030F0702030302020204" pitchFamily="66" charset="0"/>
              </a:rPr>
              <a:t>(</a:t>
            </a:r>
            <a:r>
              <a:rPr lang="en-CA" sz="3200" b="1" i="1" dirty="0">
                <a:ln>
                  <a:solidFill>
                    <a:sysClr val="windowText" lastClr="000000"/>
                  </a:solidFill>
                </a:ln>
                <a:solidFill>
                  <a:srgbClr val="FF00FF"/>
                </a:solidFill>
                <a:latin typeface="Comic Sans MS" panose="030F0702030302020204" pitchFamily="66" charset="0"/>
              </a:rPr>
              <a:t>Ereb 10</a:t>
            </a:r>
            <a:r>
              <a:rPr lang="en-CA" sz="3200" b="1" i="1" baseline="30000" dirty="0">
                <a:ln>
                  <a:solidFill>
                    <a:sysClr val="windowText" lastClr="000000"/>
                  </a:solidFill>
                </a:ln>
                <a:solidFill>
                  <a:srgbClr val="FF00FF"/>
                </a:solidFill>
                <a:latin typeface="Comic Sans MS" panose="030F0702030302020204" pitchFamily="66" charset="0"/>
              </a:rPr>
              <a:t>th</a:t>
            </a:r>
            <a:r>
              <a:rPr lang="en-CA" sz="3200" b="1" i="1" dirty="0">
                <a:ln>
                  <a:solidFill>
                    <a:sysClr val="windowText" lastClr="000000"/>
                  </a:solidFill>
                </a:ln>
                <a:solidFill>
                  <a:srgbClr val="FF9900"/>
                </a:solidFill>
                <a:latin typeface="Comic Sans MS" panose="030F0702030302020204" pitchFamily="66" charset="0"/>
              </a:rPr>
              <a:t>)</a:t>
            </a:r>
          </a:p>
        </p:txBody>
      </p:sp>
      <p:sp>
        <p:nvSpPr>
          <p:cNvPr id="25" name="Rectangle 24"/>
          <p:cNvSpPr/>
          <p:nvPr/>
        </p:nvSpPr>
        <p:spPr>
          <a:xfrm>
            <a:off x="6733602" y="3458460"/>
            <a:ext cx="2446204" cy="631372"/>
          </a:xfrm>
          <a:prstGeom prst="rect">
            <a:avLst/>
          </a:prstGeom>
          <a:solidFill>
            <a:schemeClr val="bg1">
              <a:lumMod val="9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rPr>
              <a:t>Tishri 10 </a:t>
            </a:r>
            <a:r>
              <a:rPr lang="en-CA" sz="3200" b="1" dirty="0">
                <a:solidFill>
                  <a:srgbClr val="0000FF"/>
                </a:solidFill>
              </a:rPr>
              <a:t>A/S</a:t>
            </a:r>
            <a:endParaRPr lang="en-CA" sz="3200" b="1" i="1" dirty="0">
              <a:ln w="12700">
                <a:solidFill>
                  <a:srgbClr val="0000FF"/>
                </a:solidFill>
              </a:ln>
              <a:solidFill>
                <a:srgbClr val="0000FF"/>
              </a:solidFill>
            </a:endParaRPr>
          </a:p>
        </p:txBody>
      </p:sp>
      <p:sp>
        <p:nvSpPr>
          <p:cNvPr id="27" name="Rectangle 26"/>
          <p:cNvSpPr/>
          <p:nvPr/>
        </p:nvSpPr>
        <p:spPr>
          <a:xfrm>
            <a:off x="9432176" y="3465901"/>
            <a:ext cx="2446204" cy="631372"/>
          </a:xfrm>
          <a:prstGeom prst="rect">
            <a:avLst/>
          </a:prstGeom>
          <a:solidFill>
            <a:schemeClr val="tx1">
              <a:lumMod val="75000"/>
              <a:lumOff val="2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 </a:t>
            </a:r>
            <a:r>
              <a:rPr lang="en-CA" sz="3200" b="1" dirty="0">
                <a:ln>
                  <a:solidFill>
                    <a:srgbClr val="CC00CC"/>
                  </a:solidFill>
                </a:ln>
              </a:rPr>
              <a:t>Tishri 10 </a:t>
            </a:r>
            <a:r>
              <a:rPr lang="en-CA" sz="3200" b="1" dirty="0">
                <a:ln>
                  <a:solidFill>
                    <a:srgbClr val="CC00CC"/>
                  </a:solidFill>
                </a:ln>
                <a:solidFill>
                  <a:srgbClr val="95F1FD"/>
                </a:solidFill>
              </a:rPr>
              <a:t>A/S</a:t>
            </a:r>
            <a:r>
              <a:rPr lang="en-CA" sz="3200" b="1" dirty="0">
                <a:ln>
                  <a:solidFill>
                    <a:srgbClr val="CC00CC"/>
                  </a:solidFill>
                </a:ln>
              </a:rPr>
              <a:t> </a:t>
            </a:r>
          </a:p>
        </p:txBody>
      </p:sp>
      <p:cxnSp>
        <p:nvCxnSpPr>
          <p:cNvPr id="28" name="Straight Connector 27"/>
          <p:cNvCxnSpPr/>
          <p:nvPr/>
        </p:nvCxnSpPr>
        <p:spPr>
          <a:xfrm flipH="1" flipV="1">
            <a:off x="9341656" y="732102"/>
            <a:ext cx="19514" cy="2708328"/>
          </a:xfrm>
          <a:prstGeom prst="line">
            <a:avLst/>
          </a:prstGeom>
          <a:ln w="76200">
            <a:solidFill>
              <a:srgbClr val="FFC000"/>
            </a:solidFill>
          </a:ln>
          <a:effectLst>
            <a:glow rad="127000">
              <a:srgbClr val="66FF33"/>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9247612" y="3449619"/>
            <a:ext cx="273578"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22" name="Group 21"/>
          <p:cNvGrpSpPr/>
          <p:nvPr/>
        </p:nvGrpSpPr>
        <p:grpSpPr>
          <a:xfrm>
            <a:off x="6502863" y="2681253"/>
            <a:ext cx="234754" cy="1439874"/>
            <a:chOff x="6369693" y="2681253"/>
            <a:chExt cx="234754" cy="1439874"/>
          </a:xfrm>
        </p:grpSpPr>
        <p:cxnSp>
          <p:nvCxnSpPr>
            <p:cNvPr id="30" name="Straight Connector 29"/>
            <p:cNvCxnSpPr/>
            <p:nvPr/>
          </p:nvCxnSpPr>
          <p:spPr>
            <a:xfrm flipH="1" flipV="1">
              <a:off x="6369693" y="2681253"/>
              <a:ext cx="7431" cy="1439873"/>
            </a:xfrm>
            <a:prstGeom prst="line">
              <a:avLst/>
            </a:prstGeom>
            <a:ln w="7620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6416182" y="3466208"/>
              <a:ext cx="163507" cy="639225"/>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2" name="Straight Connector 31"/>
            <p:cNvCxnSpPr/>
            <p:nvPr/>
          </p:nvCxnSpPr>
          <p:spPr>
            <a:xfrm rot="60000" flipH="1" flipV="1">
              <a:off x="6590359" y="3307976"/>
              <a:ext cx="14088" cy="813151"/>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grpSp>
      <p:sp>
        <p:nvSpPr>
          <p:cNvPr id="39" name="Rectangle 38"/>
          <p:cNvSpPr/>
          <p:nvPr/>
        </p:nvSpPr>
        <p:spPr>
          <a:xfrm>
            <a:off x="6535195" y="2984791"/>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40" name="Rounded Rectangle 39"/>
          <p:cNvSpPr/>
          <p:nvPr/>
        </p:nvSpPr>
        <p:spPr>
          <a:xfrm>
            <a:off x="9265150" y="3333701"/>
            <a:ext cx="296565" cy="850913"/>
          </a:xfrm>
          <a:prstGeom prst="roundRect">
            <a:avLst/>
          </a:prstGeom>
          <a:noFill/>
          <a:ln w="7620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Rectangle 40"/>
          <p:cNvSpPr/>
          <p:nvPr/>
        </p:nvSpPr>
        <p:spPr>
          <a:xfrm>
            <a:off x="9163272" y="1757706"/>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9900"/>
                </a:solidFill>
              </a:rPr>
              <a:t>Sunset</a:t>
            </a:r>
          </a:p>
        </p:txBody>
      </p:sp>
      <p:sp>
        <p:nvSpPr>
          <p:cNvPr id="51" name="Rectangle 50"/>
          <p:cNvSpPr/>
          <p:nvPr/>
        </p:nvSpPr>
        <p:spPr>
          <a:xfrm>
            <a:off x="5696574" y="2206897"/>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95F1FD"/>
                  </a:solidFill>
                </a:ln>
                <a:solidFill>
                  <a:srgbClr val="CC66FF"/>
                </a:solidFill>
              </a:rPr>
              <a:t>Dawn</a:t>
            </a:r>
          </a:p>
        </p:txBody>
      </p:sp>
      <p:cxnSp>
        <p:nvCxnSpPr>
          <p:cNvPr id="19" name="Straight Connector 18"/>
          <p:cNvCxnSpPr>
            <a:stCxn id="36" idx="0"/>
          </p:cNvCxnSpPr>
          <p:nvPr/>
        </p:nvCxnSpPr>
        <p:spPr>
          <a:xfrm flipH="1" flipV="1">
            <a:off x="4018439" y="744073"/>
            <a:ext cx="33496" cy="2721828"/>
          </a:xfrm>
          <a:prstGeom prst="line">
            <a:avLst/>
          </a:prstGeom>
          <a:ln w="76200">
            <a:solidFill>
              <a:srgbClr val="FFC000"/>
            </a:solidFill>
          </a:ln>
          <a:effectLst>
            <a:glow rad="127000">
              <a:srgbClr val="66FF33"/>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3920490" y="3465901"/>
            <a:ext cx="262889"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3" name="Straight Connector 32"/>
          <p:cNvCxnSpPr/>
          <p:nvPr/>
        </p:nvCxnSpPr>
        <p:spPr>
          <a:xfrm flipH="1" flipV="1">
            <a:off x="3851910" y="3474720"/>
            <a:ext cx="2059" cy="627419"/>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9216390" y="3432811"/>
            <a:ext cx="1" cy="69571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3919805" y="3351632"/>
            <a:ext cx="305958" cy="850913"/>
          </a:xfrm>
          <a:prstGeom prst="roundRect">
            <a:avLst/>
          </a:prstGeom>
          <a:noFill/>
          <a:ln w="7620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Curved Down Arrow 44"/>
          <p:cNvSpPr/>
          <p:nvPr/>
        </p:nvSpPr>
        <p:spPr>
          <a:xfrm>
            <a:off x="3784950" y="1297992"/>
            <a:ext cx="6376320" cy="1879598"/>
          </a:xfrm>
          <a:prstGeom prst="curvedDownArrow">
            <a:avLst>
              <a:gd name="adj1" fmla="val 25000"/>
              <a:gd name="adj2" fmla="val 83594"/>
              <a:gd name="adj3" fmla="val 37425"/>
            </a:avLst>
          </a:prstGeom>
          <a:gradFill>
            <a:gsLst>
              <a:gs pos="49000">
                <a:srgbClr val="00CC00"/>
              </a:gs>
              <a:gs pos="3000">
                <a:srgbClr val="FFFF00">
                  <a:lumMod val="77000"/>
                  <a:lumOff val="23000"/>
                </a:srgbClr>
              </a:gs>
              <a:gs pos="93000">
                <a:srgbClr val="FF00FF">
                  <a:lumMod val="69000"/>
                  <a:lumOff val="31000"/>
                </a:srgbClr>
              </a:gs>
            </a:gsLst>
            <a:lin ang="0" scaled="0"/>
          </a:gradFill>
          <a:ln w="38100">
            <a:solidFill>
              <a:srgbClr val="0000FF"/>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23006716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repeatCount="4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8)">
                                      <p:cBhvr>
                                        <p:cTn id="7" dur="500"/>
                                        <p:tgtEl>
                                          <p:spTgt spid="7"/>
                                        </p:tgtEl>
                                      </p:cBhvr>
                                    </p:animEffect>
                                  </p:childTnLst>
                                </p:cTn>
                              </p:par>
                              <p:par>
                                <p:cTn id="8" presetID="21" presetClass="entr" presetSubtype="8" repeatCount="400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heel(8)">
                                      <p:cBhvr>
                                        <p:cTn id="10" dur="500"/>
                                        <p:tgtEl>
                                          <p:spTgt spid="40"/>
                                        </p:tgtEl>
                                      </p:cBhvr>
                                    </p:animEffect>
                                  </p:childTnLst>
                                </p:cTn>
                              </p:par>
                              <p:par>
                                <p:cTn id="11" presetID="6" presetClass="entr" presetSubtype="16" fill="hold" grpId="0" nodeType="withEffect">
                                  <p:stCondLst>
                                    <p:cond delay="1250"/>
                                  </p:stCondLst>
                                  <p:childTnLst>
                                    <p:set>
                                      <p:cBhvr>
                                        <p:cTn id="12" dur="1" fill="hold">
                                          <p:stCondLst>
                                            <p:cond delay="0"/>
                                          </p:stCondLst>
                                        </p:cTn>
                                        <p:tgtEl>
                                          <p:spTgt spid="17"/>
                                        </p:tgtEl>
                                        <p:attrNameLst>
                                          <p:attrName>style.visibility</p:attrName>
                                        </p:attrNameLst>
                                      </p:cBhvr>
                                      <p:to>
                                        <p:strVal val="visible"/>
                                      </p:to>
                                    </p:set>
                                    <p:animEffect transition="in" filter="circle(in)">
                                      <p:cBhvr>
                                        <p:cTn id="13" dur="2000"/>
                                        <p:tgtEl>
                                          <p:spTgt spid="17"/>
                                        </p:tgtEl>
                                      </p:cBhvr>
                                    </p:animEffect>
                                  </p:childTnLst>
                                </p:cTn>
                              </p:par>
                              <p:par>
                                <p:cTn id="14" presetID="22" presetClass="entr" presetSubtype="8" repeatCount="4000" fill="hold" grpId="0" nodeType="withEffect">
                                  <p:stCondLst>
                                    <p:cond delay="4500"/>
                                  </p:stCondLst>
                                  <p:childTnLst>
                                    <p:set>
                                      <p:cBhvr>
                                        <p:cTn id="15" dur="1" fill="hold">
                                          <p:stCondLst>
                                            <p:cond delay="0"/>
                                          </p:stCondLst>
                                        </p:cTn>
                                        <p:tgtEl>
                                          <p:spTgt spid="45"/>
                                        </p:tgtEl>
                                        <p:attrNameLst>
                                          <p:attrName>style.visibility</p:attrName>
                                        </p:attrNameLst>
                                      </p:cBhvr>
                                      <p:to>
                                        <p:strVal val="visible"/>
                                      </p:to>
                                    </p:set>
                                    <p:animEffect transition="in" filter="wipe(left)">
                                      <p:cBhvr>
                                        <p:cTn id="16" dur="3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0" grpId="0" animBg="1"/>
      <p:bldP spid="7" grpId="0" animBg="1"/>
      <p:bldP spid="4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4">
                <a:lumMod val="60000"/>
                <a:lumOff val="40000"/>
              </a:schemeClr>
            </a:gs>
            <a:gs pos="3000">
              <a:schemeClr val="accent1">
                <a:lumMod val="60000"/>
                <a:lumOff val="40000"/>
              </a:schemeClr>
            </a:gs>
            <a:gs pos="59000">
              <a:schemeClr val="bg2">
                <a:lumMod val="50000"/>
                <a:alpha val="94000"/>
              </a:schemeClr>
            </a:gs>
          </a:gsLst>
          <a:lin ang="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FF9900">
              <a:alpha val="79000"/>
            </a:srgbClr>
          </a:solidFill>
        </p:spPr>
        <p:txBody>
          <a:bodyPr>
            <a:normAutofit/>
          </a:bodyPr>
          <a:lstStyle/>
          <a:p>
            <a:r>
              <a:rPr lang="en-US" sz="800" dirty="0">
                <a:noFill/>
              </a:rPr>
              <a:t>.</a:t>
            </a:r>
          </a:p>
        </p:txBody>
      </p:sp>
      <p:sp>
        <p:nvSpPr>
          <p:cNvPr id="3" name="Text Placeholder 2"/>
          <p:cNvSpPr>
            <a:spLocks noGrp="1"/>
          </p:cNvSpPr>
          <p:nvPr>
            <p:ph type="body" idx="1"/>
          </p:nvPr>
        </p:nvSpPr>
        <p:spPr>
          <a:xfrm>
            <a:off x="182697" y="89516"/>
            <a:ext cx="11861442" cy="6569071"/>
          </a:xfrm>
          <a:gradFill>
            <a:gsLst>
              <a:gs pos="34000">
                <a:schemeClr val="tx1"/>
              </a:gs>
              <a:gs pos="30000">
                <a:srgbClr val="95F1FD"/>
              </a:gs>
              <a:gs pos="53000">
                <a:schemeClr val="tx1"/>
              </a:gs>
              <a:gs pos="98000">
                <a:schemeClr val="tx1"/>
              </a:gs>
              <a:gs pos="100000">
                <a:srgbClr val="95F1FD"/>
              </a:gs>
              <a:gs pos="55000">
                <a:srgbClr val="95F1FD"/>
              </a:gs>
              <a:gs pos="75000">
                <a:srgbClr val="95F1FD"/>
              </a:gs>
              <a:gs pos="80000">
                <a:schemeClr val="tx1"/>
              </a:gs>
              <a:gs pos="11000">
                <a:srgbClr val="95F1FD"/>
              </a:gs>
              <a:gs pos="7000">
                <a:schemeClr val="bg2">
                  <a:alpha val="94000"/>
                  <a:lumMod val="0"/>
                </a:schemeClr>
              </a:gs>
            </a:gsLst>
            <a:lin ang="0" scaled="0"/>
          </a:gradFill>
          <a:scene3d>
            <a:camera prst="orthographicFront"/>
            <a:lightRig rig="threePt" dir="t"/>
          </a:scene3d>
          <a:sp3d>
            <a:bevelT/>
          </a:sp3d>
        </p:spPr>
        <p:txBody>
          <a:bodyPr anchor="t">
            <a:normAutofit/>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5" name="Rectangle 4"/>
          <p:cNvSpPr/>
          <p:nvPr/>
        </p:nvSpPr>
        <p:spPr>
          <a:xfrm>
            <a:off x="254904" y="3481463"/>
            <a:ext cx="892963"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8</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4040689" y="3476866"/>
            <a:ext cx="2418035" cy="631372"/>
          </a:xfrm>
          <a:prstGeom prst="rect">
            <a:avLst/>
          </a:prstGeom>
          <a:solidFill>
            <a:schemeClr val="tx1">
              <a:lumMod val="75000"/>
              <a:lumOff val="25000"/>
            </a:schemeClr>
          </a:solidFill>
          <a:ln w="9525">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 </a:t>
            </a:r>
            <a:r>
              <a:rPr lang="en-CA" sz="3600" b="1" dirty="0">
                <a:ln>
                  <a:solidFill>
                    <a:srgbClr val="CC00CC"/>
                  </a:solidFill>
                </a:ln>
              </a:rPr>
              <a:t>Tishri 9 </a:t>
            </a:r>
          </a:p>
        </p:txBody>
      </p:sp>
      <p:sp>
        <p:nvSpPr>
          <p:cNvPr id="9" name="Rectangle 8"/>
          <p:cNvSpPr/>
          <p:nvPr/>
        </p:nvSpPr>
        <p:spPr>
          <a:xfrm>
            <a:off x="1411396" y="3469895"/>
            <a:ext cx="2437942" cy="631372"/>
          </a:xfrm>
          <a:prstGeom prst="rect">
            <a:avLst/>
          </a:prstGeom>
          <a:solidFill>
            <a:schemeClr val="bg1">
              <a:lumMod val="95000"/>
            </a:schemeClr>
          </a:solidFill>
          <a:ln w="19050">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Tishri 9</a:t>
            </a:r>
            <a:endParaRPr lang="en-CA" sz="3600" b="1" i="1" dirty="0">
              <a:ln w="12700">
                <a:solidFill>
                  <a:srgbClr val="0000FF"/>
                </a:solidFill>
              </a:ln>
              <a:solidFill>
                <a:srgbClr val="CC66FF"/>
              </a:solidFill>
            </a:endParaRPr>
          </a:p>
        </p:txBody>
      </p:sp>
      <p:cxnSp>
        <p:nvCxnSpPr>
          <p:cNvPr id="11" name="Straight Connector 10"/>
          <p:cNvCxnSpPr/>
          <p:nvPr/>
        </p:nvCxnSpPr>
        <p:spPr>
          <a:xfrm flipH="1" flipV="1">
            <a:off x="1194077" y="3142965"/>
            <a:ext cx="14753" cy="985562"/>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9423" y="269212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95F1FD"/>
                  </a:solidFill>
                </a:ln>
                <a:solidFill>
                  <a:srgbClr val="CC66FF"/>
                </a:solidFill>
              </a:rPr>
              <a:t>Dawn</a:t>
            </a:r>
          </a:p>
        </p:txBody>
      </p:sp>
      <p:sp>
        <p:nvSpPr>
          <p:cNvPr id="17" name="Rectangle 16"/>
          <p:cNvSpPr/>
          <p:nvPr/>
        </p:nvSpPr>
        <p:spPr>
          <a:xfrm>
            <a:off x="3616960" y="4626381"/>
            <a:ext cx="8244118" cy="1865241"/>
          </a:xfrm>
          <a:prstGeom prst="rect">
            <a:avLst/>
          </a:prstGeom>
          <a:solidFill>
            <a:schemeClr val="bg1">
              <a:lumMod val="65000"/>
            </a:schemeClr>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schemeClr val="tx1"/>
                </a:solidFill>
              </a:rPr>
              <a:t> </a:t>
            </a:r>
            <a:r>
              <a:rPr lang="en-CA" sz="3200" i="1" dirty="0">
                <a:ln>
                  <a:solidFill>
                    <a:srgbClr val="FF00FF"/>
                  </a:solidFill>
                </a:ln>
                <a:solidFill>
                  <a:srgbClr val="009999"/>
                </a:solidFill>
                <a:latin typeface="Georgia" panose="02040502050405020303" pitchFamily="18" charset="0"/>
              </a:rPr>
              <a:t>Lev 23:27 </a:t>
            </a:r>
            <a:r>
              <a:rPr lang="en-CA" sz="3200" dirty="0">
                <a:solidFill>
                  <a:schemeClr val="tx1"/>
                </a:solidFill>
              </a:rPr>
              <a:t>– On the </a:t>
            </a:r>
            <a:r>
              <a:rPr lang="en-CA" sz="3200" dirty="0">
                <a:ln>
                  <a:solidFill>
                    <a:srgbClr val="FF00FF"/>
                  </a:solidFill>
                </a:ln>
                <a:solidFill>
                  <a:srgbClr val="95F1FD"/>
                </a:solidFill>
                <a:latin typeface="Arial Black" panose="020B0A04020102020204" pitchFamily="34" charset="0"/>
              </a:rPr>
              <a:t>TENTH</a:t>
            </a:r>
            <a:r>
              <a:rPr lang="en-CA" sz="3200" dirty="0">
                <a:solidFill>
                  <a:schemeClr val="tx1"/>
                </a:solidFill>
              </a:rPr>
              <a:t> day of the month is </a:t>
            </a:r>
            <a:r>
              <a:rPr lang="en-CA" sz="3200" b="1" dirty="0">
                <a:solidFill>
                  <a:srgbClr val="0000FF"/>
                </a:solidFill>
              </a:rPr>
              <a:t>Yom </a:t>
            </a:r>
            <a:r>
              <a:rPr lang="en-CA" sz="3200" b="1" dirty="0" err="1">
                <a:solidFill>
                  <a:srgbClr val="0000FF"/>
                </a:solidFill>
              </a:rPr>
              <a:t>ha’Kippurim</a:t>
            </a:r>
            <a:r>
              <a:rPr lang="en-CA" sz="3200" b="1" dirty="0">
                <a:solidFill>
                  <a:srgbClr val="0000FF"/>
                </a:solidFill>
              </a:rPr>
              <a:t> </a:t>
            </a:r>
            <a:r>
              <a:rPr lang="en-CA" sz="3200" dirty="0">
                <a:solidFill>
                  <a:schemeClr val="tx1"/>
                </a:solidFill>
              </a:rPr>
              <a:t>[Day of Atonement]. </a:t>
            </a:r>
            <a:br>
              <a:rPr lang="en-CA" sz="3200" dirty="0">
                <a:solidFill>
                  <a:schemeClr val="tx1"/>
                </a:solidFill>
              </a:rPr>
            </a:br>
            <a:r>
              <a:rPr lang="en-CA" sz="3200" dirty="0">
                <a:solidFill>
                  <a:schemeClr val="tx1"/>
                </a:solidFill>
              </a:rPr>
              <a:t>It shall be a </a:t>
            </a:r>
            <a:r>
              <a:rPr lang="en-CA" sz="3200" b="1" dirty="0">
                <a:solidFill>
                  <a:srgbClr val="0000FF"/>
                </a:solidFill>
                <a:latin typeface="Arial Black" panose="020B0A04020102020204" pitchFamily="34" charset="0"/>
              </a:rPr>
              <a:t>QODESH</a:t>
            </a:r>
            <a:r>
              <a:rPr lang="en-CA" sz="3200" dirty="0">
                <a:solidFill>
                  <a:schemeClr val="tx1"/>
                </a:solidFill>
              </a:rPr>
              <a:t> gathering for you. </a:t>
            </a:r>
            <a:r>
              <a:rPr lang="en-CA" sz="3200" b="1" dirty="0">
                <a:ln>
                  <a:solidFill>
                    <a:srgbClr val="0000FF"/>
                  </a:solidFill>
                </a:ln>
                <a:solidFill>
                  <a:srgbClr val="FF9900"/>
                </a:solidFill>
              </a:rPr>
              <a:t> </a:t>
            </a:r>
            <a:endParaRPr lang="en-CA" sz="4400" b="1" i="1" dirty="0">
              <a:ln w="19050">
                <a:solidFill>
                  <a:srgbClr val="0000FF"/>
                </a:solidFill>
              </a:ln>
              <a:solidFill>
                <a:srgbClr val="FFFF00"/>
              </a:solidFill>
              <a:effectLst>
                <a:glow rad="127000">
                  <a:srgbClr val="95F1FD"/>
                </a:glow>
              </a:effectLst>
              <a:latin typeface="Comic Sans MS" panose="030F0702030302020204" pitchFamily="66" charset="0"/>
            </a:endParaRPr>
          </a:p>
        </p:txBody>
      </p:sp>
      <p:sp>
        <p:nvSpPr>
          <p:cNvPr id="6" name="Rectangle 5"/>
          <p:cNvSpPr/>
          <p:nvPr/>
        </p:nvSpPr>
        <p:spPr>
          <a:xfrm>
            <a:off x="1247888" y="3473609"/>
            <a:ext cx="163507" cy="639225"/>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H="1" flipV="1">
            <a:off x="1415272" y="3311371"/>
            <a:ext cx="12000" cy="81715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212373" y="2974622"/>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10" name="Slide Number Placeholder 9"/>
          <p:cNvSpPr>
            <a:spLocks noGrp="1"/>
          </p:cNvSpPr>
          <p:nvPr>
            <p:ph type="sldNum" sz="quarter" idx="12"/>
          </p:nvPr>
        </p:nvSpPr>
        <p:spPr>
          <a:xfrm>
            <a:off x="11794671" y="6552011"/>
            <a:ext cx="435432" cy="365125"/>
          </a:xfrm>
        </p:spPr>
        <p:txBody>
          <a:bodyPr/>
          <a:lstStyle/>
          <a:p>
            <a:fld id="{0FAB87E4-7748-4117-92E5-790DAABEC644}" type="slidenum">
              <a:rPr lang="en-US" sz="1400" b="1" smtClean="0">
                <a:solidFill>
                  <a:schemeClr val="tx1"/>
                </a:solidFill>
              </a:rPr>
              <a:t>54</a:t>
            </a:fld>
            <a:endParaRPr lang="en-US" sz="1400" b="1" dirty="0">
              <a:solidFill>
                <a:schemeClr val="tx1"/>
              </a:solidFill>
            </a:endParaRPr>
          </a:p>
        </p:txBody>
      </p:sp>
      <p:sp>
        <p:nvSpPr>
          <p:cNvPr id="18" name="Rectangle 17"/>
          <p:cNvSpPr/>
          <p:nvPr/>
        </p:nvSpPr>
        <p:spPr>
          <a:xfrm>
            <a:off x="518061" y="104020"/>
            <a:ext cx="11151992" cy="757079"/>
          </a:xfrm>
          <a:prstGeom prst="rect">
            <a:avLst/>
          </a:prstGeom>
          <a:gradFill>
            <a:gsLst>
              <a:gs pos="0">
                <a:schemeClr val="accent4">
                  <a:lumMod val="60000"/>
                  <a:lumOff val="40000"/>
                </a:schemeClr>
              </a:gs>
              <a:gs pos="31000">
                <a:schemeClr val="accent6">
                  <a:lumMod val="60000"/>
                  <a:lumOff val="40000"/>
                </a:schemeClr>
              </a:gs>
              <a:gs pos="65000">
                <a:schemeClr val="accent1">
                  <a:lumMod val="60000"/>
                  <a:lumOff val="40000"/>
                </a:schemeClr>
              </a:gs>
              <a:gs pos="95000">
                <a:schemeClr val="bg2">
                  <a:lumMod val="50000"/>
                </a:schemeClr>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b="1" i="1" dirty="0">
                <a:ln>
                  <a:solidFill>
                    <a:sysClr val="windowText" lastClr="000000"/>
                  </a:solidFill>
                </a:ln>
                <a:solidFill>
                  <a:srgbClr val="FF9900"/>
                </a:solidFill>
                <a:latin typeface="Comic Sans MS" panose="030F0702030302020204" pitchFamily="66" charset="0"/>
              </a:rPr>
              <a:t>From </a:t>
            </a:r>
            <a:r>
              <a:rPr lang="en-CA" sz="4400" b="1" i="1" u="sng" dirty="0">
                <a:ln>
                  <a:solidFill>
                    <a:sysClr val="windowText" lastClr="000000"/>
                  </a:solidFill>
                </a:ln>
                <a:solidFill>
                  <a:srgbClr val="FF00FF"/>
                </a:solidFill>
                <a:latin typeface="Comic Sans MS" panose="030F0702030302020204" pitchFamily="66" charset="0"/>
              </a:rPr>
              <a:t>Dawn</a:t>
            </a:r>
            <a:r>
              <a:rPr lang="en-CA" sz="4400" b="1" i="1" dirty="0">
                <a:ln>
                  <a:solidFill>
                    <a:sysClr val="windowText" lastClr="000000"/>
                  </a:solidFill>
                </a:ln>
                <a:solidFill>
                  <a:srgbClr val="FF9900"/>
                </a:solidFill>
                <a:latin typeface="Comic Sans MS" panose="030F0702030302020204" pitchFamily="66" charset="0"/>
              </a:rPr>
              <a:t> </a:t>
            </a:r>
            <a:r>
              <a:rPr lang="en-CA" sz="3200" b="1" i="1" dirty="0">
                <a:ln>
                  <a:solidFill>
                    <a:sysClr val="windowText" lastClr="000000"/>
                  </a:solidFill>
                </a:ln>
                <a:solidFill>
                  <a:srgbClr val="FF9900"/>
                </a:solidFill>
                <a:latin typeface="Comic Sans MS" panose="030F0702030302020204" pitchFamily="66" charset="0"/>
              </a:rPr>
              <a:t>(</a:t>
            </a:r>
            <a:r>
              <a:rPr lang="en-CA" sz="3200" b="1" i="1" dirty="0" err="1">
                <a:ln>
                  <a:solidFill>
                    <a:sysClr val="windowText" lastClr="000000"/>
                  </a:solidFill>
                </a:ln>
                <a:solidFill>
                  <a:srgbClr val="66FF33"/>
                </a:solidFill>
                <a:latin typeface="Comic Sans MS" panose="030F0702030302020204" pitchFamily="66" charset="0"/>
              </a:rPr>
              <a:t>Ereb</a:t>
            </a:r>
            <a:r>
              <a:rPr lang="en-CA" sz="3200" b="1" i="1" dirty="0">
                <a:ln>
                  <a:solidFill>
                    <a:sysClr val="windowText" lastClr="000000"/>
                  </a:solidFill>
                </a:ln>
                <a:solidFill>
                  <a:srgbClr val="66FF33"/>
                </a:solidFill>
                <a:latin typeface="Comic Sans MS" panose="030F0702030302020204" pitchFamily="66" charset="0"/>
              </a:rPr>
              <a:t> 10</a:t>
            </a:r>
            <a:r>
              <a:rPr lang="en-CA" sz="3200" b="1" i="1" baseline="30000" dirty="0">
                <a:ln>
                  <a:solidFill>
                    <a:sysClr val="windowText" lastClr="000000"/>
                  </a:solidFill>
                </a:ln>
                <a:solidFill>
                  <a:srgbClr val="66FF33"/>
                </a:solidFill>
                <a:latin typeface="Comic Sans MS" panose="030F0702030302020204" pitchFamily="66" charset="0"/>
              </a:rPr>
              <a:t>th</a:t>
            </a:r>
            <a:r>
              <a:rPr lang="en-CA" sz="3200" b="1" i="1" dirty="0">
                <a:ln>
                  <a:solidFill>
                    <a:sysClr val="windowText" lastClr="000000"/>
                  </a:solidFill>
                </a:ln>
                <a:solidFill>
                  <a:srgbClr val="FF9900"/>
                </a:solidFill>
                <a:latin typeface="Comic Sans MS" panose="030F0702030302020204" pitchFamily="66" charset="0"/>
              </a:rPr>
              <a:t>)  </a:t>
            </a:r>
            <a:r>
              <a:rPr lang="en-CA" sz="4400" b="1" i="1" dirty="0">
                <a:ln>
                  <a:solidFill>
                    <a:sysClr val="windowText" lastClr="000000"/>
                  </a:solidFill>
                </a:ln>
                <a:solidFill>
                  <a:srgbClr val="FF9900"/>
                </a:solidFill>
                <a:latin typeface="Comic Sans MS" panose="030F0702030302020204" pitchFamily="66" charset="0"/>
              </a:rPr>
              <a:t>to </a:t>
            </a:r>
            <a:r>
              <a:rPr lang="en-CA" sz="4400" b="1" i="1" u="sng" dirty="0">
                <a:ln>
                  <a:solidFill>
                    <a:sysClr val="windowText" lastClr="000000"/>
                  </a:solidFill>
                </a:ln>
                <a:solidFill>
                  <a:srgbClr val="FF00FF"/>
                </a:solidFill>
                <a:latin typeface="Comic Sans MS" panose="030F0702030302020204" pitchFamily="66" charset="0"/>
              </a:rPr>
              <a:t>Dawn</a:t>
            </a:r>
            <a:r>
              <a:rPr lang="en-CA" sz="4400" b="1" i="1" dirty="0">
                <a:ln>
                  <a:solidFill>
                    <a:sysClr val="windowText" lastClr="000000"/>
                  </a:solidFill>
                </a:ln>
                <a:solidFill>
                  <a:srgbClr val="FF9900"/>
                </a:solidFill>
                <a:latin typeface="Comic Sans MS" panose="030F0702030302020204" pitchFamily="66" charset="0"/>
              </a:rPr>
              <a:t> </a:t>
            </a:r>
            <a:r>
              <a:rPr lang="en-CA" sz="3200" b="1" i="1" dirty="0">
                <a:ln>
                  <a:solidFill>
                    <a:sysClr val="windowText" lastClr="000000"/>
                  </a:solidFill>
                </a:ln>
                <a:solidFill>
                  <a:srgbClr val="FF9900"/>
                </a:solidFill>
                <a:latin typeface="Comic Sans MS" panose="030F0702030302020204" pitchFamily="66" charset="0"/>
              </a:rPr>
              <a:t>(</a:t>
            </a:r>
            <a:r>
              <a:rPr lang="en-CA" sz="3200" b="1" i="1" dirty="0" err="1">
                <a:ln>
                  <a:solidFill>
                    <a:sysClr val="windowText" lastClr="000000"/>
                  </a:solidFill>
                </a:ln>
                <a:solidFill>
                  <a:srgbClr val="66FF33"/>
                </a:solidFill>
                <a:latin typeface="Comic Sans MS" panose="030F0702030302020204" pitchFamily="66" charset="0"/>
              </a:rPr>
              <a:t>Ereb</a:t>
            </a:r>
            <a:r>
              <a:rPr lang="en-CA" sz="3200" b="1" i="1" dirty="0">
                <a:ln>
                  <a:solidFill>
                    <a:sysClr val="windowText" lastClr="000000"/>
                  </a:solidFill>
                </a:ln>
                <a:solidFill>
                  <a:srgbClr val="66FF33"/>
                </a:solidFill>
                <a:latin typeface="Comic Sans MS" panose="030F0702030302020204" pitchFamily="66" charset="0"/>
              </a:rPr>
              <a:t> 11</a:t>
            </a:r>
            <a:r>
              <a:rPr lang="en-CA" sz="3200" b="1" i="1" baseline="30000" dirty="0">
                <a:ln>
                  <a:solidFill>
                    <a:sysClr val="windowText" lastClr="000000"/>
                  </a:solidFill>
                </a:ln>
                <a:solidFill>
                  <a:srgbClr val="66FF33"/>
                </a:solidFill>
                <a:latin typeface="Comic Sans MS" panose="030F0702030302020204" pitchFamily="66" charset="0"/>
              </a:rPr>
              <a:t>th</a:t>
            </a:r>
            <a:r>
              <a:rPr lang="en-CA" sz="3200" b="1" i="1" dirty="0">
                <a:ln>
                  <a:solidFill>
                    <a:sysClr val="windowText" lastClr="000000"/>
                  </a:solidFill>
                </a:ln>
                <a:solidFill>
                  <a:srgbClr val="FF9900"/>
                </a:solidFill>
                <a:latin typeface="Comic Sans MS" panose="030F0702030302020204" pitchFamily="66" charset="0"/>
              </a:rPr>
              <a:t>)</a:t>
            </a:r>
          </a:p>
        </p:txBody>
      </p:sp>
      <p:sp>
        <p:nvSpPr>
          <p:cNvPr id="25" name="Rectangle 24"/>
          <p:cNvSpPr/>
          <p:nvPr/>
        </p:nvSpPr>
        <p:spPr>
          <a:xfrm>
            <a:off x="6733602" y="3449751"/>
            <a:ext cx="2446204" cy="631372"/>
          </a:xfrm>
          <a:prstGeom prst="rect">
            <a:avLst/>
          </a:prstGeom>
          <a:solidFill>
            <a:schemeClr val="bg1">
              <a:lumMod val="9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rPr>
              <a:t>Tishri 10 </a:t>
            </a:r>
            <a:r>
              <a:rPr lang="en-CA" sz="3200" b="1" dirty="0">
                <a:solidFill>
                  <a:srgbClr val="0000FF"/>
                </a:solidFill>
              </a:rPr>
              <a:t>A/S</a:t>
            </a:r>
            <a:endParaRPr lang="en-CA" sz="3200" b="1" i="1" dirty="0">
              <a:ln w="12700">
                <a:solidFill>
                  <a:srgbClr val="0000FF"/>
                </a:solidFill>
              </a:ln>
              <a:solidFill>
                <a:srgbClr val="0000FF"/>
              </a:solidFill>
            </a:endParaRPr>
          </a:p>
        </p:txBody>
      </p:sp>
      <p:sp>
        <p:nvSpPr>
          <p:cNvPr id="27" name="Rectangle 26"/>
          <p:cNvSpPr/>
          <p:nvPr/>
        </p:nvSpPr>
        <p:spPr>
          <a:xfrm>
            <a:off x="9432176" y="3465901"/>
            <a:ext cx="2446204" cy="631372"/>
          </a:xfrm>
          <a:prstGeom prst="rect">
            <a:avLst/>
          </a:prstGeom>
          <a:solidFill>
            <a:schemeClr val="tx1">
              <a:lumMod val="75000"/>
              <a:lumOff val="2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 </a:t>
            </a:r>
            <a:r>
              <a:rPr lang="en-CA" sz="3200" b="1" dirty="0">
                <a:ln>
                  <a:solidFill>
                    <a:srgbClr val="CC00CC"/>
                  </a:solidFill>
                </a:ln>
              </a:rPr>
              <a:t>Tishri 10 </a:t>
            </a:r>
            <a:r>
              <a:rPr lang="en-CA" sz="3200" b="1" dirty="0">
                <a:ln>
                  <a:solidFill>
                    <a:srgbClr val="CC00CC"/>
                  </a:solidFill>
                </a:ln>
                <a:solidFill>
                  <a:srgbClr val="95F1FD"/>
                </a:solidFill>
              </a:rPr>
              <a:t>A/S</a:t>
            </a:r>
            <a:r>
              <a:rPr lang="en-CA" sz="3200" b="1" dirty="0">
                <a:ln>
                  <a:solidFill>
                    <a:srgbClr val="CC00CC"/>
                  </a:solidFill>
                </a:ln>
              </a:rPr>
              <a:t> </a:t>
            </a:r>
          </a:p>
        </p:txBody>
      </p:sp>
      <p:cxnSp>
        <p:nvCxnSpPr>
          <p:cNvPr id="28" name="Straight Connector 27"/>
          <p:cNvCxnSpPr/>
          <p:nvPr/>
        </p:nvCxnSpPr>
        <p:spPr>
          <a:xfrm flipH="1" flipV="1">
            <a:off x="9206144" y="3266983"/>
            <a:ext cx="3080" cy="838452"/>
          </a:xfrm>
          <a:prstGeom prst="line">
            <a:avLst/>
          </a:prstGeom>
          <a:ln w="76200">
            <a:solidFill>
              <a:srgbClr val="FFC000"/>
            </a:solidFill>
          </a:ln>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9247612" y="3449619"/>
            <a:ext cx="130017" cy="640830"/>
          </a:xfrm>
          <a:prstGeom prst="rect">
            <a:avLst/>
          </a:prstGeom>
          <a:gradFill>
            <a:gsLst>
              <a:gs pos="41000">
                <a:srgbClr val="95F1FD">
                  <a:alpha val="88000"/>
                </a:srgbClr>
              </a:gs>
              <a:gs pos="62000">
                <a:schemeClr val="bg1">
                  <a:lumMod val="50000"/>
                </a:schemeClr>
              </a:gs>
            </a:gsLst>
            <a:lin ang="600000" scaled="0"/>
          </a:gra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0" name="Straight Connector 29"/>
          <p:cNvCxnSpPr/>
          <p:nvPr/>
        </p:nvCxnSpPr>
        <p:spPr>
          <a:xfrm flipH="1" flipV="1">
            <a:off x="6502863" y="2681253"/>
            <a:ext cx="7431" cy="1439873"/>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6549352" y="3466208"/>
            <a:ext cx="163507" cy="639225"/>
          </a:xfrm>
          <a:prstGeom prst="rect">
            <a:avLst/>
          </a:prstGeom>
          <a:gradFill>
            <a:gsLst>
              <a:gs pos="41000">
                <a:srgbClr val="95F1FD"/>
              </a:gs>
              <a:gs pos="62000">
                <a:schemeClr val="bg1">
                  <a:lumMod val="50000"/>
                </a:schemeClr>
              </a:gs>
            </a:gsLst>
            <a:lin ang="10200000" scaled="0"/>
          </a:gra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2" name="Straight Connector 31"/>
          <p:cNvCxnSpPr/>
          <p:nvPr/>
        </p:nvCxnSpPr>
        <p:spPr>
          <a:xfrm flipH="1" flipV="1">
            <a:off x="6723529" y="3307976"/>
            <a:ext cx="14088" cy="813151"/>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6535195" y="2984791"/>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41" name="Rectangle 40"/>
          <p:cNvSpPr/>
          <p:nvPr/>
        </p:nvSpPr>
        <p:spPr>
          <a:xfrm>
            <a:off x="8506639" y="28947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000" dirty="0">
                <a:ln>
                  <a:solidFill>
                    <a:srgbClr val="FF00FF"/>
                  </a:solidFill>
                </a:ln>
                <a:solidFill>
                  <a:schemeClr val="tx1"/>
                </a:solidFill>
              </a:rPr>
              <a:t>Sunset</a:t>
            </a:r>
          </a:p>
        </p:txBody>
      </p:sp>
      <p:sp>
        <p:nvSpPr>
          <p:cNvPr id="45" name="Curved Down Arrow 44"/>
          <p:cNvSpPr/>
          <p:nvPr/>
        </p:nvSpPr>
        <p:spPr>
          <a:xfrm>
            <a:off x="6388624" y="1133484"/>
            <a:ext cx="5892799" cy="1584162"/>
          </a:xfrm>
          <a:prstGeom prst="curvedDownArrow">
            <a:avLst>
              <a:gd name="adj1" fmla="val 15283"/>
              <a:gd name="adj2" fmla="val 59541"/>
              <a:gd name="adj3" fmla="val 37425"/>
            </a:avLst>
          </a:prstGeom>
          <a:gradFill>
            <a:gsLst>
              <a:gs pos="49000">
                <a:srgbClr val="00CC00"/>
              </a:gs>
              <a:gs pos="3000">
                <a:srgbClr val="FFFF00">
                  <a:lumMod val="77000"/>
                  <a:lumOff val="23000"/>
                </a:srgbClr>
              </a:gs>
              <a:gs pos="93000">
                <a:srgbClr val="FF00FF">
                  <a:lumMod val="69000"/>
                  <a:lumOff val="31000"/>
                </a:srgbClr>
              </a:gs>
            </a:gsLst>
            <a:lin ang="0" scaled="0"/>
          </a:gradFill>
          <a:ln w="38100">
            <a:solidFill>
              <a:srgbClr val="0000FF"/>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1" name="Rectangle 50"/>
          <p:cNvSpPr/>
          <p:nvPr/>
        </p:nvSpPr>
        <p:spPr>
          <a:xfrm>
            <a:off x="5832243" y="221056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FF00"/>
                </a:solidFill>
              </a:rPr>
              <a:t>Dawn</a:t>
            </a:r>
          </a:p>
        </p:txBody>
      </p:sp>
      <p:cxnSp>
        <p:nvCxnSpPr>
          <p:cNvPr id="19" name="Straight Connector 18"/>
          <p:cNvCxnSpPr/>
          <p:nvPr/>
        </p:nvCxnSpPr>
        <p:spPr>
          <a:xfrm flipV="1">
            <a:off x="3848358" y="3307976"/>
            <a:ext cx="980" cy="804859"/>
          </a:xfrm>
          <a:prstGeom prst="line">
            <a:avLst/>
          </a:prstGeom>
          <a:ln w="76200">
            <a:solidFill>
              <a:srgbClr val="FFC000"/>
            </a:solidFill>
          </a:ln>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3902113" y="3465901"/>
            <a:ext cx="130017" cy="640830"/>
          </a:xfrm>
          <a:prstGeom prst="rect">
            <a:avLst/>
          </a:prstGeom>
          <a:gradFill>
            <a:gsLst>
              <a:gs pos="41000">
                <a:srgbClr val="95F1FD">
                  <a:alpha val="88000"/>
                </a:srgbClr>
              </a:gs>
              <a:gs pos="62000">
                <a:schemeClr val="bg1">
                  <a:lumMod val="50000"/>
                </a:schemeClr>
              </a:gs>
            </a:gsLst>
            <a:lin ang="600000" scaled="0"/>
          </a:gradFill>
          <a:ln>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le 6"/>
          <p:cNvSpPr/>
          <p:nvPr/>
        </p:nvSpPr>
        <p:spPr>
          <a:xfrm>
            <a:off x="6388626" y="2782371"/>
            <a:ext cx="220978" cy="1402244"/>
          </a:xfrm>
          <a:prstGeom prst="roundRect">
            <a:avLst/>
          </a:prstGeom>
          <a:no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a:off x="11030007" y="214776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FF00"/>
                </a:solidFill>
              </a:rPr>
              <a:t>Dawn</a:t>
            </a:r>
          </a:p>
        </p:txBody>
      </p:sp>
      <p:cxnSp>
        <p:nvCxnSpPr>
          <p:cNvPr id="34" name="Straight Connector 33"/>
          <p:cNvCxnSpPr/>
          <p:nvPr/>
        </p:nvCxnSpPr>
        <p:spPr>
          <a:xfrm flipH="1" flipV="1">
            <a:off x="11924590" y="2782370"/>
            <a:ext cx="1732" cy="1333648"/>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3235739" y="2924754"/>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000" dirty="0">
                <a:ln>
                  <a:solidFill>
                    <a:srgbClr val="FF00FF"/>
                  </a:solidFill>
                </a:ln>
                <a:solidFill>
                  <a:schemeClr val="tx1"/>
                </a:solidFill>
              </a:rPr>
              <a:t>Sunset</a:t>
            </a:r>
          </a:p>
        </p:txBody>
      </p:sp>
      <p:sp>
        <p:nvSpPr>
          <p:cNvPr id="37" name="Rectangle 36"/>
          <p:cNvSpPr/>
          <p:nvPr/>
        </p:nvSpPr>
        <p:spPr>
          <a:xfrm>
            <a:off x="2557379" y="2293974"/>
            <a:ext cx="2580642" cy="620006"/>
          </a:xfrm>
          <a:prstGeom prst="rect">
            <a:avLst/>
          </a:prstGeom>
          <a:solidFill>
            <a:srgbClr val="FFCCFF"/>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solidFill>
                  <a:schemeClr val="tx1"/>
                </a:solidFill>
              </a:rPr>
              <a:t>24 hours for Tishri 9 </a:t>
            </a:r>
            <a:br>
              <a:rPr lang="en-CA" sz="2000" dirty="0">
                <a:solidFill>
                  <a:schemeClr val="tx1"/>
                </a:solidFill>
              </a:rPr>
            </a:br>
            <a:r>
              <a:rPr lang="en-CA" sz="2000" dirty="0">
                <a:solidFill>
                  <a:schemeClr val="tx1"/>
                </a:solidFill>
              </a:rPr>
              <a:t>from Dawn to Dawn.</a:t>
            </a:r>
            <a:endParaRPr lang="en-CA" sz="2000" b="1" dirty="0">
              <a:solidFill>
                <a:srgbClr val="0000FF"/>
              </a:solidFill>
            </a:endParaRPr>
          </a:p>
        </p:txBody>
      </p:sp>
      <p:sp>
        <p:nvSpPr>
          <p:cNvPr id="40" name="Rounded Rectangle 39"/>
          <p:cNvSpPr/>
          <p:nvPr/>
        </p:nvSpPr>
        <p:spPr>
          <a:xfrm>
            <a:off x="11817531" y="2749006"/>
            <a:ext cx="226608" cy="1419616"/>
          </a:xfrm>
          <a:prstGeom prst="roundRect">
            <a:avLst/>
          </a:prstGeom>
          <a:no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5" name="Straight Arrow Connector 14"/>
          <p:cNvCxnSpPr/>
          <p:nvPr/>
        </p:nvCxnSpPr>
        <p:spPr>
          <a:xfrm flipH="1">
            <a:off x="8088784" y="2749006"/>
            <a:ext cx="545645" cy="2124269"/>
          </a:xfrm>
          <a:prstGeom prst="straightConnector1">
            <a:avLst/>
          </a:prstGeom>
          <a:ln w="76200">
            <a:solidFill>
              <a:srgbClr val="FF9900"/>
            </a:solidFill>
            <a:headEnd type="none" w="med" len="med"/>
            <a:tailEnd type="arrow" w="med" len="med"/>
          </a:ln>
          <a:effectLst>
            <a:glow rad="228600">
              <a:schemeClr val="accent4">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rot="555953">
            <a:off x="7684688" y="1691096"/>
            <a:ext cx="3095708" cy="1246396"/>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b="1" dirty="0">
                <a:solidFill>
                  <a:srgbClr val="0000FF"/>
                </a:solidFill>
              </a:rPr>
              <a:t>Atonement Sabbath! </a:t>
            </a:r>
          </a:p>
        </p:txBody>
      </p:sp>
      <p:sp>
        <p:nvSpPr>
          <p:cNvPr id="38" name="Rectangle 37"/>
          <p:cNvSpPr/>
          <p:nvPr/>
        </p:nvSpPr>
        <p:spPr>
          <a:xfrm>
            <a:off x="446941" y="4689890"/>
            <a:ext cx="2926180" cy="1721069"/>
          </a:xfrm>
          <a:prstGeom prst="rect">
            <a:avLst/>
          </a:prstGeom>
          <a:solidFill>
            <a:srgbClr val="FFCCFF"/>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schemeClr val="tx1"/>
                </a:solidFill>
              </a:rPr>
              <a:t>24 hours </a:t>
            </a:r>
            <a:r>
              <a:rPr lang="en-CA" sz="3200" b="1" u="sng" dirty="0">
                <a:solidFill>
                  <a:schemeClr val="tx1"/>
                </a:solidFill>
              </a:rPr>
              <a:t>ONLY</a:t>
            </a:r>
            <a:r>
              <a:rPr lang="en-CA" sz="3200" dirty="0">
                <a:solidFill>
                  <a:schemeClr val="tx1"/>
                </a:solidFill>
              </a:rPr>
              <a:t> </a:t>
            </a:r>
            <a:br>
              <a:rPr lang="en-CA" sz="3200" dirty="0">
                <a:solidFill>
                  <a:schemeClr val="tx1"/>
                </a:solidFill>
              </a:rPr>
            </a:br>
            <a:r>
              <a:rPr lang="en-CA" sz="3200" dirty="0">
                <a:solidFill>
                  <a:schemeClr val="tx1"/>
                </a:solidFill>
              </a:rPr>
              <a:t>of </a:t>
            </a:r>
            <a:r>
              <a:rPr lang="en-CA" sz="3200" b="1" dirty="0">
                <a:solidFill>
                  <a:srgbClr val="0000FF"/>
                </a:solidFill>
              </a:rPr>
              <a:t>Atonement </a:t>
            </a:r>
            <a:br>
              <a:rPr lang="en-CA" sz="3200" b="1" dirty="0">
                <a:solidFill>
                  <a:srgbClr val="0000FF"/>
                </a:solidFill>
              </a:rPr>
            </a:br>
            <a:r>
              <a:rPr lang="en-CA" sz="3200" b="1" dirty="0">
                <a:solidFill>
                  <a:srgbClr val="0000FF"/>
                </a:solidFill>
              </a:rPr>
              <a:t>Shabbath!</a:t>
            </a:r>
          </a:p>
        </p:txBody>
      </p:sp>
    </p:spTree>
    <p:extLst>
      <p:ext uri="{BB962C8B-B14F-4D97-AF65-F5344CB8AC3E}">
        <p14:creationId xmlns:p14="http://schemas.microsoft.com/office/powerpoint/2010/main" val="33545795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anim calcmode="lin" valueType="num">
                                      <p:cBhvr>
                                        <p:cTn id="8" dur="2000" fill="hold"/>
                                        <p:tgtEl>
                                          <p:spTgt spid="21"/>
                                        </p:tgtEl>
                                        <p:attrNameLst>
                                          <p:attrName>ppt_w</p:attrName>
                                        </p:attrNameLst>
                                      </p:cBhvr>
                                      <p:tavLst>
                                        <p:tav tm="0" fmla="#ppt_w*sin(2.5*pi*$)">
                                          <p:val>
                                            <p:fltVal val="0"/>
                                          </p:val>
                                        </p:tav>
                                        <p:tav tm="100000">
                                          <p:val>
                                            <p:fltVal val="1"/>
                                          </p:val>
                                        </p:tav>
                                      </p:tavLst>
                                    </p:anim>
                                    <p:anim calcmode="lin" valueType="num">
                                      <p:cBhvr>
                                        <p:cTn id="9" dur="20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8" repeatCount="500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8)">
                                      <p:cBhvr>
                                        <p:cTn id="14" dur="1000"/>
                                        <p:tgtEl>
                                          <p:spTgt spid="7"/>
                                        </p:tgtEl>
                                      </p:cBhvr>
                                    </p:animEffect>
                                  </p:childTnLst>
                                </p:cTn>
                              </p:par>
                              <p:par>
                                <p:cTn id="15" presetID="21" presetClass="entr" presetSubtype="8" repeatCount="500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heel(8)">
                                      <p:cBhvr>
                                        <p:cTn id="17" dur="1000"/>
                                        <p:tgtEl>
                                          <p:spTgt spid="40"/>
                                        </p:tgtEl>
                                      </p:cBhvr>
                                    </p:animEffect>
                                  </p:childTnLst>
                                </p:cTn>
                              </p:par>
                              <p:par>
                                <p:cTn id="18" presetID="6" presetClass="entr" presetSubtype="16" fill="hold" grpId="0" nodeType="withEffect">
                                  <p:stCondLst>
                                    <p:cond delay="1000"/>
                                  </p:stCondLst>
                                  <p:childTnLst>
                                    <p:set>
                                      <p:cBhvr>
                                        <p:cTn id="19" dur="1" fill="hold">
                                          <p:stCondLst>
                                            <p:cond delay="0"/>
                                          </p:stCondLst>
                                        </p:cTn>
                                        <p:tgtEl>
                                          <p:spTgt spid="17"/>
                                        </p:tgtEl>
                                        <p:attrNameLst>
                                          <p:attrName>style.visibility</p:attrName>
                                        </p:attrNameLst>
                                      </p:cBhvr>
                                      <p:to>
                                        <p:strVal val="visible"/>
                                      </p:to>
                                    </p:set>
                                    <p:animEffect transition="in" filter="circle(in)">
                                      <p:cBhvr>
                                        <p:cTn id="20" dur="1500"/>
                                        <p:tgtEl>
                                          <p:spTgt spid="17"/>
                                        </p:tgtEl>
                                      </p:cBhvr>
                                    </p:animEffect>
                                  </p:childTnLst>
                                </p:cTn>
                              </p:par>
                              <p:par>
                                <p:cTn id="21" presetID="22" presetClass="entr" presetSubtype="8" repeatCount="4000" fill="hold" grpId="0" nodeType="withEffect">
                                  <p:stCondLst>
                                    <p:cond delay="4500"/>
                                  </p:stCondLst>
                                  <p:childTnLst>
                                    <p:set>
                                      <p:cBhvr>
                                        <p:cTn id="22" dur="1" fill="hold">
                                          <p:stCondLst>
                                            <p:cond delay="0"/>
                                          </p:stCondLst>
                                        </p:cTn>
                                        <p:tgtEl>
                                          <p:spTgt spid="45"/>
                                        </p:tgtEl>
                                        <p:attrNameLst>
                                          <p:attrName>style.visibility</p:attrName>
                                        </p:attrNameLst>
                                      </p:cBhvr>
                                      <p:to>
                                        <p:strVal val="visible"/>
                                      </p:to>
                                    </p:set>
                                    <p:animEffect transition="in" filter="wipe(left)">
                                      <p:cBhvr>
                                        <p:cTn id="23" dur="3000"/>
                                        <p:tgtEl>
                                          <p:spTgt spid="45"/>
                                        </p:tgtEl>
                                      </p:cBhvr>
                                    </p:animEffect>
                                  </p:childTnLst>
                                </p:cTn>
                              </p:par>
                              <p:par>
                                <p:cTn id="24" presetID="26"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580">
                                          <p:stCondLst>
                                            <p:cond delay="0"/>
                                          </p:stCondLst>
                                        </p:cTn>
                                        <p:tgtEl>
                                          <p:spTgt spid="15"/>
                                        </p:tgtEl>
                                      </p:cBhvr>
                                    </p:animEffect>
                                    <p:anim calcmode="lin" valueType="num">
                                      <p:cBhvr>
                                        <p:cTn id="27"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2" dur="26">
                                          <p:stCondLst>
                                            <p:cond delay="650"/>
                                          </p:stCondLst>
                                        </p:cTn>
                                        <p:tgtEl>
                                          <p:spTgt spid="15"/>
                                        </p:tgtEl>
                                      </p:cBhvr>
                                      <p:to x="100000" y="60000"/>
                                    </p:animScale>
                                    <p:animScale>
                                      <p:cBhvr>
                                        <p:cTn id="33" dur="166" decel="50000">
                                          <p:stCondLst>
                                            <p:cond delay="676"/>
                                          </p:stCondLst>
                                        </p:cTn>
                                        <p:tgtEl>
                                          <p:spTgt spid="15"/>
                                        </p:tgtEl>
                                      </p:cBhvr>
                                      <p:to x="100000" y="100000"/>
                                    </p:animScale>
                                    <p:animScale>
                                      <p:cBhvr>
                                        <p:cTn id="34" dur="26">
                                          <p:stCondLst>
                                            <p:cond delay="1312"/>
                                          </p:stCondLst>
                                        </p:cTn>
                                        <p:tgtEl>
                                          <p:spTgt spid="15"/>
                                        </p:tgtEl>
                                      </p:cBhvr>
                                      <p:to x="100000" y="80000"/>
                                    </p:animScale>
                                    <p:animScale>
                                      <p:cBhvr>
                                        <p:cTn id="35" dur="166" decel="50000">
                                          <p:stCondLst>
                                            <p:cond delay="1338"/>
                                          </p:stCondLst>
                                        </p:cTn>
                                        <p:tgtEl>
                                          <p:spTgt spid="15"/>
                                        </p:tgtEl>
                                      </p:cBhvr>
                                      <p:to x="100000" y="100000"/>
                                    </p:animScale>
                                    <p:animScale>
                                      <p:cBhvr>
                                        <p:cTn id="36" dur="26">
                                          <p:stCondLst>
                                            <p:cond delay="1642"/>
                                          </p:stCondLst>
                                        </p:cTn>
                                        <p:tgtEl>
                                          <p:spTgt spid="15"/>
                                        </p:tgtEl>
                                      </p:cBhvr>
                                      <p:to x="100000" y="90000"/>
                                    </p:animScale>
                                    <p:animScale>
                                      <p:cBhvr>
                                        <p:cTn id="37" dur="166" decel="50000">
                                          <p:stCondLst>
                                            <p:cond delay="1668"/>
                                          </p:stCondLst>
                                        </p:cTn>
                                        <p:tgtEl>
                                          <p:spTgt spid="15"/>
                                        </p:tgtEl>
                                      </p:cBhvr>
                                      <p:to x="100000" y="100000"/>
                                    </p:animScale>
                                    <p:animScale>
                                      <p:cBhvr>
                                        <p:cTn id="38" dur="26">
                                          <p:stCondLst>
                                            <p:cond delay="1808"/>
                                          </p:stCondLst>
                                        </p:cTn>
                                        <p:tgtEl>
                                          <p:spTgt spid="15"/>
                                        </p:tgtEl>
                                      </p:cBhvr>
                                      <p:to x="100000" y="95000"/>
                                    </p:animScale>
                                    <p:animScale>
                                      <p:cBhvr>
                                        <p:cTn id="39" dur="166" decel="50000">
                                          <p:stCondLst>
                                            <p:cond delay="1834"/>
                                          </p:stCondLst>
                                        </p:cTn>
                                        <p:tgtEl>
                                          <p:spTgt spid="15"/>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1250"/>
                                  </p:stCondLst>
                                  <p:childTnLst>
                                    <p:set>
                                      <p:cBhvr>
                                        <p:cTn id="43" dur="1" fill="hold">
                                          <p:stCondLst>
                                            <p:cond delay="0"/>
                                          </p:stCondLst>
                                        </p:cTn>
                                        <p:tgtEl>
                                          <p:spTgt spid="38"/>
                                        </p:tgtEl>
                                        <p:attrNameLst>
                                          <p:attrName>style.visibility</p:attrName>
                                        </p:attrNameLst>
                                      </p:cBhvr>
                                      <p:to>
                                        <p:strVal val="visible"/>
                                      </p:to>
                                    </p:set>
                                    <p:anim calcmode="lin" valueType="num">
                                      <p:cBhvr>
                                        <p:cTn id="44" dur="1500" fill="hold"/>
                                        <p:tgtEl>
                                          <p:spTgt spid="38"/>
                                        </p:tgtEl>
                                        <p:attrNameLst>
                                          <p:attrName>ppt_w</p:attrName>
                                        </p:attrNameLst>
                                      </p:cBhvr>
                                      <p:tavLst>
                                        <p:tav tm="0">
                                          <p:val>
                                            <p:fltVal val="0"/>
                                          </p:val>
                                        </p:tav>
                                        <p:tav tm="100000">
                                          <p:val>
                                            <p:strVal val="#ppt_w"/>
                                          </p:val>
                                        </p:tav>
                                      </p:tavLst>
                                    </p:anim>
                                    <p:anim calcmode="lin" valueType="num">
                                      <p:cBhvr>
                                        <p:cTn id="45" dur="1500" fill="hold"/>
                                        <p:tgtEl>
                                          <p:spTgt spid="38"/>
                                        </p:tgtEl>
                                        <p:attrNameLst>
                                          <p:attrName>ppt_h</p:attrName>
                                        </p:attrNameLst>
                                      </p:cBhvr>
                                      <p:tavLst>
                                        <p:tav tm="0">
                                          <p:val>
                                            <p:fltVal val="0"/>
                                          </p:val>
                                        </p:tav>
                                        <p:tav tm="100000">
                                          <p:val>
                                            <p:strVal val="#ppt_h"/>
                                          </p:val>
                                        </p:tav>
                                      </p:tavLst>
                                    </p:anim>
                                    <p:anim calcmode="lin" valueType="num">
                                      <p:cBhvr>
                                        <p:cTn id="46" dur="1500" fill="hold"/>
                                        <p:tgtEl>
                                          <p:spTgt spid="38"/>
                                        </p:tgtEl>
                                        <p:attrNameLst>
                                          <p:attrName>style.rotation</p:attrName>
                                        </p:attrNameLst>
                                      </p:cBhvr>
                                      <p:tavLst>
                                        <p:tav tm="0">
                                          <p:val>
                                            <p:fltVal val="90"/>
                                          </p:val>
                                        </p:tav>
                                        <p:tav tm="100000">
                                          <p:val>
                                            <p:fltVal val="0"/>
                                          </p:val>
                                        </p:tav>
                                      </p:tavLst>
                                    </p:anim>
                                    <p:animEffect transition="in" filter="fade">
                                      <p:cBhvr>
                                        <p:cTn id="47" dur="1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5" grpId="0" animBg="1"/>
      <p:bldP spid="7" grpId="0" animBg="1"/>
      <p:bldP spid="40" grpId="0" animBg="1"/>
      <p:bldP spid="21" grpId="0" animBg="1"/>
      <p:bldP spid="3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4">
                <a:lumMod val="60000"/>
                <a:lumOff val="40000"/>
              </a:schemeClr>
            </a:gs>
            <a:gs pos="3000">
              <a:schemeClr val="accent1">
                <a:lumMod val="60000"/>
                <a:lumOff val="40000"/>
              </a:schemeClr>
            </a:gs>
            <a:gs pos="59000">
              <a:schemeClr val="bg2">
                <a:lumMod val="50000"/>
                <a:alpha val="94000"/>
              </a:schemeClr>
            </a:gs>
          </a:gsLst>
          <a:lin ang="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FF9900">
              <a:alpha val="79000"/>
            </a:srgbClr>
          </a:solidFill>
        </p:spPr>
        <p:txBody>
          <a:bodyPr>
            <a:normAutofit/>
          </a:bodyPr>
          <a:lstStyle/>
          <a:p>
            <a:r>
              <a:rPr lang="en-US" sz="800" dirty="0">
                <a:noFill/>
              </a:rPr>
              <a:t>.</a:t>
            </a:r>
          </a:p>
        </p:txBody>
      </p:sp>
      <p:sp>
        <p:nvSpPr>
          <p:cNvPr id="3" name="Text Placeholder 2"/>
          <p:cNvSpPr>
            <a:spLocks noGrp="1"/>
          </p:cNvSpPr>
          <p:nvPr>
            <p:ph type="body" idx="1"/>
          </p:nvPr>
        </p:nvSpPr>
        <p:spPr>
          <a:xfrm>
            <a:off x="182697" y="89516"/>
            <a:ext cx="11861442" cy="6569071"/>
          </a:xfrm>
          <a:gradFill>
            <a:gsLst>
              <a:gs pos="34000">
                <a:schemeClr val="tx1"/>
              </a:gs>
              <a:gs pos="30000">
                <a:srgbClr val="95F1FD"/>
              </a:gs>
              <a:gs pos="53000">
                <a:schemeClr val="tx1"/>
              </a:gs>
              <a:gs pos="98000">
                <a:schemeClr val="tx1"/>
              </a:gs>
              <a:gs pos="100000">
                <a:srgbClr val="95F1FD"/>
              </a:gs>
              <a:gs pos="55000">
                <a:srgbClr val="95F1FD"/>
              </a:gs>
              <a:gs pos="75000">
                <a:srgbClr val="95F1FD"/>
              </a:gs>
              <a:gs pos="80000">
                <a:schemeClr val="tx1"/>
              </a:gs>
              <a:gs pos="11000">
                <a:srgbClr val="95F1FD"/>
              </a:gs>
              <a:gs pos="7000">
                <a:schemeClr val="bg2">
                  <a:alpha val="94000"/>
                  <a:lumMod val="0"/>
                </a:schemeClr>
              </a:gs>
            </a:gsLst>
            <a:lin ang="0" scaled="0"/>
          </a:gradFill>
          <a:scene3d>
            <a:camera prst="orthographicFront"/>
            <a:lightRig rig="threePt" dir="t"/>
          </a:scene3d>
          <a:sp3d>
            <a:bevelT/>
          </a:sp3d>
        </p:spPr>
        <p:txBody>
          <a:bodyPr anchor="t">
            <a:normAutofit/>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5" name="Rectangle 4"/>
          <p:cNvSpPr/>
          <p:nvPr/>
        </p:nvSpPr>
        <p:spPr>
          <a:xfrm>
            <a:off x="254904" y="3481463"/>
            <a:ext cx="892963"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8</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4040689" y="3476866"/>
            <a:ext cx="2418035" cy="631372"/>
          </a:xfrm>
          <a:prstGeom prst="rect">
            <a:avLst/>
          </a:prstGeom>
          <a:solidFill>
            <a:schemeClr val="tx1">
              <a:lumMod val="75000"/>
              <a:lumOff val="25000"/>
            </a:schemeClr>
          </a:solidFill>
          <a:ln w="9525">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t> </a:t>
            </a:r>
            <a:r>
              <a:rPr lang="en-CA" sz="3600" b="1" dirty="0">
                <a:ln>
                  <a:solidFill>
                    <a:srgbClr val="CC00CC"/>
                  </a:solidFill>
                </a:ln>
              </a:rPr>
              <a:t>Tishri 9 </a:t>
            </a:r>
          </a:p>
        </p:txBody>
      </p:sp>
      <p:sp>
        <p:nvSpPr>
          <p:cNvPr id="9" name="Rectangle 8"/>
          <p:cNvSpPr/>
          <p:nvPr/>
        </p:nvSpPr>
        <p:spPr>
          <a:xfrm>
            <a:off x="1411396" y="3469895"/>
            <a:ext cx="2437942" cy="631372"/>
          </a:xfrm>
          <a:prstGeom prst="rect">
            <a:avLst/>
          </a:prstGeom>
          <a:solidFill>
            <a:schemeClr val="bg1">
              <a:lumMod val="95000"/>
            </a:schemeClr>
          </a:solidFill>
          <a:ln w="19050">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Tishri 9</a:t>
            </a:r>
            <a:endParaRPr lang="en-CA" sz="3600" b="1" i="1" dirty="0">
              <a:ln w="12700">
                <a:solidFill>
                  <a:srgbClr val="0000FF"/>
                </a:solidFill>
              </a:ln>
              <a:solidFill>
                <a:srgbClr val="CC66FF"/>
              </a:solidFill>
            </a:endParaRPr>
          </a:p>
        </p:txBody>
      </p:sp>
      <p:cxnSp>
        <p:nvCxnSpPr>
          <p:cNvPr id="11" name="Straight Connector 10"/>
          <p:cNvCxnSpPr/>
          <p:nvPr/>
        </p:nvCxnSpPr>
        <p:spPr>
          <a:xfrm flipH="1" flipV="1">
            <a:off x="1187472" y="3142965"/>
            <a:ext cx="21358" cy="985562"/>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9423" y="269212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95F1FD"/>
                  </a:solidFill>
                </a:ln>
                <a:solidFill>
                  <a:srgbClr val="CC66FF"/>
                </a:solidFill>
              </a:rPr>
              <a:t>Dawn</a:t>
            </a:r>
          </a:p>
        </p:txBody>
      </p:sp>
      <p:sp>
        <p:nvSpPr>
          <p:cNvPr id="17" name="Rectangle 16"/>
          <p:cNvSpPr/>
          <p:nvPr/>
        </p:nvSpPr>
        <p:spPr>
          <a:xfrm>
            <a:off x="566477" y="4511372"/>
            <a:ext cx="11251053" cy="1931771"/>
          </a:xfrm>
          <a:prstGeom prst="rect">
            <a:avLst/>
          </a:prstGeom>
          <a:solidFill>
            <a:schemeClr val="bg1">
              <a:lumMod val="65000"/>
            </a:schemeClr>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schemeClr val="tx1"/>
                </a:solidFill>
              </a:rPr>
              <a:t>         24 hours of             Atonement Thematic            Observation. </a:t>
            </a:r>
            <a:br>
              <a:rPr lang="en-CA" sz="3200" dirty="0">
                <a:solidFill>
                  <a:schemeClr val="tx1"/>
                </a:solidFill>
              </a:rPr>
            </a:br>
            <a:r>
              <a:rPr lang="en-CA" sz="3200" dirty="0">
                <a:solidFill>
                  <a:schemeClr val="tx1"/>
                </a:solidFill>
              </a:rPr>
              <a:t> </a:t>
            </a:r>
            <a:r>
              <a:rPr lang="en-CA" sz="3200" b="1" i="1" dirty="0">
                <a:solidFill>
                  <a:srgbClr val="FF0000"/>
                </a:solidFill>
              </a:rPr>
              <a:t>Reminder:  </a:t>
            </a:r>
            <a:r>
              <a:rPr lang="en-CA" sz="3200" dirty="0">
                <a:solidFill>
                  <a:schemeClr val="tx1"/>
                </a:solidFill>
              </a:rPr>
              <a:t>This study              is </a:t>
            </a:r>
            <a:r>
              <a:rPr lang="en-CA" sz="3200" b="1" u="sng" dirty="0">
                <a:solidFill>
                  <a:schemeClr val="tx1"/>
                </a:solidFill>
              </a:rPr>
              <a:t>NOT</a:t>
            </a:r>
            <a:r>
              <a:rPr lang="en-CA" sz="3200" dirty="0">
                <a:solidFill>
                  <a:schemeClr val="tx1"/>
                </a:solidFill>
              </a:rPr>
              <a:t> about            </a:t>
            </a:r>
            <a:r>
              <a:rPr lang="en-CA" sz="3200" b="1" u="sng" dirty="0">
                <a:solidFill>
                  <a:schemeClr val="tx1"/>
                </a:solidFill>
              </a:rPr>
              <a:t>HOW</a:t>
            </a:r>
            <a:r>
              <a:rPr lang="en-CA" sz="3200" dirty="0">
                <a:solidFill>
                  <a:schemeClr val="tx1"/>
                </a:solidFill>
              </a:rPr>
              <a:t> to observe the Atonement celebration, but focuses specifically on </a:t>
            </a:r>
            <a:r>
              <a:rPr lang="en-CA" sz="3200" b="1" dirty="0">
                <a:ln>
                  <a:solidFill>
                    <a:schemeClr val="tx1"/>
                  </a:solidFill>
                </a:ln>
                <a:solidFill>
                  <a:srgbClr val="FF00FF"/>
                </a:solidFill>
              </a:rPr>
              <a:t>TIMING! </a:t>
            </a:r>
            <a:r>
              <a:rPr lang="en-CA" sz="3200" b="1" dirty="0">
                <a:ln>
                  <a:solidFill>
                    <a:schemeClr val="tx1"/>
                  </a:solidFill>
                </a:ln>
                <a:solidFill>
                  <a:srgbClr val="FF00FF"/>
                </a:solidFill>
                <a:sym typeface="Wingdings" panose="05000000000000000000" pitchFamily="2" charset="2"/>
              </a:rPr>
              <a:t></a:t>
            </a:r>
            <a:endParaRPr lang="en-CA" sz="4400" b="1" i="1" dirty="0">
              <a:ln>
                <a:solidFill>
                  <a:schemeClr val="tx1"/>
                </a:solidFill>
              </a:ln>
              <a:solidFill>
                <a:srgbClr val="FF00FF"/>
              </a:solidFill>
              <a:effectLst>
                <a:glow rad="127000">
                  <a:srgbClr val="95F1FD"/>
                </a:glow>
              </a:effectLst>
              <a:latin typeface="Comic Sans MS" panose="030F0702030302020204" pitchFamily="66" charset="0"/>
            </a:endParaRPr>
          </a:p>
        </p:txBody>
      </p:sp>
      <p:sp>
        <p:nvSpPr>
          <p:cNvPr id="6" name="Rectangle 5"/>
          <p:cNvSpPr/>
          <p:nvPr/>
        </p:nvSpPr>
        <p:spPr>
          <a:xfrm>
            <a:off x="1236458" y="3473609"/>
            <a:ext cx="163507" cy="639225"/>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H="1" flipV="1">
            <a:off x="1415272" y="3311371"/>
            <a:ext cx="12000" cy="81715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212373" y="2974622"/>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10" name="Slide Number Placeholder 9"/>
          <p:cNvSpPr>
            <a:spLocks noGrp="1"/>
          </p:cNvSpPr>
          <p:nvPr>
            <p:ph type="sldNum" sz="quarter" idx="12"/>
          </p:nvPr>
        </p:nvSpPr>
        <p:spPr>
          <a:xfrm>
            <a:off x="11783241" y="6552011"/>
            <a:ext cx="435432" cy="365125"/>
          </a:xfrm>
        </p:spPr>
        <p:txBody>
          <a:bodyPr/>
          <a:lstStyle/>
          <a:p>
            <a:fld id="{0FAB87E4-7748-4117-92E5-790DAABEC644}" type="slidenum">
              <a:rPr lang="en-US" sz="1400" b="1" smtClean="0">
                <a:solidFill>
                  <a:schemeClr val="tx1"/>
                </a:solidFill>
              </a:rPr>
              <a:t>55</a:t>
            </a:fld>
            <a:endParaRPr lang="en-US" sz="1400" b="1" dirty="0">
              <a:solidFill>
                <a:schemeClr val="tx1"/>
              </a:solidFill>
            </a:endParaRPr>
          </a:p>
        </p:txBody>
      </p:sp>
      <p:sp>
        <p:nvSpPr>
          <p:cNvPr id="18" name="Rectangle 17"/>
          <p:cNvSpPr/>
          <p:nvPr/>
        </p:nvSpPr>
        <p:spPr>
          <a:xfrm>
            <a:off x="985520" y="50863"/>
            <a:ext cx="10212112" cy="757079"/>
          </a:xfrm>
          <a:prstGeom prst="rect">
            <a:avLst/>
          </a:prstGeom>
          <a:gradFill>
            <a:gsLst>
              <a:gs pos="0">
                <a:schemeClr val="accent4">
                  <a:lumMod val="60000"/>
                  <a:lumOff val="40000"/>
                </a:schemeClr>
              </a:gs>
              <a:gs pos="31000">
                <a:schemeClr val="accent6">
                  <a:lumMod val="60000"/>
                  <a:lumOff val="40000"/>
                </a:schemeClr>
              </a:gs>
              <a:gs pos="65000">
                <a:schemeClr val="accent1">
                  <a:lumMod val="60000"/>
                  <a:lumOff val="40000"/>
                </a:schemeClr>
              </a:gs>
              <a:gs pos="95000">
                <a:schemeClr val="bg2">
                  <a:lumMod val="50000"/>
                </a:schemeClr>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400" b="1" i="1" dirty="0">
                <a:ln>
                  <a:solidFill>
                    <a:sysClr val="windowText" lastClr="000000"/>
                  </a:solidFill>
                </a:ln>
                <a:solidFill>
                  <a:srgbClr val="FF9900"/>
                </a:solidFill>
                <a:latin typeface="Comic Sans MS" panose="030F0702030302020204" pitchFamily="66" charset="0"/>
              </a:rPr>
              <a:t>The </a:t>
            </a:r>
            <a:r>
              <a:rPr lang="en-CA" sz="4400" b="1" i="1" dirty="0">
                <a:ln>
                  <a:solidFill>
                    <a:sysClr val="windowText" lastClr="000000"/>
                  </a:solidFill>
                </a:ln>
                <a:solidFill>
                  <a:srgbClr val="66FF33"/>
                </a:solidFill>
                <a:latin typeface="Comic Sans MS" panose="030F0702030302020204" pitchFamily="66" charset="0"/>
              </a:rPr>
              <a:t>Observation						</a:t>
            </a:r>
            <a:endParaRPr lang="en-CA" sz="3200" b="1" i="1" dirty="0">
              <a:ln>
                <a:solidFill>
                  <a:sysClr val="windowText" lastClr="000000"/>
                </a:solidFill>
              </a:ln>
              <a:solidFill>
                <a:srgbClr val="0000FF"/>
              </a:solidFill>
              <a:latin typeface="Comic Sans MS" panose="030F0702030302020204" pitchFamily="66" charset="0"/>
            </a:endParaRPr>
          </a:p>
        </p:txBody>
      </p:sp>
      <p:sp>
        <p:nvSpPr>
          <p:cNvPr id="25" name="Rectangle 24"/>
          <p:cNvSpPr/>
          <p:nvPr/>
        </p:nvSpPr>
        <p:spPr>
          <a:xfrm>
            <a:off x="6733602" y="3449751"/>
            <a:ext cx="2446204" cy="631372"/>
          </a:xfrm>
          <a:prstGeom prst="rect">
            <a:avLst/>
          </a:prstGeom>
          <a:solidFill>
            <a:schemeClr val="bg1">
              <a:lumMod val="9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rPr>
              <a:t>Tishri 10 </a:t>
            </a:r>
            <a:r>
              <a:rPr lang="en-CA" sz="3200" b="1" dirty="0">
                <a:solidFill>
                  <a:srgbClr val="0000FF"/>
                </a:solidFill>
              </a:rPr>
              <a:t>A/S</a:t>
            </a:r>
            <a:endParaRPr lang="en-CA" sz="3200" b="1" i="1" dirty="0">
              <a:ln w="12700">
                <a:solidFill>
                  <a:srgbClr val="0000FF"/>
                </a:solidFill>
              </a:ln>
              <a:solidFill>
                <a:srgbClr val="0000FF"/>
              </a:solidFill>
            </a:endParaRPr>
          </a:p>
        </p:txBody>
      </p:sp>
      <p:sp>
        <p:nvSpPr>
          <p:cNvPr id="27" name="Rectangle 26"/>
          <p:cNvSpPr/>
          <p:nvPr/>
        </p:nvSpPr>
        <p:spPr>
          <a:xfrm>
            <a:off x="9432176" y="3465901"/>
            <a:ext cx="2446204" cy="614609"/>
          </a:xfrm>
          <a:prstGeom prst="rect">
            <a:avLst/>
          </a:prstGeom>
          <a:solidFill>
            <a:schemeClr val="tx1">
              <a:lumMod val="75000"/>
              <a:lumOff val="2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t> </a:t>
            </a:r>
            <a:r>
              <a:rPr lang="en-CA" sz="3200" b="1" dirty="0">
                <a:ln>
                  <a:solidFill>
                    <a:srgbClr val="CC00CC"/>
                  </a:solidFill>
                </a:ln>
              </a:rPr>
              <a:t>Tishri 10 </a:t>
            </a:r>
            <a:r>
              <a:rPr lang="en-CA" sz="3200" b="1" dirty="0">
                <a:ln>
                  <a:solidFill>
                    <a:srgbClr val="CC00CC"/>
                  </a:solidFill>
                </a:ln>
                <a:solidFill>
                  <a:srgbClr val="95F1FD"/>
                </a:solidFill>
              </a:rPr>
              <a:t>A/S</a:t>
            </a:r>
            <a:r>
              <a:rPr lang="en-CA" sz="3200" b="1" dirty="0">
                <a:ln>
                  <a:solidFill>
                    <a:srgbClr val="CC00CC"/>
                  </a:solidFill>
                </a:ln>
              </a:rPr>
              <a:t> </a:t>
            </a:r>
          </a:p>
        </p:txBody>
      </p:sp>
      <p:sp>
        <p:nvSpPr>
          <p:cNvPr id="29" name="Rectangle 28"/>
          <p:cNvSpPr/>
          <p:nvPr/>
        </p:nvSpPr>
        <p:spPr>
          <a:xfrm>
            <a:off x="9224752" y="3449619"/>
            <a:ext cx="193568" cy="640830"/>
          </a:xfrm>
          <a:prstGeom prst="rect">
            <a:avLst/>
          </a:prstGeom>
          <a:gradFill>
            <a:gsLst>
              <a:gs pos="41000">
                <a:srgbClr val="95F1FD">
                  <a:alpha val="88000"/>
                </a:srgbClr>
              </a:gs>
              <a:gs pos="62000">
                <a:schemeClr val="bg1">
                  <a:lumMod val="50000"/>
                </a:schemeClr>
              </a:gs>
            </a:gsLst>
            <a:lin ang="600000" scaled="0"/>
          </a:gra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0" name="Straight Connector 29"/>
          <p:cNvCxnSpPr/>
          <p:nvPr/>
        </p:nvCxnSpPr>
        <p:spPr>
          <a:xfrm flipH="1" flipV="1">
            <a:off x="6502863" y="2681253"/>
            <a:ext cx="7431" cy="1439873"/>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6549352" y="3466208"/>
            <a:ext cx="163507" cy="639225"/>
          </a:xfrm>
          <a:prstGeom prst="rect">
            <a:avLst/>
          </a:prstGeom>
          <a:gradFill>
            <a:gsLst>
              <a:gs pos="41000">
                <a:srgbClr val="95F1FD"/>
              </a:gs>
              <a:gs pos="62000">
                <a:schemeClr val="bg1">
                  <a:lumMod val="50000"/>
                </a:schemeClr>
              </a:gs>
            </a:gsLst>
            <a:lin ang="10200000" scaled="0"/>
          </a:gra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2" name="Straight Connector 31"/>
          <p:cNvCxnSpPr/>
          <p:nvPr/>
        </p:nvCxnSpPr>
        <p:spPr>
          <a:xfrm flipH="1" flipV="1">
            <a:off x="6723529" y="3307976"/>
            <a:ext cx="14088" cy="813151"/>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6535195" y="2984791"/>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41" name="Rectangle 40"/>
          <p:cNvSpPr/>
          <p:nvPr/>
        </p:nvSpPr>
        <p:spPr>
          <a:xfrm>
            <a:off x="8506639" y="28947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000" dirty="0">
                <a:ln>
                  <a:solidFill>
                    <a:srgbClr val="FF00FF"/>
                  </a:solidFill>
                </a:ln>
                <a:solidFill>
                  <a:schemeClr val="tx1"/>
                </a:solidFill>
              </a:rPr>
              <a:t>Sunset</a:t>
            </a:r>
          </a:p>
        </p:txBody>
      </p:sp>
      <p:sp>
        <p:nvSpPr>
          <p:cNvPr id="45" name="Curved Down Arrow 44"/>
          <p:cNvSpPr/>
          <p:nvPr/>
        </p:nvSpPr>
        <p:spPr>
          <a:xfrm>
            <a:off x="6388624" y="1133484"/>
            <a:ext cx="5892799" cy="1584162"/>
          </a:xfrm>
          <a:prstGeom prst="curvedDownArrow">
            <a:avLst>
              <a:gd name="adj1" fmla="val 15283"/>
              <a:gd name="adj2" fmla="val 59541"/>
              <a:gd name="adj3" fmla="val 37425"/>
            </a:avLst>
          </a:prstGeom>
          <a:gradFill>
            <a:gsLst>
              <a:gs pos="49000">
                <a:srgbClr val="00CC00"/>
              </a:gs>
              <a:gs pos="3000">
                <a:srgbClr val="FFFF00">
                  <a:lumMod val="77000"/>
                  <a:lumOff val="23000"/>
                </a:srgbClr>
              </a:gs>
              <a:gs pos="93000">
                <a:srgbClr val="FF00FF">
                  <a:lumMod val="69000"/>
                  <a:lumOff val="31000"/>
                </a:srgbClr>
              </a:gs>
            </a:gsLst>
            <a:lin ang="0" scaled="0"/>
          </a:gradFill>
          <a:ln w="38100">
            <a:solidFill>
              <a:srgbClr val="0000FF"/>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1" name="Rectangle 50"/>
          <p:cNvSpPr/>
          <p:nvPr/>
        </p:nvSpPr>
        <p:spPr>
          <a:xfrm>
            <a:off x="5832243" y="23144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FF00"/>
                </a:solidFill>
              </a:rPr>
              <a:t>Dawn</a:t>
            </a:r>
          </a:p>
        </p:txBody>
      </p:sp>
      <p:cxnSp>
        <p:nvCxnSpPr>
          <p:cNvPr id="19" name="Straight Connector 18"/>
          <p:cNvCxnSpPr/>
          <p:nvPr/>
        </p:nvCxnSpPr>
        <p:spPr>
          <a:xfrm flipV="1">
            <a:off x="3847566" y="3307977"/>
            <a:ext cx="1772" cy="948789"/>
          </a:xfrm>
          <a:prstGeom prst="line">
            <a:avLst/>
          </a:prstGeom>
          <a:ln w="76200">
            <a:solidFill>
              <a:srgbClr val="FFC000"/>
            </a:solidFill>
          </a:ln>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3902113" y="3465901"/>
            <a:ext cx="178397" cy="640830"/>
          </a:xfrm>
          <a:prstGeom prst="rect">
            <a:avLst/>
          </a:prstGeom>
          <a:gradFill>
            <a:gsLst>
              <a:gs pos="41000">
                <a:srgbClr val="95F1FD">
                  <a:alpha val="88000"/>
                </a:srgbClr>
              </a:gs>
              <a:gs pos="62000">
                <a:schemeClr val="bg1">
                  <a:lumMod val="50000"/>
                </a:schemeClr>
              </a:gs>
            </a:gsLst>
            <a:lin ang="600000" scaled="0"/>
          </a:gradFill>
          <a:ln>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le 6"/>
          <p:cNvSpPr/>
          <p:nvPr/>
        </p:nvSpPr>
        <p:spPr>
          <a:xfrm>
            <a:off x="6388626" y="2782371"/>
            <a:ext cx="220978" cy="1402244"/>
          </a:xfrm>
          <a:prstGeom prst="roundRect">
            <a:avLst/>
          </a:prstGeom>
          <a:no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a:off x="11030007" y="214776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FF00"/>
                </a:solidFill>
              </a:rPr>
              <a:t>Dawn</a:t>
            </a:r>
          </a:p>
        </p:txBody>
      </p:sp>
      <p:cxnSp>
        <p:nvCxnSpPr>
          <p:cNvPr id="34" name="Straight Connector 33"/>
          <p:cNvCxnSpPr/>
          <p:nvPr/>
        </p:nvCxnSpPr>
        <p:spPr>
          <a:xfrm flipH="1" flipV="1">
            <a:off x="11924590" y="2782370"/>
            <a:ext cx="1732" cy="1333648"/>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3235739" y="2924754"/>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000" dirty="0">
                <a:ln>
                  <a:solidFill>
                    <a:srgbClr val="FF00FF"/>
                  </a:solidFill>
                </a:ln>
                <a:solidFill>
                  <a:schemeClr val="tx1"/>
                </a:solidFill>
              </a:rPr>
              <a:t>Sunset</a:t>
            </a:r>
          </a:p>
        </p:txBody>
      </p:sp>
      <p:sp>
        <p:nvSpPr>
          <p:cNvPr id="37" name="Rectangle 36"/>
          <p:cNvSpPr/>
          <p:nvPr/>
        </p:nvSpPr>
        <p:spPr>
          <a:xfrm>
            <a:off x="7102007" y="1855469"/>
            <a:ext cx="3955467" cy="1109708"/>
          </a:xfrm>
          <a:prstGeom prst="rect">
            <a:avLst/>
          </a:prstGeom>
          <a:solidFill>
            <a:srgbClr val="FFCCFF"/>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schemeClr val="tx1"/>
                </a:solidFill>
              </a:rPr>
              <a:t>24 hours </a:t>
            </a:r>
            <a:r>
              <a:rPr lang="en-CA" sz="3200" b="1" u="sng" dirty="0">
                <a:solidFill>
                  <a:schemeClr val="tx1"/>
                </a:solidFill>
              </a:rPr>
              <a:t>ONLY</a:t>
            </a:r>
            <a:r>
              <a:rPr lang="en-CA" sz="3200" dirty="0">
                <a:solidFill>
                  <a:schemeClr val="tx1"/>
                </a:solidFill>
              </a:rPr>
              <a:t> of </a:t>
            </a:r>
            <a:r>
              <a:rPr lang="en-CA" sz="3200" b="1" dirty="0">
                <a:solidFill>
                  <a:srgbClr val="0000FF"/>
                </a:solidFill>
              </a:rPr>
              <a:t>Atonement Shabbath!</a:t>
            </a:r>
          </a:p>
        </p:txBody>
      </p:sp>
      <p:sp>
        <p:nvSpPr>
          <p:cNvPr id="40" name="Rounded Rectangle 39"/>
          <p:cNvSpPr/>
          <p:nvPr/>
        </p:nvSpPr>
        <p:spPr>
          <a:xfrm>
            <a:off x="11817531" y="2749006"/>
            <a:ext cx="226608" cy="1419616"/>
          </a:xfrm>
          <a:prstGeom prst="roundRect">
            <a:avLst/>
          </a:prstGeom>
          <a:no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Curved Down Arrow 37"/>
          <p:cNvSpPr/>
          <p:nvPr/>
        </p:nvSpPr>
        <p:spPr>
          <a:xfrm flipV="1">
            <a:off x="3861101" y="4288037"/>
            <a:ext cx="6128719" cy="1528638"/>
          </a:xfrm>
          <a:prstGeom prst="curvedDownArrow">
            <a:avLst>
              <a:gd name="adj1" fmla="val 15283"/>
              <a:gd name="adj2" fmla="val 86448"/>
              <a:gd name="adj3" fmla="val 33475"/>
            </a:avLst>
          </a:prstGeom>
          <a:gradFill>
            <a:gsLst>
              <a:gs pos="18000">
                <a:srgbClr val="00CC00"/>
              </a:gs>
              <a:gs pos="51000">
                <a:srgbClr val="FFFF00">
                  <a:lumMod val="77000"/>
                  <a:lumOff val="23000"/>
                </a:srgbClr>
              </a:gs>
              <a:gs pos="88000">
                <a:srgbClr val="FF00FF">
                  <a:lumMod val="69000"/>
                  <a:lumOff val="31000"/>
                </a:srgbClr>
              </a:gs>
            </a:gsLst>
            <a:lin ang="0" scaled="0"/>
          </a:gradFill>
          <a:ln w="38100">
            <a:solidFill>
              <a:srgbClr val="0000FF"/>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4" name="Rectangle 13"/>
          <p:cNvSpPr/>
          <p:nvPr/>
        </p:nvSpPr>
        <p:spPr>
          <a:xfrm>
            <a:off x="182696" y="922304"/>
            <a:ext cx="6195244" cy="1394528"/>
          </a:xfrm>
          <a:prstGeom prst="rect">
            <a:avLst/>
          </a:prstGeom>
          <a:solidFill>
            <a:schemeClr val="accent6">
              <a:lumMod val="40000"/>
              <a:lumOff val="6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a:solidFill>
                  <a:srgbClr val="0000FF"/>
                </a:solidFill>
                <a:latin typeface="Arial Black" panose="020B0A04020102020204" pitchFamily="34" charset="0"/>
              </a:rPr>
              <a:t>Torah</a:t>
            </a:r>
            <a:r>
              <a:rPr lang="en-CA" sz="2800" b="1" dirty="0">
                <a:solidFill>
                  <a:srgbClr val="0000FF"/>
                </a:solidFill>
              </a:rPr>
              <a:t> –</a:t>
            </a:r>
            <a:br>
              <a:rPr lang="en-CA" sz="2800" dirty="0">
                <a:solidFill>
                  <a:schemeClr val="tx1"/>
                </a:solidFill>
              </a:rPr>
            </a:br>
            <a:r>
              <a:rPr lang="en-CA" sz="2800" dirty="0">
                <a:solidFill>
                  <a:schemeClr val="tx1"/>
                </a:solidFill>
              </a:rPr>
              <a:t>Theme Observation – Evening to Evening</a:t>
            </a:r>
            <a:br>
              <a:rPr lang="en-CA" sz="2800" dirty="0">
                <a:solidFill>
                  <a:schemeClr val="tx1"/>
                </a:solidFill>
              </a:rPr>
            </a:br>
            <a:endParaRPr lang="en-CA" sz="2800" dirty="0">
              <a:solidFill>
                <a:srgbClr val="0000FF"/>
              </a:solidFill>
            </a:endParaRPr>
          </a:p>
        </p:txBody>
      </p:sp>
      <p:sp>
        <p:nvSpPr>
          <p:cNvPr id="4" name="Rectangle 3"/>
          <p:cNvSpPr/>
          <p:nvPr/>
        </p:nvSpPr>
        <p:spPr>
          <a:xfrm>
            <a:off x="325572" y="1831495"/>
            <a:ext cx="5913303" cy="445135"/>
          </a:xfrm>
          <a:prstGeom prst="rect">
            <a:avLst/>
          </a:prstGeom>
          <a:noFill/>
          <a:ln w="38100">
            <a:solidFill>
              <a:srgbClr val="FF99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00FF"/>
                </a:solidFill>
              </a:rPr>
              <a:t>Atonement Shabbath – </a:t>
            </a:r>
            <a:r>
              <a:rPr lang="en-CA" sz="2800" b="1" dirty="0">
                <a:solidFill>
                  <a:srgbClr val="0000FF"/>
                </a:solidFill>
                <a:effectLst>
                  <a:glow rad="127000">
                    <a:srgbClr val="FF9900"/>
                  </a:glow>
                </a:effectLst>
              </a:rPr>
              <a:t>Dawn to Dawn</a:t>
            </a:r>
          </a:p>
        </p:txBody>
      </p:sp>
      <p:sp>
        <p:nvSpPr>
          <p:cNvPr id="15" name="Rectangle 14"/>
          <p:cNvSpPr/>
          <p:nvPr/>
        </p:nvSpPr>
        <p:spPr>
          <a:xfrm>
            <a:off x="5952565" y="77382"/>
            <a:ext cx="5077442" cy="699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lvl="0" algn="ctr"/>
            <a:r>
              <a:rPr lang="en-CA" sz="4400" b="1" i="1" dirty="0">
                <a:ln>
                  <a:solidFill>
                    <a:sysClr val="windowText" lastClr="000000"/>
                  </a:solidFill>
                </a:ln>
                <a:solidFill>
                  <a:srgbClr val="FF9900"/>
                </a:solidFill>
                <a:latin typeface="Comic Sans MS" panose="030F0702030302020204" pitchFamily="66" charset="0"/>
              </a:rPr>
              <a:t>&amp; The </a:t>
            </a:r>
            <a:r>
              <a:rPr lang="en-CA" sz="4400" b="1" i="1" dirty="0">
                <a:ln>
                  <a:solidFill>
                    <a:sysClr val="windowText" lastClr="000000"/>
                  </a:solidFill>
                </a:ln>
                <a:solidFill>
                  <a:srgbClr val="0000FF"/>
                </a:solidFill>
                <a:latin typeface="Comic Sans MS" panose="030F0702030302020204" pitchFamily="66" charset="0"/>
              </a:rPr>
              <a:t>Shabbath!</a:t>
            </a:r>
            <a:endParaRPr lang="en-CA" sz="3200" b="1" i="1" dirty="0">
              <a:ln>
                <a:solidFill>
                  <a:sysClr val="windowText" lastClr="000000"/>
                </a:solidFill>
              </a:ln>
              <a:solidFill>
                <a:srgbClr val="0000FF"/>
              </a:solidFill>
              <a:latin typeface="Comic Sans MS" panose="030F0702030302020204" pitchFamily="66" charset="0"/>
            </a:endParaRPr>
          </a:p>
        </p:txBody>
      </p:sp>
      <p:cxnSp>
        <p:nvCxnSpPr>
          <p:cNvPr id="28" name="Straight Connector 27"/>
          <p:cNvCxnSpPr/>
          <p:nvPr/>
        </p:nvCxnSpPr>
        <p:spPr>
          <a:xfrm flipV="1">
            <a:off x="9201207" y="3266984"/>
            <a:ext cx="4937" cy="989782"/>
          </a:xfrm>
          <a:prstGeom prst="line">
            <a:avLst/>
          </a:prstGeom>
          <a:ln w="76200">
            <a:solidFill>
              <a:srgbClr val="FFC000"/>
            </a:solidFill>
          </a:ln>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80630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1000"/>
                                        <p:tgtEl>
                                          <p:spTgt spid="14"/>
                                        </p:tgtEl>
                                      </p:cBhvr>
                                    </p:animEffect>
                                  </p:childTnLst>
                                </p:cTn>
                              </p:par>
                              <p:par>
                                <p:cTn id="8" presetID="22" presetClass="entr" presetSubtype="8" repeatCount="2000" fill="hold" grpId="0" nodeType="withEffect">
                                  <p:stCondLst>
                                    <p:cond delay="2500"/>
                                  </p:stCondLst>
                                  <p:childTnLst>
                                    <p:set>
                                      <p:cBhvr>
                                        <p:cTn id="9" dur="1" fill="hold">
                                          <p:stCondLst>
                                            <p:cond delay="0"/>
                                          </p:stCondLst>
                                        </p:cTn>
                                        <p:tgtEl>
                                          <p:spTgt spid="38"/>
                                        </p:tgtEl>
                                        <p:attrNameLst>
                                          <p:attrName>style.visibility</p:attrName>
                                        </p:attrNameLst>
                                      </p:cBhvr>
                                      <p:to>
                                        <p:strVal val="visible"/>
                                      </p:to>
                                    </p:set>
                                    <p:animEffect transition="in" filter="wipe(left)">
                                      <p:cBhvr>
                                        <p:cTn id="10" dur="3000"/>
                                        <p:tgtEl>
                                          <p:spTgt spid="38"/>
                                        </p:tgtEl>
                                      </p:cBhvr>
                                    </p:animEffect>
                                  </p:childTnLst>
                                </p:cTn>
                              </p:par>
                              <p:par>
                                <p:cTn id="11" presetID="6" presetClass="entr" presetSubtype="16" fill="hold" grpId="0" nodeType="withEffect">
                                  <p:stCondLst>
                                    <p:cond delay="4250"/>
                                  </p:stCondLst>
                                  <p:childTnLst>
                                    <p:set>
                                      <p:cBhvr>
                                        <p:cTn id="12" dur="1" fill="hold">
                                          <p:stCondLst>
                                            <p:cond delay="0"/>
                                          </p:stCondLst>
                                        </p:cTn>
                                        <p:tgtEl>
                                          <p:spTgt spid="17"/>
                                        </p:tgtEl>
                                        <p:attrNameLst>
                                          <p:attrName>style.visibility</p:attrName>
                                        </p:attrNameLst>
                                      </p:cBhvr>
                                      <p:to>
                                        <p:strVal val="visible"/>
                                      </p:to>
                                    </p:set>
                                    <p:animEffect transition="in" filter="circle(in)">
                                      <p:cBhvr>
                                        <p:cTn id="13" dur="10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000"/>
                                        <p:tgtEl>
                                          <p:spTgt spid="15"/>
                                        </p:tgtEl>
                                      </p:cBhvr>
                                    </p:animEffect>
                                    <p:anim calcmode="lin" valueType="num">
                                      <p:cBhvr>
                                        <p:cTn id="19" dur="2000" fill="hold"/>
                                        <p:tgtEl>
                                          <p:spTgt spid="15"/>
                                        </p:tgtEl>
                                        <p:attrNameLst>
                                          <p:attrName>ppt_w</p:attrName>
                                        </p:attrNameLst>
                                      </p:cBhvr>
                                      <p:tavLst>
                                        <p:tav tm="0" fmla="#ppt_w*sin(2.5*pi*$)">
                                          <p:val>
                                            <p:fltVal val="0"/>
                                          </p:val>
                                        </p:tav>
                                        <p:tav tm="100000">
                                          <p:val>
                                            <p:fltVal val="1"/>
                                          </p:val>
                                        </p:tav>
                                      </p:tavLst>
                                    </p:anim>
                                    <p:anim calcmode="lin" valueType="num">
                                      <p:cBhvr>
                                        <p:cTn id="20" dur="2000" fill="hold"/>
                                        <p:tgtEl>
                                          <p:spTgt spid="15"/>
                                        </p:tgtEl>
                                        <p:attrNameLst>
                                          <p:attrName>ppt_h</p:attrName>
                                        </p:attrNameLst>
                                      </p:cBhvr>
                                      <p:tavLst>
                                        <p:tav tm="0">
                                          <p:val>
                                            <p:strVal val="#ppt_h"/>
                                          </p:val>
                                        </p:tav>
                                        <p:tav tm="100000">
                                          <p:val>
                                            <p:strVal val="#ppt_h"/>
                                          </p:val>
                                        </p:tav>
                                      </p:tavLst>
                                    </p:anim>
                                  </p:childTnLst>
                                </p:cTn>
                              </p:par>
                              <p:par>
                                <p:cTn id="21" presetID="22" presetClass="entr" presetSubtype="8" fill="hold" grpId="0" nodeType="withEffect">
                                  <p:stCondLst>
                                    <p:cond delay="225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125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8" repeatCount="5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heel(8)">
                                      <p:cBhvr>
                                        <p:cTn id="28" dur="1000"/>
                                        <p:tgtEl>
                                          <p:spTgt spid="7"/>
                                        </p:tgtEl>
                                      </p:cBhvr>
                                    </p:animEffect>
                                  </p:childTnLst>
                                </p:cTn>
                              </p:par>
                              <p:par>
                                <p:cTn id="29" presetID="21" presetClass="entr" presetSubtype="8" repeatCount="500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heel(8)">
                                      <p:cBhvr>
                                        <p:cTn id="31" dur="1000"/>
                                        <p:tgtEl>
                                          <p:spTgt spid="40"/>
                                        </p:tgtEl>
                                      </p:cBhvr>
                                    </p:animEffect>
                                  </p:childTnLst>
                                </p:cTn>
                              </p:par>
                              <p:par>
                                <p:cTn id="32" presetID="22" presetClass="entr" presetSubtype="8" repeatCount="2000" fill="hold" grpId="0" nodeType="withEffect">
                                  <p:stCondLst>
                                    <p:cond delay="5500"/>
                                  </p:stCondLst>
                                  <p:childTnLst>
                                    <p:set>
                                      <p:cBhvr>
                                        <p:cTn id="33" dur="1" fill="hold">
                                          <p:stCondLst>
                                            <p:cond delay="0"/>
                                          </p:stCondLst>
                                        </p:cTn>
                                        <p:tgtEl>
                                          <p:spTgt spid="45"/>
                                        </p:tgtEl>
                                        <p:attrNameLst>
                                          <p:attrName>style.visibility</p:attrName>
                                        </p:attrNameLst>
                                      </p:cBhvr>
                                      <p:to>
                                        <p:strVal val="visible"/>
                                      </p:to>
                                    </p:set>
                                    <p:animEffect transition="in" filter="wipe(left)">
                                      <p:cBhvr>
                                        <p:cTn id="34" dur="3000"/>
                                        <p:tgtEl>
                                          <p:spTgt spid="45"/>
                                        </p:tgtEl>
                                      </p:cBhvr>
                                    </p:animEffect>
                                  </p:childTnLst>
                                </p:cTn>
                              </p:par>
                              <p:par>
                                <p:cTn id="35" presetID="31" presetClass="entr" presetSubtype="0" fill="hold" grpId="0" nodeType="withEffect">
                                  <p:stCondLst>
                                    <p:cond delay="4500"/>
                                  </p:stCondLst>
                                  <p:childTnLst>
                                    <p:set>
                                      <p:cBhvr>
                                        <p:cTn id="36" dur="1" fill="hold">
                                          <p:stCondLst>
                                            <p:cond delay="0"/>
                                          </p:stCondLst>
                                        </p:cTn>
                                        <p:tgtEl>
                                          <p:spTgt spid="37"/>
                                        </p:tgtEl>
                                        <p:attrNameLst>
                                          <p:attrName>style.visibility</p:attrName>
                                        </p:attrNameLst>
                                      </p:cBhvr>
                                      <p:to>
                                        <p:strVal val="visible"/>
                                      </p:to>
                                    </p:set>
                                    <p:anim calcmode="lin" valueType="num">
                                      <p:cBhvr>
                                        <p:cTn id="37" dur="1500" fill="hold"/>
                                        <p:tgtEl>
                                          <p:spTgt spid="37"/>
                                        </p:tgtEl>
                                        <p:attrNameLst>
                                          <p:attrName>ppt_w</p:attrName>
                                        </p:attrNameLst>
                                      </p:cBhvr>
                                      <p:tavLst>
                                        <p:tav tm="0">
                                          <p:val>
                                            <p:fltVal val="0"/>
                                          </p:val>
                                        </p:tav>
                                        <p:tav tm="100000">
                                          <p:val>
                                            <p:strVal val="#ppt_w"/>
                                          </p:val>
                                        </p:tav>
                                      </p:tavLst>
                                    </p:anim>
                                    <p:anim calcmode="lin" valueType="num">
                                      <p:cBhvr>
                                        <p:cTn id="38" dur="1500" fill="hold"/>
                                        <p:tgtEl>
                                          <p:spTgt spid="37"/>
                                        </p:tgtEl>
                                        <p:attrNameLst>
                                          <p:attrName>ppt_h</p:attrName>
                                        </p:attrNameLst>
                                      </p:cBhvr>
                                      <p:tavLst>
                                        <p:tav tm="0">
                                          <p:val>
                                            <p:fltVal val="0"/>
                                          </p:val>
                                        </p:tav>
                                        <p:tav tm="100000">
                                          <p:val>
                                            <p:strVal val="#ppt_h"/>
                                          </p:val>
                                        </p:tav>
                                      </p:tavLst>
                                    </p:anim>
                                    <p:anim calcmode="lin" valueType="num">
                                      <p:cBhvr>
                                        <p:cTn id="39" dur="1500" fill="hold"/>
                                        <p:tgtEl>
                                          <p:spTgt spid="37"/>
                                        </p:tgtEl>
                                        <p:attrNameLst>
                                          <p:attrName>style.rotation</p:attrName>
                                        </p:attrNameLst>
                                      </p:cBhvr>
                                      <p:tavLst>
                                        <p:tav tm="0">
                                          <p:val>
                                            <p:fltVal val="90"/>
                                          </p:val>
                                        </p:tav>
                                        <p:tav tm="100000">
                                          <p:val>
                                            <p:fltVal val="0"/>
                                          </p:val>
                                        </p:tav>
                                      </p:tavLst>
                                    </p:anim>
                                    <p:animEffect transition="in" filter="fade">
                                      <p:cBhvr>
                                        <p:cTn id="40" dur="1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5" grpId="0" animBg="1"/>
      <p:bldP spid="7" grpId="0" animBg="1"/>
      <p:bldP spid="37" grpId="0" animBg="1"/>
      <p:bldP spid="40" grpId="0" animBg="1"/>
      <p:bldP spid="38" grpId="0" animBg="1"/>
      <p:bldP spid="14" grpId="0" animBg="1"/>
      <p:bldP spid="4" grpId="0" animBg="1"/>
      <p:bldP spid="1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5040" y="-4743067"/>
            <a:ext cx="7657408" cy="4131285"/>
          </a:xfrm>
        </p:spPr>
        <p:txBody>
          <a:bodyPr>
            <a:normAutofit/>
            <a:scene3d>
              <a:camera prst="orthographicFront"/>
              <a:lightRig rig="threePt" dir="t"/>
            </a:scene3d>
            <a:sp3d extrusionH="57150">
              <a:bevelT h="25400" prst="softRound"/>
            </a:sp3d>
          </a:bodyPr>
          <a:lstStyle/>
          <a:p>
            <a:pPr marL="0" indent="0" algn="ctr">
              <a:lnSpc>
                <a:spcPct val="100000"/>
              </a:lnSpc>
              <a:buNone/>
            </a:pPr>
            <a:r>
              <a:rPr lang="en-US" sz="54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Matura MT Script Capitals" pitchFamily="66" charset="0"/>
              </a:rPr>
              <a:t>Have you noticed there are 2 things to understand about this Day of Atonement Study?</a:t>
            </a:r>
            <a:endParaRPr lang="en-US" b="1" dirty="0">
              <a:ln w="1905">
                <a:solidFill>
                  <a:srgbClr val="002060"/>
                </a:solidFill>
              </a:ln>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endParaRPr>
          </a:p>
        </p:txBody>
      </p:sp>
      <p:sp>
        <p:nvSpPr>
          <p:cNvPr id="4" name="Slide Number Placeholder 3"/>
          <p:cNvSpPr>
            <a:spLocks noGrp="1"/>
          </p:cNvSpPr>
          <p:nvPr>
            <p:ph type="sldNum" sz="quarter" idx="12"/>
          </p:nvPr>
        </p:nvSpPr>
        <p:spPr/>
        <p:txBody>
          <a:bodyPr/>
          <a:lstStyle/>
          <a:p>
            <a:fld id="{0FAB87E4-7748-4117-92E5-790DAABEC644}" type="slidenum">
              <a:rPr lang="en-US" smtClean="0"/>
              <a:pPr/>
              <a:t>56</a:t>
            </a:fld>
            <a:endParaRPr lang="en-US" dirty="0"/>
          </a:p>
        </p:txBody>
      </p:sp>
      <p:pic>
        <p:nvPicPr>
          <p:cNvPr id="1026" name="Picture 2" descr="F:\Art on Desktop - 1\All white man clip art\yellow-blue smiley faces\yellow smiley face - right 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51716" y="-1346959"/>
            <a:ext cx="2743200" cy="166687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F:\Art on Desktop - 1\All white man clip art\3d white people\3d high five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82588" y="594473"/>
            <a:ext cx="3175000" cy="3175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rt on Desktop - 1\All white man clip art\3d white people\3d people light went on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35815" y="-474551"/>
            <a:ext cx="3175001" cy="31750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F:\Art on Desktop - 1\All white man clip art\3d white people\3d y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8924" y="7366374"/>
            <a:ext cx="3390900" cy="21209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Art on Desktop - 1\All white man clip art\3d white people\color people conflict solutio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68935" y="938324"/>
            <a:ext cx="5480050" cy="35242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3351753" y="6654899"/>
            <a:ext cx="11489205" cy="1200329"/>
          </a:xfrm>
          <a:prstGeom prst="rect">
            <a:avLst/>
          </a:prstGeom>
          <a:noFill/>
        </p:spPr>
        <p:txBody>
          <a:bodyPr wrap="square" lIns="91440" tIns="45720" rIns="91440" bIns="45720">
            <a:spAutoFit/>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Next, we will be examining every segment of verse 32 for a complete understanding of the </a:t>
            </a:r>
            <a:r>
              <a:rPr lang="en-US" sz="3600"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true</a:t>
            </a: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context of this verse.</a:t>
            </a:r>
            <a:endParaRPr lang="en-US"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7170" name="Picture 2" descr="F:\Art on Desktop - 1\All white man clip art\3d white people\3d white board 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6300625" y="-513521"/>
            <a:ext cx="5988359" cy="6974450"/>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pic>
        <p:nvPicPr>
          <p:cNvPr id="7175" name="Picture 7" descr="F:\Art on Desktop - 1\All white man clip art\3d white people\notebook 3d man.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004" y="1567806"/>
            <a:ext cx="6410702" cy="4795861"/>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F:\Art on Desktop - 1\All white man clip art\3d white people\Decisions gold arrows png.png"/>
          <p:cNvPicPr>
            <a:picLocks noChangeAspect="1" noChangeArrowheads="1"/>
          </p:cNvPicPr>
          <p:nvPr/>
        </p:nvPicPr>
        <p:blipFill rotWithShape="1">
          <a:blip r:embed="rId9">
            <a:extLst>
              <a:ext uri="{28A0092B-C50C-407E-A947-70E740481C1C}">
                <a14:useLocalDpi xmlns:a14="http://schemas.microsoft.com/office/drawing/2010/main" val="0"/>
              </a:ext>
            </a:extLst>
          </a:blip>
          <a:srcRect l="-157" t="58252" r="-6455" b="-4119"/>
          <a:stretch/>
        </p:blipFill>
        <p:spPr bwMode="auto">
          <a:xfrm>
            <a:off x="2880995" y="-372862"/>
            <a:ext cx="6067696" cy="2956851"/>
          </a:xfrm>
          <a:prstGeom prst="rect">
            <a:avLst/>
          </a:prstGeom>
          <a:noFill/>
          <a:extLst>
            <a:ext uri="{909E8E84-426E-40DD-AFC4-6F175D3DCCD1}">
              <a14:hiddenFill xmlns:a14="http://schemas.microsoft.com/office/drawing/2010/main">
                <a:solidFill>
                  <a:srgbClr val="FFFFFF"/>
                </a:solidFill>
              </a14:hiddenFill>
            </a:ext>
          </a:extLst>
        </p:spPr>
      </p:pic>
      <p:sp>
        <p:nvSpPr>
          <p:cNvPr id="21" name="Content Placeholder 2"/>
          <p:cNvSpPr txBox="1">
            <a:spLocks/>
          </p:cNvSpPr>
          <p:nvPr/>
        </p:nvSpPr>
        <p:spPr>
          <a:xfrm>
            <a:off x="-119612" y="-32087"/>
            <a:ext cx="3839366" cy="1650880"/>
          </a:xfrm>
          <a:prstGeom prst="rect">
            <a:avLst/>
          </a:prstGeom>
        </p:spPr>
        <p:txBody>
          <a:bodyPr>
            <a:noAutofit/>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48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t>Have you </a:t>
            </a:r>
            <a:br>
              <a:rPr lang="en-US" sz="48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br>
            <a:r>
              <a:rPr lang="en-US" sz="48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t>noticed … </a:t>
            </a:r>
            <a:endParaRPr lang="en-US" sz="2400" b="1" dirty="0">
              <a:ln w="1905">
                <a:solidFill>
                  <a:srgbClr val="002060"/>
                </a:solidFill>
              </a:ln>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latin typeface="Rockwell" pitchFamily="18" charset="0"/>
            </a:endParaRPr>
          </a:p>
        </p:txBody>
      </p:sp>
      <p:sp>
        <p:nvSpPr>
          <p:cNvPr id="22" name="Content Placeholder 2"/>
          <p:cNvSpPr txBox="1">
            <a:spLocks/>
          </p:cNvSpPr>
          <p:nvPr/>
        </p:nvSpPr>
        <p:spPr>
          <a:xfrm>
            <a:off x="4572001" y="5146526"/>
            <a:ext cx="7325350" cy="1605358"/>
          </a:xfrm>
          <a:prstGeom prst="rect">
            <a:avLst/>
          </a:prstGeom>
        </p:spPr>
        <p:txBody>
          <a:bodyPr>
            <a:normAutofit lnSpcReduction="10000"/>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35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t>… there are 2 things </a:t>
            </a:r>
            <a:br>
              <a:rPr lang="en-US" sz="35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br>
            <a:r>
              <a:rPr lang="en-US" sz="35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t>to understand about </a:t>
            </a:r>
            <a:br>
              <a:rPr lang="en-US" sz="35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br>
            <a:r>
              <a:rPr lang="en-US" sz="35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t>this Day of Atonement Study?</a:t>
            </a:r>
            <a:endParaRPr lang="en-US" sz="3500" b="1" dirty="0">
              <a:ln w="1905">
                <a:solidFill>
                  <a:srgbClr val="002060"/>
                </a:solidFill>
              </a:ln>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latin typeface="Rockwell" pitchFamily="18" charset="0"/>
            </a:endParaRPr>
          </a:p>
        </p:txBody>
      </p:sp>
      <p:sp>
        <p:nvSpPr>
          <p:cNvPr id="23" name="Rectangle 22"/>
          <p:cNvSpPr/>
          <p:nvPr/>
        </p:nvSpPr>
        <p:spPr>
          <a:xfrm>
            <a:off x="1136071" y="2084988"/>
            <a:ext cx="3823854" cy="3785652"/>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The  24 hour</a:t>
            </a:r>
            <a:b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b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a:t>
            </a:r>
            <a:r>
              <a:rPr lang="en-US" sz="4000" b="1" cap="none" spc="0" dirty="0">
                <a:ln w="1905">
                  <a:solidFill>
                    <a:schemeClr val="accent2">
                      <a:lumMod val="50000"/>
                    </a:schemeClr>
                  </a:solidFill>
                </a:ln>
                <a:solidFill>
                  <a:schemeClr val="accent2">
                    <a:lumMod val="50000"/>
                  </a:schemeClr>
                </a:solidFill>
                <a:effectLst>
                  <a:innerShdw blurRad="69850" dist="43180" dir="5400000">
                    <a:srgbClr val="000000">
                      <a:alpha val="65000"/>
                    </a:srgbClr>
                  </a:innerShdw>
                </a:effectLst>
                <a:latin typeface="Brush Script MT" pitchFamily="66" charset="0"/>
              </a:rPr>
              <a:t>affliction</a:t>
            </a: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 </a:t>
            </a:r>
            <a:r>
              <a:rPr lang="en-US" sz="4000" b="1" cap="none" spc="0" dirty="0">
                <a:ln w="1905">
                  <a:solidFill>
                    <a:schemeClr val="accent2">
                      <a:lumMod val="50000"/>
                    </a:schemeClr>
                  </a:solidFill>
                </a:ln>
                <a:solidFill>
                  <a:schemeClr val="accent2">
                    <a:lumMod val="50000"/>
                  </a:schemeClr>
                </a:solidFill>
                <a:effectLst>
                  <a:innerShdw blurRad="69850" dist="43180" dir="5400000">
                    <a:srgbClr val="000000">
                      <a:alpha val="65000"/>
                    </a:srgbClr>
                  </a:innerShdw>
                </a:effectLst>
                <a:latin typeface="Brush Script MT" pitchFamily="66" charset="0"/>
              </a:rPr>
              <a:t>“</a:t>
            </a:r>
            <a:r>
              <a:rPr lang="en-US" sz="4000" b="1" u="sng" cap="none" spc="0" dirty="0">
                <a:ln w="1905">
                  <a:solidFill>
                    <a:schemeClr val="accent2">
                      <a:lumMod val="50000"/>
                    </a:schemeClr>
                  </a:solidFill>
                </a:ln>
                <a:solidFill>
                  <a:schemeClr val="accent2">
                    <a:lumMod val="50000"/>
                  </a:schemeClr>
                </a:solidFill>
                <a:effectLst>
                  <a:innerShdw blurRad="69850" dist="43180" dir="5400000">
                    <a:srgbClr val="000000">
                      <a:alpha val="65000"/>
                    </a:srgbClr>
                  </a:innerShdw>
                </a:effectLst>
                <a:latin typeface="Brush Script MT" pitchFamily="66" charset="0"/>
              </a:rPr>
              <a:t>celebration</a:t>
            </a:r>
            <a:r>
              <a:rPr lang="en-US" sz="4000" b="1" cap="none" spc="0" dirty="0">
                <a:ln w="1905">
                  <a:solidFill>
                    <a:schemeClr val="accent2">
                      <a:lumMod val="50000"/>
                    </a:schemeClr>
                  </a:solidFill>
                </a:ln>
                <a:solidFill>
                  <a:schemeClr val="accent2">
                    <a:lumMod val="50000"/>
                  </a:schemeClr>
                </a:solidFill>
                <a:effectLst>
                  <a:innerShdw blurRad="69850" dist="43180" dir="5400000">
                    <a:srgbClr val="000000">
                      <a:alpha val="65000"/>
                    </a:srgbClr>
                  </a:innerShdw>
                </a:effectLst>
                <a:latin typeface="Brush Script MT" pitchFamily="66" charset="0"/>
              </a:rPr>
              <a:t>” </a:t>
            </a: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is </a:t>
            </a:r>
            <a:b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b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from the </a:t>
            </a:r>
            <a:r>
              <a:rPr lang="en-US" sz="4000" b="1" u="sng" cap="none" spc="0" dirty="0">
                <a:ln w="1905">
                  <a:solidFill>
                    <a:schemeClr val="accent2">
                      <a:lumMod val="50000"/>
                    </a:schemeClr>
                  </a:solidFill>
                </a:ln>
                <a:solidFill>
                  <a:schemeClr val="accent2">
                    <a:lumMod val="50000"/>
                  </a:schemeClr>
                </a:solidFill>
                <a:effectLst>
                  <a:innerShdw blurRad="69850" dist="43180" dir="5400000">
                    <a:srgbClr val="000000">
                      <a:alpha val="65000"/>
                    </a:srgbClr>
                  </a:innerShdw>
                </a:effectLst>
                <a:latin typeface="Brush Script MT" pitchFamily="66" charset="0"/>
              </a:rPr>
              <a:t>even</a:t>
            </a: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 of Tishri 9 to </a:t>
            </a:r>
            <a:r>
              <a:rPr lang="en-US" sz="4000" b="1" u="sng" cap="none" spc="0" dirty="0">
                <a:ln w="1905">
                  <a:solidFill>
                    <a:schemeClr val="accent2">
                      <a:lumMod val="50000"/>
                    </a:schemeClr>
                  </a:solidFill>
                </a:ln>
                <a:solidFill>
                  <a:schemeClr val="accent2">
                    <a:lumMod val="50000"/>
                  </a:schemeClr>
                </a:solidFill>
                <a:effectLst>
                  <a:innerShdw blurRad="69850" dist="43180" dir="5400000">
                    <a:srgbClr val="000000">
                      <a:alpha val="65000"/>
                    </a:srgbClr>
                  </a:innerShdw>
                </a:effectLst>
                <a:latin typeface="Brush Script MT" pitchFamily="66" charset="0"/>
              </a:rPr>
              <a:t>even</a:t>
            </a:r>
            <a:b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b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 of Tishri 10.</a:t>
            </a:r>
          </a:p>
        </p:txBody>
      </p:sp>
      <p:sp>
        <p:nvSpPr>
          <p:cNvPr id="24" name="Rectangle 23"/>
          <p:cNvSpPr/>
          <p:nvPr/>
        </p:nvSpPr>
        <p:spPr>
          <a:xfrm>
            <a:off x="6594767" y="2149240"/>
            <a:ext cx="4737462" cy="2554545"/>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The 24 hour </a:t>
            </a:r>
            <a:r>
              <a:rPr lang="en-US" sz="4000" b="1" cap="none" spc="0" dirty="0">
                <a:ln w="1905">
                  <a:solidFill>
                    <a:schemeClr val="accent2">
                      <a:lumMod val="50000"/>
                    </a:schemeClr>
                  </a:solidFill>
                </a:ln>
                <a:solidFill>
                  <a:srgbClr val="00B0F0"/>
                </a:solidFill>
                <a:effectLst>
                  <a:innerShdw blurRad="69850" dist="43180" dir="5400000">
                    <a:srgbClr val="000000">
                      <a:alpha val="65000"/>
                    </a:srgbClr>
                  </a:innerShdw>
                </a:effectLst>
                <a:latin typeface="Brush Script MT" pitchFamily="66" charset="0"/>
              </a:rPr>
              <a:t>solemn</a:t>
            </a: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 </a:t>
            </a:r>
            <a:r>
              <a:rPr lang="en-US" sz="4000" b="1" cap="none" spc="0" dirty="0">
                <a:ln w="1905">
                  <a:solidFill>
                    <a:schemeClr val="accent2">
                      <a:lumMod val="50000"/>
                    </a:schemeClr>
                  </a:solidFill>
                </a:ln>
                <a:solidFill>
                  <a:srgbClr val="00B0F0"/>
                </a:solidFill>
                <a:effectLst>
                  <a:innerShdw blurRad="69850" dist="43180" dir="5400000">
                    <a:srgbClr val="000000">
                      <a:alpha val="65000"/>
                    </a:srgbClr>
                  </a:innerShdw>
                </a:effectLst>
                <a:latin typeface="Brush Script MT" pitchFamily="66" charset="0"/>
              </a:rPr>
              <a:t>“</a:t>
            </a:r>
            <a:r>
              <a:rPr lang="en-US" sz="4000" b="1" u="sng" dirty="0">
                <a:ln w="1905">
                  <a:solidFill>
                    <a:schemeClr val="accent2">
                      <a:lumMod val="50000"/>
                    </a:schemeClr>
                  </a:solidFill>
                </a:ln>
                <a:solidFill>
                  <a:srgbClr val="00B0F0"/>
                </a:solidFill>
                <a:effectLst>
                  <a:innerShdw blurRad="69850" dist="43180" dir="5400000">
                    <a:srgbClr val="000000">
                      <a:alpha val="65000"/>
                    </a:srgbClr>
                  </a:innerShdw>
                </a:effectLst>
                <a:latin typeface="Brush Script MT" pitchFamily="66" charset="0"/>
              </a:rPr>
              <a:t>observat</a:t>
            </a:r>
            <a:r>
              <a:rPr lang="en-US" sz="4000" b="1" u="sng" cap="none" spc="0" dirty="0">
                <a:ln w="1905">
                  <a:solidFill>
                    <a:schemeClr val="accent2">
                      <a:lumMod val="50000"/>
                    </a:schemeClr>
                  </a:solidFill>
                </a:ln>
                <a:solidFill>
                  <a:srgbClr val="00B0F0"/>
                </a:solidFill>
                <a:effectLst>
                  <a:innerShdw blurRad="69850" dist="43180" dir="5400000">
                    <a:srgbClr val="000000">
                      <a:alpha val="65000"/>
                    </a:srgbClr>
                  </a:innerShdw>
                </a:effectLst>
                <a:latin typeface="Brush Script MT" pitchFamily="66" charset="0"/>
              </a:rPr>
              <a:t>ion</a:t>
            </a:r>
            <a:r>
              <a:rPr lang="en-US" sz="4000" b="1" cap="none" spc="0" dirty="0">
                <a:ln w="1905">
                  <a:solidFill>
                    <a:schemeClr val="accent2">
                      <a:lumMod val="50000"/>
                    </a:schemeClr>
                  </a:solidFill>
                </a:ln>
                <a:solidFill>
                  <a:srgbClr val="00B0F0"/>
                </a:solidFill>
                <a:effectLst>
                  <a:innerShdw blurRad="69850" dist="43180" dir="5400000">
                    <a:srgbClr val="000000">
                      <a:alpha val="65000"/>
                    </a:srgbClr>
                  </a:innerShdw>
                </a:effectLst>
                <a:latin typeface="Brush Script MT" pitchFamily="66" charset="0"/>
              </a:rPr>
              <a:t>” </a:t>
            </a: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is from </a:t>
            </a:r>
            <a:b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b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the </a:t>
            </a:r>
            <a:r>
              <a:rPr lang="en-US" sz="4000" b="1" u="sng" dirty="0">
                <a:ln w="1905">
                  <a:solidFill>
                    <a:schemeClr val="accent2">
                      <a:lumMod val="50000"/>
                    </a:schemeClr>
                  </a:solidFill>
                </a:ln>
                <a:solidFill>
                  <a:srgbClr val="FF3399"/>
                </a:solidFill>
                <a:effectLst>
                  <a:innerShdw blurRad="69850" dist="43180" dir="5400000">
                    <a:srgbClr val="000000">
                      <a:alpha val="65000"/>
                    </a:srgbClr>
                  </a:innerShdw>
                </a:effectLst>
                <a:latin typeface="Brush Script MT" pitchFamily="66" charset="0"/>
              </a:rPr>
              <a:t>dawn</a:t>
            </a: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 of Tishri 10 </a:t>
            </a:r>
            <a:b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b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to </a:t>
            </a:r>
            <a:r>
              <a:rPr lang="en-US" sz="4000" b="1" u="sng" dirty="0">
                <a:ln w="1905">
                  <a:solidFill>
                    <a:schemeClr val="accent2">
                      <a:lumMod val="50000"/>
                    </a:schemeClr>
                  </a:solidFill>
                </a:ln>
                <a:solidFill>
                  <a:srgbClr val="FF3399"/>
                </a:solidFill>
                <a:effectLst>
                  <a:innerShdw blurRad="69850" dist="43180" dir="5400000">
                    <a:srgbClr val="000000">
                      <a:alpha val="65000"/>
                    </a:srgbClr>
                  </a:innerShdw>
                </a:effectLst>
                <a:latin typeface="Brush Script MT" pitchFamily="66" charset="0"/>
              </a:rPr>
              <a:t>dawn</a:t>
            </a: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 of Tishri 11.</a:t>
            </a:r>
          </a:p>
        </p:txBody>
      </p:sp>
    </p:spTree>
    <p:extLst>
      <p:ext uri="{BB962C8B-B14F-4D97-AF65-F5344CB8AC3E}">
        <p14:creationId xmlns:p14="http://schemas.microsoft.com/office/powerpoint/2010/main" val="6180688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176"/>
                                        </p:tgtEl>
                                        <p:attrNameLst>
                                          <p:attrName>style.visibility</p:attrName>
                                        </p:attrNameLst>
                                      </p:cBhvr>
                                      <p:to>
                                        <p:strVal val="visible"/>
                                      </p:to>
                                    </p:set>
                                    <p:animEffect transition="in" filter="wipe(up)">
                                      <p:cBhvr>
                                        <p:cTn id="7" dur="2500"/>
                                        <p:tgtEl>
                                          <p:spTgt spid="7176"/>
                                        </p:tgtEl>
                                      </p:cBhvr>
                                    </p:animEffect>
                                  </p:childTnLst>
                                </p:cTn>
                              </p:par>
                            </p:childTnLst>
                          </p:cTn>
                        </p:par>
                        <p:par>
                          <p:cTn id="8" fill="hold">
                            <p:stCondLst>
                              <p:cond delay="2500"/>
                            </p:stCondLst>
                            <p:childTnLst>
                              <p:par>
                                <p:cTn id="9" presetID="42"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23">
                                            <p:txEl>
                                              <p:pRg st="0" end="0"/>
                                            </p:txEl>
                                          </p:spTgt>
                                        </p:tgtEl>
                                        <p:attrNameLst>
                                          <p:attrName>style.visibility</p:attrName>
                                        </p:attrNameLst>
                                      </p:cBhvr>
                                      <p:to>
                                        <p:strVal val="visible"/>
                                      </p:to>
                                    </p:set>
                                    <p:animEffect transition="in" filter="wipe(up)">
                                      <p:cBhvr>
                                        <p:cTn id="18" dur="2500"/>
                                        <p:tgtEl>
                                          <p:spTgt spid="2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24">
                                            <p:txEl>
                                              <p:pRg st="0" end="0"/>
                                            </p:txEl>
                                          </p:spTgt>
                                        </p:tgtEl>
                                        <p:attrNameLst>
                                          <p:attrName>style.visibility</p:attrName>
                                        </p:attrNameLst>
                                      </p:cBhvr>
                                      <p:to>
                                        <p:strVal val="visible"/>
                                      </p:to>
                                    </p:set>
                                    <p:animEffect transition="in" filter="wipe(up)">
                                      <p:cBhvr>
                                        <p:cTn id="23" dur="2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FAB87E4-7748-4117-92E5-790DAABEC644}" type="slidenum">
              <a:rPr lang="en-US" smtClean="0">
                <a:solidFill>
                  <a:schemeClr val="bg1"/>
                </a:solidFill>
              </a:rPr>
              <a:pPr/>
              <a:t>57</a:t>
            </a:fld>
            <a:endParaRPr lang="en-US" dirty="0">
              <a:solidFill>
                <a:schemeClr val="bg1"/>
              </a:solidFill>
            </a:endParaRPr>
          </a:p>
        </p:txBody>
      </p:sp>
      <p:sp>
        <p:nvSpPr>
          <p:cNvPr id="3" name="Text Placeholder 2"/>
          <p:cNvSpPr txBox="1">
            <a:spLocks/>
          </p:cNvSpPr>
          <p:nvPr/>
        </p:nvSpPr>
        <p:spPr>
          <a:xfrm>
            <a:off x="7884589" y="3244910"/>
            <a:ext cx="4432269" cy="3033935"/>
          </a:xfrm>
          <a:prstGeom prst="rect">
            <a:avLst/>
          </a:prstGeom>
        </p:spPr>
        <p:txBody>
          <a:bodyPr>
            <a:scene3d>
              <a:camera prst="orthographicFront"/>
              <a:lightRig rig="threePt" dir="t"/>
            </a:scene3d>
            <a:sp3d extrusionH="57150">
              <a:bevelT w="57150" h="38100" prst="artDeco"/>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Gen 3:14, 17;  4:3;  7:4;</a:t>
            </a:r>
            <a:r>
              <a:rPr lang="en-CA" dirty="0"/>
              <a:t>/ </a:t>
            </a:r>
            <a:r>
              <a:rPr lang="en-CA" b="1" u="sng" dirty="0">
                <a:ln w="1905"/>
                <a:solidFill>
                  <a:srgbClr val="FF00FF"/>
                </a:solidFill>
                <a:effectLst>
                  <a:innerShdw blurRad="69850" dist="43180" dir="5400000">
                    <a:srgbClr val="000000">
                      <a:alpha val="65000"/>
                    </a:srgbClr>
                  </a:innerShdw>
                </a:effectLst>
              </a:rPr>
              <a:t>15:18</a:t>
            </a:r>
            <a:r>
              <a:rPr lang="en-CA" b="1" dirty="0">
                <a:ln w="1905"/>
                <a:solidFill>
                  <a:srgbClr val="FF00FF"/>
                </a:solidFill>
                <a:effectLst>
                  <a:innerShdw blurRad="69850" dist="43180" dir="5400000">
                    <a:srgbClr val="000000">
                      <a:alpha val="65000"/>
                    </a:srgbClr>
                  </a:innerShdw>
                </a:effectLst>
              </a:rPr>
              <a:t>;</a:t>
            </a: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  26:8;  29:14; </a:t>
            </a:r>
            <a:b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37:34;  40:4;  42:17;</a:t>
            </a:r>
          </a:p>
          <a:p>
            <a:r>
              <a:rPr lang="en-CA" dirty="0" err="1">
                <a:ln w="18415" cmpd="sng">
                  <a:solidFill>
                    <a:srgbClr val="FFFFFF"/>
                  </a:solidFill>
                  <a:prstDash val="solid"/>
                </a:ln>
                <a:solidFill>
                  <a:srgbClr val="FFFFFF"/>
                </a:solidFill>
                <a:effectLst>
                  <a:outerShdw blurRad="63500" dir="3600000" algn="tl" rotWithShape="0">
                    <a:srgbClr val="000000">
                      <a:alpha val="70000"/>
                    </a:srgbClr>
                  </a:outerShdw>
                </a:effectLst>
              </a:rPr>
              <a:t>Exo</a:t>
            </a: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 12:18, 19;  14:30</a:t>
            </a:r>
          </a:p>
          <a:p>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Lev 13:50</a:t>
            </a:r>
            <a:b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Let us not forget Gen 1 at Creation – </a:t>
            </a:r>
            <a:r>
              <a:rPr lang="en-CA" b="1" dirty="0">
                <a:ln w="1905"/>
                <a:solidFill>
                  <a:srgbClr val="00B0F0"/>
                </a:solidFill>
                <a:effectLst>
                  <a:innerShdw blurRad="69850" dist="43180" dir="5400000">
                    <a:srgbClr val="000000">
                      <a:alpha val="65000"/>
                    </a:srgbClr>
                  </a:innerShdw>
                </a:effectLst>
              </a:rPr>
              <a:t>Day,</a:t>
            </a:r>
            <a:r>
              <a:rPr lang="en-CA" dirty="0">
                <a:ln w="18415" cmpd="sng">
                  <a:solidFill>
                    <a:srgbClr val="FFFFFF"/>
                  </a:solidFill>
                  <a:prstDash val="solid"/>
                </a:ln>
                <a:solidFill>
                  <a:srgbClr val="FF00FF"/>
                </a:solidFill>
                <a:effectLst>
                  <a:outerShdw blurRad="63500" dir="3600000" algn="tl" rotWithShape="0">
                    <a:srgbClr val="000000">
                      <a:alpha val="70000"/>
                    </a:srgbClr>
                  </a:outerShdw>
                </a:effectLst>
              </a:rPr>
              <a:t> </a:t>
            </a: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1, 2, 3, etc.</a:t>
            </a:r>
          </a:p>
        </p:txBody>
      </p:sp>
      <p:sp>
        <p:nvSpPr>
          <p:cNvPr id="4" name="Rounded Rectangle 3"/>
          <p:cNvSpPr/>
          <p:nvPr/>
        </p:nvSpPr>
        <p:spPr>
          <a:xfrm>
            <a:off x="336202" y="155892"/>
            <a:ext cx="7789226" cy="1338455"/>
          </a:xfrm>
          <a:prstGeom prst="roundRect">
            <a:avLst/>
          </a:prstGeom>
          <a:solidFill>
            <a:schemeClr val="accent5">
              <a:lumMod val="20000"/>
              <a:lumOff val="80000"/>
              <a:alpha val="7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000" b="1" i="1" dirty="0">
                <a:ln>
                  <a:solidFill>
                    <a:srgbClr val="0000FF"/>
                  </a:solidFill>
                </a:ln>
                <a:solidFill>
                  <a:srgbClr val="CC66FF"/>
                </a:solidFill>
              </a:rPr>
              <a:t>Day, “</a:t>
            </a:r>
            <a:r>
              <a:rPr lang="en-CA" sz="3000" b="1" i="1" dirty="0">
                <a:ln>
                  <a:solidFill>
                    <a:srgbClr val="0000FF"/>
                  </a:solidFill>
                </a:ln>
                <a:solidFill>
                  <a:srgbClr val="CC66FF"/>
                </a:solidFill>
                <a:effectLst>
                  <a:glow rad="127000">
                    <a:srgbClr val="FFFF00"/>
                  </a:glow>
                </a:effectLst>
              </a:rPr>
              <a:t>Yowm</a:t>
            </a:r>
            <a:r>
              <a:rPr lang="en-CA" sz="3000" b="1" i="1" dirty="0">
                <a:ln>
                  <a:solidFill>
                    <a:srgbClr val="0000FF"/>
                  </a:solidFill>
                </a:ln>
                <a:solidFill>
                  <a:srgbClr val="CC66FF"/>
                </a:solidFill>
              </a:rPr>
              <a:t>” not only means the Light Season but it defines a </a:t>
            </a:r>
            <a:r>
              <a:rPr lang="en-CA" sz="3000" b="1" i="1" dirty="0">
                <a:ln>
                  <a:solidFill>
                    <a:srgbClr val="0000FF"/>
                  </a:solidFill>
                </a:ln>
                <a:solidFill>
                  <a:srgbClr val="CC66FF"/>
                </a:solidFill>
                <a:effectLst>
                  <a:glow rad="88900">
                    <a:srgbClr val="FF9900"/>
                  </a:glow>
                </a:effectLst>
              </a:rPr>
              <a:t>24 hour period </a:t>
            </a:r>
            <a:r>
              <a:rPr lang="en-CA" sz="3000" b="1" i="1" dirty="0">
                <a:ln>
                  <a:solidFill>
                    <a:srgbClr val="0000FF"/>
                  </a:solidFill>
                </a:ln>
                <a:solidFill>
                  <a:srgbClr val="CC66FF"/>
                </a:solidFill>
              </a:rPr>
              <a:t>also.  </a:t>
            </a:r>
            <a:r>
              <a:rPr lang="en-CA" sz="4400" b="1" i="1" dirty="0">
                <a:ln>
                  <a:solidFill>
                    <a:srgbClr val="0000FF"/>
                  </a:solidFill>
                </a:ln>
                <a:solidFill>
                  <a:srgbClr val="00FFFF"/>
                </a:solidFill>
              </a:rPr>
              <a:t>***</a:t>
            </a:r>
            <a:r>
              <a:rPr lang="en-CA" sz="3000" b="1" i="1" dirty="0">
                <a:ln>
                  <a:solidFill>
                    <a:srgbClr val="0000FF"/>
                  </a:solidFill>
                </a:ln>
                <a:solidFill>
                  <a:srgbClr val="CC66FF"/>
                </a:solidFill>
              </a:rPr>
              <a:t> </a:t>
            </a:r>
          </a:p>
        </p:txBody>
      </p:sp>
      <p:sp>
        <p:nvSpPr>
          <p:cNvPr id="6" name="Text Placeholder 2"/>
          <p:cNvSpPr txBox="1">
            <a:spLocks/>
          </p:cNvSpPr>
          <p:nvPr/>
        </p:nvSpPr>
        <p:spPr>
          <a:xfrm>
            <a:off x="162448" y="4294209"/>
            <a:ext cx="5578595" cy="2349166"/>
          </a:xfrm>
          <a:prstGeom prst="snip2DiagRect">
            <a:avLst/>
          </a:prstGeom>
          <a:gradFill>
            <a:gsLst>
              <a:gs pos="1000">
                <a:schemeClr val="dk1">
                  <a:satMod val="103000"/>
                  <a:lumMod val="102000"/>
                  <a:tint val="94000"/>
                  <a:alpha val="59000"/>
                </a:schemeClr>
              </a:gs>
              <a:gs pos="50000">
                <a:schemeClr val="dk1">
                  <a:satMod val="110000"/>
                  <a:lumMod val="100000"/>
                  <a:shade val="100000"/>
                  <a:alpha val="27000"/>
                </a:schemeClr>
              </a:gs>
              <a:gs pos="100000">
                <a:schemeClr val="dk1">
                  <a:lumMod val="99000"/>
                  <a:satMod val="120000"/>
                  <a:shade val="78000"/>
                  <a:alpha val="8000"/>
                </a:schemeClr>
              </a:gs>
            </a:gsLst>
          </a:gradFill>
          <a:ln w="57150">
            <a:solidFill>
              <a:schemeClr val="bg1">
                <a:lumMod val="85000"/>
              </a:schemeClr>
            </a:solidFill>
          </a:ln>
          <a:scene3d>
            <a:camera prst="orthographicFront"/>
            <a:lightRig rig="threePt" dir="t"/>
          </a:scene3d>
          <a:sp3d>
            <a:bevelT w="152400" h="50800" prst="softRound"/>
          </a:sp3d>
        </p:spPr>
        <p:style>
          <a:lnRef idx="0">
            <a:schemeClr val="dk1"/>
          </a:lnRef>
          <a:fillRef idx="3">
            <a:schemeClr val="dk1"/>
          </a:fillRef>
          <a:effectRef idx="3">
            <a:schemeClr val="dk1"/>
          </a:effectRef>
          <a:fontRef idx="minor">
            <a:schemeClr val="lt1"/>
          </a:fontRef>
        </p:style>
        <p:txBody>
          <a:bodyPr>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These are some verses to consider when thinking about the 24 hour period identified by – </a:t>
            </a:r>
            <a:r>
              <a:rPr lang="en-CA" b="1" dirty="0">
                <a:ln w="1905">
                  <a:solidFill>
                    <a:srgbClr val="E329D6"/>
                  </a:solidFill>
                </a:ln>
                <a:solidFill>
                  <a:srgbClr val="FF00FF"/>
                </a:solidFill>
                <a:effectLst>
                  <a:innerShdw blurRad="69850" dist="43180" dir="5400000">
                    <a:srgbClr val="000000">
                      <a:alpha val="65000"/>
                    </a:srgbClr>
                  </a:innerShdw>
                </a:effectLst>
              </a:rPr>
              <a:t>yowm.  </a:t>
            </a:r>
            <a:b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Some are arguable, some are not.   There are many more!</a:t>
            </a:r>
          </a:p>
        </p:txBody>
      </p:sp>
    </p:spTree>
    <p:extLst>
      <p:ext uri="{BB962C8B-B14F-4D97-AF65-F5344CB8AC3E}">
        <p14:creationId xmlns:p14="http://schemas.microsoft.com/office/powerpoint/2010/main" val="124750193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wipe(up)">
                                      <p:cBhvr>
                                        <p:cTn id="14" dur="2000"/>
                                        <p:tgtEl>
                                          <p:spTgt spid="6">
                                            <p:txEl>
                                              <p:pRg st="0" end="0"/>
                                            </p:txEl>
                                          </p:spTgt>
                                        </p:tgtEl>
                                      </p:cBhvr>
                                    </p:animEffect>
                                  </p:childTnLst>
                                </p:cTn>
                              </p:par>
                            </p:childTnLst>
                          </p:cTn>
                        </p:par>
                        <p:par>
                          <p:cTn id="15" fill="hold">
                            <p:stCondLst>
                              <p:cond delay="2000"/>
                            </p:stCondLst>
                            <p:childTnLst>
                              <p:par>
                                <p:cTn id="16" presetID="42" presetClass="entr" presetSubtype="0" fill="hold" grpId="0" nodeType="afterEffect">
                                  <p:stCondLst>
                                    <p:cond delay="75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500"/>
                                        <p:tgtEl>
                                          <p:spTgt spid="3"/>
                                        </p:tgtEl>
                                      </p:cBhvr>
                                    </p:animEffect>
                                    <p:anim calcmode="lin" valueType="num">
                                      <p:cBhvr>
                                        <p:cTn id="19" dur="1500" fill="hold"/>
                                        <p:tgtEl>
                                          <p:spTgt spid="3"/>
                                        </p:tgtEl>
                                        <p:attrNameLst>
                                          <p:attrName>ppt_x</p:attrName>
                                        </p:attrNameLst>
                                      </p:cBhvr>
                                      <p:tavLst>
                                        <p:tav tm="0">
                                          <p:val>
                                            <p:strVal val="#ppt_x"/>
                                          </p:val>
                                        </p:tav>
                                        <p:tav tm="100000">
                                          <p:val>
                                            <p:strVal val="#ppt_x"/>
                                          </p:val>
                                        </p:tav>
                                      </p:tavLst>
                                    </p:anim>
                                    <p:anim calcmode="lin" valueType="num">
                                      <p:cBhvr>
                                        <p:cTn id="20" dur="1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FAB87E4-7748-4117-92E5-790DAABEC644}" type="slidenum">
              <a:rPr lang="en-US" smtClean="0">
                <a:solidFill>
                  <a:schemeClr val="bg1"/>
                </a:solidFill>
              </a:rPr>
              <a:pPr/>
              <a:t>58</a:t>
            </a:fld>
            <a:endParaRPr lang="en-US" dirty="0">
              <a:solidFill>
                <a:schemeClr val="bg1"/>
              </a:solidFill>
            </a:endParaRPr>
          </a:p>
        </p:txBody>
      </p:sp>
      <p:sp>
        <p:nvSpPr>
          <p:cNvPr id="5" name="Rectangle 4"/>
          <p:cNvSpPr/>
          <p:nvPr/>
        </p:nvSpPr>
        <p:spPr>
          <a:xfrm>
            <a:off x="393152" y="4164715"/>
            <a:ext cx="10165929" cy="2492990"/>
          </a:xfrm>
          <a:prstGeom prst="rect">
            <a:avLst/>
          </a:prstGeom>
          <a:solidFill>
            <a:schemeClr val="accent2">
              <a:lumMod val="40000"/>
              <a:lumOff val="60000"/>
              <a:alpha val="55000"/>
            </a:schemeClr>
          </a:solidFill>
          <a:scene3d>
            <a:camera prst="orthographicFront"/>
            <a:lightRig rig="threePt" dir="t"/>
          </a:scene3d>
          <a:sp3d>
            <a:bevelT w="152400" h="50800" prst="softRound"/>
          </a:sp3d>
        </p:spPr>
        <p:txBody>
          <a:bodyPr wrap="square">
            <a:spAutoFit/>
          </a:bodyPr>
          <a:lstStyle/>
          <a:p>
            <a:r>
              <a:rPr lang="en-US" sz="2400" b="1" dirty="0">
                <a:solidFill>
                  <a:srgbClr val="950543"/>
                </a:solidFill>
              </a:rPr>
              <a:t>OT:8085</a:t>
            </a:r>
            <a:r>
              <a:rPr lang="en-US" sz="2400" b="1" dirty="0"/>
              <a:t>  </a:t>
            </a:r>
            <a:r>
              <a:rPr lang="en-US" sz="2400" dirty="0" err="1"/>
              <a:t>shama</a:t>
            </a:r>
            <a:r>
              <a:rPr lang="en-US" sz="2400" dirty="0"/>
              <a:t>` (</a:t>
            </a:r>
            <a:r>
              <a:rPr lang="en-US" sz="2400" dirty="0" err="1"/>
              <a:t>shaw-mah</a:t>
            </a:r>
            <a:r>
              <a:rPr lang="en-US" sz="2400" dirty="0"/>
              <a:t>'); a primitive root; </a:t>
            </a:r>
            <a:r>
              <a:rPr lang="en-US" sz="3200" b="1" u="sng" dirty="0">
                <a:solidFill>
                  <a:srgbClr val="950543"/>
                </a:solidFill>
              </a:rPr>
              <a:t>to hear intelligently</a:t>
            </a:r>
            <a:r>
              <a:rPr lang="en-US" sz="3200" b="1" dirty="0">
                <a:solidFill>
                  <a:srgbClr val="950543"/>
                </a:solidFill>
              </a:rPr>
              <a:t> </a:t>
            </a:r>
            <a:r>
              <a:rPr lang="en-US" sz="2400" dirty="0"/>
              <a:t>(often with implication of attention, obedience, etc.; causatively, to tell, etc.).</a:t>
            </a:r>
          </a:p>
          <a:p>
            <a:endParaRPr lang="en-US" dirty="0"/>
          </a:p>
          <a:p>
            <a:pPr marL="457200" indent="-457200">
              <a:buFont typeface="Arial" pitchFamily="34" charset="0"/>
              <a:buChar char="•"/>
            </a:pPr>
            <a:r>
              <a:rPr lang="en-US" sz="3200" b="1" dirty="0">
                <a:ln w="1905"/>
                <a:solidFill>
                  <a:srgbClr val="950543"/>
                </a:solidFill>
                <a:effectLst>
                  <a:innerShdw blurRad="69850" dist="43180" dir="5400000">
                    <a:srgbClr val="000000">
                      <a:alpha val="65000"/>
                    </a:srgbClr>
                  </a:innerShdw>
                </a:effectLst>
              </a:rPr>
              <a:t>Proverbs 28:9  He that </a:t>
            </a:r>
            <a:r>
              <a:rPr lang="en-US" sz="3200" b="1" dirty="0" err="1">
                <a:ln w="1905"/>
                <a:solidFill>
                  <a:srgbClr val="950543"/>
                </a:solidFill>
                <a:effectLst>
                  <a:innerShdw blurRad="69850" dist="43180" dir="5400000">
                    <a:srgbClr val="000000">
                      <a:alpha val="65000"/>
                    </a:srgbClr>
                  </a:innerShdw>
                </a:effectLst>
              </a:rPr>
              <a:t>turneth</a:t>
            </a:r>
            <a:r>
              <a:rPr lang="en-US" sz="3200" b="1" dirty="0">
                <a:ln w="1905"/>
                <a:solidFill>
                  <a:srgbClr val="950543"/>
                </a:solidFill>
                <a:effectLst>
                  <a:innerShdw blurRad="69850" dist="43180" dir="5400000">
                    <a:srgbClr val="000000">
                      <a:alpha val="65000"/>
                    </a:srgbClr>
                  </a:innerShdw>
                </a:effectLst>
              </a:rPr>
              <a:t> away his ear from hearing the law, even his prayer shall be abomination.</a:t>
            </a:r>
          </a:p>
          <a:p>
            <a:endParaRPr lang="en-US" dirty="0"/>
          </a:p>
        </p:txBody>
      </p:sp>
      <p:sp>
        <p:nvSpPr>
          <p:cNvPr id="6" name="Rounded Rectangle 5"/>
          <p:cNvSpPr/>
          <p:nvPr/>
        </p:nvSpPr>
        <p:spPr>
          <a:xfrm>
            <a:off x="393153" y="268531"/>
            <a:ext cx="8785572" cy="914400"/>
          </a:xfrm>
          <a:prstGeom prst="roundRect">
            <a:avLst/>
          </a:prstGeom>
          <a:solidFill>
            <a:srgbClr val="E329D6">
              <a:alpha val="93000"/>
            </a:srgbClr>
          </a:solidFill>
          <a:ln w="76200">
            <a:solidFill>
              <a:srgbClr val="FFFF00"/>
            </a:solidFill>
          </a:ln>
          <a:effectLst>
            <a:glow rad="127000">
              <a:srgbClr val="00FF99"/>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6600" b="1" dirty="0">
                <a:ln>
                  <a:solidFill>
                    <a:schemeClr val="tx1"/>
                  </a:solidFill>
                </a:ln>
              </a:rPr>
              <a:t>A Word from </a:t>
            </a:r>
            <a:r>
              <a:rPr lang="en-CA" sz="6600" b="1" i="1" dirty="0">
                <a:ln w="19050">
                  <a:solidFill>
                    <a:srgbClr val="0000FF"/>
                  </a:solidFill>
                </a:ln>
                <a:solidFill>
                  <a:schemeClr val="accent1">
                    <a:lumMod val="40000"/>
                    <a:lumOff val="60000"/>
                  </a:schemeClr>
                </a:solidFill>
                <a:latin typeface="Georgia" panose="02040502050405020303" pitchFamily="18" charset="0"/>
              </a:rPr>
              <a:t>Yahuah</a:t>
            </a:r>
          </a:p>
        </p:txBody>
      </p:sp>
    </p:spTree>
    <p:extLst>
      <p:ext uri="{BB962C8B-B14F-4D97-AF65-F5344CB8AC3E}">
        <p14:creationId xmlns:p14="http://schemas.microsoft.com/office/powerpoint/2010/main" val="4206662735"/>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chemeClr val="accent6">
              <a:lumMod val="50000"/>
            </a:schemeClr>
          </a:solidFill>
        </p:spPr>
        <p:txBody>
          <a:bodyPr/>
          <a:lstStyle/>
          <a:p>
            <a:r>
              <a:rPr lang="en-US" dirty="0">
                <a:solidFill>
                  <a:schemeClr val="accent6">
                    <a:lumMod val="50000"/>
                  </a:schemeClr>
                </a:solidFill>
              </a:rPr>
              <a:t>.</a:t>
            </a:r>
          </a:p>
        </p:txBody>
      </p:sp>
      <p:sp>
        <p:nvSpPr>
          <p:cNvPr id="4" name="Slide Number Placeholder 3"/>
          <p:cNvSpPr>
            <a:spLocks noGrp="1"/>
          </p:cNvSpPr>
          <p:nvPr>
            <p:ph type="sldNum" sz="quarter" idx="12"/>
          </p:nvPr>
        </p:nvSpPr>
        <p:spPr>
          <a:xfrm>
            <a:off x="11555730" y="6310478"/>
            <a:ext cx="413090" cy="365125"/>
          </a:xfrm>
        </p:spPr>
        <p:txBody>
          <a:bodyPr/>
          <a:lstStyle/>
          <a:p>
            <a:fld id="{0FAB87E4-7748-4117-92E5-790DAABEC644}" type="slidenum">
              <a:rPr lang="en-US" sz="1400" b="1" smtClean="0">
                <a:solidFill>
                  <a:schemeClr val="tx1"/>
                </a:solidFill>
              </a:rPr>
              <a:t>59</a:t>
            </a:fld>
            <a:endParaRPr lang="en-US" sz="1400" b="1" dirty="0">
              <a:solidFill>
                <a:schemeClr val="tx1"/>
              </a:solidFill>
            </a:endParaRPr>
          </a:p>
        </p:txBody>
      </p:sp>
      <p:pic>
        <p:nvPicPr>
          <p:cNvPr id="8194" name="Picture 2" descr="C:\Users\Rae\Desktop\shema 3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99" y="178514"/>
            <a:ext cx="6031135" cy="6557951"/>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4977114" y="190575"/>
            <a:ext cx="7025994" cy="6542468"/>
          </a:xfrm>
          <a:solidFill>
            <a:schemeClr val="bg1"/>
          </a:solidFill>
          <a:scene3d>
            <a:camera prst="orthographicFront"/>
            <a:lightRig rig="threePt" dir="t"/>
          </a:scene3d>
          <a:sp3d>
            <a:bevelT/>
          </a:sp3d>
        </p:spPr>
        <p:txBody>
          <a:bodyPr lIns="182880" tIns="91440" rIns="182880" anchor="ctr">
            <a:normAutofit/>
            <a:sp3d extrusionH="57150">
              <a:bevelT w="38100" h="38100"/>
            </a:sp3d>
          </a:bodyPr>
          <a:lstStyle/>
          <a:p>
            <a:pPr>
              <a:spcBef>
                <a:spcPts val="0"/>
              </a:spcBef>
              <a:spcAft>
                <a:spcPts val="1800"/>
              </a:spcAft>
            </a:pPr>
            <a:r>
              <a:rPr lang="en-US" dirty="0">
                <a:solidFill>
                  <a:schemeClr val="tx1"/>
                </a:solidFill>
              </a:rPr>
              <a:t>We have just seen the Word according to the original writings of the Hebrew language. </a:t>
            </a:r>
          </a:p>
          <a:p>
            <a:pPr>
              <a:spcBef>
                <a:spcPts val="0"/>
              </a:spcBef>
              <a:spcAft>
                <a:spcPts val="1800"/>
              </a:spcAft>
            </a:pPr>
            <a:r>
              <a:rPr lang="en-US" dirty="0">
                <a:solidFill>
                  <a:schemeClr val="tx1"/>
                </a:solidFill>
              </a:rPr>
              <a:t>What you </a:t>
            </a:r>
            <a:r>
              <a:rPr lang="en-US" b="1" dirty="0">
                <a:solidFill>
                  <a:srgbClr val="FF00FF"/>
                </a:solidFill>
              </a:rPr>
              <a:t>do</a:t>
            </a:r>
            <a:r>
              <a:rPr lang="en-US" dirty="0">
                <a:solidFill>
                  <a:schemeClr val="tx1"/>
                </a:solidFill>
              </a:rPr>
              <a:t> with this information is in your hands.</a:t>
            </a:r>
          </a:p>
          <a:p>
            <a:pPr>
              <a:spcBef>
                <a:spcPts val="0"/>
              </a:spcBef>
              <a:spcAft>
                <a:spcPts val="1800"/>
              </a:spcAft>
            </a:pPr>
            <a:r>
              <a:rPr lang="en-US" dirty="0">
                <a:solidFill>
                  <a:schemeClr val="tx1"/>
                </a:solidFill>
              </a:rPr>
              <a:t>The Hebrew word – </a:t>
            </a:r>
            <a:r>
              <a:rPr lang="en-US" sz="2800" b="1" dirty="0" err="1">
                <a:solidFill>
                  <a:srgbClr val="CC00CC"/>
                </a:solidFill>
                <a:latin typeface="Times New Roman" panose="02020603050405020304" pitchFamily="18" charset="0"/>
                <a:cs typeface="Times New Roman" panose="02020603050405020304" pitchFamily="18" charset="0"/>
              </a:rPr>
              <a:t>ע</a:t>
            </a:r>
            <a:r>
              <a:rPr lang="en-US" sz="400" dirty="0" err="1">
                <a:solidFill>
                  <a:schemeClr val="bg1"/>
                </a:solidFill>
                <a:latin typeface="Times New Roman" panose="02020603050405020304" pitchFamily="18" charset="0"/>
                <a:cs typeface="Times New Roman" panose="02020603050405020304" pitchFamily="18" charset="0"/>
              </a:rPr>
              <a:t>.</a:t>
            </a:r>
            <a:r>
              <a:rPr lang="en-US" sz="2800" b="1" dirty="0" err="1">
                <a:solidFill>
                  <a:srgbClr val="CC00CC"/>
                </a:solidFill>
                <a:latin typeface="Times New Roman" panose="02020603050405020304" pitchFamily="18" charset="0"/>
                <a:cs typeface="Times New Roman" panose="02020603050405020304" pitchFamily="18" charset="0"/>
              </a:rPr>
              <a:t>מ</a:t>
            </a:r>
            <a:r>
              <a:rPr lang="en-US" sz="400" b="1" dirty="0" err="1">
                <a:solidFill>
                  <a:schemeClr val="bg1"/>
                </a:solidFill>
                <a:latin typeface="Times New Roman" panose="02020603050405020304" pitchFamily="18" charset="0"/>
                <a:cs typeface="Times New Roman" panose="02020603050405020304" pitchFamily="18" charset="0"/>
              </a:rPr>
              <a:t>.</a:t>
            </a:r>
            <a:r>
              <a:rPr lang="en-US" sz="2800" b="1" dirty="0" err="1">
                <a:solidFill>
                  <a:srgbClr val="CC00CC"/>
                </a:solidFill>
                <a:latin typeface="Times New Roman" panose="02020603050405020304" pitchFamily="18" charset="0"/>
                <a:cs typeface="Times New Roman" panose="02020603050405020304" pitchFamily="18" charset="0"/>
              </a:rPr>
              <a:t>ש</a:t>
            </a:r>
            <a:r>
              <a:rPr lang="en-US" sz="100" b="1" dirty="0"/>
              <a:t>.</a:t>
            </a:r>
            <a:r>
              <a:rPr lang="en-US" dirty="0">
                <a:solidFill>
                  <a:schemeClr val="bg1"/>
                </a:solidFill>
              </a:rPr>
              <a:t> </a:t>
            </a:r>
            <a:r>
              <a:rPr lang="en-US" dirty="0">
                <a:solidFill>
                  <a:schemeClr val="tx1"/>
                </a:solidFill>
              </a:rPr>
              <a:t>– </a:t>
            </a:r>
            <a:r>
              <a:rPr lang="en-US" dirty="0" err="1">
                <a:solidFill>
                  <a:schemeClr val="tx1"/>
                </a:solidFill>
              </a:rPr>
              <a:t>shama</a:t>
            </a:r>
            <a:r>
              <a:rPr lang="en-US" dirty="0">
                <a:solidFill>
                  <a:schemeClr val="tx1"/>
                </a:solidFill>
              </a:rPr>
              <a:t> – means to hear intelligently.  But that is not all!  </a:t>
            </a:r>
          </a:p>
          <a:p>
            <a:pPr>
              <a:spcBef>
                <a:spcPts val="0"/>
              </a:spcBef>
              <a:spcAft>
                <a:spcPts val="1800"/>
              </a:spcAft>
            </a:pPr>
            <a:r>
              <a:rPr lang="en-US" dirty="0">
                <a:solidFill>
                  <a:schemeClr val="tx1"/>
                </a:solidFill>
              </a:rPr>
              <a:t>The full meaning is to </a:t>
            </a:r>
            <a:r>
              <a:rPr lang="en-US" b="1" dirty="0">
                <a:ln>
                  <a:solidFill>
                    <a:srgbClr val="0000FF"/>
                  </a:solidFill>
                </a:ln>
                <a:solidFill>
                  <a:srgbClr val="FF00FF"/>
                </a:solidFill>
              </a:rPr>
              <a:t>HEAR with the intention to OBEY AND ACT ACCORDINGLY.</a:t>
            </a:r>
          </a:p>
          <a:p>
            <a:pPr>
              <a:spcBef>
                <a:spcPts val="0"/>
              </a:spcBef>
              <a:spcAft>
                <a:spcPts val="1800"/>
              </a:spcAft>
            </a:pPr>
            <a:r>
              <a:rPr lang="en-US" b="1" dirty="0">
                <a:solidFill>
                  <a:srgbClr val="FF00FF"/>
                </a:solidFill>
              </a:rPr>
              <a:t>We can listen all we want but unless we are willing to take action in our lives, we are as a stone stuck in the mud.</a:t>
            </a:r>
          </a:p>
          <a:p>
            <a:pPr>
              <a:spcBef>
                <a:spcPts val="0"/>
              </a:spcBef>
              <a:spcAft>
                <a:spcPts val="1800"/>
              </a:spcAft>
            </a:pPr>
            <a:r>
              <a:rPr lang="en-US" b="1" dirty="0">
                <a:solidFill>
                  <a:srgbClr val="FF00FF"/>
                </a:solidFill>
              </a:rPr>
              <a:t>I pray everyone, viewing the Dawn start to </a:t>
            </a:r>
            <a:r>
              <a:rPr lang="en-US" b="1" dirty="0">
                <a:solidFill>
                  <a:srgbClr val="0000CC"/>
                </a:solidFill>
              </a:rPr>
              <a:t>Yahuah’s</a:t>
            </a:r>
            <a:r>
              <a:rPr lang="en-US" b="1" dirty="0">
                <a:solidFill>
                  <a:srgbClr val="FF00FF"/>
                </a:solidFill>
              </a:rPr>
              <a:t> days, will take this information to heart and act according to the Scriptures as they were written.</a:t>
            </a:r>
          </a:p>
          <a:p>
            <a:r>
              <a:rPr lang="en-US" b="1" dirty="0">
                <a:solidFill>
                  <a:srgbClr val="FF00FF"/>
                </a:solidFill>
              </a:rPr>
              <a:t>May </a:t>
            </a:r>
            <a:r>
              <a:rPr lang="en-US" b="1" dirty="0">
                <a:solidFill>
                  <a:srgbClr val="0000CC"/>
                </a:solidFill>
              </a:rPr>
              <a:t>Yahuah</a:t>
            </a:r>
            <a:r>
              <a:rPr lang="en-US" b="1" dirty="0">
                <a:solidFill>
                  <a:srgbClr val="FF00FF"/>
                </a:solidFill>
              </a:rPr>
              <a:t> bless and guide you always.</a:t>
            </a:r>
          </a:p>
          <a:p>
            <a:endParaRPr lang="en-US" b="1" dirty="0">
              <a:solidFill>
                <a:srgbClr val="FF00FF"/>
              </a:solidFill>
            </a:endParaRPr>
          </a:p>
        </p:txBody>
      </p:sp>
      <p:sp>
        <p:nvSpPr>
          <p:cNvPr id="5" name="Rectangle 4"/>
          <p:cNvSpPr/>
          <p:nvPr/>
        </p:nvSpPr>
        <p:spPr>
          <a:xfrm>
            <a:off x="5838489" y="7156577"/>
            <a:ext cx="1140056" cy="369332"/>
          </a:xfrm>
          <a:prstGeom prst="rect">
            <a:avLst/>
          </a:prstGeom>
        </p:spPr>
        <p:txBody>
          <a:bodyPr wrap="none">
            <a:spAutoFit/>
          </a:bodyPr>
          <a:lstStyle/>
          <a:p>
            <a:r>
              <a:rPr lang="en-US" dirty="0"/>
              <a:t>Dec 1 / 18</a:t>
            </a:r>
          </a:p>
        </p:txBody>
      </p:sp>
      <p:pic>
        <p:nvPicPr>
          <p:cNvPr id="8195" name="Picture 3" descr="C:\Users\Rae\Desktop\obey bible 825.jp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2083168" y="3680750"/>
            <a:ext cx="2235196" cy="21533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8" name="Slide Number Placeholder 4"/>
          <p:cNvSpPr txBox="1">
            <a:spLocks/>
          </p:cNvSpPr>
          <p:nvPr/>
        </p:nvSpPr>
        <p:spPr>
          <a:xfrm>
            <a:off x="11506199" y="6394780"/>
            <a:ext cx="463545"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FAB87E4-7748-4117-92E5-790DAABEC644}" type="slidenum">
              <a:rPr lang="en-US" sz="1400" smtClean="0"/>
              <a:pPr/>
              <a:t>59</a:t>
            </a:fld>
            <a:endParaRPr lang="en-US" sz="1400" dirty="0"/>
          </a:p>
        </p:txBody>
      </p:sp>
      <p:sp>
        <p:nvSpPr>
          <p:cNvPr id="9" name="Rectangle 8"/>
          <p:cNvSpPr/>
          <p:nvPr/>
        </p:nvSpPr>
        <p:spPr>
          <a:xfrm>
            <a:off x="1400538" y="5823884"/>
            <a:ext cx="2715302"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a:ln w="11430"/>
                <a:solidFill>
                  <a:srgbClr val="950543"/>
                </a:solidFill>
                <a:effectLst>
                  <a:outerShdw blurRad="50800" dist="39000" dir="5460000" algn="tl">
                    <a:srgbClr val="000000">
                      <a:alpha val="38000"/>
                    </a:srgbClr>
                  </a:outerShdw>
                </a:effectLst>
                <a:latin typeface="Edwardian Script ITC" pitchFamily="66" charset="0"/>
              </a:rPr>
              <a:t>The End </a:t>
            </a:r>
          </a:p>
        </p:txBody>
      </p:sp>
      <p:sp>
        <p:nvSpPr>
          <p:cNvPr id="10" name="Rectangle 9"/>
          <p:cNvSpPr/>
          <p:nvPr/>
        </p:nvSpPr>
        <p:spPr>
          <a:xfrm>
            <a:off x="4846127" y="193754"/>
            <a:ext cx="185195" cy="6505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704147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50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8195"/>
                                        </p:tgtEl>
                                        <p:attrNameLst>
                                          <p:attrName>style.visibility</p:attrName>
                                        </p:attrNameLst>
                                      </p:cBhvr>
                                      <p:to>
                                        <p:strVal val="visible"/>
                                      </p:to>
                                    </p:set>
                                    <p:animEffect transition="in" filter="fade">
                                      <p:cBhvr>
                                        <p:cTn id="26" dur="2250"/>
                                        <p:tgtEl>
                                          <p:spTgt spid="8195"/>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50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1000"/>
                                        <p:tgtEl>
                                          <p:spTgt spid="3">
                                            <p:txEl>
                                              <p:pRg st="6" end="6"/>
                                            </p:txEl>
                                          </p:spTgt>
                                        </p:tgtEl>
                                      </p:cBhvr>
                                    </p:animEffect>
                                    <p:anim calcmode="lin" valueType="num">
                                      <p:cBhvr>
                                        <p:cTn id="3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16" presetClass="entr" presetSubtype="21" fill="hold" grpId="0" nodeType="afterEffect">
                                  <p:stCondLst>
                                    <p:cond delay="500"/>
                                  </p:stCondLst>
                                  <p:childTnLst>
                                    <p:set>
                                      <p:cBhvr>
                                        <p:cTn id="41" dur="1" fill="hold">
                                          <p:stCondLst>
                                            <p:cond delay="0"/>
                                          </p:stCondLst>
                                        </p:cTn>
                                        <p:tgtEl>
                                          <p:spTgt spid="9"/>
                                        </p:tgtEl>
                                        <p:attrNameLst>
                                          <p:attrName>style.visibility</p:attrName>
                                        </p:attrNameLst>
                                      </p:cBhvr>
                                      <p:to>
                                        <p:strVal val="visible"/>
                                      </p:to>
                                    </p:set>
                                    <p:animEffect transition="in" filter="barn(inVertical)">
                                      <p:cBhvr>
                                        <p:cTn id="4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4836"/>
            <a:ext cx="9174480" cy="6880860"/>
          </a:xfrm>
          <a:prstGeom prst="rect">
            <a:avLst/>
          </a:prstGeom>
          <a:scene3d>
            <a:camera prst="orthographicFront"/>
            <a:lightRig rig="threePt" dir="t"/>
          </a:scene3d>
          <a:sp3d>
            <a:bevelT/>
          </a:sp3d>
        </p:spPr>
      </p:pic>
      <p:sp>
        <p:nvSpPr>
          <p:cNvPr id="7" name="Rounded Rectangle 6"/>
          <p:cNvSpPr/>
          <p:nvPr/>
        </p:nvSpPr>
        <p:spPr>
          <a:xfrm>
            <a:off x="6111240" y="4175137"/>
            <a:ext cx="5729309" cy="2486918"/>
          </a:xfrm>
          <a:prstGeom prst="roundRect">
            <a:avLst>
              <a:gd name="adj" fmla="val 13493"/>
            </a:avLst>
          </a:prstGeom>
          <a:solidFill>
            <a:schemeClr val="accent2">
              <a:lumMod val="20000"/>
              <a:lumOff val="80000"/>
              <a:alpha val="57000"/>
            </a:schemeClr>
          </a:solidFill>
          <a:ln w="76200">
            <a:solidFill>
              <a:srgbClr val="FF9900"/>
            </a:solidFill>
          </a:ln>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r>
              <a:rPr lang="en-US" sz="7200" b="1" dirty="0">
                <a:ln w="1905">
                  <a:solidFill>
                    <a:sysClr val="windowText" lastClr="000000"/>
                  </a:solidFill>
                </a:ln>
                <a:solidFill>
                  <a:srgbClr val="00B0F0"/>
                </a:solidFill>
                <a:effectLst>
                  <a:glow rad="177800">
                    <a:schemeClr val="accent2">
                      <a:lumMod val="20000"/>
                      <a:lumOff val="80000"/>
                    </a:schemeClr>
                  </a:glow>
                  <a:innerShdw blurRad="69850" dist="43180" dir="5400000">
                    <a:srgbClr val="000000">
                      <a:alpha val="65000"/>
                    </a:srgbClr>
                  </a:innerShdw>
                </a:effectLst>
                <a:latin typeface="Old English Text MT" panose="03040902040508030806" pitchFamily="66" charset="0"/>
              </a:rPr>
              <a:t> A 6</a:t>
            </a:r>
            <a:r>
              <a:rPr lang="en-US" sz="7200" b="1" baseline="30000" dirty="0">
                <a:ln w="1905">
                  <a:solidFill>
                    <a:sysClr val="windowText" lastClr="000000"/>
                  </a:solidFill>
                </a:ln>
                <a:solidFill>
                  <a:srgbClr val="00B0F0"/>
                </a:solidFill>
                <a:effectLst>
                  <a:glow rad="177800">
                    <a:schemeClr val="accent2">
                      <a:lumMod val="20000"/>
                      <a:lumOff val="80000"/>
                    </a:schemeClr>
                  </a:glow>
                  <a:innerShdw blurRad="69850" dist="43180" dir="5400000">
                    <a:srgbClr val="000000">
                      <a:alpha val="65000"/>
                    </a:srgbClr>
                  </a:innerShdw>
                </a:effectLst>
                <a:latin typeface="Old English Text MT" panose="03040902040508030806" pitchFamily="66" charset="0"/>
              </a:rPr>
              <a:t>th</a:t>
            </a:r>
            <a:r>
              <a:rPr lang="en-US" sz="7200" b="1" dirty="0">
                <a:ln w="1905">
                  <a:solidFill>
                    <a:sysClr val="windowText" lastClr="000000"/>
                  </a:solidFill>
                </a:ln>
                <a:solidFill>
                  <a:srgbClr val="00B0F0"/>
                </a:solidFill>
                <a:effectLst>
                  <a:glow rad="177800">
                    <a:schemeClr val="accent2">
                      <a:lumMod val="20000"/>
                      <a:lumOff val="80000"/>
                    </a:schemeClr>
                  </a:glow>
                  <a:innerShdw blurRad="69850" dist="43180" dir="5400000">
                    <a:srgbClr val="000000">
                      <a:alpha val="65000"/>
                    </a:srgbClr>
                  </a:innerShdw>
                </a:effectLst>
                <a:latin typeface="Old English Text MT" panose="03040902040508030806" pitchFamily="66" charset="0"/>
              </a:rPr>
              <a:t> Cycle </a:t>
            </a:r>
            <a:r>
              <a:rPr lang="en-US" sz="7200" b="1" dirty="0">
                <a:ln w="1905">
                  <a:solidFill>
                    <a:sysClr val="windowText" lastClr="000000"/>
                  </a:solidFill>
                </a:ln>
                <a:solidFill>
                  <a:schemeClr val="accent4">
                    <a:lumMod val="75000"/>
                  </a:schemeClr>
                </a:solidFill>
                <a:effectLst>
                  <a:glow rad="177800">
                    <a:schemeClr val="accent2">
                      <a:lumMod val="20000"/>
                      <a:lumOff val="80000"/>
                    </a:schemeClr>
                  </a:glow>
                  <a:innerShdw blurRad="69850" dist="43180" dir="5400000">
                    <a:srgbClr val="000000">
                      <a:alpha val="65000"/>
                    </a:srgbClr>
                  </a:innerShdw>
                </a:effectLst>
                <a:latin typeface="Old English Text MT" panose="03040902040508030806" pitchFamily="66" charset="0"/>
              </a:rPr>
              <a:t> </a:t>
            </a:r>
            <a:br>
              <a:rPr lang="en-US" sz="7200" b="1" dirty="0">
                <a:ln w="1905">
                  <a:solidFill>
                    <a:sysClr val="windowText" lastClr="000000"/>
                  </a:solidFill>
                </a:ln>
                <a:solidFill>
                  <a:schemeClr val="accent4">
                    <a:lumMod val="75000"/>
                  </a:schemeClr>
                </a:solidFill>
                <a:effectLst>
                  <a:glow rad="177800">
                    <a:schemeClr val="accent2">
                      <a:lumMod val="20000"/>
                      <a:lumOff val="80000"/>
                    </a:schemeClr>
                  </a:glow>
                  <a:innerShdw blurRad="69850" dist="43180" dir="5400000">
                    <a:srgbClr val="000000">
                      <a:alpha val="65000"/>
                    </a:srgbClr>
                  </a:innerShdw>
                </a:effectLst>
                <a:latin typeface="Old English Text MT" panose="03040902040508030806" pitchFamily="66" charset="0"/>
              </a:rPr>
            </a:br>
            <a:r>
              <a:rPr lang="en-US" sz="7200" b="1" dirty="0" err="1">
                <a:ln w="1905">
                  <a:solidFill>
                    <a:sysClr val="windowText" lastClr="000000"/>
                  </a:solidFill>
                </a:ln>
                <a:solidFill>
                  <a:srgbClr val="996600"/>
                </a:solidFill>
                <a:effectLst>
                  <a:glow rad="177800">
                    <a:schemeClr val="accent2">
                      <a:lumMod val="20000"/>
                      <a:lumOff val="80000"/>
                    </a:schemeClr>
                  </a:glow>
                  <a:innerShdw blurRad="69850" dist="43180" dir="5400000">
                    <a:srgbClr val="000000">
                      <a:alpha val="65000"/>
                    </a:srgbClr>
                  </a:innerShdw>
                </a:effectLst>
                <a:latin typeface="Old English Text MT" panose="03040902040508030806" pitchFamily="66" charset="0"/>
              </a:rPr>
              <a:t>Cruci</a:t>
            </a:r>
            <a:r>
              <a:rPr lang="en-US" sz="7200" b="1" dirty="0">
                <a:ln w="1905">
                  <a:solidFill>
                    <a:sysClr val="windowText" lastClr="000000"/>
                  </a:solidFill>
                </a:ln>
                <a:solidFill>
                  <a:srgbClr val="996600"/>
                </a:solidFill>
                <a:effectLst>
                  <a:glow rad="177800">
                    <a:schemeClr val="accent2">
                      <a:lumMod val="20000"/>
                      <a:lumOff val="80000"/>
                    </a:schemeClr>
                  </a:glow>
                  <a:innerShdw blurRad="69850" dist="43180" dir="5400000">
                    <a:srgbClr val="000000">
                      <a:alpha val="65000"/>
                    </a:srgbClr>
                  </a:innerShdw>
                </a:effectLst>
                <a:latin typeface="Old English Text MT" panose="03040902040508030806" pitchFamily="66" charset="0"/>
              </a:rPr>
              <a:t> </a:t>
            </a:r>
            <a:r>
              <a:rPr lang="en-US" sz="7200" b="1" u="sng" dirty="0">
                <a:ln w="1905">
                  <a:solidFill>
                    <a:sysClr val="windowText" lastClr="000000"/>
                  </a:solidFill>
                </a:ln>
                <a:solidFill>
                  <a:srgbClr val="FF3399"/>
                </a:solidFill>
                <a:effectLst>
                  <a:glow rad="177800">
                    <a:srgbClr val="66FF33"/>
                  </a:glow>
                  <a:innerShdw blurRad="69850" dist="43180" dir="5400000">
                    <a:srgbClr val="000000">
                      <a:alpha val="65000"/>
                    </a:srgbClr>
                  </a:innerShdw>
                </a:effectLst>
                <a:latin typeface="Old English Text MT" panose="03040902040508030806" pitchFamily="66" charset="0"/>
              </a:rPr>
              <a:t>fiction</a:t>
            </a:r>
            <a:endParaRPr lang="en-US" sz="7200" b="1" dirty="0">
              <a:ln w="1905">
                <a:solidFill>
                  <a:sysClr val="windowText" lastClr="000000"/>
                </a:solidFill>
              </a:ln>
              <a:solidFill>
                <a:srgbClr val="FF3399"/>
              </a:solidFill>
              <a:effectLst>
                <a:glow rad="177800">
                  <a:srgbClr val="66FF33"/>
                </a:glow>
                <a:innerShdw blurRad="69850" dist="43180" dir="5400000">
                  <a:srgbClr val="000000">
                    <a:alpha val="65000"/>
                  </a:srgbClr>
                </a:innerShdw>
              </a:effectLst>
              <a:latin typeface="Old English Text MT" panose="03040902040508030806" pitchFamily="66" charset="0"/>
            </a:endParaRPr>
          </a:p>
        </p:txBody>
      </p:sp>
      <p:sp>
        <p:nvSpPr>
          <p:cNvPr id="3" name="Rounded Rectangle 2"/>
          <p:cNvSpPr/>
          <p:nvPr/>
        </p:nvSpPr>
        <p:spPr>
          <a:xfrm>
            <a:off x="10717343" y="4366140"/>
            <a:ext cx="1036320" cy="24097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0" b="1" dirty="0">
                <a:ln w="1905">
                  <a:solidFill>
                    <a:sysClr val="windowText" lastClr="000000"/>
                  </a:solidFill>
                </a:ln>
                <a:solidFill>
                  <a:srgbClr val="FF3399"/>
                </a:solidFill>
                <a:effectLst>
                  <a:glow rad="177800">
                    <a:srgbClr val="66FF33"/>
                  </a:glow>
                  <a:innerShdw blurRad="69850" dist="43180" dir="5400000">
                    <a:srgbClr val="000000">
                      <a:alpha val="65000"/>
                    </a:srgbClr>
                  </a:innerShdw>
                </a:effectLst>
                <a:latin typeface="Old English Text MT" panose="03040902040508030806" pitchFamily="66" charset="0"/>
              </a:rPr>
              <a:t>?</a:t>
            </a:r>
            <a:endParaRPr lang="en-CA" sz="17000" dirty="0"/>
          </a:p>
        </p:txBody>
      </p:sp>
      <p:sp>
        <p:nvSpPr>
          <p:cNvPr id="5" name="Rounded Rectangle 4"/>
          <p:cNvSpPr/>
          <p:nvPr/>
        </p:nvSpPr>
        <p:spPr>
          <a:xfrm>
            <a:off x="381740" y="0"/>
            <a:ext cx="11736279" cy="79869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CA" sz="4000" b="1" i="1" dirty="0">
                <a:ln>
                  <a:solidFill>
                    <a:srgbClr val="0000FF"/>
                  </a:solidFill>
                </a:ln>
                <a:solidFill>
                  <a:srgbClr val="FF0000"/>
                </a:solidFill>
                <a:effectLst>
                  <a:glow rad="127000">
                    <a:srgbClr val="FFCCFF"/>
                  </a:glow>
                </a:effectLst>
                <a:latin typeface="Georgia" panose="02040502050405020303" pitchFamily="18" charset="0"/>
              </a:rPr>
              <a:t>Next Presentation: 	                 	    Feb 15/19</a:t>
            </a:r>
            <a:endParaRPr lang="en-CA" sz="4000" b="1" i="1" dirty="0">
              <a:ln>
                <a:solidFill>
                  <a:srgbClr val="0000FF"/>
                </a:solidFill>
              </a:ln>
              <a:solidFill>
                <a:srgbClr val="FF0000"/>
              </a:solidFill>
              <a:effectLst>
                <a:glow rad="127000">
                  <a:srgbClr val="00FF99"/>
                </a:glow>
              </a:effectLst>
              <a:latin typeface="Georgia" panose="02040502050405020303" pitchFamily="18" charset="0"/>
            </a:endParaRPr>
          </a:p>
        </p:txBody>
      </p:sp>
      <p:sp>
        <p:nvSpPr>
          <p:cNvPr id="8" name="Rounded Rectangle 7"/>
          <p:cNvSpPr/>
          <p:nvPr/>
        </p:nvSpPr>
        <p:spPr>
          <a:xfrm>
            <a:off x="1051214" y="1939516"/>
            <a:ext cx="10089572" cy="914400"/>
          </a:xfrm>
          <a:prstGeom prst="roundRect">
            <a:avLst/>
          </a:prstGeom>
          <a:solidFill>
            <a:schemeClr val="tx1">
              <a:alpha val="39000"/>
            </a:schemeClr>
          </a:solid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4000" b="1" i="1" u="sng" dirty="0">
                <a:ln>
                  <a:solidFill>
                    <a:srgbClr val="0000FF"/>
                  </a:solidFill>
                </a:ln>
                <a:solidFill>
                  <a:srgbClr val="FF0000"/>
                </a:solidFill>
                <a:effectLst>
                  <a:glow rad="127000">
                    <a:srgbClr val="00FF99"/>
                  </a:glow>
                </a:effectLst>
                <a:latin typeface="Georgia" panose="02040502050405020303" pitchFamily="18" charset="0"/>
              </a:rPr>
              <a:t>When</a:t>
            </a:r>
            <a:r>
              <a:rPr lang="en-CA" sz="4000" b="1" i="1" dirty="0">
                <a:ln>
                  <a:solidFill>
                    <a:srgbClr val="0000FF"/>
                  </a:solidFill>
                </a:ln>
                <a:solidFill>
                  <a:srgbClr val="FF0000"/>
                </a:solidFill>
                <a:effectLst>
                  <a:glow rad="127000">
                    <a:srgbClr val="00FF99"/>
                  </a:glow>
                </a:effectLst>
                <a:latin typeface="Georgia" panose="02040502050405020303" pitchFamily="18" charset="0"/>
              </a:rPr>
              <a:t> was the </a:t>
            </a:r>
            <a:r>
              <a:rPr lang="en-CA" sz="4000" b="1" i="1" dirty="0">
                <a:ln>
                  <a:solidFill>
                    <a:srgbClr val="0000FF"/>
                  </a:solidFill>
                </a:ln>
                <a:solidFill>
                  <a:srgbClr val="FF0000"/>
                </a:solidFill>
                <a:effectLst>
                  <a:glow rad="127000">
                    <a:srgbClr val="00FFFF"/>
                  </a:glow>
                </a:effectLst>
                <a:latin typeface="Georgia" panose="02040502050405020303" pitchFamily="18" charset="0"/>
              </a:rPr>
              <a:t>Veil</a:t>
            </a:r>
            <a:r>
              <a:rPr lang="en-CA" sz="4000" b="1" i="1" dirty="0">
                <a:ln>
                  <a:solidFill>
                    <a:srgbClr val="0000FF"/>
                  </a:solidFill>
                </a:ln>
                <a:solidFill>
                  <a:srgbClr val="FF0000"/>
                </a:solidFill>
                <a:effectLst>
                  <a:glow rad="127000">
                    <a:srgbClr val="00FF99"/>
                  </a:glow>
                </a:effectLst>
                <a:latin typeface="Georgia" panose="02040502050405020303" pitchFamily="18" charset="0"/>
              </a:rPr>
              <a:t> rent in twain?</a:t>
            </a:r>
          </a:p>
        </p:txBody>
      </p:sp>
      <p:sp>
        <p:nvSpPr>
          <p:cNvPr id="4" name="Slide Number Placeholder 3"/>
          <p:cNvSpPr>
            <a:spLocks noGrp="1"/>
          </p:cNvSpPr>
          <p:nvPr>
            <p:ph type="sldNum" sz="quarter" idx="12"/>
          </p:nvPr>
        </p:nvSpPr>
        <p:spPr>
          <a:xfrm>
            <a:off x="9448800" y="6515735"/>
            <a:ext cx="2743200" cy="365125"/>
          </a:xfrm>
        </p:spPr>
        <p:txBody>
          <a:bodyPr/>
          <a:lstStyle/>
          <a:p>
            <a:fld id="{0FAB87E4-7748-4117-92E5-790DAABEC644}" type="slidenum">
              <a:rPr lang="en-US" b="1" smtClean="0">
                <a:solidFill>
                  <a:schemeClr val="bg1"/>
                </a:solidFill>
              </a:rPr>
              <a:t>60</a:t>
            </a:fld>
            <a:endParaRPr lang="en-US" b="1" dirty="0">
              <a:solidFill>
                <a:schemeClr val="bg1"/>
              </a:solidFill>
            </a:endParaRPr>
          </a:p>
        </p:txBody>
      </p:sp>
    </p:spTree>
    <p:extLst>
      <p:ext uri="{BB962C8B-B14F-4D97-AF65-F5344CB8AC3E}">
        <p14:creationId xmlns:p14="http://schemas.microsoft.com/office/powerpoint/2010/main" val="175334892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500"/>
                                        <p:tgtEl>
                                          <p:spTgt spid="5"/>
                                        </p:tgtEl>
                                      </p:cBhvr>
                                    </p:animEffect>
                                  </p:childTnLst>
                                </p:cTn>
                              </p:par>
                              <p:par>
                                <p:cTn id="8" presetID="22" presetClass="entr" presetSubtype="8" fill="hold" grpId="0" nodeType="withEffect">
                                  <p:stCondLst>
                                    <p:cond delay="1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2000"/>
                                        <p:tgtEl>
                                          <p:spTgt spid="8"/>
                                        </p:tgtEl>
                                      </p:cBhvr>
                                    </p:animEffect>
                                  </p:childTnLst>
                                </p:cTn>
                              </p:par>
                              <p:par>
                                <p:cTn id="11" presetID="22" presetClass="exit" presetSubtype="8" fill="hold" grpId="1" nodeType="withEffect">
                                  <p:stCondLst>
                                    <p:cond delay="5000"/>
                                  </p:stCondLst>
                                  <p:childTnLst>
                                    <p:animEffect transition="out" filter="wipe(left)">
                                      <p:cBhvr>
                                        <p:cTn id="12" dur="2500"/>
                                        <p:tgtEl>
                                          <p:spTgt spid="8"/>
                                        </p:tgtEl>
                                      </p:cBhvr>
                                    </p:animEffect>
                                    <p:set>
                                      <p:cBhvr>
                                        <p:cTn id="13" dur="1" fill="hold">
                                          <p:stCondLst>
                                            <p:cond delay="2499"/>
                                          </p:stCondLst>
                                        </p:cTn>
                                        <p:tgtEl>
                                          <p:spTgt spid="8"/>
                                        </p:tgtEl>
                                        <p:attrNameLst>
                                          <p:attrName>style.visibility</p:attrName>
                                        </p:attrNameLst>
                                      </p:cBhvr>
                                      <p:to>
                                        <p:strVal val="hidden"/>
                                      </p:to>
                                    </p:set>
                                  </p:childTnLst>
                                </p:cTn>
                              </p:par>
                              <p:par>
                                <p:cTn id="14" presetID="22" presetClass="entr" presetSubtype="1" fill="hold" grpId="0" nodeType="withEffect">
                                  <p:stCondLst>
                                    <p:cond delay="600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2250"/>
                                        <p:tgtEl>
                                          <p:spTgt spid="7"/>
                                        </p:tgtEl>
                                      </p:cBhvr>
                                    </p:animEffect>
                                  </p:childTnLst>
                                </p:cTn>
                              </p:par>
                              <p:par>
                                <p:cTn id="17" presetID="2" presetClass="entr" presetSubtype="9" fill="hold" grpId="0" nodeType="withEffect">
                                  <p:stCondLst>
                                    <p:cond delay="60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3000" fill="hold"/>
                                        <p:tgtEl>
                                          <p:spTgt spid="3"/>
                                        </p:tgtEl>
                                        <p:attrNameLst>
                                          <p:attrName>ppt_x</p:attrName>
                                        </p:attrNameLst>
                                      </p:cBhvr>
                                      <p:tavLst>
                                        <p:tav tm="0">
                                          <p:val>
                                            <p:strVal val="0-#ppt_w/2"/>
                                          </p:val>
                                        </p:tav>
                                        <p:tav tm="100000">
                                          <p:val>
                                            <p:strVal val="#ppt_x"/>
                                          </p:val>
                                        </p:tav>
                                      </p:tavLst>
                                    </p:anim>
                                    <p:anim calcmode="lin" valueType="num">
                                      <p:cBhvr additive="base">
                                        <p:cTn id="20" dur="3000" fill="hold"/>
                                        <p:tgtEl>
                                          <p:spTgt spid="3"/>
                                        </p:tgtEl>
                                        <p:attrNameLst>
                                          <p:attrName>ppt_y</p:attrName>
                                        </p:attrNameLst>
                                      </p:cBhvr>
                                      <p:tavLst>
                                        <p:tav tm="0">
                                          <p:val>
                                            <p:strVal val="0-#ppt_h/2"/>
                                          </p:val>
                                        </p:tav>
                                        <p:tav tm="100000">
                                          <p:val>
                                            <p:strVal val="#ppt_y"/>
                                          </p:val>
                                        </p:tav>
                                      </p:tavLst>
                                    </p:anim>
                                  </p:childTnLst>
                                </p:cTn>
                              </p:par>
                              <p:par>
                                <p:cTn id="21" presetID="8" presetClass="emph" presetSubtype="0" repeatCount="3000" fill="hold" grpId="1" nodeType="withEffect">
                                  <p:stCondLst>
                                    <p:cond delay="6000"/>
                                  </p:stCondLst>
                                  <p:childTnLst>
                                    <p:animRot by="21600000">
                                      <p:cBhvr>
                                        <p:cTn id="22" dur="1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p:bldP spid="3" grpId="1"/>
      <p:bldP spid="5" grpId="0"/>
      <p:bldP spid="8" grpId="0" animBg="1"/>
      <p:bldP spid="8" grpId="1"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FAB87E4-7748-4117-92E5-790DAABEC644}" type="slidenum">
              <a:rPr lang="en-US" smtClean="0"/>
              <a:pPr/>
              <a:t>61</a:t>
            </a:fld>
            <a:endParaRPr lang="en-US" dirty="0"/>
          </a:p>
        </p:txBody>
      </p:sp>
      <p:sp>
        <p:nvSpPr>
          <p:cNvPr id="3" name="Title 1"/>
          <p:cNvSpPr txBox="1">
            <a:spLocks/>
          </p:cNvSpPr>
          <p:nvPr/>
        </p:nvSpPr>
        <p:spPr>
          <a:xfrm>
            <a:off x="349925" y="3308"/>
            <a:ext cx="11398730" cy="3048000"/>
          </a:xfrm>
          <a:prstGeom prst="rect">
            <a:avLst/>
          </a:prstGeom>
        </p:spPr>
        <p:txBody>
          <a:bodyPr>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US" sz="4000"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you need assistance with this information, please send your questions to </a:t>
            </a:r>
            <a:br>
              <a:rPr lang="en-US" sz="4000"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sz="4000" b="1" dirty="0">
                <a:ln w="11430">
                  <a:solidFill>
                    <a:srgbClr val="002060"/>
                  </a:solidFill>
                </a:ln>
                <a:solidFill>
                  <a:schemeClr val="accent5">
                    <a:lumMod val="75000"/>
                  </a:schemeClr>
                </a:solidFill>
                <a:effectLst>
                  <a:outerShdw blurRad="50800" dist="39000" dir="5460000" algn="tl">
                    <a:srgbClr val="000000">
                      <a:alpha val="38000"/>
                    </a:srgbClr>
                  </a:outerShdw>
                </a:effectLst>
                <a:latin typeface="Segoe Print" pitchFamily="2" charset="0"/>
              </a:rPr>
              <a:t>Timothy Astleford:</a:t>
            </a:r>
          </a:p>
        </p:txBody>
      </p:sp>
      <p:pic>
        <p:nvPicPr>
          <p:cNvPr id="4" name="Picture 3" descr="C:\Users\Rae\Desktop\email 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552" y="2626811"/>
            <a:ext cx="1414657" cy="1019469"/>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2730318" y="2834948"/>
            <a:ext cx="6766972" cy="715089"/>
          </a:xfrm>
          <a:prstGeom prst="roundRect">
            <a:avLst/>
          </a:prstGeom>
          <a:solidFill>
            <a:schemeClr val="accent2">
              <a:lumMod val="40000"/>
              <a:lumOff val="60000"/>
            </a:schemeClr>
          </a:solidFill>
          <a:ln>
            <a:solidFill>
              <a:srgbClr val="950543"/>
            </a:solidFill>
          </a:ln>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dirty="0">
                <a:latin typeface="Segoe Print" pitchFamily="2" charset="0"/>
                <a:hlinkClick r:id="rId4"/>
              </a:rPr>
              <a:t>tim</a:t>
            </a:r>
            <a:r>
              <a:rPr lang="en-US" sz="3600" dirty="0">
                <a:solidFill>
                  <a:srgbClr val="0037A4"/>
                </a:solidFill>
                <a:latin typeface="Segoe Print" pitchFamily="2" charset="0"/>
                <a:hlinkClick r:id="rId4"/>
              </a:rPr>
              <a:t>@studythecalendar.co</a:t>
            </a:r>
            <a:r>
              <a:rPr lang="en-US" sz="3600" dirty="0">
                <a:latin typeface="Segoe Print" pitchFamily="2" charset="0"/>
                <a:hlinkClick r:id="rId4"/>
              </a:rPr>
              <a:t>m</a:t>
            </a:r>
            <a:r>
              <a:rPr lang="en-US" sz="36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4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6" name="Rounded Rectangle 5"/>
          <p:cNvSpPr/>
          <p:nvPr/>
        </p:nvSpPr>
        <p:spPr>
          <a:xfrm>
            <a:off x="5002465" y="3779238"/>
            <a:ext cx="6469100" cy="646986"/>
          </a:xfrm>
          <a:prstGeom prst="roundRect">
            <a:avLst/>
          </a:prstGeom>
          <a:solidFill>
            <a:schemeClr val="accent5">
              <a:lumMod val="50000"/>
            </a:schemeClr>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200" dirty="0">
                <a:ln>
                  <a:solidFill>
                    <a:schemeClr val="tx1"/>
                  </a:solidFill>
                </a:ln>
                <a:solidFill>
                  <a:srgbClr val="0037A4"/>
                </a:solidFill>
                <a:effectLst>
                  <a:glow rad="127000">
                    <a:srgbClr val="99FF99"/>
                  </a:glow>
                </a:effectLst>
                <a:latin typeface="Segoe Print" pitchFamily="2" charset="0"/>
                <a:hlinkClick r:id="rId5"/>
              </a:rPr>
              <a:t>www.studythecalendar.co</a:t>
            </a:r>
            <a:r>
              <a:rPr lang="en-US" sz="3200" dirty="0">
                <a:ln>
                  <a:solidFill>
                    <a:schemeClr val="tx1"/>
                  </a:solidFill>
                </a:ln>
                <a:effectLst>
                  <a:glow rad="127000">
                    <a:srgbClr val="99FF99"/>
                  </a:glow>
                </a:effectLst>
                <a:latin typeface="Segoe Print" pitchFamily="2" charset="0"/>
                <a:hlinkClick r:id="rId5"/>
              </a:rPr>
              <a:t>m</a:t>
            </a:r>
            <a:r>
              <a:rPr lang="en-US" sz="32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16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16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718537668"/>
      </p:ext>
    </p:extLst>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9122</TotalTime>
  <Words>6756</Words>
  <Application>Microsoft Office PowerPoint</Application>
  <PresentationFormat>Widescreen</PresentationFormat>
  <Paragraphs>636</Paragraphs>
  <Slides>61</Slides>
  <Notes>24</Notes>
  <HiddenSlides>0</HiddenSlides>
  <MMClips>0</MMClips>
  <ScaleCrop>false</ScaleCrop>
  <HeadingPairs>
    <vt:vector size="6" baseType="variant">
      <vt:variant>
        <vt:lpstr>Fonts Used</vt:lpstr>
      </vt:variant>
      <vt:variant>
        <vt:i4>22</vt:i4>
      </vt:variant>
      <vt:variant>
        <vt:lpstr>Theme</vt:lpstr>
      </vt:variant>
      <vt:variant>
        <vt:i4>1</vt:i4>
      </vt:variant>
      <vt:variant>
        <vt:lpstr>Slide Titles</vt:lpstr>
      </vt:variant>
      <vt:variant>
        <vt:i4>61</vt:i4>
      </vt:variant>
    </vt:vector>
  </HeadingPairs>
  <TitlesOfParts>
    <vt:vector size="84" baseType="lpstr">
      <vt:lpstr>Albertus Medium</vt:lpstr>
      <vt:lpstr>Algerian</vt:lpstr>
      <vt:lpstr>Arial</vt:lpstr>
      <vt:lpstr>Arial Black</vt:lpstr>
      <vt:lpstr>Arial Rounded MT Bold</vt:lpstr>
      <vt:lpstr>Brush Script MT</vt:lpstr>
      <vt:lpstr>Calibri</vt:lpstr>
      <vt:lpstr>Calibri Light</vt:lpstr>
      <vt:lpstr>Comic Sans MS</vt:lpstr>
      <vt:lpstr>Cooper Black</vt:lpstr>
      <vt:lpstr>Courier New</vt:lpstr>
      <vt:lpstr>Edwardian Script ITC</vt:lpstr>
      <vt:lpstr>Georgia</vt:lpstr>
      <vt:lpstr>Matura MT Script Capitals</vt:lpstr>
      <vt:lpstr>Old English Text MT</vt:lpstr>
      <vt:lpstr>Ravie</vt:lpstr>
      <vt:lpstr>Rockwell</vt:lpstr>
      <vt:lpstr>SBL Hebrew</vt:lpstr>
      <vt:lpstr>Script MT Bold</vt:lpstr>
      <vt:lpstr>Segoe Print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t:lpstr>
      <vt:lpstr>.</vt:lpstr>
      <vt:lpstr>.</vt:lpstr>
      <vt:lpstr>.</vt:lpstr>
      <vt:lpstr>.</vt:lpstr>
      <vt:lpstr>.</vt:lpstr>
      <vt:lpstr>.</vt:lpstr>
      <vt:lpstr>.</vt:lpstr>
      <vt:lpstr>.</vt:lpstr>
      <vt:lpstr>.</vt:lpstr>
      <vt:lpstr>.</vt:lpstr>
      <vt:lpstr>.</vt:lpstr>
      <vt:lpstr>.</vt:lpstr>
      <vt:lpstr>PowerPoint Presentation</vt:lpstr>
      <vt:lpstr>PowerPoint Presentation</vt:lpstr>
      <vt:lpstr>.</vt:lpstr>
      <vt:lpstr>.</vt:lpstr>
      <vt:lpstr>PowerPoint Presentation</vt:lpstr>
      <vt:lpstr>.</vt:lpstr>
      <vt:lpstr>.</vt:lpstr>
      <vt:lpstr>.</vt:lpstr>
      <vt:lpstr>PowerPoint Presentation</vt:lpstr>
      <vt:lpstr>A Complicated Problem Needing a Solution!</vt:lpstr>
      <vt:lpstr>A  Solution  to  the  Problem!</vt:lpstr>
      <vt:lpstr>PowerPoint Presentation</vt:lpstr>
      <vt:lpstr>PowerPoint Presentation</vt:lpstr>
      <vt:lpstr>PowerPoint Presentation</vt:lpstr>
      <vt:lpstr>.</vt:lpstr>
      <vt:lpstr>.</vt:lpstr>
      <vt:lpstr>.</vt:lpstr>
      <vt:lpstr>.</vt:lpstr>
      <vt:lpstr>.</vt:lpstr>
      <vt:lpst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t:lpstr>
      <vt:lpstr>.</vt:lpstr>
      <vt:lpstr>. </vt:lpstr>
      <vt:lpstr>.</vt:lpstr>
      <vt:lpstr>.</vt:lpstr>
      <vt:lpstr>.</vt:lpstr>
      <vt:lpstr>.</vt:lpstr>
      <vt:lpstr>PowerPoint Presentation</vt:lpstr>
      <vt:lpstr>PowerPoint Presentation</vt:lpstr>
      <vt:lpstr>PowerPoint Presentation</vt:lpstr>
      <vt:lpst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timothy Astleford</dc:creator>
  <cp:lastModifiedBy>Neil Pritchard</cp:lastModifiedBy>
  <cp:revision>784</cp:revision>
  <cp:lastPrinted>2019-01-30T15:28:30Z</cp:lastPrinted>
  <dcterms:created xsi:type="dcterms:W3CDTF">2015-10-03T01:56:30Z</dcterms:created>
  <dcterms:modified xsi:type="dcterms:W3CDTF">2020-12-12T14:50:42Z</dcterms:modified>
</cp:coreProperties>
</file>