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52"/>
  </p:notesMasterIdLst>
  <p:handoutMasterIdLst>
    <p:handoutMasterId r:id="rId53"/>
  </p:handoutMasterIdLst>
  <p:sldIdLst>
    <p:sldId id="318" r:id="rId2"/>
    <p:sldId id="256" r:id="rId3"/>
    <p:sldId id="293" r:id="rId4"/>
    <p:sldId id="319" r:id="rId5"/>
    <p:sldId id="294" r:id="rId6"/>
    <p:sldId id="257" r:id="rId7"/>
    <p:sldId id="279" r:id="rId8"/>
    <p:sldId id="258" r:id="rId9"/>
    <p:sldId id="305" r:id="rId10"/>
    <p:sldId id="259" r:id="rId11"/>
    <p:sldId id="260" r:id="rId12"/>
    <p:sldId id="261" r:id="rId13"/>
    <p:sldId id="280" r:id="rId14"/>
    <p:sldId id="263" r:id="rId15"/>
    <p:sldId id="282" r:id="rId16"/>
    <p:sldId id="264" r:id="rId17"/>
    <p:sldId id="283" r:id="rId18"/>
    <p:sldId id="303" r:id="rId19"/>
    <p:sldId id="265" r:id="rId20"/>
    <p:sldId id="286" r:id="rId21"/>
    <p:sldId id="266" r:id="rId22"/>
    <p:sldId id="267" r:id="rId23"/>
    <p:sldId id="287" r:id="rId24"/>
    <p:sldId id="285" r:id="rId25"/>
    <p:sldId id="268" r:id="rId26"/>
    <p:sldId id="288" r:id="rId27"/>
    <p:sldId id="269" r:id="rId28"/>
    <p:sldId id="289" r:id="rId29"/>
    <p:sldId id="270" r:id="rId30"/>
    <p:sldId id="271" r:id="rId31"/>
    <p:sldId id="278" r:id="rId32"/>
    <p:sldId id="272" r:id="rId33"/>
    <p:sldId id="273" r:id="rId34"/>
    <p:sldId id="306" r:id="rId35"/>
    <p:sldId id="307" r:id="rId36"/>
    <p:sldId id="290" r:id="rId37"/>
    <p:sldId id="274" r:id="rId38"/>
    <p:sldId id="291" r:id="rId39"/>
    <p:sldId id="275" r:id="rId40"/>
    <p:sldId id="317" r:id="rId41"/>
    <p:sldId id="276" r:id="rId42"/>
    <p:sldId id="292" r:id="rId43"/>
    <p:sldId id="308" r:id="rId44"/>
    <p:sldId id="277" r:id="rId45"/>
    <p:sldId id="309" r:id="rId46"/>
    <p:sldId id="311" r:id="rId47"/>
    <p:sldId id="312" r:id="rId48"/>
    <p:sldId id="310" r:id="rId49"/>
    <p:sldId id="314" r:id="rId50"/>
    <p:sldId id="295" r:id="rId51"/>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nap On" initials="SO"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002A"/>
    <a:srgbClr val="FF0000"/>
    <a:srgbClr val="FF9900"/>
    <a:srgbClr val="9933FF"/>
    <a:srgbClr val="FF0066"/>
    <a:srgbClr val="CC9900"/>
    <a:srgbClr val="008080"/>
    <a:srgbClr val="F725E8"/>
    <a:srgbClr val="00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55" autoAdjust="0"/>
    <p:restoredTop sz="91136" autoAdjust="0"/>
  </p:normalViewPr>
  <p:slideViewPr>
    <p:cSldViewPr snapToGrid="0">
      <p:cViewPr>
        <p:scale>
          <a:sx n="50" d="100"/>
          <a:sy n="50" d="100"/>
        </p:scale>
        <p:origin x="-1195" y="-595"/>
      </p:cViewPr>
      <p:guideLst>
        <p:guide orient="horz" pos="2160"/>
        <p:guide pos="3840"/>
      </p:guideLst>
    </p:cSldViewPr>
  </p:slideViewPr>
  <p:notesTextViewPr>
    <p:cViewPr>
      <p:scale>
        <a:sx n="75" d="100"/>
        <a:sy n="75" d="100"/>
      </p:scale>
      <p:origin x="0" y="0"/>
    </p:cViewPr>
  </p:notesTextViewPr>
  <p:sorterViewPr>
    <p:cViewPr>
      <p:scale>
        <a:sx n="200" d="100"/>
        <a:sy n="200" d="100"/>
      </p:scale>
      <p:origin x="0" y="55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DD0ED90A-9142-46F8-A381-4A4D836E1920}" type="datetimeFigureOut">
              <a:rPr lang="en-US" smtClean="0"/>
              <a:t>1/28/2018</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E183EA90-DF9C-4A95-A936-F8B21BF559F2}" type="slidenum">
              <a:rPr lang="en-US" smtClean="0"/>
              <a:t>‹#›</a:t>
            </a:fld>
            <a:endParaRPr lang="en-US"/>
          </a:p>
        </p:txBody>
      </p:sp>
    </p:spTree>
    <p:extLst>
      <p:ext uri="{BB962C8B-B14F-4D97-AF65-F5344CB8AC3E}">
        <p14:creationId xmlns:p14="http://schemas.microsoft.com/office/powerpoint/2010/main" val="2199760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129A015-AF41-4799-A532-C32F48FD0816}" type="datetimeFigureOut">
              <a:rPr lang="en-US" smtClean="0"/>
              <a:t>1/28/2018</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61406D7-0F65-42AC-8D30-175D31B7BF67}" type="slidenum">
              <a:rPr lang="en-US" smtClean="0"/>
              <a:t>‹#›</a:t>
            </a:fld>
            <a:endParaRPr lang="en-US"/>
          </a:p>
        </p:txBody>
      </p:sp>
    </p:spTree>
    <p:extLst>
      <p:ext uri="{BB962C8B-B14F-4D97-AF65-F5344CB8AC3E}">
        <p14:creationId xmlns:p14="http://schemas.microsoft.com/office/powerpoint/2010/main" val="63637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3</a:t>
            </a:fld>
            <a:endParaRPr lang="en-US"/>
          </a:p>
        </p:txBody>
      </p:sp>
    </p:spTree>
    <p:extLst>
      <p:ext uri="{BB962C8B-B14F-4D97-AF65-F5344CB8AC3E}">
        <p14:creationId xmlns:p14="http://schemas.microsoft.com/office/powerpoint/2010/main" val="4264668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14</a:t>
            </a:fld>
            <a:endParaRPr lang="en-US"/>
          </a:p>
        </p:txBody>
      </p:sp>
    </p:spTree>
    <p:extLst>
      <p:ext uri="{BB962C8B-B14F-4D97-AF65-F5344CB8AC3E}">
        <p14:creationId xmlns:p14="http://schemas.microsoft.com/office/powerpoint/2010/main" val="3062006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15</a:t>
            </a:fld>
            <a:endParaRPr lang="en-US"/>
          </a:p>
        </p:txBody>
      </p:sp>
    </p:spTree>
    <p:extLst>
      <p:ext uri="{BB962C8B-B14F-4D97-AF65-F5344CB8AC3E}">
        <p14:creationId xmlns:p14="http://schemas.microsoft.com/office/powerpoint/2010/main" val="1674180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16</a:t>
            </a:fld>
            <a:endParaRPr lang="en-US"/>
          </a:p>
        </p:txBody>
      </p:sp>
    </p:spTree>
    <p:extLst>
      <p:ext uri="{BB962C8B-B14F-4D97-AF65-F5344CB8AC3E}">
        <p14:creationId xmlns:p14="http://schemas.microsoft.com/office/powerpoint/2010/main" val="3827950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17</a:t>
            </a:fld>
            <a:endParaRPr lang="en-US"/>
          </a:p>
        </p:txBody>
      </p:sp>
    </p:spTree>
    <p:extLst>
      <p:ext uri="{BB962C8B-B14F-4D97-AF65-F5344CB8AC3E}">
        <p14:creationId xmlns:p14="http://schemas.microsoft.com/office/powerpoint/2010/main" val="939865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18</a:t>
            </a:fld>
            <a:endParaRPr lang="en-US"/>
          </a:p>
        </p:txBody>
      </p:sp>
    </p:spTree>
    <p:extLst>
      <p:ext uri="{BB962C8B-B14F-4D97-AF65-F5344CB8AC3E}">
        <p14:creationId xmlns:p14="http://schemas.microsoft.com/office/powerpoint/2010/main" val="939865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19</a:t>
            </a:fld>
            <a:endParaRPr lang="en-US"/>
          </a:p>
        </p:txBody>
      </p:sp>
    </p:spTree>
    <p:extLst>
      <p:ext uri="{BB962C8B-B14F-4D97-AF65-F5344CB8AC3E}">
        <p14:creationId xmlns:p14="http://schemas.microsoft.com/office/powerpoint/2010/main" val="4183569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20</a:t>
            </a:fld>
            <a:endParaRPr lang="en-US"/>
          </a:p>
        </p:txBody>
      </p:sp>
    </p:spTree>
    <p:extLst>
      <p:ext uri="{BB962C8B-B14F-4D97-AF65-F5344CB8AC3E}">
        <p14:creationId xmlns:p14="http://schemas.microsoft.com/office/powerpoint/2010/main" val="4183569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21</a:t>
            </a:fld>
            <a:endParaRPr lang="en-US"/>
          </a:p>
        </p:txBody>
      </p:sp>
    </p:spTree>
    <p:extLst>
      <p:ext uri="{BB962C8B-B14F-4D97-AF65-F5344CB8AC3E}">
        <p14:creationId xmlns:p14="http://schemas.microsoft.com/office/powerpoint/2010/main" val="4162474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22</a:t>
            </a:fld>
            <a:endParaRPr lang="en-US"/>
          </a:p>
        </p:txBody>
      </p:sp>
    </p:spTree>
    <p:extLst>
      <p:ext uri="{BB962C8B-B14F-4D97-AF65-F5344CB8AC3E}">
        <p14:creationId xmlns:p14="http://schemas.microsoft.com/office/powerpoint/2010/main" val="1089782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23</a:t>
            </a:fld>
            <a:endParaRPr lang="en-US"/>
          </a:p>
        </p:txBody>
      </p:sp>
    </p:spTree>
    <p:extLst>
      <p:ext uri="{BB962C8B-B14F-4D97-AF65-F5344CB8AC3E}">
        <p14:creationId xmlns:p14="http://schemas.microsoft.com/office/powerpoint/2010/main" val="2586794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4</a:t>
            </a:fld>
            <a:endParaRPr lang="en-US"/>
          </a:p>
        </p:txBody>
      </p:sp>
    </p:spTree>
    <p:extLst>
      <p:ext uri="{BB962C8B-B14F-4D97-AF65-F5344CB8AC3E}">
        <p14:creationId xmlns:p14="http://schemas.microsoft.com/office/powerpoint/2010/main" val="4264668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24</a:t>
            </a:fld>
            <a:endParaRPr lang="en-US"/>
          </a:p>
        </p:txBody>
      </p:sp>
    </p:spTree>
    <p:extLst>
      <p:ext uri="{BB962C8B-B14F-4D97-AF65-F5344CB8AC3E}">
        <p14:creationId xmlns:p14="http://schemas.microsoft.com/office/powerpoint/2010/main" val="3320257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25</a:t>
            </a:fld>
            <a:endParaRPr lang="en-US"/>
          </a:p>
        </p:txBody>
      </p:sp>
    </p:spTree>
    <p:extLst>
      <p:ext uri="{BB962C8B-B14F-4D97-AF65-F5344CB8AC3E}">
        <p14:creationId xmlns:p14="http://schemas.microsoft.com/office/powerpoint/2010/main" val="2080109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26</a:t>
            </a:fld>
            <a:endParaRPr lang="en-US"/>
          </a:p>
        </p:txBody>
      </p:sp>
    </p:spTree>
    <p:extLst>
      <p:ext uri="{BB962C8B-B14F-4D97-AF65-F5344CB8AC3E}">
        <p14:creationId xmlns:p14="http://schemas.microsoft.com/office/powerpoint/2010/main" val="1557524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27</a:t>
            </a:fld>
            <a:endParaRPr lang="en-US"/>
          </a:p>
        </p:txBody>
      </p:sp>
    </p:spTree>
    <p:extLst>
      <p:ext uri="{BB962C8B-B14F-4D97-AF65-F5344CB8AC3E}">
        <p14:creationId xmlns:p14="http://schemas.microsoft.com/office/powerpoint/2010/main" val="2925338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28</a:t>
            </a:fld>
            <a:endParaRPr lang="en-US"/>
          </a:p>
        </p:txBody>
      </p:sp>
    </p:spTree>
    <p:extLst>
      <p:ext uri="{BB962C8B-B14F-4D97-AF65-F5344CB8AC3E}">
        <p14:creationId xmlns:p14="http://schemas.microsoft.com/office/powerpoint/2010/main" val="2283538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29</a:t>
            </a:fld>
            <a:endParaRPr lang="en-US"/>
          </a:p>
        </p:txBody>
      </p:sp>
    </p:spTree>
    <p:extLst>
      <p:ext uri="{BB962C8B-B14F-4D97-AF65-F5344CB8AC3E}">
        <p14:creationId xmlns:p14="http://schemas.microsoft.com/office/powerpoint/2010/main" val="2159167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30</a:t>
            </a:fld>
            <a:endParaRPr lang="en-US"/>
          </a:p>
        </p:txBody>
      </p:sp>
    </p:spTree>
    <p:extLst>
      <p:ext uri="{BB962C8B-B14F-4D97-AF65-F5344CB8AC3E}">
        <p14:creationId xmlns:p14="http://schemas.microsoft.com/office/powerpoint/2010/main" val="1848059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31</a:t>
            </a:fld>
            <a:endParaRPr lang="en-US"/>
          </a:p>
        </p:txBody>
      </p:sp>
    </p:spTree>
    <p:extLst>
      <p:ext uri="{BB962C8B-B14F-4D97-AF65-F5344CB8AC3E}">
        <p14:creationId xmlns:p14="http://schemas.microsoft.com/office/powerpoint/2010/main" val="1852546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32</a:t>
            </a:fld>
            <a:endParaRPr lang="en-US"/>
          </a:p>
        </p:txBody>
      </p:sp>
    </p:spTree>
    <p:extLst>
      <p:ext uri="{BB962C8B-B14F-4D97-AF65-F5344CB8AC3E}">
        <p14:creationId xmlns:p14="http://schemas.microsoft.com/office/powerpoint/2010/main" val="1175847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33</a:t>
            </a:fld>
            <a:endParaRPr lang="en-US"/>
          </a:p>
        </p:txBody>
      </p:sp>
    </p:spTree>
    <p:extLst>
      <p:ext uri="{BB962C8B-B14F-4D97-AF65-F5344CB8AC3E}">
        <p14:creationId xmlns:p14="http://schemas.microsoft.com/office/powerpoint/2010/main" val="831203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5</a:t>
            </a:fld>
            <a:endParaRPr lang="en-US"/>
          </a:p>
        </p:txBody>
      </p:sp>
    </p:spTree>
    <p:extLst>
      <p:ext uri="{BB962C8B-B14F-4D97-AF65-F5344CB8AC3E}">
        <p14:creationId xmlns:p14="http://schemas.microsoft.com/office/powerpoint/2010/main" val="508367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34</a:t>
            </a:fld>
            <a:endParaRPr lang="en-US"/>
          </a:p>
        </p:txBody>
      </p:sp>
    </p:spTree>
    <p:extLst>
      <p:ext uri="{BB962C8B-B14F-4D97-AF65-F5344CB8AC3E}">
        <p14:creationId xmlns:p14="http://schemas.microsoft.com/office/powerpoint/2010/main" val="831203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35</a:t>
            </a:fld>
            <a:endParaRPr lang="en-US"/>
          </a:p>
        </p:txBody>
      </p:sp>
    </p:spTree>
    <p:extLst>
      <p:ext uri="{BB962C8B-B14F-4D97-AF65-F5344CB8AC3E}">
        <p14:creationId xmlns:p14="http://schemas.microsoft.com/office/powerpoint/2010/main" val="2850475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36</a:t>
            </a:fld>
            <a:endParaRPr lang="en-US"/>
          </a:p>
        </p:txBody>
      </p:sp>
    </p:spTree>
    <p:extLst>
      <p:ext uri="{BB962C8B-B14F-4D97-AF65-F5344CB8AC3E}">
        <p14:creationId xmlns:p14="http://schemas.microsoft.com/office/powerpoint/2010/main" val="2850475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37</a:t>
            </a:fld>
            <a:endParaRPr lang="en-US"/>
          </a:p>
        </p:txBody>
      </p:sp>
    </p:spTree>
    <p:extLst>
      <p:ext uri="{BB962C8B-B14F-4D97-AF65-F5344CB8AC3E}">
        <p14:creationId xmlns:p14="http://schemas.microsoft.com/office/powerpoint/2010/main" val="3174248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38</a:t>
            </a:fld>
            <a:endParaRPr lang="en-US"/>
          </a:p>
        </p:txBody>
      </p:sp>
    </p:spTree>
    <p:extLst>
      <p:ext uri="{BB962C8B-B14F-4D97-AF65-F5344CB8AC3E}">
        <p14:creationId xmlns:p14="http://schemas.microsoft.com/office/powerpoint/2010/main" val="2196298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slide.</a:t>
            </a:r>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39</a:t>
            </a:fld>
            <a:endParaRPr lang="en-US"/>
          </a:p>
        </p:txBody>
      </p:sp>
    </p:spTree>
    <p:extLst>
      <p:ext uri="{BB962C8B-B14F-4D97-AF65-F5344CB8AC3E}">
        <p14:creationId xmlns:p14="http://schemas.microsoft.com/office/powerpoint/2010/main" val="2992963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41</a:t>
            </a:fld>
            <a:endParaRPr lang="en-US"/>
          </a:p>
        </p:txBody>
      </p:sp>
    </p:spTree>
    <p:extLst>
      <p:ext uri="{BB962C8B-B14F-4D97-AF65-F5344CB8AC3E}">
        <p14:creationId xmlns:p14="http://schemas.microsoft.com/office/powerpoint/2010/main" val="740515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42</a:t>
            </a:fld>
            <a:endParaRPr lang="en-US"/>
          </a:p>
        </p:txBody>
      </p:sp>
    </p:spTree>
    <p:extLst>
      <p:ext uri="{BB962C8B-B14F-4D97-AF65-F5344CB8AC3E}">
        <p14:creationId xmlns:p14="http://schemas.microsoft.com/office/powerpoint/2010/main" val="163664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43</a:t>
            </a:fld>
            <a:endParaRPr lang="en-US"/>
          </a:p>
        </p:txBody>
      </p:sp>
    </p:spTree>
    <p:extLst>
      <p:ext uri="{BB962C8B-B14F-4D97-AF65-F5344CB8AC3E}">
        <p14:creationId xmlns:p14="http://schemas.microsoft.com/office/powerpoint/2010/main" val="163664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44</a:t>
            </a:fld>
            <a:endParaRPr lang="en-US"/>
          </a:p>
        </p:txBody>
      </p:sp>
    </p:spTree>
    <p:extLst>
      <p:ext uri="{BB962C8B-B14F-4D97-AF65-F5344CB8AC3E}">
        <p14:creationId xmlns:p14="http://schemas.microsoft.com/office/powerpoint/2010/main" val="1979176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6</a:t>
            </a:fld>
            <a:endParaRPr lang="en-US"/>
          </a:p>
        </p:txBody>
      </p:sp>
    </p:spTree>
    <p:extLst>
      <p:ext uri="{BB962C8B-B14F-4D97-AF65-F5344CB8AC3E}">
        <p14:creationId xmlns:p14="http://schemas.microsoft.com/office/powerpoint/2010/main" val="4284990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50</a:t>
            </a:fld>
            <a:endParaRPr lang="en-US"/>
          </a:p>
        </p:txBody>
      </p:sp>
    </p:spTree>
    <p:extLst>
      <p:ext uri="{BB962C8B-B14F-4D97-AF65-F5344CB8AC3E}">
        <p14:creationId xmlns:p14="http://schemas.microsoft.com/office/powerpoint/2010/main" val="1026247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9</a:t>
            </a:fld>
            <a:endParaRPr lang="en-US"/>
          </a:p>
        </p:txBody>
      </p:sp>
    </p:spTree>
    <p:extLst>
      <p:ext uri="{BB962C8B-B14F-4D97-AF65-F5344CB8AC3E}">
        <p14:creationId xmlns:p14="http://schemas.microsoft.com/office/powerpoint/2010/main" val="3777682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SLIDE</a:t>
            </a:r>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10</a:t>
            </a:fld>
            <a:endParaRPr lang="en-US"/>
          </a:p>
        </p:txBody>
      </p:sp>
    </p:spTree>
    <p:extLst>
      <p:ext uri="{BB962C8B-B14F-4D97-AF65-F5344CB8AC3E}">
        <p14:creationId xmlns:p14="http://schemas.microsoft.com/office/powerpoint/2010/main" val="3777682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dirty="0"/>
          </a:p>
        </p:txBody>
      </p:sp>
      <p:sp>
        <p:nvSpPr>
          <p:cNvPr id="4" name="Slide Number Placeholder 3"/>
          <p:cNvSpPr>
            <a:spLocks noGrp="1"/>
          </p:cNvSpPr>
          <p:nvPr>
            <p:ph type="sldNum" sz="quarter" idx="10"/>
          </p:nvPr>
        </p:nvSpPr>
        <p:spPr/>
        <p:txBody>
          <a:bodyPr/>
          <a:lstStyle/>
          <a:p>
            <a:fld id="{A61406D7-0F65-42AC-8D30-175D31B7BF67}" type="slidenum">
              <a:rPr lang="en-US" smtClean="0"/>
              <a:t>11</a:t>
            </a:fld>
            <a:endParaRPr lang="en-US"/>
          </a:p>
        </p:txBody>
      </p:sp>
    </p:spTree>
    <p:extLst>
      <p:ext uri="{BB962C8B-B14F-4D97-AF65-F5344CB8AC3E}">
        <p14:creationId xmlns:p14="http://schemas.microsoft.com/office/powerpoint/2010/main" val="3954762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12</a:t>
            </a:fld>
            <a:endParaRPr lang="en-US"/>
          </a:p>
        </p:txBody>
      </p:sp>
    </p:spTree>
    <p:extLst>
      <p:ext uri="{BB962C8B-B14F-4D97-AF65-F5344CB8AC3E}">
        <p14:creationId xmlns:p14="http://schemas.microsoft.com/office/powerpoint/2010/main" val="2980507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406D7-0F65-42AC-8D30-175D31B7BF67}" type="slidenum">
              <a:rPr lang="en-US" smtClean="0"/>
              <a:t>13</a:t>
            </a:fld>
            <a:endParaRPr lang="en-US"/>
          </a:p>
        </p:txBody>
      </p:sp>
    </p:spTree>
    <p:extLst>
      <p:ext uri="{BB962C8B-B14F-4D97-AF65-F5344CB8AC3E}">
        <p14:creationId xmlns:p14="http://schemas.microsoft.com/office/powerpoint/2010/main" val="2314241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1/28/2018</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1/28/2018</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1/28/2018</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1/28/2018</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rgbClr val="0000FF">
                <a:lumMod val="22000"/>
              </a:srgbClr>
            </a:gs>
            <a:gs pos="100000">
              <a:srgbClr val="FFFF00"/>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1/28/2018</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C:\Users\Rae\Desktop\Nolan Cal PDF Files\TttT 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75370" y="109330"/>
            <a:ext cx="1219029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105400"/>
            <a:ext cx="12192000" cy="156966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dirty="0" err="1" smtClean="0">
                <a:solidFill>
                  <a:srgbClr val="00589A"/>
                </a:solidFill>
                <a:latin typeface="Rockwell" pitchFamily="18" charset="0"/>
              </a:rPr>
              <a:t>Beyn</a:t>
            </a:r>
            <a:r>
              <a:rPr lang="en-US" sz="4800" dirty="0" smtClean="0">
                <a:solidFill>
                  <a:srgbClr val="00589A"/>
                </a:solidFill>
                <a:latin typeface="Rockwell" pitchFamily="18" charset="0"/>
              </a:rPr>
              <a:t> ha </a:t>
            </a:r>
            <a:r>
              <a:rPr lang="en-US" sz="4800" dirty="0" err="1" smtClean="0">
                <a:solidFill>
                  <a:srgbClr val="00589A"/>
                </a:solidFill>
                <a:latin typeface="Rockwell" pitchFamily="18" charset="0"/>
              </a:rPr>
              <a:t>Arbayim</a:t>
            </a:r>
            <a:r>
              <a:rPr lang="en-US" sz="4800" dirty="0" smtClean="0">
                <a:solidFill>
                  <a:srgbClr val="00589A"/>
                </a:solidFill>
                <a:latin typeface="Rockwell" pitchFamily="18" charset="0"/>
              </a:rPr>
              <a:t/>
            </a:r>
            <a:br>
              <a:rPr lang="en-US" sz="4800" dirty="0" smtClean="0">
                <a:solidFill>
                  <a:srgbClr val="00589A"/>
                </a:solidFill>
                <a:latin typeface="Rockwell" pitchFamily="18" charset="0"/>
              </a:rPr>
            </a:br>
            <a:r>
              <a:rPr lang="en-US" sz="4800" dirty="0" smtClean="0">
                <a:solidFill>
                  <a:srgbClr val="00589A"/>
                </a:solidFill>
                <a:latin typeface="Rockwell" pitchFamily="18" charset="0"/>
              </a:rPr>
              <a:t>(A study on:  “Between the Evenings”)</a:t>
            </a:r>
            <a:endParaRPr lang="en-US" sz="4800" dirty="0">
              <a:solidFill>
                <a:srgbClr val="00589A"/>
              </a:solidFill>
              <a:latin typeface="Rockwell" pitchFamily="18" charset="0"/>
            </a:endParaRPr>
          </a:p>
        </p:txBody>
      </p:sp>
      <p:sp>
        <p:nvSpPr>
          <p:cNvPr id="2" name="TextBox 1"/>
          <p:cNvSpPr txBox="1"/>
          <p:nvPr/>
        </p:nvSpPr>
        <p:spPr>
          <a:xfrm>
            <a:off x="-2712720" y="716280"/>
            <a:ext cx="2468880" cy="2031325"/>
          </a:xfrm>
          <a:prstGeom prst="rect">
            <a:avLst/>
          </a:prstGeom>
          <a:noFill/>
        </p:spPr>
        <p:txBody>
          <a:bodyPr wrap="square" rtlCol="0">
            <a:spAutoFit/>
          </a:bodyPr>
          <a:lstStyle/>
          <a:p>
            <a:r>
              <a:rPr lang="en-US" dirty="0" smtClean="0"/>
              <a:t>Jan 28/17</a:t>
            </a:r>
          </a:p>
          <a:p>
            <a:r>
              <a:rPr lang="en-US" dirty="0" smtClean="0"/>
              <a:t>Fixed title slide and final slide for new email address. </a:t>
            </a:r>
          </a:p>
          <a:p>
            <a:r>
              <a:rPr lang="en-US" dirty="0" smtClean="0"/>
              <a:t>Email new PDF to Mario for upload to website.</a:t>
            </a:r>
            <a:endParaRPr lang="en-US" dirty="0"/>
          </a:p>
        </p:txBody>
      </p:sp>
    </p:spTree>
    <p:extLst>
      <p:ext uri="{BB962C8B-B14F-4D97-AF65-F5344CB8AC3E}">
        <p14:creationId xmlns:p14="http://schemas.microsoft.com/office/powerpoint/2010/main" val="1065976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062" y="167425"/>
            <a:ext cx="11797048" cy="6503831"/>
          </a:xfrm>
          <a:solidFill>
            <a:schemeClr val="bg1"/>
          </a:solidFill>
          <a:ln>
            <a:solidFill>
              <a:schemeClr val="accent1"/>
            </a:solidFill>
          </a:ln>
          <a:scene3d>
            <a:camera prst="orthographicFront"/>
            <a:lightRig rig="threePt" dir="t"/>
          </a:scene3d>
          <a:sp3d>
            <a:bevelT w="165100" prst="coolSlant"/>
          </a:sp3d>
        </p:spPr>
        <p:txBody>
          <a:bodyPr>
            <a:sp3d extrusionH="57150">
              <a:bevelT w="38100" h="38100"/>
            </a:sp3d>
          </a:bodyPr>
          <a:lstStyle/>
          <a:p>
            <a:pPr marL="0" indent="0" algn="ctr">
              <a:buNone/>
            </a:pPr>
            <a:r>
              <a:rPr lang="en-US" sz="5400" b="1" dirty="0" smtClean="0">
                <a:solidFill>
                  <a:srgbClr val="9933FF"/>
                </a:solidFill>
                <a:latin typeface="Baskerville Old Face" pitchFamily="18" charset="0"/>
              </a:rPr>
              <a:t> </a:t>
            </a:r>
          </a:p>
          <a:p>
            <a:pPr marL="0" indent="0" algn="ctr">
              <a:buNone/>
            </a:pPr>
            <a:endParaRPr lang="en-US" sz="2800" dirty="0" smtClean="0"/>
          </a:p>
          <a:p>
            <a:pPr marL="0" indent="0" algn="ctr">
              <a:buNone/>
            </a:pPr>
            <a:endParaRPr lang="en-US" sz="2800" dirty="0">
              <a:effectLst>
                <a:glow rad="127000">
                  <a:srgbClr val="00FF00"/>
                </a:glow>
              </a:effectLst>
            </a:endParaRPr>
          </a:p>
          <a:p>
            <a:pPr marL="0" indent="0" algn="ctr">
              <a:buNone/>
            </a:pPr>
            <a:endParaRPr lang="en-US" sz="2800" dirty="0" smtClean="0">
              <a:effectLst>
                <a:glow rad="127000">
                  <a:srgbClr val="00FF00"/>
                </a:glow>
              </a:effectLst>
            </a:endParaRPr>
          </a:p>
          <a:p>
            <a:pPr marL="0" indent="0" algn="ctr">
              <a:buNone/>
            </a:pPr>
            <a:endParaRPr lang="en-US" sz="2800" dirty="0">
              <a:effectLst>
                <a:glow rad="127000">
                  <a:srgbClr val="00FF00"/>
                </a:glow>
              </a:effectLst>
            </a:endParaRPr>
          </a:p>
          <a:p>
            <a:pPr marL="0" indent="0" algn="ctr">
              <a:buNone/>
            </a:pPr>
            <a:endParaRPr lang="en-US" sz="2800" dirty="0" smtClean="0"/>
          </a:p>
          <a:p>
            <a:pPr marL="0" indent="0">
              <a:buNone/>
            </a:pPr>
            <a:r>
              <a:rPr lang="en-US" sz="2800" dirty="0"/>
              <a:t>	</a:t>
            </a:r>
            <a:r>
              <a:rPr lang="en-US" sz="2800" dirty="0" smtClean="0"/>
              <a:t> </a:t>
            </a:r>
          </a:p>
          <a:p>
            <a:pPr marL="0" indent="0">
              <a:buNone/>
            </a:pPr>
            <a:r>
              <a:rPr lang="en-US" sz="2800" dirty="0"/>
              <a:t> </a:t>
            </a:r>
            <a:r>
              <a:rPr lang="en-US" sz="2800" dirty="0" smtClean="0"/>
              <a:t>          </a:t>
            </a:r>
            <a:r>
              <a:rPr lang="en-US" sz="2800" b="1" dirty="0" smtClean="0">
                <a:solidFill>
                  <a:srgbClr val="FF0000"/>
                </a:solidFill>
              </a:rPr>
              <a:t>Dawn</a:t>
            </a:r>
            <a:r>
              <a:rPr lang="en-US" sz="2800" dirty="0" smtClean="0"/>
              <a:t>           </a:t>
            </a:r>
            <a:r>
              <a:rPr lang="en-US" sz="2800" b="1" dirty="0" smtClean="0">
                <a:solidFill>
                  <a:srgbClr val="F725E8"/>
                </a:solidFill>
              </a:rPr>
              <a:t>Sunrise</a:t>
            </a:r>
            <a:r>
              <a:rPr lang="en-US" sz="2800" dirty="0" smtClean="0"/>
              <a:t>			          </a:t>
            </a:r>
            <a:r>
              <a:rPr lang="en-US" sz="2800" b="1" dirty="0" smtClean="0">
                <a:solidFill>
                  <a:srgbClr val="FFC000"/>
                </a:solidFill>
              </a:rPr>
              <a:t>Sunset</a:t>
            </a:r>
            <a:r>
              <a:rPr lang="en-US" sz="2800" dirty="0" smtClean="0"/>
              <a:t>          </a:t>
            </a:r>
            <a:r>
              <a:rPr lang="en-US" sz="2800" b="1" dirty="0" smtClean="0">
                <a:solidFill>
                  <a:schemeClr val="bg1">
                    <a:lumMod val="50000"/>
                  </a:schemeClr>
                </a:solidFill>
              </a:rPr>
              <a:t>Dusk</a:t>
            </a:r>
            <a:endParaRPr lang="en-US" sz="2800" b="1" dirty="0">
              <a:solidFill>
                <a:schemeClr val="bg1">
                  <a:lumMod val="50000"/>
                </a:schemeClr>
              </a:solidFill>
            </a:endParaRPr>
          </a:p>
        </p:txBody>
      </p:sp>
      <p:sp>
        <p:nvSpPr>
          <p:cNvPr id="2" name="Rectangle 1"/>
          <p:cNvSpPr/>
          <p:nvPr/>
        </p:nvSpPr>
        <p:spPr>
          <a:xfrm>
            <a:off x="1382486" y="1839702"/>
            <a:ext cx="4762501" cy="1861457"/>
          </a:xfrm>
          <a:prstGeom prst="rect">
            <a:avLst/>
          </a:prstGeom>
          <a:noFill/>
          <a:ln w="57150">
            <a:solidFill>
              <a:srgbClr val="F725E8"/>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smtClean="0">
                <a:solidFill>
                  <a:schemeClr val="tx1"/>
                </a:solidFill>
              </a:rPr>
              <a:t>One </a:t>
            </a:r>
            <a:r>
              <a:rPr lang="en-CA" sz="2800" dirty="0" smtClean="0">
                <a:solidFill>
                  <a:srgbClr val="FF0000"/>
                </a:solidFill>
              </a:rPr>
              <a:t>(single) </a:t>
            </a:r>
            <a:r>
              <a:rPr lang="en-CA" sz="2800" b="1" dirty="0" err="1" smtClean="0">
                <a:solidFill>
                  <a:srgbClr val="CC9900"/>
                </a:solidFill>
              </a:rPr>
              <a:t>ereb</a:t>
            </a:r>
            <a:r>
              <a:rPr lang="en-CA" sz="2800" b="1" dirty="0" smtClean="0">
                <a:solidFill>
                  <a:srgbClr val="CC9900"/>
                </a:solidFill>
              </a:rPr>
              <a:t>,</a:t>
            </a:r>
            <a:r>
              <a:rPr lang="en-CA" sz="2800" dirty="0" smtClean="0">
                <a:solidFill>
                  <a:srgbClr val="CC9900"/>
                </a:solidFill>
              </a:rPr>
              <a:t> </a:t>
            </a:r>
            <a:r>
              <a:rPr lang="en-CA" sz="2800" dirty="0" smtClean="0">
                <a:solidFill>
                  <a:srgbClr val="00B050"/>
                </a:solidFill>
              </a:rPr>
              <a:t/>
            </a:r>
            <a:br>
              <a:rPr lang="en-CA" sz="2800" dirty="0" smtClean="0">
                <a:solidFill>
                  <a:srgbClr val="00B050"/>
                </a:solidFill>
              </a:rPr>
            </a:br>
            <a:r>
              <a:rPr lang="en-CA" sz="2800" dirty="0" smtClean="0">
                <a:solidFill>
                  <a:schemeClr val="tx1"/>
                </a:solidFill>
              </a:rPr>
              <a:t>light &amp; darkness mixture;</a:t>
            </a:r>
            <a:br>
              <a:rPr lang="en-CA" sz="2800" dirty="0" smtClean="0">
                <a:solidFill>
                  <a:schemeClr val="tx1"/>
                </a:solidFill>
              </a:rPr>
            </a:br>
            <a:endParaRPr lang="en-CA" sz="1000" dirty="0" smtClean="0">
              <a:solidFill>
                <a:schemeClr val="tx1"/>
              </a:solidFill>
            </a:endParaRPr>
          </a:p>
          <a:p>
            <a:pPr algn="ctr"/>
            <a:r>
              <a:rPr lang="en-CA" sz="3200" b="1" dirty="0" smtClean="0">
                <a:ln>
                  <a:solidFill>
                    <a:srgbClr val="FF9900"/>
                  </a:solidFill>
                </a:ln>
                <a:solidFill>
                  <a:schemeClr val="tx1"/>
                </a:solidFill>
                <a:effectLst>
                  <a:glow rad="127000">
                    <a:srgbClr val="00FF00"/>
                  </a:glow>
                </a:effectLst>
                <a:latin typeface="Arial Black" pitchFamily="34" charset="0"/>
              </a:rPr>
              <a:t>Pre-Sunrise</a:t>
            </a:r>
            <a:r>
              <a:rPr lang="en-CA" sz="2800" dirty="0" smtClean="0">
                <a:solidFill>
                  <a:schemeClr val="tx1"/>
                </a:solidFill>
              </a:rPr>
              <a:t>  </a:t>
            </a:r>
            <a:endParaRPr lang="en-CA" sz="2800" dirty="0">
              <a:solidFill>
                <a:schemeClr val="tx1"/>
              </a:solidFill>
            </a:endParaRPr>
          </a:p>
        </p:txBody>
      </p:sp>
      <p:sp>
        <p:nvSpPr>
          <p:cNvPr id="5" name="Rectangle 4"/>
          <p:cNvSpPr/>
          <p:nvPr/>
        </p:nvSpPr>
        <p:spPr>
          <a:xfrm>
            <a:off x="6150429" y="1839702"/>
            <a:ext cx="4757058" cy="1861457"/>
          </a:xfrm>
          <a:prstGeom prst="rect">
            <a:avLst/>
          </a:prstGeom>
          <a:noFill/>
          <a:ln w="57150">
            <a:solidFill>
              <a:srgbClr val="FFC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smtClean="0">
                <a:solidFill>
                  <a:schemeClr val="tx1"/>
                </a:solidFill>
              </a:rPr>
              <a:t>One </a:t>
            </a:r>
            <a:r>
              <a:rPr lang="en-CA" sz="2800" dirty="0" smtClean="0">
                <a:solidFill>
                  <a:srgbClr val="FF0000"/>
                </a:solidFill>
              </a:rPr>
              <a:t>(single) </a:t>
            </a:r>
            <a:r>
              <a:rPr lang="en-CA" sz="2800" b="1" dirty="0" err="1" smtClean="0">
                <a:solidFill>
                  <a:srgbClr val="CC9900"/>
                </a:solidFill>
              </a:rPr>
              <a:t>ereb</a:t>
            </a:r>
            <a:r>
              <a:rPr lang="en-CA" sz="2800" b="1" dirty="0" smtClean="0">
                <a:solidFill>
                  <a:srgbClr val="CC9900"/>
                </a:solidFill>
              </a:rPr>
              <a:t>,</a:t>
            </a:r>
            <a:r>
              <a:rPr lang="en-CA" sz="2800" b="1" dirty="0" smtClean="0">
                <a:solidFill>
                  <a:srgbClr val="00B050"/>
                </a:solidFill>
              </a:rPr>
              <a:t> </a:t>
            </a:r>
            <a:br>
              <a:rPr lang="en-CA" sz="2800" b="1" dirty="0" smtClean="0">
                <a:solidFill>
                  <a:srgbClr val="00B050"/>
                </a:solidFill>
              </a:rPr>
            </a:br>
            <a:r>
              <a:rPr lang="en-CA" sz="2800" dirty="0" smtClean="0">
                <a:solidFill>
                  <a:schemeClr val="tx1"/>
                </a:solidFill>
              </a:rPr>
              <a:t>light &amp; darkness mixture;</a:t>
            </a:r>
            <a:br>
              <a:rPr lang="en-CA" sz="2800" dirty="0" smtClean="0">
                <a:solidFill>
                  <a:schemeClr val="tx1"/>
                </a:solidFill>
              </a:rPr>
            </a:br>
            <a:r>
              <a:rPr lang="en-CA" sz="1000" dirty="0" smtClean="0">
                <a:solidFill>
                  <a:schemeClr val="bg1"/>
                </a:solidFill>
              </a:rPr>
              <a:t>.</a:t>
            </a:r>
            <a:r>
              <a:rPr lang="en-CA" sz="2800" dirty="0" smtClean="0">
                <a:solidFill>
                  <a:schemeClr val="tx1"/>
                </a:solidFill>
              </a:rPr>
              <a:t/>
            </a:r>
            <a:br>
              <a:rPr lang="en-CA" sz="2800" dirty="0" smtClean="0">
                <a:solidFill>
                  <a:schemeClr val="tx1"/>
                </a:solidFill>
              </a:rPr>
            </a:br>
            <a:r>
              <a:rPr lang="en-CA" sz="3600" dirty="0" smtClean="0">
                <a:ln>
                  <a:solidFill>
                    <a:srgbClr val="F725E8"/>
                  </a:solidFill>
                </a:ln>
                <a:solidFill>
                  <a:schemeClr val="tx1"/>
                </a:solidFill>
                <a:effectLst>
                  <a:glow rad="127000">
                    <a:srgbClr val="FFC000"/>
                  </a:glow>
                </a:effectLst>
                <a:latin typeface="Arial Black" pitchFamily="34" charset="0"/>
              </a:rPr>
              <a:t>Post-Sunset</a:t>
            </a:r>
            <a:endParaRPr lang="en-CA" sz="3600" dirty="0">
              <a:ln>
                <a:solidFill>
                  <a:srgbClr val="F725E8"/>
                </a:solidFill>
              </a:ln>
              <a:solidFill>
                <a:schemeClr val="tx1"/>
              </a:solidFill>
              <a:effectLst>
                <a:glow rad="127000">
                  <a:srgbClr val="FFC000"/>
                </a:glow>
              </a:effectLst>
              <a:latin typeface="Arial Black" pitchFamily="34" charset="0"/>
            </a:endParaRPr>
          </a:p>
        </p:txBody>
      </p:sp>
      <p:sp>
        <p:nvSpPr>
          <p:cNvPr id="7" name="Rectangle 6"/>
          <p:cNvSpPr/>
          <p:nvPr/>
        </p:nvSpPr>
        <p:spPr>
          <a:xfrm>
            <a:off x="3472544" y="5178702"/>
            <a:ext cx="5355771" cy="914400"/>
          </a:xfrm>
          <a:prstGeom prst="rect">
            <a:avLst/>
          </a:prstGeom>
          <a:noFill/>
          <a:ln w="57150">
            <a:solidFill>
              <a:srgbClr val="0000FF"/>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dirty="0" smtClean="0">
                <a:solidFill>
                  <a:srgbClr val="9933FF"/>
                </a:solidFill>
              </a:rPr>
              <a:t>Light Season</a:t>
            </a:r>
            <a:endParaRPr lang="en-CA" sz="4000" b="1" dirty="0">
              <a:solidFill>
                <a:srgbClr val="9933FF"/>
              </a:solidFill>
            </a:endParaRPr>
          </a:p>
        </p:txBody>
      </p:sp>
      <p:sp>
        <p:nvSpPr>
          <p:cNvPr id="10" name="Rectangle 9"/>
          <p:cNvSpPr/>
          <p:nvPr/>
        </p:nvSpPr>
        <p:spPr>
          <a:xfrm>
            <a:off x="2514600" y="5207577"/>
            <a:ext cx="914400" cy="914400"/>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8871857" y="5197952"/>
            <a:ext cx="914400" cy="914400"/>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Connector 12"/>
          <p:cNvCxnSpPr/>
          <p:nvPr/>
        </p:nvCxnSpPr>
        <p:spPr>
          <a:xfrm flipV="1">
            <a:off x="3472544" y="4853473"/>
            <a:ext cx="0" cy="1279071"/>
          </a:xfrm>
          <a:prstGeom prst="line">
            <a:avLst/>
          </a:prstGeom>
          <a:ln w="76200">
            <a:solidFill>
              <a:srgbClr val="F725E8"/>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838254" y="4843534"/>
            <a:ext cx="0" cy="1279071"/>
          </a:xfrm>
          <a:prstGeom prst="line">
            <a:avLst/>
          </a:prstGeom>
          <a:ln w="76200">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480995" y="4843534"/>
            <a:ext cx="0" cy="1279072"/>
          </a:xfrm>
          <a:prstGeom prst="line">
            <a:avLst/>
          </a:prstGeom>
          <a:ln w="76200">
            <a:solidFill>
              <a:srgbClr val="FF0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2895598" y="3701159"/>
            <a:ext cx="691243" cy="1771658"/>
          </a:xfrm>
          <a:prstGeom prst="straightConnector1">
            <a:avLst/>
          </a:prstGeom>
          <a:ln w="76200">
            <a:solidFill>
              <a:srgbClr val="F725E8"/>
            </a:solidFill>
            <a:tailEnd type="arrow"/>
          </a:ln>
          <a:effectLst>
            <a:glow rad="127000">
              <a:srgbClr val="00FF00"/>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567056" y="3701159"/>
            <a:ext cx="794659" cy="1771657"/>
          </a:xfrm>
          <a:prstGeom prst="straightConnector1">
            <a:avLst/>
          </a:prstGeom>
          <a:ln w="76200">
            <a:solidFill>
              <a:srgbClr val="FFC000"/>
            </a:solidFill>
            <a:tailEnd type="arrow"/>
          </a:ln>
          <a:effectLst>
            <a:glow rad="127000">
              <a:srgbClr val="663300"/>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7" name="Right Brace 36"/>
          <p:cNvSpPr/>
          <p:nvPr/>
        </p:nvSpPr>
        <p:spPr>
          <a:xfrm rot="16200000">
            <a:off x="5883723" y="-3184065"/>
            <a:ext cx="522530" cy="9524999"/>
          </a:xfrm>
          <a:prstGeom prst="rightBrace">
            <a:avLst>
              <a:gd name="adj1" fmla="val 148435"/>
              <a:gd name="adj2" fmla="val 50000"/>
            </a:avLst>
          </a:prstGeom>
          <a:solidFill>
            <a:srgbClr val="006666"/>
          </a:solidFill>
          <a:ln w="76200">
            <a:solidFill>
              <a:srgbClr val="00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9" name="Rectangle 38"/>
          <p:cNvSpPr/>
          <p:nvPr/>
        </p:nvSpPr>
        <p:spPr>
          <a:xfrm>
            <a:off x="9829800" y="5197952"/>
            <a:ext cx="2362199"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b="1" dirty="0" smtClean="0"/>
              <a:t>Night</a:t>
            </a:r>
            <a:endParaRPr lang="en-CA" sz="3200" b="1" dirty="0"/>
          </a:p>
        </p:txBody>
      </p:sp>
      <p:sp>
        <p:nvSpPr>
          <p:cNvPr id="6" name="Rectangle 5"/>
          <p:cNvSpPr/>
          <p:nvPr/>
        </p:nvSpPr>
        <p:spPr>
          <a:xfrm>
            <a:off x="3875557" y="304805"/>
            <a:ext cx="4572000" cy="914400"/>
          </a:xfrm>
          <a:prstGeom prst="rect">
            <a:avLst/>
          </a:prstGeom>
          <a:solidFill>
            <a:schemeClr val="accent3">
              <a:lumMod val="40000"/>
              <a:lumOff val="60000"/>
            </a:schemeClr>
          </a:solidFill>
          <a:ln w="38100">
            <a:solidFill>
              <a:srgbClr val="00FF00"/>
            </a:solidFill>
          </a:ln>
          <a:effectLst>
            <a:glow rad="127000">
              <a:schemeClr val="tx1"/>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6000" b="1" spc="300" dirty="0" err="1" smtClean="0">
                <a:ln>
                  <a:solidFill>
                    <a:srgbClr val="FF9900"/>
                  </a:solidFill>
                </a:ln>
                <a:solidFill>
                  <a:srgbClr val="9933FF"/>
                </a:solidFill>
                <a:latin typeface="Baskerville Old Face" pitchFamily="18" charset="0"/>
              </a:rPr>
              <a:t>Arbayim</a:t>
            </a:r>
            <a:r>
              <a:rPr lang="en-US" sz="6000" b="1" dirty="0" smtClean="0">
                <a:solidFill>
                  <a:srgbClr val="9933FF"/>
                </a:solidFill>
                <a:latin typeface="Baskerville Old Face" pitchFamily="18" charset="0"/>
              </a:rPr>
              <a:t> </a:t>
            </a:r>
            <a:r>
              <a:rPr lang="en-US" sz="3200" dirty="0" smtClean="0">
                <a:solidFill>
                  <a:schemeClr val="tx1"/>
                </a:solidFill>
                <a:latin typeface="Baskerville Old Face" pitchFamily="18" charset="0"/>
              </a:rPr>
              <a:t>(Plural)</a:t>
            </a:r>
            <a:endParaRPr lang="en-US" sz="3200" dirty="0">
              <a:solidFill>
                <a:schemeClr val="tx1"/>
              </a:solidFill>
            </a:endParaRPr>
          </a:p>
        </p:txBody>
      </p:sp>
      <p:cxnSp>
        <p:nvCxnSpPr>
          <p:cNvPr id="19" name="Straight Connector 18"/>
          <p:cNvCxnSpPr/>
          <p:nvPr/>
        </p:nvCxnSpPr>
        <p:spPr>
          <a:xfrm flipV="1">
            <a:off x="9808029" y="4833281"/>
            <a:ext cx="0" cy="1279071"/>
          </a:xfrm>
          <a:prstGeom prst="line">
            <a:avLst/>
          </a:prstGeom>
          <a:ln w="76200">
            <a:solidFill>
              <a:schemeClr val="bg1">
                <a:lumMod val="50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8"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10</a:t>
            </a:fld>
            <a:endParaRPr lang="en-US" sz="1100" dirty="0">
              <a:solidFill>
                <a:schemeClr val="tx1"/>
              </a:solidFill>
            </a:endParaRPr>
          </a:p>
        </p:txBody>
      </p:sp>
    </p:spTree>
    <p:extLst>
      <p:ext uri="{BB962C8B-B14F-4D97-AF65-F5344CB8AC3E}">
        <p14:creationId xmlns:p14="http://schemas.microsoft.com/office/powerpoint/2010/main" val="148133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1+#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1" fill="hold" nodeType="withEffect">
                                  <p:stCondLst>
                                    <p:cond delay="125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250"/>
                                        <p:tgtEl>
                                          <p:spTgt spid="4"/>
                                        </p:tgtEl>
                                      </p:cBhvr>
                                    </p:animEffect>
                                  </p:childTnLst>
                                </p:cTn>
                              </p:par>
                              <p:par>
                                <p:cTn id="16" presetID="22" presetClass="entr" presetSubtype="1" fill="hold" nodeType="withEffect">
                                  <p:stCondLst>
                                    <p:cond delay="125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1250"/>
                                        <p:tgtEl>
                                          <p:spTgt spid="27"/>
                                        </p:tgtEl>
                                      </p:cBhvr>
                                    </p:animEffect>
                                  </p:childTnLst>
                                </p:cTn>
                              </p:par>
                              <p:par>
                                <p:cTn id="19" presetID="42" presetClass="entr" presetSubtype="0" fill="hold" grpId="0" nodeType="withEffect">
                                  <p:stCondLst>
                                    <p:cond delay="150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250"/>
                                        <p:tgtEl>
                                          <p:spTgt spid="37"/>
                                        </p:tgtEl>
                                      </p:cBhvr>
                                    </p:animEffect>
                                    <p:anim calcmode="lin" valueType="num">
                                      <p:cBhvr>
                                        <p:cTn id="22" dur="1250" fill="hold"/>
                                        <p:tgtEl>
                                          <p:spTgt spid="37"/>
                                        </p:tgtEl>
                                        <p:attrNameLst>
                                          <p:attrName>ppt_x</p:attrName>
                                        </p:attrNameLst>
                                      </p:cBhvr>
                                      <p:tavLst>
                                        <p:tav tm="0">
                                          <p:val>
                                            <p:strVal val="#ppt_x"/>
                                          </p:val>
                                        </p:tav>
                                        <p:tav tm="100000">
                                          <p:val>
                                            <p:strVal val="#ppt_x"/>
                                          </p:val>
                                        </p:tav>
                                      </p:tavLst>
                                    </p:anim>
                                    <p:anim calcmode="lin" valueType="num">
                                      <p:cBhvr>
                                        <p:cTn id="23" dur="125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7"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193183"/>
            <a:ext cx="11784169" cy="6478073"/>
          </a:xfrm>
          <a:solidFill>
            <a:schemeClr val="bg1"/>
          </a:solidFill>
          <a:ln w="57150">
            <a:solidFill>
              <a:schemeClr val="accent2">
                <a:lumMod val="75000"/>
              </a:schemeClr>
            </a:solidFill>
          </a:ln>
          <a:scene3d>
            <a:camera prst="orthographicFront"/>
            <a:lightRig rig="threePt" dir="t"/>
          </a:scene3d>
          <a:sp3d>
            <a:bevelT/>
          </a:sp3d>
        </p:spPr>
        <p:txBody>
          <a:bodyPr>
            <a:normAutofit/>
            <a:sp3d extrusionH="57150">
              <a:bevelT w="38100" h="38100"/>
            </a:sp3d>
          </a:bodyPr>
          <a:lstStyle/>
          <a:p>
            <a:r>
              <a:rPr lang="en-US" sz="2400" dirty="0" smtClean="0"/>
              <a:t>Here are some more observations - </a:t>
            </a:r>
            <a:r>
              <a:rPr lang="en-US" sz="2400" b="1" dirty="0" smtClean="0">
                <a:solidFill>
                  <a:srgbClr val="990099"/>
                </a:solidFill>
                <a:sym typeface="Wingdings" panose="05000000000000000000" pitchFamily="2" charset="2"/>
              </a:rPr>
              <a:t></a:t>
            </a:r>
          </a:p>
          <a:p>
            <a:endParaRPr lang="en-US" sz="2400" b="1" dirty="0">
              <a:solidFill>
                <a:srgbClr val="990099"/>
              </a:solidFill>
              <a:sym typeface="Wingdings" panose="05000000000000000000" pitchFamily="2" charset="2"/>
            </a:endParaRPr>
          </a:p>
          <a:p>
            <a:endParaRPr lang="en-US" sz="2400" b="1" dirty="0" smtClean="0">
              <a:solidFill>
                <a:srgbClr val="FF0000"/>
              </a:solidFill>
              <a:sym typeface="Wingdings" panose="05000000000000000000" pitchFamily="2" charset="2"/>
            </a:endParaRPr>
          </a:p>
          <a:p>
            <a:r>
              <a:rPr lang="en-US" sz="2400" b="1" dirty="0" smtClean="0">
                <a:solidFill>
                  <a:srgbClr val="990099"/>
                </a:solidFill>
                <a:sym typeface="Wingdings" panose="05000000000000000000" pitchFamily="2" charset="2"/>
              </a:rPr>
              <a:t>  #1           </a:t>
            </a:r>
            <a:r>
              <a:rPr lang="en-US" sz="2400" b="1" u="sng" dirty="0" smtClean="0">
                <a:sym typeface="Wingdings" panose="05000000000000000000" pitchFamily="2" charset="2"/>
              </a:rPr>
              <a:t>Between</a:t>
            </a:r>
            <a:r>
              <a:rPr lang="en-US" sz="2400" b="1" dirty="0" smtClean="0">
                <a:sym typeface="Wingdings" panose="05000000000000000000" pitchFamily="2" charset="2"/>
              </a:rPr>
              <a:t> - 						</a:t>
            </a:r>
          </a:p>
          <a:p>
            <a:endParaRPr lang="en-US" sz="2400" b="1" dirty="0">
              <a:solidFill>
                <a:srgbClr val="990099"/>
              </a:solidFill>
              <a:sym typeface="Wingdings" panose="05000000000000000000" pitchFamily="2" charset="2"/>
            </a:endParaRPr>
          </a:p>
          <a:p>
            <a:pPr marL="0" indent="0">
              <a:buNone/>
            </a:pPr>
            <a:endParaRPr lang="en-US" sz="2400" b="1" dirty="0" smtClean="0">
              <a:solidFill>
                <a:srgbClr val="990099"/>
              </a:solidFill>
              <a:sym typeface="Wingdings" panose="05000000000000000000" pitchFamily="2" charset="2"/>
            </a:endParaRPr>
          </a:p>
          <a:p>
            <a:pPr marL="2271400" lvl="8" indent="0">
              <a:buNone/>
            </a:pPr>
            <a:r>
              <a:rPr lang="en-US" sz="2400" b="1" dirty="0" smtClean="0">
                <a:solidFill>
                  <a:srgbClr val="FFC000"/>
                </a:solidFill>
                <a:sym typeface="Wingdings" panose="05000000000000000000" pitchFamily="2" charset="2"/>
              </a:rPr>
              <a:t>      Sunrise</a:t>
            </a:r>
            <a:r>
              <a:rPr lang="en-US" sz="2000" b="1" dirty="0" smtClean="0">
                <a:solidFill>
                  <a:srgbClr val="990099"/>
                </a:solidFill>
                <a:sym typeface="Wingdings" panose="05000000000000000000" pitchFamily="2" charset="2"/>
              </a:rPr>
              <a:t>           		</a:t>
            </a:r>
            <a:r>
              <a:rPr lang="en-US" sz="2000" b="1" dirty="0">
                <a:solidFill>
                  <a:srgbClr val="990099"/>
                </a:solidFill>
                <a:sym typeface="Wingdings" panose="05000000000000000000" pitchFamily="2" charset="2"/>
              </a:rPr>
              <a:t>	 </a:t>
            </a:r>
            <a:r>
              <a:rPr lang="en-US" sz="2000" b="1" dirty="0" smtClean="0">
                <a:solidFill>
                  <a:srgbClr val="990099"/>
                </a:solidFill>
                <a:sym typeface="Wingdings" panose="05000000000000000000" pitchFamily="2" charset="2"/>
              </a:rPr>
              <a:t>    </a:t>
            </a:r>
            <a:r>
              <a:rPr lang="en-US" sz="2400" b="1" dirty="0" smtClean="0">
                <a:solidFill>
                  <a:srgbClr val="FFC000"/>
                </a:solidFill>
                <a:sym typeface="Wingdings" panose="05000000000000000000" pitchFamily="2" charset="2"/>
              </a:rPr>
              <a:t>Sunset</a:t>
            </a:r>
          </a:p>
          <a:p>
            <a:pPr marL="1097280" lvl="4" indent="0">
              <a:buNone/>
            </a:pPr>
            <a:r>
              <a:rPr lang="en-US" sz="2400" b="1" dirty="0" smtClean="0">
                <a:solidFill>
                  <a:srgbClr val="990099"/>
                </a:solidFill>
                <a:sym typeface="Wingdings" panose="05000000000000000000" pitchFamily="2" charset="2"/>
              </a:rPr>
              <a:t>     Dawn								</a:t>
            </a:r>
            <a:r>
              <a:rPr lang="en-US" sz="2400" b="1" dirty="0" smtClean="0">
                <a:sym typeface="Wingdings" panose="05000000000000000000" pitchFamily="2" charset="2"/>
              </a:rPr>
              <a:t>Dusk</a:t>
            </a:r>
            <a:r>
              <a:rPr lang="en-US" sz="2000" b="1" dirty="0" smtClean="0">
                <a:solidFill>
                  <a:srgbClr val="990099"/>
                </a:solidFill>
                <a:sym typeface="Wingdings" panose="05000000000000000000" pitchFamily="2" charset="2"/>
              </a:rPr>
              <a:t>	</a:t>
            </a:r>
            <a:endParaRPr lang="en-US" sz="2000" b="1" dirty="0">
              <a:solidFill>
                <a:srgbClr val="990099"/>
              </a:solidFill>
              <a:sym typeface="Wingdings" panose="05000000000000000000" pitchFamily="2" charset="2"/>
            </a:endParaRPr>
          </a:p>
          <a:p>
            <a:pPr marL="0" indent="0">
              <a:buNone/>
            </a:pPr>
            <a:endParaRPr lang="en-US" sz="2400" b="1" dirty="0" smtClean="0">
              <a:solidFill>
                <a:srgbClr val="990099"/>
              </a:solidFill>
              <a:sym typeface="Wingdings" panose="05000000000000000000" pitchFamily="2" charset="2"/>
            </a:endParaRPr>
          </a:p>
          <a:p>
            <a:pPr marL="0" indent="0">
              <a:buNone/>
            </a:pPr>
            <a:endParaRPr lang="en-US" sz="2400" b="1" dirty="0" smtClean="0">
              <a:solidFill>
                <a:srgbClr val="990099"/>
              </a:solidFill>
              <a:sym typeface="Wingdings" panose="05000000000000000000" pitchFamily="2" charset="2"/>
            </a:endParaRPr>
          </a:p>
          <a:p>
            <a:pPr marL="0" indent="0">
              <a:buNone/>
            </a:pPr>
            <a:endParaRPr lang="en-US" sz="2400" b="1" dirty="0" smtClean="0">
              <a:solidFill>
                <a:srgbClr val="990099"/>
              </a:solidFill>
              <a:sym typeface="Wingdings" panose="05000000000000000000" pitchFamily="2" charset="2"/>
            </a:endParaRPr>
          </a:p>
          <a:p>
            <a:r>
              <a:rPr lang="en-US" sz="2400" dirty="0" smtClean="0">
                <a:solidFill>
                  <a:schemeClr val="tx1">
                    <a:lumMod val="95000"/>
                    <a:lumOff val="5000"/>
                  </a:schemeClr>
                </a:solidFill>
                <a:sym typeface="Wingdings" panose="05000000000000000000" pitchFamily="2" charset="2"/>
              </a:rPr>
              <a:t>Of the 10 verses in the Scriptures cited earlier, it should be possible to apply this statement </a:t>
            </a:r>
            <a:r>
              <a:rPr lang="en-US" sz="2400" b="1" u="sng" dirty="0" smtClean="0">
                <a:solidFill>
                  <a:srgbClr val="CC9900"/>
                </a:solidFill>
                <a:sym typeface="Wingdings" panose="05000000000000000000" pitchFamily="2" charset="2"/>
              </a:rPr>
              <a:t>without any conflict</a:t>
            </a:r>
            <a:r>
              <a:rPr lang="en-US" sz="2400" b="1" dirty="0" smtClean="0">
                <a:solidFill>
                  <a:srgbClr val="CC9900"/>
                </a:solidFill>
                <a:sym typeface="Wingdings" panose="05000000000000000000" pitchFamily="2" charset="2"/>
              </a:rPr>
              <a:t> </a:t>
            </a:r>
            <a:r>
              <a:rPr lang="en-US" sz="2400" dirty="0" smtClean="0">
                <a:solidFill>
                  <a:schemeClr val="tx1">
                    <a:lumMod val="95000"/>
                    <a:lumOff val="5000"/>
                  </a:schemeClr>
                </a:solidFill>
                <a:sym typeface="Wingdings" panose="05000000000000000000" pitchFamily="2" charset="2"/>
              </a:rPr>
              <a:t>- from the Word.</a:t>
            </a:r>
            <a:endParaRPr lang="en-US" sz="2400" dirty="0">
              <a:solidFill>
                <a:schemeClr val="tx1">
                  <a:lumMod val="95000"/>
                  <a:lumOff val="5000"/>
                </a:schemeClr>
              </a:solidFill>
            </a:endParaRPr>
          </a:p>
        </p:txBody>
      </p:sp>
      <p:grpSp>
        <p:nvGrpSpPr>
          <p:cNvPr id="15" name="Group 14"/>
          <p:cNvGrpSpPr/>
          <p:nvPr/>
        </p:nvGrpSpPr>
        <p:grpSpPr>
          <a:xfrm>
            <a:off x="2525483" y="3374571"/>
            <a:ext cx="6988635" cy="1632920"/>
            <a:chOff x="2525483" y="2754069"/>
            <a:chExt cx="6988635" cy="1632920"/>
          </a:xfrm>
        </p:grpSpPr>
        <p:sp>
          <p:nvSpPr>
            <p:cNvPr id="7" name="Rectangle 6"/>
            <p:cNvSpPr/>
            <p:nvPr/>
          </p:nvSpPr>
          <p:spPr>
            <a:xfrm>
              <a:off x="3526971" y="3442415"/>
              <a:ext cx="4985657" cy="914400"/>
            </a:xfrm>
            <a:prstGeom prst="rect">
              <a:avLst/>
            </a:prstGeom>
            <a:noFill/>
            <a:ln w="76200">
              <a:solidFill>
                <a:schemeClr val="accent3">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smtClean="0">
                  <a:solidFill>
                    <a:srgbClr val="0000FF"/>
                  </a:solidFill>
                </a:rPr>
                <a:t>Light Season</a:t>
              </a:r>
              <a:endParaRPr lang="en-CA" sz="3600" dirty="0">
                <a:solidFill>
                  <a:srgbClr val="0000FF"/>
                </a:solidFill>
              </a:endParaRPr>
            </a:p>
          </p:txBody>
        </p:sp>
        <p:sp>
          <p:nvSpPr>
            <p:cNvPr id="8" name="Rectangle 7"/>
            <p:cNvSpPr/>
            <p:nvPr/>
          </p:nvSpPr>
          <p:spPr>
            <a:xfrm>
              <a:off x="2525483" y="3472588"/>
              <a:ext cx="914400" cy="914400"/>
            </a:xfrm>
            <a:prstGeom prst="rect">
              <a:avLst/>
            </a:prstGeom>
            <a:solidFill>
              <a:schemeClr val="bg1">
                <a:lumMod val="50000"/>
              </a:schemeClr>
            </a:solidFill>
            <a:ln>
              <a:solidFill>
                <a:schemeClr val="accent3">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8599718" y="3472588"/>
              <a:ext cx="914400" cy="914400"/>
            </a:xfrm>
            <a:prstGeom prst="rect">
              <a:avLst/>
            </a:prstGeom>
            <a:solidFill>
              <a:schemeClr val="bg1">
                <a:lumMod val="50000"/>
              </a:schemeClr>
            </a:solidFill>
            <a:ln>
              <a:solidFill>
                <a:schemeClr val="accent3">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Connector 10"/>
            <p:cNvCxnSpPr/>
            <p:nvPr/>
          </p:nvCxnSpPr>
          <p:spPr>
            <a:xfrm flipH="1" flipV="1">
              <a:off x="3439883" y="2754069"/>
              <a:ext cx="10886" cy="1632920"/>
            </a:xfrm>
            <a:prstGeom prst="line">
              <a:avLst/>
            </a:prstGeom>
            <a:ln w="76200">
              <a:solidFill>
                <a:srgbClr val="FFC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588832" y="2754069"/>
              <a:ext cx="10886" cy="1632920"/>
            </a:xfrm>
            <a:prstGeom prst="line">
              <a:avLst/>
            </a:prstGeom>
            <a:ln w="76200">
              <a:solidFill>
                <a:srgbClr val="FFC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a:off x="2569707" y="2024743"/>
            <a:ext cx="3450092" cy="1567543"/>
          </a:xfrm>
          <a:prstGeom prst="line">
            <a:avLst/>
          </a:prstGeom>
          <a:ln w="76200">
            <a:solidFill>
              <a:srgbClr val="FF33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9070528" y="2614612"/>
            <a:ext cx="291186" cy="1478478"/>
          </a:xfrm>
          <a:prstGeom prst="straightConnector1">
            <a:avLst/>
          </a:prstGeom>
          <a:ln w="76200">
            <a:solidFill>
              <a:srgbClr val="990099"/>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525483" y="3820886"/>
            <a:ext cx="0" cy="1186605"/>
          </a:xfrm>
          <a:prstGeom prst="line">
            <a:avLst/>
          </a:prstGeom>
          <a:ln w="76200">
            <a:solidFill>
              <a:srgbClr val="CC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9514118" y="3822957"/>
            <a:ext cx="0" cy="118453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3385453" y="3592286"/>
            <a:ext cx="2759532" cy="0"/>
          </a:xfrm>
          <a:prstGeom prst="straightConnector1">
            <a:avLst/>
          </a:prstGeom>
          <a:ln w="76200">
            <a:solidFill>
              <a:srgbClr val="FF330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117091" y="3592286"/>
            <a:ext cx="2509163" cy="0"/>
          </a:xfrm>
          <a:prstGeom prst="straightConnector1">
            <a:avLst/>
          </a:prstGeom>
          <a:ln w="76200">
            <a:solidFill>
              <a:srgbClr val="FF330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229102" y="2124075"/>
            <a:ext cx="3971925" cy="1905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019799" y="2133600"/>
            <a:ext cx="0" cy="96202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3135086" y="3095625"/>
            <a:ext cx="2884713" cy="145466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019799" y="3095625"/>
            <a:ext cx="2873830" cy="145466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309251" y="1556658"/>
            <a:ext cx="5203377" cy="674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400" b="1" dirty="0" smtClean="0">
                <a:solidFill>
                  <a:schemeClr val="tx1"/>
                </a:solidFill>
                <a:sym typeface="Wingdings" panose="05000000000000000000" pitchFamily="2" charset="2"/>
              </a:rPr>
              <a:t> the </a:t>
            </a:r>
            <a:r>
              <a:rPr lang="en-US" sz="2400" b="1" dirty="0" smtClean="0">
                <a:solidFill>
                  <a:sysClr val="windowText" lastClr="000000"/>
                </a:solidFill>
                <a:effectLst>
                  <a:glow rad="127000">
                    <a:srgbClr val="FFFF00"/>
                  </a:glow>
                </a:effectLst>
                <a:sym typeface="Wingdings" panose="05000000000000000000" pitchFamily="2" charset="2"/>
              </a:rPr>
              <a:t>Light </a:t>
            </a:r>
            <a:r>
              <a:rPr lang="en-US" sz="2400" b="1" dirty="0">
                <a:solidFill>
                  <a:sysClr val="windowText" lastClr="000000"/>
                </a:solidFill>
                <a:effectLst>
                  <a:glow rad="127000">
                    <a:srgbClr val="FFFF00"/>
                  </a:glow>
                </a:effectLst>
                <a:sym typeface="Wingdings" panose="05000000000000000000" pitchFamily="2" charset="2"/>
              </a:rPr>
              <a:t>and Darkness </a:t>
            </a:r>
            <a:r>
              <a:rPr lang="en-US" sz="2400" b="1" dirty="0" smtClean="0">
                <a:solidFill>
                  <a:sysClr val="windowText" lastClr="000000"/>
                </a:solidFill>
                <a:effectLst>
                  <a:glow rad="127000">
                    <a:srgbClr val="FFFF00"/>
                  </a:glow>
                </a:effectLst>
                <a:sym typeface="Wingdings" panose="05000000000000000000" pitchFamily="2" charset="2"/>
              </a:rPr>
              <a:t>mixtures</a:t>
            </a:r>
            <a:endParaRPr lang="en-CA" sz="2400" dirty="0">
              <a:solidFill>
                <a:schemeClr val="tx1"/>
              </a:solidFill>
            </a:endParaRPr>
          </a:p>
        </p:txBody>
      </p:sp>
      <p:sp>
        <p:nvSpPr>
          <p:cNvPr id="49" name="Rectangle 48"/>
          <p:cNvSpPr/>
          <p:nvPr/>
        </p:nvSpPr>
        <p:spPr>
          <a:xfrm>
            <a:off x="8309886" y="1578426"/>
            <a:ext cx="2575831" cy="1153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US" sz="2400" b="1" dirty="0">
                <a:solidFill>
                  <a:schemeClr val="tx1"/>
                </a:solidFill>
                <a:sym typeface="Wingdings" panose="05000000000000000000" pitchFamily="2" charset="2"/>
              </a:rPr>
              <a:t>c</a:t>
            </a:r>
            <a:r>
              <a:rPr lang="en-US" sz="2400" b="1" dirty="0" smtClean="0">
                <a:solidFill>
                  <a:schemeClr val="tx1"/>
                </a:solidFill>
                <a:sym typeface="Wingdings" panose="05000000000000000000" pitchFamily="2" charset="2"/>
              </a:rPr>
              <a:t>annot mean -  </a:t>
            </a:r>
          </a:p>
          <a:p>
            <a:r>
              <a:rPr lang="en-US" sz="3200" b="1" u="sng" dirty="0" smtClean="0">
                <a:solidFill>
                  <a:srgbClr val="C00000"/>
                </a:solidFill>
                <a:sym typeface="Wingdings" panose="05000000000000000000" pitchFamily="2" charset="2"/>
              </a:rPr>
              <a:t>after</a:t>
            </a:r>
            <a:r>
              <a:rPr lang="en-US" sz="3200" b="1" dirty="0" smtClean="0">
                <a:solidFill>
                  <a:srgbClr val="C00000"/>
                </a:solidFill>
                <a:sym typeface="Wingdings" panose="05000000000000000000" pitchFamily="2" charset="2"/>
              </a:rPr>
              <a:t> </a:t>
            </a:r>
            <a:r>
              <a:rPr lang="en-US" sz="3200" b="1" dirty="0">
                <a:solidFill>
                  <a:srgbClr val="C00000"/>
                </a:solidFill>
                <a:sym typeface="Wingdings" panose="05000000000000000000" pitchFamily="2" charset="2"/>
              </a:rPr>
              <a:t>sunset!</a:t>
            </a:r>
          </a:p>
        </p:txBody>
      </p:sp>
      <p:sp>
        <p:nvSpPr>
          <p:cNvPr id="21"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11</a:t>
            </a:fld>
            <a:endParaRPr lang="en-US" sz="1100" dirty="0">
              <a:solidFill>
                <a:schemeClr val="tx1"/>
              </a:solidFill>
            </a:endParaRPr>
          </a:p>
        </p:txBody>
      </p:sp>
    </p:spTree>
    <p:extLst>
      <p:ext uri="{BB962C8B-B14F-4D97-AF65-F5344CB8AC3E}">
        <p14:creationId xmlns:p14="http://schemas.microsoft.com/office/powerpoint/2010/main" val="124020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00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250"/>
                                        <p:tgtEl>
                                          <p:spTgt spid="3">
                                            <p:txEl>
                                              <p:pRg st="3" end="3"/>
                                            </p:txEl>
                                          </p:spTgt>
                                        </p:tgtEl>
                                      </p:cBhvr>
                                    </p:animEffect>
                                  </p:childTnLst>
                                </p:cTn>
                              </p:par>
                              <p:par>
                                <p:cTn id="8" presetID="22" presetClass="entr" presetSubtype="8" fill="hold" nodeType="withEffect">
                                  <p:stCondLst>
                                    <p:cond delay="275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1000"/>
                                        <p:tgtEl>
                                          <p:spTgt spid="18"/>
                                        </p:tgtEl>
                                      </p:cBhvr>
                                    </p:animEffect>
                                  </p:childTnLst>
                                </p:cTn>
                              </p:par>
                              <p:par>
                                <p:cTn id="11" presetID="22" presetClass="entr" presetSubtype="2" fill="hold" nodeType="withEffect">
                                  <p:stCondLst>
                                    <p:cond delay="3500"/>
                                  </p:stCondLst>
                                  <p:childTnLst>
                                    <p:set>
                                      <p:cBhvr>
                                        <p:cTn id="12" dur="1" fill="hold">
                                          <p:stCondLst>
                                            <p:cond delay="0"/>
                                          </p:stCondLst>
                                        </p:cTn>
                                        <p:tgtEl>
                                          <p:spTgt spid="36"/>
                                        </p:tgtEl>
                                        <p:attrNameLst>
                                          <p:attrName>style.visibility</p:attrName>
                                        </p:attrNameLst>
                                      </p:cBhvr>
                                      <p:to>
                                        <p:strVal val="visible"/>
                                      </p:to>
                                    </p:set>
                                    <p:animEffect transition="in" filter="wipe(right)">
                                      <p:cBhvr>
                                        <p:cTn id="13" dur="1000"/>
                                        <p:tgtEl>
                                          <p:spTgt spid="36"/>
                                        </p:tgtEl>
                                      </p:cBhvr>
                                    </p:animEffect>
                                  </p:childTnLst>
                                </p:cTn>
                              </p:par>
                              <p:par>
                                <p:cTn id="14" presetID="22" presetClass="entr" presetSubtype="8" fill="hold" nodeType="withEffect">
                                  <p:stCondLst>
                                    <p:cond delay="350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1000"/>
                                        <p:tgtEl>
                                          <p:spTgt spid="38"/>
                                        </p:tgtEl>
                                      </p:cBhvr>
                                    </p:animEffect>
                                  </p:childTnLst>
                                </p:cTn>
                              </p:par>
                              <p:par>
                                <p:cTn id="17" presetID="47" presetClass="entr" presetSubtype="0" fill="hold" grpId="0" nodeType="withEffect">
                                  <p:stCondLst>
                                    <p:cond delay="500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anim calcmode="lin" valueType="num">
                                      <p:cBhvr>
                                        <p:cTn id="20" dur="1000" fill="hold"/>
                                        <p:tgtEl>
                                          <p:spTgt spid="48"/>
                                        </p:tgtEl>
                                        <p:attrNameLst>
                                          <p:attrName>ppt_x</p:attrName>
                                        </p:attrNameLst>
                                      </p:cBhvr>
                                      <p:tavLst>
                                        <p:tav tm="0">
                                          <p:val>
                                            <p:strVal val="#ppt_x"/>
                                          </p:val>
                                        </p:tav>
                                        <p:tav tm="100000">
                                          <p:val>
                                            <p:strVal val="#ppt_x"/>
                                          </p:val>
                                        </p:tav>
                                      </p:tavLst>
                                    </p:anim>
                                    <p:anim calcmode="lin" valueType="num">
                                      <p:cBhvr>
                                        <p:cTn id="21" dur="1000" fill="hold"/>
                                        <p:tgtEl>
                                          <p:spTgt spid="48"/>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625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250"/>
                                        <p:tgtEl>
                                          <p:spTgt spid="40"/>
                                        </p:tgtEl>
                                      </p:cBhvr>
                                    </p:animEffect>
                                    <p:anim calcmode="lin" valueType="num">
                                      <p:cBhvr>
                                        <p:cTn id="25" dur="1250" fill="hold"/>
                                        <p:tgtEl>
                                          <p:spTgt spid="40"/>
                                        </p:tgtEl>
                                        <p:attrNameLst>
                                          <p:attrName>ppt_x</p:attrName>
                                        </p:attrNameLst>
                                      </p:cBhvr>
                                      <p:tavLst>
                                        <p:tav tm="0">
                                          <p:val>
                                            <p:strVal val="#ppt_x"/>
                                          </p:val>
                                        </p:tav>
                                        <p:tav tm="100000">
                                          <p:val>
                                            <p:strVal val="#ppt_x"/>
                                          </p:val>
                                        </p:tav>
                                      </p:tavLst>
                                    </p:anim>
                                    <p:anim calcmode="lin" valueType="num">
                                      <p:cBhvr>
                                        <p:cTn id="26" dur="1250" fill="hold"/>
                                        <p:tgtEl>
                                          <p:spTgt spid="40"/>
                                        </p:tgtEl>
                                        <p:attrNameLst>
                                          <p:attrName>ppt_y</p:attrName>
                                        </p:attrNameLst>
                                      </p:cBhvr>
                                      <p:tavLst>
                                        <p:tav tm="0">
                                          <p:val>
                                            <p:strVal val="#ppt_y-.1"/>
                                          </p:val>
                                        </p:tav>
                                        <p:tav tm="100000">
                                          <p:val>
                                            <p:strVal val="#ppt_y"/>
                                          </p:val>
                                        </p:tav>
                                      </p:tavLst>
                                    </p:anim>
                                  </p:childTnLst>
                                </p:cTn>
                              </p:par>
                              <p:par>
                                <p:cTn id="27" presetID="22" presetClass="entr" presetSubtype="1" fill="hold" nodeType="withEffect">
                                  <p:stCondLst>
                                    <p:cond delay="7000"/>
                                  </p:stCondLst>
                                  <p:childTnLst>
                                    <p:set>
                                      <p:cBhvr>
                                        <p:cTn id="28" dur="1" fill="hold">
                                          <p:stCondLst>
                                            <p:cond delay="0"/>
                                          </p:stCondLst>
                                        </p:cTn>
                                        <p:tgtEl>
                                          <p:spTgt spid="42"/>
                                        </p:tgtEl>
                                        <p:attrNameLst>
                                          <p:attrName>style.visibility</p:attrName>
                                        </p:attrNameLst>
                                      </p:cBhvr>
                                      <p:to>
                                        <p:strVal val="visible"/>
                                      </p:to>
                                    </p:set>
                                    <p:animEffect transition="in" filter="wipe(up)">
                                      <p:cBhvr>
                                        <p:cTn id="29" dur="1250"/>
                                        <p:tgtEl>
                                          <p:spTgt spid="42"/>
                                        </p:tgtEl>
                                      </p:cBhvr>
                                    </p:animEffect>
                                  </p:childTnLst>
                                </p:cTn>
                              </p:par>
                              <p:par>
                                <p:cTn id="30" presetID="22" presetClass="entr" presetSubtype="1" fill="hold" nodeType="withEffect">
                                  <p:stCondLst>
                                    <p:cond delay="775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1500"/>
                                        <p:tgtEl>
                                          <p:spTgt spid="45"/>
                                        </p:tgtEl>
                                      </p:cBhvr>
                                    </p:animEffect>
                                  </p:childTnLst>
                                </p:cTn>
                              </p:par>
                              <p:par>
                                <p:cTn id="33" presetID="22" presetClass="entr" presetSubtype="8" fill="hold" nodeType="withEffect">
                                  <p:stCondLst>
                                    <p:cond delay="775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1500"/>
                                        <p:tgtEl>
                                          <p:spTgt spid="47"/>
                                        </p:tgtEl>
                                      </p:cBhvr>
                                    </p:animEffect>
                                  </p:childTnLst>
                                </p:cTn>
                              </p:par>
                              <p:par>
                                <p:cTn id="36" presetID="42" presetClass="entr" presetSubtype="0" fill="hold" grpId="0" nodeType="withEffect">
                                  <p:stCondLst>
                                    <p:cond delay="850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1000"/>
                                        <p:tgtEl>
                                          <p:spTgt spid="49"/>
                                        </p:tgtEl>
                                      </p:cBhvr>
                                    </p:animEffect>
                                    <p:anim calcmode="lin" valueType="num">
                                      <p:cBhvr>
                                        <p:cTn id="39" dur="1000" fill="hold"/>
                                        <p:tgtEl>
                                          <p:spTgt spid="49"/>
                                        </p:tgtEl>
                                        <p:attrNameLst>
                                          <p:attrName>ppt_x</p:attrName>
                                        </p:attrNameLst>
                                      </p:cBhvr>
                                      <p:tavLst>
                                        <p:tav tm="0">
                                          <p:val>
                                            <p:strVal val="#ppt_x"/>
                                          </p:val>
                                        </p:tav>
                                        <p:tav tm="100000">
                                          <p:val>
                                            <p:strVal val="#ppt_x"/>
                                          </p:val>
                                        </p:tav>
                                      </p:tavLst>
                                    </p:anim>
                                    <p:anim calcmode="lin" valueType="num">
                                      <p:cBhvr>
                                        <p:cTn id="40" dur="1000" fill="hold"/>
                                        <p:tgtEl>
                                          <p:spTgt spid="49"/>
                                        </p:tgtEl>
                                        <p:attrNameLst>
                                          <p:attrName>ppt_y</p:attrName>
                                        </p:attrNameLst>
                                      </p:cBhvr>
                                      <p:tavLst>
                                        <p:tav tm="0">
                                          <p:val>
                                            <p:strVal val="#ppt_y+.1"/>
                                          </p:val>
                                        </p:tav>
                                        <p:tav tm="100000">
                                          <p:val>
                                            <p:strVal val="#ppt_y"/>
                                          </p:val>
                                        </p:tav>
                                      </p:tavLst>
                                    </p:anim>
                                  </p:childTnLst>
                                </p:cTn>
                              </p:par>
                              <p:par>
                                <p:cTn id="41" presetID="2" presetClass="entr" presetSubtype="4" fill="hold" nodeType="withEffect">
                                  <p:stCondLst>
                                    <p:cond delay="875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180303"/>
            <a:ext cx="11771290" cy="6503831"/>
          </a:xfrm>
          <a:solidFill>
            <a:schemeClr val="bg1"/>
          </a:solidFill>
          <a:ln w="57150">
            <a:solidFill>
              <a:schemeClr val="accent1"/>
            </a:solidFill>
          </a:ln>
          <a:scene3d>
            <a:camera prst="orthographicFront"/>
            <a:lightRig rig="threePt" dir="t"/>
          </a:scene3d>
          <a:sp3d>
            <a:bevelT w="165100" prst="coolSlant"/>
          </a:sp3d>
        </p:spPr>
        <p:txBody>
          <a:bodyPr>
            <a:sp3d extrusionH="57150">
              <a:bevelT w="38100" h="38100"/>
            </a:sp3d>
          </a:bodyPr>
          <a:lstStyle/>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sz="2400" dirty="0" smtClean="0"/>
          </a:p>
          <a:p>
            <a:pPr marL="0" indent="0" algn="ctr">
              <a:buNone/>
            </a:pPr>
            <a:r>
              <a:rPr lang="en-US" sz="2400" dirty="0" smtClean="0"/>
              <a:t>This statement will become </a:t>
            </a:r>
            <a:r>
              <a:rPr lang="en-US" sz="2400" dirty="0" smtClean="0">
                <a:solidFill>
                  <a:srgbClr val="FF0000"/>
                </a:solidFill>
              </a:rPr>
              <a:t>extremely important </a:t>
            </a:r>
            <a:r>
              <a:rPr lang="en-US" sz="2400" dirty="0" smtClean="0"/>
              <a:t>further on.</a:t>
            </a:r>
            <a:endParaRPr lang="en-US" sz="2400" dirty="0"/>
          </a:p>
        </p:txBody>
      </p:sp>
      <p:pic>
        <p:nvPicPr>
          <p:cNvPr id="5" name="Picture 4"/>
          <p:cNvPicPr>
            <a:picLocks noChangeAspect="1"/>
          </p:cNvPicPr>
          <p:nvPr/>
        </p:nvPicPr>
        <p:blipFill>
          <a:blip r:embed="rId3"/>
          <a:stretch>
            <a:fillRect/>
          </a:stretch>
        </p:blipFill>
        <p:spPr>
          <a:xfrm>
            <a:off x="386366" y="618187"/>
            <a:ext cx="11204619" cy="3438659"/>
          </a:xfrm>
          <a:prstGeom prst="rect">
            <a:avLst/>
          </a:prstGeom>
        </p:spPr>
      </p:pic>
      <p:sp>
        <p:nvSpPr>
          <p:cNvPr id="2" name="Cloud Callout 1"/>
          <p:cNvSpPr/>
          <p:nvPr/>
        </p:nvSpPr>
        <p:spPr>
          <a:xfrm>
            <a:off x="195943" y="2514600"/>
            <a:ext cx="2873827" cy="2231571"/>
          </a:xfrm>
          <a:prstGeom prst="cloudCallout">
            <a:avLst>
              <a:gd name="adj1" fmla="val 62381"/>
              <a:gd name="adj2" fmla="val 1792"/>
            </a:avLst>
          </a:prstGeom>
          <a:solidFill>
            <a:srgbClr val="FFC000"/>
          </a:solidFill>
          <a:ln w="38100">
            <a:solidFill>
              <a:srgbClr val="990099"/>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tx1"/>
                </a:solidFill>
              </a:rPr>
              <a:t>Or, conversely, prior to sunrise! </a:t>
            </a:r>
            <a:endParaRPr lang="en-CA" sz="2400" dirty="0">
              <a:solidFill>
                <a:schemeClr val="tx1"/>
              </a:solidFill>
            </a:endParaRPr>
          </a:p>
        </p:txBody>
      </p:sp>
      <p:sp>
        <p:nvSpPr>
          <p:cNvPr id="6"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12</a:t>
            </a:fld>
            <a:endParaRPr lang="en-US" sz="1100" dirty="0">
              <a:solidFill>
                <a:schemeClr val="tx1"/>
              </a:solidFill>
            </a:endParaRPr>
          </a:p>
        </p:txBody>
      </p:sp>
    </p:spTree>
    <p:extLst>
      <p:ext uri="{BB962C8B-B14F-4D97-AF65-F5344CB8AC3E}">
        <p14:creationId xmlns:p14="http://schemas.microsoft.com/office/powerpoint/2010/main" val="427420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375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25" y="180304"/>
            <a:ext cx="11835685" cy="6490952"/>
          </a:xfrm>
          <a:solidFill>
            <a:schemeClr val="bg1"/>
          </a:solidFill>
          <a:ln w="57150">
            <a:solidFill>
              <a:schemeClr val="accent1"/>
            </a:solidFill>
          </a:ln>
          <a:scene3d>
            <a:camera prst="orthographicFront"/>
            <a:lightRig rig="threePt" dir="t"/>
          </a:scene3d>
          <a:sp3d>
            <a:bevelT w="165100" prst="coolSlant"/>
          </a:sp3d>
        </p:spPr>
        <p:txBody>
          <a:bodyPr>
            <a:normAutofit lnSpcReduction="10000"/>
            <a:sp3d extrusionH="57150">
              <a:bevelT w="38100" h="38100" prst="angle"/>
            </a:sp3d>
          </a:bodyPr>
          <a:lstStyle/>
          <a:p>
            <a:r>
              <a:rPr lang="en-US" sz="2400" dirty="0" smtClean="0"/>
              <a:t>Let’s be certain of where the word – </a:t>
            </a:r>
            <a:r>
              <a:rPr lang="en-US" sz="2400" b="1" u="sng" dirty="0" smtClean="0">
                <a:solidFill>
                  <a:srgbClr val="990099"/>
                </a:solidFill>
              </a:rPr>
              <a:t>between</a:t>
            </a:r>
            <a:r>
              <a:rPr lang="en-US" sz="2400" dirty="0" smtClean="0"/>
              <a:t> – points to –</a:t>
            </a:r>
          </a:p>
          <a:p>
            <a:endParaRPr lang="en-US" sz="2400" b="1" dirty="0">
              <a:solidFill>
                <a:srgbClr val="0000FF"/>
              </a:solidFill>
            </a:endParaRPr>
          </a:p>
          <a:p>
            <a:r>
              <a:rPr lang="en-US" sz="2800" b="1" dirty="0" smtClean="0">
                <a:solidFill>
                  <a:srgbClr val="0000FF"/>
                </a:solidFill>
              </a:rPr>
              <a:t>Between</a:t>
            </a:r>
          </a:p>
          <a:p>
            <a:endParaRPr lang="en-US" sz="2400" dirty="0" smtClean="0"/>
          </a:p>
          <a:p>
            <a:pPr marL="0" indent="0">
              <a:buNone/>
            </a:pPr>
            <a:endParaRPr lang="en-US" sz="2400" dirty="0"/>
          </a:p>
          <a:p>
            <a:r>
              <a:rPr lang="en-US" sz="2400" b="1" dirty="0" smtClean="0">
                <a:solidFill>
                  <a:srgbClr val="FF3300"/>
                </a:solidFill>
              </a:rPr>
              <a:t>  Dawn</a:t>
            </a:r>
            <a:r>
              <a:rPr lang="en-US" sz="2400" dirty="0" smtClean="0"/>
              <a:t>          </a:t>
            </a:r>
            <a:r>
              <a:rPr lang="en-US" sz="2400" b="1" dirty="0" smtClean="0">
                <a:solidFill>
                  <a:srgbClr val="F725E8"/>
                </a:solidFill>
              </a:rPr>
              <a:t>Sunrise</a:t>
            </a:r>
            <a:r>
              <a:rPr lang="en-US" sz="2400" dirty="0" smtClean="0"/>
              <a:t>						      </a:t>
            </a:r>
            <a:r>
              <a:rPr lang="en-US" sz="2400" b="1" dirty="0" smtClean="0">
                <a:solidFill>
                  <a:srgbClr val="FFC000"/>
                </a:solidFill>
              </a:rPr>
              <a:t>Sunset    </a:t>
            </a:r>
            <a:r>
              <a:rPr lang="en-US" sz="2400" b="1" dirty="0" smtClean="0"/>
              <a:t>Night</a:t>
            </a:r>
          </a:p>
          <a:p>
            <a:endParaRPr lang="en-US" sz="2400" dirty="0"/>
          </a:p>
          <a:p>
            <a:endParaRPr lang="en-US" sz="2400" dirty="0" smtClean="0"/>
          </a:p>
          <a:p>
            <a:pPr marL="1371400" lvl="5" indent="0">
              <a:buNone/>
            </a:pPr>
            <a:endParaRPr lang="en-US" sz="2400" dirty="0"/>
          </a:p>
          <a:p>
            <a:pPr marL="1371400" lvl="5" indent="0">
              <a:buNone/>
            </a:pPr>
            <a:endParaRPr lang="en-US" sz="2400" dirty="0"/>
          </a:p>
          <a:p>
            <a:pPr marL="1371400" lvl="5" indent="0">
              <a:buNone/>
            </a:pPr>
            <a:endParaRPr lang="en-US" sz="2800" b="1" dirty="0" smtClean="0"/>
          </a:p>
          <a:p>
            <a:pPr marL="182880" lvl="5" indent="-182880">
              <a:spcBef>
                <a:spcPts val="900"/>
              </a:spcBef>
            </a:pPr>
            <a:r>
              <a:rPr lang="en-US" sz="2800" b="1" dirty="0" smtClean="0">
                <a:solidFill>
                  <a:srgbClr val="FF0000"/>
                </a:solidFill>
              </a:rPr>
              <a:t>“Between”</a:t>
            </a:r>
            <a:r>
              <a:rPr lang="en-US" sz="2800" dirty="0" smtClean="0"/>
              <a:t> indicates </a:t>
            </a:r>
            <a:r>
              <a:rPr lang="en-US" sz="2800" b="1" dirty="0" smtClean="0">
                <a:effectLst>
                  <a:glow rad="127000">
                    <a:srgbClr val="00FF00"/>
                  </a:glow>
                </a:effectLst>
              </a:rPr>
              <a:t>after </a:t>
            </a:r>
            <a:r>
              <a:rPr lang="en-US" sz="2800" b="1" dirty="0">
                <a:effectLst>
                  <a:glow rad="127000">
                    <a:srgbClr val="00FF00"/>
                  </a:glow>
                </a:effectLst>
              </a:rPr>
              <a:t>sunrise, </a:t>
            </a:r>
            <a:r>
              <a:rPr lang="en-US" sz="2800" dirty="0" smtClean="0"/>
              <a:t>and/or, </a:t>
            </a:r>
            <a:r>
              <a:rPr lang="en-US" sz="2800" b="1" dirty="0" smtClean="0">
                <a:effectLst>
                  <a:glow rad="127000">
                    <a:srgbClr val="FFFF00"/>
                  </a:glow>
                </a:effectLst>
              </a:rPr>
              <a:t>prior to - the sun set!</a:t>
            </a:r>
            <a:endParaRPr lang="en-US" sz="2800" b="1" dirty="0">
              <a:effectLst>
                <a:glow rad="127000">
                  <a:srgbClr val="FFFF00"/>
                </a:glow>
              </a:effectLst>
            </a:endParaRPr>
          </a:p>
          <a:p>
            <a:pPr marL="0" indent="0">
              <a:buNone/>
            </a:pPr>
            <a:endParaRPr lang="en-US" sz="2400" dirty="0"/>
          </a:p>
          <a:p>
            <a:pPr marL="0" indent="0" algn="ctr">
              <a:buNone/>
            </a:pPr>
            <a:r>
              <a:rPr lang="en-US" sz="2400" dirty="0" smtClean="0"/>
              <a:t>Ok, let’s look at some Scriptures and apply this concept to them.  </a:t>
            </a:r>
            <a:r>
              <a:rPr lang="en-US" sz="2400" dirty="0" smtClean="0">
                <a:sym typeface="Wingdings" panose="05000000000000000000" pitchFamily="2" charset="2"/>
              </a:rPr>
              <a:t></a:t>
            </a:r>
            <a:endParaRPr lang="en-US" sz="2400" dirty="0"/>
          </a:p>
        </p:txBody>
      </p:sp>
      <p:sp>
        <p:nvSpPr>
          <p:cNvPr id="2" name="Rectangle 1"/>
          <p:cNvSpPr/>
          <p:nvPr/>
        </p:nvSpPr>
        <p:spPr>
          <a:xfrm>
            <a:off x="2449286" y="3571757"/>
            <a:ext cx="6955971" cy="914400"/>
          </a:xfrm>
          <a:prstGeom prst="rect">
            <a:avLst/>
          </a:prstGeom>
          <a:noFill/>
          <a:ln w="76200">
            <a:solidFill>
              <a:schemeClr val="accent3">
                <a:lumMod val="60000"/>
                <a:lumOff val="4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dirty="0" smtClean="0">
                <a:solidFill>
                  <a:schemeClr val="tx1"/>
                </a:solidFill>
              </a:rPr>
              <a:t>Light Season</a:t>
            </a:r>
            <a:endParaRPr lang="en-CA" sz="4000" dirty="0">
              <a:solidFill>
                <a:schemeClr val="tx1"/>
              </a:solidFill>
            </a:endParaRPr>
          </a:p>
        </p:txBody>
      </p:sp>
      <p:sp>
        <p:nvSpPr>
          <p:cNvPr id="4" name="Rectangle 3"/>
          <p:cNvSpPr/>
          <p:nvPr/>
        </p:nvSpPr>
        <p:spPr>
          <a:xfrm>
            <a:off x="1469570" y="3603184"/>
            <a:ext cx="914400" cy="914400"/>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9470573" y="3592305"/>
            <a:ext cx="914400" cy="914400"/>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V="1">
            <a:off x="1469570" y="2850796"/>
            <a:ext cx="0" cy="1676413"/>
          </a:xfrm>
          <a:prstGeom prst="line">
            <a:avLst/>
          </a:prstGeom>
          <a:ln w="76200">
            <a:solidFill>
              <a:srgbClr val="FF33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4" name="Right Brace 13"/>
          <p:cNvSpPr/>
          <p:nvPr/>
        </p:nvSpPr>
        <p:spPr>
          <a:xfrm rot="16200000">
            <a:off x="5599932" y="-267458"/>
            <a:ext cx="654679" cy="7086603"/>
          </a:xfrm>
          <a:prstGeom prst="rightBrace">
            <a:avLst>
              <a:gd name="adj1" fmla="val 121400"/>
              <a:gd name="adj2" fmla="val 50000"/>
            </a:avLst>
          </a:prstGeom>
          <a:solidFill>
            <a:srgbClr val="FFFF00"/>
          </a:solidFill>
          <a:ln w="57150">
            <a:solidFill>
              <a:srgbClr val="00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6" name="Straight Arrow Connector 15"/>
          <p:cNvCxnSpPr/>
          <p:nvPr/>
        </p:nvCxnSpPr>
        <p:spPr>
          <a:xfrm>
            <a:off x="1600200" y="1524000"/>
            <a:ext cx="4327071" cy="1424503"/>
          </a:xfrm>
          <a:prstGeom prst="straightConnector1">
            <a:avLst/>
          </a:prstGeom>
          <a:ln w="76200">
            <a:solidFill>
              <a:srgbClr val="0000FF"/>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237250" y="1524000"/>
            <a:ext cx="4721681" cy="1088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926770" y="1524000"/>
            <a:ext cx="4517573" cy="2427514"/>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444343" y="1534886"/>
            <a:ext cx="3396343" cy="2416628"/>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2732315" y="4158345"/>
            <a:ext cx="2198914" cy="827312"/>
          </a:xfrm>
          <a:prstGeom prst="straightConnector1">
            <a:avLst/>
          </a:prstGeom>
          <a:ln w="57150">
            <a:solidFill>
              <a:schemeClr val="tx1"/>
            </a:solidFill>
            <a:tailEnd type="arrow"/>
          </a:ln>
          <a:effectLst>
            <a:glow rad="127000">
              <a:srgbClr val="00FF00"/>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8403771" y="4158345"/>
            <a:ext cx="849092" cy="827312"/>
          </a:xfrm>
          <a:prstGeom prst="straightConnector1">
            <a:avLst/>
          </a:prstGeom>
          <a:ln w="57150">
            <a:solidFill>
              <a:schemeClr val="tx1"/>
            </a:solidFill>
            <a:tailEnd type="arrow"/>
          </a:ln>
          <a:effectLst>
            <a:glow rad="127000">
              <a:srgbClr val="FFFF00"/>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384973" y="2841171"/>
            <a:ext cx="0" cy="1665534"/>
          </a:xfrm>
          <a:prstGeom prst="line">
            <a:avLst/>
          </a:prstGeom>
          <a:ln w="762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090053" y="957940"/>
            <a:ext cx="9731827"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r>
              <a:rPr lang="en-US" sz="2800" dirty="0">
                <a:solidFill>
                  <a:schemeClr val="tx1"/>
                </a:solidFill>
              </a:rPr>
              <a:t>t</a:t>
            </a:r>
            <a:r>
              <a:rPr lang="en-US" sz="2800" dirty="0" smtClean="0">
                <a:solidFill>
                  <a:schemeClr val="tx1"/>
                </a:solidFill>
              </a:rPr>
              <a:t>he </a:t>
            </a:r>
            <a:r>
              <a:rPr lang="en-US" sz="2800" b="1" i="1" dirty="0" smtClean="0">
                <a:solidFill>
                  <a:srgbClr val="CC9900"/>
                </a:solidFill>
              </a:rPr>
              <a:t>“ereb,” </a:t>
            </a:r>
            <a:r>
              <a:rPr lang="en-US" sz="2800" b="1" dirty="0">
                <a:solidFill>
                  <a:schemeClr val="tx1"/>
                </a:solidFill>
              </a:rPr>
              <a:t>Light and Darkness mixtures - </a:t>
            </a:r>
            <a:r>
              <a:rPr lang="en-US" sz="2800" dirty="0" smtClean="0">
                <a:solidFill>
                  <a:schemeClr val="tx1"/>
                </a:solidFill>
              </a:rPr>
              <a:t>{or, twilights</a:t>
            </a:r>
            <a:r>
              <a:rPr lang="en-US" sz="2800" dirty="0">
                <a:solidFill>
                  <a:schemeClr val="tx1"/>
                </a:solidFill>
              </a:rPr>
              <a:t>}.</a:t>
            </a:r>
          </a:p>
        </p:txBody>
      </p:sp>
      <p:cxnSp>
        <p:nvCxnSpPr>
          <p:cNvPr id="8" name="Straight Connector 7"/>
          <p:cNvCxnSpPr/>
          <p:nvPr/>
        </p:nvCxnSpPr>
        <p:spPr>
          <a:xfrm flipV="1">
            <a:off x="2383970" y="2841171"/>
            <a:ext cx="0" cy="1676413"/>
          </a:xfrm>
          <a:prstGeom prst="line">
            <a:avLst/>
          </a:prstGeom>
          <a:ln w="76200">
            <a:solidFill>
              <a:srgbClr val="F725E8"/>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470573" y="2841171"/>
            <a:ext cx="0" cy="1676413"/>
          </a:xfrm>
          <a:prstGeom prst="line">
            <a:avLst/>
          </a:prstGeom>
          <a:ln w="76200">
            <a:solidFill>
              <a:srgbClr val="FFC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9"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13</a:t>
            </a:fld>
            <a:endParaRPr lang="en-US" sz="1100" dirty="0">
              <a:solidFill>
                <a:schemeClr val="tx1"/>
              </a:solidFill>
            </a:endParaRPr>
          </a:p>
        </p:txBody>
      </p:sp>
    </p:spTree>
    <p:extLst>
      <p:ext uri="{BB962C8B-B14F-4D97-AF65-F5344CB8AC3E}">
        <p14:creationId xmlns:p14="http://schemas.microsoft.com/office/powerpoint/2010/main" val="374815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1000"/>
                                        <p:tgtEl>
                                          <p:spTgt spid="3">
                                            <p:txEl>
                                              <p:pRg st="2" end="2"/>
                                            </p:txEl>
                                          </p:spTgt>
                                        </p:tgtEl>
                                      </p:cBhvr>
                                    </p:animEffect>
                                  </p:childTnLst>
                                </p:cTn>
                              </p:par>
                              <p:par>
                                <p:cTn id="8" presetID="22" presetClass="entr" presetSubtype="1" fill="hold" nodeType="withEffect">
                                  <p:stCondLst>
                                    <p:cond delay="150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1250"/>
                                        <p:tgtEl>
                                          <p:spTgt spid="16"/>
                                        </p:tgtEl>
                                      </p:cBhvr>
                                    </p:animEffect>
                                  </p:childTnLst>
                                </p:cTn>
                              </p:par>
                              <p:par>
                                <p:cTn id="11" presetID="22" presetClass="entr" presetSubtype="1" fill="hold" grpId="0" nodeType="withEffect">
                                  <p:stCondLst>
                                    <p:cond delay="275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1250"/>
                                        <p:tgtEl>
                                          <p:spTgt spid="14"/>
                                        </p:tgtEl>
                                      </p:cBhvr>
                                    </p:animEffect>
                                  </p:childTnLst>
                                </p:cTn>
                              </p:par>
                              <p:par>
                                <p:cTn id="14" presetID="47" presetClass="entr" presetSubtype="0" fill="hold" grpId="0" nodeType="withEffect">
                                  <p:stCondLst>
                                    <p:cond delay="45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16" presetClass="entr" presetSubtype="21" fill="hold" nodeType="withEffect">
                                  <p:stCondLst>
                                    <p:cond delay="525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1000"/>
                                        <p:tgtEl>
                                          <p:spTgt spid="18"/>
                                        </p:tgtEl>
                                      </p:cBhvr>
                                    </p:animEffect>
                                  </p:childTnLst>
                                </p:cTn>
                              </p:par>
                              <p:par>
                                <p:cTn id="22" presetID="22" presetClass="entr" presetSubtype="1" fill="hold" nodeType="withEffect">
                                  <p:stCondLst>
                                    <p:cond delay="600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1500"/>
                                        <p:tgtEl>
                                          <p:spTgt spid="20"/>
                                        </p:tgtEl>
                                      </p:cBhvr>
                                    </p:animEffect>
                                  </p:childTnLst>
                                </p:cTn>
                              </p:par>
                              <p:par>
                                <p:cTn id="25" presetID="22" presetClass="entr" presetSubtype="1" fill="hold" nodeType="withEffect">
                                  <p:stCondLst>
                                    <p:cond delay="600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1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wipe(left)">
                                      <p:cBhvr>
                                        <p:cTn id="32" dur="2000"/>
                                        <p:tgtEl>
                                          <p:spTgt spid="3">
                                            <p:txEl>
                                              <p:pRg st="11" end="11"/>
                                            </p:txEl>
                                          </p:spTgt>
                                        </p:tgtEl>
                                      </p:cBhvr>
                                    </p:animEffect>
                                  </p:childTnLst>
                                </p:cTn>
                              </p:par>
                              <p:par>
                                <p:cTn id="33" presetID="42" presetClass="entr" presetSubtype="0" fill="hold" nodeType="withEffect">
                                  <p:stCondLst>
                                    <p:cond delay="75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250"/>
                                        <p:tgtEl>
                                          <p:spTgt spid="25"/>
                                        </p:tgtEl>
                                      </p:cBhvr>
                                    </p:animEffect>
                                    <p:anim calcmode="lin" valueType="num">
                                      <p:cBhvr>
                                        <p:cTn id="36" dur="1250" fill="hold"/>
                                        <p:tgtEl>
                                          <p:spTgt spid="25"/>
                                        </p:tgtEl>
                                        <p:attrNameLst>
                                          <p:attrName>ppt_x</p:attrName>
                                        </p:attrNameLst>
                                      </p:cBhvr>
                                      <p:tavLst>
                                        <p:tav tm="0">
                                          <p:val>
                                            <p:strVal val="#ppt_x"/>
                                          </p:val>
                                        </p:tav>
                                        <p:tav tm="100000">
                                          <p:val>
                                            <p:strVal val="#ppt_x"/>
                                          </p:val>
                                        </p:tav>
                                      </p:tavLst>
                                    </p:anim>
                                    <p:anim calcmode="lin" valueType="num">
                                      <p:cBhvr>
                                        <p:cTn id="37" dur="125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250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250"/>
                                        <p:tgtEl>
                                          <p:spTgt spid="27"/>
                                        </p:tgtEl>
                                      </p:cBhvr>
                                    </p:animEffect>
                                    <p:anim calcmode="lin" valueType="num">
                                      <p:cBhvr>
                                        <p:cTn id="41" dur="1250" fill="hold"/>
                                        <p:tgtEl>
                                          <p:spTgt spid="27"/>
                                        </p:tgtEl>
                                        <p:attrNameLst>
                                          <p:attrName>ppt_x</p:attrName>
                                        </p:attrNameLst>
                                      </p:cBhvr>
                                      <p:tavLst>
                                        <p:tav tm="0">
                                          <p:val>
                                            <p:strVal val="#ppt_x"/>
                                          </p:val>
                                        </p:tav>
                                        <p:tav tm="100000">
                                          <p:val>
                                            <p:strVal val="#ppt_x"/>
                                          </p:val>
                                        </p:tav>
                                      </p:tavLst>
                                    </p:anim>
                                    <p:anim calcmode="lin" valueType="num">
                                      <p:cBhvr>
                                        <p:cTn id="42" dur="125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wipe(up)">
                                      <p:cBhvr>
                                        <p:cTn id="47" dur="125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303" y="193183"/>
            <a:ext cx="11835685" cy="6452316"/>
          </a:xfrm>
          <a:solidFill>
            <a:schemeClr val="bg1"/>
          </a:solidFill>
          <a:ln w="57150">
            <a:solidFill>
              <a:schemeClr val="accent1"/>
            </a:solidFill>
          </a:ln>
          <a:scene3d>
            <a:camera prst="orthographicFront"/>
            <a:lightRig rig="threePt" dir="t"/>
          </a:scene3d>
          <a:sp3d>
            <a:bevelT w="165100" prst="coolSlant"/>
          </a:sp3d>
        </p:spPr>
        <p:txBody>
          <a:bodyPr>
            <a:normAutofit/>
            <a:sp3d extrusionH="57150">
              <a:bevelT w="38100" h="38100"/>
            </a:sp3d>
          </a:bodyPr>
          <a:lstStyle/>
          <a:p>
            <a:r>
              <a:rPr lang="en-US" sz="2400" dirty="0">
                <a:solidFill>
                  <a:srgbClr val="008080"/>
                </a:solidFill>
                <a:latin typeface="Georgia" panose="02040502050405020303" pitchFamily="18" charset="0"/>
              </a:rPr>
              <a:t>Exo 12:3</a:t>
            </a:r>
            <a:r>
              <a:rPr lang="en-US" sz="2400" dirty="0">
                <a:solidFill>
                  <a:prstClr val="black"/>
                </a:solidFill>
                <a:latin typeface="Georgia" panose="02040502050405020303" pitchFamily="18" charset="0"/>
              </a:rPr>
              <a:t>  </a:t>
            </a:r>
            <a:r>
              <a:rPr lang="en-US" sz="2400" dirty="0">
                <a:solidFill>
                  <a:srgbClr val="FF3300"/>
                </a:solidFill>
                <a:latin typeface="Georgia" panose="02040502050405020303" pitchFamily="18" charset="0"/>
              </a:rPr>
              <a:t>“Speak to all the congregation of </a:t>
            </a:r>
            <a:r>
              <a:rPr lang="en-US" sz="2400" dirty="0" err="1">
                <a:solidFill>
                  <a:srgbClr val="FF3300"/>
                </a:solidFill>
                <a:latin typeface="Georgia" panose="02040502050405020303" pitchFamily="18" charset="0"/>
              </a:rPr>
              <a:t>Yisra’ĕl</a:t>
            </a:r>
            <a:r>
              <a:rPr lang="en-US" sz="2400" dirty="0">
                <a:solidFill>
                  <a:srgbClr val="FF3300"/>
                </a:solidFill>
                <a:latin typeface="Georgia" panose="02040502050405020303" pitchFamily="18" charset="0"/>
              </a:rPr>
              <a:t>, saying, ‘On the tenth day of this month each one of them is to take for himself a lamb, according to the house of his father, a lamb for a household. </a:t>
            </a:r>
          </a:p>
          <a:p>
            <a:r>
              <a:rPr lang="en-US" sz="2400" dirty="0">
                <a:solidFill>
                  <a:srgbClr val="008080"/>
                </a:solidFill>
                <a:latin typeface="Georgia" panose="02040502050405020303" pitchFamily="18" charset="0"/>
              </a:rPr>
              <a:t>Exo 12:4</a:t>
            </a:r>
            <a:r>
              <a:rPr lang="en-US" sz="2400" dirty="0">
                <a:solidFill>
                  <a:prstClr val="black"/>
                </a:solidFill>
                <a:latin typeface="Georgia" panose="02040502050405020303" pitchFamily="18" charset="0"/>
              </a:rPr>
              <a:t>  </a:t>
            </a:r>
            <a:r>
              <a:rPr lang="en-US" sz="2400" dirty="0">
                <a:solidFill>
                  <a:srgbClr val="FF3300"/>
                </a:solidFill>
                <a:latin typeface="Georgia" panose="02040502050405020303" pitchFamily="18" charset="0"/>
              </a:rPr>
              <a:t>‘And if the household is too small for the lamb, let him and his </a:t>
            </a:r>
            <a:r>
              <a:rPr lang="en-US" sz="2400" dirty="0" err="1">
                <a:solidFill>
                  <a:srgbClr val="FF3300"/>
                </a:solidFill>
                <a:latin typeface="Georgia" panose="02040502050405020303" pitchFamily="18" charset="0"/>
              </a:rPr>
              <a:t>neighbour</a:t>
            </a:r>
            <a:r>
              <a:rPr lang="en-US" sz="2400" dirty="0">
                <a:solidFill>
                  <a:srgbClr val="FF3300"/>
                </a:solidFill>
                <a:latin typeface="Georgia" panose="02040502050405020303" pitchFamily="18" charset="0"/>
              </a:rPr>
              <a:t> next to his house take it according to the number of the beings, according to each man’s need you make your count for the lamb. </a:t>
            </a:r>
          </a:p>
          <a:p>
            <a:r>
              <a:rPr lang="en-US" sz="2400" dirty="0">
                <a:solidFill>
                  <a:srgbClr val="008080"/>
                </a:solidFill>
                <a:latin typeface="Georgia" panose="02040502050405020303" pitchFamily="18" charset="0"/>
              </a:rPr>
              <a:t>Exo 12:5</a:t>
            </a:r>
            <a:r>
              <a:rPr lang="en-US" sz="2400" dirty="0">
                <a:solidFill>
                  <a:prstClr val="black"/>
                </a:solidFill>
                <a:latin typeface="Georgia" panose="02040502050405020303" pitchFamily="18" charset="0"/>
              </a:rPr>
              <a:t>  </a:t>
            </a:r>
            <a:r>
              <a:rPr lang="en-US" sz="2400" dirty="0">
                <a:solidFill>
                  <a:srgbClr val="FF3300"/>
                </a:solidFill>
                <a:latin typeface="Georgia" panose="02040502050405020303" pitchFamily="18" charset="0"/>
              </a:rPr>
              <a:t>‘Let the lamb be a perfect one, a year old male. </a:t>
            </a:r>
            <a:r>
              <a:rPr lang="en-US" sz="2400" dirty="0" smtClean="0">
                <a:solidFill>
                  <a:srgbClr val="FF3300"/>
                </a:solidFill>
                <a:latin typeface="Georgia" panose="02040502050405020303" pitchFamily="18" charset="0"/>
              </a:rPr>
              <a:t> Take </a:t>
            </a:r>
            <a:r>
              <a:rPr lang="en-US" sz="2400" dirty="0">
                <a:solidFill>
                  <a:srgbClr val="FF3300"/>
                </a:solidFill>
                <a:latin typeface="Georgia" panose="02040502050405020303" pitchFamily="18" charset="0"/>
              </a:rPr>
              <a:t>it from the sheep or from the goats. </a:t>
            </a:r>
          </a:p>
          <a:p>
            <a:r>
              <a:rPr lang="en-US" sz="2400" dirty="0">
                <a:solidFill>
                  <a:srgbClr val="008080"/>
                </a:solidFill>
                <a:latin typeface="Georgia" panose="02040502050405020303" pitchFamily="18" charset="0"/>
              </a:rPr>
              <a:t>Exo 12:6</a:t>
            </a:r>
            <a:r>
              <a:rPr lang="en-US" sz="2400" dirty="0">
                <a:solidFill>
                  <a:prstClr val="black"/>
                </a:solidFill>
                <a:latin typeface="Georgia" panose="02040502050405020303" pitchFamily="18" charset="0"/>
              </a:rPr>
              <a:t>  </a:t>
            </a:r>
            <a:r>
              <a:rPr lang="en-US" sz="2400" dirty="0">
                <a:solidFill>
                  <a:srgbClr val="FF3300"/>
                </a:solidFill>
                <a:latin typeface="Georgia" panose="02040502050405020303" pitchFamily="18" charset="0"/>
              </a:rPr>
              <a:t>‘And you shall keep it until the fourteenth day of the same month. Then all the assembly of the congregation of </a:t>
            </a:r>
            <a:r>
              <a:rPr lang="en-US" sz="2400" dirty="0" err="1">
                <a:solidFill>
                  <a:srgbClr val="FF3300"/>
                </a:solidFill>
                <a:latin typeface="Georgia" panose="02040502050405020303" pitchFamily="18" charset="0"/>
              </a:rPr>
              <a:t>Yisra’ĕl</a:t>
            </a:r>
            <a:r>
              <a:rPr lang="en-US" sz="2400" dirty="0">
                <a:solidFill>
                  <a:srgbClr val="FF3300"/>
                </a:solidFill>
                <a:latin typeface="Georgia" panose="02040502050405020303" pitchFamily="18" charset="0"/>
              </a:rPr>
              <a:t> shall kill it </a:t>
            </a:r>
            <a:r>
              <a:rPr lang="en-US" sz="2400" b="1" u="sng" dirty="0">
                <a:solidFill>
                  <a:srgbClr val="990099"/>
                </a:solidFill>
                <a:latin typeface="Georgia" panose="02040502050405020303" pitchFamily="18" charset="0"/>
              </a:rPr>
              <a:t>between the evenings</a:t>
            </a:r>
            <a:r>
              <a:rPr lang="en-US" sz="2400" b="1" dirty="0">
                <a:solidFill>
                  <a:srgbClr val="990099"/>
                </a:solidFill>
                <a:latin typeface="Georgia" panose="02040502050405020303" pitchFamily="18" charset="0"/>
              </a:rPr>
              <a:t>. </a:t>
            </a:r>
          </a:p>
          <a:p>
            <a:endParaRPr lang="en-US" sz="2400" dirty="0" smtClean="0"/>
          </a:p>
          <a:p>
            <a:r>
              <a:rPr lang="en-US" sz="2400" dirty="0" smtClean="0"/>
              <a:t>Judging by what we have been studying, the precious animal’s life must have been taken sometime </a:t>
            </a:r>
            <a:r>
              <a:rPr lang="en-US" sz="2400" b="1" dirty="0" smtClean="0">
                <a:solidFill>
                  <a:srgbClr val="F725E8"/>
                </a:solidFill>
              </a:rPr>
              <a:t>after the sunrise </a:t>
            </a:r>
            <a:r>
              <a:rPr lang="en-US" sz="2400" dirty="0" smtClean="0"/>
              <a:t>and </a:t>
            </a:r>
            <a:r>
              <a:rPr lang="en-US" sz="2400" b="1" dirty="0" smtClean="0">
                <a:solidFill>
                  <a:srgbClr val="FF9900"/>
                </a:solidFill>
              </a:rPr>
              <a:t>before the sunset.  </a:t>
            </a:r>
          </a:p>
          <a:p>
            <a:r>
              <a:rPr lang="en-US" sz="2400" dirty="0" smtClean="0"/>
              <a:t>There is no problem here.  The Scriptural and historical records show full compliance with this concept.</a:t>
            </a:r>
            <a:endParaRPr lang="en-US" sz="2400" dirty="0"/>
          </a:p>
        </p:txBody>
      </p:sp>
      <p:sp>
        <p:nvSpPr>
          <p:cNvPr id="4" name="TextBox 3"/>
          <p:cNvSpPr txBox="1"/>
          <p:nvPr/>
        </p:nvSpPr>
        <p:spPr>
          <a:xfrm>
            <a:off x="1249876" y="7189437"/>
            <a:ext cx="9666515" cy="923330"/>
          </a:xfrm>
          <a:prstGeom prst="rect">
            <a:avLst/>
          </a:prstGeom>
          <a:solidFill>
            <a:schemeClr val="accent3">
              <a:lumMod val="20000"/>
              <a:lumOff val="80000"/>
            </a:schemeClr>
          </a:solidFill>
        </p:spPr>
        <p:txBody>
          <a:bodyPr wrap="square" rtlCol="0">
            <a:spAutoFit/>
          </a:bodyPr>
          <a:lstStyle/>
          <a:p>
            <a:r>
              <a:rPr lang="en-US" dirty="0" smtClean="0"/>
              <a:t>Dec 15</a:t>
            </a:r>
            <a:r>
              <a:rPr lang="en-US" baseline="30000" dirty="0" smtClean="0"/>
              <a:t>th</a:t>
            </a:r>
            <a:r>
              <a:rPr lang="en-US" dirty="0" smtClean="0"/>
              <a:t>:  Instead of using the word “destroyed” how about saying this:  “… the precious animal’s </a:t>
            </a:r>
            <a:r>
              <a:rPr lang="en-US" dirty="0" smtClean="0">
                <a:solidFill>
                  <a:srgbClr val="C00000"/>
                </a:solidFill>
              </a:rPr>
              <a:t>life must have been taken </a:t>
            </a:r>
            <a:r>
              <a:rPr lang="en-US" dirty="0" smtClean="0"/>
              <a:t>some time after the sunrise …”  The word “destroyed” is on the verge of animal cruelty – a crime against covenant </a:t>
            </a:r>
            <a:r>
              <a:rPr lang="en-US" dirty="0" err="1" smtClean="0"/>
              <a:t>torah</a:t>
            </a:r>
            <a:r>
              <a:rPr lang="en-US" dirty="0" smtClean="0"/>
              <a:t>.</a:t>
            </a:r>
            <a:endParaRPr lang="en-US" dirty="0"/>
          </a:p>
        </p:txBody>
      </p:sp>
      <p:sp>
        <p:nvSpPr>
          <p:cNvPr id="5"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14</a:t>
            </a:fld>
            <a:endParaRPr lang="en-US" sz="1100" dirty="0">
              <a:solidFill>
                <a:schemeClr val="tx1"/>
              </a:solidFill>
            </a:endParaRPr>
          </a:p>
        </p:txBody>
      </p:sp>
    </p:spTree>
    <p:extLst>
      <p:ext uri="{BB962C8B-B14F-4D97-AF65-F5344CB8AC3E}">
        <p14:creationId xmlns:p14="http://schemas.microsoft.com/office/powerpoint/2010/main" val="228089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up)">
                                      <p:cBhvr>
                                        <p:cTn id="7" dur="1250"/>
                                        <p:tgtEl>
                                          <p:spTgt spid="3">
                                            <p:txEl>
                                              <p:pRg st="5" end="5"/>
                                            </p:txEl>
                                          </p:spTgt>
                                        </p:tgtEl>
                                      </p:cBhvr>
                                    </p:animEffect>
                                  </p:childTnLst>
                                </p:cTn>
                              </p:par>
                            </p:childTnLst>
                          </p:cTn>
                        </p:par>
                        <p:par>
                          <p:cTn id="8" fill="hold">
                            <p:stCondLst>
                              <p:cond delay="1250"/>
                            </p:stCondLst>
                            <p:childTnLst>
                              <p:par>
                                <p:cTn id="9" presetID="22" presetClass="entr" presetSubtype="1" fill="hold"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wipe(up)">
                                      <p:cBhvr>
                                        <p:cTn id="11"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167425"/>
            <a:ext cx="11797048" cy="6490952"/>
          </a:xfrm>
          <a:solidFill>
            <a:schemeClr val="bg1"/>
          </a:solidFill>
          <a:ln w="57150">
            <a:solidFill>
              <a:schemeClr val="accent1"/>
            </a:solidFill>
          </a:ln>
          <a:scene3d>
            <a:camera prst="orthographicFront"/>
            <a:lightRig rig="threePt" dir="t"/>
          </a:scene3d>
          <a:sp3d>
            <a:bevelT w="165100" prst="coolSlant"/>
          </a:sp3d>
        </p:spPr>
        <p:txBody>
          <a:bodyPr anchor="t">
            <a:normAutofit/>
            <a:sp3d extrusionH="57150">
              <a:bevelT w="38100" h="38100"/>
            </a:sp3d>
          </a:bodyPr>
          <a:lstStyle/>
          <a:p>
            <a:r>
              <a:rPr lang="en-US" sz="2400" dirty="0" smtClean="0"/>
              <a:t>The ultra special lamb </a:t>
            </a:r>
            <a:r>
              <a:rPr lang="en-US" sz="2400" dirty="0" smtClean="0">
                <a:solidFill>
                  <a:srgbClr val="0000FF"/>
                </a:solidFill>
              </a:rPr>
              <a:t>{PASSOVER OF EXODUS 12} </a:t>
            </a:r>
            <a:r>
              <a:rPr lang="en-US" sz="2400" dirty="0" smtClean="0"/>
              <a:t>was:</a:t>
            </a:r>
          </a:p>
          <a:p>
            <a:pPr marL="0" indent="0">
              <a:buNone/>
            </a:pPr>
            <a:r>
              <a:rPr lang="en-US" sz="800" dirty="0" smtClean="0"/>
              <a:t> </a:t>
            </a:r>
            <a:r>
              <a:rPr lang="en-US" sz="2400" dirty="0" smtClean="0"/>
              <a:t/>
            </a:r>
            <a:br>
              <a:rPr lang="en-US" sz="2400" dirty="0" smtClean="0"/>
            </a:br>
            <a:r>
              <a:rPr lang="en-US" sz="2400" dirty="0" smtClean="0"/>
              <a:t>    1.   </a:t>
            </a:r>
            <a:r>
              <a:rPr lang="en-US" sz="2400" dirty="0" smtClean="0">
                <a:solidFill>
                  <a:srgbClr val="CC00FF"/>
                </a:solidFill>
              </a:rPr>
              <a:t>To be </a:t>
            </a:r>
            <a:r>
              <a:rPr lang="en-US" sz="2400" b="1" dirty="0" smtClean="0">
                <a:solidFill>
                  <a:srgbClr val="FF0000"/>
                </a:solidFill>
              </a:rPr>
              <a:t>slain</a:t>
            </a:r>
            <a:r>
              <a:rPr lang="en-US" sz="2400" dirty="0" smtClean="0">
                <a:solidFill>
                  <a:srgbClr val="CC00FF"/>
                </a:solidFill>
              </a:rPr>
              <a:t> on </a:t>
            </a:r>
            <a:r>
              <a:rPr lang="en-US" sz="2400" b="1" dirty="0" smtClean="0">
                <a:solidFill>
                  <a:srgbClr val="FF0000"/>
                </a:solidFill>
              </a:rPr>
              <a:t>Abib 14 </a:t>
            </a:r>
            <a:r>
              <a:rPr lang="en-US" sz="2400" dirty="0" smtClean="0">
                <a:solidFill>
                  <a:srgbClr val="0000FF"/>
                </a:solidFill>
              </a:rPr>
              <a:t>(Exodus 12:6)</a:t>
            </a:r>
            <a:endParaRPr lang="en-US" sz="2400" dirty="0">
              <a:solidFill>
                <a:srgbClr val="0000FF"/>
              </a:solidFill>
            </a:endParaRPr>
          </a:p>
          <a:p>
            <a:pPr marL="0" indent="0">
              <a:buNone/>
            </a:pPr>
            <a:r>
              <a:rPr lang="en-US" sz="2400" b="1" dirty="0" smtClean="0">
                <a:solidFill>
                  <a:srgbClr val="FF0000"/>
                </a:solidFill>
              </a:rPr>
              <a:t>    </a:t>
            </a:r>
            <a:r>
              <a:rPr lang="en-US" sz="2400" dirty="0" smtClean="0"/>
              <a:t>2.   </a:t>
            </a:r>
            <a:r>
              <a:rPr lang="en-US" sz="2400" b="1" dirty="0">
                <a:solidFill>
                  <a:srgbClr val="FF0000"/>
                </a:solidFill>
              </a:rPr>
              <a:t>S</a:t>
            </a:r>
            <a:r>
              <a:rPr lang="en-US" sz="2400" b="1" dirty="0" smtClean="0">
                <a:solidFill>
                  <a:srgbClr val="FF0000"/>
                </a:solidFill>
              </a:rPr>
              <a:t>lain - </a:t>
            </a:r>
            <a:r>
              <a:rPr lang="en-US" sz="2400" b="1" dirty="0" err="1" smtClean="0">
                <a:ln>
                  <a:solidFill>
                    <a:sysClr val="windowText" lastClr="000000"/>
                  </a:solidFill>
                </a:ln>
                <a:solidFill>
                  <a:srgbClr val="CC00FF"/>
                </a:solidFill>
                <a:effectLst>
                  <a:glow rad="127000">
                    <a:srgbClr val="FFFF00"/>
                  </a:glow>
                </a:effectLst>
              </a:rPr>
              <a:t>Beyn</a:t>
            </a:r>
            <a:r>
              <a:rPr lang="en-US" sz="2400" b="1" dirty="0" smtClean="0">
                <a:ln>
                  <a:solidFill>
                    <a:sysClr val="windowText" lastClr="000000"/>
                  </a:solidFill>
                </a:ln>
                <a:solidFill>
                  <a:srgbClr val="CC00FF"/>
                </a:solidFill>
                <a:effectLst>
                  <a:glow rad="127000">
                    <a:srgbClr val="FFFF00"/>
                  </a:glow>
                </a:effectLst>
              </a:rPr>
              <a:t> ha </a:t>
            </a:r>
            <a:r>
              <a:rPr lang="en-US" sz="2400" b="1" dirty="0" err="1" smtClean="0">
                <a:ln>
                  <a:solidFill>
                    <a:sysClr val="windowText" lastClr="000000"/>
                  </a:solidFill>
                </a:ln>
                <a:solidFill>
                  <a:srgbClr val="CC00FF"/>
                </a:solidFill>
                <a:effectLst>
                  <a:glow rad="127000">
                    <a:srgbClr val="FFFF00"/>
                  </a:glow>
                </a:effectLst>
              </a:rPr>
              <a:t>arbayim</a:t>
            </a:r>
            <a:r>
              <a:rPr lang="en-US" sz="2400" b="1" dirty="0" smtClean="0">
                <a:ln>
                  <a:solidFill>
                    <a:sysClr val="windowText" lastClr="000000"/>
                  </a:solidFill>
                </a:ln>
                <a:solidFill>
                  <a:srgbClr val="CC00FF"/>
                </a:solidFill>
                <a:effectLst>
                  <a:glow rad="127000">
                    <a:srgbClr val="FFFF00"/>
                  </a:glow>
                </a:effectLst>
              </a:rPr>
              <a:t>, </a:t>
            </a:r>
            <a:r>
              <a:rPr lang="en-US" sz="2400" dirty="0" smtClean="0"/>
              <a:t>(between the twilight mixtures) </a:t>
            </a:r>
            <a:r>
              <a:rPr lang="en-US" sz="2400" dirty="0" smtClean="0">
                <a:solidFill>
                  <a:srgbClr val="0000FF"/>
                </a:solidFill>
              </a:rPr>
              <a:t>(Exodus 12:6)</a:t>
            </a:r>
          </a:p>
          <a:p>
            <a:pPr marL="0" indent="0">
              <a:buNone/>
            </a:pPr>
            <a:r>
              <a:rPr lang="en-US" sz="2400" dirty="0" smtClean="0">
                <a:solidFill>
                  <a:srgbClr val="CC00FF"/>
                </a:solidFill>
              </a:rPr>
              <a:t>    </a:t>
            </a:r>
            <a:r>
              <a:rPr lang="en-US" sz="2400" dirty="0" smtClean="0"/>
              <a:t>3.   </a:t>
            </a:r>
            <a:r>
              <a:rPr lang="en-US" sz="2400" dirty="0" smtClean="0">
                <a:solidFill>
                  <a:srgbClr val="CC00FF"/>
                </a:solidFill>
              </a:rPr>
              <a:t>Roasted in a fire </a:t>
            </a:r>
            <a:r>
              <a:rPr lang="en-US" sz="2400" dirty="0" smtClean="0">
                <a:solidFill>
                  <a:srgbClr val="0000FF"/>
                </a:solidFill>
              </a:rPr>
              <a:t>(Exodus 12:8)</a:t>
            </a:r>
          </a:p>
          <a:p>
            <a:pPr marL="0" indent="0">
              <a:buNone/>
            </a:pPr>
            <a:r>
              <a:rPr lang="en-US" sz="2400" dirty="0" smtClean="0">
                <a:solidFill>
                  <a:srgbClr val="990099"/>
                </a:solidFill>
              </a:rPr>
              <a:t>    </a:t>
            </a:r>
            <a:r>
              <a:rPr lang="en-US" sz="2400" dirty="0" smtClean="0"/>
              <a:t>4.   </a:t>
            </a:r>
            <a:r>
              <a:rPr lang="en-US" sz="2400" dirty="0" smtClean="0">
                <a:solidFill>
                  <a:srgbClr val="CC00FF"/>
                </a:solidFill>
              </a:rPr>
              <a:t>Eaten precisely “on that </a:t>
            </a:r>
            <a:r>
              <a:rPr lang="en-US" sz="2400" b="1" dirty="0" smtClean="0">
                <a:solidFill>
                  <a:srgbClr val="FF0000"/>
                </a:solidFill>
              </a:rPr>
              <a:t>{Abib 14} </a:t>
            </a:r>
            <a:r>
              <a:rPr lang="en-US" sz="2400" b="1" dirty="0" smtClean="0">
                <a:effectLst>
                  <a:glow rad="127000">
                    <a:srgbClr val="00FF00"/>
                  </a:glow>
                </a:effectLst>
              </a:rPr>
              <a:t>night” </a:t>
            </a:r>
            <a:r>
              <a:rPr lang="en-US" sz="2400" dirty="0" smtClean="0">
                <a:solidFill>
                  <a:srgbClr val="0000FF"/>
                </a:solidFill>
              </a:rPr>
              <a:t>(Exodus 12:8)</a:t>
            </a:r>
          </a:p>
          <a:p>
            <a:pPr marL="0" indent="0">
              <a:buNone/>
            </a:pPr>
            <a:r>
              <a:rPr lang="en-US" sz="2400" dirty="0">
                <a:solidFill>
                  <a:srgbClr val="990099"/>
                </a:solidFill>
              </a:rPr>
              <a:t> </a:t>
            </a:r>
            <a:r>
              <a:rPr lang="en-US" sz="2400" dirty="0" smtClean="0">
                <a:solidFill>
                  <a:srgbClr val="990099"/>
                </a:solidFill>
              </a:rPr>
              <a:t>   </a:t>
            </a:r>
            <a:r>
              <a:rPr lang="en-US" sz="2400" dirty="0" smtClean="0"/>
              <a:t>5.   </a:t>
            </a:r>
            <a:r>
              <a:rPr lang="en-US" sz="2400" dirty="0" smtClean="0">
                <a:solidFill>
                  <a:srgbClr val="CC00FF"/>
                </a:solidFill>
              </a:rPr>
              <a:t>With unleavened bread and bitter herbs </a:t>
            </a:r>
            <a:r>
              <a:rPr lang="en-US" sz="2400" dirty="0" smtClean="0">
                <a:solidFill>
                  <a:srgbClr val="0000FF"/>
                </a:solidFill>
              </a:rPr>
              <a:t>(Exodus 12:8)</a:t>
            </a:r>
            <a:endParaRPr lang="en-US" sz="2400" dirty="0">
              <a:solidFill>
                <a:srgbClr val="0000FF"/>
              </a:solidFill>
            </a:endParaRPr>
          </a:p>
          <a:p>
            <a:pPr marL="0" indent="0">
              <a:buNone/>
            </a:pPr>
            <a:r>
              <a:rPr lang="en-US" sz="2400" dirty="0">
                <a:solidFill>
                  <a:srgbClr val="FF0000"/>
                </a:solidFill>
              </a:rPr>
              <a:t> </a:t>
            </a:r>
            <a:r>
              <a:rPr lang="en-US" sz="2400" dirty="0" smtClean="0">
                <a:solidFill>
                  <a:srgbClr val="FF0000"/>
                </a:solidFill>
              </a:rPr>
              <a:t>   </a:t>
            </a:r>
            <a:r>
              <a:rPr lang="en-US" sz="2400" dirty="0" smtClean="0"/>
              <a:t>6.   </a:t>
            </a:r>
            <a:r>
              <a:rPr lang="en-US" sz="2400" dirty="0" smtClean="0">
                <a:solidFill>
                  <a:srgbClr val="CC00FF"/>
                </a:solidFill>
              </a:rPr>
              <a:t>The remains were to be burned with fire before Dawn! </a:t>
            </a:r>
            <a:r>
              <a:rPr lang="en-US" sz="2400" dirty="0" smtClean="0">
                <a:solidFill>
                  <a:srgbClr val="0000FF"/>
                </a:solidFill>
              </a:rPr>
              <a:t>(Exodus 12:10)</a:t>
            </a:r>
            <a:endParaRPr lang="en-US" sz="2400" dirty="0">
              <a:solidFill>
                <a:srgbClr val="0000FF"/>
              </a:solidFill>
            </a:endParaRPr>
          </a:p>
          <a:p>
            <a:pPr marL="0" indent="0">
              <a:buNone/>
            </a:pPr>
            <a:r>
              <a:rPr lang="en-US" sz="2400" dirty="0" smtClean="0"/>
              <a:t>    7.   </a:t>
            </a:r>
            <a:r>
              <a:rPr lang="en-US" sz="2400" dirty="0" smtClean="0">
                <a:solidFill>
                  <a:srgbClr val="CC00FF"/>
                </a:solidFill>
              </a:rPr>
              <a:t>Your loins girded, your sandals on, your staff in hand</a:t>
            </a:r>
            <a:r>
              <a:rPr lang="en-US" sz="2400" dirty="0" smtClean="0"/>
              <a:t> </a:t>
            </a:r>
            <a:r>
              <a:rPr lang="en-US" sz="2400" dirty="0" smtClean="0">
                <a:solidFill>
                  <a:srgbClr val="0000FF"/>
                </a:solidFill>
              </a:rPr>
              <a:t>(Exodus 12:11)</a:t>
            </a:r>
          </a:p>
          <a:p>
            <a:pPr marL="0" indent="0">
              <a:buNone/>
            </a:pPr>
            <a:r>
              <a:rPr lang="en-US" sz="2400" dirty="0" smtClean="0">
                <a:solidFill>
                  <a:srgbClr val="FF0000"/>
                </a:solidFill>
                <a:latin typeface="Georgia" panose="02040502050405020303" pitchFamily="18" charset="0"/>
              </a:rPr>
              <a:t>    </a:t>
            </a:r>
            <a:r>
              <a:rPr lang="en-US" sz="2400" b="1" dirty="0" smtClean="0">
                <a:solidFill>
                  <a:srgbClr val="FF0000"/>
                </a:solidFill>
                <a:latin typeface="Georgia" panose="02040502050405020303" pitchFamily="18" charset="0"/>
              </a:rPr>
              <a:t>8.   It is the Pesach </a:t>
            </a:r>
            <a:r>
              <a:rPr lang="en-US" sz="2400" b="1" dirty="0" smtClean="0">
                <a:solidFill>
                  <a:srgbClr val="008080"/>
                </a:solidFill>
                <a:latin typeface="Georgia" panose="02040502050405020303" pitchFamily="18" charset="0"/>
              </a:rPr>
              <a:t>[Passover] </a:t>
            </a:r>
            <a:r>
              <a:rPr lang="en-US" sz="2400" b="1" dirty="0" smtClean="0">
                <a:solidFill>
                  <a:srgbClr val="FF0000"/>
                </a:solidFill>
                <a:latin typeface="Georgia" panose="02040502050405020303" pitchFamily="18" charset="0"/>
              </a:rPr>
              <a:t>of </a:t>
            </a:r>
            <a:r>
              <a:rPr lang="en-US" sz="2400" b="1" dirty="0" err="1" smtClean="0">
                <a:solidFill>
                  <a:srgbClr val="0000FF"/>
                </a:solidFill>
                <a:latin typeface="Georgia" panose="02040502050405020303" pitchFamily="18" charset="0"/>
              </a:rPr>
              <a:t>Yahuah</a:t>
            </a:r>
            <a:r>
              <a:rPr lang="en-US" sz="2400" b="1" dirty="0" smtClean="0">
                <a:solidFill>
                  <a:srgbClr val="0000FF"/>
                </a:solidFill>
                <a:latin typeface="Georgia" panose="02040502050405020303" pitchFamily="18" charset="0"/>
              </a:rPr>
              <a:t>!  </a:t>
            </a:r>
            <a:r>
              <a:rPr lang="en-US" sz="2400" b="1" dirty="0" smtClean="0">
                <a:solidFill>
                  <a:srgbClr val="FF0000"/>
                </a:solidFill>
                <a:latin typeface="Georgia" panose="02040502050405020303" pitchFamily="18" charset="0"/>
              </a:rPr>
              <a:t>{Abib 14}    </a:t>
            </a:r>
            <a:r>
              <a:rPr lang="en-US" sz="2400" dirty="0" smtClean="0">
                <a:solidFill>
                  <a:srgbClr val="0000FF"/>
                </a:solidFill>
              </a:rPr>
              <a:t>(Exodus 12:11)</a:t>
            </a:r>
          </a:p>
          <a:p>
            <a:pPr marL="0" indent="0">
              <a:buNone/>
            </a:pPr>
            <a:r>
              <a:rPr lang="en-US" sz="2400" dirty="0" smtClean="0"/>
              <a:t>What does </a:t>
            </a:r>
            <a:r>
              <a:rPr lang="en-US" sz="2400" b="1" dirty="0" err="1" smtClean="0">
                <a:solidFill>
                  <a:srgbClr val="0000FF"/>
                </a:solidFill>
              </a:rPr>
              <a:t>Yahuah</a:t>
            </a:r>
            <a:r>
              <a:rPr lang="en-US" sz="2400" dirty="0" smtClean="0"/>
              <a:t> then declare?</a:t>
            </a:r>
          </a:p>
          <a:p>
            <a:pPr marL="0" indent="0">
              <a:buNone/>
            </a:pPr>
            <a:r>
              <a:rPr lang="en-US" sz="2400" dirty="0">
                <a:latin typeface="Georgia" panose="02040502050405020303" pitchFamily="18" charset="0"/>
              </a:rPr>
              <a:t> </a:t>
            </a:r>
            <a:r>
              <a:rPr lang="en-US" sz="2400" dirty="0" smtClean="0">
                <a:latin typeface="Georgia" panose="02040502050405020303" pitchFamily="18" charset="0"/>
              </a:rPr>
              <a:t>    9.   </a:t>
            </a:r>
            <a:r>
              <a:rPr lang="en-US" sz="2400" dirty="0" smtClean="0">
                <a:solidFill>
                  <a:srgbClr val="0000FF"/>
                </a:solidFill>
                <a:latin typeface="Georgia" panose="02040502050405020303" pitchFamily="18" charset="0"/>
              </a:rPr>
              <a:t>And I shall </a:t>
            </a:r>
            <a:r>
              <a:rPr lang="en-US" sz="2400" dirty="0" smtClean="0">
                <a:ln>
                  <a:solidFill>
                    <a:sysClr val="windowText" lastClr="000000"/>
                  </a:solidFill>
                </a:ln>
                <a:solidFill>
                  <a:srgbClr val="0000FF"/>
                </a:solidFill>
                <a:effectLst>
                  <a:glow rad="127000">
                    <a:srgbClr val="FFFF00"/>
                  </a:glow>
                </a:effectLst>
                <a:latin typeface="Georgia" panose="02040502050405020303" pitchFamily="18" charset="0"/>
              </a:rPr>
              <a:t>pass through </a:t>
            </a:r>
            <a:r>
              <a:rPr lang="en-US" sz="2400" dirty="0" smtClean="0">
                <a:solidFill>
                  <a:srgbClr val="0000FF"/>
                </a:solidFill>
                <a:latin typeface="Georgia" panose="02040502050405020303" pitchFamily="18" charset="0"/>
              </a:rPr>
              <a:t>the land of </a:t>
            </a:r>
            <a:r>
              <a:rPr lang="en-US" sz="2400" dirty="0" err="1" smtClean="0">
                <a:solidFill>
                  <a:srgbClr val="0000FF"/>
                </a:solidFill>
                <a:latin typeface="Georgia" panose="02040502050405020303" pitchFamily="18" charset="0"/>
              </a:rPr>
              <a:t>Mitsrayim</a:t>
            </a:r>
            <a:r>
              <a:rPr lang="en-US" sz="2400" dirty="0" smtClean="0">
                <a:solidFill>
                  <a:srgbClr val="0000FF"/>
                </a:solidFill>
                <a:latin typeface="Georgia" panose="02040502050405020303" pitchFamily="18" charset="0"/>
              </a:rPr>
              <a:t> </a:t>
            </a:r>
            <a:r>
              <a:rPr lang="en-US" sz="2400" b="1" dirty="0" smtClean="0">
                <a:ln>
                  <a:solidFill>
                    <a:schemeClr val="tx1"/>
                  </a:solidFill>
                </a:ln>
                <a:solidFill>
                  <a:srgbClr val="0000FF"/>
                </a:solidFill>
                <a:effectLst>
                  <a:glow rad="127000">
                    <a:srgbClr val="FF9900"/>
                  </a:glow>
                </a:effectLst>
                <a:latin typeface="Georgia" panose="02040502050405020303" pitchFamily="18" charset="0"/>
              </a:rPr>
              <a:t>on </a:t>
            </a:r>
            <a:r>
              <a:rPr lang="en-US" sz="2400" b="1" dirty="0" smtClean="0">
                <a:ln>
                  <a:solidFill>
                    <a:sysClr val="windowText" lastClr="000000"/>
                  </a:solidFill>
                </a:ln>
                <a:solidFill>
                  <a:srgbClr val="0000FF"/>
                </a:solidFill>
                <a:effectLst>
                  <a:glow rad="127000">
                    <a:srgbClr val="FF0066"/>
                  </a:glow>
                </a:effectLst>
                <a:latin typeface="Georgia" panose="02040502050405020303" pitchFamily="18" charset="0"/>
              </a:rPr>
              <a:t>that</a:t>
            </a:r>
            <a:r>
              <a:rPr lang="en-US" sz="2400" b="1" dirty="0" smtClean="0">
                <a:ln>
                  <a:solidFill>
                    <a:schemeClr val="tx1"/>
                  </a:solidFill>
                </a:ln>
                <a:solidFill>
                  <a:srgbClr val="0000FF"/>
                </a:solidFill>
                <a:effectLst>
                  <a:glow rad="127000">
                    <a:srgbClr val="FF9900"/>
                  </a:glow>
                </a:effectLst>
                <a:latin typeface="Georgia" panose="02040502050405020303" pitchFamily="18" charset="0"/>
              </a:rPr>
              <a:t> night </a:t>
            </a:r>
            <a:r>
              <a:rPr lang="en-US" sz="2400" dirty="0" smtClean="0">
                <a:solidFill>
                  <a:srgbClr val="0000FF"/>
                </a:solidFill>
                <a:latin typeface="Georgia" panose="02040502050405020303" pitchFamily="18" charset="0"/>
              </a:rPr>
              <a:t>…</a:t>
            </a:r>
            <a:r>
              <a:rPr lang="en-US" sz="2400" dirty="0" smtClean="0">
                <a:solidFill>
                  <a:srgbClr val="0000FF"/>
                </a:solidFill>
              </a:rPr>
              <a:t>(Exodus 12:12)</a:t>
            </a:r>
          </a:p>
          <a:p>
            <a:pPr marL="0" indent="0">
              <a:buNone/>
            </a:pPr>
            <a:endParaRPr lang="en-US" sz="2400" dirty="0">
              <a:solidFill>
                <a:srgbClr val="990099"/>
              </a:solidFill>
              <a:latin typeface="Georgia" panose="02040502050405020303" pitchFamily="18" charset="0"/>
            </a:endParaRPr>
          </a:p>
        </p:txBody>
      </p:sp>
      <p:sp>
        <p:nvSpPr>
          <p:cNvPr id="5" name="Rounded Rectangular Callout 4"/>
          <p:cNvSpPr/>
          <p:nvPr/>
        </p:nvSpPr>
        <p:spPr>
          <a:xfrm>
            <a:off x="2732568" y="5966896"/>
            <a:ext cx="9154642" cy="612648"/>
          </a:xfrm>
          <a:prstGeom prst="wedgeRoundRectCallout">
            <a:avLst>
              <a:gd name="adj1" fmla="val -42065"/>
              <a:gd name="adj2" fmla="val -125844"/>
              <a:gd name="adj3" fmla="val 16667"/>
            </a:avLst>
          </a:prstGeom>
          <a:noFill/>
          <a:ln w="57150">
            <a:solidFill>
              <a:srgbClr val="F725E8"/>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3200" dirty="0" smtClean="0">
                <a:solidFill>
                  <a:schemeClr val="tx1"/>
                </a:solidFill>
              </a:rPr>
              <a:t>					on – </a:t>
            </a:r>
            <a:r>
              <a:rPr lang="en-CA" sz="3200" b="1" dirty="0" smtClean="0">
                <a:solidFill>
                  <a:schemeClr val="tx1"/>
                </a:solidFill>
              </a:rPr>
              <a:t>Passover Night</a:t>
            </a:r>
            <a:r>
              <a:rPr lang="en-CA" sz="3200" b="1" dirty="0" smtClean="0">
                <a:solidFill>
                  <a:srgbClr val="FF0000"/>
                </a:solidFill>
              </a:rPr>
              <a:t>!!!</a:t>
            </a:r>
            <a:r>
              <a:rPr lang="en-CA" sz="3200" b="1" dirty="0" smtClean="0">
                <a:solidFill>
                  <a:schemeClr val="tx1"/>
                </a:solidFill>
              </a:rPr>
              <a:t> </a:t>
            </a:r>
            <a:r>
              <a:rPr lang="en-CA" sz="3200" dirty="0" smtClean="0">
                <a:solidFill>
                  <a:schemeClr val="tx1"/>
                </a:solidFill>
              </a:rPr>
              <a:t>– </a:t>
            </a:r>
            <a:r>
              <a:rPr lang="en-CA" sz="3200" b="1" dirty="0" err="1" smtClean="0">
                <a:solidFill>
                  <a:schemeClr val="tx1"/>
                </a:solidFill>
                <a:effectLst>
                  <a:glow rad="190500">
                    <a:srgbClr val="FFFF00"/>
                  </a:glow>
                </a:effectLst>
              </a:rPr>
              <a:t>Abib</a:t>
            </a:r>
            <a:r>
              <a:rPr lang="en-CA" sz="3200" b="1" dirty="0" smtClean="0">
                <a:solidFill>
                  <a:schemeClr val="tx1"/>
                </a:solidFill>
                <a:effectLst>
                  <a:glow rad="190500">
                    <a:srgbClr val="FFFF00"/>
                  </a:glow>
                </a:effectLst>
              </a:rPr>
              <a:t> 14!</a:t>
            </a:r>
            <a:endParaRPr lang="en-CA" sz="3200" b="1" dirty="0">
              <a:solidFill>
                <a:schemeClr val="tx1"/>
              </a:solidFill>
              <a:effectLst>
                <a:glow rad="190500">
                  <a:srgbClr val="FFFF00"/>
                </a:glow>
              </a:effectLst>
            </a:endParaRPr>
          </a:p>
        </p:txBody>
      </p:sp>
      <p:sp>
        <p:nvSpPr>
          <p:cNvPr id="2" name="Rectangle 1"/>
          <p:cNvSpPr/>
          <p:nvPr/>
        </p:nvSpPr>
        <p:spPr>
          <a:xfrm>
            <a:off x="2838893" y="5973488"/>
            <a:ext cx="2466754" cy="606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effectLst>
                  <a:glow rad="127000">
                    <a:srgbClr val="00FF00"/>
                  </a:glow>
                </a:effectLst>
              </a:rPr>
              <a:t>Pass-over</a:t>
            </a:r>
            <a:endParaRPr lang="en-CA" sz="3600" dirty="0"/>
          </a:p>
        </p:txBody>
      </p:sp>
      <p:sp>
        <p:nvSpPr>
          <p:cNvPr id="7" name="Slide Number Placeholder 3"/>
          <p:cNvSpPr>
            <a:spLocks noGrp="1"/>
          </p:cNvSpPr>
          <p:nvPr>
            <p:ph type="sldNum" sz="quarter" idx="12"/>
          </p:nvPr>
        </p:nvSpPr>
        <p:spPr>
          <a:xfrm>
            <a:off x="11777591" y="6618044"/>
            <a:ext cx="443284" cy="274320"/>
          </a:xfrm>
        </p:spPr>
        <p:txBody>
          <a:bodyPr/>
          <a:lstStyle/>
          <a:p>
            <a:fld id="{4FAB73BC-B049-4115-A692-8D63A059BFB8}" type="slidenum">
              <a:rPr lang="en-US" sz="1100" dirty="0">
                <a:solidFill>
                  <a:schemeClr val="tx1"/>
                </a:solidFill>
              </a:rPr>
              <a:t>15</a:t>
            </a:fld>
            <a:endParaRPr lang="en-US" sz="1100" dirty="0">
              <a:solidFill>
                <a:schemeClr val="tx1"/>
              </a:solidFill>
            </a:endParaRPr>
          </a:p>
        </p:txBody>
      </p:sp>
    </p:spTree>
    <p:extLst>
      <p:ext uri="{BB962C8B-B14F-4D97-AF65-F5344CB8AC3E}">
        <p14:creationId xmlns:p14="http://schemas.microsoft.com/office/powerpoint/2010/main" val="277260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wipe(left)">
                                      <p:cBhvr>
                                        <p:cTn id="68" dur="3500"/>
                                        <p:tgtEl>
                                          <p:spTgt spid="2"/>
                                        </p:tgtEl>
                                      </p:cBhvr>
                                    </p:animEffect>
                                  </p:childTnLst>
                                </p:cTn>
                              </p:par>
                              <p:par>
                                <p:cTn id="69" presetID="31" presetClass="entr" presetSubtype="0" fill="hold" grpId="0" nodeType="withEffect">
                                  <p:stCondLst>
                                    <p:cond delay="3250"/>
                                  </p:stCondLst>
                                  <p:childTnLst>
                                    <p:set>
                                      <p:cBhvr>
                                        <p:cTn id="70" dur="1" fill="hold">
                                          <p:stCondLst>
                                            <p:cond delay="0"/>
                                          </p:stCondLst>
                                        </p:cTn>
                                        <p:tgtEl>
                                          <p:spTgt spid="5"/>
                                        </p:tgtEl>
                                        <p:attrNameLst>
                                          <p:attrName>style.visibility</p:attrName>
                                        </p:attrNameLst>
                                      </p:cBhvr>
                                      <p:to>
                                        <p:strVal val="visible"/>
                                      </p:to>
                                    </p:set>
                                    <p:anim calcmode="lin" valueType="num">
                                      <p:cBhvr>
                                        <p:cTn id="71" dur="1250" fill="hold"/>
                                        <p:tgtEl>
                                          <p:spTgt spid="5"/>
                                        </p:tgtEl>
                                        <p:attrNameLst>
                                          <p:attrName>ppt_w</p:attrName>
                                        </p:attrNameLst>
                                      </p:cBhvr>
                                      <p:tavLst>
                                        <p:tav tm="0">
                                          <p:val>
                                            <p:fltVal val="0"/>
                                          </p:val>
                                        </p:tav>
                                        <p:tav tm="100000">
                                          <p:val>
                                            <p:strVal val="#ppt_w"/>
                                          </p:val>
                                        </p:tav>
                                      </p:tavLst>
                                    </p:anim>
                                    <p:anim calcmode="lin" valueType="num">
                                      <p:cBhvr>
                                        <p:cTn id="72" dur="1250" fill="hold"/>
                                        <p:tgtEl>
                                          <p:spTgt spid="5"/>
                                        </p:tgtEl>
                                        <p:attrNameLst>
                                          <p:attrName>ppt_h</p:attrName>
                                        </p:attrNameLst>
                                      </p:cBhvr>
                                      <p:tavLst>
                                        <p:tav tm="0">
                                          <p:val>
                                            <p:fltVal val="0"/>
                                          </p:val>
                                        </p:tav>
                                        <p:tav tm="100000">
                                          <p:val>
                                            <p:strVal val="#ppt_h"/>
                                          </p:val>
                                        </p:tav>
                                      </p:tavLst>
                                    </p:anim>
                                    <p:anim calcmode="lin" valueType="num">
                                      <p:cBhvr>
                                        <p:cTn id="73" dur="1250" fill="hold"/>
                                        <p:tgtEl>
                                          <p:spTgt spid="5"/>
                                        </p:tgtEl>
                                        <p:attrNameLst>
                                          <p:attrName>style.rotation</p:attrName>
                                        </p:attrNameLst>
                                      </p:cBhvr>
                                      <p:tavLst>
                                        <p:tav tm="0">
                                          <p:val>
                                            <p:fltVal val="90"/>
                                          </p:val>
                                        </p:tav>
                                        <p:tav tm="100000">
                                          <p:val>
                                            <p:fltVal val="0"/>
                                          </p:val>
                                        </p:tav>
                                      </p:tavLst>
                                    </p:anim>
                                    <p:animEffect transition="in" filter="fade">
                                      <p:cBhvr>
                                        <p:cTn id="74"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1121222" y="413655"/>
            <a:ext cx="9895115" cy="6030686"/>
          </a:xfrm>
          <a:prstGeom prst="verticalScroll">
            <a:avLst>
              <a:gd name="adj" fmla="val 5095"/>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76200">
            <a:solidFill>
              <a:srgbClr val="990099"/>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chemeClr val="tx1"/>
                </a:solidFill>
              </a:rPr>
              <a:t>Contrary to what many of us have been taught since childhood; </a:t>
            </a:r>
          </a:p>
          <a:p>
            <a:pPr algn="ctr"/>
            <a:r>
              <a:rPr lang="en-CA" sz="3600" dirty="0" smtClean="0">
                <a:solidFill>
                  <a:schemeClr val="tx1"/>
                </a:solidFill>
                <a:effectLst>
                  <a:glow rad="127000">
                    <a:srgbClr val="00FF00"/>
                  </a:glow>
                </a:effectLst>
              </a:rPr>
              <a:t>Passover is not to be observed on the Abib 15 Unleavened Bread </a:t>
            </a:r>
            <a:br>
              <a:rPr lang="en-CA" sz="3600" dirty="0" smtClean="0">
                <a:solidFill>
                  <a:schemeClr val="tx1"/>
                </a:solidFill>
                <a:effectLst>
                  <a:glow rad="127000">
                    <a:srgbClr val="00FF00"/>
                  </a:glow>
                </a:effectLst>
              </a:rPr>
            </a:br>
            <a:r>
              <a:rPr lang="en-CA" sz="3600" dirty="0" smtClean="0">
                <a:solidFill>
                  <a:schemeClr val="tx1"/>
                </a:solidFill>
                <a:effectLst>
                  <a:glow rad="127000">
                    <a:srgbClr val="00FF00"/>
                  </a:glow>
                </a:effectLst>
              </a:rPr>
              <a:t>Night  Season! </a:t>
            </a:r>
          </a:p>
          <a:p>
            <a:pPr algn="ctr"/>
            <a:r>
              <a:rPr lang="en-CA" sz="3600" u="sng" dirty="0" smtClean="0">
                <a:solidFill>
                  <a:schemeClr val="tx1"/>
                </a:solidFill>
              </a:rPr>
              <a:t>No where</a:t>
            </a:r>
            <a:r>
              <a:rPr lang="en-CA" sz="3600" dirty="0" smtClean="0">
                <a:solidFill>
                  <a:schemeClr val="tx1"/>
                </a:solidFill>
              </a:rPr>
              <a:t> in the Scriptures is there a  claim to be found declaring Passover to be on Abib </a:t>
            </a:r>
            <a:r>
              <a:rPr lang="en-CA" sz="3600" b="1" dirty="0" smtClean="0">
                <a:solidFill>
                  <a:srgbClr val="FF0000"/>
                </a:solidFill>
              </a:rPr>
              <a:t>15, </a:t>
            </a:r>
            <a:r>
              <a:rPr lang="en-CA" sz="3600" dirty="0" smtClean="0">
                <a:solidFill>
                  <a:schemeClr val="tx1"/>
                </a:solidFill>
              </a:rPr>
              <a:t>- </a:t>
            </a:r>
            <a:br>
              <a:rPr lang="en-CA" sz="3600" dirty="0" smtClean="0">
                <a:solidFill>
                  <a:schemeClr val="tx1"/>
                </a:solidFill>
              </a:rPr>
            </a:br>
            <a:r>
              <a:rPr lang="en-CA" sz="3600" b="1" dirty="0" smtClean="0">
                <a:solidFill>
                  <a:schemeClr val="tx1"/>
                </a:solidFill>
                <a:effectLst>
                  <a:glow rad="127000">
                    <a:schemeClr val="accent3">
                      <a:lumMod val="60000"/>
                      <a:lumOff val="40000"/>
                    </a:schemeClr>
                  </a:glow>
                </a:effectLst>
              </a:rPr>
              <a:t>day or night, </a:t>
            </a:r>
            <a:r>
              <a:rPr lang="en-CA" sz="3600" dirty="0" smtClean="0">
                <a:solidFill>
                  <a:schemeClr val="tx1"/>
                </a:solidFill>
              </a:rPr>
              <a:t>of Unleavened Bread!</a:t>
            </a:r>
          </a:p>
          <a:p>
            <a:pPr algn="ctr"/>
            <a:r>
              <a:rPr lang="en-CA" sz="3600" b="1" dirty="0" smtClean="0">
                <a:solidFill>
                  <a:srgbClr val="FF0000"/>
                </a:solidFill>
                <a:latin typeface="Arial Black" pitchFamily="34" charset="0"/>
              </a:rPr>
              <a:t>NO WHERE!</a:t>
            </a:r>
            <a:endParaRPr lang="en-CA" sz="3600" b="1" dirty="0">
              <a:solidFill>
                <a:srgbClr val="FF0000"/>
              </a:solidFill>
              <a:latin typeface="Arial Black" pitchFamily="34" charset="0"/>
            </a:endParaRPr>
          </a:p>
        </p:txBody>
      </p:sp>
      <p:sp>
        <p:nvSpPr>
          <p:cNvPr id="3" name="TextBox 2"/>
          <p:cNvSpPr txBox="1"/>
          <p:nvPr/>
        </p:nvSpPr>
        <p:spPr>
          <a:xfrm>
            <a:off x="1235521" y="7039460"/>
            <a:ext cx="9666515" cy="646331"/>
          </a:xfrm>
          <a:prstGeom prst="rect">
            <a:avLst/>
          </a:prstGeom>
          <a:solidFill>
            <a:schemeClr val="accent3">
              <a:lumMod val="20000"/>
              <a:lumOff val="80000"/>
            </a:schemeClr>
          </a:solidFill>
        </p:spPr>
        <p:txBody>
          <a:bodyPr wrap="square" rtlCol="0">
            <a:spAutoFit/>
          </a:bodyPr>
          <a:lstStyle/>
          <a:p>
            <a:r>
              <a:rPr lang="en-US" dirty="0" smtClean="0"/>
              <a:t>Dec 15</a:t>
            </a:r>
            <a:r>
              <a:rPr lang="en-US" baseline="30000" dirty="0" smtClean="0"/>
              <a:t>th</a:t>
            </a:r>
            <a:r>
              <a:rPr lang="en-US" dirty="0" smtClean="0"/>
              <a:t>:  I changed the wording a bit to take out the redundancy to 2 “Scripture words’ so close together.  Does it sound ok to you? </a:t>
            </a:r>
            <a:endParaRPr lang="en-US" dirty="0"/>
          </a:p>
        </p:txBody>
      </p:sp>
      <p:sp>
        <p:nvSpPr>
          <p:cNvPr id="4"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16</a:t>
            </a:fld>
            <a:endParaRPr lang="en-US" sz="1100" dirty="0">
              <a:solidFill>
                <a:schemeClr val="tx1"/>
              </a:solidFill>
            </a:endParaRPr>
          </a:p>
        </p:txBody>
      </p:sp>
    </p:spTree>
    <p:extLst>
      <p:ext uri="{BB962C8B-B14F-4D97-AF65-F5344CB8AC3E}">
        <p14:creationId xmlns:p14="http://schemas.microsoft.com/office/powerpoint/2010/main" val="945865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167425"/>
            <a:ext cx="11797048" cy="6490952"/>
          </a:xfrm>
          <a:solidFill>
            <a:schemeClr val="tx2">
              <a:lumMod val="20000"/>
              <a:lumOff val="80000"/>
            </a:schemeClr>
          </a:solidFill>
          <a:ln w="57150">
            <a:solidFill>
              <a:schemeClr val="accent1"/>
            </a:solidFill>
          </a:ln>
          <a:scene3d>
            <a:camera prst="orthographicFront"/>
            <a:lightRig rig="threePt" dir="t"/>
          </a:scene3d>
          <a:sp3d>
            <a:bevelT w="165100" prst="coolSlant"/>
          </a:sp3d>
        </p:spPr>
        <p:txBody>
          <a:bodyPr anchor="ctr">
            <a:normAutofit fontScale="85000" lnSpcReduction="20000"/>
            <a:sp3d extrusionH="57150">
              <a:bevelT w="38100" h="38100"/>
            </a:sp3d>
          </a:bodyPr>
          <a:lstStyle/>
          <a:p>
            <a:endParaRPr lang="en-US" sz="2400" dirty="0" smtClean="0"/>
          </a:p>
          <a:p>
            <a:endParaRPr lang="en-US" sz="2400" dirty="0" smtClean="0"/>
          </a:p>
          <a:p>
            <a:endParaRPr lang="en-US" sz="2400" dirty="0"/>
          </a:p>
          <a:p>
            <a:endParaRPr lang="en-US" sz="2400" dirty="0" smtClean="0"/>
          </a:p>
          <a:p>
            <a:pPr marL="0" indent="0">
              <a:buNone/>
            </a:pPr>
            <a:r>
              <a:rPr lang="en-US" sz="3000" dirty="0" smtClean="0"/>
              <a:t>     Moving on to the next Scripture </a:t>
            </a:r>
            <a:br>
              <a:rPr lang="en-US" sz="3000" dirty="0" smtClean="0"/>
            </a:br>
            <a:r>
              <a:rPr lang="en-US" sz="3000" dirty="0" smtClean="0"/>
              <a:t>    selection with – </a:t>
            </a:r>
            <a:r>
              <a:rPr lang="en-US" sz="3000" b="1" dirty="0" err="1" smtClean="0">
                <a:solidFill>
                  <a:srgbClr val="00B050"/>
                </a:solidFill>
              </a:rPr>
              <a:t>beyn</a:t>
            </a:r>
            <a:r>
              <a:rPr lang="en-US" sz="3000" b="1" dirty="0" smtClean="0">
                <a:solidFill>
                  <a:srgbClr val="00B050"/>
                </a:solidFill>
              </a:rPr>
              <a:t> ha </a:t>
            </a:r>
            <a:r>
              <a:rPr lang="en-US" sz="3000" b="1" dirty="0" err="1" smtClean="0">
                <a:solidFill>
                  <a:srgbClr val="00B050"/>
                </a:solidFill>
              </a:rPr>
              <a:t>arbayim</a:t>
            </a:r>
            <a:r>
              <a:rPr lang="en-US" sz="3000" b="1" dirty="0" smtClean="0">
                <a:solidFill>
                  <a:srgbClr val="00B050"/>
                </a:solidFill>
              </a:rPr>
              <a:t>;</a:t>
            </a:r>
          </a:p>
          <a:p>
            <a:pPr algn="ctr"/>
            <a:endParaRPr lang="en-US" sz="2400" b="1" dirty="0">
              <a:solidFill>
                <a:srgbClr val="00B050"/>
              </a:solidFill>
            </a:endParaRPr>
          </a:p>
          <a:p>
            <a:pPr algn="ctr"/>
            <a:endParaRPr lang="en-US" sz="2400" b="1" dirty="0" smtClean="0">
              <a:solidFill>
                <a:srgbClr val="00B050"/>
              </a:solidFill>
            </a:endParaRPr>
          </a:p>
          <a:p>
            <a:pPr algn="ctr"/>
            <a:endParaRPr lang="en-US" sz="2400" b="1" dirty="0">
              <a:solidFill>
                <a:srgbClr val="00B050"/>
              </a:solidFill>
            </a:endParaRPr>
          </a:p>
          <a:p>
            <a:pPr algn="ctr"/>
            <a:endParaRPr lang="en-US" sz="2400" b="1" dirty="0" smtClean="0">
              <a:solidFill>
                <a:srgbClr val="00B050"/>
              </a:solidFill>
            </a:endParaRPr>
          </a:p>
          <a:p>
            <a:pPr algn="ctr"/>
            <a:endParaRPr lang="en-US" sz="2400" b="1" dirty="0" smtClean="0">
              <a:solidFill>
                <a:srgbClr val="00B050"/>
              </a:solidFill>
            </a:endParaRPr>
          </a:p>
          <a:p>
            <a:pPr marL="0" indent="0">
              <a:buNone/>
            </a:pPr>
            <a:r>
              <a:rPr lang="en-US" sz="6000" b="1" dirty="0" smtClean="0">
                <a:solidFill>
                  <a:srgbClr val="00B050"/>
                </a:solidFill>
              </a:rPr>
              <a:t>  </a:t>
            </a:r>
            <a:r>
              <a:rPr lang="en-US" sz="6000" b="1" dirty="0" smtClean="0">
                <a:solidFill>
                  <a:schemeClr val="accent1">
                    <a:lumMod val="75000"/>
                  </a:schemeClr>
                </a:solidFill>
              </a:rPr>
              <a:t>Exodus 16 –</a:t>
            </a:r>
          </a:p>
          <a:p>
            <a:pPr marL="0" indent="0">
              <a:buNone/>
            </a:pPr>
            <a:endParaRPr lang="en-US" sz="6000" b="1" dirty="0">
              <a:solidFill>
                <a:srgbClr val="00B050"/>
              </a:solidFill>
            </a:endParaRPr>
          </a:p>
          <a:p>
            <a:pPr marL="0" indent="0">
              <a:buNone/>
            </a:pPr>
            <a:r>
              <a:rPr lang="en-US" sz="6000" b="1" dirty="0" smtClean="0">
                <a:solidFill>
                  <a:srgbClr val="00B050"/>
                </a:solidFill>
              </a:rPr>
              <a:t> </a:t>
            </a:r>
          </a:p>
          <a:p>
            <a:pPr marL="0" indent="0">
              <a:buNone/>
            </a:pPr>
            <a:endParaRPr lang="en-US" sz="2400" b="1" dirty="0">
              <a:solidFill>
                <a:srgbClr val="00B050"/>
              </a:solidFill>
            </a:endParaRPr>
          </a:p>
          <a:p>
            <a:endParaRPr lang="en-US" sz="2400" b="1" dirty="0" smtClean="0">
              <a:solidFill>
                <a:srgbClr val="00B050"/>
              </a:solidFill>
            </a:endParaRPr>
          </a:p>
          <a:p>
            <a:endParaRPr lang="en-US" sz="2400" b="1" dirty="0">
              <a:solidFill>
                <a:srgbClr val="00B050"/>
              </a:solidFill>
            </a:endParaRPr>
          </a:p>
          <a:p>
            <a:endParaRPr lang="en-US" sz="2400" b="1" dirty="0" smtClean="0">
              <a:solidFill>
                <a:srgbClr val="00B050"/>
              </a:solidFill>
            </a:endParaRPr>
          </a:p>
        </p:txBody>
      </p:sp>
      <p:pic>
        <p:nvPicPr>
          <p:cNvPr id="5" name="il_fi" descr="http://api.ning.com/files/fyF8vA6MOxqoNGB6w2UlU5bnhvf9Fn*O1tDlTCBsJIMX6mLmgK4KRASsZ3Bjjtjg*limWS0hw0lP2sXtNMlii-PWrqyJP6xY/quail.jpg"/>
          <p:cNvPicPr/>
          <p:nvPr/>
        </p:nvPicPr>
        <p:blipFill>
          <a:blip r:embed="rId3">
            <a:extLst>
              <a:ext uri="{28A0092B-C50C-407E-A947-70E740481C1C}">
                <a14:useLocalDpi xmlns:a14="http://schemas.microsoft.com/office/drawing/2010/main" val="0"/>
              </a:ext>
            </a:extLst>
          </a:blip>
          <a:srcRect/>
          <a:stretch>
            <a:fillRect/>
          </a:stretch>
        </p:blipFill>
        <p:spPr bwMode="auto">
          <a:xfrm flipH="1">
            <a:off x="6708809" y="1319465"/>
            <a:ext cx="4401582" cy="4502785"/>
          </a:xfrm>
          <a:prstGeom prst="roundRect">
            <a:avLst>
              <a:gd name="adj" fmla="val 11111"/>
            </a:avLst>
          </a:prstGeom>
          <a:ln w="190500" cap="rnd">
            <a:solidFill>
              <a:schemeClr val="accent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coolSlant"/>
            <a:extrusionClr>
              <a:srgbClr val="FFFFFF"/>
            </a:extrusionClr>
          </a:sp3d>
        </p:spPr>
      </p:pic>
      <p:sp>
        <p:nvSpPr>
          <p:cNvPr id="4"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17</a:t>
            </a:fld>
            <a:endParaRPr lang="en-US" sz="1100" dirty="0">
              <a:solidFill>
                <a:schemeClr val="tx1"/>
              </a:solidFill>
            </a:endParaRPr>
          </a:p>
        </p:txBody>
      </p:sp>
    </p:spTree>
    <p:extLst>
      <p:ext uri="{BB962C8B-B14F-4D97-AF65-F5344CB8AC3E}">
        <p14:creationId xmlns:p14="http://schemas.microsoft.com/office/powerpoint/2010/main" val="4105340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703" y="228385"/>
            <a:ext cx="11797048" cy="6490952"/>
          </a:xfrm>
          <a:solidFill>
            <a:schemeClr val="bg1"/>
          </a:solidFill>
          <a:ln w="57150">
            <a:solidFill>
              <a:schemeClr val="accent1"/>
            </a:solidFill>
          </a:ln>
          <a:scene3d>
            <a:camera prst="orthographicFront"/>
            <a:lightRig rig="threePt" dir="t"/>
          </a:scene3d>
          <a:sp3d>
            <a:bevelT w="165100" prst="coolSlant"/>
          </a:sp3d>
        </p:spPr>
        <p:txBody>
          <a:bodyPr anchor="ctr">
            <a:normAutofit/>
            <a:sp3d extrusionH="57150">
              <a:bevelT w="38100" h="38100"/>
            </a:sp3d>
          </a:bodyPr>
          <a:lstStyle/>
          <a:p>
            <a:r>
              <a:rPr lang="en-US" sz="2400" dirty="0" err="1" smtClean="0">
                <a:solidFill>
                  <a:srgbClr val="008080"/>
                </a:solidFill>
                <a:latin typeface="Georgia" panose="02040502050405020303" pitchFamily="18" charset="0"/>
              </a:rPr>
              <a:t>Exo</a:t>
            </a:r>
            <a:r>
              <a:rPr lang="en-US" sz="2400" dirty="0" smtClean="0">
                <a:solidFill>
                  <a:srgbClr val="008080"/>
                </a:solidFill>
                <a:latin typeface="Georgia" panose="02040502050405020303" pitchFamily="18" charset="0"/>
              </a:rPr>
              <a:t> </a:t>
            </a:r>
            <a:r>
              <a:rPr lang="en-US" sz="2400" dirty="0">
                <a:solidFill>
                  <a:srgbClr val="008080"/>
                </a:solidFill>
                <a:latin typeface="Georgia" panose="02040502050405020303" pitchFamily="18" charset="0"/>
              </a:rPr>
              <a:t>16:11</a:t>
            </a:r>
            <a:r>
              <a:rPr lang="en-US" sz="2400" dirty="0">
                <a:solidFill>
                  <a:prstClr val="black"/>
                </a:solidFill>
                <a:latin typeface="Georgia" panose="02040502050405020303" pitchFamily="18" charset="0"/>
              </a:rPr>
              <a:t>  </a:t>
            </a:r>
            <a:r>
              <a:rPr lang="en-US" sz="2400" dirty="0">
                <a:solidFill>
                  <a:srgbClr val="FF0000"/>
                </a:solidFill>
                <a:latin typeface="Georgia" panose="02040502050405020303" pitchFamily="18" charset="0"/>
              </a:rPr>
              <a:t>And </a:t>
            </a:r>
            <a:r>
              <a:rPr lang="he-IL" sz="2400" dirty="0">
                <a:solidFill>
                  <a:srgbClr val="0000FF"/>
                </a:solidFill>
                <a:latin typeface="Times New Roman" panose="02020603050405020304" pitchFamily="18" charset="0"/>
                <a:cs typeface="Times New Roman" panose="02020603050405020304" pitchFamily="18" charset="0"/>
              </a:rPr>
              <a:t>יהוה</a:t>
            </a:r>
            <a:r>
              <a:rPr lang="en-US" sz="2400" dirty="0">
                <a:solidFill>
                  <a:srgbClr val="FF0000"/>
                </a:solidFill>
                <a:latin typeface="Georgia" panose="02040502050405020303" pitchFamily="18" charset="0"/>
              </a:rPr>
              <a:t> </a:t>
            </a:r>
            <a:r>
              <a:rPr lang="en-US" sz="2400" dirty="0" smtClean="0">
                <a:solidFill>
                  <a:srgbClr val="0000FF"/>
                </a:solidFill>
                <a:latin typeface="Georgia" panose="02040502050405020303" pitchFamily="18" charset="0"/>
              </a:rPr>
              <a:t>[</a:t>
            </a:r>
            <a:r>
              <a:rPr lang="en-US" sz="2400" dirty="0" err="1" smtClean="0">
                <a:solidFill>
                  <a:srgbClr val="0000FF"/>
                </a:solidFill>
                <a:latin typeface="Georgia" panose="02040502050405020303" pitchFamily="18" charset="0"/>
              </a:rPr>
              <a:t>Yahuah</a:t>
            </a:r>
            <a:r>
              <a:rPr lang="en-US" sz="2400" dirty="0" smtClean="0">
                <a:solidFill>
                  <a:srgbClr val="0000FF"/>
                </a:solidFill>
                <a:latin typeface="Georgia" panose="02040502050405020303" pitchFamily="18" charset="0"/>
              </a:rPr>
              <a:t>] </a:t>
            </a:r>
            <a:r>
              <a:rPr lang="en-US" sz="2400" dirty="0" smtClean="0">
                <a:solidFill>
                  <a:srgbClr val="FF0000"/>
                </a:solidFill>
                <a:latin typeface="Georgia" panose="02040502050405020303" pitchFamily="18" charset="0"/>
              </a:rPr>
              <a:t>spoke </a:t>
            </a:r>
            <a:r>
              <a:rPr lang="en-US" sz="2400" dirty="0">
                <a:solidFill>
                  <a:srgbClr val="FF0000"/>
                </a:solidFill>
                <a:latin typeface="Georgia" panose="02040502050405020303" pitchFamily="18" charset="0"/>
              </a:rPr>
              <a:t>to </a:t>
            </a:r>
            <a:r>
              <a:rPr lang="en-US" sz="2400" dirty="0" err="1">
                <a:solidFill>
                  <a:srgbClr val="FF0000"/>
                </a:solidFill>
                <a:latin typeface="Georgia" panose="02040502050405020303" pitchFamily="18" charset="0"/>
              </a:rPr>
              <a:t>Mosheh</a:t>
            </a:r>
            <a:r>
              <a:rPr lang="en-US" sz="2400" dirty="0">
                <a:solidFill>
                  <a:srgbClr val="FF0000"/>
                </a:solidFill>
                <a:latin typeface="Georgia" panose="02040502050405020303" pitchFamily="18" charset="0"/>
              </a:rPr>
              <a:t>, saying, </a:t>
            </a:r>
          </a:p>
          <a:p>
            <a:r>
              <a:rPr lang="en-US" sz="2400" dirty="0">
                <a:solidFill>
                  <a:srgbClr val="008080"/>
                </a:solidFill>
                <a:latin typeface="Georgia" panose="02040502050405020303" pitchFamily="18" charset="0"/>
              </a:rPr>
              <a:t>Exo 16:12</a:t>
            </a:r>
            <a:r>
              <a:rPr lang="en-US" sz="2400" dirty="0">
                <a:solidFill>
                  <a:prstClr val="black"/>
                </a:solidFill>
                <a:latin typeface="Georgia" panose="02040502050405020303" pitchFamily="18" charset="0"/>
              </a:rPr>
              <a:t>  </a:t>
            </a:r>
            <a:r>
              <a:rPr lang="en-US" sz="2400" dirty="0">
                <a:solidFill>
                  <a:srgbClr val="FF0000"/>
                </a:solidFill>
                <a:latin typeface="Georgia" panose="02040502050405020303" pitchFamily="18" charset="0"/>
              </a:rPr>
              <a:t>“I have heard the grumblings of the children of </a:t>
            </a:r>
            <a:r>
              <a:rPr lang="en-US" sz="2400" dirty="0" err="1">
                <a:solidFill>
                  <a:srgbClr val="FF0000"/>
                </a:solidFill>
                <a:latin typeface="Georgia" panose="02040502050405020303" pitchFamily="18" charset="0"/>
              </a:rPr>
              <a:t>Yisra’ĕl</a:t>
            </a:r>
            <a:r>
              <a:rPr lang="en-US" sz="2400" dirty="0">
                <a:solidFill>
                  <a:srgbClr val="FF0000"/>
                </a:solidFill>
                <a:latin typeface="Georgia" panose="02040502050405020303" pitchFamily="18" charset="0"/>
              </a:rPr>
              <a:t>. Speak to them, saying, </a:t>
            </a:r>
            <a:r>
              <a:rPr lang="en-US" sz="2400" b="1" dirty="0">
                <a:solidFill>
                  <a:srgbClr val="990099"/>
                </a:solidFill>
                <a:latin typeface="Georgia" panose="02040502050405020303" pitchFamily="18" charset="0"/>
              </a:rPr>
              <a:t>‘</a:t>
            </a:r>
            <a:r>
              <a:rPr lang="en-US" sz="2400" b="1" u="sng" dirty="0">
                <a:solidFill>
                  <a:srgbClr val="990099"/>
                </a:solidFill>
                <a:latin typeface="Georgia" panose="02040502050405020303" pitchFamily="18" charset="0"/>
              </a:rPr>
              <a:t>Between the evenings</a:t>
            </a:r>
            <a:r>
              <a:rPr lang="en-US" sz="2400" b="1" dirty="0">
                <a:solidFill>
                  <a:srgbClr val="990099"/>
                </a:solidFill>
                <a:latin typeface="Georgia" panose="02040502050405020303" pitchFamily="18" charset="0"/>
              </a:rPr>
              <a:t> </a:t>
            </a:r>
            <a:r>
              <a:rPr lang="en-US" sz="2400" dirty="0">
                <a:solidFill>
                  <a:srgbClr val="FF0000"/>
                </a:solidFill>
                <a:latin typeface="Georgia" panose="02040502050405020303" pitchFamily="18" charset="0"/>
              </a:rPr>
              <a:t>you are to eat meat, and in the morning you are to be satisfied with bread. </a:t>
            </a:r>
            <a:r>
              <a:rPr lang="en-US" sz="2400" dirty="0" smtClean="0">
                <a:solidFill>
                  <a:srgbClr val="FF0000"/>
                </a:solidFill>
                <a:latin typeface="Georgia" panose="02040502050405020303" pitchFamily="18" charset="0"/>
              </a:rPr>
              <a:t> And </a:t>
            </a:r>
            <a:r>
              <a:rPr lang="en-US" sz="2400" dirty="0">
                <a:solidFill>
                  <a:srgbClr val="FF0000"/>
                </a:solidFill>
                <a:latin typeface="Georgia" panose="02040502050405020303" pitchFamily="18" charset="0"/>
              </a:rPr>
              <a:t>you </a:t>
            </a:r>
            <a:r>
              <a:rPr lang="en-US" sz="2400" dirty="0" smtClean="0">
                <a:solidFill>
                  <a:srgbClr val="FF0000"/>
                </a:solidFill>
                <a:latin typeface="Georgia" panose="02040502050405020303" pitchFamily="18" charset="0"/>
              </a:rPr>
              <a:t>shall </a:t>
            </a:r>
            <a:r>
              <a:rPr lang="en-US" sz="2400" dirty="0">
                <a:solidFill>
                  <a:srgbClr val="FF0000"/>
                </a:solidFill>
                <a:latin typeface="Georgia" panose="02040502050405020303" pitchFamily="18" charset="0"/>
              </a:rPr>
              <a:t>know that I am </a:t>
            </a:r>
            <a:r>
              <a:rPr lang="he-IL" sz="2400" dirty="0" smtClean="0">
                <a:solidFill>
                  <a:srgbClr val="0000FF"/>
                </a:solidFill>
                <a:latin typeface="Times New Roman" panose="02020603050405020304" pitchFamily="18" charset="0"/>
                <a:cs typeface="Times New Roman" panose="02020603050405020304" pitchFamily="18" charset="0"/>
              </a:rPr>
              <a:t>יהוה</a:t>
            </a:r>
            <a:r>
              <a:rPr lang="en-US" sz="2400" dirty="0" smtClean="0">
                <a:solidFill>
                  <a:srgbClr val="FF0000"/>
                </a:solidFill>
                <a:latin typeface="Georgia" panose="02040502050405020303" pitchFamily="18" charset="0"/>
              </a:rPr>
              <a:t> </a:t>
            </a:r>
            <a:r>
              <a:rPr lang="en-US" sz="2400" dirty="0">
                <a:solidFill>
                  <a:srgbClr val="0000FF"/>
                </a:solidFill>
                <a:latin typeface="Georgia" panose="02040502050405020303" pitchFamily="18" charset="0"/>
              </a:rPr>
              <a:t>[</a:t>
            </a:r>
            <a:r>
              <a:rPr lang="en-US" sz="2400" dirty="0" err="1">
                <a:solidFill>
                  <a:srgbClr val="0000FF"/>
                </a:solidFill>
                <a:latin typeface="Georgia" panose="02040502050405020303" pitchFamily="18" charset="0"/>
              </a:rPr>
              <a:t>Yahuah</a:t>
            </a:r>
            <a:r>
              <a:rPr lang="en-US" sz="2400" dirty="0">
                <a:solidFill>
                  <a:srgbClr val="0000FF"/>
                </a:solidFill>
                <a:latin typeface="Georgia" panose="02040502050405020303" pitchFamily="18" charset="0"/>
              </a:rPr>
              <a:t>]</a:t>
            </a:r>
            <a:r>
              <a:rPr lang="en-US" sz="2400" dirty="0" smtClean="0">
                <a:solidFill>
                  <a:srgbClr val="FF0000"/>
                </a:solidFill>
                <a:latin typeface="Georgia" panose="02040502050405020303" pitchFamily="18" charset="0"/>
              </a:rPr>
              <a:t> </a:t>
            </a:r>
            <a:r>
              <a:rPr lang="en-US" sz="2400" dirty="0">
                <a:solidFill>
                  <a:srgbClr val="FF0000"/>
                </a:solidFill>
                <a:latin typeface="Georgia" panose="02040502050405020303" pitchFamily="18" charset="0"/>
              </a:rPr>
              <a:t>your Elohim.’ </a:t>
            </a:r>
            <a:r>
              <a:rPr lang="en-US" sz="2400" dirty="0" smtClean="0">
                <a:solidFill>
                  <a:srgbClr val="FF0000"/>
                </a:solidFill>
                <a:latin typeface="Georgia" panose="02040502050405020303" pitchFamily="18" charset="0"/>
              </a:rPr>
              <a:t/>
            </a:r>
            <a:br>
              <a:rPr lang="en-US" sz="2400" dirty="0" smtClean="0">
                <a:solidFill>
                  <a:srgbClr val="FF0000"/>
                </a:solidFill>
                <a:latin typeface="Georgia" panose="02040502050405020303" pitchFamily="18" charset="0"/>
              </a:rPr>
            </a:br>
            <a:r>
              <a:rPr lang="en-US" sz="2400" dirty="0" smtClean="0">
                <a:solidFill>
                  <a:srgbClr val="FF0000"/>
                </a:solidFill>
                <a:latin typeface="Georgia" panose="02040502050405020303" pitchFamily="18" charset="0"/>
              </a:rPr>
              <a:t>									                </a:t>
            </a:r>
            <a:r>
              <a:rPr lang="en-US" b="1" i="1" dirty="0" smtClean="0">
                <a:solidFill>
                  <a:srgbClr val="006666"/>
                </a:solidFill>
                <a:latin typeface="Georgia" panose="02040502050405020303" pitchFamily="18" charset="0"/>
              </a:rPr>
              <a:t>The Scriptures</a:t>
            </a:r>
          </a:p>
          <a:p>
            <a:endParaRPr lang="en-US" sz="2400" dirty="0">
              <a:solidFill>
                <a:srgbClr val="FF0000"/>
              </a:solidFill>
              <a:latin typeface="Georgia" panose="02040502050405020303" pitchFamily="18" charset="0"/>
            </a:endParaRPr>
          </a:p>
          <a:p>
            <a:r>
              <a:rPr lang="en-US" sz="2400" dirty="0" err="1" smtClean="0">
                <a:solidFill>
                  <a:srgbClr val="0000FF"/>
                </a:solidFill>
              </a:rPr>
              <a:t>Yahuah</a:t>
            </a:r>
            <a:r>
              <a:rPr lang="en-US" sz="2400" dirty="0" smtClean="0"/>
              <a:t> is promising the Hebrew nation that they will be eating meat before the light and darkness </a:t>
            </a:r>
            <a:r>
              <a:rPr lang="en-US" sz="2400" b="1" dirty="0" smtClean="0">
                <a:solidFill>
                  <a:srgbClr val="FF0000"/>
                </a:solidFill>
              </a:rPr>
              <a:t>mixture</a:t>
            </a:r>
            <a:r>
              <a:rPr lang="en-US" sz="2400" dirty="0" smtClean="0"/>
              <a:t> of evening.  </a:t>
            </a:r>
            <a:r>
              <a:rPr lang="en-US" sz="2400" dirty="0"/>
              <a:t>W</a:t>
            </a:r>
            <a:r>
              <a:rPr lang="en-US" sz="2400" dirty="0" smtClean="0"/>
              <a:t>e read in the very next text –</a:t>
            </a:r>
          </a:p>
          <a:p>
            <a:pPr marL="0" indent="0">
              <a:buNone/>
            </a:pPr>
            <a:endParaRPr lang="en-US" sz="2400" dirty="0" smtClean="0"/>
          </a:p>
          <a:p>
            <a:r>
              <a:rPr lang="en-US" sz="2400" dirty="0">
                <a:solidFill>
                  <a:srgbClr val="008080"/>
                </a:solidFill>
                <a:latin typeface="Georgia" panose="02040502050405020303" pitchFamily="18" charset="0"/>
              </a:rPr>
              <a:t>Exo 16:13</a:t>
            </a:r>
            <a:r>
              <a:rPr lang="en-US" sz="2400" dirty="0">
                <a:solidFill>
                  <a:prstClr val="black"/>
                </a:solidFill>
                <a:latin typeface="Georgia" panose="02040502050405020303" pitchFamily="18" charset="0"/>
              </a:rPr>
              <a:t>  </a:t>
            </a:r>
            <a:r>
              <a:rPr lang="en-US" sz="2400" dirty="0">
                <a:solidFill>
                  <a:srgbClr val="FF3300"/>
                </a:solidFill>
                <a:latin typeface="Georgia" panose="02040502050405020303" pitchFamily="18" charset="0"/>
              </a:rPr>
              <a:t>And </a:t>
            </a:r>
            <a:r>
              <a:rPr lang="en-US" sz="2400" u="sng" dirty="0">
                <a:solidFill>
                  <a:srgbClr val="9933FF"/>
                </a:solidFill>
                <a:latin typeface="Georgia" panose="02040502050405020303" pitchFamily="18" charset="0"/>
              </a:rPr>
              <a:t>it came to be</a:t>
            </a:r>
            <a:r>
              <a:rPr lang="en-US" sz="2400" dirty="0">
                <a:solidFill>
                  <a:srgbClr val="9933FF"/>
                </a:solidFill>
                <a:latin typeface="Georgia" panose="02040502050405020303" pitchFamily="18" charset="0"/>
              </a:rPr>
              <a:t> </a:t>
            </a:r>
            <a:r>
              <a:rPr lang="en-US" sz="2400" dirty="0">
                <a:solidFill>
                  <a:srgbClr val="FF3300"/>
                </a:solidFill>
                <a:latin typeface="Georgia" panose="02040502050405020303" pitchFamily="18" charset="0"/>
              </a:rPr>
              <a:t>that quails came up </a:t>
            </a:r>
            <a:r>
              <a:rPr lang="en-US" sz="2400" b="1" u="sng" dirty="0">
                <a:solidFill>
                  <a:srgbClr val="990099"/>
                </a:solidFill>
                <a:latin typeface="Georgia" panose="02040502050405020303" pitchFamily="18" charset="0"/>
              </a:rPr>
              <a:t>at evening</a:t>
            </a:r>
            <a:r>
              <a:rPr lang="en-US" sz="2400" b="1" dirty="0">
                <a:solidFill>
                  <a:srgbClr val="990099"/>
                </a:solidFill>
                <a:latin typeface="Georgia" panose="02040502050405020303" pitchFamily="18" charset="0"/>
              </a:rPr>
              <a:t> </a:t>
            </a:r>
            <a:r>
              <a:rPr lang="en-US" sz="2400" dirty="0">
                <a:solidFill>
                  <a:srgbClr val="FF3300"/>
                </a:solidFill>
                <a:latin typeface="Georgia" panose="02040502050405020303" pitchFamily="18" charset="0"/>
              </a:rPr>
              <a:t>and covered the </a:t>
            </a:r>
            <a:r>
              <a:rPr lang="en-US" sz="2400" dirty="0" smtClean="0">
                <a:solidFill>
                  <a:srgbClr val="FF3300"/>
                </a:solidFill>
                <a:latin typeface="Georgia" panose="02040502050405020303" pitchFamily="18" charset="0"/>
              </a:rPr>
              <a:t>camp…</a:t>
            </a:r>
            <a:r>
              <a:rPr lang="en-US" sz="2400" b="1" i="1" dirty="0" smtClean="0">
                <a:solidFill>
                  <a:srgbClr val="006666"/>
                </a:solidFill>
                <a:latin typeface="Georgia" panose="02040502050405020303" pitchFamily="18" charset="0"/>
              </a:rPr>
              <a:t> 			     							     </a:t>
            </a:r>
            <a:r>
              <a:rPr lang="en-US" b="1" i="1" dirty="0" smtClean="0">
                <a:solidFill>
                  <a:srgbClr val="006666"/>
                </a:solidFill>
                <a:latin typeface="Georgia" panose="02040502050405020303" pitchFamily="18" charset="0"/>
              </a:rPr>
              <a:t>The Scriptures</a:t>
            </a:r>
            <a:endParaRPr lang="en-US" dirty="0" smtClean="0">
              <a:solidFill>
                <a:srgbClr val="FF3300"/>
              </a:solidFill>
              <a:latin typeface="Georgia" panose="02040502050405020303" pitchFamily="18" charset="0"/>
            </a:endParaRPr>
          </a:p>
          <a:p>
            <a:pPr marL="0" indent="0">
              <a:buNone/>
            </a:pPr>
            <a:endParaRPr lang="en-US" sz="2400" dirty="0" smtClean="0">
              <a:solidFill>
                <a:srgbClr val="FF3300"/>
              </a:solidFill>
              <a:latin typeface="Georgia" panose="02040502050405020303" pitchFamily="18" charset="0"/>
            </a:endParaRPr>
          </a:p>
          <a:p>
            <a:r>
              <a:rPr lang="en-US" sz="2400" dirty="0" smtClean="0"/>
              <a:t>What gives?  I thought (</a:t>
            </a:r>
            <a:r>
              <a:rPr lang="en-US" sz="2400" b="1" u="sng" dirty="0" smtClean="0"/>
              <a:t>in </a:t>
            </a:r>
            <a:r>
              <a:rPr lang="en-US" sz="2400" b="1" u="sng" dirty="0"/>
              <a:t>verse </a:t>
            </a:r>
            <a:r>
              <a:rPr lang="en-US" sz="2400" b="1" u="sng" dirty="0" smtClean="0"/>
              <a:t>12</a:t>
            </a:r>
            <a:r>
              <a:rPr lang="en-US" sz="2400" b="1" dirty="0" smtClean="0"/>
              <a:t>) </a:t>
            </a:r>
            <a:r>
              <a:rPr lang="en-US" sz="2400" b="1" dirty="0" err="1" smtClean="0">
                <a:solidFill>
                  <a:srgbClr val="0000FF"/>
                </a:solidFill>
              </a:rPr>
              <a:t>Yahuah</a:t>
            </a:r>
            <a:r>
              <a:rPr lang="en-US" sz="2400" dirty="0" smtClean="0"/>
              <a:t> had promised quail </a:t>
            </a:r>
            <a:r>
              <a:rPr lang="en-US" sz="2400" b="1" u="sng" dirty="0" smtClean="0">
                <a:solidFill>
                  <a:srgbClr val="CC9900"/>
                </a:solidFill>
              </a:rPr>
              <a:t>before</a:t>
            </a:r>
            <a:r>
              <a:rPr lang="en-US" sz="2400" dirty="0" smtClean="0"/>
              <a:t> the </a:t>
            </a:r>
            <a:r>
              <a:rPr lang="en-US" sz="2400" b="1" u="sng" dirty="0" smtClean="0">
                <a:solidFill>
                  <a:srgbClr val="CC9900"/>
                </a:solidFill>
              </a:rPr>
              <a:t>evening</a:t>
            </a:r>
            <a:r>
              <a:rPr lang="en-US" sz="2400" u="sng" dirty="0" smtClean="0">
                <a:solidFill>
                  <a:srgbClr val="CC9900"/>
                </a:solidFill>
              </a:rPr>
              <a:t> </a:t>
            </a:r>
            <a:r>
              <a:rPr lang="en-US" sz="2400" b="1" u="sng" dirty="0" smtClean="0">
                <a:solidFill>
                  <a:srgbClr val="CC9900"/>
                </a:solidFill>
              </a:rPr>
              <a:t>mixture</a:t>
            </a:r>
            <a:r>
              <a:rPr lang="en-US" sz="2400" dirty="0" smtClean="0"/>
              <a:t> ?</a:t>
            </a:r>
            <a:endParaRPr lang="en-US" sz="2400" dirty="0"/>
          </a:p>
        </p:txBody>
      </p:sp>
      <p:sp>
        <p:nvSpPr>
          <p:cNvPr id="6"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18</a:t>
            </a:fld>
            <a:endParaRPr lang="en-US" sz="1100" dirty="0">
              <a:solidFill>
                <a:schemeClr val="tx1"/>
              </a:solidFill>
            </a:endParaRPr>
          </a:p>
        </p:txBody>
      </p:sp>
      <p:sp>
        <p:nvSpPr>
          <p:cNvPr id="2" name="Rounded Rectangular Callout 1"/>
          <p:cNvSpPr/>
          <p:nvPr/>
        </p:nvSpPr>
        <p:spPr>
          <a:xfrm>
            <a:off x="3810000" y="5090160"/>
            <a:ext cx="4998720" cy="531368"/>
          </a:xfrm>
          <a:prstGeom prst="wedgeRoundRectCallout">
            <a:avLst>
              <a:gd name="adj1" fmla="val -59648"/>
              <a:gd name="adj2" fmla="val -108429"/>
              <a:gd name="adj3" fmla="val 16667"/>
            </a:avLst>
          </a:prstGeom>
          <a:solidFill>
            <a:schemeClr val="accent5">
              <a:lumMod val="60000"/>
              <a:lumOff val="40000"/>
            </a:schemeClr>
          </a:solidFill>
          <a:ln w="3810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i-</a:t>
            </a:r>
            <a:r>
              <a:rPr lang="en-US" sz="2800" b="1" dirty="0" err="1" smtClean="0">
                <a:solidFill>
                  <a:srgbClr val="FF0000"/>
                </a:solidFill>
              </a:rPr>
              <a:t>iei</a:t>
            </a:r>
            <a:r>
              <a:rPr lang="en-US" sz="2800" dirty="0" smtClean="0">
                <a:solidFill>
                  <a:srgbClr val="FF0000"/>
                </a:solidFill>
              </a:rPr>
              <a:t> - </a:t>
            </a:r>
            <a:r>
              <a:rPr lang="en-US" sz="2800" dirty="0" smtClean="0">
                <a:solidFill>
                  <a:schemeClr val="tx1"/>
                </a:solidFill>
              </a:rPr>
              <a:t>A transitional period.</a:t>
            </a:r>
            <a:endParaRPr lang="en-CA" sz="2800" dirty="0">
              <a:solidFill>
                <a:schemeClr val="tx1"/>
              </a:solidFill>
            </a:endParaRPr>
          </a:p>
        </p:txBody>
      </p:sp>
    </p:spTree>
    <p:extLst>
      <p:ext uri="{BB962C8B-B14F-4D97-AF65-F5344CB8AC3E}">
        <p14:creationId xmlns:p14="http://schemas.microsoft.com/office/powerpoint/2010/main" val="358565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1750"/>
                                        <p:tgtEl>
                                          <p:spTgt spid="3">
                                            <p:txEl>
                                              <p:pRg st="5" end="5"/>
                                            </p:txEl>
                                          </p:spTgt>
                                        </p:tgtEl>
                                      </p:cBhvr>
                                    </p:animEffect>
                                  </p:childTnLst>
                                </p:cTn>
                              </p:par>
                              <p:par>
                                <p:cTn id="8" presetID="31"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90"/>
                                          </p:val>
                                        </p:tav>
                                        <p:tav tm="100000">
                                          <p:val>
                                            <p:fltVal val="0"/>
                                          </p:val>
                                        </p:tav>
                                      </p:tavLst>
                                    </p:anim>
                                    <p:animEffect transition="in" filter="fade">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wipe(left)">
                                      <p:cBhvr>
                                        <p:cTn id="18" dur="17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062" y="183023"/>
            <a:ext cx="11797048" cy="6465194"/>
          </a:xfrm>
          <a:solidFill>
            <a:schemeClr val="bg1"/>
          </a:solidFill>
          <a:ln w="57150">
            <a:solidFill>
              <a:schemeClr val="accent1"/>
            </a:solidFill>
          </a:ln>
          <a:scene3d>
            <a:camera prst="orthographicFront"/>
            <a:lightRig rig="threePt" dir="t"/>
          </a:scene3d>
          <a:sp3d>
            <a:bevelT w="165100" prst="coolSlant"/>
          </a:sp3d>
        </p:spPr>
        <p:txBody>
          <a:bodyPr anchor="ctr">
            <a:normAutofit/>
            <a:sp3d extrusionH="57150">
              <a:bevelT w="38100" h="38100"/>
            </a:sp3d>
          </a:bodyPr>
          <a:lstStyle/>
          <a:p>
            <a:r>
              <a:rPr lang="en-US" sz="2400" dirty="0" smtClean="0"/>
              <a:t>Maybe we need to look a little more closely to the actual Hebrew text! </a:t>
            </a:r>
          </a:p>
          <a:p>
            <a:pPr marR="3600" algn="r" rtl="1"/>
            <a:r>
              <a:rPr lang="en-US" sz="2400" dirty="0" smtClean="0">
                <a:solidFill>
                  <a:srgbClr val="008080"/>
                </a:solidFill>
                <a:latin typeface="Georgia" panose="02040502050405020303" pitchFamily="18" charset="0"/>
              </a:rPr>
              <a:t>    </a:t>
            </a:r>
            <a:r>
              <a:rPr lang="en-US" sz="2400" dirty="0" err="1" smtClean="0">
                <a:solidFill>
                  <a:srgbClr val="008080"/>
                </a:solidFill>
                <a:latin typeface="Georgia" panose="02040502050405020303" pitchFamily="18" charset="0"/>
              </a:rPr>
              <a:t>Exo</a:t>
            </a:r>
            <a:r>
              <a:rPr lang="en-US" sz="2400" dirty="0" smtClean="0">
                <a:solidFill>
                  <a:srgbClr val="008080"/>
                </a:solidFill>
                <a:latin typeface="Georgia" panose="02040502050405020303" pitchFamily="18" charset="0"/>
              </a:rPr>
              <a:t> 16:13  </a:t>
            </a:r>
            <a:r>
              <a:rPr lang="he-IL" sz="2400" b="1" dirty="0" smtClean="0">
                <a:solidFill>
                  <a:srgbClr val="00B050"/>
                </a:solidFill>
                <a:latin typeface="SBL Hebrew"/>
              </a:rPr>
              <a:t>וַיְהִ֣י</a:t>
            </a:r>
            <a:r>
              <a:rPr lang="he-IL" sz="2400" dirty="0" smtClean="0">
                <a:solidFill>
                  <a:prstClr val="black"/>
                </a:solidFill>
                <a:latin typeface="SBL Hebrew"/>
              </a:rPr>
              <a:t> </a:t>
            </a:r>
            <a:r>
              <a:rPr lang="he-IL" sz="2400" dirty="0" smtClean="0">
                <a:solidFill>
                  <a:srgbClr val="FF3300"/>
                </a:solidFill>
                <a:latin typeface="SBL Hebrew"/>
              </a:rPr>
              <a:t>בָעֶ֔רֶב וַתַּ֣עַל הַשְּׂלָ֔ו וַתְּכַ֖ס אֶת־הַֽמַּחֲנֶ֑ה וּבַבֹּ֗קֶר הָֽיְתָה֙ שִׁכְבַ֣ת הַטַּ֔ל סָבִ֖יב לַֽמַּחֲנֶֽה׃</a:t>
            </a:r>
            <a:r>
              <a:rPr lang="en-US" sz="2400" dirty="0" smtClean="0">
                <a:solidFill>
                  <a:srgbClr val="FF3300"/>
                </a:solidFill>
                <a:latin typeface="Georgia" panose="02040502050405020303" pitchFamily="18" charset="0"/>
              </a:rPr>
              <a:t> </a:t>
            </a:r>
          </a:p>
          <a:p>
            <a:endParaRPr lang="en-US" sz="2400" dirty="0" smtClean="0"/>
          </a:p>
          <a:p>
            <a:r>
              <a:rPr lang="en-US" sz="2400" dirty="0" smtClean="0"/>
              <a:t>Do you see the first word on the right, highlighted in </a:t>
            </a:r>
            <a:r>
              <a:rPr lang="en-US" sz="2400" b="1" dirty="0" smtClean="0">
                <a:solidFill>
                  <a:srgbClr val="00B050"/>
                </a:solidFill>
              </a:rPr>
              <a:t>green?</a:t>
            </a:r>
            <a:r>
              <a:rPr lang="en-US" sz="2400" dirty="0" smtClean="0">
                <a:solidFill>
                  <a:srgbClr val="00B050"/>
                </a:solidFill>
              </a:rPr>
              <a:t> </a:t>
            </a:r>
            <a:br>
              <a:rPr lang="en-US" sz="2400" dirty="0" smtClean="0">
                <a:solidFill>
                  <a:srgbClr val="00B050"/>
                </a:solidFill>
              </a:rPr>
            </a:br>
            <a:r>
              <a:rPr lang="en-US" sz="2400" dirty="0" smtClean="0"/>
              <a:t>The word is to be written </a:t>
            </a:r>
            <a:r>
              <a:rPr lang="en-US" sz="2400" b="1" dirty="0" err="1" smtClean="0">
                <a:solidFill>
                  <a:srgbClr val="00B050"/>
                </a:solidFill>
              </a:rPr>
              <a:t>vav</a:t>
            </a:r>
            <a:r>
              <a:rPr lang="en-US" sz="2400" b="1" dirty="0" smtClean="0">
                <a:solidFill>
                  <a:srgbClr val="00B050"/>
                </a:solidFill>
              </a:rPr>
              <a:t>, </a:t>
            </a:r>
            <a:r>
              <a:rPr lang="en-US" sz="2400" b="1" dirty="0" err="1" smtClean="0">
                <a:solidFill>
                  <a:srgbClr val="00B050"/>
                </a:solidFill>
              </a:rPr>
              <a:t>yod</a:t>
            </a:r>
            <a:r>
              <a:rPr lang="en-US" sz="2400" b="1" dirty="0" smtClean="0">
                <a:solidFill>
                  <a:srgbClr val="00B050"/>
                </a:solidFill>
              </a:rPr>
              <a:t>, hey, </a:t>
            </a:r>
            <a:r>
              <a:rPr lang="en-US" sz="2400" b="1" dirty="0" err="1" smtClean="0">
                <a:solidFill>
                  <a:srgbClr val="00B050"/>
                </a:solidFill>
              </a:rPr>
              <a:t>yod</a:t>
            </a:r>
            <a:r>
              <a:rPr lang="en-US" sz="2400" b="1" dirty="0" smtClean="0">
                <a:solidFill>
                  <a:srgbClr val="00B050"/>
                </a:solidFill>
              </a:rPr>
              <a:t>.  </a:t>
            </a:r>
            <a:br>
              <a:rPr lang="en-US" sz="2400" b="1" dirty="0" smtClean="0">
                <a:solidFill>
                  <a:srgbClr val="00B050"/>
                </a:solidFill>
              </a:rPr>
            </a:br>
            <a:r>
              <a:rPr lang="en-US" sz="2400" dirty="0" smtClean="0"/>
              <a:t>It is pronounced </a:t>
            </a:r>
            <a:r>
              <a:rPr lang="en-US" sz="2400" b="1" dirty="0" smtClean="0">
                <a:solidFill>
                  <a:srgbClr val="990099"/>
                </a:solidFill>
              </a:rPr>
              <a:t>“i-</a:t>
            </a:r>
            <a:r>
              <a:rPr lang="en-US" sz="2400" b="1" dirty="0" err="1" smtClean="0">
                <a:solidFill>
                  <a:srgbClr val="990099"/>
                </a:solidFill>
              </a:rPr>
              <a:t>iei</a:t>
            </a:r>
            <a:r>
              <a:rPr lang="en-US" sz="2400" b="1" dirty="0" smtClean="0">
                <a:solidFill>
                  <a:srgbClr val="990099"/>
                </a:solidFill>
              </a:rPr>
              <a:t>”</a:t>
            </a:r>
            <a:r>
              <a:rPr lang="en-US" sz="2400" dirty="0" smtClean="0"/>
              <a:t> according to the </a:t>
            </a:r>
            <a:r>
              <a:rPr lang="en-US" sz="2400" dirty="0" smtClean="0">
                <a:solidFill>
                  <a:srgbClr val="008080"/>
                </a:solidFill>
                <a:latin typeface="Georgia" panose="02040502050405020303" pitchFamily="18" charset="0"/>
              </a:rPr>
              <a:t>Interlinear Scripture Analyzer.</a:t>
            </a:r>
          </a:p>
          <a:p>
            <a:endParaRPr lang="en-US" sz="2400" dirty="0" smtClean="0">
              <a:solidFill>
                <a:srgbClr val="008080"/>
              </a:solidFill>
              <a:latin typeface="Georgia" panose="02040502050405020303" pitchFamily="18" charset="0"/>
            </a:endParaRPr>
          </a:p>
          <a:p>
            <a:r>
              <a:rPr lang="he-IL" sz="2400" b="1" dirty="0" smtClean="0">
                <a:solidFill>
                  <a:srgbClr val="00B050"/>
                </a:solidFill>
                <a:latin typeface="Times New Roman" pitchFamily="18" charset="0"/>
                <a:cs typeface="Times New Roman" pitchFamily="18" charset="0"/>
              </a:rPr>
              <a:t>ו</a:t>
            </a:r>
            <a:r>
              <a:rPr lang="he-IL" sz="2800" b="1" dirty="0" smtClean="0">
                <a:solidFill>
                  <a:srgbClr val="00B050"/>
                </a:solidFill>
                <a:latin typeface="Times New Roman" pitchFamily="18" charset="0"/>
                <a:cs typeface="Times New Roman" pitchFamily="18" charset="0"/>
              </a:rPr>
              <a:t>ַיְהִ֣י</a:t>
            </a:r>
            <a:r>
              <a:rPr lang="en-US" sz="2400" b="1" dirty="0" smtClean="0">
                <a:solidFill>
                  <a:srgbClr val="00B050"/>
                </a:solidFill>
                <a:latin typeface="SBL Hebrew"/>
              </a:rPr>
              <a:t> </a:t>
            </a:r>
            <a:r>
              <a:rPr lang="en-US" sz="2400" dirty="0" smtClean="0"/>
              <a:t>is used in </a:t>
            </a:r>
            <a:r>
              <a:rPr lang="en-US" sz="2400" b="1" dirty="0" smtClean="0">
                <a:solidFill>
                  <a:srgbClr val="00B050"/>
                </a:solidFill>
              </a:rPr>
              <a:t>Genesis 1:2 </a:t>
            </a:r>
            <a:r>
              <a:rPr lang="en-US" sz="2400" dirty="0" smtClean="0"/>
              <a:t>where it is translated as – </a:t>
            </a:r>
            <a:r>
              <a:rPr lang="en-US" sz="2400" b="1" dirty="0" smtClean="0">
                <a:solidFill>
                  <a:srgbClr val="990099"/>
                </a:solidFill>
              </a:rPr>
              <a:t>is becoming. </a:t>
            </a:r>
            <a:br>
              <a:rPr lang="en-US" sz="2400" b="1" dirty="0" smtClean="0">
                <a:solidFill>
                  <a:srgbClr val="990099"/>
                </a:solidFill>
              </a:rPr>
            </a:br>
            <a:r>
              <a:rPr lang="en-US" sz="2400" b="1" dirty="0" smtClean="0">
                <a:solidFill>
                  <a:srgbClr val="990099"/>
                </a:solidFill>
              </a:rPr>
              <a:t> 			      </a:t>
            </a:r>
            <a:r>
              <a:rPr lang="en-US" sz="2400" dirty="0" smtClean="0"/>
              <a:t>This shows a </a:t>
            </a:r>
            <a:r>
              <a:rPr lang="en-US" sz="2400" b="1" u="sng" dirty="0" smtClean="0">
                <a:solidFill>
                  <a:srgbClr val="F725E8"/>
                </a:solidFill>
              </a:rPr>
              <a:t>TRANSITIONAL STATE OF BEING</a:t>
            </a:r>
            <a:r>
              <a:rPr lang="en-US" sz="2400" b="1" dirty="0" smtClean="0">
                <a:solidFill>
                  <a:srgbClr val="F725E8"/>
                </a:solidFill>
              </a:rPr>
              <a:t>.  					  </a:t>
            </a:r>
            <a:r>
              <a:rPr lang="he-IL" sz="2800" b="1" dirty="0" smtClean="0">
                <a:solidFill>
                  <a:srgbClr val="00B050"/>
                </a:solidFill>
                <a:latin typeface="Times New Roman" pitchFamily="18" charset="0"/>
                <a:cs typeface="Times New Roman" pitchFamily="18" charset="0"/>
              </a:rPr>
              <a:t>וַיְהִ֣י</a:t>
            </a:r>
            <a:r>
              <a:rPr lang="he-IL" sz="2400" b="1" dirty="0" smtClean="0">
                <a:solidFill>
                  <a:srgbClr val="00B050"/>
                </a:solidFill>
                <a:latin typeface="SBL Hebrew"/>
              </a:rPr>
              <a:t> </a:t>
            </a:r>
            <a:r>
              <a:rPr lang="en-US" sz="2400" b="1" dirty="0" smtClean="0">
                <a:solidFill>
                  <a:schemeClr val="bg1"/>
                </a:solidFill>
                <a:latin typeface="SBL Hebrew"/>
              </a:rPr>
              <a:t>.</a:t>
            </a:r>
            <a:r>
              <a:rPr lang="en-US" sz="2400" dirty="0" smtClean="0">
                <a:latin typeface="SBL Hebrew"/>
              </a:rPr>
              <a:t>is used a total of 709 times in the Scriptures.</a:t>
            </a:r>
          </a:p>
          <a:p>
            <a:pPr marL="0" indent="0">
              <a:buNone/>
            </a:pPr>
            <a:endParaRPr lang="en-US" sz="2400" dirty="0" smtClean="0"/>
          </a:p>
          <a:p>
            <a:pPr algn="ctr"/>
            <a:r>
              <a:rPr lang="en-US" sz="2400" dirty="0" smtClean="0"/>
              <a:t> </a:t>
            </a:r>
            <a:r>
              <a:rPr lang="he-IL" sz="2800" b="1" dirty="0" smtClean="0">
                <a:solidFill>
                  <a:srgbClr val="00B050"/>
                </a:solidFill>
                <a:latin typeface="Times New Roman" pitchFamily="18" charset="0"/>
                <a:cs typeface="Times New Roman" pitchFamily="18" charset="0"/>
              </a:rPr>
              <a:t>וַיְהִ֣י</a:t>
            </a:r>
            <a:r>
              <a:rPr lang="en-US" sz="2400" dirty="0" smtClean="0"/>
              <a:t> - </a:t>
            </a:r>
            <a:r>
              <a:rPr lang="en-US" sz="2400" b="1" dirty="0" smtClean="0">
                <a:solidFill>
                  <a:srgbClr val="FF3300"/>
                </a:solidFill>
              </a:rPr>
              <a:t>From one state of being, transforming into another state of being </a:t>
            </a:r>
            <a:br>
              <a:rPr lang="en-US" sz="2400" b="1" dirty="0" smtClean="0">
                <a:solidFill>
                  <a:srgbClr val="FF3300"/>
                </a:solidFill>
              </a:rPr>
            </a:br>
            <a:r>
              <a:rPr lang="en-US" sz="2400" b="1" dirty="0" smtClean="0">
                <a:solidFill>
                  <a:srgbClr val="FF3300"/>
                </a:solidFill>
              </a:rPr>
              <a:t>over a period time. </a:t>
            </a:r>
          </a:p>
        </p:txBody>
      </p:sp>
      <p:sp>
        <p:nvSpPr>
          <p:cNvPr id="2" name="Curved Left Arrow 1"/>
          <p:cNvSpPr/>
          <p:nvPr/>
        </p:nvSpPr>
        <p:spPr>
          <a:xfrm>
            <a:off x="10039703" y="3923416"/>
            <a:ext cx="731520" cy="563526"/>
          </a:xfrm>
          <a:prstGeom prst="curvedLeftArrow">
            <a:avLst>
              <a:gd name="adj1" fmla="val 18366"/>
              <a:gd name="adj2" fmla="val 50000"/>
              <a:gd name="adj3" fmla="val 36291"/>
            </a:avLst>
          </a:prstGeom>
          <a:solidFill>
            <a:srgbClr val="00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5" name="Straight Arrow Connector 4"/>
          <p:cNvCxnSpPr/>
          <p:nvPr/>
        </p:nvCxnSpPr>
        <p:spPr>
          <a:xfrm flipV="1">
            <a:off x="9288379" y="1414914"/>
            <a:ext cx="337162" cy="722230"/>
          </a:xfrm>
          <a:prstGeom prst="straightConnector1">
            <a:avLst/>
          </a:prstGeom>
          <a:ln w="76200">
            <a:solidFill>
              <a:srgbClr val="FF0066"/>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19</a:t>
            </a:fld>
            <a:endParaRPr lang="en-US" sz="1100" dirty="0">
              <a:solidFill>
                <a:schemeClr val="tx1"/>
              </a:solidFill>
            </a:endParaRPr>
          </a:p>
        </p:txBody>
      </p:sp>
    </p:spTree>
    <p:extLst>
      <p:ext uri="{BB962C8B-B14F-4D97-AF65-F5344CB8AC3E}">
        <p14:creationId xmlns:p14="http://schemas.microsoft.com/office/powerpoint/2010/main" val="343780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2000" fill="hold" nodeType="with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1250"/>
                                        <p:tgtEl>
                                          <p:spTgt spid="3">
                                            <p:txEl>
                                              <p:pRg st="5" end="5"/>
                                            </p:txEl>
                                          </p:spTgt>
                                        </p:tgtEl>
                                      </p:cBhvr>
                                    </p:animEffect>
                                  </p:childTnLst>
                                </p:cTn>
                              </p:par>
                              <p:par>
                                <p:cTn id="13" presetID="47" presetClass="entr" presetSubtype="0" fill="hold" grpId="0" nodeType="with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250"/>
                                        <p:tgtEl>
                                          <p:spTgt spid="2"/>
                                        </p:tgtEl>
                                      </p:cBhvr>
                                    </p:animEffect>
                                    <p:anim calcmode="lin" valueType="num">
                                      <p:cBhvr>
                                        <p:cTn id="16" dur="1250" fill="hold"/>
                                        <p:tgtEl>
                                          <p:spTgt spid="2"/>
                                        </p:tgtEl>
                                        <p:attrNameLst>
                                          <p:attrName>ppt_x</p:attrName>
                                        </p:attrNameLst>
                                      </p:cBhvr>
                                      <p:tavLst>
                                        <p:tav tm="0">
                                          <p:val>
                                            <p:strVal val="#ppt_x"/>
                                          </p:val>
                                        </p:tav>
                                        <p:tav tm="100000">
                                          <p:val>
                                            <p:strVal val="#ppt_x"/>
                                          </p:val>
                                        </p:tav>
                                      </p:tavLst>
                                    </p:anim>
                                    <p:anim calcmode="lin" valueType="num">
                                      <p:cBhvr>
                                        <p:cTn id="17" dur="1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FF00">
                <a:lumMod val="72000"/>
              </a:srgbClr>
            </a:gs>
            <a:gs pos="50000">
              <a:srgbClr val="F725E8"/>
            </a:gs>
            <a:gs pos="100000">
              <a:srgbClr val="FF0000"/>
            </a:gs>
          </a:gsLst>
          <a:lin ang="108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lightRig rig="threePt" dir="t"/>
            </a:scene3d>
            <a:sp3d extrusionH="57150">
              <a:bevelT w="38100" h="38100"/>
            </a:sp3d>
          </a:bodyPr>
          <a:lstStyle/>
          <a:p>
            <a:r>
              <a:rPr lang="en-US" b="1" dirty="0" err="1" smtClean="0">
                <a:solidFill>
                  <a:schemeClr val="accent2">
                    <a:lumMod val="60000"/>
                    <a:lumOff val="40000"/>
                  </a:schemeClr>
                </a:solidFill>
                <a:latin typeface="Monotype Corsiva" panose="03010101010201010101" pitchFamily="66" charset="0"/>
              </a:rPr>
              <a:t>BeYn</a:t>
            </a:r>
            <a:r>
              <a:rPr lang="en-US" b="1" dirty="0" smtClean="0">
                <a:solidFill>
                  <a:schemeClr val="accent2">
                    <a:lumMod val="60000"/>
                    <a:lumOff val="40000"/>
                  </a:schemeClr>
                </a:solidFill>
                <a:latin typeface="Monotype Corsiva" panose="03010101010201010101" pitchFamily="66" charset="0"/>
              </a:rPr>
              <a:t>  Ha  </a:t>
            </a:r>
            <a:r>
              <a:rPr lang="en-US" b="1" dirty="0" err="1" smtClean="0">
                <a:solidFill>
                  <a:schemeClr val="accent2">
                    <a:lumMod val="60000"/>
                    <a:lumOff val="40000"/>
                  </a:schemeClr>
                </a:solidFill>
                <a:latin typeface="Monotype Corsiva" panose="03010101010201010101" pitchFamily="66" charset="0"/>
              </a:rPr>
              <a:t>Arbayim</a:t>
            </a:r>
            <a:endParaRPr lang="en-US" b="1" dirty="0">
              <a:solidFill>
                <a:schemeClr val="accent2">
                  <a:lumMod val="60000"/>
                  <a:lumOff val="40000"/>
                </a:schemeClr>
              </a:solidFill>
              <a:latin typeface="Monotype Corsiva" panose="03010101010201010101" pitchFamily="66" charset="0"/>
            </a:endParaRPr>
          </a:p>
        </p:txBody>
      </p:sp>
      <p:sp>
        <p:nvSpPr>
          <p:cNvPr id="3" name="Subtitle 2"/>
          <p:cNvSpPr>
            <a:spLocks noGrp="1"/>
          </p:cNvSpPr>
          <p:nvPr>
            <p:ph type="subTitle" idx="1"/>
          </p:nvPr>
        </p:nvSpPr>
        <p:spPr>
          <a:xfrm>
            <a:off x="1562100" y="4682062"/>
            <a:ext cx="9070848" cy="533882"/>
          </a:xfrm>
        </p:spPr>
        <p:txBody>
          <a:bodyPr>
            <a:noAutofit/>
            <a:scene3d>
              <a:camera prst="orthographicFront"/>
              <a:lightRig rig="threePt" dir="t"/>
            </a:scene3d>
            <a:sp3d extrusionH="57150">
              <a:bevelT w="38100" h="38100"/>
            </a:sp3d>
          </a:bodyPr>
          <a:lstStyle/>
          <a:p>
            <a:r>
              <a:rPr lang="en-US" sz="3200" dirty="0" smtClean="0"/>
              <a:t>Between the </a:t>
            </a:r>
            <a:r>
              <a:rPr lang="en-US" sz="3200" b="1" dirty="0" err="1" smtClean="0">
                <a:solidFill>
                  <a:srgbClr val="CC9900"/>
                </a:solidFill>
              </a:rPr>
              <a:t>Ereb</a:t>
            </a:r>
            <a:r>
              <a:rPr lang="en-US" sz="3200" b="1" dirty="0" smtClean="0">
                <a:solidFill>
                  <a:srgbClr val="CC9900"/>
                </a:solidFill>
              </a:rPr>
              <a:t> - Mixtures -</a:t>
            </a:r>
            <a:r>
              <a:rPr lang="en-US" sz="3200" dirty="0" smtClean="0"/>
              <a:t>(</a:t>
            </a:r>
            <a:r>
              <a:rPr lang="en-US" sz="3200" b="1" dirty="0" smtClean="0">
                <a:solidFill>
                  <a:srgbClr val="CC9900"/>
                </a:solidFill>
              </a:rPr>
              <a:t>Evenings?</a:t>
            </a:r>
            <a:r>
              <a:rPr lang="en-US" sz="3200" dirty="0" smtClean="0"/>
              <a:t>)  </a:t>
            </a:r>
            <a:endParaRPr lang="en-US" sz="3200" dirty="0"/>
          </a:p>
        </p:txBody>
      </p:sp>
      <p:sp>
        <p:nvSpPr>
          <p:cNvPr id="6" name="Slide Number Placeholder 3"/>
          <p:cNvSpPr>
            <a:spLocks noGrp="1"/>
          </p:cNvSpPr>
          <p:nvPr>
            <p:ph type="sldNum" sz="quarter" idx="12"/>
          </p:nvPr>
        </p:nvSpPr>
        <p:spPr>
          <a:xfrm>
            <a:off x="11718235" y="6556150"/>
            <a:ext cx="443284" cy="274320"/>
          </a:xfrm>
        </p:spPr>
        <p:txBody>
          <a:bodyPr/>
          <a:lstStyle/>
          <a:p>
            <a:fld id="{4FAB73BC-B049-4115-A692-8D63A059BFB8}" type="slidenum">
              <a:rPr lang="en-US" sz="1100" dirty="0">
                <a:solidFill>
                  <a:schemeClr val="tx1"/>
                </a:solidFill>
              </a:rPr>
              <a:t>2</a:t>
            </a:fld>
            <a:endParaRPr lang="en-US" sz="1100" dirty="0">
              <a:solidFill>
                <a:schemeClr val="tx1"/>
              </a:solidFill>
            </a:endParaRPr>
          </a:p>
        </p:txBody>
      </p:sp>
    </p:spTree>
    <p:extLst>
      <p:ext uri="{BB962C8B-B14F-4D97-AF65-F5344CB8AC3E}">
        <p14:creationId xmlns:p14="http://schemas.microsoft.com/office/powerpoint/2010/main" val="494098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062" y="193183"/>
            <a:ext cx="11797048" cy="6465194"/>
          </a:xfrm>
          <a:noFill/>
          <a:ln w="57150">
            <a:noFill/>
          </a:ln>
          <a:scene3d>
            <a:camera prst="orthographicFront"/>
            <a:lightRig rig="threePt" dir="t"/>
          </a:scene3d>
          <a:sp3d>
            <a:bevelT/>
          </a:sp3d>
        </p:spPr>
        <p:txBody>
          <a:bodyPr anchor="ctr">
            <a:normAutofit/>
            <a:sp3d extrusionH="57150">
              <a:bevelT w="38100" h="38100"/>
            </a:sp3d>
          </a:bodyPr>
          <a:lstStyle/>
          <a:p>
            <a:r>
              <a:rPr lang="en-US" sz="2400" dirty="0" smtClean="0">
                <a:solidFill>
                  <a:srgbClr val="008080"/>
                </a:solidFill>
                <a:latin typeface="Georgia" panose="02040502050405020303" pitchFamily="18" charset="0"/>
              </a:rPr>
              <a:t>The Etymological Dictionary of the Hebrew Language  </a:t>
            </a:r>
            <a:r>
              <a:rPr lang="en-US" dirty="0"/>
              <a:t>(</a:t>
            </a:r>
            <a:r>
              <a:rPr lang="en-US" dirty="0" smtClean="0"/>
              <a:t>by </a:t>
            </a:r>
            <a:r>
              <a:rPr lang="en-US" dirty="0"/>
              <a:t>Earnest </a:t>
            </a:r>
            <a:r>
              <a:rPr lang="en-US" dirty="0" smtClean="0"/>
              <a:t>Klein)  </a:t>
            </a:r>
            <a:r>
              <a:rPr lang="en-US" sz="2400" dirty="0" smtClean="0"/>
              <a:t>assigns the meaning of – </a:t>
            </a:r>
            <a:r>
              <a:rPr lang="en-US" sz="2400" b="1" dirty="0" smtClean="0">
                <a:solidFill>
                  <a:srgbClr val="990099"/>
                </a:solidFill>
              </a:rPr>
              <a:t>“</a:t>
            </a:r>
            <a:r>
              <a:rPr lang="en-US" sz="2400" b="1" u="sng" dirty="0" smtClean="0">
                <a:solidFill>
                  <a:srgbClr val="990099"/>
                </a:solidFill>
              </a:rPr>
              <a:t>and let him be</a:t>
            </a:r>
            <a:r>
              <a:rPr lang="en-US" sz="2400" b="1" dirty="0" smtClean="0">
                <a:solidFill>
                  <a:srgbClr val="990099"/>
                </a:solidFill>
              </a:rPr>
              <a:t>” </a:t>
            </a:r>
            <a:r>
              <a:rPr lang="en-US" sz="2400" dirty="0" smtClean="0"/>
              <a:t>– to this word …</a:t>
            </a:r>
            <a:r>
              <a:rPr lang="he-IL" sz="2400" b="1" dirty="0">
                <a:solidFill>
                  <a:srgbClr val="00B050"/>
                </a:solidFill>
                <a:latin typeface="Times New Roman" pitchFamily="18" charset="0"/>
                <a:cs typeface="Times New Roman" pitchFamily="18" charset="0"/>
              </a:rPr>
              <a:t> </a:t>
            </a:r>
            <a:r>
              <a:rPr lang="he-IL" sz="3600" b="1" dirty="0" smtClean="0">
                <a:solidFill>
                  <a:srgbClr val="00B050"/>
                </a:solidFill>
                <a:latin typeface="Times New Roman" pitchFamily="18" charset="0"/>
                <a:cs typeface="Times New Roman" pitchFamily="18" charset="0"/>
              </a:rPr>
              <a:t>וַיְהִ֣י</a:t>
            </a:r>
            <a:r>
              <a:rPr lang="en-US" sz="3600" b="1" dirty="0" smtClean="0">
                <a:solidFill>
                  <a:srgbClr val="00B050"/>
                </a:solidFill>
                <a:latin typeface="Times New Roman" pitchFamily="18" charset="0"/>
                <a:cs typeface="Times New Roman" pitchFamily="18" charset="0"/>
              </a:rPr>
              <a:t>  </a:t>
            </a:r>
            <a:r>
              <a:rPr lang="en-US" sz="2800" dirty="0" smtClean="0">
                <a:solidFill>
                  <a:srgbClr val="00B050"/>
                </a:solidFill>
                <a:latin typeface="Times New Roman" pitchFamily="18" charset="0"/>
                <a:cs typeface="Times New Roman" pitchFamily="18" charset="0"/>
              </a:rPr>
              <a:t>(i-</a:t>
            </a:r>
            <a:r>
              <a:rPr lang="en-US" sz="2800" dirty="0" err="1" smtClean="0">
                <a:solidFill>
                  <a:srgbClr val="00B050"/>
                </a:solidFill>
                <a:latin typeface="Times New Roman" pitchFamily="18" charset="0"/>
                <a:cs typeface="Times New Roman" pitchFamily="18" charset="0"/>
              </a:rPr>
              <a:t>iei</a:t>
            </a:r>
            <a:r>
              <a:rPr lang="en-US" sz="2800" dirty="0" smtClean="0">
                <a:solidFill>
                  <a:srgbClr val="00B050"/>
                </a:solidFill>
              </a:rPr>
              <a:t>.)</a:t>
            </a:r>
          </a:p>
          <a:p>
            <a:pPr marL="0" indent="0">
              <a:buNone/>
            </a:pPr>
            <a:r>
              <a:rPr lang="en-US" sz="2400" dirty="0" smtClean="0"/>
              <a:t> </a:t>
            </a:r>
          </a:p>
          <a:p>
            <a:r>
              <a:rPr lang="en-US" sz="2400" dirty="0" smtClean="0"/>
              <a:t>This allows for a future event to unfold.  That future event </a:t>
            </a:r>
            <a:r>
              <a:rPr lang="en-US" sz="2400" u="sng" dirty="0" smtClean="0"/>
              <a:t>in this instance and text of study</a:t>
            </a:r>
            <a:r>
              <a:rPr lang="en-US" sz="2400" dirty="0" smtClean="0"/>
              <a:t>, has been named as – </a:t>
            </a:r>
            <a:r>
              <a:rPr lang="en-US" sz="2400" b="1" dirty="0" err="1" smtClean="0">
                <a:solidFill>
                  <a:srgbClr val="CC9900"/>
                </a:solidFill>
              </a:rPr>
              <a:t>ereb</a:t>
            </a:r>
            <a:r>
              <a:rPr lang="en-US" sz="2400" dirty="0" smtClean="0"/>
              <a:t> – </a:t>
            </a:r>
            <a:r>
              <a:rPr lang="en-US" sz="2400" b="1" dirty="0" smtClean="0">
                <a:solidFill>
                  <a:srgbClr val="CC9900"/>
                </a:solidFill>
              </a:rPr>
              <a:t>evening</a:t>
            </a:r>
            <a:r>
              <a:rPr lang="en-US" sz="2400" dirty="0" smtClean="0">
                <a:solidFill>
                  <a:srgbClr val="CC9900"/>
                </a:solidFill>
              </a:rPr>
              <a:t>.</a:t>
            </a:r>
            <a:r>
              <a:rPr lang="en-US" sz="2400" dirty="0" smtClean="0">
                <a:solidFill>
                  <a:srgbClr val="00B050"/>
                </a:solidFill>
              </a:rPr>
              <a:t>  </a:t>
            </a:r>
            <a:r>
              <a:rPr lang="en-US" sz="2400" b="1" dirty="0" smtClean="0">
                <a:solidFill>
                  <a:srgbClr val="990099"/>
                </a:solidFill>
              </a:rPr>
              <a:t>*</a:t>
            </a:r>
          </a:p>
          <a:p>
            <a:pPr marL="0" indent="0">
              <a:buNone/>
            </a:pPr>
            <a:endParaRPr lang="en-US" sz="2400" b="1" dirty="0" smtClean="0">
              <a:solidFill>
                <a:srgbClr val="990099"/>
              </a:solidFill>
            </a:endParaRPr>
          </a:p>
          <a:p>
            <a:r>
              <a:rPr lang="en-US" sz="2400" dirty="0" smtClean="0">
                <a:solidFill>
                  <a:srgbClr val="008080"/>
                </a:solidFill>
                <a:latin typeface="Georgia" panose="02040502050405020303" pitchFamily="18" charset="0"/>
              </a:rPr>
              <a:t>A Hebrew English Lexicon of the Old Testament (</a:t>
            </a:r>
            <a:r>
              <a:rPr lang="en-US" dirty="0" smtClean="0"/>
              <a:t>originally </a:t>
            </a:r>
            <a:r>
              <a:rPr lang="en-US" dirty="0"/>
              <a:t>by </a:t>
            </a:r>
            <a:r>
              <a:rPr lang="en-US" dirty="0" err="1"/>
              <a:t>Gesenius</a:t>
            </a:r>
            <a:r>
              <a:rPr lang="en-US" dirty="0"/>
              <a:t> </a:t>
            </a:r>
            <a:r>
              <a:rPr lang="en-US" sz="2000" dirty="0" smtClean="0"/>
              <a:t>translated by Edward Robinson  - 1906) </a:t>
            </a:r>
            <a:r>
              <a:rPr lang="en-US" sz="2400" dirty="0"/>
              <a:t>h</a:t>
            </a:r>
            <a:r>
              <a:rPr lang="en-US" sz="2400" dirty="0" smtClean="0"/>
              <a:t>as some very interesting comments on the </a:t>
            </a:r>
            <a:r>
              <a:rPr lang="en-US" sz="2400" b="1" u="sng" dirty="0" err="1" smtClean="0">
                <a:solidFill>
                  <a:srgbClr val="00B050"/>
                </a:solidFill>
              </a:rPr>
              <a:t>vav</a:t>
            </a:r>
            <a:r>
              <a:rPr lang="en-US" sz="2400" dirty="0" smtClean="0"/>
              <a:t> letter used in the </a:t>
            </a:r>
            <a:r>
              <a:rPr lang="he-IL" sz="2800" b="1" dirty="0" smtClean="0">
                <a:solidFill>
                  <a:srgbClr val="00B050"/>
                </a:solidFill>
                <a:latin typeface="Times New Roman" pitchFamily="18" charset="0"/>
                <a:cs typeface="Times New Roman" pitchFamily="18" charset="0"/>
              </a:rPr>
              <a:t>וַיְהִ֣י</a:t>
            </a:r>
            <a:r>
              <a:rPr lang="en-US" sz="2400" b="1" dirty="0" smtClean="0">
                <a:solidFill>
                  <a:srgbClr val="00B050"/>
                </a:solidFill>
                <a:latin typeface="SBL Hebrew"/>
              </a:rPr>
              <a:t> </a:t>
            </a:r>
            <a:r>
              <a:rPr lang="en-US" sz="2400" dirty="0"/>
              <a:t>word</a:t>
            </a:r>
            <a:r>
              <a:rPr lang="en-US" sz="2400" dirty="0" smtClean="0"/>
              <a:t>.</a:t>
            </a:r>
          </a:p>
          <a:p>
            <a:r>
              <a:rPr lang="en-US" sz="2400" dirty="0"/>
              <a:t>#1</a:t>
            </a:r>
            <a:r>
              <a:rPr lang="en-US" sz="2400" dirty="0">
                <a:solidFill>
                  <a:srgbClr val="CC00FF"/>
                </a:solidFill>
              </a:rPr>
              <a:t>A</a:t>
            </a:r>
            <a:r>
              <a:rPr lang="en-US" sz="2400" dirty="0"/>
              <a:t> - </a:t>
            </a:r>
            <a:r>
              <a:rPr lang="en-US" sz="3200" dirty="0">
                <a:solidFill>
                  <a:srgbClr val="FF3300"/>
                </a:solidFill>
                <a:latin typeface="Times New Roman" panose="02020603050405020304" pitchFamily="18" charset="0"/>
                <a:ea typeface="Calibri" panose="020F0502020204030204" pitchFamily="34" charset="0"/>
                <a:cs typeface="Times New Roman" panose="02020603050405020304" pitchFamily="18" charset="0"/>
              </a:rPr>
              <a:t>וֹ</a:t>
            </a:r>
            <a:r>
              <a:rPr lang="en-US" sz="2800" dirty="0">
                <a:solidFill>
                  <a:srgbClr val="FF33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demonstrative adverb and conjunction… The use in Hebrew shows that originally </a:t>
            </a:r>
            <a:r>
              <a:rPr lang="en-US" sz="3200" dirty="0">
                <a:solidFill>
                  <a:srgbClr val="FF3300"/>
                </a:solidFill>
                <a:latin typeface="Times New Roman" panose="02020603050405020304" pitchFamily="18" charset="0"/>
                <a:ea typeface="Calibri" panose="020F0502020204030204" pitchFamily="34" charset="0"/>
                <a:cs typeface="Times New Roman" panose="02020603050405020304" pitchFamily="18" charset="0"/>
              </a:rPr>
              <a:t>וֹ </a:t>
            </a:r>
            <a:r>
              <a:rPr lang="en-US" sz="3200" dirty="0" smtClean="0">
                <a:noFill/>
                <a:latin typeface="Times New Roman" panose="02020603050405020304" pitchFamily="18" charset="0"/>
                <a:ea typeface="Calibri" panose="020F0502020204030204" pitchFamily="34" charset="0"/>
                <a:cs typeface="Times New Roman" panose="02020603050405020304" pitchFamily="18" charset="0"/>
              </a:rPr>
              <a:t>.</a:t>
            </a:r>
            <a:r>
              <a:rPr lang="en-US" sz="2400" dirty="0" smtClean="0">
                <a:ea typeface="Calibri" panose="020F0502020204030204" pitchFamily="34" charset="0"/>
                <a:cs typeface="Times New Roman" panose="02020603050405020304" pitchFamily="18" charset="0"/>
              </a:rPr>
              <a:t>was </a:t>
            </a:r>
            <a:r>
              <a:rPr lang="en-US" sz="2400" dirty="0">
                <a:ea typeface="Calibri" panose="020F0502020204030204" pitchFamily="34" charset="0"/>
                <a:cs typeface="Times New Roman" panose="02020603050405020304" pitchFamily="18" charset="0"/>
              </a:rPr>
              <a:t>not merely a copulative conjunction but that it possessed a </a:t>
            </a:r>
            <a:r>
              <a:rPr lang="en-US" sz="2400" b="1" i="1" dirty="0">
                <a:ea typeface="Calibri" panose="020F0502020204030204" pitchFamily="34" charset="0"/>
                <a:cs typeface="Times New Roman" panose="02020603050405020304" pitchFamily="18" charset="0"/>
              </a:rPr>
              <a:t>demonstrative</a:t>
            </a:r>
            <a:r>
              <a:rPr lang="en-US" sz="2400" dirty="0">
                <a:ea typeface="Calibri" panose="020F0502020204030204" pitchFamily="34" charset="0"/>
                <a:cs typeface="Times New Roman" panose="02020603050405020304" pitchFamily="18" charset="0"/>
              </a:rPr>
              <a:t> </a:t>
            </a:r>
            <a:r>
              <a:rPr lang="en-US" sz="2400" dirty="0" smtClean="0">
                <a:ea typeface="Calibri" panose="020F0502020204030204" pitchFamily="34" charset="0"/>
                <a:cs typeface="Times New Roman" panose="02020603050405020304" pitchFamily="18" charset="0"/>
              </a:rPr>
              <a:t>force …</a:t>
            </a:r>
            <a:endParaRPr lang="en-US" sz="2400" dirty="0">
              <a:ea typeface="Calibri" panose="020F0502020204030204" pitchFamily="34" charset="0"/>
              <a:cs typeface="Times New Roman" panose="02020603050405020304" pitchFamily="18" charset="0"/>
            </a:endParaRPr>
          </a:p>
        </p:txBody>
      </p:sp>
      <p:sp>
        <p:nvSpPr>
          <p:cNvPr id="5"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20</a:t>
            </a:fld>
            <a:endParaRPr lang="en-US" sz="1100" dirty="0">
              <a:solidFill>
                <a:schemeClr val="tx1"/>
              </a:solidFill>
            </a:endParaRPr>
          </a:p>
        </p:txBody>
      </p:sp>
    </p:spTree>
    <p:extLst>
      <p:ext uri="{BB962C8B-B14F-4D97-AF65-F5344CB8AC3E}">
        <p14:creationId xmlns:p14="http://schemas.microsoft.com/office/powerpoint/2010/main" val="128577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167425"/>
            <a:ext cx="11809927" cy="6503831"/>
          </a:xfrm>
          <a:solidFill>
            <a:schemeClr val="bg1"/>
          </a:solidFill>
          <a:ln w="57150">
            <a:solidFill>
              <a:schemeClr val="accent1"/>
            </a:solidFill>
          </a:ln>
          <a:scene3d>
            <a:camera prst="orthographicFront"/>
            <a:lightRig rig="threePt" dir="t"/>
          </a:scene3d>
          <a:sp3d>
            <a:bevelT w="165100" prst="coolSlant"/>
          </a:sp3d>
        </p:spPr>
        <p:txBody>
          <a:bodyPr anchor="ctr">
            <a:noAutofit/>
            <a:sp3d extrusionH="57150">
              <a:bevelT w="38100" h="38100"/>
            </a:sp3d>
          </a:bodyPr>
          <a:lstStyle/>
          <a:p>
            <a:r>
              <a:rPr lang="en-US" sz="2400" dirty="0" smtClean="0">
                <a:solidFill>
                  <a:srgbClr val="CC00FF"/>
                </a:solidFill>
                <a:cs typeface="Times New Roman" panose="02020603050405020304" pitchFamily="18" charset="0"/>
              </a:rPr>
              <a:t>B</a:t>
            </a:r>
            <a:r>
              <a:rPr lang="en-US" sz="2400" dirty="0" smtClean="0">
                <a:cs typeface="Times New Roman" panose="02020603050405020304" pitchFamily="18" charset="0"/>
              </a:rPr>
              <a:t> – it [</a:t>
            </a:r>
            <a:r>
              <a:rPr lang="en-US" sz="3200" dirty="0" smtClean="0">
                <a:solidFill>
                  <a:srgbClr val="FF3300"/>
                </a:solidFill>
                <a:latin typeface="Times New Roman" panose="02020603050405020304" pitchFamily="18" charset="0"/>
                <a:ea typeface="Calibri" panose="020F0502020204030204" pitchFamily="34" charset="0"/>
                <a:cs typeface="Times New Roman" panose="02020603050405020304" pitchFamily="18" charset="0"/>
              </a:rPr>
              <a:t>וֹ</a:t>
            </a:r>
            <a:r>
              <a:rPr lang="en-US" sz="2400" dirty="0" smtClean="0"/>
              <a:t>]</a:t>
            </a:r>
            <a:r>
              <a:rPr lang="en-US" sz="2400" dirty="0" smtClean="0">
                <a:cs typeface="Times New Roman" panose="02020603050405020304" pitchFamily="18" charset="0"/>
              </a:rPr>
              <a:t> introduces an idea that so exceeds or adds to what has preceded, </a:t>
            </a:r>
            <a:br>
              <a:rPr lang="en-US" sz="2400" dirty="0" smtClean="0">
                <a:cs typeface="Times New Roman" panose="02020603050405020304" pitchFamily="18" charset="0"/>
              </a:rPr>
            </a:br>
            <a:r>
              <a:rPr lang="en-US" sz="2400" dirty="0" smtClean="0">
                <a:cs typeface="Times New Roman" panose="02020603050405020304" pitchFamily="18" charset="0"/>
              </a:rPr>
              <a:t>      that it is nearly equivalent to – </a:t>
            </a:r>
            <a:r>
              <a:rPr lang="en-US" sz="2400" b="1" dirty="0" smtClean="0">
                <a:solidFill>
                  <a:srgbClr val="CC9900"/>
                </a:solidFill>
                <a:cs typeface="Times New Roman" panose="02020603050405020304" pitchFamily="18" charset="0"/>
              </a:rPr>
              <a:t>also.</a:t>
            </a:r>
          </a:p>
          <a:p>
            <a:pPr marL="0" indent="0">
              <a:buNone/>
            </a:pPr>
            <a:endParaRPr lang="en-US" sz="800" dirty="0" smtClean="0">
              <a:cs typeface="Times New Roman" panose="02020603050405020304" pitchFamily="18" charset="0"/>
            </a:endParaRPr>
          </a:p>
          <a:p>
            <a:r>
              <a:rPr lang="en-US" sz="2400" dirty="0" smtClean="0">
                <a:solidFill>
                  <a:srgbClr val="CC00FF"/>
                </a:solidFill>
                <a:cs typeface="Times New Roman" panose="02020603050405020304" pitchFamily="18" charset="0"/>
              </a:rPr>
              <a:t>C</a:t>
            </a:r>
            <a:r>
              <a:rPr lang="en-US" sz="2400" dirty="0" smtClean="0">
                <a:cs typeface="Times New Roman" panose="02020603050405020304" pitchFamily="18" charset="0"/>
              </a:rPr>
              <a:t> – it </a:t>
            </a:r>
            <a:r>
              <a:rPr lang="en-US" sz="2400" dirty="0" smtClean="0">
                <a:solidFill>
                  <a:prstClr val="black"/>
                </a:solidFill>
                <a:cs typeface="Times New Roman" panose="02020603050405020304" pitchFamily="18" charset="0"/>
              </a:rPr>
              <a:t>[</a:t>
            </a:r>
            <a:r>
              <a:rPr lang="en-US" sz="3200" dirty="0" smtClean="0">
                <a:solidFill>
                  <a:srgbClr val="FF3300"/>
                </a:solidFill>
                <a:latin typeface="Times New Roman" panose="02020603050405020304" pitchFamily="18" charset="0"/>
                <a:ea typeface="Calibri" panose="020F0502020204030204" pitchFamily="34" charset="0"/>
                <a:cs typeface="Times New Roman" panose="02020603050405020304" pitchFamily="18" charset="0"/>
              </a:rPr>
              <a:t>וֹ</a:t>
            </a:r>
            <a:r>
              <a:rPr lang="en-US" sz="2400" dirty="0" smtClean="0">
                <a:solidFill>
                  <a:prstClr val="black"/>
                </a:solidFill>
              </a:rPr>
              <a:t>]</a:t>
            </a:r>
            <a:r>
              <a:rPr lang="en-US" sz="2400" dirty="0" smtClean="0">
                <a:solidFill>
                  <a:prstClr val="black"/>
                </a:solidFill>
                <a:cs typeface="Times New Roman" panose="02020603050405020304" pitchFamily="18" charset="0"/>
              </a:rPr>
              <a:t> </a:t>
            </a:r>
            <a:r>
              <a:rPr lang="en-US" sz="2400" dirty="0" smtClean="0">
                <a:cs typeface="Times New Roman" panose="02020603050405020304" pitchFamily="18" charset="0"/>
              </a:rPr>
              <a:t>connects alternative cases so that it = </a:t>
            </a:r>
            <a:r>
              <a:rPr lang="en-US" sz="2400" dirty="0" smtClean="0">
                <a:solidFill>
                  <a:srgbClr val="F725E8"/>
                </a:solidFill>
                <a:cs typeface="Times New Roman" panose="02020603050405020304" pitchFamily="18" charset="0"/>
              </a:rPr>
              <a:t>[is equivalent to] </a:t>
            </a:r>
            <a:r>
              <a:rPr lang="en-US" sz="2400" dirty="0" smtClean="0">
                <a:cs typeface="Times New Roman" panose="02020603050405020304" pitchFamily="18" charset="0"/>
              </a:rPr>
              <a:t>- </a:t>
            </a:r>
            <a:r>
              <a:rPr lang="en-US" sz="2400" b="1" dirty="0" smtClean="0">
                <a:solidFill>
                  <a:srgbClr val="CC9900"/>
                </a:solidFill>
                <a:cs typeface="Times New Roman" panose="02020603050405020304" pitchFamily="18" charset="0"/>
              </a:rPr>
              <a:t>or.</a:t>
            </a:r>
            <a:r>
              <a:rPr lang="en-US" sz="2400" dirty="0" smtClean="0">
                <a:solidFill>
                  <a:srgbClr val="CC9900"/>
                </a:solidFill>
                <a:cs typeface="Times New Roman" panose="02020603050405020304" pitchFamily="18" charset="0"/>
              </a:rPr>
              <a:t> </a:t>
            </a:r>
          </a:p>
          <a:p>
            <a:pPr marL="0" indent="0">
              <a:buNone/>
            </a:pPr>
            <a:endParaRPr lang="en-US" sz="800" dirty="0" smtClean="0">
              <a:cs typeface="Times New Roman" panose="02020603050405020304" pitchFamily="18" charset="0"/>
            </a:endParaRPr>
          </a:p>
          <a:p>
            <a:r>
              <a:rPr lang="en-US" sz="2400" dirty="0" smtClean="0">
                <a:solidFill>
                  <a:srgbClr val="CC00FF"/>
                </a:solidFill>
                <a:cs typeface="Times New Roman" panose="02020603050405020304" pitchFamily="18" charset="0"/>
              </a:rPr>
              <a:t>D</a:t>
            </a:r>
            <a:r>
              <a:rPr lang="en-US" sz="2400" dirty="0" smtClean="0">
                <a:cs typeface="Times New Roman" panose="02020603050405020304" pitchFamily="18" charset="0"/>
              </a:rPr>
              <a:t> – it </a:t>
            </a:r>
            <a:r>
              <a:rPr lang="en-US" sz="2400" dirty="0">
                <a:solidFill>
                  <a:prstClr val="black"/>
                </a:solidFill>
                <a:cs typeface="Times New Roman" panose="02020603050405020304" pitchFamily="18" charset="0"/>
              </a:rPr>
              <a:t>[</a:t>
            </a:r>
            <a:r>
              <a:rPr lang="en-US" sz="3200" dirty="0">
                <a:solidFill>
                  <a:srgbClr val="FF3300"/>
                </a:solidFill>
                <a:latin typeface="Times New Roman" panose="02020603050405020304" pitchFamily="18" charset="0"/>
                <a:ea typeface="Calibri" panose="020F0502020204030204" pitchFamily="34" charset="0"/>
                <a:cs typeface="Times New Roman" panose="02020603050405020304" pitchFamily="18" charset="0"/>
              </a:rPr>
              <a:t>וֹ</a:t>
            </a:r>
            <a:r>
              <a:rPr lang="en-US" sz="2400" dirty="0">
                <a:solidFill>
                  <a:prstClr val="black"/>
                </a:solidFill>
              </a:rPr>
              <a:t>]</a:t>
            </a:r>
            <a:r>
              <a:rPr lang="en-US" sz="2400" dirty="0">
                <a:solidFill>
                  <a:prstClr val="black"/>
                </a:solidFill>
                <a:cs typeface="Times New Roman" panose="02020603050405020304" pitchFamily="18" charset="0"/>
              </a:rPr>
              <a:t> </a:t>
            </a:r>
            <a:r>
              <a:rPr lang="en-US" sz="2400" dirty="0" smtClean="0">
                <a:cs typeface="Times New Roman" panose="02020603050405020304" pitchFamily="18" charset="0"/>
              </a:rPr>
              <a:t>connects contrasted ideas, where in our idiom the idea would be</a:t>
            </a:r>
            <a:br>
              <a:rPr lang="en-US" sz="2400" dirty="0" smtClean="0">
                <a:cs typeface="Times New Roman" panose="02020603050405020304" pitchFamily="18" charset="0"/>
              </a:rPr>
            </a:br>
            <a:r>
              <a:rPr lang="en-US" sz="2400" dirty="0" smtClean="0">
                <a:cs typeface="Times New Roman" panose="02020603050405020304" pitchFamily="18" charset="0"/>
              </a:rPr>
              <a:t>       expressed explicitly by – </a:t>
            </a:r>
            <a:r>
              <a:rPr lang="en-US" sz="2400" b="1" dirty="0" smtClean="0">
                <a:solidFill>
                  <a:srgbClr val="CC9900"/>
                </a:solidFill>
                <a:cs typeface="Times New Roman" panose="02020603050405020304" pitchFamily="18" charset="0"/>
              </a:rPr>
              <a:t>but;</a:t>
            </a:r>
            <a:r>
              <a:rPr lang="en-US" sz="2400" b="1" dirty="0" smtClean="0">
                <a:solidFill>
                  <a:srgbClr val="00B050"/>
                </a:solidFill>
                <a:cs typeface="Times New Roman" panose="02020603050405020304" pitchFamily="18" charset="0"/>
              </a:rPr>
              <a:t> </a:t>
            </a:r>
            <a:r>
              <a:rPr lang="en-US" sz="2400" dirty="0" smtClean="0">
                <a:cs typeface="Times New Roman" panose="02020603050405020304" pitchFamily="18" charset="0"/>
              </a:rPr>
              <a:t>…</a:t>
            </a:r>
          </a:p>
          <a:p>
            <a:pPr marL="0" indent="0">
              <a:buNone/>
            </a:pPr>
            <a:endParaRPr lang="en-US" sz="800" dirty="0" smtClean="0">
              <a:cs typeface="Times New Roman" panose="02020603050405020304" pitchFamily="18" charset="0"/>
            </a:endParaRPr>
          </a:p>
          <a:p>
            <a:r>
              <a:rPr lang="en-US" sz="2400" dirty="0" smtClean="0">
                <a:solidFill>
                  <a:srgbClr val="CC00FF"/>
                </a:solidFill>
                <a:cs typeface="Times New Roman" panose="02020603050405020304" pitchFamily="18" charset="0"/>
              </a:rPr>
              <a:t>E</a:t>
            </a:r>
            <a:r>
              <a:rPr lang="en-US" sz="2400" dirty="0" smtClean="0">
                <a:cs typeface="Times New Roman" panose="02020603050405020304" pitchFamily="18" charset="0"/>
              </a:rPr>
              <a:t> – attaching a fresh subject (or object) to a clause already grammatically</a:t>
            </a:r>
            <a:br>
              <a:rPr lang="en-US" sz="2400" dirty="0" smtClean="0">
                <a:cs typeface="Times New Roman" panose="02020603050405020304" pitchFamily="18" charset="0"/>
              </a:rPr>
            </a:br>
            <a:r>
              <a:rPr lang="en-US" sz="2400" dirty="0" smtClean="0">
                <a:cs typeface="Times New Roman" panose="02020603050405020304" pitchFamily="18" charset="0"/>
              </a:rPr>
              <a:t>      complete …when the idea is thus attached is subordinate, or not logically</a:t>
            </a:r>
            <a:br>
              <a:rPr lang="en-US" sz="2400" dirty="0" smtClean="0">
                <a:cs typeface="Times New Roman" panose="02020603050405020304" pitchFamily="18" charset="0"/>
              </a:rPr>
            </a:br>
            <a:r>
              <a:rPr lang="en-US" sz="2400" dirty="0" smtClean="0">
                <a:cs typeface="Times New Roman" panose="02020603050405020304" pitchFamily="18" charset="0"/>
              </a:rPr>
              <a:t>      embraced in the predominate [subject]…</a:t>
            </a:r>
          </a:p>
          <a:p>
            <a:pPr marL="0" indent="0">
              <a:buNone/>
            </a:pPr>
            <a:endParaRPr lang="en-US" sz="800" dirty="0" smtClean="0">
              <a:cs typeface="Times New Roman" panose="02020603050405020304" pitchFamily="18" charset="0"/>
            </a:endParaRPr>
          </a:p>
          <a:p>
            <a:r>
              <a:rPr lang="en-US" sz="2400" dirty="0" smtClean="0">
                <a:solidFill>
                  <a:srgbClr val="CC00FF"/>
                </a:solidFill>
                <a:cs typeface="Times New Roman" panose="02020603050405020304" pitchFamily="18" charset="0"/>
              </a:rPr>
              <a:t>F</a:t>
            </a:r>
            <a:r>
              <a:rPr lang="en-US" sz="2400" dirty="0" smtClean="0">
                <a:cs typeface="Times New Roman" panose="02020603050405020304" pitchFamily="18" charset="0"/>
              </a:rPr>
              <a:t> – in circumstantial clauses </a:t>
            </a:r>
            <a:r>
              <a:rPr lang="en-US" sz="2400" dirty="0">
                <a:solidFill>
                  <a:prstClr val="black"/>
                </a:solidFill>
                <a:cs typeface="Times New Roman" panose="02020603050405020304" pitchFamily="18" charset="0"/>
              </a:rPr>
              <a:t>[</a:t>
            </a:r>
            <a:r>
              <a:rPr lang="en-US" sz="3200" dirty="0">
                <a:solidFill>
                  <a:srgbClr val="FF3300"/>
                </a:solidFill>
                <a:latin typeface="Times New Roman" panose="02020603050405020304" pitchFamily="18" charset="0"/>
                <a:ea typeface="Calibri" panose="020F0502020204030204" pitchFamily="34" charset="0"/>
                <a:cs typeface="Times New Roman" panose="02020603050405020304" pitchFamily="18" charset="0"/>
              </a:rPr>
              <a:t>וֹ</a:t>
            </a:r>
            <a:r>
              <a:rPr lang="en-US" sz="2400" dirty="0">
                <a:solidFill>
                  <a:prstClr val="black"/>
                </a:solidFill>
              </a:rPr>
              <a:t>]</a:t>
            </a:r>
            <a:r>
              <a:rPr lang="en-US" sz="2400" dirty="0">
                <a:solidFill>
                  <a:prstClr val="black"/>
                </a:solidFill>
                <a:cs typeface="Times New Roman" panose="02020603050405020304" pitchFamily="18" charset="0"/>
              </a:rPr>
              <a:t> </a:t>
            </a:r>
            <a:r>
              <a:rPr lang="en-US" sz="2400" dirty="0" smtClean="0">
                <a:cs typeface="Times New Roman" panose="02020603050405020304" pitchFamily="18" charset="0"/>
              </a:rPr>
              <a:t>introduces a statement of the concomitant</a:t>
            </a:r>
            <a:br>
              <a:rPr lang="en-US" sz="2400" dirty="0" smtClean="0">
                <a:cs typeface="Times New Roman" panose="02020603050405020304" pitchFamily="18" charset="0"/>
              </a:rPr>
            </a:br>
            <a:r>
              <a:rPr lang="en-US" sz="2400" dirty="0" smtClean="0">
                <a:cs typeface="Times New Roman" panose="02020603050405020304" pitchFamily="18" charset="0"/>
              </a:rPr>
              <a:t>     conditions under which the action denoted by the principal verb takes</a:t>
            </a:r>
            <a:br>
              <a:rPr lang="en-US" sz="2400" dirty="0" smtClean="0">
                <a:cs typeface="Times New Roman" panose="02020603050405020304" pitchFamily="18" charset="0"/>
              </a:rPr>
            </a:br>
            <a:r>
              <a:rPr lang="en-US" sz="2400" dirty="0" smtClean="0">
                <a:cs typeface="Times New Roman" panose="02020603050405020304" pitchFamily="18" charset="0"/>
              </a:rPr>
              <a:t>     place ...										</a:t>
            </a:r>
            <a:r>
              <a:rPr lang="en-US" dirty="0" smtClean="0">
                <a:cs typeface="Times New Roman" panose="02020603050405020304" pitchFamily="18" charset="0"/>
              </a:rPr>
              <a:t>page 253</a:t>
            </a:r>
            <a:endParaRPr lang="en-US" dirty="0">
              <a:cs typeface="Times New Roman" panose="02020603050405020304" pitchFamily="18" charset="0"/>
            </a:endParaRPr>
          </a:p>
        </p:txBody>
      </p:sp>
      <p:sp>
        <p:nvSpPr>
          <p:cNvPr id="4"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21</a:t>
            </a:fld>
            <a:endParaRPr lang="en-US" sz="1100" dirty="0">
              <a:solidFill>
                <a:schemeClr val="tx1"/>
              </a:solidFill>
            </a:endParaRPr>
          </a:p>
        </p:txBody>
      </p:sp>
    </p:spTree>
    <p:extLst>
      <p:ext uri="{BB962C8B-B14F-4D97-AF65-F5344CB8AC3E}">
        <p14:creationId xmlns:p14="http://schemas.microsoft.com/office/powerpoint/2010/main" val="114627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332" y="168729"/>
            <a:ext cx="11797048" cy="6490952"/>
          </a:xfrm>
          <a:solidFill>
            <a:schemeClr val="bg1"/>
          </a:solidFill>
          <a:ln w="57150">
            <a:solidFill>
              <a:schemeClr val="accent2">
                <a:lumMod val="60000"/>
                <a:lumOff val="40000"/>
              </a:schemeClr>
            </a:solidFill>
          </a:ln>
          <a:scene3d>
            <a:camera prst="orthographicFront"/>
            <a:lightRig rig="threePt" dir="t"/>
          </a:scene3d>
          <a:sp3d>
            <a:bevelT w="165100" prst="coolSlant"/>
          </a:sp3d>
        </p:spPr>
        <p:txBody>
          <a:bodyPr anchor="ctr">
            <a:normAutofit/>
            <a:sp3d extrusionH="57150">
              <a:bevelT w="38100" h="38100"/>
            </a:sp3d>
          </a:bodyPr>
          <a:lstStyle/>
          <a:p>
            <a:r>
              <a:rPr lang="en-US" sz="3200" dirty="0" smtClean="0"/>
              <a:t>This information quite easily provides allowance for the </a:t>
            </a:r>
            <a:r>
              <a:rPr lang="en-US" sz="3200" dirty="0" smtClean="0">
                <a:solidFill>
                  <a:srgbClr val="990099"/>
                </a:solidFill>
              </a:rPr>
              <a:t>“</a:t>
            </a:r>
            <a:r>
              <a:rPr lang="en-US" sz="3200" u="sng" dirty="0" smtClean="0">
                <a:solidFill>
                  <a:srgbClr val="990099"/>
                </a:solidFill>
              </a:rPr>
              <a:t>becoming action</a:t>
            </a:r>
            <a:r>
              <a:rPr lang="en-US" sz="3200" dirty="0" smtClean="0">
                <a:solidFill>
                  <a:srgbClr val="990099"/>
                </a:solidFill>
              </a:rPr>
              <a:t>” </a:t>
            </a:r>
            <a:r>
              <a:rPr lang="en-US" sz="3200" dirty="0" smtClean="0"/>
              <a:t>of </a:t>
            </a:r>
            <a:r>
              <a:rPr lang="he-IL" sz="3200" b="1" dirty="0" smtClean="0">
                <a:solidFill>
                  <a:srgbClr val="00B050"/>
                </a:solidFill>
                <a:latin typeface="SBL Hebrew"/>
              </a:rPr>
              <a:t>ַ </a:t>
            </a:r>
            <a:r>
              <a:rPr lang="he-IL" sz="3200" b="1" dirty="0" smtClean="0">
                <a:solidFill>
                  <a:srgbClr val="00B050"/>
                </a:solidFill>
                <a:latin typeface="Times New Roman" pitchFamily="18" charset="0"/>
                <a:cs typeface="Times New Roman" pitchFamily="18" charset="0"/>
              </a:rPr>
              <a:t>וַיְהִ֣י</a:t>
            </a:r>
            <a:r>
              <a:rPr lang="en-US" sz="3200" dirty="0" smtClean="0"/>
              <a:t>  - </a:t>
            </a:r>
            <a:r>
              <a:rPr lang="en-US" sz="3200" b="1" dirty="0" err="1" smtClean="0">
                <a:solidFill>
                  <a:srgbClr val="00B050"/>
                </a:solidFill>
              </a:rPr>
              <a:t>vav</a:t>
            </a:r>
            <a:r>
              <a:rPr lang="en-US" sz="3200" b="1" dirty="0" smtClean="0">
                <a:solidFill>
                  <a:srgbClr val="00B050"/>
                </a:solidFill>
              </a:rPr>
              <a:t>, </a:t>
            </a:r>
            <a:r>
              <a:rPr lang="en-US" sz="3200" b="1" dirty="0" err="1" smtClean="0">
                <a:solidFill>
                  <a:srgbClr val="00B050"/>
                </a:solidFill>
              </a:rPr>
              <a:t>yod</a:t>
            </a:r>
            <a:r>
              <a:rPr lang="en-US" sz="3200" b="1" dirty="0" smtClean="0">
                <a:solidFill>
                  <a:srgbClr val="00B050"/>
                </a:solidFill>
              </a:rPr>
              <a:t>, hey, </a:t>
            </a:r>
            <a:r>
              <a:rPr lang="en-US" sz="3200" b="1" dirty="0" err="1" smtClean="0">
                <a:solidFill>
                  <a:srgbClr val="00B050"/>
                </a:solidFill>
              </a:rPr>
              <a:t>yod</a:t>
            </a:r>
            <a:r>
              <a:rPr lang="en-US" sz="3200" b="1" dirty="0" smtClean="0">
                <a:solidFill>
                  <a:srgbClr val="00B050"/>
                </a:solidFill>
              </a:rPr>
              <a:t>  </a:t>
            </a:r>
            <a:r>
              <a:rPr lang="en-US" sz="3200" dirty="0" smtClean="0"/>
              <a:t>to understand that </a:t>
            </a:r>
            <a:r>
              <a:rPr lang="en-US" sz="3200" b="1" dirty="0" smtClean="0">
                <a:solidFill>
                  <a:srgbClr val="F725E8"/>
                </a:solidFill>
              </a:rPr>
              <a:t>the evening period close to when the quail arrived was fast approaching </a:t>
            </a:r>
            <a:r>
              <a:rPr lang="en-US" sz="3200" dirty="0" smtClean="0"/>
              <a:t>and even near.  </a:t>
            </a:r>
            <a:br>
              <a:rPr lang="en-US" sz="3200" dirty="0" smtClean="0"/>
            </a:br>
            <a:r>
              <a:rPr lang="en-US" sz="3200" dirty="0" smtClean="0"/>
              <a:t>The transition period </a:t>
            </a:r>
            <a:r>
              <a:rPr lang="en-US" sz="3200" b="1" dirty="0" smtClean="0">
                <a:solidFill>
                  <a:srgbClr val="FF9900"/>
                </a:solidFill>
              </a:rPr>
              <a:t>changing from afternoon </a:t>
            </a:r>
            <a:r>
              <a:rPr lang="en-US" sz="3200" dirty="0" smtClean="0"/>
              <a:t>to the </a:t>
            </a:r>
            <a:r>
              <a:rPr lang="en-US" sz="3200" b="1" dirty="0" smtClean="0">
                <a:solidFill>
                  <a:srgbClr val="CC9900"/>
                </a:solidFill>
              </a:rPr>
              <a:t>evening mixture </a:t>
            </a:r>
            <a:r>
              <a:rPr lang="en-US" sz="3200" dirty="0" smtClean="0"/>
              <a:t>of light and darkness </a:t>
            </a:r>
            <a:r>
              <a:rPr lang="en-US" sz="3200" u="sng" dirty="0" smtClean="0"/>
              <a:t>was being achieved</a:t>
            </a:r>
            <a:r>
              <a:rPr lang="en-US" sz="3200" dirty="0" smtClean="0"/>
              <a:t> </a:t>
            </a:r>
            <a:r>
              <a:rPr lang="en-US" sz="3200" u="sng" dirty="0" smtClean="0">
                <a:solidFill>
                  <a:srgbClr val="F725E8"/>
                </a:solidFill>
              </a:rPr>
              <a:t>as the quail arrived</a:t>
            </a:r>
            <a:r>
              <a:rPr lang="en-US" sz="3200" dirty="0" smtClean="0">
                <a:solidFill>
                  <a:srgbClr val="F725E8"/>
                </a:solidFill>
              </a:rPr>
              <a:t>. </a:t>
            </a:r>
          </a:p>
          <a:p>
            <a:pPr marL="0" indent="0">
              <a:buNone/>
            </a:pPr>
            <a:endParaRPr lang="en-US" sz="3200" dirty="0" smtClean="0"/>
          </a:p>
          <a:p>
            <a:r>
              <a:rPr lang="en-US" sz="3200" dirty="0" smtClean="0"/>
              <a:t>We have not been given a definite time of arrival.  </a:t>
            </a:r>
            <a:br>
              <a:rPr lang="en-US" sz="3200" dirty="0" smtClean="0"/>
            </a:br>
            <a:r>
              <a:rPr lang="en-US" sz="3200" dirty="0" smtClean="0"/>
              <a:t>We are however given enough information to </a:t>
            </a:r>
            <a:br>
              <a:rPr lang="en-US" sz="3200" dirty="0" smtClean="0"/>
            </a:br>
            <a:r>
              <a:rPr lang="en-US" sz="3200" dirty="0" smtClean="0"/>
              <a:t>understand that the quail arrived very close to the </a:t>
            </a:r>
            <a:r>
              <a:rPr lang="en-US" sz="3200" b="1" dirty="0" smtClean="0">
                <a:solidFill>
                  <a:srgbClr val="CC9900"/>
                </a:solidFill>
              </a:rPr>
              <a:t>evening mixture of light and darkness.  </a:t>
            </a:r>
          </a:p>
        </p:txBody>
      </p:sp>
      <p:sp>
        <p:nvSpPr>
          <p:cNvPr id="5"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22</a:t>
            </a:fld>
            <a:endParaRPr lang="en-US" sz="1100" dirty="0">
              <a:solidFill>
                <a:schemeClr val="tx1"/>
              </a:solidFill>
            </a:endParaRPr>
          </a:p>
        </p:txBody>
      </p:sp>
    </p:spTree>
    <p:extLst>
      <p:ext uri="{BB962C8B-B14F-4D97-AF65-F5344CB8AC3E}">
        <p14:creationId xmlns:p14="http://schemas.microsoft.com/office/powerpoint/2010/main" val="106569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180304"/>
            <a:ext cx="11797048" cy="6490952"/>
          </a:xfrm>
          <a:solidFill>
            <a:schemeClr val="bg1"/>
          </a:solidFill>
          <a:ln w="57150">
            <a:solidFill>
              <a:schemeClr val="accent2">
                <a:lumMod val="60000"/>
                <a:lumOff val="40000"/>
              </a:schemeClr>
            </a:solidFill>
          </a:ln>
          <a:scene3d>
            <a:camera prst="orthographicFront"/>
            <a:lightRig rig="threePt" dir="t"/>
          </a:scene3d>
          <a:sp3d>
            <a:bevelT w="165100" prst="coolSlant"/>
          </a:sp3d>
        </p:spPr>
        <p:txBody>
          <a:bodyPr anchor="ctr">
            <a:normAutofit fontScale="92500"/>
            <a:sp3d extrusionH="57150">
              <a:bevelT w="38100" h="38100"/>
            </a:sp3d>
          </a:bodyPr>
          <a:lstStyle/>
          <a:p>
            <a:r>
              <a:rPr lang="en-US" sz="2800" dirty="0" smtClean="0">
                <a:solidFill>
                  <a:srgbClr val="008080"/>
                </a:solidFill>
                <a:latin typeface="Georgia" panose="02040502050405020303" pitchFamily="18" charset="0"/>
              </a:rPr>
              <a:t>A Hebrew Lexicon </a:t>
            </a:r>
            <a:r>
              <a:rPr lang="en-US" sz="2000" dirty="0"/>
              <a:t>by W H Barker 1776 </a:t>
            </a:r>
            <a:r>
              <a:rPr lang="en-US" sz="2000" dirty="0" smtClean="0"/>
              <a:t> </a:t>
            </a:r>
            <a:r>
              <a:rPr lang="en-US" sz="2800" dirty="0" smtClean="0"/>
              <a:t>provides this insight –</a:t>
            </a:r>
          </a:p>
          <a:p>
            <a:pPr marL="0" indent="0">
              <a:buNone/>
            </a:pPr>
            <a:endParaRPr lang="en-US" sz="2800" dirty="0" smtClean="0"/>
          </a:p>
          <a:p>
            <a:r>
              <a:rPr lang="en-US" sz="2800" dirty="0" smtClean="0">
                <a:solidFill>
                  <a:prstClr val="black"/>
                </a:solidFill>
                <a:cs typeface="Times New Roman" panose="02020603050405020304" pitchFamily="18" charset="0"/>
              </a:rPr>
              <a:t>It is (7) [</a:t>
            </a:r>
            <a:r>
              <a:rPr lang="en-US" sz="3600" dirty="0" smtClean="0">
                <a:solidFill>
                  <a:srgbClr val="FF3300"/>
                </a:solidFill>
                <a:latin typeface="Times New Roman" panose="02020603050405020304" pitchFamily="18" charset="0"/>
                <a:ea typeface="Calibri" panose="020F0502020204030204" pitchFamily="34" charset="0"/>
                <a:cs typeface="Times New Roman" panose="02020603050405020304" pitchFamily="18" charset="0"/>
              </a:rPr>
              <a:t>וֹ</a:t>
            </a:r>
            <a:r>
              <a:rPr lang="en-US" sz="2800" dirty="0" smtClean="0">
                <a:solidFill>
                  <a:prstClr val="black"/>
                </a:solidFill>
              </a:rPr>
              <a:t>] </a:t>
            </a:r>
            <a:r>
              <a:rPr lang="en-US" sz="2800" dirty="0" err="1" smtClean="0">
                <a:solidFill>
                  <a:prstClr val="black"/>
                </a:solidFill>
              </a:rPr>
              <a:t>paragogic</a:t>
            </a:r>
            <a:r>
              <a:rPr lang="en-US" sz="2800" dirty="0" smtClean="0">
                <a:solidFill>
                  <a:prstClr val="black"/>
                </a:solidFill>
              </a:rPr>
              <a:t>, where it connects the </a:t>
            </a:r>
            <a:r>
              <a:rPr lang="en-US" sz="2800" dirty="0" err="1" smtClean="0">
                <a:solidFill>
                  <a:prstClr val="black"/>
                </a:solidFill>
              </a:rPr>
              <a:t>fenfe</a:t>
            </a:r>
            <a:r>
              <a:rPr lang="en-US" sz="2800" dirty="0" smtClean="0">
                <a:solidFill>
                  <a:prstClr val="black"/>
                </a:solidFill>
              </a:rPr>
              <a:t> [sense] with </a:t>
            </a:r>
            <a:r>
              <a:rPr lang="en-US" sz="2800" dirty="0" err="1" smtClean="0">
                <a:solidFill>
                  <a:prstClr val="black"/>
                </a:solidFill>
              </a:rPr>
              <a:t>fomething</a:t>
            </a:r>
            <a:r>
              <a:rPr lang="en-US" sz="2800" dirty="0" smtClean="0">
                <a:solidFill>
                  <a:prstClr val="black"/>
                </a:solidFill>
              </a:rPr>
              <a:t> [something] preceding and is added </a:t>
            </a:r>
            <a:r>
              <a:rPr lang="en-US" sz="2800" i="1" dirty="0" smtClean="0">
                <a:solidFill>
                  <a:prstClr val="black"/>
                </a:solidFill>
              </a:rPr>
              <a:t>1ft</a:t>
            </a:r>
            <a:r>
              <a:rPr lang="en-US" sz="2800" dirty="0" smtClean="0">
                <a:solidFill>
                  <a:prstClr val="black"/>
                </a:solidFill>
              </a:rPr>
              <a:t> [1</a:t>
            </a:r>
            <a:r>
              <a:rPr lang="en-US" sz="2800" baseline="30000" dirty="0" smtClean="0">
                <a:solidFill>
                  <a:prstClr val="black"/>
                </a:solidFill>
              </a:rPr>
              <a:t>st</a:t>
            </a:r>
            <a:r>
              <a:rPr lang="en-US" sz="2800" dirty="0" smtClean="0">
                <a:solidFill>
                  <a:prstClr val="black"/>
                </a:solidFill>
              </a:rPr>
              <a:t>] to a verb...</a:t>
            </a:r>
          </a:p>
          <a:p>
            <a:pPr marL="0" indent="0">
              <a:buNone/>
            </a:pPr>
            <a:endParaRPr lang="en-US" sz="2800" dirty="0" smtClean="0">
              <a:solidFill>
                <a:prstClr val="black"/>
              </a:solidFill>
            </a:endParaRPr>
          </a:p>
          <a:p>
            <a:r>
              <a:rPr lang="en-US" sz="2800" dirty="0" smtClean="0">
                <a:solidFill>
                  <a:srgbClr val="990099"/>
                </a:solidFill>
              </a:rPr>
              <a:t>Once again we see the ability to </a:t>
            </a:r>
            <a:r>
              <a:rPr lang="en-US" sz="2800" b="1" u="sng" dirty="0" smtClean="0">
                <a:solidFill>
                  <a:srgbClr val="990099"/>
                </a:solidFill>
              </a:rPr>
              <a:t>connect</a:t>
            </a:r>
            <a:r>
              <a:rPr lang="en-US" sz="2800" dirty="0" smtClean="0">
                <a:solidFill>
                  <a:srgbClr val="990099"/>
                </a:solidFill>
              </a:rPr>
              <a:t> </a:t>
            </a:r>
            <a:r>
              <a:rPr lang="en-US" sz="2800" b="1" u="sng" dirty="0" smtClean="0">
                <a:solidFill>
                  <a:srgbClr val="990099"/>
                </a:solidFill>
              </a:rPr>
              <a:t>two different thoughts into one concept</a:t>
            </a:r>
            <a:r>
              <a:rPr lang="en-US" sz="2800" dirty="0" smtClean="0">
                <a:solidFill>
                  <a:srgbClr val="990099"/>
                </a:solidFill>
              </a:rPr>
              <a:t>.</a:t>
            </a:r>
          </a:p>
          <a:p>
            <a:r>
              <a:rPr lang="en-US" sz="2800" dirty="0" smtClean="0">
                <a:solidFill>
                  <a:srgbClr val="990099"/>
                </a:solidFill>
              </a:rPr>
              <a:t>Through Hebrew language indications, </a:t>
            </a:r>
            <a:r>
              <a:rPr lang="en-US" sz="2800" b="1" dirty="0" smtClean="0">
                <a:solidFill>
                  <a:srgbClr val="FFC000"/>
                </a:solidFill>
              </a:rPr>
              <a:t>the arrival of the quail was timed just before the sunset.</a:t>
            </a:r>
            <a:r>
              <a:rPr lang="en-US" sz="2800" dirty="0" smtClean="0">
                <a:solidFill>
                  <a:srgbClr val="990099"/>
                </a:solidFill>
              </a:rPr>
              <a:t>  The quail would be at this time flying low looking for a place to settle for the Night </a:t>
            </a:r>
            <a:r>
              <a:rPr lang="en-US" sz="2800" dirty="0">
                <a:solidFill>
                  <a:srgbClr val="990099"/>
                </a:solidFill>
              </a:rPr>
              <a:t>S</a:t>
            </a:r>
            <a:r>
              <a:rPr lang="en-US" sz="2800" dirty="0" smtClean="0">
                <a:solidFill>
                  <a:srgbClr val="990099"/>
                </a:solidFill>
              </a:rPr>
              <a:t>eason. </a:t>
            </a:r>
          </a:p>
          <a:p>
            <a:r>
              <a:rPr lang="en-US" sz="2800" dirty="0" smtClean="0">
                <a:solidFill>
                  <a:srgbClr val="990099"/>
                </a:solidFill>
              </a:rPr>
              <a:t>The Yisra’elites had time to eat quail </a:t>
            </a:r>
            <a:r>
              <a:rPr lang="en-US" sz="2800" b="1" dirty="0" smtClean="0">
                <a:solidFill>
                  <a:srgbClr val="CC9900"/>
                </a:solidFill>
              </a:rPr>
              <a:t>in between the mixtures of light and darkness </a:t>
            </a:r>
            <a:r>
              <a:rPr lang="en-US" sz="2800" dirty="0" smtClean="0">
                <a:solidFill>
                  <a:srgbClr val="990099"/>
                </a:solidFill>
              </a:rPr>
              <a:t>as the quail continued to arrive while the sun set and the </a:t>
            </a:r>
            <a:r>
              <a:rPr lang="en-US" sz="2800" b="1" dirty="0" smtClean="0">
                <a:solidFill>
                  <a:srgbClr val="CC9900"/>
                </a:solidFill>
              </a:rPr>
              <a:t>(ereb) </a:t>
            </a:r>
            <a:r>
              <a:rPr lang="en-US" sz="2800" dirty="0" smtClean="0">
                <a:solidFill>
                  <a:srgbClr val="990099"/>
                </a:solidFill>
              </a:rPr>
              <a:t>evening mixture of light and darkness replaced the direct sunlight.</a:t>
            </a:r>
            <a:endParaRPr lang="en-US" sz="2800" dirty="0">
              <a:solidFill>
                <a:srgbClr val="990099"/>
              </a:solidFill>
            </a:endParaRPr>
          </a:p>
        </p:txBody>
      </p:sp>
      <p:sp>
        <p:nvSpPr>
          <p:cNvPr id="6"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23</a:t>
            </a:fld>
            <a:endParaRPr lang="en-US" sz="1100" dirty="0">
              <a:solidFill>
                <a:schemeClr val="tx1"/>
              </a:solidFill>
            </a:endParaRPr>
          </a:p>
        </p:txBody>
      </p:sp>
    </p:spTree>
    <p:extLst>
      <p:ext uri="{BB962C8B-B14F-4D97-AF65-F5344CB8AC3E}">
        <p14:creationId xmlns:p14="http://schemas.microsoft.com/office/powerpoint/2010/main" val="374330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tint val="66000"/>
                <a:satMod val="160000"/>
              </a:schemeClr>
            </a:gs>
            <a:gs pos="50000">
              <a:srgbClr val="0000FF">
                <a:lumMod val="22000"/>
              </a:srgbClr>
            </a:gs>
            <a:gs pos="100000">
              <a:srgbClr val="FFFF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979" y="1166949"/>
            <a:ext cx="10548257" cy="3590108"/>
          </a:xfrm>
          <a:solidFill>
            <a:srgbClr val="FFC000"/>
          </a:solidFill>
          <a:effectLst>
            <a:glow rad="228600">
              <a:schemeClr val="accent3">
                <a:satMod val="175000"/>
                <a:alpha val="40000"/>
              </a:schemeClr>
            </a:glow>
          </a:effectLst>
          <a:scene3d>
            <a:camera prst="orthographicFront"/>
            <a:lightRig rig="threePt" dir="t"/>
          </a:scene3d>
          <a:sp3d>
            <a:bevelT w="165100" prst="coolSlant"/>
          </a:sp3d>
        </p:spPr>
        <p:txBody>
          <a:bodyPr anchor="ctr">
            <a:normAutofit/>
          </a:bodyPr>
          <a:lstStyle/>
          <a:p>
            <a:pPr marL="0" indent="0" algn="ctr">
              <a:buNone/>
            </a:pPr>
            <a:r>
              <a:rPr lang="en-CA" sz="3200" dirty="0" smtClean="0"/>
              <a:t>Looking to the next selection in the Scriptures with – </a:t>
            </a:r>
          </a:p>
          <a:p>
            <a:endParaRPr lang="en-CA" sz="3200" b="1" dirty="0"/>
          </a:p>
          <a:p>
            <a:pPr marL="0" indent="0" algn="ctr">
              <a:buNone/>
            </a:pPr>
            <a:r>
              <a:rPr lang="en-CA" sz="3200" b="1" dirty="0" err="1" smtClean="0">
                <a:effectLst>
                  <a:glow rad="228600">
                    <a:schemeClr val="accent3">
                      <a:satMod val="175000"/>
                      <a:alpha val="40000"/>
                    </a:schemeClr>
                  </a:glow>
                </a:effectLst>
              </a:rPr>
              <a:t>Beyn</a:t>
            </a:r>
            <a:r>
              <a:rPr lang="en-CA" sz="3200" b="1" dirty="0" smtClean="0">
                <a:effectLst>
                  <a:glow rad="228600">
                    <a:schemeClr val="accent3">
                      <a:satMod val="175000"/>
                      <a:alpha val="40000"/>
                    </a:schemeClr>
                  </a:glow>
                </a:effectLst>
              </a:rPr>
              <a:t> Ha </a:t>
            </a:r>
            <a:r>
              <a:rPr lang="en-CA" sz="3200" b="1" dirty="0" err="1" smtClean="0">
                <a:effectLst>
                  <a:glow rad="228600">
                    <a:schemeClr val="accent3">
                      <a:satMod val="175000"/>
                      <a:alpha val="40000"/>
                    </a:schemeClr>
                  </a:glow>
                </a:effectLst>
              </a:rPr>
              <a:t>Arbayim</a:t>
            </a:r>
            <a:r>
              <a:rPr lang="en-CA" sz="3200" b="1" dirty="0" smtClean="0">
                <a:effectLst>
                  <a:glow rad="228600">
                    <a:schemeClr val="accent3">
                      <a:satMod val="175000"/>
                      <a:alpha val="40000"/>
                    </a:schemeClr>
                  </a:glow>
                </a:effectLst>
              </a:rPr>
              <a:t> !  </a:t>
            </a:r>
          </a:p>
          <a:p>
            <a:endParaRPr lang="en-CA" sz="3200" b="1" dirty="0">
              <a:effectLst>
                <a:glow rad="228600">
                  <a:schemeClr val="accent3">
                    <a:satMod val="175000"/>
                    <a:alpha val="40000"/>
                  </a:schemeClr>
                </a:glow>
              </a:effectLst>
            </a:endParaRPr>
          </a:p>
          <a:p>
            <a:pPr marL="0" indent="0" algn="ctr">
              <a:buNone/>
            </a:pPr>
            <a:r>
              <a:rPr lang="en-CA" sz="3200" dirty="0" smtClean="0"/>
              <a:t>Between the evenings (of Exodus 29, etc.)!</a:t>
            </a:r>
            <a:endParaRPr lang="en-CA" sz="3200" dirty="0"/>
          </a:p>
        </p:txBody>
      </p:sp>
      <p:sp>
        <p:nvSpPr>
          <p:cNvPr id="4"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24</a:t>
            </a:fld>
            <a:endParaRPr lang="en-US" sz="1100" dirty="0">
              <a:solidFill>
                <a:schemeClr val="tx1"/>
              </a:solidFill>
            </a:endParaRPr>
          </a:p>
        </p:txBody>
      </p:sp>
    </p:spTree>
    <p:extLst>
      <p:ext uri="{BB962C8B-B14F-4D97-AF65-F5344CB8AC3E}">
        <p14:creationId xmlns:p14="http://schemas.microsoft.com/office/powerpoint/2010/main" val="1855994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062" y="180304"/>
            <a:ext cx="11797048" cy="6516710"/>
          </a:xfrm>
          <a:solidFill>
            <a:schemeClr val="bg1"/>
          </a:solidFill>
          <a:ln w="57150">
            <a:solidFill>
              <a:schemeClr val="accent1"/>
            </a:solidFill>
          </a:ln>
          <a:scene3d>
            <a:camera prst="orthographicFront"/>
            <a:lightRig rig="threePt" dir="t"/>
          </a:scene3d>
          <a:sp3d>
            <a:bevelT w="165100" prst="coolSlant"/>
          </a:sp3d>
        </p:spPr>
        <p:txBody>
          <a:bodyPr anchor="ctr">
            <a:normAutofit/>
            <a:sp3d extrusionH="57150">
              <a:bevelT w="38100" h="38100"/>
            </a:sp3d>
          </a:bodyPr>
          <a:lstStyle/>
          <a:p>
            <a:r>
              <a:rPr lang="en-US" sz="2400" dirty="0">
                <a:solidFill>
                  <a:srgbClr val="008080"/>
                </a:solidFill>
                <a:latin typeface="Georgia" panose="02040502050405020303" pitchFamily="18" charset="0"/>
              </a:rPr>
              <a:t>Exo 29:39</a:t>
            </a:r>
            <a:r>
              <a:rPr lang="en-US" sz="2400" dirty="0">
                <a:solidFill>
                  <a:prstClr val="black"/>
                </a:solidFill>
                <a:latin typeface="Georgia" panose="02040502050405020303" pitchFamily="18" charset="0"/>
              </a:rPr>
              <a:t>  </a:t>
            </a:r>
            <a:r>
              <a:rPr lang="en-US" sz="2400" dirty="0">
                <a:solidFill>
                  <a:srgbClr val="FF0000"/>
                </a:solidFill>
                <a:latin typeface="Georgia" panose="02040502050405020303" pitchFamily="18" charset="0"/>
              </a:rPr>
              <a:t>“Prepare the one lamb</a:t>
            </a:r>
            <a:r>
              <a:rPr lang="en-US" sz="2400" dirty="0">
                <a:solidFill>
                  <a:srgbClr val="FF0000"/>
                </a:solidFill>
                <a:effectLst>
                  <a:glow rad="127000">
                    <a:srgbClr val="FFFF00"/>
                  </a:glow>
                </a:effectLst>
                <a:latin typeface="Georgia" panose="02040502050405020303" pitchFamily="18" charset="0"/>
              </a:rPr>
              <a:t> </a:t>
            </a:r>
            <a:r>
              <a:rPr lang="en-US" sz="2400" dirty="0">
                <a:ln>
                  <a:solidFill>
                    <a:sysClr val="windowText" lastClr="000000"/>
                  </a:solidFill>
                </a:ln>
                <a:solidFill>
                  <a:srgbClr val="FF0000"/>
                </a:solidFill>
                <a:effectLst>
                  <a:glow rad="127000">
                    <a:srgbClr val="FFFF00"/>
                  </a:glow>
                </a:effectLst>
                <a:latin typeface="Georgia" panose="02040502050405020303" pitchFamily="18" charset="0"/>
              </a:rPr>
              <a:t>in the morning, </a:t>
            </a:r>
            <a:r>
              <a:rPr lang="en-US" sz="2400" dirty="0">
                <a:solidFill>
                  <a:srgbClr val="FF0000"/>
                </a:solidFill>
                <a:latin typeface="Georgia" panose="02040502050405020303" pitchFamily="18" charset="0"/>
              </a:rPr>
              <a:t>and the other lamb you prepare </a:t>
            </a:r>
            <a:r>
              <a:rPr lang="en-US" sz="2400" b="1" u="sng" dirty="0">
                <a:solidFill>
                  <a:srgbClr val="990099"/>
                </a:solidFill>
                <a:latin typeface="Georgia" panose="02040502050405020303" pitchFamily="18" charset="0"/>
              </a:rPr>
              <a:t>between the evenings</a:t>
            </a:r>
            <a:r>
              <a:rPr lang="en-US" sz="2400" b="1" dirty="0" smtClean="0">
                <a:solidFill>
                  <a:srgbClr val="990099"/>
                </a:solidFill>
                <a:latin typeface="Georgia" panose="02040502050405020303" pitchFamily="18" charset="0"/>
              </a:rPr>
              <a:t>, </a:t>
            </a:r>
            <a:r>
              <a:rPr lang="en-US" sz="2400" dirty="0" smtClean="0">
                <a:solidFill>
                  <a:srgbClr val="00B050"/>
                </a:solidFill>
                <a:latin typeface="Georgia" panose="02040502050405020303" pitchFamily="18" charset="0"/>
              </a:rPr>
              <a:t>[literally – between the light and darkness </a:t>
            </a:r>
            <a:r>
              <a:rPr lang="en-US" sz="2400" u="sng" dirty="0" smtClean="0">
                <a:solidFill>
                  <a:srgbClr val="00B050"/>
                </a:solidFill>
                <a:latin typeface="Georgia" panose="02040502050405020303" pitchFamily="18" charset="0"/>
              </a:rPr>
              <a:t>mixtures</a:t>
            </a:r>
            <a:r>
              <a:rPr lang="en-US" sz="2400" dirty="0" smtClean="0">
                <a:solidFill>
                  <a:srgbClr val="00B050"/>
                </a:solidFill>
                <a:latin typeface="Georgia" panose="02040502050405020303" pitchFamily="18" charset="0"/>
              </a:rPr>
              <a:t>] </a:t>
            </a:r>
          </a:p>
          <a:p>
            <a:pPr marL="0" indent="0">
              <a:buNone/>
            </a:pPr>
            <a:endParaRPr lang="en-US" sz="2400" dirty="0">
              <a:solidFill>
                <a:srgbClr val="00B050"/>
              </a:solidFill>
              <a:latin typeface="Georgia" panose="02040502050405020303" pitchFamily="18" charset="0"/>
            </a:endParaRPr>
          </a:p>
          <a:p>
            <a:r>
              <a:rPr lang="en-US" sz="2400" dirty="0">
                <a:solidFill>
                  <a:srgbClr val="008080"/>
                </a:solidFill>
                <a:latin typeface="Georgia" panose="02040502050405020303" pitchFamily="18" charset="0"/>
              </a:rPr>
              <a:t>Exo 29:40</a:t>
            </a:r>
            <a:r>
              <a:rPr lang="en-US" sz="2400" dirty="0">
                <a:solidFill>
                  <a:prstClr val="black"/>
                </a:solidFill>
                <a:latin typeface="Georgia" panose="02040502050405020303" pitchFamily="18" charset="0"/>
              </a:rPr>
              <a:t>  </a:t>
            </a:r>
            <a:r>
              <a:rPr lang="en-US" sz="2400" dirty="0">
                <a:solidFill>
                  <a:srgbClr val="FF0000"/>
                </a:solidFill>
                <a:latin typeface="Georgia" panose="02040502050405020303" pitchFamily="18" charset="0"/>
              </a:rPr>
              <a:t>and one-tenth of an </a:t>
            </a:r>
            <a:r>
              <a:rPr lang="en-US" sz="2400" dirty="0" err="1">
                <a:solidFill>
                  <a:srgbClr val="FF0000"/>
                </a:solidFill>
                <a:latin typeface="Georgia" panose="02040502050405020303" pitchFamily="18" charset="0"/>
              </a:rPr>
              <a:t>ĕphah</a:t>
            </a:r>
            <a:r>
              <a:rPr lang="en-US" sz="2400" dirty="0">
                <a:solidFill>
                  <a:srgbClr val="FF0000"/>
                </a:solidFill>
                <a:latin typeface="Georgia" panose="02040502050405020303" pitchFamily="18" charset="0"/>
              </a:rPr>
              <a:t> of flour mixed with one-fourth of a </a:t>
            </a:r>
            <a:r>
              <a:rPr lang="en-US" sz="2400" dirty="0" err="1">
                <a:solidFill>
                  <a:srgbClr val="FF0000"/>
                </a:solidFill>
                <a:latin typeface="Georgia" panose="02040502050405020303" pitchFamily="18" charset="0"/>
              </a:rPr>
              <a:t>hin</a:t>
            </a:r>
            <a:r>
              <a:rPr lang="en-US" sz="2400" dirty="0">
                <a:solidFill>
                  <a:srgbClr val="FF0000"/>
                </a:solidFill>
                <a:latin typeface="Georgia" panose="02040502050405020303" pitchFamily="18" charset="0"/>
              </a:rPr>
              <a:t> of pressed oil, and one-fourth of a </a:t>
            </a:r>
            <a:r>
              <a:rPr lang="en-US" sz="2400" dirty="0" err="1">
                <a:solidFill>
                  <a:srgbClr val="FF0000"/>
                </a:solidFill>
                <a:latin typeface="Georgia" panose="02040502050405020303" pitchFamily="18" charset="0"/>
              </a:rPr>
              <a:t>hin</a:t>
            </a:r>
            <a:r>
              <a:rPr lang="en-US" sz="2400" dirty="0">
                <a:solidFill>
                  <a:srgbClr val="FF0000"/>
                </a:solidFill>
                <a:latin typeface="Georgia" panose="02040502050405020303" pitchFamily="18" charset="0"/>
              </a:rPr>
              <a:t> of wine as a drink offering, with the one lamb. </a:t>
            </a:r>
            <a:endParaRPr lang="en-US" sz="2400" dirty="0" smtClean="0">
              <a:solidFill>
                <a:srgbClr val="FF0000"/>
              </a:solidFill>
              <a:latin typeface="Georgia" panose="02040502050405020303" pitchFamily="18" charset="0"/>
            </a:endParaRPr>
          </a:p>
          <a:p>
            <a:pPr marL="0" indent="0">
              <a:buNone/>
            </a:pPr>
            <a:endParaRPr lang="en-US" sz="2400" dirty="0">
              <a:solidFill>
                <a:srgbClr val="FF0000"/>
              </a:solidFill>
              <a:latin typeface="Georgia" panose="02040502050405020303" pitchFamily="18" charset="0"/>
            </a:endParaRPr>
          </a:p>
          <a:p>
            <a:r>
              <a:rPr lang="en-US" sz="2400" dirty="0">
                <a:solidFill>
                  <a:srgbClr val="008080"/>
                </a:solidFill>
                <a:latin typeface="Georgia" panose="02040502050405020303" pitchFamily="18" charset="0"/>
              </a:rPr>
              <a:t>Exo 29:41</a:t>
            </a:r>
            <a:r>
              <a:rPr lang="en-US" sz="2400" dirty="0">
                <a:solidFill>
                  <a:prstClr val="black"/>
                </a:solidFill>
                <a:latin typeface="Georgia" panose="02040502050405020303" pitchFamily="18" charset="0"/>
              </a:rPr>
              <a:t>  </a:t>
            </a:r>
            <a:r>
              <a:rPr lang="en-US" sz="2400" dirty="0">
                <a:solidFill>
                  <a:srgbClr val="FF0000"/>
                </a:solidFill>
                <a:latin typeface="Georgia" panose="02040502050405020303" pitchFamily="18" charset="0"/>
              </a:rPr>
              <a:t>“And prepare the other lamb </a:t>
            </a:r>
            <a:r>
              <a:rPr lang="en-US" sz="2400" b="1" u="sng" dirty="0">
                <a:solidFill>
                  <a:srgbClr val="990099"/>
                </a:solidFill>
                <a:latin typeface="Georgia" panose="02040502050405020303" pitchFamily="18" charset="0"/>
              </a:rPr>
              <a:t>between the </a:t>
            </a:r>
            <a:r>
              <a:rPr lang="en-US" sz="2400" b="1" u="sng" dirty="0" smtClean="0">
                <a:solidFill>
                  <a:srgbClr val="990099"/>
                </a:solidFill>
                <a:latin typeface="Georgia" panose="02040502050405020303" pitchFamily="18" charset="0"/>
              </a:rPr>
              <a:t>evenings</a:t>
            </a:r>
            <a:r>
              <a:rPr lang="en-US" sz="2400" b="1" dirty="0" smtClean="0">
                <a:solidFill>
                  <a:srgbClr val="990099"/>
                </a:solidFill>
                <a:latin typeface="Georgia" panose="02040502050405020303" pitchFamily="18" charset="0"/>
              </a:rPr>
              <a:t> </a:t>
            </a:r>
            <a:r>
              <a:rPr lang="en-US" sz="2400" dirty="0" smtClean="0">
                <a:solidFill>
                  <a:srgbClr val="00B050"/>
                </a:solidFill>
                <a:latin typeface="Georgia" panose="02040502050405020303" pitchFamily="18" charset="0"/>
              </a:rPr>
              <a:t>[</a:t>
            </a:r>
            <a:r>
              <a:rPr lang="en-US" sz="2400" dirty="0">
                <a:solidFill>
                  <a:srgbClr val="00B050"/>
                </a:solidFill>
                <a:latin typeface="Georgia" panose="02040502050405020303" pitchFamily="18" charset="0"/>
              </a:rPr>
              <a:t>literal – between the light and darkness </a:t>
            </a:r>
            <a:r>
              <a:rPr lang="en-US" sz="2400" u="sng" dirty="0">
                <a:solidFill>
                  <a:srgbClr val="00B050"/>
                </a:solidFill>
                <a:latin typeface="Georgia" panose="02040502050405020303" pitchFamily="18" charset="0"/>
              </a:rPr>
              <a:t>mixtures</a:t>
            </a:r>
            <a:r>
              <a:rPr lang="en-US" sz="2400" dirty="0">
                <a:solidFill>
                  <a:srgbClr val="00B050"/>
                </a:solidFill>
                <a:latin typeface="Georgia" panose="02040502050405020303" pitchFamily="18" charset="0"/>
              </a:rPr>
              <a:t>]</a:t>
            </a:r>
            <a:r>
              <a:rPr lang="en-US" sz="2400" dirty="0" smtClean="0">
                <a:solidFill>
                  <a:srgbClr val="00B050"/>
                </a:solidFill>
                <a:latin typeface="Georgia" panose="02040502050405020303" pitchFamily="18" charset="0"/>
              </a:rPr>
              <a:t>.</a:t>
            </a:r>
            <a:r>
              <a:rPr lang="en-US" sz="2400" b="1" dirty="0" smtClean="0">
                <a:solidFill>
                  <a:srgbClr val="990099"/>
                </a:solidFill>
                <a:latin typeface="Georgia" panose="02040502050405020303" pitchFamily="18" charset="0"/>
              </a:rPr>
              <a:t>  </a:t>
            </a:r>
            <a:r>
              <a:rPr lang="en-US" sz="2400" dirty="0" smtClean="0">
                <a:solidFill>
                  <a:srgbClr val="FF0000"/>
                </a:solidFill>
                <a:latin typeface="Georgia" panose="02040502050405020303" pitchFamily="18" charset="0"/>
              </a:rPr>
              <a:t>And </a:t>
            </a:r>
            <a:r>
              <a:rPr lang="en-US" sz="2400" dirty="0">
                <a:solidFill>
                  <a:srgbClr val="FF0000"/>
                </a:solidFill>
                <a:latin typeface="Georgia" panose="02040502050405020303" pitchFamily="18" charset="0"/>
              </a:rPr>
              <a:t>with it prepare the grain offering and the drink offering, as in the morning, for a sweet fragrance, an offering made by fire to </a:t>
            </a:r>
            <a:r>
              <a:rPr lang="he-IL" sz="2400" dirty="0">
                <a:solidFill>
                  <a:srgbClr val="0000FF"/>
                </a:solidFill>
                <a:latin typeface="SBL Hebrew"/>
              </a:rPr>
              <a:t>יהוה</a:t>
            </a:r>
            <a:r>
              <a:rPr lang="en-US" sz="2400" dirty="0">
                <a:solidFill>
                  <a:srgbClr val="FF0000"/>
                </a:solidFill>
                <a:latin typeface="Georgia" panose="02040502050405020303" pitchFamily="18" charset="0"/>
              </a:rPr>
              <a:t> </a:t>
            </a:r>
            <a:r>
              <a:rPr lang="en-US" sz="2400" dirty="0" smtClean="0">
                <a:solidFill>
                  <a:srgbClr val="0070C0"/>
                </a:solidFill>
                <a:latin typeface="Georgia" panose="02040502050405020303" pitchFamily="18" charset="0"/>
              </a:rPr>
              <a:t>[</a:t>
            </a:r>
            <a:r>
              <a:rPr lang="en-US" sz="2400" dirty="0" err="1" smtClean="0">
                <a:solidFill>
                  <a:srgbClr val="0070C0"/>
                </a:solidFill>
                <a:latin typeface="Georgia" panose="02040502050405020303" pitchFamily="18" charset="0"/>
              </a:rPr>
              <a:t>Yahuah</a:t>
            </a:r>
            <a:r>
              <a:rPr lang="en-US" sz="2400" dirty="0" smtClean="0">
                <a:solidFill>
                  <a:srgbClr val="0070C0"/>
                </a:solidFill>
                <a:latin typeface="Georgia" panose="02040502050405020303" pitchFamily="18" charset="0"/>
              </a:rPr>
              <a:t>]. </a:t>
            </a:r>
          </a:p>
          <a:p>
            <a:pPr marL="0" indent="0">
              <a:buNone/>
            </a:pPr>
            <a:endParaRPr lang="en-US" sz="2400" dirty="0" smtClean="0">
              <a:solidFill>
                <a:srgbClr val="FF0000"/>
              </a:solidFill>
              <a:latin typeface="Georgia" panose="02040502050405020303" pitchFamily="18" charset="0"/>
            </a:endParaRPr>
          </a:p>
          <a:p>
            <a:r>
              <a:rPr lang="en-US" sz="2400" dirty="0" smtClean="0"/>
              <a:t>The first lamb was to be prepared </a:t>
            </a:r>
            <a:r>
              <a:rPr lang="en-US" sz="2400" b="1" dirty="0" smtClean="0"/>
              <a:t>EARLY MORNING</a:t>
            </a:r>
            <a:r>
              <a:rPr lang="en-US" sz="2400" dirty="0" smtClean="0"/>
              <a:t> – </a:t>
            </a:r>
            <a:r>
              <a:rPr lang="en-US" sz="2400" b="1" dirty="0" err="1" smtClean="0">
                <a:solidFill>
                  <a:srgbClr val="F725E8"/>
                </a:solidFill>
              </a:rPr>
              <a:t>boqer</a:t>
            </a:r>
            <a:r>
              <a:rPr lang="en-US" sz="2400" dirty="0" smtClean="0">
                <a:solidFill>
                  <a:srgbClr val="F725E8"/>
                </a:solidFill>
              </a:rPr>
              <a:t>.</a:t>
            </a:r>
          </a:p>
          <a:p>
            <a:r>
              <a:rPr lang="en-US" sz="2400" u="sng" dirty="0" smtClean="0"/>
              <a:t>What about the second lamb</a:t>
            </a:r>
            <a:r>
              <a:rPr lang="en-US" sz="2400" dirty="0" smtClean="0"/>
              <a:t>? </a:t>
            </a:r>
            <a:endParaRPr lang="en-US" sz="2400" dirty="0"/>
          </a:p>
        </p:txBody>
      </p:sp>
      <p:sp>
        <p:nvSpPr>
          <p:cNvPr id="4" name="Slide Number Placeholder 3"/>
          <p:cNvSpPr>
            <a:spLocks noGrp="1"/>
          </p:cNvSpPr>
          <p:nvPr>
            <p:ph type="sldNum" sz="quarter" idx="12"/>
          </p:nvPr>
        </p:nvSpPr>
        <p:spPr>
          <a:xfrm>
            <a:off x="11554604" y="6392520"/>
            <a:ext cx="443284" cy="274320"/>
          </a:xfrm>
        </p:spPr>
        <p:txBody>
          <a:bodyPr/>
          <a:lstStyle/>
          <a:p>
            <a:fld id="{4FAB73BC-B049-4115-A692-8D63A059BFB8}" type="slidenum">
              <a:rPr lang="en-US" sz="1100" dirty="0">
                <a:solidFill>
                  <a:schemeClr val="tx1"/>
                </a:solidFill>
              </a:rPr>
              <a:t>25</a:t>
            </a:fld>
            <a:endParaRPr lang="en-US" sz="1100" dirty="0">
              <a:solidFill>
                <a:schemeClr val="tx1"/>
              </a:solidFill>
            </a:endParaRPr>
          </a:p>
        </p:txBody>
      </p:sp>
    </p:spTree>
    <p:extLst>
      <p:ext uri="{BB962C8B-B14F-4D97-AF65-F5344CB8AC3E}">
        <p14:creationId xmlns:p14="http://schemas.microsoft.com/office/powerpoint/2010/main" val="52075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50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1000"/>
                                        <p:tgtEl>
                                          <p:spTgt spid="3">
                                            <p:txEl>
                                              <p:pRg st="7" end="7"/>
                                            </p:txEl>
                                          </p:spTgt>
                                        </p:tgtEl>
                                      </p:cBhvr>
                                    </p:animEffect>
                                    <p:anim calcmode="lin" valueType="num">
                                      <p:cBhvr>
                                        <p:cTn id="1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062" y="180304"/>
            <a:ext cx="11797048" cy="6516710"/>
          </a:xfrm>
          <a:solidFill>
            <a:schemeClr val="bg1"/>
          </a:solidFill>
          <a:ln w="57150">
            <a:solidFill>
              <a:schemeClr val="accent2">
                <a:lumMod val="60000"/>
                <a:lumOff val="40000"/>
              </a:schemeClr>
            </a:solidFill>
          </a:ln>
          <a:scene3d>
            <a:camera prst="orthographicFront"/>
            <a:lightRig rig="threePt" dir="t"/>
          </a:scene3d>
          <a:sp3d>
            <a:bevelT w="165100" prst="coolSlant"/>
          </a:sp3d>
        </p:spPr>
        <p:txBody>
          <a:bodyPr anchor="ctr">
            <a:normAutofit/>
            <a:sp3d extrusionH="57150">
              <a:bevelT w="38100" h="38100"/>
            </a:sp3d>
          </a:bodyPr>
          <a:lstStyle/>
          <a:p>
            <a:r>
              <a:rPr lang="en-US" sz="2400" dirty="0" err="1" smtClean="0">
                <a:solidFill>
                  <a:srgbClr val="008080"/>
                </a:solidFill>
                <a:latin typeface="Georgia" panose="02040502050405020303" pitchFamily="18" charset="0"/>
              </a:rPr>
              <a:t>Exo</a:t>
            </a:r>
            <a:r>
              <a:rPr lang="en-US" sz="2400" dirty="0" smtClean="0">
                <a:solidFill>
                  <a:srgbClr val="008080"/>
                </a:solidFill>
                <a:latin typeface="Georgia" panose="02040502050405020303" pitchFamily="18" charset="0"/>
              </a:rPr>
              <a:t> </a:t>
            </a:r>
            <a:r>
              <a:rPr lang="en-US" sz="2400" dirty="0">
                <a:solidFill>
                  <a:srgbClr val="008080"/>
                </a:solidFill>
                <a:latin typeface="Georgia" panose="02040502050405020303" pitchFamily="18" charset="0"/>
              </a:rPr>
              <a:t>29:41</a:t>
            </a:r>
            <a:r>
              <a:rPr lang="en-US" sz="2400" dirty="0">
                <a:solidFill>
                  <a:prstClr val="black"/>
                </a:solidFill>
                <a:latin typeface="Georgia" panose="02040502050405020303" pitchFamily="18" charset="0"/>
              </a:rPr>
              <a:t>  </a:t>
            </a:r>
            <a:r>
              <a:rPr lang="en-US" sz="2400" dirty="0">
                <a:solidFill>
                  <a:srgbClr val="FF0000"/>
                </a:solidFill>
                <a:latin typeface="Georgia" panose="02040502050405020303" pitchFamily="18" charset="0"/>
              </a:rPr>
              <a:t>“And prepare the other lamb </a:t>
            </a:r>
            <a:r>
              <a:rPr lang="en-US" sz="2400" b="1" u="sng" dirty="0">
                <a:solidFill>
                  <a:srgbClr val="990099"/>
                </a:solidFill>
                <a:latin typeface="Georgia" panose="02040502050405020303" pitchFamily="18" charset="0"/>
              </a:rPr>
              <a:t>between the </a:t>
            </a:r>
            <a:r>
              <a:rPr lang="en-US" sz="2400" b="1" u="sng" dirty="0" smtClean="0">
                <a:solidFill>
                  <a:srgbClr val="990099"/>
                </a:solidFill>
                <a:latin typeface="Georgia" panose="02040502050405020303" pitchFamily="18" charset="0"/>
              </a:rPr>
              <a:t>evenings</a:t>
            </a:r>
            <a:r>
              <a:rPr lang="en-US" sz="2400" b="1" dirty="0" smtClean="0">
                <a:solidFill>
                  <a:srgbClr val="990099"/>
                </a:solidFill>
                <a:latin typeface="Georgia" panose="02040502050405020303" pitchFamily="18" charset="0"/>
              </a:rPr>
              <a:t> </a:t>
            </a:r>
            <a:r>
              <a:rPr lang="en-US" sz="2400" dirty="0" smtClean="0">
                <a:solidFill>
                  <a:srgbClr val="00B050"/>
                </a:solidFill>
                <a:latin typeface="Georgia" panose="02040502050405020303" pitchFamily="18" charset="0"/>
              </a:rPr>
              <a:t>[</a:t>
            </a:r>
            <a:r>
              <a:rPr lang="en-US" sz="2400" dirty="0">
                <a:solidFill>
                  <a:srgbClr val="00B050"/>
                </a:solidFill>
                <a:latin typeface="Georgia" panose="02040502050405020303" pitchFamily="18" charset="0"/>
              </a:rPr>
              <a:t>literal – between the light and darkness </a:t>
            </a:r>
            <a:r>
              <a:rPr lang="en-US" sz="2400" u="sng" dirty="0">
                <a:solidFill>
                  <a:srgbClr val="00B050"/>
                </a:solidFill>
                <a:latin typeface="Georgia" panose="02040502050405020303" pitchFamily="18" charset="0"/>
              </a:rPr>
              <a:t>mixtures</a:t>
            </a:r>
            <a:r>
              <a:rPr lang="en-US" sz="2400" dirty="0">
                <a:solidFill>
                  <a:srgbClr val="00B050"/>
                </a:solidFill>
                <a:latin typeface="Georgia" panose="02040502050405020303" pitchFamily="18" charset="0"/>
              </a:rPr>
              <a:t>]</a:t>
            </a:r>
            <a:r>
              <a:rPr lang="en-US" sz="2400" dirty="0" smtClean="0">
                <a:solidFill>
                  <a:srgbClr val="00B050"/>
                </a:solidFill>
                <a:latin typeface="Georgia" panose="02040502050405020303" pitchFamily="18" charset="0"/>
              </a:rPr>
              <a:t>.</a:t>
            </a:r>
            <a:r>
              <a:rPr lang="en-US" sz="2400" b="1" dirty="0" smtClean="0">
                <a:solidFill>
                  <a:srgbClr val="990099"/>
                </a:solidFill>
                <a:latin typeface="Georgia" panose="02040502050405020303" pitchFamily="18" charset="0"/>
              </a:rPr>
              <a:t>  </a:t>
            </a:r>
            <a:r>
              <a:rPr lang="en-US" sz="2400" dirty="0" smtClean="0">
                <a:solidFill>
                  <a:srgbClr val="FF0000"/>
                </a:solidFill>
                <a:latin typeface="Georgia" panose="02040502050405020303" pitchFamily="18" charset="0"/>
              </a:rPr>
              <a:t>And </a:t>
            </a:r>
            <a:r>
              <a:rPr lang="en-US" sz="2400" dirty="0">
                <a:solidFill>
                  <a:srgbClr val="FF0000"/>
                </a:solidFill>
                <a:latin typeface="Georgia" panose="02040502050405020303" pitchFamily="18" charset="0"/>
              </a:rPr>
              <a:t>with it prepare the grain offering and the drink offering, as in the morning, for a sweet fragrance, an offering made by fire to </a:t>
            </a:r>
            <a:r>
              <a:rPr lang="he-IL" sz="2400" dirty="0">
                <a:solidFill>
                  <a:srgbClr val="0000FF"/>
                </a:solidFill>
                <a:latin typeface="SBL Hebrew"/>
              </a:rPr>
              <a:t>יהוה</a:t>
            </a:r>
            <a:r>
              <a:rPr lang="en-US" sz="2400" dirty="0">
                <a:solidFill>
                  <a:srgbClr val="FF0000"/>
                </a:solidFill>
                <a:latin typeface="Georgia" panose="02040502050405020303" pitchFamily="18" charset="0"/>
              </a:rPr>
              <a:t> </a:t>
            </a:r>
            <a:r>
              <a:rPr lang="en-US" sz="2400" dirty="0" smtClean="0">
                <a:solidFill>
                  <a:srgbClr val="FF0000"/>
                </a:solidFill>
                <a:latin typeface="Georgia" panose="02040502050405020303" pitchFamily="18" charset="0"/>
              </a:rPr>
              <a:t>–</a:t>
            </a:r>
            <a:br>
              <a:rPr lang="en-US" sz="2400" dirty="0" smtClean="0">
                <a:solidFill>
                  <a:srgbClr val="FF0000"/>
                </a:solidFill>
                <a:latin typeface="Georgia" panose="02040502050405020303" pitchFamily="18" charset="0"/>
              </a:rPr>
            </a:br>
            <a:endParaRPr lang="en-US" sz="1200" dirty="0">
              <a:solidFill>
                <a:srgbClr val="FF0000"/>
              </a:solidFill>
              <a:latin typeface="Georgia" panose="02040502050405020303" pitchFamily="18" charset="0"/>
            </a:endParaRPr>
          </a:p>
          <a:p>
            <a:pPr marL="0" indent="0">
              <a:buNone/>
            </a:pPr>
            <a:r>
              <a:rPr lang="en-US" sz="2400" dirty="0" smtClean="0"/>
              <a:t>And prepare the other lamb – </a:t>
            </a:r>
            <a:r>
              <a:rPr lang="en-US" sz="2400" b="1" dirty="0" err="1" smtClean="0">
                <a:solidFill>
                  <a:srgbClr val="F725E8"/>
                </a:solidFill>
              </a:rPr>
              <a:t>beyn</a:t>
            </a:r>
            <a:r>
              <a:rPr lang="en-US" sz="2400" b="1" dirty="0" smtClean="0">
                <a:solidFill>
                  <a:srgbClr val="F725E8"/>
                </a:solidFill>
              </a:rPr>
              <a:t> ha </a:t>
            </a:r>
            <a:r>
              <a:rPr lang="en-US" sz="2400" b="1" dirty="0" err="1" smtClean="0">
                <a:solidFill>
                  <a:srgbClr val="F725E8"/>
                </a:solidFill>
              </a:rPr>
              <a:t>arbayim</a:t>
            </a:r>
            <a:r>
              <a:rPr lang="en-US" sz="2400" b="1" dirty="0" smtClean="0">
                <a:solidFill>
                  <a:srgbClr val="F725E8"/>
                </a:solidFill>
              </a:rPr>
              <a:t> </a:t>
            </a:r>
            <a:r>
              <a:rPr lang="en-US" sz="2400" dirty="0" smtClean="0"/>
              <a:t>– or, between the evenings …</a:t>
            </a:r>
          </a:p>
          <a:p>
            <a:pPr marL="0" indent="0">
              <a:buNone/>
            </a:pPr>
            <a:r>
              <a:rPr lang="en-US" sz="2400" dirty="0" smtClean="0"/>
              <a:t>		        </a:t>
            </a:r>
            <a:r>
              <a:rPr lang="en-US" sz="2400" b="1" dirty="0" smtClean="0">
                <a:solidFill>
                  <a:srgbClr val="FFC000"/>
                </a:solidFill>
              </a:rPr>
              <a:t>Sunrise</a:t>
            </a:r>
            <a:r>
              <a:rPr lang="en-US" sz="2400" dirty="0" smtClean="0"/>
              <a:t>					   </a:t>
            </a:r>
            <a:r>
              <a:rPr lang="en-US" sz="2400" b="1" dirty="0" smtClean="0">
                <a:solidFill>
                  <a:srgbClr val="FFC000"/>
                </a:solidFill>
              </a:rPr>
              <a:t>Sunset	        </a:t>
            </a:r>
          </a:p>
          <a:p>
            <a:pPr marL="0" indent="0">
              <a:buNone/>
            </a:pPr>
            <a:r>
              <a:rPr lang="en-US" sz="2400" b="1" dirty="0">
                <a:solidFill>
                  <a:srgbClr val="FFC000"/>
                </a:solidFill>
              </a:rPr>
              <a:t> </a:t>
            </a:r>
            <a:r>
              <a:rPr lang="en-US" sz="2400" b="1" dirty="0" smtClean="0">
                <a:solidFill>
                  <a:srgbClr val="FFC000"/>
                </a:solidFill>
              </a:rPr>
              <a:t>                   </a:t>
            </a:r>
            <a:r>
              <a:rPr lang="en-US" sz="2400" b="1" dirty="0" smtClean="0">
                <a:solidFill>
                  <a:srgbClr val="CC00FF"/>
                </a:solidFill>
              </a:rPr>
              <a:t>Dawn</a:t>
            </a:r>
          </a:p>
          <a:p>
            <a:pPr marL="0" indent="0">
              <a:buNone/>
            </a:pPr>
            <a:endParaRPr lang="en-US" sz="2400" b="1" dirty="0" smtClean="0">
              <a:solidFill>
                <a:srgbClr val="CC00FF"/>
              </a:solidFill>
            </a:endParaRPr>
          </a:p>
          <a:p>
            <a:pPr marL="0" indent="0">
              <a:buNone/>
            </a:pPr>
            <a:endParaRPr lang="en-US" sz="2400" b="1" dirty="0" smtClean="0">
              <a:solidFill>
                <a:srgbClr val="FFC000"/>
              </a:solidFill>
            </a:endParaRPr>
          </a:p>
          <a:p>
            <a:pPr marL="0" indent="0">
              <a:buNone/>
            </a:pPr>
            <a:endParaRPr lang="en-US" sz="2400" b="1" dirty="0">
              <a:solidFill>
                <a:srgbClr val="FFC000"/>
              </a:solidFill>
            </a:endParaRPr>
          </a:p>
          <a:p>
            <a:pPr marL="0" indent="0">
              <a:buNone/>
            </a:pPr>
            <a:endParaRPr lang="en-US" sz="2400" b="1" dirty="0" smtClean="0">
              <a:solidFill>
                <a:srgbClr val="FFC000"/>
              </a:solidFill>
            </a:endParaRPr>
          </a:p>
          <a:p>
            <a:pPr marL="0" indent="0">
              <a:buNone/>
            </a:pPr>
            <a:r>
              <a:rPr lang="en-US" sz="2400" b="1" dirty="0" smtClean="0">
                <a:solidFill>
                  <a:srgbClr val="0000FF"/>
                </a:solidFill>
              </a:rPr>
              <a:t>Yahuah</a:t>
            </a:r>
            <a:r>
              <a:rPr lang="en-US" sz="2400" dirty="0" smtClean="0"/>
              <a:t> gave the Hebrew nation, a </a:t>
            </a:r>
            <a:r>
              <a:rPr lang="en-US" sz="2400" b="1" dirty="0" smtClean="0">
                <a:solidFill>
                  <a:srgbClr val="008080"/>
                </a:solidFill>
              </a:rPr>
              <a:t>full light season for preparation </a:t>
            </a:r>
            <a:r>
              <a:rPr lang="en-US" sz="2400" dirty="0" smtClean="0"/>
              <a:t>of the second lamb!  This was for the inauguration of the </a:t>
            </a:r>
            <a:r>
              <a:rPr lang="en-US" sz="2400" dirty="0" err="1" smtClean="0"/>
              <a:t>Aharonic</a:t>
            </a:r>
            <a:r>
              <a:rPr lang="en-US" sz="2400" dirty="0" smtClean="0"/>
              <a:t> priesthood.</a:t>
            </a:r>
            <a:endParaRPr lang="en-US" sz="2400" dirty="0"/>
          </a:p>
        </p:txBody>
      </p:sp>
      <p:grpSp>
        <p:nvGrpSpPr>
          <p:cNvPr id="4" name="Group 3"/>
          <p:cNvGrpSpPr/>
          <p:nvPr/>
        </p:nvGrpSpPr>
        <p:grpSpPr>
          <a:xfrm>
            <a:off x="2525483" y="3721395"/>
            <a:ext cx="6988635" cy="1580018"/>
            <a:chOff x="2525483" y="2806971"/>
            <a:chExt cx="6988635" cy="1580018"/>
          </a:xfrm>
        </p:grpSpPr>
        <p:sp>
          <p:nvSpPr>
            <p:cNvPr id="5" name="Rectangle 4"/>
            <p:cNvSpPr/>
            <p:nvPr/>
          </p:nvSpPr>
          <p:spPr>
            <a:xfrm>
              <a:off x="3526971" y="3453338"/>
              <a:ext cx="4985657" cy="914400"/>
            </a:xfrm>
            <a:prstGeom prst="rect">
              <a:avLst/>
            </a:prstGeom>
            <a:noFill/>
            <a:ln w="76200">
              <a:solidFill>
                <a:schemeClr val="accent3">
                  <a:lumMod val="60000"/>
                  <a:lumOff val="4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smtClean="0">
                  <a:solidFill>
                    <a:srgbClr val="0000FF"/>
                  </a:solidFill>
                </a:rPr>
                <a:t>Light Season</a:t>
              </a:r>
              <a:endParaRPr lang="en-CA" sz="3600" b="1" dirty="0">
                <a:solidFill>
                  <a:srgbClr val="0000FF"/>
                </a:solidFill>
              </a:endParaRPr>
            </a:p>
          </p:txBody>
        </p:sp>
        <p:sp>
          <p:nvSpPr>
            <p:cNvPr id="7" name="Rectangle 6"/>
            <p:cNvSpPr/>
            <p:nvPr/>
          </p:nvSpPr>
          <p:spPr>
            <a:xfrm>
              <a:off x="2525483" y="3472588"/>
              <a:ext cx="914400" cy="914400"/>
            </a:xfrm>
            <a:prstGeom prst="rect">
              <a:avLst/>
            </a:prstGeom>
            <a:solidFill>
              <a:schemeClr val="bg1">
                <a:lumMod val="50000"/>
              </a:schemeClr>
            </a:solidFill>
            <a:ln>
              <a:solidFill>
                <a:schemeClr val="accent3">
                  <a:lumMod val="60000"/>
                  <a:lumOff val="4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8599718" y="3472588"/>
              <a:ext cx="914400" cy="914400"/>
            </a:xfrm>
            <a:prstGeom prst="rect">
              <a:avLst/>
            </a:prstGeom>
            <a:solidFill>
              <a:schemeClr val="bg1">
                <a:lumMod val="50000"/>
              </a:schemeClr>
            </a:solidFill>
            <a:ln>
              <a:solidFill>
                <a:schemeClr val="accent3">
                  <a:lumMod val="60000"/>
                  <a:lumOff val="4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p:cNvCxnSpPr/>
            <p:nvPr/>
          </p:nvCxnSpPr>
          <p:spPr>
            <a:xfrm flipH="1" flipV="1">
              <a:off x="3439883" y="2806971"/>
              <a:ext cx="21772" cy="1580018"/>
            </a:xfrm>
            <a:prstGeom prst="line">
              <a:avLst/>
            </a:prstGeom>
            <a:ln w="76200">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588832" y="2806971"/>
              <a:ext cx="0" cy="1580018"/>
            </a:xfrm>
            <a:prstGeom prst="line">
              <a:avLst/>
            </a:prstGeom>
            <a:ln w="76200">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grpSp>
      <p:sp>
        <p:nvSpPr>
          <p:cNvPr id="2" name="Right Brace 1"/>
          <p:cNvSpPr/>
          <p:nvPr/>
        </p:nvSpPr>
        <p:spPr>
          <a:xfrm rot="16200000">
            <a:off x="5611571" y="1387944"/>
            <a:ext cx="816459" cy="5159835"/>
          </a:xfrm>
          <a:prstGeom prst="rightBrace">
            <a:avLst>
              <a:gd name="adj1" fmla="val 46337"/>
              <a:gd name="adj2" fmla="val 50000"/>
            </a:avLst>
          </a:prstGeom>
          <a:solidFill>
            <a:schemeClr val="accent2">
              <a:lumMod val="60000"/>
              <a:lumOff val="40000"/>
            </a:schemeClr>
          </a:solidFill>
          <a:ln w="76200">
            <a:solidFill>
              <a:srgbClr val="F725E8"/>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1" name="Straight Connector 10"/>
          <p:cNvCxnSpPr/>
          <p:nvPr/>
        </p:nvCxnSpPr>
        <p:spPr>
          <a:xfrm flipV="1">
            <a:off x="2525483" y="3721395"/>
            <a:ext cx="0" cy="1578759"/>
          </a:xfrm>
          <a:prstGeom prst="line">
            <a:avLst/>
          </a:prstGeom>
          <a:ln w="76200">
            <a:solidFill>
              <a:srgbClr val="CC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rot="5400000">
            <a:off x="5681492" y="1764661"/>
            <a:ext cx="792439" cy="2518517"/>
          </a:xfrm>
          <a:prstGeom prst="rightBrace">
            <a:avLst>
              <a:gd name="adj1" fmla="val 63192"/>
              <a:gd name="adj2" fmla="val 52593"/>
            </a:avLst>
          </a:prstGeom>
          <a:ln w="76200">
            <a:solidFill>
              <a:srgbClr val="00B05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26</a:t>
            </a:fld>
            <a:endParaRPr lang="en-US" sz="1100" dirty="0">
              <a:solidFill>
                <a:schemeClr val="tx1"/>
              </a:solidFill>
            </a:endParaRPr>
          </a:p>
        </p:txBody>
      </p:sp>
    </p:spTree>
    <p:extLst>
      <p:ext uri="{BB962C8B-B14F-4D97-AF65-F5344CB8AC3E}">
        <p14:creationId xmlns:p14="http://schemas.microsoft.com/office/powerpoint/2010/main" val="312767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500"/>
                                        <p:tgtEl>
                                          <p:spTgt spid="3">
                                            <p:txEl>
                                              <p:pRg st="1" end="1"/>
                                            </p:txEl>
                                          </p:spTgt>
                                        </p:tgtEl>
                                      </p:cBhvr>
                                    </p:animEffect>
                                  </p:childTnLst>
                                </p:cTn>
                              </p:par>
                              <p:par>
                                <p:cTn id="8" presetID="22" presetClass="entr" presetSubtype="1" fill="hold" grpId="0" nodeType="withEffect">
                                  <p:stCondLst>
                                    <p:cond delay="125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1250"/>
                                        <p:tgtEl>
                                          <p:spTgt spid="17"/>
                                        </p:tgtEl>
                                      </p:cBhvr>
                                    </p:animEffect>
                                  </p:childTnLst>
                                </p:cTn>
                              </p:par>
                              <p:par>
                                <p:cTn id="11" presetID="22" presetClass="entr" presetSubtype="1" fill="hold" grpId="0" nodeType="withEffect">
                                  <p:stCondLst>
                                    <p:cond delay="300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25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1000"/>
                                        <p:tgtEl>
                                          <p:spTgt spid="3">
                                            <p:txEl>
                                              <p:pRg st="8" end="8"/>
                                            </p:txEl>
                                          </p:spTgt>
                                        </p:tgtEl>
                                      </p:cBhvr>
                                    </p:animEffect>
                                    <p:anim calcmode="lin" valueType="num">
                                      <p:cBhvr>
                                        <p:cTn id="1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25" y="167425"/>
            <a:ext cx="11809927" cy="6465195"/>
          </a:xfrm>
          <a:solidFill>
            <a:schemeClr val="bg1"/>
          </a:solidFill>
          <a:ln w="57150">
            <a:solidFill>
              <a:schemeClr val="accent1"/>
            </a:solidFill>
          </a:ln>
          <a:scene3d>
            <a:camera prst="orthographicFront"/>
            <a:lightRig rig="threePt" dir="t"/>
          </a:scene3d>
          <a:sp3d>
            <a:bevelT w="165100" prst="coolSlant"/>
          </a:sp3d>
        </p:spPr>
        <p:txBody>
          <a:bodyPr anchor="ctr">
            <a:normAutofit lnSpcReduction="10000"/>
            <a:sp3d extrusionH="57150">
              <a:bevelT w="38100" h="38100"/>
            </a:sp3d>
          </a:bodyPr>
          <a:lstStyle/>
          <a:p>
            <a:r>
              <a:rPr lang="en-US" sz="2800" dirty="0">
                <a:solidFill>
                  <a:srgbClr val="008080"/>
                </a:solidFill>
                <a:latin typeface="Georgia" panose="02040502050405020303" pitchFamily="18" charset="0"/>
              </a:rPr>
              <a:t>Exo 30:8</a:t>
            </a:r>
            <a:r>
              <a:rPr lang="en-US" sz="2800" dirty="0">
                <a:solidFill>
                  <a:prstClr val="black"/>
                </a:solidFill>
                <a:latin typeface="Georgia" panose="02040502050405020303" pitchFamily="18" charset="0"/>
              </a:rPr>
              <a:t>  </a:t>
            </a:r>
            <a:r>
              <a:rPr lang="en-US" sz="2800" dirty="0">
                <a:solidFill>
                  <a:srgbClr val="FF0000"/>
                </a:solidFill>
                <a:latin typeface="Georgia" panose="02040502050405020303" pitchFamily="18" charset="0"/>
              </a:rPr>
              <a:t>“And when </a:t>
            </a:r>
            <a:r>
              <a:rPr lang="en-US" sz="2800" dirty="0" err="1">
                <a:solidFill>
                  <a:srgbClr val="FF0000"/>
                </a:solidFill>
                <a:latin typeface="Georgia" panose="02040502050405020303" pitchFamily="18" charset="0"/>
              </a:rPr>
              <a:t>Aharon</a:t>
            </a:r>
            <a:r>
              <a:rPr lang="en-US" sz="2800" dirty="0">
                <a:solidFill>
                  <a:srgbClr val="FF0000"/>
                </a:solidFill>
                <a:latin typeface="Georgia" panose="02040502050405020303" pitchFamily="18" charset="0"/>
              </a:rPr>
              <a:t> lights the lamps </a:t>
            </a:r>
            <a:r>
              <a:rPr lang="en-US" sz="2800" b="1" u="sng" dirty="0">
                <a:solidFill>
                  <a:srgbClr val="990099"/>
                </a:solidFill>
                <a:latin typeface="Georgia" panose="02040502050405020303" pitchFamily="18" charset="0"/>
              </a:rPr>
              <a:t>between the </a:t>
            </a:r>
            <a:r>
              <a:rPr lang="en-US" sz="2800" b="1" u="sng" dirty="0" smtClean="0">
                <a:solidFill>
                  <a:srgbClr val="990099"/>
                </a:solidFill>
                <a:latin typeface="Georgia" panose="02040502050405020303" pitchFamily="18" charset="0"/>
              </a:rPr>
              <a:t>evenings</a:t>
            </a:r>
            <a:r>
              <a:rPr lang="en-US" sz="2800" b="1" dirty="0" smtClean="0">
                <a:solidFill>
                  <a:srgbClr val="990099"/>
                </a:solidFill>
                <a:latin typeface="Georgia" panose="02040502050405020303" pitchFamily="18" charset="0"/>
              </a:rPr>
              <a:t> </a:t>
            </a:r>
            <a:r>
              <a:rPr lang="en-US" sz="2800" dirty="0">
                <a:solidFill>
                  <a:srgbClr val="00B050"/>
                </a:solidFill>
                <a:latin typeface="Georgia" panose="02040502050405020303" pitchFamily="18" charset="0"/>
              </a:rPr>
              <a:t>[literal – between the light and darkness </a:t>
            </a:r>
            <a:r>
              <a:rPr lang="en-US" sz="2800" u="sng" dirty="0">
                <a:solidFill>
                  <a:srgbClr val="00B050"/>
                </a:solidFill>
                <a:latin typeface="Georgia" panose="02040502050405020303" pitchFamily="18" charset="0"/>
              </a:rPr>
              <a:t>mixtures</a:t>
            </a:r>
            <a:r>
              <a:rPr lang="en-US" sz="2800" dirty="0">
                <a:solidFill>
                  <a:srgbClr val="00B050"/>
                </a:solidFill>
                <a:latin typeface="Georgia" panose="02040502050405020303" pitchFamily="18" charset="0"/>
              </a:rPr>
              <a:t>]</a:t>
            </a:r>
            <a:r>
              <a:rPr lang="en-US" sz="2800" dirty="0" smtClean="0">
                <a:solidFill>
                  <a:srgbClr val="00B050"/>
                </a:solidFill>
                <a:latin typeface="Georgia" panose="02040502050405020303" pitchFamily="18" charset="0"/>
              </a:rPr>
              <a:t>,</a:t>
            </a:r>
            <a:r>
              <a:rPr lang="en-US" sz="2800" b="1" dirty="0" smtClean="0">
                <a:solidFill>
                  <a:srgbClr val="990099"/>
                </a:solidFill>
                <a:latin typeface="Georgia" panose="02040502050405020303" pitchFamily="18" charset="0"/>
              </a:rPr>
              <a:t> </a:t>
            </a:r>
            <a:r>
              <a:rPr lang="en-US" sz="2800" dirty="0">
                <a:solidFill>
                  <a:srgbClr val="FF0000"/>
                </a:solidFill>
                <a:latin typeface="Georgia" panose="02040502050405020303" pitchFamily="18" charset="0"/>
              </a:rPr>
              <a:t>he shall burn incense on it – a continual incense before </a:t>
            </a:r>
            <a:r>
              <a:rPr lang="he-IL" sz="2800" b="1" dirty="0">
                <a:solidFill>
                  <a:srgbClr val="0000FF"/>
                </a:solidFill>
                <a:latin typeface="Times New Roman" pitchFamily="18" charset="0"/>
                <a:cs typeface="Times New Roman" pitchFamily="18" charset="0"/>
              </a:rPr>
              <a:t>יהוה</a:t>
            </a:r>
            <a:r>
              <a:rPr lang="en-US" sz="2800" dirty="0">
                <a:solidFill>
                  <a:srgbClr val="FF0000"/>
                </a:solidFill>
                <a:latin typeface="Georgia" panose="02040502050405020303" pitchFamily="18" charset="0"/>
              </a:rPr>
              <a:t> </a:t>
            </a:r>
            <a:r>
              <a:rPr lang="en-US" sz="2800" dirty="0" smtClean="0">
                <a:solidFill>
                  <a:srgbClr val="0000FF"/>
                </a:solidFill>
                <a:latin typeface="Georgia" panose="02040502050405020303" pitchFamily="18" charset="0"/>
              </a:rPr>
              <a:t>[</a:t>
            </a:r>
            <a:r>
              <a:rPr lang="en-US" sz="2800" dirty="0">
                <a:solidFill>
                  <a:srgbClr val="0000FF"/>
                </a:solidFill>
                <a:latin typeface="Georgia" panose="02040502050405020303" pitchFamily="18" charset="0"/>
              </a:rPr>
              <a:t>Y</a:t>
            </a:r>
            <a:r>
              <a:rPr lang="en-US" sz="2800" dirty="0" smtClean="0">
                <a:solidFill>
                  <a:srgbClr val="0000FF"/>
                </a:solidFill>
                <a:latin typeface="Georgia" panose="02040502050405020303" pitchFamily="18" charset="0"/>
              </a:rPr>
              <a:t>ahuah] </a:t>
            </a:r>
            <a:r>
              <a:rPr lang="en-US" sz="2800" dirty="0" smtClean="0">
                <a:solidFill>
                  <a:srgbClr val="FF0000"/>
                </a:solidFill>
                <a:latin typeface="Georgia" panose="02040502050405020303" pitchFamily="18" charset="0"/>
              </a:rPr>
              <a:t>throughout </a:t>
            </a:r>
            <a:br>
              <a:rPr lang="en-US" sz="2800" dirty="0" smtClean="0">
                <a:solidFill>
                  <a:srgbClr val="FF0000"/>
                </a:solidFill>
                <a:latin typeface="Georgia" panose="02040502050405020303" pitchFamily="18" charset="0"/>
              </a:rPr>
            </a:br>
            <a:r>
              <a:rPr lang="en-US" sz="2800" dirty="0" smtClean="0">
                <a:solidFill>
                  <a:srgbClr val="FF0000"/>
                </a:solidFill>
                <a:latin typeface="Georgia" panose="02040502050405020303" pitchFamily="18" charset="0"/>
              </a:rPr>
              <a:t>your </a:t>
            </a:r>
            <a:r>
              <a:rPr lang="en-US" sz="2800" dirty="0">
                <a:solidFill>
                  <a:srgbClr val="FF0000"/>
                </a:solidFill>
                <a:latin typeface="Georgia" panose="02040502050405020303" pitchFamily="18" charset="0"/>
              </a:rPr>
              <a:t>generations</a:t>
            </a:r>
            <a:r>
              <a:rPr lang="en-US" sz="2800" dirty="0" smtClean="0">
                <a:solidFill>
                  <a:srgbClr val="FF0000"/>
                </a:solidFill>
                <a:latin typeface="Georgia" panose="02040502050405020303" pitchFamily="18" charset="0"/>
              </a:rPr>
              <a:t>.</a:t>
            </a:r>
          </a:p>
          <a:p>
            <a:pPr marL="0" indent="0">
              <a:buNone/>
            </a:pPr>
            <a:r>
              <a:rPr lang="en-US" sz="2800" dirty="0" smtClean="0">
                <a:solidFill>
                  <a:srgbClr val="FF0000"/>
                </a:solidFill>
                <a:latin typeface="Georgia" panose="02040502050405020303" pitchFamily="18" charset="0"/>
              </a:rPr>
              <a:t> </a:t>
            </a:r>
            <a:endParaRPr lang="en-US" sz="2800" dirty="0">
              <a:solidFill>
                <a:srgbClr val="FF0000"/>
              </a:solidFill>
              <a:latin typeface="Georgia" panose="02040502050405020303" pitchFamily="18" charset="0"/>
            </a:endParaRPr>
          </a:p>
          <a:p>
            <a:r>
              <a:rPr lang="en-US" sz="2800" dirty="0" smtClean="0"/>
              <a:t>Aharon was to be </a:t>
            </a:r>
            <a:r>
              <a:rPr lang="en-US" sz="2800" b="1" u="sng" dirty="0" smtClean="0">
                <a:solidFill>
                  <a:srgbClr val="00B050"/>
                </a:solidFill>
              </a:rPr>
              <a:t>prepared for</a:t>
            </a:r>
            <a:r>
              <a:rPr lang="en-US" sz="2800" b="1" dirty="0" smtClean="0">
                <a:solidFill>
                  <a:srgbClr val="00B050"/>
                </a:solidFill>
              </a:rPr>
              <a:t> </a:t>
            </a:r>
            <a:r>
              <a:rPr lang="en-US" sz="2800" dirty="0" smtClean="0"/>
              <a:t>the darkness by lighting the lamps before the darkness even began.  </a:t>
            </a:r>
            <a:br>
              <a:rPr lang="en-US" sz="2800" dirty="0" smtClean="0"/>
            </a:br>
            <a:r>
              <a:rPr lang="en-US" sz="2800" dirty="0" smtClean="0"/>
              <a:t>There was no specific time indicated for the lamps to be burning as long as it was before the sun had set allowing the light and darkness to mix. </a:t>
            </a:r>
          </a:p>
          <a:p>
            <a:r>
              <a:rPr lang="en-US" sz="2800" dirty="0" smtClean="0"/>
              <a:t>Are we also advised to be </a:t>
            </a:r>
            <a:r>
              <a:rPr lang="en-US" sz="2800" b="1" dirty="0" smtClean="0"/>
              <a:t>PREPARED BEFORE THE DARKNESS ARRIVES?</a:t>
            </a:r>
            <a:r>
              <a:rPr lang="en-US" sz="2800" dirty="0" smtClean="0"/>
              <a:t>  	</a:t>
            </a:r>
            <a:r>
              <a:rPr lang="en-US" sz="2800" dirty="0" smtClean="0">
                <a:solidFill>
                  <a:srgbClr val="FF0066"/>
                </a:solidFill>
                <a:latin typeface="Arial Black" pitchFamily="34" charset="0"/>
              </a:rPr>
              <a:t>“Oil in your lamps???</a:t>
            </a:r>
          </a:p>
          <a:p>
            <a:pPr marL="0" indent="0">
              <a:buNone/>
            </a:pPr>
            <a:endParaRPr lang="en-US" sz="2800" dirty="0" smtClean="0"/>
          </a:p>
          <a:p>
            <a:r>
              <a:rPr lang="en-US" sz="2800" dirty="0" smtClean="0"/>
              <a:t>Next selection -</a:t>
            </a:r>
          </a:p>
        </p:txBody>
      </p:sp>
      <p:sp>
        <p:nvSpPr>
          <p:cNvPr id="4"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27</a:t>
            </a:fld>
            <a:endParaRPr lang="en-US" sz="1100" dirty="0">
              <a:solidFill>
                <a:schemeClr val="tx1"/>
              </a:solidFill>
            </a:endParaRPr>
          </a:p>
        </p:txBody>
      </p:sp>
    </p:spTree>
    <p:extLst>
      <p:ext uri="{BB962C8B-B14F-4D97-AF65-F5344CB8AC3E}">
        <p14:creationId xmlns:p14="http://schemas.microsoft.com/office/powerpoint/2010/main" val="335638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500"/>
                                        <p:tgtEl>
                                          <p:spTgt spid="3">
                                            <p:txEl>
                                              <p:pRg st="2" end="2"/>
                                            </p:txEl>
                                          </p:spTgt>
                                        </p:tgtEl>
                                      </p:cBhvr>
                                    </p:animEffect>
                                    <p:anim calcmode="lin" valueType="num">
                                      <p:cBhvr>
                                        <p:cTn id="8"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500"/>
                                        <p:tgtEl>
                                          <p:spTgt spid="3">
                                            <p:txEl>
                                              <p:pRg st="3" end="3"/>
                                            </p:txEl>
                                          </p:spTgt>
                                        </p:tgtEl>
                                      </p:cBhvr>
                                    </p:animEffect>
                                    <p:anim calcmode="lin" valueType="num">
                                      <p:cBhvr>
                                        <p:cTn id="15"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25" y="167425"/>
            <a:ext cx="11809927" cy="6465195"/>
          </a:xfrm>
          <a:solidFill>
            <a:schemeClr val="bg1"/>
          </a:solidFill>
          <a:ln w="57150">
            <a:solidFill>
              <a:schemeClr val="accent1"/>
            </a:solidFill>
          </a:ln>
          <a:scene3d>
            <a:camera prst="orthographicFront"/>
            <a:lightRig rig="threePt" dir="t"/>
          </a:scene3d>
          <a:sp3d>
            <a:bevelT w="165100" prst="coolSlant"/>
          </a:sp3d>
        </p:spPr>
        <p:txBody>
          <a:bodyPr anchor="ctr">
            <a:normAutofit/>
            <a:sp3d extrusionH="57150">
              <a:bevelT w="38100" h="38100"/>
            </a:sp3d>
          </a:bodyPr>
          <a:lstStyle/>
          <a:p>
            <a:pPr>
              <a:lnSpc>
                <a:spcPct val="160000"/>
              </a:lnSpc>
            </a:pPr>
            <a:r>
              <a:rPr lang="en-US" sz="2400" dirty="0" smtClean="0">
                <a:solidFill>
                  <a:srgbClr val="008080"/>
                </a:solidFill>
                <a:latin typeface="Georgia" panose="02040502050405020303" pitchFamily="18" charset="0"/>
              </a:rPr>
              <a:t>Lev </a:t>
            </a:r>
            <a:r>
              <a:rPr lang="en-US" sz="2400" dirty="0">
                <a:solidFill>
                  <a:srgbClr val="008080"/>
                </a:solidFill>
                <a:latin typeface="Georgia" panose="02040502050405020303" pitchFamily="18" charset="0"/>
              </a:rPr>
              <a:t>23:5</a:t>
            </a:r>
            <a:r>
              <a:rPr lang="en-US" sz="2400" dirty="0">
                <a:solidFill>
                  <a:prstClr val="black"/>
                </a:solidFill>
                <a:latin typeface="Georgia" panose="02040502050405020303" pitchFamily="18" charset="0"/>
              </a:rPr>
              <a:t>  </a:t>
            </a:r>
            <a:r>
              <a:rPr lang="en-US" sz="2400" dirty="0">
                <a:solidFill>
                  <a:srgbClr val="FF0000"/>
                </a:solidFill>
                <a:latin typeface="Georgia" panose="02040502050405020303" pitchFamily="18" charset="0"/>
              </a:rPr>
              <a:t> </a:t>
            </a:r>
            <a:r>
              <a:rPr lang="en-US" sz="2400" dirty="0" smtClean="0">
                <a:solidFill>
                  <a:srgbClr val="FF0000"/>
                </a:solidFill>
                <a:latin typeface="Georgia" panose="02040502050405020303" pitchFamily="18" charset="0"/>
              </a:rPr>
              <a:t>In </a:t>
            </a:r>
            <a:r>
              <a:rPr lang="en-US" sz="2400" dirty="0">
                <a:solidFill>
                  <a:srgbClr val="FF0000"/>
                </a:solidFill>
                <a:latin typeface="Georgia" panose="02040502050405020303" pitchFamily="18" charset="0"/>
              </a:rPr>
              <a:t>the first month, on the fourteenth day of the month, </a:t>
            </a:r>
            <a:r>
              <a:rPr lang="en-US" sz="2400" dirty="0" smtClean="0">
                <a:solidFill>
                  <a:srgbClr val="FF0000"/>
                </a:solidFill>
                <a:latin typeface="Georgia" panose="02040502050405020303" pitchFamily="18" charset="0"/>
              </a:rPr>
              <a:t/>
            </a:r>
            <a:br>
              <a:rPr lang="en-US" sz="2400" dirty="0" smtClean="0">
                <a:solidFill>
                  <a:srgbClr val="FF0000"/>
                </a:solidFill>
                <a:latin typeface="Georgia" panose="02040502050405020303" pitchFamily="18" charset="0"/>
              </a:rPr>
            </a:br>
            <a:r>
              <a:rPr lang="en-US" sz="2400" b="1" u="sng" dirty="0" smtClean="0">
                <a:solidFill>
                  <a:srgbClr val="990099"/>
                </a:solidFill>
                <a:latin typeface="Georgia" panose="02040502050405020303" pitchFamily="18" charset="0"/>
              </a:rPr>
              <a:t>between </a:t>
            </a:r>
            <a:r>
              <a:rPr lang="en-US" sz="2400" b="1" u="sng" dirty="0">
                <a:solidFill>
                  <a:srgbClr val="990099"/>
                </a:solidFill>
                <a:latin typeface="Georgia" panose="02040502050405020303" pitchFamily="18" charset="0"/>
              </a:rPr>
              <a:t>the evenings</a:t>
            </a:r>
            <a:r>
              <a:rPr lang="en-US" sz="2400" b="1" dirty="0">
                <a:solidFill>
                  <a:srgbClr val="990099"/>
                </a:solidFill>
                <a:latin typeface="Georgia" panose="02040502050405020303" pitchFamily="18" charset="0"/>
              </a:rPr>
              <a:t>,</a:t>
            </a:r>
            <a:r>
              <a:rPr lang="en-US" sz="2400" dirty="0">
                <a:solidFill>
                  <a:srgbClr val="FF0000"/>
                </a:solidFill>
                <a:latin typeface="Georgia" panose="02040502050405020303" pitchFamily="18" charset="0"/>
              </a:rPr>
              <a:t> is the Passover to </a:t>
            </a:r>
            <a:r>
              <a:rPr lang="he-IL" sz="2400" b="1" dirty="0">
                <a:solidFill>
                  <a:srgbClr val="0000FF"/>
                </a:solidFill>
                <a:latin typeface="Times New Roman" pitchFamily="18" charset="0"/>
                <a:cs typeface="Times New Roman" pitchFamily="18" charset="0"/>
              </a:rPr>
              <a:t>יהוה</a:t>
            </a:r>
            <a:r>
              <a:rPr lang="en-US" sz="2400" dirty="0">
                <a:solidFill>
                  <a:srgbClr val="FF0000"/>
                </a:solidFill>
                <a:latin typeface="Georgia" panose="02040502050405020303" pitchFamily="18" charset="0"/>
              </a:rPr>
              <a:t> </a:t>
            </a:r>
            <a:r>
              <a:rPr lang="en-US" sz="2400" dirty="0">
                <a:solidFill>
                  <a:srgbClr val="0000FF"/>
                </a:solidFill>
                <a:latin typeface="Georgia" panose="02040502050405020303" pitchFamily="18" charset="0"/>
              </a:rPr>
              <a:t>[</a:t>
            </a:r>
            <a:r>
              <a:rPr lang="en-US" sz="2400" dirty="0" err="1">
                <a:solidFill>
                  <a:srgbClr val="0000FF"/>
                </a:solidFill>
                <a:latin typeface="Georgia" panose="02040502050405020303" pitchFamily="18" charset="0"/>
              </a:rPr>
              <a:t>Yahuah</a:t>
            </a:r>
            <a:r>
              <a:rPr lang="en-US" sz="2400" dirty="0" smtClean="0">
                <a:solidFill>
                  <a:srgbClr val="0000FF"/>
                </a:solidFill>
                <a:latin typeface="Georgia" panose="02040502050405020303" pitchFamily="18" charset="0"/>
              </a:rPr>
              <a:t>]. </a:t>
            </a:r>
            <a:endParaRPr lang="en-US" sz="2400" dirty="0">
              <a:solidFill>
                <a:srgbClr val="0000FF"/>
              </a:solidFill>
              <a:latin typeface="Georgia" panose="02040502050405020303" pitchFamily="18" charset="0"/>
            </a:endParaRPr>
          </a:p>
          <a:p>
            <a:pPr>
              <a:lnSpc>
                <a:spcPct val="160000"/>
              </a:lnSpc>
            </a:pPr>
            <a:r>
              <a:rPr lang="en-US" sz="2400" dirty="0" smtClean="0"/>
              <a:t>Some desire to teach that </a:t>
            </a:r>
            <a:r>
              <a:rPr lang="en-US" sz="2400" b="1" dirty="0" err="1">
                <a:solidFill>
                  <a:srgbClr val="0000FF"/>
                </a:solidFill>
              </a:rPr>
              <a:t>Y</a:t>
            </a:r>
            <a:r>
              <a:rPr lang="en-US" sz="2400" b="1" dirty="0" err="1" smtClean="0">
                <a:solidFill>
                  <a:srgbClr val="0000FF"/>
                </a:solidFill>
              </a:rPr>
              <a:t>ahusha</a:t>
            </a:r>
            <a:r>
              <a:rPr lang="en-US" sz="2400" dirty="0" smtClean="0"/>
              <a:t> exchanged “the Law” for an easier set!  </a:t>
            </a:r>
            <a:br>
              <a:rPr lang="en-US" sz="2400" dirty="0" smtClean="0"/>
            </a:br>
            <a:r>
              <a:rPr lang="en-US" sz="2400" b="1" dirty="0" err="1" smtClean="0">
                <a:solidFill>
                  <a:srgbClr val="0000FF"/>
                </a:solidFill>
              </a:rPr>
              <a:t>Yahusha</a:t>
            </a:r>
            <a:r>
              <a:rPr lang="en-US" sz="2400" dirty="0" smtClean="0"/>
              <a:t> claimed that He came to</a:t>
            </a:r>
            <a:r>
              <a:rPr lang="en-US" sz="2400" dirty="0" smtClean="0">
                <a:solidFill>
                  <a:srgbClr val="F725E8"/>
                </a:solidFill>
                <a:latin typeface="Arial Black" pitchFamily="34" charset="0"/>
              </a:rPr>
              <a:t> </a:t>
            </a:r>
            <a:r>
              <a:rPr lang="en-US" sz="2400" b="1" u="sng" dirty="0" smtClean="0">
                <a:solidFill>
                  <a:srgbClr val="F725E8"/>
                </a:solidFill>
                <a:latin typeface="Arial Black" pitchFamily="34" charset="0"/>
              </a:rPr>
              <a:t>fulfill</a:t>
            </a:r>
            <a:r>
              <a:rPr lang="en-US" sz="2400" dirty="0" smtClean="0">
                <a:solidFill>
                  <a:srgbClr val="F725E8"/>
                </a:solidFill>
                <a:latin typeface="Arial Black" pitchFamily="34" charset="0"/>
              </a:rPr>
              <a:t> </a:t>
            </a:r>
            <a:r>
              <a:rPr lang="en-US" sz="2400" dirty="0" smtClean="0"/>
              <a:t>the Torah! </a:t>
            </a:r>
          </a:p>
          <a:p>
            <a:pPr>
              <a:lnSpc>
                <a:spcPct val="160000"/>
              </a:lnSpc>
            </a:pPr>
            <a:r>
              <a:rPr lang="en-US" sz="2400" dirty="0" smtClean="0">
                <a:solidFill>
                  <a:srgbClr val="0000FF"/>
                </a:solidFill>
                <a:latin typeface="Georgia" panose="02040502050405020303" pitchFamily="18" charset="0"/>
              </a:rPr>
              <a:t> </a:t>
            </a:r>
            <a:r>
              <a:rPr lang="en-CA" sz="2400" b="1" dirty="0" smtClean="0">
                <a:solidFill>
                  <a:srgbClr val="008080"/>
                </a:solidFill>
              </a:rPr>
              <a:t>Matt </a:t>
            </a:r>
            <a:r>
              <a:rPr lang="en-CA" sz="2400" b="1" dirty="0">
                <a:solidFill>
                  <a:srgbClr val="008080"/>
                </a:solidFill>
              </a:rPr>
              <a:t>5:17</a:t>
            </a:r>
            <a:r>
              <a:rPr lang="en-CA" sz="2400" dirty="0"/>
              <a:t>  </a:t>
            </a:r>
            <a:r>
              <a:rPr lang="en-CA" sz="2400" dirty="0">
                <a:solidFill>
                  <a:srgbClr val="0000FF"/>
                </a:solidFill>
              </a:rPr>
              <a:t> </a:t>
            </a:r>
            <a:r>
              <a:rPr lang="en-CA" sz="2400" dirty="0" smtClean="0">
                <a:solidFill>
                  <a:srgbClr val="0000FF"/>
                </a:solidFill>
              </a:rPr>
              <a:t>Do </a:t>
            </a:r>
            <a:r>
              <a:rPr lang="en-CA" sz="2400" dirty="0">
                <a:solidFill>
                  <a:srgbClr val="0000FF"/>
                </a:solidFill>
              </a:rPr>
              <a:t>not think that I came to destroy the Torah or the </a:t>
            </a:r>
            <a:r>
              <a:rPr lang="en-CA" sz="2400" dirty="0" smtClean="0">
                <a:solidFill>
                  <a:srgbClr val="0000FF"/>
                </a:solidFill>
              </a:rPr>
              <a:t>Prophets.         </a:t>
            </a:r>
            <a:r>
              <a:rPr lang="en-CA" sz="2400" dirty="0">
                <a:solidFill>
                  <a:srgbClr val="0000FF"/>
                </a:solidFill>
              </a:rPr>
              <a:t>	</a:t>
            </a:r>
            <a:r>
              <a:rPr lang="en-CA" sz="2400" dirty="0" smtClean="0">
                <a:solidFill>
                  <a:srgbClr val="0000FF"/>
                </a:solidFill>
              </a:rPr>
              <a:t>	     </a:t>
            </a:r>
            <a:r>
              <a:rPr lang="en-CA" sz="2400" b="1" dirty="0" smtClean="0">
                <a:ln>
                  <a:solidFill>
                    <a:srgbClr val="FF9900"/>
                  </a:solidFill>
                </a:ln>
                <a:solidFill>
                  <a:srgbClr val="0000FF"/>
                </a:solidFill>
                <a:effectLst>
                  <a:glow rad="127000">
                    <a:srgbClr val="FFFF00"/>
                  </a:glow>
                </a:effectLst>
                <a:latin typeface="Arial Black" pitchFamily="34" charset="0"/>
              </a:rPr>
              <a:t>I </a:t>
            </a:r>
            <a:r>
              <a:rPr lang="en-CA" sz="2400" b="1" dirty="0">
                <a:ln>
                  <a:solidFill>
                    <a:srgbClr val="FF9900"/>
                  </a:solidFill>
                </a:ln>
                <a:solidFill>
                  <a:srgbClr val="0000FF"/>
                </a:solidFill>
                <a:effectLst>
                  <a:glow rad="127000">
                    <a:srgbClr val="FFFF00"/>
                  </a:glow>
                </a:effectLst>
                <a:latin typeface="Arial Black" pitchFamily="34" charset="0"/>
              </a:rPr>
              <a:t>did not come to destroy but to complete</a:t>
            </a:r>
            <a:r>
              <a:rPr lang="en-CA" sz="2400" b="1" dirty="0" smtClean="0">
                <a:ln>
                  <a:solidFill>
                    <a:srgbClr val="FF9900"/>
                  </a:solidFill>
                </a:ln>
                <a:solidFill>
                  <a:srgbClr val="0000FF"/>
                </a:solidFill>
                <a:effectLst>
                  <a:glow rad="127000">
                    <a:srgbClr val="FFFF00"/>
                  </a:glow>
                </a:effectLst>
                <a:latin typeface="Arial Black" pitchFamily="34" charset="0"/>
              </a:rPr>
              <a:t>.</a:t>
            </a:r>
            <a:endParaRPr lang="en-US" sz="2400" b="1" dirty="0" smtClean="0">
              <a:ln>
                <a:solidFill>
                  <a:srgbClr val="FF9900"/>
                </a:solidFill>
              </a:ln>
              <a:solidFill>
                <a:srgbClr val="0000FF"/>
              </a:solidFill>
              <a:effectLst>
                <a:glow rad="127000">
                  <a:srgbClr val="FFFF00"/>
                </a:glow>
              </a:effectLst>
              <a:latin typeface="Arial Black" pitchFamily="34" charset="0"/>
            </a:endParaRPr>
          </a:p>
          <a:p>
            <a:pPr>
              <a:lnSpc>
                <a:spcPct val="160000"/>
              </a:lnSpc>
            </a:pPr>
            <a:r>
              <a:rPr lang="en-US" sz="2400" dirty="0" smtClean="0"/>
              <a:t>Did </a:t>
            </a:r>
            <a:r>
              <a:rPr lang="en-US" sz="2400" b="1" dirty="0" err="1" smtClean="0">
                <a:solidFill>
                  <a:srgbClr val="0000FF"/>
                </a:solidFill>
              </a:rPr>
              <a:t>Yahusha</a:t>
            </a:r>
            <a:r>
              <a:rPr lang="en-US" sz="2400" dirty="0" smtClean="0"/>
              <a:t> </a:t>
            </a:r>
            <a:r>
              <a:rPr lang="en-US" sz="2400" b="1" dirty="0" smtClean="0">
                <a:effectLst>
                  <a:glow rad="127000">
                    <a:srgbClr val="00FF00"/>
                  </a:glow>
                </a:effectLst>
              </a:rPr>
              <a:t>live up to that claim?</a:t>
            </a:r>
            <a:endParaRPr lang="en-US" sz="2400" dirty="0">
              <a:solidFill>
                <a:srgbClr val="0000FF"/>
              </a:solidFill>
              <a:latin typeface="Georgia" panose="02040502050405020303" pitchFamily="18" charset="0"/>
            </a:endParaRPr>
          </a:p>
          <a:p>
            <a:pPr>
              <a:lnSpc>
                <a:spcPct val="160000"/>
              </a:lnSpc>
            </a:pPr>
            <a:r>
              <a:rPr lang="en-US" sz="2400" b="1" dirty="0" smtClean="0">
                <a:solidFill>
                  <a:srgbClr val="0000FF"/>
                </a:solidFill>
              </a:rPr>
              <a:t>Yahusha</a:t>
            </a:r>
            <a:r>
              <a:rPr lang="en-US" sz="2400" dirty="0" smtClean="0">
                <a:solidFill>
                  <a:srgbClr val="0000FF"/>
                </a:solidFill>
                <a:latin typeface="Georgia" panose="02040502050405020303" pitchFamily="18" charset="0"/>
              </a:rPr>
              <a:t> </a:t>
            </a:r>
            <a:r>
              <a:rPr lang="en-US" sz="2400" dirty="0" smtClean="0"/>
              <a:t>voluntarily delivered up His life – </a:t>
            </a:r>
            <a:r>
              <a:rPr lang="en-US" sz="2400" b="1" dirty="0" err="1" smtClean="0">
                <a:ln>
                  <a:solidFill>
                    <a:schemeClr val="tx1"/>
                  </a:solidFill>
                </a:ln>
                <a:solidFill>
                  <a:srgbClr val="00B050"/>
                </a:solidFill>
                <a:effectLst>
                  <a:glow rad="127000">
                    <a:srgbClr val="FFFF00"/>
                  </a:glow>
                </a:effectLst>
              </a:rPr>
              <a:t>beyn</a:t>
            </a:r>
            <a:r>
              <a:rPr lang="en-US" sz="2400" b="1" dirty="0" smtClean="0">
                <a:ln>
                  <a:solidFill>
                    <a:schemeClr val="tx1"/>
                  </a:solidFill>
                </a:ln>
                <a:solidFill>
                  <a:srgbClr val="00B050"/>
                </a:solidFill>
                <a:effectLst>
                  <a:glow rad="127000">
                    <a:srgbClr val="FFFF00"/>
                  </a:glow>
                </a:effectLst>
              </a:rPr>
              <a:t> ha </a:t>
            </a:r>
            <a:r>
              <a:rPr lang="en-US" sz="2400" b="1" dirty="0" err="1" smtClean="0">
                <a:ln>
                  <a:solidFill>
                    <a:schemeClr val="tx1"/>
                  </a:solidFill>
                </a:ln>
                <a:solidFill>
                  <a:srgbClr val="00B050"/>
                </a:solidFill>
                <a:effectLst>
                  <a:glow rad="127000">
                    <a:srgbClr val="FFFF00"/>
                  </a:glow>
                </a:effectLst>
              </a:rPr>
              <a:t>arbayim</a:t>
            </a:r>
            <a:r>
              <a:rPr lang="en-US" sz="2400" b="1" dirty="0" smtClean="0">
                <a:ln>
                  <a:solidFill>
                    <a:schemeClr val="tx1"/>
                  </a:solidFill>
                </a:ln>
                <a:solidFill>
                  <a:srgbClr val="00B050"/>
                </a:solidFill>
                <a:effectLst>
                  <a:glow rad="127000">
                    <a:srgbClr val="FFFF00"/>
                  </a:glow>
                </a:effectLst>
              </a:rPr>
              <a:t> </a:t>
            </a:r>
            <a:r>
              <a:rPr lang="en-US" sz="2400" dirty="0" smtClean="0"/>
              <a:t>– between the evenings.</a:t>
            </a:r>
            <a:r>
              <a:rPr lang="en-US" sz="2400" dirty="0"/>
              <a:t>	</a:t>
            </a:r>
            <a:r>
              <a:rPr lang="en-US" sz="2400" dirty="0" smtClean="0"/>
              <a:t>     </a:t>
            </a:r>
            <a:r>
              <a:rPr lang="en-US" sz="2400" dirty="0" smtClean="0">
                <a:solidFill>
                  <a:srgbClr val="F725E8"/>
                </a:solidFill>
              </a:rPr>
              <a:t> 	  </a:t>
            </a:r>
            <a:r>
              <a:rPr lang="en-US" sz="2400" b="1" dirty="0" smtClean="0">
                <a:solidFill>
                  <a:srgbClr val="F725E8"/>
                </a:solidFill>
              </a:rPr>
              <a:t>Sunrise</a:t>
            </a:r>
            <a:r>
              <a:rPr lang="en-US" sz="2400" dirty="0" smtClean="0">
                <a:solidFill>
                  <a:srgbClr val="0000FF"/>
                </a:solidFill>
              </a:rPr>
              <a:t>						  </a:t>
            </a:r>
            <a:r>
              <a:rPr lang="en-US" sz="2400" b="1" dirty="0" smtClean="0">
                <a:solidFill>
                  <a:srgbClr val="FF9900"/>
                </a:solidFill>
              </a:rPr>
              <a:t>Sunset</a:t>
            </a:r>
            <a:endParaRPr lang="en-US" sz="2400" b="1" dirty="0" smtClean="0">
              <a:solidFill>
                <a:srgbClr val="FF9900"/>
              </a:solidFill>
              <a:latin typeface="Georgia" panose="02040502050405020303" pitchFamily="18" charset="0"/>
            </a:endParaRPr>
          </a:p>
          <a:p>
            <a:pPr>
              <a:lnSpc>
                <a:spcPct val="160000"/>
              </a:lnSpc>
            </a:pPr>
            <a:endParaRPr lang="en-US" sz="2400" dirty="0">
              <a:solidFill>
                <a:srgbClr val="0000FF"/>
              </a:solidFill>
              <a:latin typeface="Georgia" panose="02040502050405020303" pitchFamily="18" charset="0"/>
            </a:endParaRPr>
          </a:p>
        </p:txBody>
      </p:sp>
      <p:grpSp>
        <p:nvGrpSpPr>
          <p:cNvPr id="4" name="Group 3"/>
          <p:cNvGrpSpPr/>
          <p:nvPr/>
        </p:nvGrpSpPr>
        <p:grpSpPr>
          <a:xfrm>
            <a:off x="3385475" y="5519126"/>
            <a:ext cx="6988635" cy="914401"/>
            <a:chOff x="2525483" y="3472588"/>
            <a:chExt cx="6988635" cy="914401"/>
          </a:xfrm>
        </p:grpSpPr>
        <p:sp>
          <p:nvSpPr>
            <p:cNvPr id="5" name="Rectangle 4"/>
            <p:cNvSpPr/>
            <p:nvPr/>
          </p:nvSpPr>
          <p:spPr>
            <a:xfrm>
              <a:off x="3526971" y="3790726"/>
              <a:ext cx="4985657" cy="577012"/>
            </a:xfrm>
            <a:prstGeom prst="rect">
              <a:avLst/>
            </a:prstGeom>
            <a:noFill/>
            <a:ln w="76200">
              <a:solidFill>
                <a:schemeClr val="accent3">
                  <a:lumMod val="60000"/>
                  <a:lumOff val="4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0000FF"/>
                  </a:solidFill>
                </a:rPr>
                <a:t>Light Season</a:t>
              </a:r>
              <a:endParaRPr lang="en-CA" sz="3600" dirty="0">
                <a:solidFill>
                  <a:srgbClr val="0000FF"/>
                </a:solidFill>
              </a:endParaRPr>
            </a:p>
          </p:txBody>
        </p:sp>
        <p:sp>
          <p:nvSpPr>
            <p:cNvPr id="6" name="Rectangle 5"/>
            <p:cNvSpPr/>
            <p:nvPr/>
          </p:nvSpPr>
          <p:spPr>
            <a:xfrm>
              <a:off x="2525483" y="3809976"/>
              <a:ext cx="914400" cy="577012"/>
            </a:xfrm>
            <a:prstGeom prst="rect">
              <a:avLst/>
            </a:prstGeom>
            <a:solidFill>
              <a:schemeClr val="bg1">
                <a:lumMod val="50000"/>
              </a:schemeClr>
            </a:solidFill>
            <a:ln>
              <a:solidFill>
                <a:schemeClr val="accent3">
                  <a:lumMod val="60000"/>
                  <a:lumOff val="4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8599718" y="3809976"/>
              <a:ext cx="914400" cy="577012"/>
            </a:xfrm>
            <a:prstGeom prst="rect">
              <a:avLst/>
            </a:prstGeom>
            <a:solidFill>
              <a:schemeClr val="bg1">
                <a:lumMod val="50000"/>
              </a:schemeClr>
            </a:solidFill>
            <a:ln>
              <a:solidFill>
                <a:schemeClr val="accent3">
                  <a:lumMod val="60000"/>
                  <a:lumOff val="4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Connector 7"/>
            <p:cNvCxnSpPr/>
            <p:nvPr/>
          </p:nvCxnSpPr>
          <p:spPr>
            <a:xfrm flipV="1">
              <a:off x="3450769" y="3472588"/>
              <a:ext cx="0" cy="914401"/>
            </a:xfrm>
            <a:prstGeom prst="line">
              <a:avLst/>
            </a:prstGeom>
            <a:ln w="76200">
              <a:solidFill>
                <a:srgbClr val="F725E8"/>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588832" y="3472588"/>
              <a:ext cx="10886" cy="914401"/>
            </a:xfrm>
            <a:prstGeom prst="line">
              <a:avLst/>
            </a:prstGeom>
            <a:ln w="76200">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flipH="1" flipV="1">
            <a:off x="8316686" y="5856514"/>
            <a:ext cx="2" cy="577012"/>
          </a:xfrm>
          <a:prstGeom prst="line">
            <a:avLst/>
          </a:prstGeom>
          <a:ln w="76200">
            <a:solidFill>
              <a:srgbClr val="FF0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316686" y="5279579"/>
            <a:ext cx="2" cy="576935"/>
          </a:xfrm>
          <a:prstGeom prst="straightConnector1">
            <a:avLst/>
          </a:prstGeom>
          <a:ln w="57150">
            <a:solidFill>
              <a:srgbClr val="FF000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28</a:t>
            </a:fld>
            <a:endParaRPr lang="en-US" sz="1100" dirty="0">
              <a:solidFill>
                <a:schemeClr val="tx1"/>
              </a:solidFill>
            </a:endParaRPr>
          </a:p>
        </p:txBody>
      </p:sp>
    </p:spTree>
    <p:extLst>
      <p:ext uri="{BB962C8B-B14F-4D97-AF65-F5344CB8AC3E}">
        <p14:creationId xmlns:p14="http://schemas.microsoft.com/office/powerpoint/2010/main" val="25936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750"/>
                                        <p:tgtEl>
                                          <p:spTgt spid="3">
                                            <p:txEl>
                                              <p:pRg st="4" end="4"/>
                                            </p:txEl>
                                          </p:spTgt>
                                        </p:tgtEl>
                                      </p:cBhvr>
                                    </p:animEffect>
                                  </p:childTnLst>
                                </p:cTn>
                              </p:par>
                            </p:childTnLst>
                          </p:cTn>
                        </p:par>
                        <p:par>
                          <p:cTn id="23" fill="hold">
                            <p:stCondLst>
                              <p:cond delay="1750"/>
                            </p:stCondLst>
                            <p:childTnLst>
                              <p:par>
                                <p:cTn id="24" presetID="22" presetClass="entr" presetSubtype="1" fill="hold" nodeType="afterEffect">
                                  <p:stCondLst>
                                    <p:cond delay="150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062" y="180304"/>
            <a:ext cx="11797048" cy="6490952"/>
          </a:xfrm>
          <a:solidFill>
            <a:schemeClr val="bg1"/>
          </a:solidFill>
          <a:ln w="57150">
            <a:solidFill>
              <a:schemeClr val="accent1"/>
            </a:solidFill>
          </a:ln>
          <a:scene3d>
            <a:camera prst="orthographicFront"/>
            <a:lightRig rig="threePt" dir="t"/>
          </a:scene3d>
          <a:sp3d>
            <a:bevelT w="165100" prst="coolSlant"/>
          </a:sp3d>
        </p:spPr>
        <p:txBody>
          <a:bodyPr anchor="ctr">
            <a:normAutofit/>
            <a:sp3d extrusionH="57150">
              <a:bevelT w="38100" h="38100"/>
            </a:sp3d>
          </a:bodyPr>
          <a:lstStyle/>
          <a:p>
            <a:r>
              <a:rPr lang="en-US" sz="2400" dirty="0" err="1">
                <a:solidFill>
                  <a:srgbClr val="008080"/>
                </a:solidFill>
                <a:latin typeface="Georgia" panose="02040502050405020303" pitchFamily="18" charset="0"/>
              </a:rPr>
              <a:t>Num</a:t>
            </a:r>
            <a:r>
              <a:rPr lang="en-US" sz="2400" dirty="0">
                <a:solidFill>
                  <a:srgbClr val="008080"/>
                </a:solidFill>
                <a:latin typeface="Georgia" panose="02040502050405020303" pitchFamily="18" charset="0"/>
              </a:rPr>
              <a:t> 9:2</a:t>
            </a:r>
            <a:r>
              <a:rPr lang="en-US" sz="2400" dirty="0">
                <a:solidFill>
                  <a:prstClr val="black"/>
                </a:solidFill>
                <a:latin typeface="Georgia" panose="02040502050405020303" pitchFamily="18" charset="0"/>
              </a:rPr>
              <a:t>  </a:t>
            </a:r>
            <a:r>
              <a:rPr lang="en-US" sz="2400" dirty="0">
                <a:solidFill>
                  <a:srgbClr val="FF0000"/>
                </a:solidFill>
                <a:latin typeface="Georgia" panose="02040502050405020303" pitchFamily="18" charset="0"/>
              </a:rPr>
              <a:t>“Now, let the children of </a:t>
            </a:r>
            <a:r>
              <a:rPr lang="en-US" sz="2400" dirty="0" err="1">
                <a:solidFill>
                  <a:srgbClr val="FF0000"/>
                </a:solidFill>
                <a:latin typeface="Georgia" panose="02040502050405020303" pitchFamily="18" charset="0"/>
              </a:rPr>
              <a:t>Yisra’ĕl</a:t>
            </a:r>
            <a:r>
              <a:rPr lang="en-US" sz="2400" dirty="0">
                <a:solidFill>
                  <a:srgbClr val="FF0000"/>
                </a:solidFill>
                <a:latin typeface="Georgia" panose="02040502050405020303" pitchFamily="18" charset="0"/>
              </a:rPr>
              <a:t> perform the Passover at its appointed time. </a:t>
            </a:r>
          </a:p>
          <a:p>
            <a:r>
              <a:rPr lang="en-US" sz="2400" dirty="0" err="1">
                <a:solidFill>
                  <a:srgbClr val="008080"/>
                </a:solidFill>
                <a:latin typeface="Georgia" panose="02040502050405020303" pitchFamily="18" charset="0"/>
              </a:rPr>
              <a:t>Num</a:t>
            </a:r>
            <a:r>
              <a:rPr lang="en-US" sz="2400" dirty="0">
                <a:solidFill>
                  <a:srgbClr val="008080"/>
                </a:solidFill>
                <a:latin typeface="Georgia" panose="02040502050405020303" pitchFamily="18" charset="0"/>
              </a:rPr>
              <a:t> 9:3</a:t>
            </a:r>
            <a:r>
              <a:rPr lang="en-US" sz="2400" dirty="0">
                <a:solidFill>
                  <a:prstClr val="black"/>
                </a:solidFill>
                <a:latin typeface="Georgia" panose="02040502050405020303" pitchFamily="18" charset="0"/>
              </a:rPr>
              <a:t>  </a:t>
            </a:r>
            <a:r>
              <a:rPr lang="en-US" sz="2400" dirty="0">
                <a:solidFill>
                  <a:srgbClr val="FF0000"/>
                </a:solidFill>
                <a:latin typeface="Georgia" panose="02040502050405020303" pitchFamily="18" charset="0"/>
              </a:rPr>
              <a:t>“On the fourteenth day of this month, </a:t>
            </a:r>
            <a:r>
              <a:rPr lang="en-US" sz="2400" b="1" u="sng" dirty="0">
                <a:solidFill>
                  <a:srgbClr val="990099"/>
                </a:solidFill>
                <a:latin typeface="Georgia" panose="02040502050405020303" pitchFamily="18" charset="0"/>
              </a:rPr>
              <a:t>between the </a:t>
            </a:r>
            <a:r>
              <a:rPr lang="en-US" sz="2400" b="1" u="sng" dirty="0" smtClean="0">
                <a:solidFill>
                  <a:srgbClr val="990099"/>
                </a:solidFill>
                <a:latin typeface="Georgia" panose="02040502050405020303" pitchFamily="18" charset="0"/>
              </a:rPr>
              <a:t>evenings</a:t>
            </a:r>
            <a:r>
              <a:rPr lang="en-US" sz="2400" b="1" dirty="0" smtClean="0">
                <a:solidFill>
                  <a:srgbClr val="990099"/>
                </a:solidFill>
                <a:latin typeface="Georgia" panose="02040502050405020303" pitchFamily="18" charset="0"/>
              </a:rPr>
              <a:t> </a:t>
            </a:r>
            <a:r>
              <a:rPr lang="en-US" sz="2400" dirty="0">
                <a:solidFill>
                  <a:srgbClr val="00B050"/>
                </a:solidFill>
                <a:latin typeface="Georgia" panose="02040502050405020303" pitchFamily="18" charset="0"/>
              </a:rPr>
              <a:t>[literal – between the light and darkness </a:t>
            </a:r>
            <a:r>
              <a:rPr lang="en-US" sz="2400" u="sng" dirty="0">
                <a:solidFill>
                  <a:srgbClr val="00B050"/>
                </a:solidFill>
                <a:latin typeface="Georgia" panose="02040502050405020303" pitchFamily="18" charset="0"/>
              </a:rPr>
              <a:t>mixtures</a:t>
            </a:r>
            <a:r>
              <a:rPr lang="en-US" sz="2400" dirty="0" smtClean="0">
                <a:solidFill>
                  <a:srgbClr val="00B050"/>
                </a:solidFill>
                <a:latin typeface="Georgia" panose="02040502050405020303" pitchFamily="18" charset="0"/>
              </a:rPr>
              <a:t>],</a:t>
            </a:r>
            <a:r>
              <a:rPr lang="en-US" sz="2400" b="1" dirty="0" smtClean="0">
                <a:solidFill>
                  <a:srgbClr val="990099"/>
                </a:solidFill>
                <a:latin typeface="Georgia" panose="02040502050405020303" pitchFamily="18" charset="0"/>
              </a:rPr>
              <a:t> </a:t>
            </a:r>
            <a:r>
              <a:rPr lang="en-US" sz="2400" dirty="0">
                <a:solidFill>
                  <a:srgbClr val="FF0000"/>
                </a:solidFill>
                <a:latin typeface="Georgia" panose="02040502050405020303" pitchFamily="18" charset="0"/>
              </a:rPr>
              <a:t>perform it </a:t>
            </a:r>
            <a:r>
              <a:rPr lang="en-US" sz="2400" b="1" u="sng" dirty="0">
                <a:solidFill>
                  <a:srgbClr val="CC00FF"/>
                </a:solidFill>
                <a:latin typeface="Georgia" panose="02040502050405020303" pitchFamily="18" charset="0"/>
              </a:rPr>
              <a:t>at its appointed time</a:t>
            </a:r>
            <a:r>
              <a:rPr lang="en-US" sz="2400" b="1" dirty="0">
                <a:solidFill>
                  <a:srgbClr val="CC00FF"/>
                </a:solidFill>
                <a:latin typeface="Georgia" panose="02040502050405020303" pitchFamily="18" charset="0"/>
              </a:rPr>
              <a:t>.</a:t>
            </a:r>
            <a:r>
              <a:rPr lang="en-US" sz="2400" b="1" u="sng" dirty="0">
                <a:solidFill>
                  <a:srgbClr val="CC00FF"/>
                </a:solidFill>
                <a:latin typeface="Georgia" panose="02040502050405020303" pitchFamily="18" charset="0"/>
              </a:rPr>
              <a:t> </a:t>
            </a:r>
            <a:r>
              <a:rPr lang="en-US" sz="2400" dirty="0">
                <a:solidFill>
                  <a:srgbClr val="FF0000"/>
                </a:solidFill>
                <a:latin typeface="Georgia" panose="02040502050405020303" pitchFamily="18" charset="0"/>
              </a:rPr>
              <a:t>According to all its laws and right-rulings you perform it.” </a:t>
            </a:r>
            <a:endParaRPr lang="en-US" sz="2400" dirty="0" smtClean="0">
              <a:solidFill>
                <a:srgbClr val="FF0000"/>
              </a:solidFill>
              <a:latin typeface="Georgia" panose="02040502050405020303" pitchFamily="18" charset="0"/>
            </a:endParaRPr>
          </a:p>
          <a:p>
            <a:r>
              <a:rPr lang="en-US" sz="2400" dirty="0">
                <a:solidFill>
                  <a:srgbClr val="008080"/>
                </a:solidFill>
                <a:latin typeface="Georgia" panose="02040502050405020303" pitchFamily="18" charset="0"/>
              </a:rPr>
              <a:t>Num 9:5</a:t>
            </a:r>
            <a:r>
              <a:rPr lang="en-US" sz="2400" dirty="0">
                <a:solidFill>
                  <a:prstClr val="black"/>
                </a:solidFill>
                <a:latin typeface="Georgia" panose="02040502050405020303" pitchFamily="18" charset="0"/>
              </a:rPr>
              <a:t>  </a:t>
            </a:r>
            <a:r>
              <a:rPr lang="en-US" sz="2400" dirty="0">
                <a:solidFill>
                  <a:srgbClr val="FF0000"/>
                </a:solidFill>
                <a:latin typeface="Georgia" panose="02040502050405020303" pitchFamily="18" charset="0"/>
              </a:rPr>
              <a:t>So they performed the Passover on the fourteenth day of the first month, </a:t>
            </a:r>
            <a:r>
              <a:rPr lang="en-US" sz="2400" b="1" u="sng" dirty="0">
                <a:solidFill>
                  <a:srgbClr val="990099"/>
                </a:solidFill>
                <a:latin typeface="Georgia" panose="02040502050405020303" pitchFamily="18" charset="0"/>
              </a:rPr>
              <a:t>between the </a:t>
            </a:r>
            <a:r>
              <a:rPr lang="en-US" sz="2400" b="1" u="sng" dirty="0" smtClean="0">
                <a:solidFill>
                  <a:srgbClr val="990099"/>
                </a:solidFill>
                <a:latin typeface="Georgia" panose="02040502050405020303" pitchFamily="18" charset="0"/>
              </a:rPr>
              <a:t>evenings</a:t>
            </a:r>
            <a:r>
              <a:rPr lang="en-US" sz="2400" b="1" dirty="0" smtClean="0">
                <a:solidFill>
                  <a:srgbClr val="990099"/>
                </a:solidFill>
                <a:latin typeface="Georgia" panose="02040502050405020303" pitchFamily="18" charset="0"/>
              </a:rPr>
              <a:t> </a:t>
            </a:r>
            <a:r>
              <a:rPr lang="en-US" sz="2400" dirty="0">
                <a:solidFill>
                  <a:srgbClr val="00B050"/>
                </a:solidFill>
                <a:latin typeface="Georgia" panose="02040502050405020303" pitchFamily="18" charset="0"/>
              </a:rPr>
              <a:t>[literal – between the light and darkness </a:t>
            </a:r>
            <a:r>
              <a:rPr lang="en-US" sz="2400" u="sng" dirty="0">
                <a:solidFill>
                  <a:srgbClr val="00B050"/>
                </a:solidFill>
                <a:latin typeface="Georgia" panose="02040502050405020303" pitchFamily="18" charset="0"/>
              </a:rPr>
              <a:t>mixtures</a:t>
            </a:r>
            <a:r>
              <a:rPr lang="en-US" sz="2400" dirty="0" smtClean="0">
                <a:solidFill>
                  <a:srgbClr val="00B050"/>
                </a:solidFill>
                <a:latin typeface="Georgia" panose="02040502050405020303" pitchFamily="18" charset="0"/>
              </a:rPr>
              <a:t>],</a:t>
            </a:r>
            <a:r>
              <a:rPr lang="en-US" sz="2400" b="1" dirty="0" smtClean="0">
                <a:solidFill>
                  <a:srgbClr val="990099"/>
                </a:solidFill>
                <a:latin typeface="Georgia" panose="02040502050405020303" pitchFamily="18" charset="0"/>
              </a:rPr>
              <a:t> </a:t>
            </a:r>
            <a:r>
              <a:rPr lang="en-US" sz="2400" dirty="0">
                <a:solidFill>
                  <a:srgbClr val="FF0000"/>
                </a:solidFill>
                <a:latin typeface="Georgia" panose="02040502050405020303" pitchFamily="18" charset="0"/>
              </a:rPr>
              <a:t>in the Wilderness of Sinai. </a:t>
            </a:r>
            <a:r>
              <a:rPr lang="en-US" sz="2400" dirty="0" smtClean="0">
                <a:solidFill>
                  <a:srgbClr val="FF0000"/>
                </a:solidFill>
                <a:latin typeface="Georgia" panose="02040502050405020303" pitchFamily="18" charset="0"/>
              </a:rPr>
              <a:t> According </a:t>
            </a:r>
            <a:r>
              <a:rPr lang="en-US" sz="2400" dirty="0">
                <a:solidFill>
                  <a:srgbClr val="FF0000"/>
                </a:solidFill>
                <a:latin typeface="Georgia" panose="02040502050405020303" pitchFamily="18" charset="0"/>
              </a:rPr>
              <a:t>to all that </a:t>
            </a:r>
            <a:r>
              <a:rPr lang="he-IL" sz="2400" dirty="0">
                <a:solidFill>
                  <a:srgbClr val="0000FF"/>
                </a:solidFill>
                <a:latin typeface="SBL Hebrew"/>
              </a:rPr>
              <a:t>יהוה</a:t>
            </a:r>
            <a:r>
              <a:rPr lang="en-US" sz="2400" dirty="0">
                <a:solidFill>
                  <a:srgbClr val="FF0000"/>
                </a:solidFill>
                <a:latin typeface="Georgia" panose="02040502050405020303" pitchFamily="18" charset="0"/>
              </a:rPr>
              <a:t> </a:t>
            </a:r>
            <a:r>
              <a:rPr lang="en-US" sz="2400" dirty="0">
                <a:solidFill>
                  <a:srgbClr val="0000FF"/>
                </a:solidFill>
                <a:latin typeface="Georgia" panose="02040502050405020303" pitchFamily="18" charset="0"/>
              </a:rPr>
              <a:t>[Yahuah]</a:t>
            </a:r>
            <a:r>
              <a:rPr lang="en-US" sz="2400" dirty="0" smtClean="0">
                <a:solidFill>
                  <a:srgbClr val="FF0000"/>
                </a:solidFill>
                <a:latin typeface="Georgia" panose="02040502050405020303" pitchFamily="18" charset="0"/>
              </a:rPr>
              <a:t> </a:t>
            </a:r>
            <a:r>
              <a:rPr lang="en-US" sz="2400" dirty="0">
                <a:solidFill>
                  <a:srgbClr val="FF0000"/>
                </a:solidFill>
                <a:latin typeface="Georgia" panose="02040502050405020303" pitchFamily="18" charset="0"/>
              </a:rPr>
              <a:t>commanded Mosheh, </a:t>
            </a:r>
            <a:r>
              <a:rPr lang="en-US" sz="2400" dirty="0" smtClean="0">
                <a:solidFill>
                  <a:srgbClr val="FF0000"/>
                </a:solidFill>
                <a:latin typeface="Georgia" panose="02040502050405020303" pitchFamily="18" charset="0"/>
              </a:rPr>
              <a:t/>
            </a:r>
            <a:br>
              <a:rPr lang="en-US" sz="2400" dirty="0" smtClean="0">
                <a:solidFill>
                  <a:srgbClr val="FF0000"/>
                </a:solidFill>
                <a:latin typeface="Georgia" panose="02040502050405020303" pitchFamily="18" charset="0"/>
              </a:rPr>
            </a:br>
            <a:r>
              <a:rPr lang="en-US" sz="2400" dirty="0" smtClean="0">
                <a:solidFill>
                  <a:srgbClr val="FF0000"/>
                </a:solidFill>
                <a:latin typeface="Georgia" panose="02040502050405020303" pitchFamily="18" charset="0"/>
              </a:rPr>
              <a:t>so </a:t>
            </a:r>
            <a:r>
              <a:rPr lang="en-US" sz="2400" dirty="0">
                <a:solidFill>
                  <a:srgbClr val="FF0000"/>
                </a:solidFill>
                <a:latin typeface="Georgia" panose="02040502050405020303" pitchFamily="18" charset="0"/>
              </a:rPr>
              <a:t>the children of Yisra’ĕl did</a:t>
            </a:r>
            <a:r>
              <a:rPr lang="en-US" sz="2400" dirty="0" smtClean="0">
                <a:solidFill>
                  <a:srgbClr val="FF0000"/>
                </a:solidFill>
                <a:latin typeface="Georgia" panose="02040502050405020303" pitchFamily="18" charset="0"/>
              </a:rPr>
              <a:t>.</a:t>
            </a:r>
          </a:p>
          <a:p>
            <a:r>
              <a:rPr lang="en-US" sz="2400" dirty="0" err="1">
                <a:solidFill>
                  <a:srgbClr val="008080"/>
                </a:solidFill>
                <a:latin typeface="Georgia" panose="02040502050405020303" pitchFamily="18" charset="0"/>
              </a:rPr>
              <a:t>Num</a:t>
            </a:r>
            <a:r>
              <a:rPr lang="en-US" sz="2400" dirty="0">
                <a:solidFill>
                  <a:srgbClr val="008080"/>
                </a:solidFill>
                <a:latin typeface="Georgia" panose="02040502050405020303" pitchFamily="18" charset="0"/>
              </a:rPr>
              <a:t> 9:11</a:t>
            </a:r>
            <a:r>
              <a:rPr lang="en-US" sz="2400" dirty="0">
                <a:solidFill>
                  <a:prstClr val="black"/>
                </a:solidFill>
                <a:latin typeface="Georgia" panose="02040502050405020303" pitchFamily="18" charset="0"/>
              </a:rPr>
              <a:t>  </a:t>
            </a:r>
            <a:r>
              <a:rPr lang="en-US" sz="2400" dirty="0">
                <a:solidFill>
                  <a:srgbClr val="FF0000"/>
                </a:solidFill>
                <a:latin typeface="Georgia" panose="02040502050405020303" pitchFamily="18" charset="0"/>
              </a:rPr>
              <a:t>‘On the fourteenth day of the second month, </a:t>
            </a:r>
            <a:r>
              <a:rPr lang="en-US" sz="2400" b="1" u="sng" dirty="0">
                <a:solidFill>
                  <a:srgbClr val="990099"/>
                </a:solidFill>
                <a:latin typeface="Georgia" panose="02040502050405020303" pitchFamily="18" charset="0"/>
              </a:rPr>
              <a:t>between the evenings</a:t>
            </a:r>
            <a:r>
              <a:rPr lang="en-US" sz="2400" b="1" dirty="0">
                <a:solidFill>
                  <a:srgbClr val="990099"/>
                </a:solidFill>
                <a:latin typeface="Georgia" panose="02040502050405020303" pitchFamily="18" charset="0"/>
              </a:rPr>
              <a:t> </a:t>
            </a:r>
            <a:r>
              <a:rPr lang="en-US" sz="2400" dirty="0">
                <a:solidFill>
                  <a:srgbClr val="00B050"/>
                </a:solidFill>
                <a:latin typeface="Georgia" panose="02040502050405020303" pitchFamily="18" charset="0"/>
              </a:rPr>
              <a:t>[literal – between the light and darkness </a:t>
            </a:r>
            <a:r>
              <a:rPr lang="en-US" sz="2400" u="sng" dirty="0">
                <a:solidFill>
                  <a:srgbClr val="00B050"/>
                </a:solidFill>
                <a:latin typeface="Georgia" panose="02040502050405020303" pitchFamily="18" charset="0"/>
              </a:rPr>
              <a:t>mixtures</a:t>
            </a:r>
            <a:r>
              <a:rPr lang="en-US" sz="2400" dirty="0">
                <a:solidFill>
                  <a:srgbClr val="00B050"/>
                </a:solidFill>
                <a:latin typeface="Georgia" panose="02040502050405020303" pitchFamily="18" charset="0"/>
              </a:rPr>
              <a:t>], </a:t>
            </a:r>
            <a:r>
              <a:rPr lang="en-US" sz="2400" dirty="0" smtClean="0">
                <a:solidFill>
                  <a:srgbClr val="FF0000"/>
                </a:solidFill>
                <a:latin typeface="Georgia" panose="02040502050405020303" pitchFamily="18" charset="0"/>
              </a:rPr>
              <a:t>they </a:t>
            </a:r>
            <a:r>
              <a:rPr lang="en-US" sz="2400" dirty="0">
                <a:solidFill>
                  <a:srgbClr val="FF0000"/>
                </a:solidFill>
                <a:latin typeface="Georgia" panose="02040502050405020303" pitchFamily="18" charset="0"/>
              </a:rPr>
              <a:t>perform it – </a:t>
            </a:r>
            <a:r>
              <a:rPr lang="en-US" sz="2400" dirty="0">
                <a:solidFill>
                  <a:srgbClr val="CC00FF"/>
                </a:solidFill>
                <a:latin typeface="Georgia" panose="02040502050405020303" pitchFamily="18" charset="0"/>
              </a:rPr>
              <a:t>with unleavened bread and bitter herbs they eat it.</a:t>
            </a:r>
          </a:p>
          <a:p>
            <a:r>
              <a:rPr lang="en-US" sz="2400" dirty="0" smtClean="0"/>
              <a:t>It will be very good to read verse12 at this point too.  </a:t>
            </a:r>
            <a:br>
              <a:rPr lang="en-US" sz="2400" dirty="0" smtClean="0"/>
            </a:br>
            <a:r>
              <a:rPr lang="en-US" sz="2400" dirty="0" smtClean="0"/>
              <a:t>Clearly the remaining statutes pertaining to the Passover were not to be forgotten.  They also must be fulfilled according to Scripture specifications.</a:t>
            </a:r>
            <a:endParaRPr lang="en-US" sz="2400" dirty="0"/>
          </a:p>
        </p:txBody>
      </p:sp>
      <p:sp>
        <p:nvSpPr>
          <p:cNvPr id="4"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29</a:t>
            </a:fld>
            <a:endParaRPr lang="en-US" sz="1100" dirty="0">
              <a:solidFill>
                <a:schemeClr val="tx1"/>
              </a:solidFill>
            </a:endParaRPr>
          </a:p>
        </p:txBody>
      </p:sp>
    </p:spTree>
    <p:extLst>
      <p:ext uri="{BB962C8B-B14F-4D97-AF65-F5344CB8AC3E}">
        <p14:creationId xmlns:p14="http://schemas.microsoft.com/office/powerpoint/2010/main" val="59545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rgbClr val="9933FF"/>
            </a:gs>
            <a:gs pos="59000">
              <a:srgbClr val="0000FF">
                <a:lumMod val="22000"/>
              </a:srgbClr>
            </a:gs>
            <a:gs pos="100000">
              <a:srgbClr val="FFFF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3259" y="1504409"/>
            <a:ext cx="10058400" cy="4243248"/>
          </a:xfrm>
        </p:spPr>
        <p:txBody>
          <a:bodyPr>
            <a:normAutofit/>
            <a:scene3d>
              <a:camera prst="orthographicFront"/>
              <a:lightRig rig="threePt" dir="t"/>
            </a:scene3d>
            <a:sp3d extrusionH="57150">
              <a:bevelT w="38100" h="38100"/>
            </a:sp3d>
          </a:bodyPr>
          <a:lstStyle/>
          <a:p>
            <a:pPr marL="0" indent="0" algn="ctr">
              <a:buNone/>
            </a:pPr>
            <a:r>
              <a:rPr lang="en-CA" sz="6000" b="1" dirty="0" err="1" smtClean="0">
                <a:ln>
                  <a:solidFill>
                    <a:srgbClr val="F725E8"/>
                  </a:solidFill>
                </a:ln>
                <a:effectLst>
                  <a:glow rad="127000">
                    <a:srgbClr val="00FF00"/>
                  </a:glow>
                </a:effectLst>
              </a:rPr>
              <a:t>Beyn</a:t>
            </a:r>
            <a:r>
              <a:rPr lang="en-CA" sz="6000" b="1" dirty="0" smtClean="0">
                <a:ln>
                  <a:solidFill>
                    <a:srgbClr val="F725E8"/>
                  </a:solidFill>
                </a:ln>
                <a:effectLst>
                  <a:glow rad="127000">
                    <a:srgbClr val="00FF00"/>
                  </a:glow>
                </a:effectLst>
              </a:rPr>
              <a:t> Ha </a:t>
            </a:r>
            <a:r>
              <a:rPr lang="en-CA" sz="6000" b="1" dirty="0" err="1" smtClean="0">
                <a:ln>
                  <a:solidFill>
                    <a:srgbClr val="F725E8"/>
                  </a:solidFill>
                </a:ln>
                <a:effectLst>
                  <a:glow rad="127000">
                    <a:srgbClr val="00FF00"/>
                  </a:glow>
                </a:effectLst>
              </a:rPr>
              <a:t>Arbayim</a:t>
            </a:r>
            <a:endParaRPr lang="en-CA" sz="6000" b="1" dirty="0" smtClean="0">
              <a:ln>
                <a:solidFill>
                  <a:srgbClr val="F725E8"/>
                </a:solidFill>
              </a:ln>
              <a:effectLst>
                <a:glow rad="127000">
                  <a:srgbClr val="00FF00"/>
                </a:glow>
              </a:effectLst>
            </a:endParaRPr>
          </a:p>
          <a:p>
            <a:pPr marL="0" indent="0" algn="ctr">
              <a:buNone/>
            </a:pPr>
            <a:endParaRPr lang="en-CA" sz="6000" b="1" dirty="0">
              <a:ln>
                <a:solidFill>
                  <a:srgbClr val="F725E8"/>
                </a:solidFill>
              </a:ln>
              <a:effectLst>
                <a:glow rad="127000">
                  <a:srgbClr val="00FF00"/>
                </a:glow>
              </a:effectLst>
            </a:endParaRPr>
          </a:p>
          <a:p>
            <a:pPr marL="0" indent="0" algn="ctr">
              <a:buNone/>
            </a:pPr>
            <a:endParaRPr lang="en-CA" sz="6000" b="1" dirty="0">
              <a:ln>
                <a:solidFill>
                  <a:srgbClr val="F725E8"/>
                </a:solidFill>
              </a:ln>
              <a:effectLst>
                <a:glow rad="127000">
                  <a:srgbClr val="00FF00"/>
                </a:glow>
              </a:effectLst>
            </a:endParaRPr>
          </a:p>
          <a:p>
            <a:pPr marL="0" indent="0">
              <a:buNone/>
            </a:pPr>
            <a:r>
              <a:rPr lang="en-CA" sz="4000" b="1" dirty="0" smtClean="0">
                <a:ln>
                  <a:solidFill>
                    <a:srgbClr val="F725E8"/>
                  </a:solidFill>
                </a:ln>
                <a:effectLst>
                  <a:glow rad="127000">
                    <a:srgbClr val="00FF00"/>
                  </a:glow>
                </a:effectLst>
              </a:rPr>
              <a:t>				</a:t>
            </a:r>
            <a:endParaRPr lang="en-CA" sz="4000" b="1" dirty="0">
              <a:ln>
                <a:solidFill>
                  <a:srgbClr val="F725E8"/>
                </a:solidFill>
              </a:ln>
              <a:effectLst>
                <a:glow rad="127000">
                  <a:srgbClr val="00FF00"/>
                </a:glow>
              </a:effectLst>
            </a:endParaRPr>
          </a:p>
        </p:txBody>
      </p:sp>
      <p:sp>
        <p:nvSpPr>
          <p:cNvPr id="4" name="Rectangle 3"/>
          <p:cNvSpPr/>
          <p:nvPr/>
        </p:nvSpPr>
        <p:spPr>
          <a:xfrm>
            <a:off x="8240479" y="2509347"/>
            <a:ext cx="315686" cy="1015663"/>
          </a:xfrm>
          <a:prstGeom prst="rect">
            <a:avLst/>
          </a:prstGeom>
        </p:spPr>
        <p:txBody>
          <a:bodyPr wrap="square">
            <a:spAutoFit/>
          </a:bodyPr>
          <a:lstStyle/>
          <a:p>
            <a:r>
              <a:rPr lang="en-US" sz="6000" dirty="0">
                <a:solidFill>
                  <a:srgbClr val="FFFF00"/>
                </a:solidFill>
                <a:latin typeface="Times New Roman" pitchFamily="18" charset="0"/>
                <a:cs typeface="Times New Roman" pitchFamily="18" charset="0"/>
              </a:rPr>
              <a:t>ב</a:t>
            </a:r>
            <a:endParaRPr lang="en-CA" sz="6000" dirty="0">
              <a:solidFill>
                <a:srgbClr val="FFFF00"/>
              </a:solidFill>
              <a:latin typeface="Times New Roman" pitchFamily="18" charset="0"/>
              <a:cs typeface="Times New Roman" pitchFamily="18" charset="0"/>
            </a:endParaRPr>
          </a:p>
        </p:txBody>
      </p:sp>
      <p:sp>
        <p:nvSpPr>
          <p:cNvPr id="5" name="Rectangle 4"/>
          <p:cNvSpPr/>
          <p:nvPr/>
        </p:nvSpPr>
        <p:spPr>
          <a:xfrm>
            <a:off x="7918225" y="2520234"/>
            <a:ext cx="389850" cy="1015663"/>
          </a:xfrm>
          <a:prstGeom prst="rect">
            <a:avLst/>
          </a:prstGeom>
        </p:spPr>
        <p:txBody>
          <a:bodyPr wrap="none">
            <a:spAutoFit/>
          </a:bodyPr>
          <a:lstStyle/>
          <a:p>
            <a:r>
              <a:rPr lang="en-US" sz="6000" dirty="0">
                <a:solidFill>
                  <a:srgbClr val="FFFF00"/>
                </a:solidFill>
                <a:latin typeface="Times New Roman" pitchFamily="18" charset="0"/>
                <a:cs typeface="Times New Roman" pitchFamily="18" charset="0"/>
              </a:rPr>
              <a:t>י</a:t>
            </a:r>
            <a:endParaRPr lang="en-CA" sz="6000" dirty="0">
              <a:solidFill>
                <a:srgbClr val="FFFF00"/>
              </a:solidFill>
              <a:latin typeface="Times New Roman" pitchFamily="18" charset="0"/>
              <a:cs typeface="Times New Roman" pitchFamily="18" charset="0"/>
            </a:endParaRPr>
          </a:p>
        </p:txBody>
      </p:sp>
      <p:sp>
        <p:nvSpPr>
          <p:cNvPr id="6" name="Rectangle 5"/>
          <p:cNvSpPr/>
          <p:nvPr/>
        </p:nvSpPr>
        <p:spPr>
          <a:xfrm>
            <a:off x="7574074" y="2520235"/>
            <a:ext cx="434734" cy="1015663"/>
          </a:xfrm>
          <a:prstGeom prst="rect">
            <a:avLst/>
          </a:prstGeom>
        </p:spPr>
        <p:txBody>
          <a:bodyPr wrap="none">
            <a:spAutoFit/>
          </a:bodyPr>
          <a:lstStyle/>
          <a:p>
            <a:r>
              <a:rPr lang="en-US" sz="6000" b="1" dirty="0">
                <a:solidFill>
                  <a:srgbClr val="FFFF00"/>
                </a:solidFill>
                <a:latin typeface="Times New Roman" pitchFamily="18" charset="0"/>
                <a:cs typeface="Times New Roman" pitchFamily="18" charset="0"/>
              </a:rPr>
              <a:t>ן</a:t>
            </a:r>
            <a:endParaRPr lang="en-CA" sz="6000" dirty="0">
              <a:solidFill>
                <a:srgbClr val="FFFF00"/>
              </a:solidFill>
              <a:latin typeface="Times New Roman" pitchFamily="18" charset="0"/>
              <a:cs typeface="Times New Roman" pitchFamily="18" charset="0"/>
            </a:endParaRPr>
          </a:p>
        </p:txBody>
      </p:sp>
      <p:sp>
        <p:nvSpPr>
          <p:cNvPr id="7" name="Rectangle 6"/>
          <p:cNvSpPr/>
          <p:nvPr/>
        </p:nvSpPr>
        <p:spPr>
          <a:xfrm>
            <a:off x="6669737" y="2522430"/>
            <a:ext cx="579005" cy="1015663"/>
          </a:xfrm>
          <a:prstGeom prst="rect">
            <a:avLst/>
          </a:prstGeom>
        </p:spPr>
        <p:txBody>
          <a:bodyPr wrap="none">
            <a:spAutoFit/>
          </a:bodyPr>
          <a:lstStyle/>
          <a:p>
            <a:r>
              <a:rPr lang="en-US" sz="6000" b="1" dirty="0">
                <a:solidFill>
                  <a:srgbClr val="FFFF00"/>
                </a:solidFill>
                <a:latin typeface="Times New Roman" pitchFamily="18" charset="0"/>
                <a:cs typeface="Times New Roman" pitchFamily="18" charset="0"/>
              </a:rPr>
              <a:t>ה</a:t>
            </a:r>
            <a:endParaRPr lang="en-CA" sz="6000" dirty="0">
              <a:solidFill>
                <a:srgbClr val="FFFF00"/>
              </a:solidFill>
              <a:latin typeface="Times New Roman" pitchFamily="18" charset="0"/>
              <a:cs typeface="Times New Roman" pitchFamily="18" charset="0"/>
            </a:endParaRPr>
          </a:p>
        </p:txBody>
      </p:sp>
      <p:sp>
        <p:nvSpPr>
          <p:cNvPr id="8" name="Rectangle 7"/>
          <p:cNvSpPr/>
          <p:nvPr/>
        </p:nvSpPr>
        <p:spPr>
          <a:xfrm>
            <a:off x="5994632" y="2522430"/>
            <a:ext cx="534121" cy="1015663"/>
          </a:xfrm>
          <a:prstGeom prst="rect">
            <a:avLst/>
          </a:prstGeom>
        </p:spPr>
        <p:txBody>
          <a:bodyPr wrap="none">
            <a:spAutoFit/>
          </a:bodyPr>
          <a:lstStyle/>
          <a:p>
            <a:r>
              <a:rPr lang="en-US" sz="6000" dirty="0">
                <a:solidFill>
                  <a:srgbClr val="FFFF00"/>
                </a:solidFill>
                <a:latin typeface="Times New Roman" pitchFamily="18" charset="0"/>
                <a:cs typeface="Times New Roman" pitchFamily="18" charset="0"/>
              </a:rPr>
              <a:t>ע</a:t>
            </a:r>
            <a:endParaRPr lang="en-CA" sz="6000" dirty="0">
              <a:solidFill>
                <a:srgbClr val="FFFF00"/>
              </a:solidFill>
              <a:latin typeface="Times New Roman" pitchFamily="18" charset="0"/>
              <a:cs typeface="Times New Roman" pitchFamily="18" charset="0"/>
            </a:endParaRPr>
          </a:p>
        </p:txBody>
      </p:sp>
      <p:sp>
        <p:nvSpPr>
          <p:cNvPr id="9" name="Rectangle 8"/>
          <p:cNvSpPr/>
          <p:nvPr/>
        </p:nvSpPr>
        <p:spPr>
          <a:xfrm>
            <a:off x="5460176" y="2520236"/>
            <a:ext cx="545342" cy="1015663"/>
          </a:xfrm>
          <a:prstGeom prst="rect">
            <a:avLst/>
          </a:prstGeom>
        </p:spPr>
        <p:txBody>
          <a:bodyPr wrap="none">
            <a:spAutoFit/>
          </a:bodyPr>
          <a:lstStyle/>
          <a:p>
            <a:r>
              <a:rPr lang="en-US" sz="6000" dirty="0">
                <a:solidFill>
                  <a:srgbClr val="FFFF00"/>
                </a:solidFill>
                <a:latin typeface="Times New Roman" pitchFamily="18" charset="0"/>
                <a:cs typeface="Times New Roman" pitchFamily="18" charset="0"/>
              </a:rPr>
              <a:t>ר</a:t>
            </a:r>
            <a:endParaRPr lang="en-CA" sz="6000" dirty="0">
              <a:solidFill>
                <a:srgbClr val="FFFF00"/>
              </a:solidFill>
              <a:latin typeface="Times New Roman" pitchFamily="18" charset="0"/>
              <a:cs typeface="Times New Roman" pitchFamily="18" charset="0"/>
            </a:endParaRPr>
          </a:p>
        </p:txBody>
      </p:sp>
      <p:sp>
        <p:nvSpPr>
          <p:cNvPr id="10" name="Rectangle 9"/>
          <p:cNvSpPr/>
          <p:nvPr/>
        </p:nvSpPr>
        <p:spPr>
          <a:xfrm>
            <a:off x="4958713" y="2522430"/>
            <a:ext cx="534121" cy="1015663"/>
          </a:xfrm>
          <a:prstGeom prst="rect">
            <a:avLst/>
          </a:prstGeom>
        </p:spPr>
        <p:txBody>
          <a:bodyPr wrap="none">
            <a:spAutoFit/>
          </a:bodyPr>
          <a:lstStyle/>
          <a:p>
            <a:r>
              <a:rPr lang="en-US" sz="6000" dirty="0">
                <a:solidFill>
                  <a:srgbClr val="FFFF00"/>
                </a:solidFill>
                <a:latin typeface="Times New Roman" pitchFamily="18" charset="0"/>
                <a:cs typeface="Times New Roman" pitchFamily="18" charset="0"/>
              </a:rPr>
              <a:t>ב</a:t>
            </a:r>
            <a:endParaRPr lang="en-CA" sz="6000" dirty="0">
              <a:solidFill>
                <a:srgbClr val="FFFF00"/>
              </a:solidFill>
              <a:latin typeface="Times New Roman" pitchFamily="18" charset="0"/>
              <a:cs typeface="Times New Roman" pitchFamily="18" charset="0"/>
            </a:endParaRPr>
          </a:p>
        </p:txBody>
      </p:sp>
      <p:sp>
        <p:nvSpPr>
          <p:cNvPr id="11" name="Rectangle 10"/>
          <p:cNvSpPr/>
          <p:nvPr/>
        </p:nvSpPr>
        <p:spPr>
          <a:xfrm>
            <a:off x="4620251" y="2520232"/>
            <a:ext cx="389850" cy="1015663"/>
          </a:xfrm>
          <a:prstGeom prst="rect">
            <a:avLst/>
          </a:prstGeom>
        </p:spPr>
        <p:txBody>
          <a:bodyPr wrap="none">
            <a:spAutoFit/>
          </a:bodyPr>
          <a:lstStyle/>
          <a:p>
            <a:r>
              <a:rPr lang="en-US" sz="6000" dirty="0">
                <a:solidFill>
                  <a:srgbClr val="FFFF00"/>
                </a:solidFill>
                <a:latin typeface="Times New Roman" pitchFamily="18" charset="0"/>
                <a:ea typeface="Calibri"/>
                <a:cs typeface="Times New Roman" pitchFamily="18" charset="0"/>
              </a:rPr>
              <a:t>י</a:t>
            </a:r>
            <a:endParaRPr lang="en-CA" sz="6000" dirty="0">
              <a:solidFill>
                <a:srgbClr val="FFFF00"/>
              </a:solidFill>
              <a:latin typeface="Times New Roman" pitchFamily="18" charset="0"/>
              <a:cs typeface="Times New Roman" pitchFamily="18" charset="0"/>
            </a:endParaRPr>
          </a:p>
        </p:txBody>
      </p:sp>
      <p:sp>
        <p:nvSpPr>
          <p:cNvPr id="12" name="Rectangle 11"/>
          <p:cNvSpPr/>
          <p:nvPr/>
        </p:nvSpPr>
        <p:spPr>
          <a:xfrm>
            <a:off x="4143612" y="2520238"/>
            <a:ext cx="575799" cy="1015663"/>
          </a:xfrm>
          <a:prstGeom prst="rect">
            <a:avLst/>
          </a:prstGeom>
        </p:spPr>
        <p:txBody>
          <a:bodyPr wrap="none">
            <a:spAutoFit/>
          </a:bodyPr>
          <a:lstStyle/>
          <a:p>
            <a:r>
              <a:rPr lang="en-US" sz="6000" dirty="0">
                <a:solidFill>
                  <a:srgbClr val="FFFF00"/>
                </a:solidFill>
                <a:latin typeface="Times New Roman" pitchFamily="18" charset="0"/>
                <a:cs typeface="Times New Roman" pitchFamily="18" charset="0"/>
              </a:rPr>
              <a:t>ם</a:t>
            </a:r>
            <a:endParaRPr lang="en-CA" sz="6000" dirty="0">
              <a:solidFill>
                <a:srgbClr val="FFFF00"/>
              </a:solidFill>
              <a:latin typeface="Times New Roman" pitchFamily="18" charset="0"/>
              <a:cs typeface="Times New Roman" pitchFamily="18" charset="0"/>
            </a:endParaRPr>
          </a:p>
        </p:txBody>
      </p:sp>
      <p:sp>
        <p:nvSpPr>
          <p:cNvPr id="18" name="Slide Number Placeholder 3"/>
          <p:cNvSpPr>
            <a:spLocks noGrp="1"/>
          </p:cNvSpPr>
          <p:nvPr>
            <p:ph type="sldNum" sz="quarter" idx="12"/>
          </p:nvPr>
        </p:nvSpPr>
        <p:spPr>
          <a:xfrm>
            <a:off x="11718235" y="6556150"/>
            <a:ext cx="443284" cy="274320"/>
          </a:xfrm>
        </p:spPr>
        <p:txBody>
          <a:bodyPr/>
          <a:lstStyle/>
          <a:p>
            <a:fld id="{4FAB73BC-B049-4115-A692-8D63A059BFB8}" type="slidenum">
              <a:rPr lang="en-US" sz="1100" dirty="0">
                <a:solidFill>
                  <a:schemeClr val="tx1"/>
                </a:solidFill>
              </a:rPr>
              <a:t>3</a:t>
            </a:fld>
            <a:endParaRPr lang="en-US" sz="1100" dirty="0">
              <a:solidFill>
                <a:schemeClr val="tx1"/>
              </a:solidFill>
            </a:endParaRPr>
          </a:p>
        </p:txBody>
      </p:sp>
      <p:sp>
        <p:nvSpPr>
          <p:cNvPr id="19" name="Oval Callout 18"/>
          <p:cNvSpPr/>
          <p:nvPr/>
        </p:nvSpPr>
        <p:spPr>
          <a:xfrm>
            <a:off x="8930640" y="3708400"/>
            <a:ext cx="3058160" cy="1516888"/>
          </a:xfrm>
          <a:prstGeom prst="wedgeEllipseCallout">
            <a:avLst>
              <a:gd name="adj1" fmla="val -71510"/>
              <a:gd name="adj2" fmla="val -66209"/>
            </a:avLst>
          </a:prstGeom>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FF0000"/>
                </a:solidFill>
              </a:rPr>
              <a:t>Beyn</a:t>
            </a:r>
            <a:r>
              <a:rPr lang="en-US" sz="3600" b="1" dirty="0" smtClean="0">
                <a:solidFill>
                  <a:srgbClr val="FF0000"/>
                </a:solidFill>
              </a:rPr>
              <a:t/>
            </a:r>
            <a:br>
              <a:rPr lang="en-US" sz="3600" b="1" dirty="0" smtClean="0">
                <a:solidFill>
                  <a:srgbClr val="FF0000"/>
                </a:solidFill>
              </a:rPr>
            </a:br>
            <a:r>
              <a:rPr lang="en-US" sz="2400" b="1" dirty="0">
                <a:solidFill>
                  <a:schemeClr val="tx1"/>
                </a:solidFill>
              </a:rPr>
              <a:t>(</a:t>
            </a:r>
            <a:r>
              <a:rPr lang="en-US" sz="2400" b="1" dirty="0" smtClean="0">
                <a:solidFill>
                  <a:schemeClr val="tx1"/>
                </a:solidFill>
              </a:rPr>
              <a:t>Between)</a:t>
            </a:r>
            <a:endParaRPr lang="en-CA" sz="2400" b="1" dirty="0">
              <a:solidFill>
                <a:schemeClr val="tx1"/>
              </a:solidFill>
            </a:endParaRPr>
          </a:p>
        </p:txBody>
      </p:sp>
      <p:sp>
        <p:nvSpPr>
          <p:cNvPr id="20" name="Oval Callout 19"/>
          <p:cNvSpPr/>
          <p:nvPr/>
        </p:nvSpPr>
        <p:spPr>
          <a:xfrm>
            <a:off x="6407603" y="4414012"/>
            <a:ext cx="1510622" cy="1326388"/>
          </a:xfrm>
          <a:prstGeom prst="wedgeEllipseCallout">
            <a:avLst>
              <a:gd name="adj1" fmla="val -14370"/>
              <a:gd name="adj2" fmla="val -126449"/>
            </a:avLst>
          </a:prstGeom>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Ha</a:t>
            </a:r>
            <a:br>
              <a:rPr lang="en-US" sz="3600" b="1" dirty="0" smtClean="0">
                <a:solidFill>
                  <a:srgbClr val="FF0000"/>
                </a:solidFill>
              </a:rPr>
            </a:br>
            <a:r>
              <a:rPr lang="en-US" sz="2400" b="1" dirty="0" smtClean="0">
                <a:solidFill>
                  <a:schemeClr val="tx1"/>
                </a:solidFill>
              </a:rPr>
              <a:t>(the)</a:t>
            </a:r>
            <a:endParaRPr lang="en-CA" sz="2400" b="1" dirty="0">
              <a:solidFill>
                <a:schemeClr val="tx1"/>
              </a:solidFill>
            </a:endParaRPr>
          </a:p>
        </p:txBody>
      </p:sp>
      <p:sp>
        <p:nvSpPr>
          <p:cNvPr id="21" name="Oval Callout 20"/>
          <p:cNvSpPr/>
          <p:nvPr/>
        </p:nvSpPr>
        <p:spPr>
          <a:xfrm>
            <a:off x="1216651" y="4267200"/>
            <a:ext cx="3403600" cy="2367280"/>
          </a:xfrm>
          <a:prstGeom prst="wedgeEllipseCallout">
            <a:avLst>
              <a:gd name="adj1" fmla="val 65800"/>
              <a:gd name="adj2" fmla="val -84165"/>
            </a:avLst>
          </a:prstGeom>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FF0000"/>
                </a:solidFill>
              </a:rPr>
              <a:t>Arbayim</a:t>
            </a:r>
            <a:r>
              <a:rPr lang="en-US" sz="3600" b="1" dirty="0" smtClean="0">
                <a:solidFill>
                  <a:srgbClr val="FF0000"/>
                </a:solidFill>
              </a:rPr>
              <a:t/>
            </a:r>
            <a:br>
              <a:rPr lang="en-US" sz="3600" b="1" dirty="0" smtClean="0">
                <a:solidFill>
                  <a:srgbClr val="FF0000"/>
                </a:solidFill>
              </a:rPr>
            </a:br>
            <a:r>
              <a:rPr lang="en-US" sz="2800" b="1" dirty="0" smtClean="0">
                <a:solidFill>
                  <a:schemeClr val="tx1"/>
                </a:solidFill>
              </a:rPr>
              <a:t>mixtures</a:t>
            </a:r>
            <a:br>
              <a:rPr lang="en-US" sz="2800" b="1" dirty="0" smtClean="0">
                <a:solidFill>
                  <a:schemeClr val="tx1"/>
                </a:solidFill>
              </a:rPr>
            </a:br>
            <a:r>
              <a:rPr lang="en-US" sz="2800" i="1" dirty="0" smtClean="0">
                <a:solidFill>
                  <a:schemeClr val="tx1"/>
                </a:solidFill>
              </a:rPr>
              <a:t>(evenings?)</a:t>
            </a:r>
            <a:endParaRPr lang="en-CA" sz="2800" i="1" dirty="0">
              <a:solidFill>
                <a:schemeClr val="tx1"/>
              </a:solidFill>
            </a:endParaRPr>
          </a:p>
        </p:txBody>
      </p:sp>
      <p:cxnSp>
        <p:nvCxnSpPr>
          <p:cNvPr id="23" name="Straight Connector 22"/>
          <p:cNvCxnSpPr/>
          <p:nvPr/>
        </p:nvCxnSpPr>
        <p:spPr>
          <a:xfrm>
            <a:off x="4236720" y="3406013"/>
            <a:ext cx="210312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86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75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275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180303"/>
            <a:ext cx="11797048" cy="6478073"/>
          </a:xfrm>
          <a:solidFill>
            <a:schemeClr val="bg1"/>
          </a:solidFill>
          <a:ln w="57150">
            <a:solidFill>
              <a:schemeClr val="accent1"/>
            </a:solidFill>
          </a:ln>
          <a:scene3d>
            <a:camera prst="orthographicFront"/>
            <a:lightRig rig="threePt" dir="t"/>
          </a:scene3d>
          <a:sp3d>
            <a:bevelT w="165100" prst="coolSlant"/>
          </a:sp3d>
        </p:spPr>
        <p:txBody>
          <a:bodyPr anchor="ctr">
            <a:normAutofit/>
            <a:sp3d extrusionH="57150">
              <a:bevelT w="38100" h="38100"/>
            </a:sp3d>
          </a:bodyPr>
          <a:lstStyle/>
          <a:p>
            <a:r>
              <a:rPr lang="en-US" sz="2400" dirty="0" smtClean="0"/>
              <a:t>And for the last entry of – </a:t>
            </a:r>
            <a:r>
              <a:rPr lang="en-US" sz="2400" b="1" dirty="0" err="1" smtClean="0">
                <a:solidFill>
                  <a:srgbClr val="00B050"/>
                </a:solidFill>
              </a:rPr>
              <a:t>beyn</a:t>
            </a:r>
            <a:r>
              <a:rPr lang="en-US" sz="2400" b="1" dirty="0" smtClean="0">
                <a:solidFill>
                  <a:srgbClr val="00B050"/>
                </a:solidFill>
              </a:rPr>
              <a:t> ha </a:t>
            </a:r>
            <a:r>
              <a:rPr lang="en-US" sz="2400" b="1" dirty="0" err="1" smtClean="0">
                <a:solidFill>
                  <a:srgbClr val="00B050"/>
                </a:solidFill>
              </a:rPr>
              <a:t>arbayim</a:t>
            </a:r>
            <a:r>
              <a:rPr lang="en-US" sz="2400" b="1" dirty="0" smtClean="0">
                <a:solidFill>
                  <a:srgbClr val="00B050"/>
                </a:solidFill>
              </a:rPr>
              <a:t> </a:t>
            </a:r>
            <a:r>
              <a:rPr lang="en-US" sz="2400" dirty="0" smtClean="0"/>
              <a:t>- between the evenings – </a:t>
            </a:r>
          </a:p>
          <a:p>
            <a:r>
              <a:rPr lang="en-US" sz="2400" dirty="0" err="1">
                <a:solidFill>
                  <a:srgbClr val="008080"/>
                </a:solidFill>
                <a:latin typeface="Georgia" panose="02040502050405020303" pitchFamily="18" charset="0"/>
              </a:rPr>
              <a:t>Num</a:t>
            </a:r>
            <a:r>
              <a:rPr lang="en-US" sz="2400" dirty="0">
                <a:solidFill>
                  <a:srgbClr val="008080"/>
                </a:solidFill>
                <a:latin typeface="Georgia" panose="02040502050405020303" pitchFamily="18" charset="0"/>
              </a:rPr>
              <a:t> 28:4</a:t>
            </a:r>
            <a:r>
              <a:rPr lang="en-US" sz="2400" dirty="0">
                <a:solidFill>
                  <a:prstClr val="black"/>
                </a:solidFill>
                <a:latin typeface="Georgia" panose="02040502050405020303" pitchFamily="18" charset="0"/>
              </a:rPr>
              <a:t>  </a:t>
            </a:r>
            <a:r>
              <a:rPr lang="en-US" sz="2400" dirty="0">
                <a:solidFill>
                  <a:srgbClr val="FF0000"/>
                </a:solidFill>
                <a:latin typeface="Georgia" panose="02040502050405020303" pitchFamily="18" charset="0"/>
              </a:rPr>
              <a:t>‘The one lamb you prepare in the morning, and the other lamb you prepare </a:t>
            </a:r>
            <a:r>
              <a:rPr lang="en-US" sz="2400" b="1" u="sng" dirty="0">
                <a:solidFill>
                  <a:srgbClr val="990099"/>
                </a:solidFill>
                <a:latin typeface="Georgia" panose="02040502050405020303" pitchFamily="18" charset="0"/>
              </a:rPr>
              <a:t>between the evenings</a:t>
            </a:r>
            <a:r>
              <a:rPr lang="en-US" sz="2400" b="1" dirty="0">
                <a:solidFill>
                  <a:srgbClr val="990099"/>
                </a:solidFill>
                <a:latin typeface="Georgia" panose="02040502050405020303" pitchFamily="18" charset="0"/>
              </a:rPr>
              <a:t> </a:t>
            </a:r>
            <a:r>
              <a:rPr lang="en-US" sz="2400" dirty="0">
                <a:solidFill>
                  <a:srgbClr val="00B050"/>
                </a:solidFill>
                <a:latin typeface="Georgia" panose="02040502050405020303" pitchFamily="18" charset="0"/>
              </a:rPr>
              <a:t>[literal – between the light and darkness </a:t>
            </a:r>
            <a:r>
              <a:rPr lang="en-US" sz="2400" u="sng" dirty="0">
                <a:solidFill>
                  <a:srgbClr val="00B050"/>
                </a:solidFill>
                <a:latin typeface="Georgia" panose="02040502050405020303" pitchFamily="18" charset="0"/>
              </a:rPr>
              <a:t>mixtures</a:t>
            </a:r>
            <a:r>
              <a:rPr lang="en-US" sz="2400" dirty="0" smtClean="0">
                <a:solidFill>
                  <a:srgbClr val="00B050"/>
                </a:solidFill>
                <a:latin typeface="Georgia" panose="02040502050405020303" pitchFamily="18" charset="0"/>
              </a:rPr>
              <a:t>],</a:t>
            </a:r>
          </a:p>
          <a:p>
            <a:r>
              <a:rPr lang="en-US" sz="2400" dirty="0"/>
              <a:t>Once again, there </a:t>
            </a:r>
            <a:r>
              <a:rPr lang="en-US" sz="2400" dirty="0" smtClean="0"/>
              <a:t>is no problem with understanding the phrase – </a:t>
            </a:r>
            <a:br>
              <a:rPr lang="en-US" sz="2400" dirty="0" smtClean="0"/>
            </a:br>
            <a:r>
              <a:rPr lang="en-US" sz="2400" b="1" dirty="0" smtClean="0">
                <a:solidFill>
                  <a:srgbClr val="990099"/>
                </a:solidFill>
              </a:rPr>
              <a:t>between the evenings</a:t>
            </a:r>
            <a:r>
              <a:rPr lang="en-US" sz="2400" dirty="0" smtClean="0"/>
              <a:t> – as the original Hebrew definitions indicate – </a:t>
            </a:r>
            <a:br>
              <a:rPr lang="en-US" sz="2400" dirty="0" smtClean="0"/>
            </a:br>
            <a:r>
              <a:rPr lang="en-US" sz="2400" b="1" i="1" dirty="0" smtClean="0">
                <a:solidFill>
                  <a:srgbClr val="00B050"/>
                </a:solidFill>
              </a:rPr>
              <a:t>between the light and darkness </a:t>
            </a:r>
            <a:r>
              <a:rPr lang="en-US" sz="2400" b="1" i="1" u="sng" dirty="0" smtClean="0">
                <a:solidFill>
                  <a:srgbClr val="00B050"/>
                </a:solidFill>
              </a:rPr>
              <a:t>mixtures</a:t>
            </a:r>
            <a:r>
              <a:rPr lang="en-US" sz="2400" b="1" i="1" dirty="0" smtClean="0">
                <a:solidFill>
                  <a:srgbClr val="00B050"/>
                </a:solidFill>
              </a:rPr>
              <a:t>.</a:t>
            </a:r>
            <a:r>
              <a:rPr lang="en-US" sz="2400" dirty="0" smtClean="0"/>
              <a:t>  </a:t>
            </a:r>
          </a:p>
          <a:p>
            <a:r>
              <a:rPr lang="en-US" sz="2400" dirty="0" smtClean="0"/>
              <a:t>With this knowledge “under our hat,” is there a possibility of other problems  using the phrase – </a:t>
            </a:r>
            <a:r>
              <a:rPr lang="en-US" sz="2400" b="1" dirty="0" smtClean="0">
                <a:solidFill>
                  <a:srgbClr val="FF0000"/>
                </a:solidFill>
                <a:effectLst>
                  <a:glow rad="127000">
                    <a:schemeClr val="accent3">
                      <a:lumMod val="60000"/>
                      <a:lumOff val="40000"/>
                    </a:schemeClr>
                  </a:glow>
                </a:effectLst>
              </a:rPr>
              <a:t>between the </a:t>
            </a:r>
            <a:r>
              <a:rPr lang="en-US" sz="2400" b="1" u="sng" dirty="0" smtClean="0">
                <a:solidFill>
                  <a:srgbClr val="FF0000"/>
                </a:solidFill>
                <a:effectLst>
                  <a:glow rad="127000">
                    <a:schemeClr val="accent3">
                      <a:lumMod val="60000"/>
                      <a:lumOff val="40000"/>
                    </a:schemeClr>
                  </a:glow>
                </a:effectLst>
              </a:rPr>
              <a:t>evenings</a:t>
            </a:r>
            <a:r>
              <a:rPr lang="en-US" sz="2400" b="1" dirty="0" smtClean="0">
                <a:solidFill>
                  <a:srgbClr val="FF0000"/>
                </a:solidFill>
                <a:effectLst>
                  <a:glow rad="127000">
                    <a:schemeClr val="accent3">
                      <a:lumMod val="60000"/>
                      <a:lumOff val="40000"/>
                    </a:schemeClr>
                  </a:glow>
                </a:effectLst>
              </a:rPr>
              <a:t>?</a:t>
            </a:r>
            <a:r>
              <a:rPr lang="en-US" sz="2400" dirty="0" smtClean="0">
                <a:solidFill>
                  <a:srgbClr val="FF0000"/>
                </a:solidFill>
              </a:rPr>
              <a:t>  </a:t>
            </a:r>
            <a:endParaRPr lang="en-US" sz="2400" dirty="0">
              <a:solidFill>
                <a:srgbClr val="FF0000"/>
              </a:solidFill>
            </a:endParaRPr>
          </a:p>
          <a:p>
            <a:r>
              <a:rPr lang="en-US" sz="2400" dirty="0" smtClean="0"/>
              <a:t>What could possibly cause any problem from relying on this phrase that is written in our Scriptures?  </a:t>
            </a:r>
          </a:p>
          <a:p>
            <a:r>
              <a:rPr lang="en-US" sz="2400" dirty="0" smtClean="0"/>
              <a:t>The real questions will be:</a:t>
            </a:r>
          </a:p>
          <a:p>
            <a:pPr marL="457200" indent="-457200">
              <a:buFont typeface="+mj-lt"/>
              <a:buAutoNum type="arabicPeriod"/>
            </a:pPr>
            <a:r>
              <a:rPr lang="en-US" sz="2400" dirty="0" smtClean="0"/>
              <a:t> </a:t>
            </a:r>
            <a:r>
              <a:rPr lang="en-US" sz="2400" dirty="0"/>
              <a:t>D</a:t>
            </a:r>
            <a:r>
              <a:rPr lang="en-US" sz="2400" dirty="0" smtClean="0"/>
              <a:t>id the Scriptures define this particular time as -</a:t>
            </a:r>
            <a:r>
              <a:rPr lang="en-US" sz="2400" dirty="0"/>
              <a:t> </a:t>
            </a:r>
            <a:r>
              <a:rPr lang="en-US" sz="2400" b="1" u="sng" dirty="0" smtClean="0">
                <a:solidFill>
                  <a:srgbClr val="FF0000"/>
                </a:solidFill>
                <a:latin typeface="Comic Sans MS" pitchFamily="66" charset="0"/>
              </a:rPr>
              <a:t>when the sun was going down as in the timeframe from</a:t>
            </a:r>
            <a:r>
              <a:rPr lang="en-US" sz="2400" b="1" dirty="0" smtClean="0">
                <a:solidFill>
                  <a:srgbClr val="FF0000"/>
                </a:solidFill>
                <a:latin typeface="Comic Sans MS" pitchFamily="66" charset="0"/>
              </a:rPr>
              <a:t> </a:t>
            </a:r>
            <a:r>
              <a:rPr lang="en-US" sz="2400" b="1" u="sng" dirty="0" smtClean="0">
                <a:solidFill>
                  <a:srgbClr val="00B0F0"/>
                </a:solidFill>
                <a:latin typeface="Comic Sans MS" pitchFamily="66" charset="0"/>
              </a:rPr>
              <a:t>after noon</a:t>
            </a:r>
            <a:r>
              <a:rPr lang="en-US" sz="2400" b="1" dirty="0" smtClean="0">
                <a:solidFill>
                  <a:srgbClr val="00B0F0"/>
                </a:solidFill>
                <a:latin typeface="Comic Sans MS" pitchFamily="66" charset="0"/>
              </a:rPr>
              <a:t> </a:t>
            </a:r>
            <a:r>
              <a:rPr lang="en-US" sz="2400" b="1" u="sng" dirty="0" smtClean="0">
                <a:solidFill>
                  <a:srgbClr val="FF9900"/>
                </a:solidFill>
                <a:latin typeface="Comic Sans MS" pitchFamily="66" charset="0"/>
              </a:rPr>
              <a:t>until sunset</a:t>
            </a:r>
            <a:r>
              <a:rPr lang="en-US" sz="2400" b="1" dirty="0" smtClean="0">
                <a:solidFill>
                  <a:srgbClr val="FF9900"/>
                </a:solidFill>
                <a:latin typeface="Comic Sans MS" pitchFamily="66" charset="0"/>
              </a:rPr>
              <a:t>?</a:t>
            </a:r>
            <a:r>
              <a:rPr lang="en-US" sz="2400" b="1" u="sng" dirty="0" smtClean="0">
                <a:solidFill>
                  <a:srgbClr val="FF9900"/>
                </a:solidFill>
                <a:latin typeface="Comic Sans MS" pitchFamily="66" charset="0"/>
              </a:rPr>
              <a:t>  </a:t>
            </a:r>
            <a:endParaRPr lang="en-US" sz="2400" b="1" u="sng" dirty="0">
              <a:solidFill>
                <a:srgbClr val="FF9900"/>
              </a:solidFill>
              <a:latin typeface="Comic Sans MS" pitchFamily="66" charset="0"/>
            </a:endParaRPr>
          </a:p>
        </p:txBody>
      </p:sp>
      <p:sp>
        <p:nvSpPr>
          <p:cNvPr id="4"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30</a:t>
            </a:fld>
            <a:endParaRPr lang="en-US" sz="1100" dirty="0">
              <a:solidFill>
                <a:schemeClr val="tx1"/>
              </a:solidFill>
            </a:endParaRPr>
          </a:p>
        </p:txBody>
      </p:sp>
    </p:spTree>
    <p:extLst>
      <p:ext uri="{BB962C8B-B14F-4D97-AF65-F5344CB8AC3E}">
        <p14:creationId xmlns:p14="http://schemas.microsoft.com/office/powerpoint/2010/main" val="219283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9905" y="437111"/>
            <a:ext cx="7472738" cy="1371600"/>
          </a:xfrm>
          <a:solidFill>
            <a:schemeClr val="accent4">
              <a:lumMod val="20000"/>
              <a:lumOff val="80000"/>
            </a:schemeClr>
          </a:solidFill>
          <a:ln w="57150">
            <a:solidFill>
              <a:srgbClr val="00B0F0"/>
            </a:solidFill>
          </a:ln>
          <a:scene3d>
            <a:camera prst="orthographicFront"/>
            <a:lightRig rig="threePt" dir="t"/>
          </a:scene3d>
          <a:sp3d>
            <a:bevelT prst="relaxedInset"/>
          </a:sp3d>
        </p:spPr>
        <p:txBody>
          <a:bodyPr>
            <a:normAutofit fontScale="90000"/>
            <a:sp3d extrusionH="57150">
              <a:bevelT h="25400" prst="softRound"/>
            </a:sp3d>
          </a:bodyPr>
          <a:lstStyle/>
          <a:p>
            <a:pPr algn="ctr"/>
            <a:r>
              <a:rPr lang="en-US" b="1" dirty="0" smtClean="0">
                <a:solidFill>
                  <a:srgbClr val="CC00FF"/>
                </a:solidFill>
              </a:rPr>
              <a:t>The Mixing of Light on the </a:t>
            </a:r>
            <a:br>
              <a:rPr lang="en-US" b="1" dirty="0" smtClean="0">
                <a:solidFill>
                  <a:srgbClr val="CC00FF"/>
                </a:solidFill>
              </a:rPr>
            </a:br>
            <a:r>
              <a:rPr lang="en-US" b="1" u="sng" dirty="0" smtClean="0">
                <a:solidFill>
                  <a:srgbClr val="CC00FF"/>
                </a:solidFill>
              </a:rPr>
              <a:t>First 3 Cycles of Creation</a:t>
            </a:r>
            <a:endParaRPr lang="en-US" b="1" u="sng" dirty="0">
              <a:solidFill>
                <a:srgbClr val="CC00FF"/>
              </a:solidFill>
            </a:endParaRPr>
          </a:p>
        </p:txBody>
      </p:sp>
      <p:sp>
        <p:nvSpPr>
          <p:cNvPr id="3" name="Content Placeholder 2"/>
          <p:cNvSpPr>
            <a:spLocks noGrp="1"/>
          </p:cNvSpPr>
          <p:nvPr>
            <p:ph idx="1"/>
          </p:nvPr>
        </p:nvSpPr>
        <p:spPr>
          <a:xfrm>
            <a:off x="318499" y="2103119"/>
            <a:ext cx="11537879" cy="4348481"/>
          </a:xfrm>
        </p:spPr>
        <p:txBody>
          <a:bodyPr anchor="ctr">
            <a:scene3d>
              <a:camera prst="orthographicFront"/>
              <a:lightRig rig="threePt" dir="t"/>
            </a:scene3d>
            <a:sp3d extrusionH="57150">
              <a:bevelT w="38100" h="38100"/>
            </a:sp3d>
          </a:bodyPr>
          <a:lstStyle/>
          <a:p>
            <a:pPr marL="457200" lvl="0" indent="-457200">
              <a:buClr>
                <a:prstClr val="black">
                  <a:lumMod val="85000"/>
                  <a:lumOff val="15000"/>
                </a:prstClr>
              </a:buClr>
              <a:buFont typeface="+mj-lt"/>
              <a:buAutoNum type="arabicPeriod" startAt="2"/>
            </a:pPr>
            <a:r>
              <a:rPr lang="en-US" sz="2400" dirty="0" smtClean="0">
                <a:solidFill>
                  <a:prstClr val="black"/>
                </a:solidFill>
              </a:rPr>
              <a:t>Was </a:t>
            </a:r>
            <a:r>
              <a:rPr lang="en-US" sz="2400" b="1" i="1" dirty="0">
                <a:solidFill>
                  <a:prstClr val="black"/>
                </a:solidFill>
              </a:rPr>
              <a:t>“the sun </a:t>
            </a:r>
            <a:r>
              <a:rPr lang="en-US" sz="2400" b="1" i="1" u="sng" dirty="0">
                <a:solidFill>
                  <a:prstClr val="black"/>
                </a:solidFill>
              </a:rPr>
              <a:t>going down</a:t>
            </a:r>
            <a:r>
              <a:rPr lang="en-US" sz="2400" b="1" i="1" dirty="0">
                <a:solidFill>
                  <a:prstClr val="black"/>
                </a:solidFill>
              </a:rPr>
              <a:t>” </a:t>
            </a:r>
            <a:r>
              <a:rPr lang="en-US" sz="2400" dirty="0">
                <a:solidFill>
                  <a:prstClr val="black"/>
                </a:solidFill>
              </a:rPr>
              <a:t>a </a:t>
            </a:r>
            <a:r>
              <a:rPr lang="en-US" sz="2400" dirty="0" smtClean="0">
                <a:solidFill>
                  <a:prstClr val="black"/>
                </a:solidFill>
              </a:rPr>
              <a:t>positive determining factor documented in Genesis 1, and </a:t>
            </a:r>
            <a:r>
              <a:rPr lang="en-US" sz="2400" dirty="0">
                <a:solidFill>
                  <a:prstClr val="black"/>
                </a:solidFill>
              </a:rPr>
              <a:t>foundational platform for determining time in the first 3 cycles of creation?</a:t>
            </a:r>
          </a:p>
          <a:p>
            <a:pPr marL="457200" lvl="0" indent="-457200">
              <a:buClr>
                <a:prstClr val="black">
                  <a:lumMod val="85000"/>
                  <a:lumOff val="15000"/>
                </a:prstClr>
              </a:buClr>
              <a:buFont typeface="+mj-lt"/>
              <a:buAutoNum type="arabicPeriod" startAt="2"/>
            </a:pPr>
            <a:r>
              <a:rPr lang="en-US" sz="2400" dirty="0">
                <a:solidFill>
                  <a:prstClr val="black"/>
                </a:solidFill>
              </a:rPr>
              <a:t>How is it that there was an </a:t>
            </a:r>
            <a:r>
              <a:rPr lang="en-US" sz="2400" b="1" dirty="0">
                <a:solidFill>
                  <a:srgbClr val="CC9900"/>
                </a:solidFill>
              </a:rPr>
              <a:t>ereb</a:t>
            </a:r>
            <a:r>
              <a:rPr lang="en-US" sz="2400" dirty="0">
                <a:solidFill>
                  <a:prstClr val="black"/>
                </a:solidFill>
              </a:rPr>
              <a:t> </a:t>
            </a:r>
            <a:r>
              <a:rPr lang="en-US" sz="2400" dirty="0">
                <a:solidFill>
                  <a:srgbClr val="CC00FF"/>
                </a:solidFill>
              </a:rPr>
              <a:t>(mixture of light and darkness) </a:t>
            </a:r>
            <a:r>
              <a:rPr lang="en-US" sz="2400" dirty="0">
                <a:solidFill>
                  <a:prstClr val="black"/>
                </a:solidFill>
              </a:rPr>
              <a:t>in </a:t>
            </a:r>
            <a:r>
              <a:rPr lang="en-US" sz="2400" dirty="0" smtClean="0">
                <a:solidFill>
                  <a:prstClr val="black"/>
                </a:solidFill>
              </a:rPr>
              <a:t/>
            </a:r>
            <a:br>
              <a:rPr lang="en-US" sz="2400" dirty="0" smtClean="0">
                <a:solidFill>
                  <a:prstClr val="black"/>
                </a:solidFill>
              </a:rPr>
            </a:br>
            <a:r>
              <a:rPr lang="en-US" sz="2400" dirty="0" smtClean="0">
                <a:solidFill>
                  <a:prstClr val="black"/>
                </a:solidFill>
              </a:rPr>
              <a:t>the </a:t>
            </a:r>
            <a:r>
              <a:rPr lang="en-US" sz="2400" dirty="0">
                <a:solidFill>
                  <a:prstClr val="black"/>
                </a:solidFill>
              </a:rPr>
              <a:t>first 3 cycles of creation and the orb of the sun had still not been commissioned with light?</a:t>
            </a:r>
          </a:p>
          <a:p>
            <a:pPr marL="457200" lvl="0" indent="-457200">
              <a:buClr>
                <a:prstClr val="black">
                  <a:lumMod val="85000"/>
                  <a:lumOff val="15000"/>
                </a:prstClr>
              </a:buClr>
              <a:buFont typeface="+mj-lt"/>
              <a:buAutoNum type="arabicPeriod" startAt="2"/>
            </a:pPr>
            <a:r>
              <a:rPr lang="en-US" sz="2400" dirty="0">
                <a:solidFill>
                  <a:prstClr val="black"/>
                </a:solidFill>
              </a:rPr>
              <a:t>My friend:  Is it the orb of the sun which determines an evening mixture or is it the </a:t>
            </a:r>
            <a:r>
              <a:rPr lang="en-US" sz="2400" b="1" dirty="0" smtClean="0">
                <a:solidFill>
                  <a:prstClr val="black"/>
                </a:solidFill>
                <a:effectLst>
                  <a:glow rad="127000">
                    <a:schemeClr val="accent3">
                      <a:lumMod val="60000"/>
                      <a:lumOff val="40000"/>
                    </a:schemeClr>
                  </a:glow>
                </a:effectLst>
              </a:rPr>
              <a:t>residual </a:t>
            </a:r>
            <a:r>
              <a:rPr lang="en-US" sz="2400" b="1" dirty="0" smtClean="0">
                <a:solidFill>
                  <a:srgbClr val="0000FF"/>
                </a:solidFill>
                <a:effectLst>
                  <a:glow rad="127000">
                    <a:schemeClr val="accent3">
                      <a:lumMod val="60000"/>
                      <a:lumOff val="40000"/>
                    </a:schemeClr>
                  </a:glow>
                </a:effectLst>
              </a:rPr>
              <a:t>light</a:t>
            </a:r>
            <a:r>
              <a:rPr lang="en-US" sz="2400" b="1" dirty="0" smtClean="0">
                <a:solidFill>
                  <a:prstClr val="black"/>
                </a:solidFill>
                <a:effectLst>
                  <a:glow rad="127000">
                    <a:schemeClr val="accent3">
                      <a:lumMod val="60000"/>
                      <a:lumOff val="40000"/>
                    </a:schemeClr>
                  </a:glow>
                </a:effectLst>
              </a:rPr>
              <a:t> </a:t>
            </a:r>
            <a:r>
              <a:rPr lang="en-US" sz="2400" dirty="0">
                <a:solidFill>
                  <a:prstClr val="black"/>
                </a:solidFill>
              </a:rPr>
              <a:t>which emanates from the sun?  </a:t>
            </a:r>
            <a:r>
              <a:rPr lang="en-US" sz="2400" dirty="0">
                <a:solidFill>
                  <a:srgbClr val="CC00FF"/>
                </a:solidFill>
              </a:rPr>
              <a:t>Yes, </a:t>
            </a:r>
            <a:r>
              <a:rPr lang="en-US" sz="2400" b="1" dirty="0" err="1">
                <a:solidFill>
                  <a:srgbClr val="0000FF"/>
                </a:solidFill>
              </a:rPr>
              <a:t>Yahusha</a:t>
            </a:r>
            <a:r>
              <a:rPr lang="en-US" sz="2400" dirty="0">
                <a:solidFill>
                  <a:srgbClr val="CC00FF"/>
                </a:solidFill>
              </a:rPr>
              <a:t> provided the light for the first 3 cycles of creation and possibly some on the 4</a:t>
            </a:r>
            <a:r>
              <a:rPr lang="en-US" sz="2400" baseline="30000" dirty="0">
                <a:solidFill>
                  <a:srgbClr val="CC00FF"/>
                </a:solidFill>
              </a:rPr>
              <a:t>th</a:t>
            </a:r>
            <a:r>
              <a:rPr lang="en-US" sz="2400" dirty="0">
                <a:solidFill>
                  <a:srgbClr val="CC00FF"/>
                </a:solidFill>
              </a:rPr>
              <a:t> too!  </a:t>
            </a:r>
            <a:r>
              <a:rPr lang="en-US" sz="2400" dirty="0" smtClean="0">
                <a:solidFill>
                  <a:srgbClr val="CC00FF"/>
                </a:solidFill>
                <a:sym typeface="Wingdings" panose="05000000000000000000" pitchFamily="2" charset="2"/>
              </a:rPr>
              <a:t></a:t>
            </a:r>
            <a:endParaRPr lang="en-US" sz="2400" dirty="0">
              <a:solidFill>
                <a:srgbClr val="CC00FF"/>
              </a:solidFill>
            </a:endParaRPr>
          </a:p>
        </p:txBody>
      </p:sp>
      <p:sp>
        <p:nvSpPr>
          <p:cNvPr id="5"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31</a:t>
            </a:fld>
            <a:endParaRPr lang="en-US" sz="1100" dirty="0">
              <a:solidFill>
                <a:schemeClr val="tx1"/>
              </a:solidFill>
            </a:endParaRPr>
          </a:p>
        </p:txBody>
      </p:sp>
    </p:spTree>
    <p:extLst>
      <p:ext uri="{BB962C8B-B14F-4D97-AF65-F5344CB8AC3E}">
        <p14:creationId xmlns:p14="http://schemas.microsoft.com/office/powerpoint/2010/main" val="31992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rgbClr val="0000FF">
                <a:lumMod val="22000"/>
              </a:srgbClr>
            </a:gs>
            <a:gs pos="100000">
              <a:srgbClr val="FFFF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062" y="190119"/>
            <a:ext cx="11797048" cy="6439283"/>
          </a:xfrm>
          <a:solidFill>
            <a:schemeClr val="bg1"/>
          </a:solidFill>
          <a:ln w="57150">
            <a:solidFill>
              <a:schemeClr val="accent1"/>
            </a:solidFill>
          </a:ln>
          <a:scene3d>
            <a:camera prst="orthographicFront"/>
            <a:lightRig rig="threePt" dir="t"/>
          </a:scene3d>
          <a:sp3d>
            <a:bevelT w="165100" prst="coolSlant"/>
          </a:sp3d>
        </p:spPr>
        <p:txBody>
          <a:bodyPr anchor="ctr">
            <a:normAutofit/>
            <a:sp3d extrusionH="57150">
              <a:bevelT w="38100" h="38100"/>
            </a:sp3d>
          </a:bodyPr>
          <a:lstStyle/>
          <a:p>
            <a:pPr lvl="0">
              <a:buClr>
                <a:prstClr val="black">
                  <a:lumMod val="85000"/>
                  <a:lumOff val="15000"/>
                </a:prstClr>
              </a:buClr>
            </a:pPr>
            <a:endParaRPr lang="en-US" sz="800" dirty="0" smtClean="0">
              <a:solidFill>
                <a:prstClr val="black"/>
              </a:solidFill>
            </a:endParaRPr>
          </a:p>
          <a:p>
            <a:pPr lvl="0">
              <a:buClr>
                <a:prstClr val="black">
                  <a:lumMod val="85000"/>
                  <a:lumOff val="15000"/>
                </a:prstClr>
              </a:buClr>
            </a:pPr>
            <a:r>
              <a:rPr lang="en-US" sz="2400" dirty="0" smtClean="0">
                <a:solidFill>
                  <a:prstClr val="black"/>
                </a:solidFill>
              </a:rPr>
              <a:t>Yes some may say this is “splitting hairs” but the fact is, there was </a:t>
            </a:r>
            <a:br>
              <a:rPr lang="en-US" sz="2400" dirty="0" smtClean="0">
                <a:solidFill>
                  <a:prstClr val="black"/>
                </a:solidFill>
              </a:rPr>
            </a:br>
            <a:r>
              <a:rPr lang="en-US" sz="2400" dirty="0" smtClean="0">
                <a:solidFill>
                  <a:prstClr val="black"/>
                </a:solidFill>
              </a:rPr>
              <a:t>no </a:t>
            </a:r>
            <a:r>
              <a:rPr lang="en-US" sz="2400" b="1" dirty="0" smtClean="0">
                <a:solidFill>
                  <a:prstClr val="black"/>
                </a:solidFill>
                <a:effectLst>
                  <a:glow rad="127000">
                    <a:srgbClr val="FFFF00"/>
                  </a:glow>
                </a:effectLst>
              </a:rPr>
              <a:t>sun</a:t>
            </a:r>
            <a:r>
              <a:rPr lang="en-US" sz="2400" dirty="0" smtClean="0">
                <a:solidFill>
                  <a:prstClr val="black"/>
                </a:solidFill>
              </a:rPr>
              <a:t> light on the first 3 cycles of creation and there was still light </a:t>
            </a:r>
            <a:br>
              <a:rPr lang="en-US" sz="2400" dirty="0" smtClean="0">
                <a:solidFill>
                  <a:prstClr val="black"/>
                </a:solidFill>
              </a:rPr>
            </a:br>
            <a:r>
              <a:rPr lang="en-US" sz="2400" dirty="0" smtClean="0">
                <a:solidFill>
                  <a:prstClr val="black"/>
                </a:solidFill>
              </a:rPr>
              <a:t>to cause a </a:t>
            </a:r>
            <a:r>
              <a:rPr lang="en-US" sz="2400" b="1" u="sng" dirty="0" smtClean="0">
                <a:solidFill>
                  <a:srgbClr val="990099"/>
                </a:solidFill>
              </a:rPr>
              <a:t>light and darkness mixture</a:t>
            </a:r>
            <a:r>
              <a:rPr lang="en-US" sz="2400" dirty="0" smtClean="0">
                <a:solidFill>
                  <a:prstClr val="black"/>
                </a:solidFill>
              </a:rPr>
              <a:t> to be named – </a:t>
            </a:r>
            <a:r>
              <a:rPr lang="en-US" sz="2400" b="1" dirty="0" smtClean="0">
                <a:solidFill>
                  <a:srgbClr val="CC9900"/>
                </a:solidFill>
              </a:rPr>
              <a:t>ereb.</a:t>
            </a:r>
            <a:r>
              <a:rPr lang="en-US" sz="2400" b="1" dirty="0" smtClean="0">
                <a:solidFill>
                  <a:srgbClr val="00B050"/>
                </a:solidFill>
              </a:rPr>
              <a:t> </a:t>
            </a:r>
          </a:p>
          <a:p>
            <a:pPr marL="0" lvl="0" indent="0">
              <a:buClr>
                <a:prstClr val="black">
                  <a:lumMod val="85000"/>
                  <a:lumOff val="15000"/>
                </a:prstClr>
              </a:buClr>
              <a:buNone/>
            </a:pPr>
            <a:endParaRPr lang="en-US" sz="2400" b="1" dirty="0" smtClean="0">
              <a:solidFill>
                <a:srgbClr val="00B050"/>
              </a:solidFill>
            </a:endParaRPr>
          </a:p>
          <a:p>
            <a:pPr marL="457200" lvl="0" indent="-457200">
              <a:buClr>
                <a:prstClr val="black">
                  <a:lumMod val="85000"/>
                  <a:lumOff val="15000"/>
                </a:prstClr>
              </a:buClr>
              <a:buFont typeface="+mj-lt"/>
              <a:buAutoNum type="arabicPeriod" startAt="6"/>
            </a:pPr>
            <a:r>
              <a:rPr lang="en-US" sz="2400" dirty="0" smtClean="0">
                <a:solidFill>
                  <a:srgbClr val="00B050"/>
                </a:solidFill>
              </a:rPr>
              <a:t>So tell me, how is it that – TODAY - the orb of the sun is identified as being </a:t>
            </a:r>
            <a:br>
              <a:rPr lang="en-US" sz="2400" dirty="0" smtClean="0">
                <a:solidFill>
                  <a:srgbClr val="00B050"/>
                </a:solidFill>
              </a:rPr>
            </a:br>
            <a:r>
              <a:rPr lang="en-US" sz="2400" u="sng" dirty="0" smtClean="0">
                <a:solidFill>
                  <a:srgbClr val="FF0000"/>
                </a:solidFill>
              </a:rPr>
              <a:t>the</a:t>
            </a:r>
            <a:r>
              <a:rPr lang="en-US" sz="2400" dirty="0" smtClean="0">
                <a:solidFill>
                  <a:srgbClr val="FF0000"/>
                </a:solidFill>
              </a:rPr>
              <a:t> </a:t>
            </a:r>
            <a:r>
              <a:rPr lang="en-US" sz="2400" u="sng" dirty="0" smtClean="0">
                <a:solidFill>
                  <a:srgbClr val="FF0000"/>
                </a:solidFill>
              </a:rPr>
              <a:t>determining factor</a:t>
            </a:r>
            <a:r>
              <a:rPr lang="en-US" sz="2400" dirty="0" smtClean="0">
                <a:solidFill>
                  <a:srgbClr val="00B050"/>
                </a:solidFill>
              </a:rPr>
              <a:t> for identifying when an </a:t>
            </a:r>
            <a:r>
              <a:rPr lang="en-US" sz="2400" b="1" dirty="0" smtClean="0">
                <a:solidFill>
                  <a:srgbClr val="CC9900"/>
                </a:solidFill>
              </a:rPr>
              <a:t>ereb</a:t>
            </a:r>
            <a:r>
              <a:rPr lang="en-US" sz="2400" dirty="0" smtClean="0">
                <a:solidFill>
                  <a:srgbClr val="00B050"/>
                </a:solidFill>
              </a:rPr>
              <a:t> (</a:t>
            </a:r>
            <a:r>
              <a:rPr lang="en-US" sz="2400" b="1" dirty="0" smtClean="0">
                <a:solidFill>
                  <a:srgbClr val="CC9900"/>
                </a:solidFill>
              </a:rPr>
              <a:t>evening</a:t>
            </a:r>
            <a:r>
              <a:rPr lang="en-US" sz="2400" dirty="0" smtClean="0">
                <a:solidFill>
                  <a:srgbClr val="00B050"/>
                </a:solidFill>
              </a:rPr>
              <a:t>) light </a:t>
            </a:r>
            <a:br>
              <a:rPr lang="en-US" sz="2400" dirty="0" smtClean="0">
                <a:solidFill>
                  <a:srgbClr val="00B050"/>
                </a:solidFill>
              </a:rPr>
            </a:br>
            <a:r>
              <a:rPr lang="en-US" sz="2400" dirty="0" smtClean="0">
                <a:solidFill>
                  <a:srgbClr val="00B050"/>
                </a:solidFill>
              </a:rPr>
              <a:t>and darkness mixture can exist? </a:t>
            </a:r>
          </a:p>
          <a:p>
            <a:pPr marL="457200" lvl="0" indent="-457200">
              <a:buClr>
                <a:prstClr val="black">
                  <a:lumMod val="85000"/>
                  <a:lumOff val="15000"/>
                </a:prstClr>
              </a:buClr>
              <a:buFont typeface="+mj-lt"/>
              <a:buAutoNum type="arabicPeriod" startAt="6"/>
            </a:pPr>
            <a:endParaRPr lang="en-US" sz="2400" dirty="0" smtClean="0">
              <a:solidFill>
                <a:srgbClr val="00B050"/>
              </a:solidFill>
            </a:endParaRPr>
          </a:p>
          <a:p>
            <a:pPr marL="457200" lvl="0" indent="-457200">
              <a:buClr>
                <a:prstClr val="black">
                  <a:lumMod val="85000"/>
                  <a:lumOff val="15000"/>
                </a:prstClr>
              </a:buClr>
              <a:buFont typeface="+mj-lt"/>
              <a:buAutoNum type="arabicPeriod" startAt="6"/>
            </a:pPr>
            <a:r>
              <a:rPr lang="en-US" sz="2400" dirty="0" smtClean="0">
                <a:solidFill>
                  <a:srgbClr val="00B050"/>
                </a:solidFill>
              </a:rPr>
              <a:t>Where is the </a:t>
            </a:r>
            <a:r>
              <a:rPr lang="en-US" sz="2400" u="sng" dirty="0" smtClean="0">
                <a:solidFill>
                  <a:srgbClr val="CC00FF"/>
                </a:solidFill>
              </a:rPr>
              <a:t>light and</a:t>
            </a:r>
            <a:r>
              <a:rPr lang="en-US" sz="2400" dirty="0" smtClean="0">
                <a:solidFill>
                  <a:srgbClr val="CC00FF"/>
                </a:solidFill>
              </a:rPr>
              <a:t> </a:t>
            </a:r>
            <a:r>
              <a:rPr lang="en-US" sz="2400" b="1" u="sng" dirty="0" smtClean="0"/>
              <a:t>darkness</a:t>
            </a:r>
            <a:r>
              <a:rPr lang="en-US" sz="2400" dirty="0" smtClean="0">
                <a:solidFill>
                  <a:srgbClr val="CC00FF"/>
                </a:solidFill>
              </a:rPr>
              <a:t> </a:t>
            </a:r>
            <a:r>
              <a:rPr lang="en-US" sz="2400" u="sng" dirty="0" smtClean="0">
                <a:solidFill>
                  <a:srgbClr val="CC00FF"/>
                </a:solidFill>
              </a:rPr>
              <a:t>mixture</a:t>
            </a:r>
            <a:r>
              <a:rPr lang="en-US" sz="2400" dirty="0" smtClean="0">
                <a:solidFill>
                  <a:srgbClr val="CC00FF"/>
                </a:solidFill>
              </a:rPr>
              <a:t> </a:t>
            </a:r>
            <a:r>
              <a:rPr lang="en-US" sz="2400" dirty="0" smtClean="0">
                <a:solidFill>
                  <a:srgbClr val="00B050"/>
                </a:solidFill>
              </a:rPr>
              <a:t>during a hot afternoon when </a:t>
            </a:r>
            <a:br>
              <a:rPr lang="en-US" sz="2400" dirty="0" smtClean="0">
                <a:solidFill>
                  <a:srgbClr val="00B050"/>
                </a:solidFill>
              </a:rPr>
            </a:br>
            <a:r>
              <a:rPr lang="en-US" sz="2400" dirty="0" smtClean="0">
                <a:solidFill>
                  <a:srgbClr val="00B050"/>
                </a:solidFill>
              </a:rPr>
              <a:t>the sun is directly overhead and at about 45 degrees Celsius? </a:t>
            </a:r>
          </a:p>
          <a:p>
            <a:pPr marL="0" lvl="0" indent="0">
              <a:buClr>
                <a:prstClr val="black">
                  <a:lumMod val="85000"/>
                  <a:lumOff val="15000"/>
                </a:prstClr>
              </a:buClr>
              <a:buNone/>
            </a:pPr>
            <a:endParaRPr lang="en-US" sz="2400" dirty="0" smtClean="0">
              <a:solidFill>
                <a:srgbClr val="00B050"/>
              </a:solidFill>
            </a:endParaRPr>
          </a:p>
          <a:p>
            <a:pPr marL="457200" indent="-457200">
              <a:buClr>
                <a:prstClr val="black">
                  <a:lumMod val="85000"/>
                  <a:lumOff val="15000"/>
                </a:prstClr>
              </a:buClr>
              <a:buFont typeface="+mj-lt"/>
              <a:buAutoNum type="arabicPeriod" startAt="8"/>
            </a:pPr>
            <a:r>
              <a:rPr lang="en-US" sz="2400" dirty="0"/>
              <a:t>It </a:t>
            </a:r>
            <a:r>
              <a:rPr lang="en-US" sz="2400" b="1" dirty="0">
                <a:solidFill>
                  <a:schemeClr val="accent5">
                    <a:lumMod val="75000"/>
                  </a:schemeClr>
                </a:solidFill>
              </a:rPr>
              <a:t>seems clear </a:t>
            </a:r>
            <a:r>
              <a:rPr lang="en-US" sz="2400" dirty="0"/>
              <a:t>there is </a:t>
            </a:r>
            <a:r>
              <a:rPr lang="en-US" sz="2400" u="sng" dirty="0">
                <a:solidFill>
                  <a:srgbClr val="FF3300"/>
                </a:solidFill>
              </a:rPr>
              <a:t>an agenda</a:t>
            </a:r>
            <a:r>
              <a:rPr lang="en-US" sz="2400" dirty="0">
                <a:solidFill>
                  <a:srgbClr val="FF3300"/>
                </a:solidFill>
              </a:rPr>
              <a:t> </a:t>
            </a:r>
            <a:r>
              <a:rPr lang="en-US" sz="2400" dirty="0"/>
              <a:t>for declaring </a:t>
            </a:r>
            <a:r>
              <a:rPr lang="en-US" sz="2400" b="1" dirty="0" smtClean="0">
                <a:solidFill>
                  <a:srgbClr val="CC9900"/>
                </a:solidFill>
              </a:rPr>
              <a:t>“an evening” </a:t>
            </a:r>
            <a:r>
              <a:rPr lang="en-US" sz="2400" dirty="0"/>
              <a:t>in the afternoon.  Is the sun going down from the noon mark on?  Well yes from our miniscule vantage point the sun definitely </a:t>
            </a:r>
            <a:r>
              <a:rPr lang="en-US" sz="2400" b="1" dirty="0">
                <a:effectLst>
                  <a:glow rad="127000">
                    <a:srgbClr val="00FF00"/>
                  </a:glow>
                </a:effectLst>
              </a:rPr>
              <a:t>appears</a:t>
            </a:r>
            <a:r>
              <a:rPr lang="en-US" sz="2400" dirty="0"/>
              <a:t> to “go down.”</a:t>
            </a:r>
          </a:p>
          <a:p>
            <a:pPr lvl="0">
              <a:buClr>
                <a:prstClr val="black">
                  <a:lumMod val="85000"/>
                  <a:lumOff val="15000"/>
                </a:prstClr>
              </a:buClr>
            </a:pPr>
            <a:endParaRPr lang="en-US" sz="2400" dirty="0">
              <a:solidFill>
                <a:srgbClr val="00B050"/>
              </a:solidFill>
            </a:endParaRPr>
          </a:p>
        </p:txBody>
      </p:sp>
      <p:sp>
        <p:nvSpPr>
          <p:cNvPr id="4"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32</a:t>
            </a:fld>
            <a:endParaRPr lang="en-US" sz="1100" dirty="0">
              <a:solidFill>
                <a:schemeClr val="tx1"/>
              </a:solidFill>
            </a:endParaRPr>
          </a:p>
        </p:txBody>
      </p:sp>
    </p:spTree>
    <p:extLst>
      <p:ext uri="{BB962C8B-B14F-4D97-AF65-F5344CB8AC3E}">
        <p14:creationId xmlns:p14="http://schemas.microsoft.com/office/powerpoint/2010/main" val="242541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rgbClr val="0000FF">
                <a:lumMod val="22000"/>
              </a:srgbClr>
            </a:gs>
            <a:gs pos="100000">
              <a:srgbClr val="FFFF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193183"/>
            <a:ext cx="11809927" cy="6478073"/>
          </a:xfrm>
          <a:solidFill>
            <a:schemeClr val="bg1"/>
          </a:solidFill>
          <a:ln w="57150">
            <a:solidFill>
              <a:schemeClr val="accent1"/>
            </a:solidFill>
          </a:ln>
          <a:scene3d>
            <a:camera prst="orthographicFront"/>
            <a:lightRig rig="threePt" dir="t"/>
          </a:scene3d>
          <a:sp3d>
            <a:bevelT w="165100" prst="coolSlant"/>
          </a:sp3d>
        </p:spPr>
        <p:txBody>
          <a:bodyPr anchor="ctr">
            <a:noAutofit/>
            <a:sp3d extrusionH="57150">
              <a:bevelT w="38100" h="38100"/>
            </a:sp3d>
          </a:bodyPr>
          <a:lstStyle/>
          <a:p>
            <a:pPr>
              <a:lnSpc>
                <a:spcPct val="150000"/>
              </a:lnSpc>
            </a:pPr>
            <a:r>
              <a:rPr lang="en-US" sz="2800" dirty="0" smtClean="0"/>
              <a:t>However, technically it is not going down one iota but is continuing forward in its commission to deliver heat and light to other places on the earth.  The sun does not actually go down.</a:t>
            </a:r>
          </a:p>
          <a:p>
            <a:pPr marL="0" indent="0">
              <a:lnSpc>
                <a:spcPct val="150000"/>
              </a:lnSpc>
              <a:buNone/>
            </a:pPr>
            <a:endParaRPr lang="en-US" sz="2800" dirty="0" smtClean="0"/>
          </a:p>
          <a:p>
            <a:pPr marL="514350" indent="-514350">
              <a:lnSpc>
                <a:spcPct val="150000"/>
              </a:lnSpc>
              <a:buFont typeface="+mj-lt"/>
              <a:buAutoNum type="arabicPeriod" startAt="9"/>
            </a:pPr>
            <a:r>
              <a:rPr lang="en-US" sz="2800" dirty="0" smtClean="0"/>
              <a:t>What does occur is that with excessive distance, the direct sunlight is prevented from traveling forever.  Did not </a:t>
            </a:r>
            <a:r>
              <a:rPr lang="en-US" sz="2800" dirty="0" smtClean="0">
                <a:solidFill>
                  <a:srgbClr val="0000FF"/>
                </a:solidFill>
              </a:rPr>
              <a:t>Yahuah</a:t>
            </a:r>
            <a:r>
              <a:rPr lang="en-US" sz="2800" dirty="0" smtClean="0"/>
              <a:t> declare in </a:t>
            </a:r>
            <a:r>
              <a:rPr lang="en-US" sz="2800" dirty="0" smtClean="0">
                <a:solidFill>
                  <a:srgbClr val="00B050"/>
                </a:solidFill>
              </a:rPr>
              <a:t>Genesis 1:4</a:t>
            </a:r>
            <a:r>
              <a:rPr lang="en-US" sz="2800" dirty="0" smtClean="0"/>
              <a:t> that He </a:t>
            </a:r>
            <a:r>
              <a:rPr lang="en-US" sz="2800" dirty="0" smtClean="0">
                <a:effectLst>
                  <a:glow rad="127000">
                    <a:srgbClr val="FFFF00"/>
                  </a:glow>
                </a:effectLst>
              </a:rPr>
              <a:t>divided the light from the darkness?</a:t>
            </a:r>
            <a:r>
              <a:rPr lang="en-US" sz="2800" dirty="0" smtClean="0"/>
              <a:t> </a:t>
            </a:r>
          </a:p>
        </p:txBody>
      </p:sp>
      <p:sp>
        <p:nvSpPr>
          <p:cNvPr id="4"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33</a:t>
            </a:fld>
            <a:endParaRPr lang="en-US" sz="1100" dirty="0">
              <a:solidFill>
                <a:schemeClr val="tx1"/>
              </a:solidFill>
            </a:endParaRPr>
          </a:p>
        </p:txBody>
      </p:sp>
    </p:spTree>
    <p:extLst>
      <p:ext uri="{BB962C8B-B14F-4D97-AF65-F5344CB8AC3E}">
        <p14:creationId xmlns:p14="http://schemas.microsoft.com/office/powerpoint/2010/main" val="55826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rgbClr val="0000FF">
                <a:lumMod val="22000"/>
              </a:srgbClr>
            </a:gs>
            <a:gs pos="100000">
              <a:srgbClr val="FFFF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193183"/>
            <a:ext cx="11809927" cy="6478073"/>
          </a:xfrm>
          <a:solidFill>
            <a:schemeClr val="bg1"/>
          </a:solidFill>
          <a:ln w="57150">
            <a:solidFill>
              <a:schemeClr val="accent1"/>
            </a:solidFill>
          </a:ln>
          <a:scene3d>
            <a:camera prst="orthographicFront"/>
            <a:lightRig rig="threePt" dir="t"/>
          </a:scene3d>
          <a:sp3d>
            <a:bevelT w="165100" prst="coolSlant"/>
          </a:sp3d>
        </p:spPr>
        <p:txBody>
          <a:bodyPr anchor="ctr">
            <a:noAutofit/>
            <a:sp3d extrusionH="57150">
              <a:bevelT w="38100" h="38100"/>
            </a:sp3d>
          </a:bodyPr>
          <a:lstStyle/>
          <a:p>
            <a:pPr marL="514350" indent="-514350">
              <a:lnSpc>
                <a:spcPct val="150000"/>
              </a:lnSpc>
              <a:buFont typeface="+mj-lt"/>
              <a:buAutoNum type="arabicPeriod" startAt="10"/>
            </a:pPr>
            <a:r>
              <a:rPr lang="en-US" sz="2800" dirty="0" smtClean="0"/>
              <a:t>How did </a:t>
            </a:r>
            <a:r>
              <a:rPr lang="en-US" sz="2800" dirty="0">
                <a:solidFill>
                  <a:srgbClr val="0000FF"/>
                </a:solidFill>
              </a:rPr>
              <a:t>Y</a:t>
            </a:r>
            <a:r>
              <a:rPr lang="en-US" sz="2800" dirty="0" smtClean="0">
                <a:solidFill>
                  <a:srgbClr val="0000FF"/>
                </a:solidFill>
              </a:rPr>
              <a:t>ahuah</a:t>
            </a:r>
            <a:r>
              <a:rPr lang="en-US" sz="2800" dirty="0" smtClean="0"/>
              <a:t> divide that light from the darkness?  </a:t>
            </a:r>
            <a:br>
              <a:rPr lang="en-US" sz="2800" dirty="0" smtClean="0"/>
            </a:br>
            <a:r>
              <a:rPr lang="en-US" sz="2800" dirty="0" smtClean="0"/>
              <a:t>Is it possible that He at that time, put a </a:t>
            </a:r>
            <a:r>
              <a:rPr lang="en-US" sz="2800" b="1" i="1" dirty="0" smtClean="0"/>
              <a:t>limitation of sorts </a:t>
            </a:r>
            <a:r>
              <a:rPr lang="en-US" sz="2800" dirty="0" smtClean="0"/>
              <a:t/>
            </a:r>
            <a:br>
              <a:rPr lang="en-US" sz="2800" dirty="0" smtClean="0"/>
            </a:br>
            <a:r>
              <a:rPr lang="en-US" sz="2800" dirty="0" smtClean="0"/>
              <a:t>on light itself?</a:t>
            </a:r>
          </a:p>
          <a:p>
            <a:pPr marL="514350" indent="-514350">
              <a:lnSpc>
                <a:spcPct val="150000"/>
              </a:lnSpc>
              <a:buFont typeface="+mj-lt"/>
              <a:buAutoNum type="arabicPeriod" startAt="10"/>
            </a:pPr>
            <a:endParaRPr lang="en-US" sz="2800" dirty="0" smtClean="0"/>
          </a:p>
          <a:p>
            <a:pPr marL="514350" indent="-514350">
              <a:lnSpc>
                <a:spcPct val="150000"/>
              </a:lnSpc>
              <a:buFont typeface="+mj-lt"/>
              <a:buAutoNum type="arabicPeriod" startAt="10"/>
            </a:pPr>
            <a:r>
              <a:rPr lang="en-US" sz="2800" dirty="0" smtClean="0"/>
              <a:t>Why does the light from a flashlight not shine forever through eternity?  </a:t>
            </a:r>
            <a:br>
              <a:rPr lang="en-US" sz="2800" dirty="0" smtClean="0"/>
            </a:br>
            <a:r>
              <a:rPr lang="en-US" sz="2800" dirty="0" smtClean="0"/>
              <a:t>Is it possible that there is an unknown limitation on the light? </a:t>
            </a:r>
            <a:endParaRPr lang="en-US" sz="2800" dirty="0"/>
          </a:p>
        </p:txBody>
      </p:sp>
      <p:sp>
        <p:nvSpPr>
          <p:cNvPr id="4"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34</a:t>
            </a:fld>
            <a:endParaRPr lang="en-US" sz="1100" dirty="0">
              <a:solidFill>
                <a:schemeClr val="tx1"/>
              </a:solidFill>
            </a:endParaRPr>
          </a:p>
        </p:txBody>
      </p:sp>
    </p:spTree>
    <p:extLst>
      <p:ext uri="{BB962C8B-B14F-4D97-AF65-F5344CB8AC3E}">
        <p14:creationId xmlns:p14="http://schemas.microsoft.com/office/powerpoint/2010/main" val="359053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rgbClr val="0000FF">
                <a:lumMod val="22000"/>
              </a:srgbClr>
            </a:gs>
            <a:gs pos="100000">
              <a:srgbClr val="FFFF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193183"/>
            <a:ext cx="11809927" cy="6478073"/>
          </a:xfrm>
          <a:solidFill>
            <a:schemeClr val="bg1"/>
          </a:solidFill>
          <a:ln w="57150">
            <a:solidFill>
              <a:schemeClr val="accent1"/>
            </a:solidFill>
          </a:ln>
          <a:scene3d>
            <a:camera prst="orthographicFront"/>
            <a:lightRig rig="threePt" dir="t"/>
          </a:scene3d>
          <a:sp3d>
            <a:bevelT w="165100" prst="coolSlant"/>
          </a:sp3d>
        </p:spPr>
        <p:txBody>
          <a:bodyPr anchor="ctr">
            <a:normAutofit/>
            <a:sp3d extrusionH="57150">
              <a:bevelT w="38100" h="38100"/>
            </a:sp3d>
          </a:bodyPr>
          <a:lstStyle/>
          <a:p>
            <a:r>
              <a:rPr lang="en-US" sz="2400" dirty="0" smtClean="0"/>
              <a:t>So in reality, today follows the exact same pattern as the first few cycles of creation!  The light having been gradually removed, forms the light and darkness </a:t>
            </a:r>
            <a:r>
              <a:rPr lang="en-US" sz="2400" b="1" dirty="0" smtClean="0">
                <a:solidFill>
                  <a:srgbClr val="F725E8"/>
                </a:solidFill>
              </a:rPr>
              <a:t>evening mixture.  </a:t>
            </a:r>
            <a:r>
              <a:rPr lang="en-US" sz="2400" dirty="0" smtClean="0"/>
              <a:t>The darkness overtakes the light that is moving on.</a:t>
            </a:r>
          </a:p>
          <a:p>
            <a:pPr marL="0" indent="0">
              <a:buNone/>
            </a:pPr>
            <a:r>
              <a:rPr lang="en-US" sz="2400" dirty="0" smtClean="0"/>
              <a:t>  </a:t>
            </a:r>
          </a:p>
          <a:p>
            <a:r>
              <a:rPr lang="en-US" sz="2400" dirty="0" smtClean="0"/>
              <a:t>There is really no direct influence from the sun orb itself!  </a:t>
            </a:r>
            <a:br>
              <a:rPr lang="en-US" sz="2400" dirty="0" smtClean="0"/>
            </a:br>
            <a:r>
              <a:rPr lang="en-US" sz="2400" dirty="0" smtClean="0"/>
              <a:t>A direct effect from the sun would be an eclipse of the sun where </a:t>
            </a:r>
            <a:br>
              <a:rPr lang="en-US" sz="2400" dirty="0" smtClean="0"/>
            </a:br>
            <a:r>
              <a:rPr lang="en-US" sz="2400" dirty="0" smtClean="0"/>
              <a:t>the direct light is blocked from covering the earth.</a:t>
            </a:r>
          </a:p>
          <a:p>
            <a:endParaRPr lang="en-US" sz="2400" dirty="0"/>
          </a:p>
          <a:p>
            <a:r>
              <a:rPr lang="en-US" sz="2400" dirty="0" smtClean="0"/>
              <a:t>Yahuah did not give us a blank command instructing us to not worship the sun.  Yahuah also  supplied the vital guidelines to automatically protect us from that abomination!</a:t>
            </a:r>
          </a:p>
          <a:p>
            <a:endParaRPr lang="en-US" sz="2400" dirty="0"/>
          </a:p>
          <a:p>
            <a:r>
              <a:rPr lang="en-US" sz="2400" dirty="0" smtClean="0"/>
              <a:t>We are not to look to the orb of the sun, but are constantly reminded to look to the </a:t>
            </a:r>
            <a:r>
              <a:rPr lang="en-US" sz="2400" b="1" dirty="0" smtClean="0">
                <a:effectLst>
                  <a:glow rad="127000">
                    <a:srgbClr val="00B0F0"/>
                  </a:glow>
                </a:effectLst>
              </a:rPr>
              <a:t>LIGHT!</a:t>
            </a:r>
          </a:p>
        </p:txBody>
      </p:sp>
      <p:sp>
        <p:nvSpPr>
          <p:cNvPr id="4"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35</a:t>
            </a:fld>
            <a:endParaRPr lang="en-US" sz="1100" dirty="0">
              <a:solidFill>
                <a:schemeClr val="tx1"/>
              </a:solidFill>
            </a:endParaRPr>
          </a:p>
        </p:txBody>
      </p:sp>
    </p:spTree>
    <p:extLst>
      <p:ext uri="{BB962C8B-B14F-4D97-AF65-F5344CB8AC3E}">
        <p14:creationId xmlns:p14="http://schemas.microsoft.com/office/powerpoint/2010/main" val="99294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7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75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1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rgbClr val="0000FF">
                <a:lumMod val="22000"/>
              </a:srgbClr>
            </a:gs>
            <a:gs pos="100000">
              <a:srgbClr val="FFFF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193183"/>
            <a:ext cx="11809927" cy="6478073"/>
          </a:xfrm>
          <a:solidFill>
            <a:schemeClr val="bg1"/>
          </a:solidFill>
          <a:ln w="57150">
            <a:solidFill>
              <a:schemeClr val="accent1"/>
            </a:solidFill>
          </a:ln>
          <a:scene3d>
            <a:camera prst="orthographicFront"/>
            <a:lightRig rig="threePt" dir="t"/>
          </a:scene3d>
          <a:sp3d>
            <a:bevelT w="165100" prst="coolSlant"/>
          </a:sp3d>
        </p:spPr>
        <p:txBody>
          <a:bodyPr anchor="t">
            <a:normAutofit/>
            <a:sp3d extrusionH="57150">
              <a:bevelT w="38100" h="38100"/>
            </a:sp3d>
          </a:bodyPr>
          <a:lstStyle/>
          <a:p>
            <a:pPr marL="0" indent="0">
              <a:buNone/>
            </a:pPr>
            <a:endParaRPr lang="en-US" sz="2400" dirty="0" smtClean="0"/>
          </a:p>
          <a:p>
            <a:r>
              <a:rPr lang="en-US" sz="2400" dirty="0" smtClean="0"/>
              <a:t>But yet </a:t>
            </a:r>
            <a:r>
              <a:rPr lang="en-US" sz="2400" b="1" u="sng" dirty="0" smtClean="0">
                <a:solidFill>
                  <a:srgbClr val="FF3300"/>
                </a:solidFill>
              </a:rPr>
              <a:t>we are taught to accept</a:t>
            </a:r>
            <a:r>
              <a:rPr lang="en-US" sz="2400" b="1" dirty="0" smtClean="0">
                <a:solidFill>
                  <a:srgbClr val="FF3300"/>
                </a:solidFill>
              </a:rPr>
              <a:t> – </a:t>
            </a:r>
            <a:r>
              <a:rPr lang="en-US" sz="2400" b="1" dirty="0" smtClean="0">
                <a:solidFill>
                  <a:srgbClr val="FF3300"/>
                </a:solidFill>
                <a:effectLst>
                  <a:glow rad="127000">
                    <a:schemeClr val="tx1"/>
                  </a:glow>
                </a:effectLst>
                <a:latin typeface="Arial Black" pitchFamily="34" charset="0"/>
              </a:rPr>
              <a:t>WITHOUT QUESTION </a:t>
            </a:r>
            <a:r>
              <a:rPr lang="en-US" sz="2400" b="1" dirty="0" smtClean="0">
                <a:solidFill>
                  <a:srgbClr val="FF3300"/>
                </a:solidFill>
              </a:rPr>
              <a:t>-  </a:t>
            </a:r>
          </a:p>
          <a:p>
            <a:pPr marL="0" indent="0">
              <a:buNone/>
            </a:pPr>
            <a:r>
              <a:rPr lang="en-US" sz="2400" b="1" dirty="0">
                <a:solidFill>
                  <a:srgbClr val="FF3300"/>
                </a:solidFill>
              </a:rPr>
              <a:t>	</a:t>
            </a:r>
            <a:r>
              <a:rPr lang="en-US" sz="2400" b="1" dirty="0" smtClean="0">
                <a:solidFill>
                  <a:srgbClr val="FF3300"/>
                </a:solidFill>
              </a:rPr>
              <a:t>	</a:t>
            </a:r>
            <a:r>
              <a:rPr lang="en-US" sz="2400" b="1" dirty="0" smtClean="0">
                <a:solidFill>
                  <a:srgbClr val="990099"/>
                </a:solidFill>
              </a:rPr>
              <a:t>“because the Pharisee derived TALMUD said”</a:t>
            </a:r>
            <a:r>
              <a:rPr lang="en-US" sz="2400" dirty="0" smtClean="0"/>
              <a:t> – </a:t>
            </a:r>
          </a:p>
          <a:p>
            <a:pPr marL="0" indent="0">
              <a:buNone/>
            </a:pPr>
            <a:r>
              <a:rPr lang="en-US" sz="2400" dirty="0" smtClean="0"/>
              <a:t>		that immediately after the point of high noon, -</a:t>
            </a:r>
            <a:br>
              <a:rPr lang="en-US" sz="2400" dirty="0" smtClean="0"/>
            </a:br>
            <a:r>
              <a:rPr lang="en-US" sz="2400" b="1" dirty="0" smtClean="0">
                <a:solidFill>
                  <a:srgbClr val="FF0000"/>
                </a:solidFill>
              </a:rPr>
              <a:t>“</a:t>
            </a:r>
            <a:r>
              <a:rPr lang="en-US" sz="2400" b="1" u="sng" dirty="0" smtClean="0">
                <a:solidFill>
                  <a:srgbClr val="FF0000"/>
                </a:solidFill>
              </a:rPr>
              <a:t>the sun has begun to go down</a:t>
            </a:r>
            <a:r>
              <a:rPr lang="en-US" sz="2400" b="1" dirty="0" smtClean="0">
                <a:solidFill>
                  <a:srgbClr val="FF0000"/>
                </a:solidFill>
              </a:rPr>
              <a:t>, </a:t>
            </a:r>
            <a:r>
              <a:rPr lang="en-US" sz="2400" b="1" u="sng" dirty="0" smtClean="0">
                <a:solidFill>
                  <a:srgbClr val="FF0000"/>
                </a:solidFill>
              </a:rPr>
              <a:t>so therefore that part of the day is the first </a:t>
            </a:r>
            <a:r>
              <a:rPr lang="en-US" sz="2400" b="1" dirty="0" smtClean="0">
                <a:solidFill>
                  <a:srgbClr val="FF0000"/>
                </a:solidFill>
              </a:rPr>
              <a:t>  </a:t>
            </a:r>
            <a:br>
              <a:rPr lang="en-US" sz="2400" b="1" dirty="0" smtClean="0">
                <a:solidFill>
                  <a:srgbClr val="FF0000"/>
                </a:solidFill>
              </a:rPr>
            </a:br>
            <a:r>
              <a:rPr lang="en-US" sz="2400" b="1" dirty="0" smtClean="0">
                <a:solidFill>
                  <a:srgbClr val="FF0000"/>
                </a:solidFill>
              </a:rPr>
              <a:t>  </a:t>
            </a:r>
            <a:r>
              <a:rPr lang="en-US" sz="2400" b="1" u="sng" dirty="0" smtClean="0">
                <a:solidFill>
                  <a:srgbClr val="FF0000"/>
                </a:solidFill>
              </a:rPr>
              <a:t>evening</a:t>
            </a:r>
            <a:r>
              <a:rPr lang="en-US" sz="2400" b="1" dirty="0">
                <a:solidFill>
                  <a:srgbClr val="FF0000"/>
                </a:solidFill>
              </a:rPr>
              <a:t>!</a:t>
            </a:r>
            <a:r>
              <a:rPr lang="en-US" sz="2400" b="1" dirty="0" smtClean="0">
                <a:solidFill>
                  <a:srgbClr val="FF0000"/>
                </a:solidFill>
              </a:rPr>
              <a:t>” </a:t>
            </a:r>
          </a:p>
          <a:p>
            <a:endParaRPr lang="en-US" sz="2400" b="1" dirty="0">
              <a:solidFill>
                <a:srgbClr val="FF0000"/>
              </a:solidFill>
            </a:endParaRPr>
          </a:p>
          <a:p>
            <a:pPr marL="0" indent="0">
              <a:buNone/>
            </a:pPr>
            <a:r>
              <a:rPr lang="en-US" sz="2400" b="1" dirty="0" smtClean="0">
                <a:solidFill>
                  <a:srgbClr val="FF0000"/>
                </a:solidFill>
              </a:rPr>
              <a:t> </a:t>
            </a:r>
            <a:endParaRPr lang="en-US" sz="2400" b="1" dirty="0">
              <a:solidFill>
                <a:srgbClr val="FF0000"/>
              </a:solidFill>
            </a:endParaRPr>
          </a:p>
        </p:txBody>
      </p:sp>
      <p:sp>
        <p:nvSpPr>
          <p:cNvPr id="2" name="Oval Callout 1"/>
          <p:cNvSpPr/>
          <p:nvPr/>
        </p:nvSpPr>
        <p:spPr>
          <a:xfrm>
            <a:off x="276445" y="3051533"/>
            <a:ext cx="11663916" cy="1001485"/>
          </a:xfrm>
          <a:prstGeom prst="wedgeEllipseCallout">
            <a:avLst>
              <a:gd name="adj1" fmla="val -27431"/>
              <a:gd name="adj2" fmla="val -111182"/>
            </a:avLst>
          </a:prstGeom>
          <a:solidFill>
            <a:schemeClr val="tx1"/>
          </a:solidFill>
          <a:ln w="76200">
            <a:solidFill>
              <a:srgbClr val="00FF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dirty="0" smtClean="0"/>
              <a:t>Read – </a:t>
            </a:r>
            <a:r>
              <a:rPr lang="en-CA" sz="3200" b="1" dirty="0" smtClean="0">
                <a:solidFill>
                  <a:srgbClr val="FF0000"/>
                </a:solidFill>
              </a:rPr>
              <a:t>Talmudic Pharisee Tradition!</a:t>
            </a:r>
            <a:endParaRPr lang="en-CA" sz="3200" dirty="0"/>
          </a:p>
        </p:txBody>
      </p:sp>
      <p:sp>
        <p:nvSpPr>
          <p:cNvPr id="6" name="Horizontal Scroll 5"/>
          <p:cNvSpPr/>
          <p:nvPr/>
        </p:nvSpPr>
        <p:spPr>
          <a:xfrm>
            <a:off x="435934" y="4388450"/>
            <a:ext cx="11344939" cy="2214363"/>
          </a:xfrm>
          <a:prstGeom prst="horizontalScroll">
            <a:avLst/>
          </a:prstGeom>
          <a:solidFill>
            <a:schemeClr val="bg1">
              <a:lumMod val="85000"/>
            </a:schemeClr>
          </a:solidFill>
          <a:ln w="76200">
            <a:solidFill>
              <a:srgbClr val="0000FF"/>
            </a:solidFill>
          </a:ln>
          <a:effectLst>
            <a:glow rad="3048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Luke 7:13 </a:t>
            </a:r>
            <a:r>
              <a:rPr lang="en-US" sz="3600" dirty="0" smtClean="0">
                <a:solidFill>
                  <a:schemeClr val="tx1"/>
                </a:solidFill>
              </a:rPr>
              <a:t>– </a:t>
            </a:r>
            <a:r>
              <a:rPr lang="en-US" sz="3600" b="1" dirty="0" smtClean="0">
                <a:solidFill>
                  <a:srgbClr val="FF0066"/>
                </a:solidFill>
              </a:rPr>
              <a:t>Nullifying the Word of </a:t>
            </a:r>
            <a:r>
              <a:rPr lang="en-US" sz="3600" b="1" dirty="0" err="1" smtClean="0">
                <a:solidFill>
                  <a:srgbClr val="FF0066"/>
                </a:solidFill>
              </a:rPr>
              <a:t>Elohim</a:t>
            </a:r>
            <a:r>
              <a:rPr lang="en-US" sz="3600" b="1" dirty="0" smtClean="0">
                <a:solidFill>
                  <a:srgbClr val="FF0066"/>
                </a:solidFill>
              </a:rPr>
              <a:t> through your tradition which you have handed down.</a:t>
            </a:r>
            <a:r>
              <a:rPr lang="en-US" sz="3600" dirty="0" smtClean="0">
                <a:solidFill>
                  <a:schemeClr val="tx1"/>
                </a:solidFill>
              </a:rPr>
              <a:t>  </a:t>
            </a:r>
            <a:r>
              <a:rPr lang="en-US" sz="3600" b="1" dirty="0" smtClean="0">
                <a:solidFill>
                  <a:schemeClr val="tx1"/>
                </a:solidFill>
                <a:effectLst>
                  <a:glow rad="127000">
                    <a:srgbClr val="00FF00"/>
                  </a:glow>
                </a:effectLst>
              </a:rPr>
              <a:t>AND MANY SUCH-LIKE YOU DO.      </a:t>
            </a:r>
            <a:r>
              <a:rPr lang="en-US" dirty="0" err="1" smtClean="0">
                <a:solidFill>
                  <a:schemeClr val="tx1"/>
                </a:solidFill>
              </a:rPr>
              <a:t>HalleluYah</a:t>
            </a:r>
            <a:r>
              <a:rPr lang="en-US" dirty="0" smtClean="0">
                <a:solidFill>
                  <a:schemeClr val="tx1"/>
                </a:solidFill>
              </a:rPr>
              <a:t> Scriptures</a:t>
            </a:r>
            <a:endParaRPr lang="en-CA" dirty="0">
              <a:solidFill>
                <a:schemeClr val="tx1"/>
              </a:solidFill>
            </a:endParaRPr>
          </a:p>
        </p:txBody>
      </p:sp>
      <p:sp>
        <p:nvSpPr>
          <p:cNvPr id="5"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36</a:t>
            </a:fld>
            <a:endParaRPr lang="en-US" sz="1100" dirty="0">
              <a:solidFill>
                <a:schemeClr val="tx1"/>
              </a:solidFill>
            </a:endParaRPr>
          </a:p>
        </p:txBody>
      </p:sp>
    </p:spTree>
    <p:extLst>
      <p:ext uri="{BB962C8B-B14F-4D97-AF65-F5344CB8AC3E}">
        <p14:creationId xmlns:p14="http://schemas.microsoft.com/office/powerpoint/2010/main" val="328836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rgbClr val="0000FF">
                <a:lumMod val="22000"/>
              </a:srgbClr>
            </a:gs>
            <a:gs pos="100000">
              <a:srgbClr val="FFFF00"/>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193183"/>
            <a:ext cx="11822806" cy="6503831"/>
          </a:xfrm>
          <a:solidFill>
            <a:schemeClr val="bg1"/>
          </a:solidFill>
          <a:ln w="57150">
            <a:solidFill>
              <a:schemeClr val="accent1"/>
            </a:solidFill>
          </a:ln>
          <a:scene3d>
            <a:camera prst="orthographicFront"/>
            <a:lightRig rig="threePt" dir="t"/>
          </a:scene3d>
          <a:sp3d>
            <a:bevelT w="165100" prst="coolSlant"/>
          </a:sp3d>
        </p:spPr>
        <p:txBody>
          <a:bodyPr anchor="ctr">
            <a:normAutofit/>
            <a:sp3d extrusionH="57150">
              <a:bevelT w="38100" h="38100"/>
            </a:sp3d>
          </a:bodyPr>
          <a:lstStyle/>
          <a:p>
            <a:r>
              <a:rPr lang="en-US" sz="2400" dirty="0" smtClean="0"/>
              <a:t>When else are we told the sun is “</a:t>
            </a:r>
            <a:r>
              <a:rPr lang="en-US" sz="2400" u="sng" dirty="0" smtClean="0"/>
              <a:t>going down</a:t>
            </a:r>
            <a:r>
              <a:rPr lang="en-US" sz="2400" dirty="0" smtClean="0"/>
              <a:t>”?  </a:t>
            </a:r>
            <a:r>
              <a:rPr lang="en-US" sz="2400" dirty="0" smtClean="0">
                <a:solidFill>
                  <a:srgbClr val="C00000"/>
                </a:solidFill>
              </a:rPr>
              <a:t>“The first evening”?????</a:t>
            </a:r>
          </a:p>
          <a:p>
            <a:endParaRPr lang="en-US" sz="2400" dirty="0"/>
          </a:p>
          <a:p>
            <a:endParaRPr lang="en-US" sz="2400" dirty="0" smtClean="0"/>
          </a:p>
          <a:p>
            <a:pPr marL="0" indent="0">
              <a:buNone/>
            </a:pPr>
            <a:r>
              <a:rPr lang="en-US" sz="2400" dirty="0" smtClean="0"/>
              <a:t>          </a:t>
            </a:r>
            <a:r>
              <a:rPr lang="en-US" sz="2400" dirty="0" smtClean="0">
                <a:solidFill>
                  <a:srgbClr val="9933FF"/>
                </a:solidFill>
              </a:rPr>
              <a:t> </a:t>
            </a:r>
            <a:r>
              <a:rPr lang="en-US" sz="2400" b="1" dirty="0" smtClean="0">
                <a:solidFill>
                  <a:srgbClr val="9933FF"/>
                </a:solidFill>
              </a:rPr>
              <a:t>Dawn</a:t>
            </a:r>
            <a:r>
              <a:rPr lang="en-US" sz="2400" dirty="0" smtClean="0">
                <a:solidFill>
                  <a:srgbClr val="9933FF"/>
                </a:solidFill>
              </a:rPr>
              <a:t>        </a:t>
            </a:r>
            <a:r>
              <a:rPr lang="en-US" sz="2400" b="1" dirty="0" smtClean="0">
                <a:solidFill>
                  <a:srgbClr val="F725E8"/>
                </a:solidFill>
              </a:rPr>
              <a:t>Sunrise</a:t>
            </a:r>
            <a:r>
              <a:rPr lang="en-US" sz="2400" dirty="0" smtClean="0"/>
              <a:t>		     </a:t>
            </a:r>
            <a:r>
              <a:rPr lang="en-US" sz="2400" b="1" dirty="0" smtClean="0">
                <a:solidFill>
                  <a:srgbClr val="FFC000"/>
                </a:solidFill>
              </a:rPr>
              <a:t>Noon</a:t>
            </a:r>
            <a:r>
              <a:rPr lang="en-US" sz="2400" dirty="0" smtClean="0"/>
              <a:t>			       </a:t>
            </a:r>
            <a:r>
              <a:rPr lang="en-US" sz="2400" b="1" dirty="0" smtClean="0">
                <a:solidFill>
                  <a:srgbClr val="FF9900"/>
                </a:solidFill>
              </a:rPr>
              <a:t>Sunset</a:t>
            </a:r>
            <a:r>
              <a:rPr lang="en-US" sz="2400" dirty="0" smtClean="0">
                <a:solidFill>
                  <a:srgbClr val="FF9900"/>
                </a:solidFill>
              </a:rPr>
              <a:t>  </a:t>
            </a:r>
            <a:r>
              <a:rPr lang="en-US" sz="2400" b="1" dirty="0" smtClean="0"/>
              <a:t>Dusk</a:t>
            </a:r>
            <a:endParaRPr lang="en-US" sz="2400" b="1" dirty="0"/>
          </a:p>
          <a:p>
            <a:endParaRPr lang="en-US" sz="2400" dirty="0" smtClean="0"/>
          </a:p>
          <a:p>
            <a:endParaRPr lang="en-US" sz="2400" dirty="0"/>
          </a:p>
          <a:p>
            <a:pPr marL="0" indent="0">
              <a:buNone/>
            </a:pPr>
            <a:r>
              <a:rPr lang="en-US" sz="2400" dirty="0" smtClean="0"/>
              <a:t> </a:t>
            </a:r>
          </a:p>
          <a:p>
            <a:endParaRPr lang="en-US" sz="2400" dirty="0"/>
          </a:p>
          <a:p>
            <a:r>
              <a:rPr lang="en-US" sz="2400" b="1" dirty="0" smtClean="0">
                <a:solidFill>
                  <a:srgbClr val="FF0000"/>
                </a:solidFill>
              </a:rPr>
              <a:t>Question: </a:t>
            </a:r>
          </a:p>
          <a:p>
            <a:pPr marL="457200" indent="-457200">
              <a:buFont typeface="+mj-lt"/>
              <a:buAutoNum type="arabicPeriod" startAt="12"/>
            </a:pPr>
            <a:r>
              <a:rPr lang="en-US" sz="2400" b="1" dirty="0" smtClean="0">
                <a:solidFill>
                  <a:srgbClr val="FF0000"/>
                </a:solidFill>
              </a:rPr>
              <a:t>How many times have you heard of “the two evenings,” with the first one starting at noon as “the sun begins to go down in the sky”?</a:t>
            </a:r>
          </a:p>
          <a:p>
            <a:pPr marL="457200" indent="-457200">
              <a:buFont typeface="+mj-lt"/>
              <a:buAutoNum type="arabicPeriod" startAt="12"/>
            </a:pPr>
            <a:r>
              <a:rPr lang="en-US" sz="2400" b="1" dirty="0" smtClean="0">
                <a:solidFill>
                  <a:srgbClr val="663300"/>
                </a:solidFill>
              </a:rPr>
              <a:t>Did you ever question the origin of this concept?</a:t>
            </a:r>
            <a:endParaRPr lang="en-US" sz="2400" b="1" dirty="0">
              <a:solidFill>
                <a:srgbClr val="663300"/>
              </a:solidFill>
            </a:endParaRPr>
          </a:p>
        </p:txBody>
      </p:sp>
      <p:sp>
        <p:nvSpPr>
          <p:cNvPr id="2" name="Rectangle 1"/>
          <p:cNvSpPr/>
          <p:nvPr/>
        </p:nvSpPr>
        <p:spPr>
          <a:xfrm>
            <a:off x="2122715" y="3112824"/>
            <a:ext cx="914400" cy="914400"/>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solidFill>
                  <a:schemeClr val="tx1"/>
                </a:solidFill>
              </a:rPr>
              <a:t>mixture</a:t>
            </a:r>
            <a:endParaRPr lang="en-CA" sz="1600" dirty="0">
              <a:solidFill>
                <a:schemeClr val="tx1"/>
              </a:solidFill>
            </a:endParaRPr>
          </a:p>
        </p:txBody>
      </p:sp>
      <p:sp>
        <p:nvSpPr>
          <p:cNvPr id="5" name="Rectangle 4"/>
          <p:cNvSpPr/>
          <p:nvPr/>
        </p:nvSpPr>
        <p:spPr>
          <a:xfrm>
            <a:off x="3080658" y="3091558"/>
            <a:ext cx="6193966" cy="914400"/>
          </a:xfrm>
          <a:prstGeom prst="rect">
            <a:avLst/>
          </a:prstGeom>
          <a:noFill/>
          <a:ln w="57150">
            <a:solidFill>
              <a:srgbClr val="0000FF"/>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smtClean="0">
                <a:solidFill>
                  <a:schemeClr val="tx1"/>
                </a:solidFill>
              </a:rPr>
              <a:t>    Light Season</a:t>
            </a:r>
            <a:endParaRPr lang="en-CA" sz="3200" b="1" dirty="0">
              <a:solidFill>
                <a:schemeClr val="tx1"/>
              </a:solidFill>
            </a:endParaRPr>
          </a:p>
        </p:txBody>
      </p:sp>
      <p:sp>
        <p:nvSpPr>
          <p:cNvPr id="6" name="Rectangle 5"/>
          <p:cNvSpPr/>
          <p:nvPr/>
        </p:nvSpPr>
        <p:spPr>
          <a:xfrm>
            <a:off x="9318169" y="3112824"/>
            <a:ext cx="914400" cy="914400"/>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solidFill>
                  <a:schemeClr val="tx1"/>
                </a:solidFill>
              </a:rPr>
              <a:t>mixture</a:t>
            </a:r>
            <a:endParaRPr lang="en-CA" sz="1600" dirty="0">
              <a:solidFill>
                <a:schemeClr val="tx1"/>
              </a:solidFill>
            </a:endParaRPr>
          </a:p>
        </p:txBody>
      </p:sp>
      <p:cxnSp>
        <p:nvCxnSpPr>
          <p:cNvPr id="8" name="Straight Connector 7"/>
          <p:cNvCxnSpPr/>
          <p:nvPr/>
        </p:nvCxnSpPr>
        <p:spPr>
          <a:xfrm flipV="1">
            <a:off x="3080658" y="2564771"/>
            <a:ext cx="0" cy="1461736"/>
          </a:xfrm>
          <a:prstGeom prst="line">
            <a:avLst/>
          </a:prstGeom>
          <a:ln w="76200">
            <a:solidFill>
              <a:srgbClr val="F725E8"/>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4" name="Right Brace 13"/>
          <p:cNvSpPr/>
          <p:nvPr/>
        </p:nvSpPr>
        <p:spPr>
          <a:xfrm rot="16200000">
            <a:off x="7436138" y="1253070"/>
            <a:ext cx="547334" cy="3129642"/>
          </a:xfrm>
          <a:prstGeom prst="rightBrace">
            <a:avLst>
              <a:gd name="adj1" fmla="val 81921"/>
              <a:gd name="adj2" fmla="val 10696"/>
            </a:avLst>
          </a:prstGeom>
          <a:solidFill>
            <a:schemeClr val="accent5">
              <a:lumMod val="60000"/>
              <a:lumOff val="40000"/>
            </a:schemeClr>
          </a:solidFill>
          <a:ln w="38100">
            <a:solidFill>
              <a:srgbClr val="FF0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0" name="Straight Connector 9"/>
          <p:cNvCxnSpPr/>
          <p:nvPr/>
        </p:nvCxnSpPr>
        <p:spPr>
          <a:xfrm flipV="1">
            <a:off x="9274624" y="2564771"/>
            <a:ext cx="2" cy="1461736"/>
          </a:xfrm>
          <a:prstGeom prst="line">
            <a:avLst/>
          </a:prstGeom>
          <a:ln w="76200">
            <a:solidFill>
              <a:srgbClr val="FF99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144983" y="2350107"/>
            <a:ext cx="0" cy="1676400"/>
          </a:xfrm>
          <a:prstGeom prst="line">
            <a:avLst/>
          </a:prstGeom>
          <a:ln w="76200">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477000" y="1219216"/>
            <a:ext cx="0" cy="1325007"/>
          </a:xfrm>
          <a:prstGeom prst="straightConnector1">
            <a:avLst/>
          </a:prstGeom>
          <a:ln w="76200">
            <a:solidFill>
              <a:srgbClr val="FF330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122715" y="2565489"/>
            <a:ext cx="0" cy="1461735"/>
          </a:xfrm>
          <a:prstGeom prst="line">
            <a:avLst/>
          </a:prstGeom>
          <a:ln w="57150">
            <a:solidFill>
              <a:srgbClr val="9933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0232569" y="2565489"/>
            <a:ext cx="0" cy="1461736"/>
          </a:xfrm>
          <a:prstGeom prst="line">
            <a:avLst/>
          </a:prstGeom>
          <a:ln w="57150">
            <a:solidFill>
              <a:schemeClr val="tx1"/>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6" name="Cloud Callout 25"/>
          <p:cNvSpPr/>
          <p:nvPr/>
        </p:nvSpPr>
        <p:spPr>
          <a:xfrm>
            <a:off x="6716486" y="1121242"/>
            <a:ext cx="5007428" cy="960975"/>
          </a:xfrm>
          <a:prstGeom prst="cloudCallout">
            <a:avLst>
              <a:gd name="adj1" fmla="val -34287"/>
              <a:gd name="adj2" fmla="val 116380"/>
            </a:avLst>
          </a:prstGeom>
          <a:solidFill>
            <a:schemeClr val="tx2">
              <a:lumMod val="40000"/>
              <a:lumOff val="60000"/>
            </a:schemeClr>
          </a:solidFill>
          <a:ln>
            <a:solidFill>
              <a:schemeClr val="tx1"/>
            </a:solidFill>
          </a:ln>
          <a:effectLst>
            <a:glow rad="127000">
              <a:srgbClr val="00FF00"/>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C00000"/>
                </a:solidFill>
              </a:rPr>
              <a:t>Is there a darkness to provide a mixture here?</a:t>
            </a:r>
            <a:endParaRPr lang="en-CA" b="1" dirty="0">
              <a:solidFill>
                <a:srgbClr val="C00000"/>
              </a:solidFill>
            </a:endParaRPr>
          </a:p>
        </p:txBody>
      </p:sp>
      <p:sp>
        <p:nvSpPr>
          <p:cNvPr id="15" name="Rectangle 14"/>
          <p:cNvSpPr/>
          <p:nvPr/>
        </p:nvSpPr>
        <p:spPr>
          <a:xfrm>
            <a:off x="289560" y="6858000"/>
            <a:ext cx="11434354" cy="2462213"/>
          </a:xfrm>
          <a:prstGeom prst="rect">
            <a:avLst/>
          </a:prstGeom>
          <a:solidFill>
            <a:schemeClr val="accent4">
              <a:lumMod val="20000"/>
              <a:lumOff val="80000"/>
            </a:schemeClr>
          </a:solidFill>
        </p:spPr>
        <p:txBody>
          <a:bodyPr wrap="square">
            <a:spAutoFit/>
          </a:bodyPr>
          <a:lstStyle/>
          <a:p>
            <a:r>
              <a:rPr lang="en-US" dirty="0" smtClean="0"/>
              <a:t>Note on slide 34:  DO YOU ADDRESS THIS VERSE ANYWHERE?  ADRIAN IN AUSTRALIA USES THIS AS HIS FIRST SCRIPTURE FOR CALENDAR STUDIES TO SMACK DAWN – AFTER 7 PAGES OF PIONEER FIRST.</a:t>
            </a:r>
          </a:p>
          <a:p>
            <a:endParaRPr lang="en-US" dirty="0"/>
          </a:p>
          <a:p>
            <a:r>
              <a:rPr lang="en-US" dirty="0" smtClean="0"/>
              <a:t>Deut 16:6  But </a:t>
            </a:r>
            <a:r>
              <a:rPr lang="en-US" dirty="0"/>
              <a:t>at the place which the LORD thy God shall choose to place his name in, there thou shalt sacrifice the </a:t>
            </a:r>
            <a:r>
              <a:rPr lang="en-US" sz="3200" b="1" dirty="0" err="1"/>
              <a:t>passover</a:t>
            </a:r>
            <a:r>
              <a:rPr lang="en-US" sz="3200" b="1" dirty="0"/>
              <a:t> at even, at the going down of the sun</a:t>
            </a:r>
            <a:r>
              <a:rPr lang="en-US" dirty="0"/>
              <a:t>, at the season that thou </a:t>
            </a:r>
            <a:r>
              <a:rPr lang="en-US" dirty="0" err="1"/>
              <a:t>camest</a:t>
            </a:r>
            <a:r>
              <a:rPr lang="en-US" dirty="0"/>
              <a:t> forth out of Egypt.</a:t>
            </a:r>
          </a:p>
          <a:p>
            <a:r>
              <a:rPr lang="en-US" dirty="0"/>
              <a:t>KJV</a:t>
            </a:r>
          </a:p>
        </p:txBody>
      </p:sp>
      <p:sp>
        <p:nvSpPr>
          <p:cNvPr id="17"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37</a:t>
            </a:fld>
            <a:endParaRPr lang="en-US" sz="1100" dirty="0">
              <a:solidFill>
                <a:schemeClr val="tx1"/>
              </a:solidFill>
            </a:endParaRPr>
          </a:p>
        </p:txBody>
      </p:sp>
    </p:spTree>
    <p:extLst>
      <p:ext uri="{BB962C8B-B14F-4D97-AF65-F5344CB8AC3E}">
        <p14:creationId xmlns:p14="http://schemas.microsoft.com/office/powerpoint/2010/main" val="115775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150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3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heel(1)">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1000"/>
                                        <p:tgtEl>
                                          <p:spTgt spid="3">
                                            <p:txEl>
                                              <p:pRg st="9" end="9"/>
                                            </p:txEl>
                                          </p:spTgt>
                                        </p:tgtEl>
                                      </p:cBhvr>
                                    </p:animEffect>
                                    <p:anim calcmode="lin" valueType="num">
                                      <p:cBhvr>
                                        <p:cTn id="2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1000"/>
                                        <p:tgtEl>
                                          <p:spTgt spid="3">
                                            <p:txEl>
                                              <p:pRg st="10" end="10"/>
                                            </p:txEl>
                                          </p:spTgt>
                                        </p:tgtEl>
                                      </p:cBhvr>
                                    </p:animEffect>
                                    <p:anim calcmode="lin" valueType="num">
                                      <p:cBhvr>
                                        <p:cTn id="3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rgbClr val="0000FF">
                <a:lumMod val="22000"/>
              </a:srgbClr>
            </a:gs>
            <a:gs pos="100000">
              <a:srgbClr val="FFFF00"/>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193183"/>
            <a:ext cx="11822806" cy="6503831"/>
          </a:xfrm>
          <a:solidFill>
            <a:schemeClr val="bg1"/>
          </a:solidFill>
          <a:ln w="57150">
            <a:solidFill>
              <a:schemeClr val="accent1"/>
            </a:solidFill>
          </a:ln>
          <a:scene3d>
            <a:camera prst="orthographicFront"/>
            <a:lightRig rig="threePt" dir="t"/>
          </a:scene3d>
          <a:sp3d>
            <a:bevelT w="165100" prst="coolSlant"/>
          </a:sp3d>
        </p:spPr>
        <p:txBody>
          <a:bodyPr anchor="ctr">
            <a:normAutofit fontScale="92500" lnSpcReduction="10000"/>
            <a:sp3d extrusionH="57150">
              <a:bevelT w="38100" h="38100"/>
            </a:sp3d>
          </a:bodyPr>
          <a:lstStyle/>
          <a:p>
            <a:pPr marL="457200" indent="-457200">
              <a:lnSpc>
                <a:spcPct val="150000"/>
              </a:lnSpc>
              <a:buFont typeface="+mj-lt"/>
              <a:buAutoNum type="arabicPeriod" startAt="14"/>
            </a:pPr>
            <a:r>
              <a:rPr lang="en-US" sz="2400" b="1" dirty="0" smtClean="0">
                <a:solidFill>
                  <a:srgbClr val="FF0000"/>
                </a:solidFill>
              </a:rPr>
              <a:t> ATTENTION:  </a:t>
            </a:r>
            <a:r>
              <a:rPr lang="en-US" sz="2400" dirty="0" smtClean="0"/>
              <a:t>Now we come to a crossroads.  </a:t>
            </a:r>
            <a:r>
              <a:rPr lang="en-US" sz="2400" dirty="0"/>
              <a:t>A</a:t>
            </a:r>
            <a:r>
              <a:rPr lang="en-US" sz="2400" dirty="0" smtClean="0"/>
              <a:t> choice is before us.  </a:t>
            </a:r>
            <a:br>
              <a:rPr lang="en-US" sz="2400" dirty="0" smtClean="0"/>
            </a:br>
            <a:r>
              <a:rPr lang="en-US" sz="2400" dirty="0" smtClean="0"/>
              <a:t>Are we going to accept the information we have been taught that the </a:t>
            </a:r>
            <a:br>
              <a:rPr lang="en-US" sz="2400" dirty="0" smtClean="0"/>
            </a:br>
            <a:r>
              <a:rPr lang="en-US" sz="2400" dirty="0" smtClean="0"/>
              <a:t>sun going down in the afternoon</a:t>
            </a:r>
            <a:r>
              <a:rPr lang="en-US" sz="2400" b="1" dirty="0" smtClean="0">
                <a:ln>
                  <a:solidFill>
                    <a:sysClr val="windowText" lastClr="000000"/>
                  </a:solidFill>
                </a:ln>
                <a:effectLst>
                  <a:glow rad="127000">
                    <a:srgbClr val="FF9900"/>
                  </a:glow>
                </a:effectLst>
              </a:rPr>
              <a:t> allows for a light and darkness mixture before sunset? </a:t>
            </a:r>
          </a:p>
          <a:p>
            <a:pPr marL="457200" indent="-457200">
              <a:lnSpc>
                <a:spcPct val="150000"/>
              </a:lnSpc>
              <a:buFont typeface="+mj-lt"/>
              <a:buAutoNum type="arabicPeriod" startAt="14"/>
            </a:pPr>
            <a:r>
              <a:rPr lang="en-US" sz="2400" b="1" dirty="0" smtClean="0">
                <a:solidFill>
                  <a:srgbClr val="FF0000"/>
                </a:solidFill>
              </a:rPr>
              <a:t> 2</a:t>
            </a:r>
            <a:r>
              <a:rPr lang="en-US" sz="2400" b="1" baseline="30000" dirty="0" smtClean="0">
                <a:solidFill>
                  <a:srgbClr val="FF0000"/>
                </a:solidFill>
              </a:rPr>
              <a:t>nd</a:t>
            </a:r>
            <a:r>
              <a:rPr lang="en-US" sz="2400" b="1" dirty="0" smtClean="0">
                <a:solidFill>
                  <a:srgbClr val="FF0000"/>
                </a:solidFill>
              </a:rPr>
              <a:t>:</a:t>
            </a:r>
            <a:r>
              <a:rPr lang="en-US" sz="2400" dirty="0" smtClean="0"/>
              <a:t>  Can darkness really invade the sky while the sun is there?</a:t>
            </a:r>
          </a:p>
          <a:p>
            <a:pPr marL="514350" indent="-514350">
              <a:lnSpc>
                <a:spcPct val="150000"/>
              </a:lnSpc>
              <a:buFont typeface="+mj-lt"/>
              <a:buAutoNum type="arabicPeriod" startAt="14"/>
            </a:pPr>
            <a:endParaRPr lang="en-US" sz="3200" dirty="0"/>
          </a:p>
          <a:p>
            <a:pPr marL="457200" indent="-457200">
              <a:lnSpc>
                <a:spcPct val="150000"/>
              </a:lnSpc>
              <a:buFont typeface="+mj-lt"/>
              <a:buAutoNum type="arabicPeriod" startAt="14"/>
            </a:pPr>
            <a:r>
              <a:rPr lang="en-US" sz="2400" b="1" dirty="0" smtClean="0">
                <a:solidFill>
                  <a:srgbClr val="FF0000"/>
                </a:solidFill>
              </a:rPr>
              <a:t> 3</a:t>
            </a:r>
            <a:r>
              <a:rPr lang="en-US" sz="2400" b="1" baseline="30000" dirty="0" smtClean="0">
                <a:solidFill>
                  <a:srgbClr val="FF0000"/>
                </a:solidFill>
              </a:rPr>
              <a:t>rd</a:t>
            </a:r>
            <a:r>
              <a:rPr lang="en-US" sz="2400" b="1" dirty="0" smtClean="0">
                <a:solidFill>
                  <a:srgbClr val="FF0000"/>
                </a:solidFill>
              </a:rPr>
              <a:t>:  </a:t>
            </a:r>
            <a:r>
              <a:rPr lang="en-US" sz="2400" dirty="0" smtClean="0"/>
              <a:t>Is it really true that the sun actually and physically – “goes down”!?                   </a:t>
            </a:r>
            <a:endParaRPr lang="en-US" sz="2400" dirty="0" smtClean="0">
              <a:ln>
                <a:solidFill>
                  <a:sysClr val="windowText" lastClr="000000"/>
                </a:solidFill>
              </a:ln>
              <a:effectLst>
                <a:glow rad="127000">
                  <a:srgbClr val="FF9900"/>
                </a:glow>
              </a:effectLst>
            </a:endParaRPr>
          </a:p>
          <a:p>
            <a:pPr marL="457200" indent="-457200">
              <a:lnSpc>
                <a:spcPct val="150000"/>
              </a:lnSpc>
              <a:buFont typeface="+mj-lt"/>
              <a:buAutoNum type="arabicPeriod" startAt="14"/>
            </a:pPr>
            <a:r>
              <a:rPr lang="en-US" sz="2400" b="1" dirty="0" smtClean="0">
                <a:solidFill>
                  <a:srgbClr val="CC00FF"/>
                </a:solidFill>
              </a:rPr>
              <a:t> CHOICES!  </a:t>
            </a:r>
            <a:r>
              <a:rPr lang="en-US" sz="2400" dirty="0"/>
              <a:t>W</a:t>
            </a:r>
            <a:r>
              <a:rPr lang="en-US" sz="2400" dirty="0" smtClean="0"/>
              <a:t>ill we abide by the Hebrew words and original meaning that the authors intended them to mean? … Where the only place a light and darkness mixture can occur following the middle of the cycle is - after the sun has travelled on its endless journey, out of our sight! </a:t>
            </a:r>
          </a:p>
          <a:p>
            <a:pPr>
              <a:lnSpc>
                <a:spcPct val="150000"/>
              </a:lnSpc>
            </a:pPr>
            <a:r>
              <a:rPr lang="en-US" sz="2400" dirty="0" smtClean="0"/>
              <a:t>Let’s look at a graphic to be sure we are on the same page!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974373" y="1861389"/>
            <a:ext cx="1686796" cy="144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38</a:t>
            </a:fld>
            <a:endParaRPr lang="en-US" sz="1100" dirty="0">
              <a:solidFill>
                <a:schemeClr val="tx1"/>
              </a:solidFill>
            </a:endParaRPr>
          </a:p>
        </p:txBody>
      </p:sp>
    </p:spTree>
    <p:extLst>
      <p:ext uri="{BB962C8B-B14F-4D97-AF65-F5344CB8AC3E}">
        <p14:creationId xmlns:p14="http://schemas.microsoft.com/office/powerpoint/2010/main" val="215374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accent1">
                <a:tint val="66000"/>
                <a:satMod val="160000"/>
              </a:schemeClr>
            </a:gs>
            <a:gs pos="50000">
              <a:srgbClr val="0000FF">
                <a:lumMod val="22000"/>
              </a:srgbClr>
            </a:gs>
            <a:gs pos="100000">
              <a:srgbClr val="FFFF0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25" y="180303"/>
            <a:ext cx="11822806" cy="6503831"/>
          </a:xfrm>
          <a:solidFill>
            <a:schemeClr val="bg1"/>
          </a:solidFill>
          <a:ln w="57150">
            <a:solidFill>
              <a:schemeClr val="accent1"/>
            </a:solidFill>
          </a:ln>
          <a:scene3d>
            <a:camera prst="orthographicFront"/>
            <a:lightRig rig="threePt" dir="t"/>
          </a:scene3d>
          <a:sp3d>
            <a:bevelT w="165100" prst="coolSlant"/>
          </a:sp3d>
        </p:spPr>
        <p:txBody>
          <a:bodyPr>
            <a:normAutofit lnSpcReduction="10000"/>
            <a:sp3d extrusionH="57150">
              <a:bevelT w="38100" h="38100"/>
            </a:sp3d>
          </a:bodyPr>
          <a:lstStyle/>
          <a:p>
            <a:pPr marL="0" indent="0">
              <a:buNone/>
            </a:pPr>
            <a:r>
              <a:rPr lang="en-US" sz="4800" dirty="0" smtClean="0">
                <a:solidFill>
                  <a:schemeClr val="tx2"/>
                </a:solidFill>
              </a:rPr>
              <a:t>Does this make any sense to you?</a:t>
            </a:r>
          </a:p>
          <a:p>
            <a:endParaRPr lang="en-US" sz="4800" dirty="0" smtClean="0"/>
          </a:p>
          <a:p>
            <a:endParaRPr lang="en-US" sz="4800" dirty="0" smtClean="0"/>
          </a:p>
          <a:p>
            <a:pPr marL="0" indent="0">
              <a:buNone/>
            </a:pPr>
            <a:endParaRPr lang="en-US" sz="2800" dirty="0" smtClean="0"/>
          </a:p>
          <a:p>
            <a:pPr marL="0" indent="0">
              <a:buNone/>
            </a:pPr>
            <a:endParaRPr lang="en-US" sz="2800" dirty="0"/>
          </a:p>
          <a:p>
            <a:pPr marL="0" indent="0">
              <a:buNone/>
            </a:pPr>
            <a:endParaRPr lang="en-US" sz="2400" dirty="0" smtClean="0"/>
          </a:p>
          <a:p>
            <a:pPr marL="0" indent="0">
              <a:buNone/>
            </a:pPr>
            <a:r>
              <a:rPr lang="en-US" sz="2400" dirty="0"/>
              <a:t>	 </a:t>
            </a:r>
            <a:r>
              <a:rPr lang="en-US" sz="2400" dirty="0" smtClean="0"/>
              <a:t>   </a:t>
            </a:r>
            <a:r>
              <a:rPr lang="en-US" sz="2400" b="1" dirty="0" smtClean="0">
                <a:solidFill>
                  <a:srgbClr val="FFFF00"/>
                </a:solidFill>
              </a:rPr>
              <a:t> </a:t>
            </a:r>
            <a:r>
              <a:rPr lang="en-US" sz="2400" b="1" dirty="0" smtClean="0">
                <a:solidFill>
                  <a:srgbClr val="FFC000"/>
                </a:solidFill>
              </a:rPr>
              <a:t>Dawn</a:t>
            </a:r>
            <a:r>
              <a:rPr lang="en-US" sz="2400" dirty="0"/>
              <a:t> </a:t>
            </a:r>
            <a:r>
              <a:rPr lang="en-US" sz="2400" dirty="0" smtClean="0"/>
              <a:t>    </a:t>
            </a:r>
            <a:r>
              <a:rPr lang="en-US" sz="2400" b="1" dirty="0" smtClean="0">
                <a:solidFill>
                  <a:srgbClr val="F725E8"/>
                </a:solidFill>
              </a:rPr>
              <a:t>Sunrise</a:t>
            </a:r>
            <a:r>
              <a:rPr lang="en-US" sz="2400" b="1" dirty="0" smtClean="0"/>
              <a:t>	</a:t>
            </a:r>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r>
              <a:rPr lang="en-US" sz="2400" dirty="0" smtClean="0"/>
              <a:t>      		</a:t>
            </a:r>
            <a:r>
              <a:rPr lang="en-US" sz="2400" dirty="0"/>
              <a:t> </a:t>
            </a:r>
            <a:r>
              <a:rPr lang="en-US" sz="2400" dirty="0" smtClean="0"/>
              <a:t> </a:t>
            </a:r>
            <a:r>
              <a:rPr lang="en-US" sz="2400" b="1" dirty="0" smtClean="0">
                <a:solidFill>
                  <a:srgbClr val="FF9900"/>
                </a:solidFill>
              </a:rPr>
              <a:t> </a:t>
            </a:r>
            <a:r>
              <a:rPr lang="en-US" sz="2400" dirty="0" smtClean="0"/>
              <a:t> </a:t>
            </a:r>
          </a:p>
          <a:p>
            <a:endParaRPr lang="en-US" sz="800" dirty="0" smtClean="0"/>
          </a:p>
          <a:p>
            <a:endParaRPr lang="en-US" sz="2400" dirty="0"/>
          </a:p>
          <a:p>
            <a:endParaRPr lang="en-US" sz="800" dirty="0" smtClean="0"/>
          </a:p>
          <a:p>
            <a:endParaRPr lang="en-US" sz="800" dirty="0" smtClean="0"/>
          </a:p>
        </p:txBody>
      </p:sp>
      <p:sp>
        <p:nvSpPr>
          <p:cNvPr id="2" name="Rectangle 1"/>
          <p:cNvSpPr/>
          <p:nvPr/>
        </p:nvSpPr>
        <p:spPr>
          <a:xfrm>
            <a:off x="2340426" y="4603448"/>
            <a:ext cx="914400" cy="674915"/>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3341914" y="4582900"/>
            <a:ext cx="5573486" cy="674915"/>
          </a:xfrm>
          <a:prstGeom prst="rect">
            <a:avLst/>
          </a:prstGeom>
          <a:solidFill>
            <a:schemeClr val="bg1"/>
          </a:solidFill>
          <a:ln w="57150">
            <a:solidFill>
              <a:srgbClr val="0000FF"/>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smtClean="0">
                <a:solidFill>
                  <a:srgbClr val="0000FF"/>
                </a:solidFill>
              </a:rPr>
              <a:t>    </a:t>
            </a:r>
            <a:r>
              <a:rPr lang="en-CA" sz="3600" b="1" dirty="0" smtClean="0">
                <a:solidFill>
                  <a:srgbClr val="0000FF"/>
                </a:solidFill>
              </a:rPr>
              <a:t>Light</a:t>
            </a:r>
            <a:r>
              <a:rPr lang="en-CA" sz="3600" dirty="0" smtClean="0">
                <a:solidFill>
                  <a:srgbClr val="0000FF"/>
                </a:solidFill>
              </a:rPr>
              <a:t>   </a:t>
            </a:r>
            <a:r>
              <a:rPr lang="en-CA" sz="3600" b="1" dirty="0" smtClean="0">
                <a:solidFill>
                  <a:srgbClr val="0000FF"/>
                </a:solidFill>
              </a:rPr>
              <a:t>Season</a:t>
            </a:r>
            <a:endParaRPr lang="en-CA" sz="3600" b="1" dirty="0">
              <a:solidFill>
                <a:srgbClr val="0000FF"/>
              </a:solidFill>
            </a:endParaRPr>
          </a:p>
        </p:txBody>
      </p:sp>
      <p:sp>
        <p:nvSpPr>
          <p:cNvPr id="8" name="Rectangle 7"/>
          <p:cNvSpPr/>
          <p:nvPr/>
        </p:nvSpPr>
        <p:spPr>
          <a:xfrm>
            <a:off x="9002488" y="4603448"/>
            <a:ext cx="914400" cy="674915"/>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Connector 9"/>
          <p:cNvCxnSpPr/>
          <p:nvPr/>
        </p:nvCxnSpPr>
        <p:spPr>
          <a:xfrm flipV="1">
            <a:off x="3287485" y="4341222"/>
            <a:ext cx="0" cy="947058"/>
          </a:xfrm>
          <a:prstGeom prst="line">
            <a:avLst/>
          </a:prstGeom>
          <a:ln w="76200">
            <a:solidFill>
              <a:srgbClr val="F725E8"/>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9307287" y="3820886"/>
            <a:ext cx="925284" cy="960683"/>
          </a:xfrm>
          <a:prstGeom prst="straightConnector1">
            <a:avLst/>
          </a:prstGeom>
          <a:ln w="76200">
            <a:solidFill>
              <a:srgbClr val="66330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340426" y="4331307"/>
            <a:ext cx="0" cy="947056"/>
          </a:xfrm>
          <a:prstGeom prst="line">
            <a:avLst/>
          </a:prstGeom>
          <a:ln w="76200">
            <a:solidFill>
              <a:srgbClr val="FFFF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490857" y="919838"/>
            <a:ext cx="3320147" cy="2999015"/>
          </a:xfrm>
          <a:prstGeom prst="rect">
            <a:avLst/>
          </a:prstGeom>
          <a:solidFill>
            <a:schemeClr val="accent3">
              <a:lumMod val="40000"/>
              <a:lumOff val="6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2800" b="1" dirty="0" smtClean="0">
                <a:solidFill>
                  <a:srgbClr val="FF0000"/>
                </a:solidFill>
              </a:rPr>
              <a:t>18</a:t>
            </a:r>
            <a:r>
              <a:rPr lang="en-US" sz="2800" dirty="0" smtClean="0">
                <a:solidFill>
                  <a:srgbClr val="FF0000"/>
                </a:solidFill>
              </a:rPr>
              <a:t>.  </a:t>
            </a:r>
            <a:r>
              <a:rPr lang="en-US" sz="2800" dirty="0" smtClean="0">
                <a:solidFill>
                  <a:srgbClr val="663300"/>
                </a:solidFill>
              </a:rPr>
              <a:t>The </a:t>
            </a:r>
            <a:r>
              <a:rPr lang="en-US" sz="2800" dirty="0">
                <a:solidFill>
                  <a:srgbClr val="663300"/>
                </a:solidFill>
              </a:rPr>
              <a:t>sun has disappeared after sunset, causing </a:t>
            </a:r>
            <a:r>
              <a:rPr lang="en-US" sz="2800" dirty="0" smtClean="0">
                <a:solidFill>
                  <a:srgbClr val="663300"/>
                </a:solidFill>
              </a:rPr>
              <a:t>an </a:t>
            </a:r>
            <a:r>
              <a:rPr lang="en-US" sz="2800" b="1" dirty="0" err="1" smtClean="0">
                <a:solidFill>
                  <a:srgbClr val="663300"/>
                </a:solidFill>
                <a:effectLst>
                  <a:glow rad="127000">
                    <a:srgbClr val="00FF00"/>
                  </a:glow>
                </a:effectLst>
              </a:rPr>
              <a:t>ereb</a:t>
            </a:r>
            <a:r>
              <a:rPr lang="en-US" sz="2800" b="1" dirty="0" smtClean="0">
                <a:solidFill>
                  <a:srgbClr val="663300"/>
                </a:solidFill>
                <a:effectLst>
                  <a:glow rad="127000">
                    <a:srgbClr val="00FF00"/>
                  </a:glow>
                </a:effectLst>
              </a:rPr>
              <a:t> twilight </a:t>
            </a:r>
            <a:r>
              <a:rPr lang="en-US" sz="2800" dirty="0" smtClean="0">
                <a:solidFill>
                  <a:srgbClr val="663300"/>
                </a:solidFill>
              </a:rPr>
              <a:t> </a:t>
            </a:r>
            <a:r>
              <a:rPr lang="en-US" sz="2800" b="1" u="sng" dirty="0">
                <a:solidFill>
                  <a:srgbClr val="663300"/>
                </a:solidFill>
              </a:rPr>
              <a:t>light and darkness mixture</a:t>
            </a:r>
            <a:r>
              <a:rPr lang="en-US" sz="2800" dirty="0">
                <a:solidFill>
                  <a:srgbClr val="663300"/>
                </a:solidFill>
              </a:rPr>
              <a:t> to </a:t>
            </a:r>
            <a:r>
              <a:rPr lang="en-US" sz="2800" dirty="0">
                <a:solidFill>
                  <a:srgbClr val="663300"/>
                </a:solidFill>
                <a:effectLst/>
              </a:rPr>
              <a:t>occur.</a:t>
            </a:r>
          </a:p>
        </p:txBody>
      </p:sp>
      <p:sp>
        <p:nvSpPr>
          <p:cNvPr id="19" name="Right Brace 18"/>
          <p:cNvSpPr/>
          <p:nvPr/>
        </p:nvSpPr>
        <p:spPr>
          <a:xfrm rot="16200000">
            <a:off x="7228107" y="2895607"/>
            <a:ext cx="587843" cy="2786742"/>
          </a:xfrm>
          <a:prstGeom prst="rightBrace">
            <a:avLst>
              <a:gd name="adj1" fmla="val 64447"/>
              <a:gd name="adj2" fmla="val 31226"/>
            </a:avLst>
          </a:prstGeom>
          <a:solidFill>
            <a:schemeClr val="accent1">
              <a:lumMod val="60000"/>
              <a:lumOff val="40000"/>
            </a:schemeClr>
          </a:solidFill>
          <a:ln w="76200">
            <a:solidFill>
              <a:schemeClr val="tx1"/>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 name="Rectangle 19"/>
          <p:cNvSpPr/>
          <p:nvPr/>
        </p:nvSpPr>
        <p:spPr>
          <a:xfrm>
            <a:off x="391886" y="919838"/>
            <a:ext cx="7239000" cy="2770419"/>
          </a:xfrm>
          <a:prstGeom prst="rect">
            <a:avLst/>
          </a:prstGeom>
          <a:solidFill>
            <a:srgbClr val="FFFF00"/>
          </a:solidFill>
          <a:ln w="76200">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FF0000"/>
                </a:solidFill>
              </a:rPr>
              <a:t>19</a:t>
            </a:r>
            <a:r>
              <a:rPr lang="en-CA" sz="2800" dirty="0" smtClean="0">
                <a:solidFill>
                  <a:srgbClr val="FF0000"/>
                </a:solidFill>
              </a:rPr>
              <a:t>.  </a:t>
            </a:r>
            <a:r>
              <a:rPr lang="en-CA" sz="2800" b="1" dirty="0" smtClean="0">
                <a:solidFill>
                  <a:schemeClr val="tx1"/>
                </a:solidFill>
              </a:rPr>
              <a:t>A brilliant yellow orb called the sun is high in the sky, and the blackness of night overtakes - </a:t>
            </a:r>
            <a:r>
              <a:rPr lang="en-CA" sz="2800" b="1" dirty="0" smtClean="0">
                <a:solidFill>
                  <a:schemeClr val="tx1"/>
                </a:solidFill>
                <a:effectLst>
                  <a:glow rad="127000">
                    <a:srgbClr val="9933FF"/>
                  </a:glow>
                </a:effectLst>
              </a:rPr>
              <a:t>{mixture} </a:t>
            </a:r>
            <a:r>
              <a:rPr lang="en-CA" sz="2800" b="1" dirty="0" smtClean="0">
                <a:solidFill>
                  <a:schemeClr val="tx1"/>
                </a:solidFill>
                <a:effectLst/>
              </a:rPr>
              <a:t>-</a:t>
            </a:r>
            <a:r>
              <a:rPr lang="en-CA" sz="2800" b="1" dirty="0" smtClean="0">
                <a:solidFill>
                  <a:schemeClr val="tx1"/>
                </a:solidFill>
                <a:effectLst>
                  <a:glow rad="127000">
                    <a:srgbClr val="9933FF"/>
                  </a:glow>
                </a:effectLst>
              </a:rPr>
              <a:t> </a:t>
            </a:r>
            <a:r>
              <a:rPr lang="en-CA" sz="2800" b="1" dirty="0" smtClean="0">
                <a:solidFill>
                  <a:schemeClr val="tx1"/>
                </a:solidFill>
              </a:rPr>
              <a:t>the light causing a darkened twilight condition </a:t>
            </a:r>
            <a:r>
              <a:rPr lang="en-CA" sz="2800" b="1" u="sng" dirty="0" smtClean="0">
                <a:solidFill>
                  <a:srgbClr val="FF0000"/>
                </a:solidFill>
              </a:rPr>
              <a:t>before</a:t>
            </a:r>
            <a:r>
              <a:rPr lang="en-CA" sz="2800" b="1" u="sng" dirty="0" smtClean="0">
                <a:solidFill>
                  <a:schemeClr val="tx1"/>
                </a:solidFill>
              </a:rPr>
              <a:t> the sun sets</a:t>
            </a:r>
            <a:r>
              <a:rPr lang="en-CA" sz="2800" b="1" dirty="0" smtClean="0">
                <a:solidFill>
                  <a:schemeClr val="tx1"/>
                </a:solidFill>
              </a:rPr>
              <a:t>.</a:t>
            </a:r>
          </a:p>
          <a:p>
            <a:pPr algn="ctr"/>
            <a:endParaRPr lang="en-CA" sz="2800" b="1" dirty="0" smtClean="0">
              <a:solidFill>
                <a:schemeClr val="tx1"/>
              </a:solidFill>
            </a:endParaRPr>
          </a:p>
        </p:txBody>
      </p:sp>
      <p:cxnSp>
        <p:nvCxnSpPr>
          <p:cNvPr id="22" name="Straight Connector 21"/>
          <p:cNvCxnSpPr/>
          <p:nvPr/>
        </p:nvCxnSpPr>
        <p:spPr>
          <a:xfrm>
            <a:off x="6999512" y="3690257"/>
            <a:ext cx="0" cy="304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3"/>
          </p:cNvCxnSpPr>
          <p:nvPr/>
        </p:nvCxnSpPr>
        <p:spPr>
          <a:xfrm>
            <a:off x="1948544" y="4920354"/>
            <a:ext cx="685799" cy="0"/>
          </a:xfrm>
          <a:prstGeom prst="straightConnector1">
            <a:avLst/>
          </a:prstGeom>
          <a:ln w="57150">
            <a:solidFill>
              <a:srgbClr val="FF9900"/>
            </a:solidFill>
            <a:tailEnd type="arrow"/>
          </a:ln>
          <a:effectLst>
            <a:glow rad="127000">
              <a:schemeClr val="tx1"/>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990604" y="3145952"/>
            <a:ext cx="6172195" cy="544301"/>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ln>
                  <a:solidFill>
                    <a:sysClr val="windowText" lastClr="000000"/>
                  </a:solidFill>
                </a:ln>
                <a:solidFill>
                  <a:srgbClr val="FF0000"/>
                </a:solidFill>
                <a:effectLst>
                  <a:glow rad="127000">
                    <a:srgbClr val="00FF00"/>
                  </a:glow>
                </a:effectLst>
              </a:rPr>
              <a:t>MOST CERTAINLY EVERY FRIDAY!  ?</a:t>
            </a:r>
            <a:endParaRPr lang="en-CA" sz="2800" b="1" dirty="0">
              <a:ln>
                <a:solidFill>
                  <a:sysClr val="windowText" lastClr="000000"/>
                </a:solidFill>
              </a:ln>
              <a:solidFill>
                <a:srgbClr val="FF0000"/>
              </a:solidFill>
              <a:effectLst>
                <a:glow rad="127000">
                  <a:srgbClr val="00FF00"/>
                </a:glow>
              </a:effectLst>
            </a:endParaRPr>
          </a:p>
        </p:txBody>
      </p:sp>
      <p:sp>
        <p:nvSpPr>
          <p:cNvPr id="29" name="Rectangle 28"/>
          <p:cNvSpPr/>
          <p:nvPr/>
        </p:nvSpPr>
        <p:spPr>
          <a:xfrm>
            <a:off x="8588831" y="3907967"/>
            <a:ext cx="121375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400" b="1" dirty="0">
                <a:solidFill>
                  <a:srgbClr val="FF9900"/>
                </a:solidFill>
              </a:rPr>
              <a:t>Sunset</a:t>
            </a:r>
            <a:endParaRPr lang="en-CA" sz="2400" dirty="0"/>
          </a:p>
        </p:txBody>
      </p:sp>
      <p:sp>
        <p:nvSpPr>
          <p:cNvPr id="30" name="Rectangle 29"/>
          <p:cNvSpPr/>
          <p:nvPr/>
        </p:nvSpPr>
        <p:spPr>
          <a:xfrm>
            <a:off x="5519055" y="3899150"/>
            <a:ext cx="1066800" cy="453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400" b="1" dirty="0">
                <a:solidFill>
                  <a:srgbClr val="FF0000"/>
                </a:solidFill>
              </a:rPr>
              <a:t>Noon</a:t>
            </a:r>
            <a:endParaRPr lang="en-CA" sz="2400" dirty="0"/>
          </a:p>
        </p:txBody>
      </p:sp>
      <p:sp>
        <p:nvSpPr>
          <p:cNvPr id="33" name="Rectangle 32"/>
          <p:cNvSpPr/>
          <p:nvPr/>
        </p:nvSpPr>
        <p:spPr>
          <a:xfrm>
            <a:off x="1246415" y="5584397"/>
            <a:ext cx="942702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dirty="0">
                <a:solidFill>
                  <a:srgbClr val="008080"/>
                </a:solidFill>
              </a:rPr>
              <a:t>What </a:t>
            </a:r>
            <a:r>
              <a:rPr lang="en-US" sz="2800" u="sng" dirty="0">
                <a:solidFill>
                  <a:srgbClr val="008080"/>
                </a:solidFill>
              </a:rPr>
              <a:t>advantage does religion assume</a:t>
            </a:r>
            <a:r>
              <a:rPr lang="en-US" sz="2800" dirty="0">
                <a:solidFill>
                  <a:srgbClr val="008080"/>
                </a:solidFill>
              </a:rPr>
              <a:t> by claiming an </a:t>
            </a:r>
            <a:r>
              <a:rPr lang="en-US" sz="2800" u="sng" dirty="0">
                <a:solidFill>
                  <a:srgbClr val="008080"/>
                </a:solidFill>
              </a:rPr>
              <a:t>evening in the afternoon</a:t>
            </a:r>
            <a:r>
              <a:rPr lang="en-US" sz="2800" dirty="0">
                <a:solidFill>
                  <a:srgbClr val="008080"/>
                </a:solidFill>
              </a:rPr>
              <a:t>?  (i.e. two </a:t>
            </a:r>
            <a:r>
              <a:rPr lang="en-US" sz="2800" dirty="0" smtClean="0">
                <a:solidFill>
                  <a:srgbClr val="008080"/>
                </a:solidFill>
              </a:rPr>
              <a:t>afternoons.)</a:t>
            </a:r>
            <a:endParaRPr lang="en-US" sz="2800" dirty="0">
              <a:solidFill>
                <a:srgbClr val="008080"/>
              </a:solidFill>
            </a:endParaRPr>
          </a:p>
        </p:txBody>
      </p:sp>
      <p:cxnSp>
        <p:nvCxnSpPr>
          <p:cNvPr id="11" name="Straight Connector 10"/>
          <p:cNvCxnSpPr/>
          <p:nvPr/>
        </p:nvCxnSpPr>
        <p:spPr>
          <a:xfrm flipV="1">
            <a:off x="6128657" y="4298634"/>
            <a:ext cx="10886" cy="979729"/>
          </a:xfrm>
          <a:prstGeom prst="line">
            <a:avLst/>
          </a:prstGeom>
          <a:ln w="76200">
            <a:solidFill>
              <a:srgbClr val="FF0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69830" y="4352826"/>
            <a:ext cx="0" cy="941620"/>
          </a:xfrm>
          <a:prstGeom prst="line">
            <a:avLst/>
          </a:prstGeom>
          <a:ln w="76200">
            <a:solidFill>
              <a:srgbClr val="FF99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44286" y="4463154"/>
            <a:ext cx="1404258" cy="914400"/>
          </a:xfrm>
          <a:prstGeom prst="rect">
            <a:avLst/>
          </a:prstGeom>
          <a:solidFill>
            <a:schemeClr val="accent6">
              <a:lumMod val="20000"/>
              <a:lumOff val="80000"/>
            </a:schemeClr>
          </a:solidFill>
          <a:ln w="28575">
            <a:solidFill>
              <a:srgbClr val="FF9900"/>
            </a:solidFill>
          </a:ln>
          <a:effectLst>
            <a:glow rad="127000">
              <a:schemeClr val="tx1"/>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tx1"/>
                </a:solidFill>
              </a:rPr>
              <a:t>Morning </a:t>
            </a:r>
            <a:br>
              <a:rPr lang="en-CA" sz="2400" dirty="0" smtClean="0">
                <a:solidFill>
                  <a:schemeClr val="tx1"/>
                </a:solidFill>
              </a:rPr>
            </a:br>
            <a:r>
              <a:rPr lang="en-CA" sz="2400" dirty="0" smtClean="0">
                <a:solidFill>
                  <a:schemeClr val="tx1"/>
                </a:solidFill>
              </a:rPr>
              <a:t>Twilight</a:t>
            </a:r>
            <a:endParaRPr lang="en-CA" sz="2400" dirty="0">
              <a:solidFill>
                <a:schemeClr val="tx1"/>
              </a:solidFill>
            </a:endParaRPr>
          </a:p>
        </p:txBody>
      </p:sp>
      <p:sp>
        <p:nvSpPr>
          <p:cNvPr id="21"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39</a:t>
            </a:fld>
            <a:endParaRPr lang="en-US" sz="1100" dirty="0">
              <a:solidFill>
                <a:schemeClr val="tx1"/>
              </a:solidFill>
            </a:endParaRPr>
          </a:p>
        </p:txBody>
      </p:sp>
    </p:spTree>
    <p:extLst>
      <p:ext uri="{BB962C8B-B14F-4D97-AF65-F5344CB8AC3E}">
        <p14:creationId xmlns:p14="http://schemas.microsoft.com/office/powerpoint/2010/main" val="286997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750"/>
                                  </p:stCondLst>
                                  <p:childTnLst>
                                    <p:set>
                                      <p:cBhvr>
                                        <p:cTn id="6" dur="1" fill="hold">
                                          <p:stCondLst>
                                            <p:cond delay="0"/>
                                          </p:stCondLst>
                                        </p:cTn>
                                        <p:tgtEl>
                                          <p:spTgt spid="24"/>
                                        </p:tgtEl>
                                        <p:attrNameLst>
                                          <p:attrName>style.visibility</p:attrName>
                                        </p:attrNameLst>
                                      </p:cBhvr>
                                      <p:to>
                                        <p:strVal val="visible"/>
                                      </p:to>
                                    </p:set>
                                    <p:anim calcmode="lin" valueType="num">
                                      <p:cBhvr>
                                        <p:cTn id="7" dur="1250" fill="hold"/>
                                        <p:tgtEl>
                                          <p:spTgt spid="24"/>
                                        </p:tgtEl>
                                        <p:attrNameLst>
                                          <p:attrName>ppt_w</p:attrName>
                                        </p:attrNameLst>
                                      </p:cBhvr>
                                      <p:tavLst>
                                        <p:tav tm="0">
                                          <p:val>
                                            <p:fltVal val="0"/>
                                          </p:val>
                                        </p:tav>
                                        <p:tav tm="100000">
                                          <p:val>
                                            <p:strVal val="#ppt_w"/>
                                          </p:val>
                                        </p:tav>
                                      </p:tavLst>
                                    </p:anim>
                                    <p:anim calcmode="lin" valueType="num">
                                      <p:cBhvr>
                                        <p:cTn id="8" dur="1250" fill="hold"/>
                                        <p:tgtEl>
                                          <p:spTgt spid="24"/>
                                        </p:tgtEl>
                                        <p:attrNameLst>
                                          <p:attrName>ppt_h</p:attrName>
                                        </p:attrNameLst>
                                      </p:cBhvr>
                                      <p:tavLst>
                                        <p:tav tm="0">
                                          <p:val>
                                            <p:fltVal val="0"/>
                                          </p:val>
                                        </p:tav>
                                        <p:tav tm="100000">
                                          <p:val>
                                            <p:strVal val="#ppt_h"/>
                                          </p:val>
                                        </p:tav>
                                      </p:tavLst>
                                    </p:anim>
                                    <p:anim calcmode="lin" valueType="num">
                                      <p:cBhvr>
                                        <p:cTn id="9" dur="1250" fill="hold"/>
                                        <p:tgtEl>
                                          <p:spTgt spid="24"/>
                                        </p:tgtEl>
                                        <p:attrNameLst>
                                          <p:attrName>style.rotation</p:attrName>
                                        </p:attrNameLst>
                                      </p:cBhvr>
                                      <p:tavLst>
                                        <p:tav tm="0">
                                          <p:val>
                                            <p:fltVal val="90"/>
                                          </p:val>
                                        </p:tav>
                                        <p:tav tm="100000">
                                          <p:val>
                                            <p:fltVal val="0"/>
                                          </p:val>
                                        </p:tav>
                                      </p:tavLst>
                                    </p:anim>
                                    <p:animEffect transition="in" filter="fade">
                                      <p:cBhvr>
                                        <p:cTn id="10" dur="1250"/>
                                        <p:tgtEl>
                                          <p:spTgt spid="24"/>
                                        </p:tgtEl>
                                      </p:cBhvr>
                                    </p:animEffect>
                                  </p:childTnLst>
                                </p:cTn>
                              </p:par>
                              <p:par>
                                <p:cTn id="11" presetID="31" presetClass="entr" presetSubtype="0" fill="hold" nodeType="withEffect">
                                  <p:stCondLst>
                                    <p:cond delay="75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250" fill="hold"/>
                                        <p:tgtEl>
                                          <p:spTgt spid="26"/>
                                        </p:tgtEl>
                                        <p:attrNameLst>
                                          <p:attrName>ppt_w</p:attrName>
                                        </p:attrNameLst>
                                      </p:cBhvr>
                                      <p:tavLst>
                                        <p:tav tm="0">
                                          <p:val>
                                            <p:fltVal val="0"/>
                                          </p:val>
                                        </p:tav>
                                        <p:tav tm="100000">
                                          <p:val>
                                            <p:strVal val="#ppt_w"/>
                                          </p:val>
                                        </p:tav>
                                      </p:tavLst>
                                    </p:anim>
                                    <p:anim calcmode="lin" valueType="num">
                                      <p:cBhvr>
                                        <p:cTn id="14" dur="1250" fill="hold"/>
                                        <p:tgtEl>
                                          <p:spTgt spid="26"/>
                                        </p:tgtEl>
                                        <p:attrNameLst>
                                          <p:attrName>ppt_h</p:attrName>
                                        </p:attrNameLst>
                                      </p:cBhvr>
                                      <p:tavLst>
                                        <p:tav tm="0">
                                          <p:val>
                                            <p:fltVal val="0"/>
                                          </p:val>
                                        </p:tav>
                                        <p:tav tm="100000">
                                          <p:val>
                                            <p:strVal val="#ppt_h"/>
                                          </p:val>
                                        </p:tav>
                                      </p:tavLst>
                                    </p:anim>
                                    <p:anim calcmode="lin" valueType="num">
                                      <p:cBhvr>
                                        <p:cTn id="15" dur="1250" fill="hold"/>
                                        <p:tgtEl>
                                          <p:spTgt spid="26"/>
                                        </p:tgtEl>
                                        <p:attrNameLst>
                                          <p:attrName>style.rotation</p:attrName>
                                        </p:attrNameLst>
                                      </p:cBhvr>
                                      <p:tavLst>
                                        <p:tav tm="0">
                                          <p:val>
                                            <p:fltVal val="90"/>
                                          </p:val>
                                        </p:tav>
                                        <p:tav tm="100000">
                                          <p:val>
                                            <p:fltVal val="0"/>
                                          </p:val>
                                        </p:tav>
                                      </p:tavLst>
                                    </p:anim>
                                    <p:animEffect transition="in" filter="fade">
                                      <p:cBhvr>
                                        <p:cTn id="16" dur="125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250"/>
                                        <p:tgtEl>
                                          <p:spTgt spid="12"/>
                                        </p:tgtEl>
                                      </p:cBhvr>
                                    </p:animEffect>
                                    <p:anim calcmode="lin" valueType="num">
                                      <p:cBhvr>
                                        <p:cTn id="22" dur="1250" fill="hold"/>
                                        <p:tgtEl>
                                          <p:spTgt spid="12"/>
                                        </p:tgtEl>
                                        <p:attrNameLst>
                                          <p:attrName>ppt_x</p:attrName>
                                        </p:attrNameLst>
                                      </p:cBhvr>
                                      <p:tavLst>
                                        <p:tav tm="0">
                                          <p:val>
                                            <p:strVal val="#ppt_x"/>
                                          </p:val>
                                        </p:tav>
                                        <p:tav tm="100000">
                                          <p:val>
                                            <p:strVal val="#ppt_x"/>
                                          </p:val>
                                        </p:tav>
                                      </p:tavLst>
                                    </p:anim>
                                    <p:anim calcmode="lin" valueType="num">
                                      <p:cBhvr>
                                        <p:cTn id="23" dur="125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250"/>
                                        <p:tgtEl>
                                          <p:spTgt spid="8"/>
                                        </p:tgtEl>
                                      </p:cBhvr>
                                    </p:animEffect>
                                    <p:anim calcmode="lin" valueType="num">
                                      <p:cBhvr>
                                        <p:cTn id="27" dur="1250" fill="hold"/>
                                        <p:tgtEl>
                                          <p:spTgt spid="8"/>
                                        </p:tgtEl>
                                        <p:attrNameLst>
                                          <p:attrName>ppt_x</p:attrName>
                                        </p:attrNameLst>
                                      </p:cBhvr>
                                      <p:tavLst>
                                        <p:tav tm="0">
                                          <p:val>
                                            <p:strVal val="#ppt_x"/>
                                          </p:val>
                                        </p:tav>
                                        <p:tav tm="100000">
                                          <p:val>
                                            <p:strVal val="#ppt_x"/>
                                          </p:val>
                                        </p:tav>
                                      </p:tavLst>
                                    </p:anim>
                                    <p:anim calcmode="lin" valueType="num">
                                      <p:cBhvr>
                                        <p:cTn id="28" dur="1250" fill="hold"/>
                                        <p:tgtEl>
                                          <p:spTgt spid="8"/>
                                        </p:tgtEl>
                                        <p:attrNameLst>
                                          <p:attrName>ppt_y</p:attrName>
                                        </p:attrNameLst>
                                      </p:cBhvr>
                                      <p:tavLst>
                                        <p:tav tm="0">
                                          <p:val>
                                            <p:strVal val="#ppt_y+.1"/>
                                          </p:val>
                                        </p:tav>
                                        <p:tav tm="100000">
                                          <p:val>
                                            <p:strVal val="#ppt_y"/>
                                          </p:val>
                                        </p:tav>
                                      </p:tavLst>
                                    </p:anim>
                                  </p:childTnLst>
                                </p:cTn>
                              </p:par>
                              <p:par>
                                <p:cTn id="29" presetID="22" presetClass="entr" presetSubtype="8" fill="hold" grpId="0" nodeType="withEffect">
                                  <p:stCondLst>
                                    <p:cond delay="125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1250"/>
                                        <p:tgtEl>
                                          <p:spTgt spid="29"/>
                                        </p:tgtEl>
                                      </p:cBhvr>
                                    </p:animEffect>
                                  </p:childTnLst>
                                </p:cTn>
                              </p:par>
                              <p:par>
                                <p:cTn id="32" presetID="47" presetClass="entr" presetSubtype="0" fill="hold" grpId="0" nodeType="withEffect">
                                  <p:stCondLst>
                                    <p:cond delay="25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22" presetClass="entr" presetSubtype="1" fill="hold" nodeType="withEffect">
                                  <p:stCondLst>
                                    <p:cond delay="400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25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9"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1250" fill="hold"/>
                                        <p:tgtEl>
                                          <p:spTgt spid="11"/>
                                        </p:tgtEl>
                                        <p:attrNameLst>
                                          <p:attrName>ppt_x</p:attrName>
                                        </p:attrNameLst>
                                      </p:cBhvr>
                                      <p:tavLst>
                                        <p:tav tm="0">
                                          <p:val>
                                            <p:strVal val="0-#ppt_w/2"/>
                                          </p:val>
                                        </p:tav>
                                        <p:tav tm="100000">
                                          <p:val>
                                            <p:strVal val="#ppt_x"/>
                                          </p:val>
                                        </p:tav>
                                      </p:tavLst>
                                    </p:anim>
                                    <p:anim calcmode="lin" valueType="num">
                                      <p:cBhvr additive="base">
                                        <p:cTn id="45" dur="1250" fill="hold"/>
                                        <p:tgtEl>
                                          <p:spTgt spid="11"/>
                                        </p:tgtEl>
                                        <p:attrNameLst>
                                          <p:attrName>ppt_y</p:attrName>
                                        </p:attrNameLst>
                                      </p:cBhvr>
                                      <p:tavLst>
                                        <p:tav tm="0">
                                          <p:val>
                                            <p:strVal val="0-#ppt_h/2"/>
                                          </p:val>
                                        </p:tav>
                                        <p:tav tm="100000">
                                          <p:val>
                                            <p:strVal val="#ppt_y"/>
                                          </p:val>
                                        </p:tav>
                                      </p:tavLst>
                                    </p:anim>
                                  </p:childTnLst>
                                </p:cTn>
                              </p:par>
                              <p:par>
                                <p:cTn id="46" presetID="47" presetClass="entr" presetSubtype="0" fill="hold" grpId="0" nodeType="withEffect">
                                  <p:stCondLst>
                                    <p:cond delay="10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250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250"/>
                                        <p:tgtEl>
                                          <p:spTgt spid="20"/>
                                        </p:tgtEl>
                                      </p:cBhvr>
                                    </p:animEffect>
                                    <p:anim calcmode="lin" valueType="num">
                                      <p:cBhvr>
                                        <p:cTn id="54" dur="1250" fill="hold"/>
                                        <p:tgtEl>
                                          <p:spTgt spid="20"/>
                                        </p:tgtEl>
                                        <p:attrNameLst>
                                          <p:attrName>ppt_x</p:attrName>
                                        </p:attrNameLst>
                                      </p:cBhvr>
                                      <p:tavLst>
                                        <p:tav tm="0">
                                          <p:val>
                                            <p:strVal val="#ppt_x"/>
                                          </p:val>
                                        </p:tav>
                                        <p:tav tm="100000">
                                          <p:val>
                                            <p:strVal val="#ppt_x"/>
                                          </p:val>
                                        </p:tav>
                                      </p:tavLst>
                                    </p:anim>
                                    <p:anim calcmode="lin" valueType="num">
                                      <p:cBhvr>
                                        <p:cTn id="55" dur="1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up)">
                                      <p:cBhvr>
                                        <p:cTn id="60" dur="500"/>
                                        <p:tgtEl>
                                          <p:spTgt spid="22"/>
                                        </p:tgtEl>
                                      </p:cBhvr>
                                    </p:animEffect>
                                  </p:childTnLst>
                                </p:cTn>
                              </p:par>
                              <p:par>
                                <p:cTn id="61" presetID="22" presetClass="entr" presetSubtype="1" fill="hold" grpId="0" nodeType="withEffect">
                                  <p:stCondLst>
                                    <p:cond delay="500"/>
                                  </p:stCondLst>
                                  <p:childTnLst>
                                    <p:set>
                                      <p:cBhvr>
                                        <p:cTn id="62" dur="1" fill="hold">
                                          <p:stCondLst>
                                            <p:cond delay="0"/>
                                          </p:stCondLst>
                                        </p:cTn>
                                        <p:tgtEl>
                                          <p:spTgt spid="19"/>
                                        </p:tgtEl>
                                        <p:attrNameLst>
                                          <p:attrName>style.visibility</p:attrName>
                                        </p:attrNameLst>
                                      </p:cBhvr>
                                      <p:to>
                                        <p:strVal val="visible"/>
                                      </p:to>
                                    </p:set>
                                    <p:animEffect transition="in" filter="wipe(up)">
                                      <p:cBhvr>
                                        <p:cTn id="63" dur="500"/>
                                        <p:tgtEl>
                                          <p:spTgt spid="19"/>
                                        </p:tgtEl>
                                      </p:cBhvr>
                                    </p:animEffect>
                                  </p:childTnLst>
                                </p:cTn>
                              </p:par>
                              <p:par>
                                <p:cTn id="64" presetID="22" presetClass="entr" presetSubtype="8" fill="hold" grpId="0" nodeType="withEffect">
                                  <p:stCondLst>
                                    <p:cond delay="125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20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250"/>
                                        <p:tgtEl>
                                          <p:spTgt spid="33"/>
                                        </p:tgtEl>
                                      </p:cBhvr>
                                    </p:animEffect>
                                    <p:anim calcmode="lin" valueType="num">
                                      <p:cBhvr>
                                        <p:cTn id="72" dur="1250" fill="hold"/>
                                        <p:tgtEl>
                                          <p:spTgt spid="33"/>
                                        </p:tgtEl>
                                        <p:attrNameLst>
                                          <p:attrName>ppt_x</p:attrName>
                                        </p:attrNameLst>
                                      </p:cBhvr>
                                      <p:tavLst>
                                        <p:tav tm="0">
                                          <p:val>
                                            <p:strVal val="#ppt_x"/>
                                          </p:val>
                                        </p:tav>
                                        <p:tav tm="100000">
                                          <p:val>
                                            <p:strVal val="#ppt_x"/>
                                          </p:val>
                                        </p:tav>
                                      </p:tavLst>
                                    </p:anim>
                                    <p:anim calcmode="lin" valueType="num">
                                      <p:cBhvr>
                                        <p:cTn id="73" dur="12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9" grpId="0" animBg="1"/>
      <p:bldP spid="20" grpId="0" animBg="1"/>
      <p:bldP spid="28" grpId="0" animBg="1"/>
      <p:bldP spid="29" grpId="0"/>
      <p:bldP spid="30" grpId="0"/>
      <p:bldP spid="33" grpId="0"/>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rgbClr val="9933FF"/>
            </a:gs>
            <a:gs pos="59000">
              <a:srgbClr val="0000FF">
                <a:lumMod val="22000"/>
              </a:srgbClr>
            </a:gs>
            <a:gs pos="100000">
              <a:srgbClr val="FFFF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3259" y="1504409"/>
            <a:ext cx="10058400" cy="4243248"/>
          </a:xfrm>
        </p:spPr>
        <p:txBody>
          <a:bodyPr>
            <a:normAutofit/>
            <a:scene3d>
              <a:camera prst="orthographicFront"/>
              <a:lightRig rig="threePt" dir="t"/>
            </a:scene3d>
            <a:sp3d extrusionH="57150">
              <a:bevelT w="38100" h="38100"/>
            </a:sp3d>
          </a:bodyPr>
          <a:lstStyle/>
          <a:p>
            <a:pPr marL="0" indent="0" algn="ctr">
              <a:buNone/>
            </a:pPr>
            <a:r>
              <a:rPr lang="en-CA" sz="6000" b="1" dirty="0" err="1" smtClean="0">
                <a:ln>
                  <a:solidFill>
                    <a:srgbClr val="F725E8"/>
                  </a:solidFill>
                </a:ln>
                <a:effectLst>
                  <a:glow rad="127000">
                    <a:srgbClr val="00FF00"/>
                  </a:glow>
                </a:effectLst>
              </a:rPr>
              <a:t>Beyn</a:t>
            </a:r>
            <a:r>
              <a:rPr lang="en-CA" sz="6000" b="1" dirty="0" smtClean="0">
                <a:ln>
                  <a:solidFill>
                    <a:srgbClr val="F725E8"/>
                  </a:solidFill>
                </a:ln>
                <a:effectLst>
                  <a:glow rad="127000">
                    <a:srgbClr val="00FF00"/>
                  </a:glow>
                </a:effectLst>
              </a:rPr>
              <a:t> Ha </a:t>
            </a:r>
            <a:r>
              <a:rPr lang="en-CA" sz="6000" b="1" dirty="0" err="1" smtClean="0">
                <a:ln>
                  <a:solidFill>
                    <a:srgbClr val="F725E8"/>
                  </a:solidFill>
                </a:ln>
                <a:effectLst>
                  <a:glow rad="127000">
                    <a:srgbClr val="00FF00"/>
                  </a:glow>
                </a:effectLst>
              </a:rPr>
              <a:t>Arbayim</a:t>
            </a:r>
            <a:endParaRPr lang="en-CA" sz="6000" b="1" dirty="0" smtClean="0">
              <a:ln>
                <a:solidFill>
                  <a:srgbClr val="F725E8"/>
                </a:solidFill>
              </a:ln>
              <a:effectLst>
                <a:glow rad="127000">
                  <a:srgbClr val="00FF00"/>
                </a:glow>
              </a:effectLst>
            </a:endParaRPr>
          </a:p>
          <a:p>
            <a:pPr marL="0" indent="0" algn="ctr">
              <a:buNone/>
            </a:pPr>
            <a:endParaRPr lang="en-CA" sz="6000" b="1" dirty="0">
              <a:ln>
                <a:solidFill>
                  <a:srgbClr val="F725E8"/>
                </a:solidFill>
              </a:ln>
              <a:effectLst>
                <a:glow rad="127000">
                  <a:srgbClr val="00FF00"/>
                </a:glow>
              </a:effectLst>
            </a:endParaRPr>
          </a:p>
          <a:p>
            <a:pPr marL="0" indent="0" algn="ctr">
              <a:buNone/>
            </a:pPr>
            <a:endParaRPr lang="en-CA" sz="6000" b="1" dirty="0">
              <a:ln>
                <a:solidFill>
                  <a:srgbClr val="F725E8"/>
                </a:solidFill>
              </a:ln>
              <a:effectLst>
                <a:glow rad="127000">
                  <a:srgbClr val="00FF00"/>
                </a:glow>
              </a:effectLst>
            </a:endParaRPr>
          </a:p>
          <a:p>
            <a:pPr marL="0" indent="0">
              <a:buNone/>
            </a:pPr>
            <a:r>
              <a:rPr lang="en-CA" sz="4000" b="1" dirty="0" smtClean="0">
                <a:ln>
                  <a:solidFill>
                    <a:srgbClr val="F725E8"/>
                  </a:solidFill>
                </a:ln>
                <a:effectLst>
                  <a:glow rad="127000">
                    <a:srgbClr val="00FF00"/>
                  </a:glow>
                </a:effectLst>
              </a:rPr>
              <a:t>				   </a:t>
            </a:r>
            <a:r>
              <a:rPr lang="en-CA" sz="4000" b="1" dirty="0" err="1" smtClean="0">
                <a:ln>
                  <a:solidFill>
                    <a:srgbClr val="F725E8"/>
                  </a:solidFill>
                </a:ln>
                <a:effectLst>
                  <a:glow rad="127000">
                    <a:srgbClr val="00FF00"/>
                  </a:glow>
                </a:effectLst>
              </a:rPr>
              <a:t>Ereb</a:t>
            </a:r>
            <a:endParaRPr lang="en-CA" sz="4000" b="1" dirty="0">
              <a:ln>
                <a:solidFill>
                  <a:srgbClr val="F725E8"/>
                </a:solidFill>
              </a:ln>
              <a:effectLst>
                <a:glow rad="127000">
                  <a:srgbClr val="00FF00"/>
                </a:glow>
              </a:effectLst>
            </a:endParaRPr>
          </a:p>
        </p:txBody>
      </p:sp>
      <p:sp>
        <p:nvSpPr>
          <p:cNvPr id="4" name="Rectangle 3"/>
          <p:cNvSpPr/>
          <p:nvPr/>
        </p:nvSpPr>
        <p:spPr>
          <a:xfrm>
            <a:off x="8240479" y="2509347"/>
            <a:ext cx="315686" cy="1015663"/>
          </a:xfrm>
          <a:prstGeom prst="rect">
            <a:avLst/>
          </a:prstGeom>
        </p:spPr>
        <p:txBody>
          <a:bodyPr wrap="square">
            <a:spAutoFit/>
          </a:bodyPr>
          <a:lstStyle/>
          <a:p>
            <a:r>
              <a:rPr lang="en-US" sz="6000" dirty="0">
                <a:solidFill>
                  <a:srgbClr val="FFFF00"/>
                </a:solidFill>
                <a:latin typeface="Times New Roman" pitchFamily="18" charset="0"/>
                <a:cs typeface="Times New Roman" pitchFamily="18" charset="0"/>
              </a:rPr>
              <a:t>ב</a:t>
            </a:r>
            <a:endParaRPr lang="en-CA" sz="6000" dirty="0">
              <a:solidFill>
                <a:srgbClr val="FFFF00"/>
              </a:solidFill>
              <a:latin typeface="Times New Roman" pitchFamily="18" charset="0"/>
              <a:cs typeface="Times New Roman" pitchFamily="18" charset="0"/>
            </a:endParaRPr>
          </a:p>
        </p:txBody>
      </p:sp>
      <p:sp>
        <p:nvSpPr>
          <p:cNvPr id="5" name="Rectangle 4"/>
          <p:cNvSpPr/>
          <p:nvPr/>
        </p:nvSpPr>
        <p:spPr>
          <a:xfrm>
            <a:off x="7918225" y="2520234"/>
            <a:ext cx="389850" cy="1015663"/>
          </a:xfrm>
          <a:prstGeom prst="rect">
            <a:avLst/>
          </a:prstGeom>
        </p:spPr>
        <p:txBody>
          <a:bodyPr wrap="none">
            <a:spAutoFit/>
          </a:bodyPr>
          <a:lstStyle/>
          <a:p>
            <a:r>
              <a:rPr lang="en-US" sz="6000" dirty="0">
                <a:solidFill>
                  <a:srgbClr val="FFFF00"/>
                </a:solidFill>
                <a:latin typeface="Times New Roman" pitchFamily="18" charset="0"/>
                <a:cs typeface="Times New Roman" pitchFamily="18" charset="0"/>
              </a:rPr>
              <a:t>י</a:t>
            </a:r>
            <a:endParaRPr lang="en-CA" sz="6000" dirty="0">
              <a:solidFill>
                <a:srgbClr val="FFFF00"/>
              </a:solidFill>
              <a:latin typeface="Times New Roman" pitchFamily="18" charset="0"/>
              <a:cs typeface="Times New Roman" pitchFamily="18" charset="0"/>
            </a:endParaRPr>
          </a:p>
        </p:txBody>
      </p:sp>
      <p:sp>
        <p:nvSpPr>
          <p:cNvPr id="6" name="Rectangle 5"/>
          <p:cNvSpPr/>
          <p:nvPr/>
        </p:nvSpPr>
        <p:spPr>
          <a:xfrm>
            <a:off x="7574074" y="2520235"/>
            <a:ext cx="434734" cy="1015663"/>
          </a:xfrm>
          <a:prstGeom prst="rect">
            <a:avLst/>
          </a:prstGeom>
        </p:spPr>
        <p:txBody>
          <a:bodyPr wrap="none">
            <a:spAutoFit/>
          </a:bodyPr>
          <a:lstStyle/>
          <a:p>
            <a:r>
              <a:rPr lang="en-US" sz="6000" b="1" dirty="0">
                <a:solidFill>
                  <a:srgbClr val="FFFF00"/>
                </a:solidFill>
                <a:latin typeface="Times New Roman" pitchFamily="18" charset="0"/>
                <a:cs typeface="Times New Roman" pitchFamily="18" charset="0"/>
              </a:rPr>
              <a:t>ן</a:t>
            </a:r>
            <a:endParaRPr lang="en-CA" sz="6000" dirty="0">
              <a:solidFill>
                <a:srgbClr val="FFFF00"/>
              </a:solidFill>
              <a:latin typeface="Times New Roman" pitchFamily="18" charset="0"/>
              <a:cs typeface="Times New Roman" pitchFamily="18" charset="0"/>
            </a:endParaRPr>
          </a:p>
        </p:txBody>
      </p:sp>
      <p:sp>
        <p:nvSpPr>
          <p:cNvPr id="7" name="Rectangle 6"/>
          <p:cNvSpPr/>
          <p:nvPr/>
        </p:nvSpPr>
        <p:spPr>
          <a:xfrm>
            <a:off x="6466537" y="2522430"/>
            <a:ext cx="579005" cy="1015663"/>
          </a:xfrm>
          <a:prstGeom prst="rect">
            <a:avLst/>
          </a:prstGeom>
        </p:spPr>
        <p:txBody>
          <a:bodyPr wrap="none">
            <a:spAutoFit/>
          </a:bodyPr>
          <a:lstStyle/>
          <a:p>
            <a:r>
              <a:rPr lang="en-US" sz="6000" b="1" dirty="0">
                <a:solidFill>
                  <a:srgbClr val="FFFF00"/>
                </a:solidFill>
                <a:latin typeface="Times New Roman" pitchFamily="18" charset="0"/>
                <a:cs typeface="Times New Roman" pitchFamily="18" charset="0"/>
              </a:rPr>
              <a:t>ה</a:t>
            </a:r>
            <a:endParaRPr lang="en-CA" sz="6000" dirty="0">
              <a:solidFill>
                <a:srgbClr val="FFFF00"/>
              </a:solidFill>
              <a:latin typeface="Times New Roman" pitchFamily="18" charset="0"/>
              <a:cs typeface="Times New Roman" pitchFamily="18" charset="0"/>
            </a:endParaRPr>
          </a:p>
        </p:txBody>
      </p:sp>
      <p:sp>
        <p:nvSpPr>
          <p:cNvPr id="8" name="Rectangle 7"/>
          <p:cNvSpPr/>
          <p:nvPr/>
        </p:nvSpPr>
        <p:spPr>
          <a:xfrm>
            <a:off x="5994632" y="2522430"/>
            <a:ext cx="534121" cy="1015663"/>
          </a:xfrm>
          <a:prstGeom prst="rect">
            <a:avLst/>
          </a:prstGeom>
        </p:spPr>
        <p:txBody>
          <a:bodyPr wrap="none">
            <a:spAutoFit/>
          </a:bodyPr>
          <a:lstStyle/>
          <a:p>
            <a:r>
              <a:rPr lang="en-US" sz="6000" dirty="0">
                <a:solidFill>
                  <a:srgbClr val="FFFF00"/>
                </a:solidFill>
                <a:latin typeface="Times New Roman" pitchFamily="18" charset="0"/>
                <a:cs typeface="Times New Roman" pitchFamily="18" charset="0"/>
              </a:rPr>
              <a:t>ע</a:t>
            </a:r>
            <a:endParaRPr lang="en-CA" sz="6000" dirty="0">
              <a:solidFill>
                <a:srgbClr val="FFFF00"/>
              </a:solidFill>
              <a:latin typeface="Times New Roman" pitchFamily="18" charset="0"/>
              <a:cs typeface="Times New Roman" pitchFamily="18" charset="0"/>
            </a:endParaRPr>
          </a:p>
        </p:txBody>
      </p:sp>
      <p:sp>
        <p:nvSpPr>
          <p:cNvPr id="9" name="Rectangle 8"/>
          <p:cNvSpPr/>
          <p:nvPr/>
        </p:nvSpPr>
        <p:spPr>
          <a:xfrm>
            <a:off x="5460176" y="2520236"/>
            <a:ext cx="545342" cy="1015663"/>
          </a:xfrm>
          <a:prstGeom prst="rect">
            <a:avLst/>
          </a:prstGeom>
        </p:spPr>
        <p:txBody>
          <a:bodyPr wrap="none">
            <a:spAutoFit/>
          </a:bodyPr>
          <a:lstStyle/>
          <a:p>
            <a:r>
              <a:rPr lang="en-US" sz="6000" dirty="0">
                <a:solidFill>
                  <a:srgbClr val="FFFF00"/>
                </a:solidFill>
                <a:latin typeface="Times New Roman" pitchFamily="18" charset="0"/>
                <a:cs typeface="Times New Roman" pitchFamily="18" charset="0"/>
              </a:rPr>
              <a:t>ר</a:t>
            </a:r>
            <a:endParaRPr lang="en-CA" sz="6000" dirty="0">
              <a:solidFill>
                <a:srgbClr val="FFFF00"/>
              </a:solidFill>
              <a:latin typeface="Times New Roman" pitchFamily="18" charset="0"/>
              <a:cs typeface="Times New Roman" pitchFamily="18" charset="0"/>
            </a:endParaRPr>
          </a:p>
        </p:txBody>
      </p:sp>
      <p:sp>
        <p:nvSpPr>
          <p:cNvPr id="10" name="Rectangle 9"/>
          <p:cNvSpPr/>
          <p:nvPr/>
        </p:nvSpPr>
        <p:spPr>
          <a:xfrm>
            <a:off x="4958713" y="2522430"/>
            <a:ext cx="534121" cy="1015663"/>
          </a:xfrm>
          <a:prstGeom prst="rect">
            <a:avLst/>
          </a:prstGeom>
        </p:spPr>
        <p:txBody>
          <a:bodyPr wrap="none">
            <a:spAutoFit/>
          </a:bodyPr>
          <a:lstStyle/>
          <a:p>
            <a:r>
              <a:rPr lang="en-US" sz="6000" dirty="0">
                <a:solidFill>
                  <a:srgbClr val="FFFF00"/>
                </a:solidFill>
                <a:latin typeface="Times New Roman" pitchFamily="18" charset="0"/>
                <a:cs typeface="Times New Roman" pitchFamily="18" charset="0"/>
              </a:rPr>
              <a:t>ב</a:t>
            </a:r>
            <a:endParaRPr lang="en-CA" sz="6000" dirty="0">
              <a:solidFill>
                <a:srgbClr val="FFFF00"/>
              </a:solidFill>
              <a:latin typeface="Times New Roman" pitchFamily="18" charset="0"/>
              <a:cs typeface="Times New Roman" pitchFamily="18" charset="0"/>
            </a:endParaRPr>
          </a:p>
        </p:txBody>
      </p:sp>
      <p:sp>
        <p:nvSpPr>
          <p:cNvPr id="11" name="Rectangle 10"/>
          <p:cNvSpPr/>
          <p:nvPr/>
        </p:nvSpPr>
        <p:spPr>
          <a:xfrm>
            <a:off x="4620251" y="2520232"/>
            <a:ext cx="389850" cy="1015663"/>
          </a:xfrm>
          <a:prstGeom prst="rect">
            <a:avLst/>
          </a:prstGeom>
        </p:spPr>
        <p:txBody>
          <a:bodyPr wrap="none">
            <a:spAutoFit/>
          </a:bodyPr>
          <a:lstStyle/>
          <a:p>
            <a:r>
              <a:rPr lang="en-US" sz="6000" dirty="0">
                <a:solidFill>
                  <a:srgbClr val="FFFF00"/>
                </a:solidFill>
                <a:latin typeface="Times New Roman" pitchFamily="18" charset="0"/>
                <a:ea typeface="Calibri"/>
                <a:cs typeface="Times New Roman" pitchFamily="18" charset="0"/>
              </a:rPr>
              <a:t>י</a:t>
            </a:r>
            <a:endParaRPr lang="en-CA" sz="6000" dirty="0">
              <a:solidFill>
                <a:srgbClr val="FFFF00"/>
              </a:solidFill>
              <a:latin typeface="Times New Roman" pitchFamily="18" charset="0"/>
              <a:cs typeface="Times New Roman" pitchFamily="18" charset="0"/>
            </a:endParaRPr>
          </a:p>
        </p:txBody>
      </p:sp>
      <p:sp>
        <p:nvSpPr>
          <p:cNvPr id="12" name="Rectangle 11"/>
          <p:cNvSpPr/>
          <p:nvPr/>
        </p:nvSpPr>
        <p:spPr>
          <a:xfrm>
            <a:off x="4143612" y="2520238"/>
            <a:ext cx="575799" cy="1015663"/>
          </a:xfrm>
          <a:prstGeom prst="rect">
            <a:avLst/>
          </a:prstGeom>
        </p:spPr>
        <p:txBody>
          <a:bodyPr wrap="none">
            <a:spAutoFit/>
          </a:bodyPr>
          <a:lstStyle/>
          <a:p>
            <a:r>
              <a:rPr lang="en-US" sz="6000" dirty="0">
                <a:solidFill>
                  <a:srgbClr val="FFFF00"/>
                </a:solidFill>
                <a:latin typeface="Times New Roman" pitchFamily="18" charset="0"/>
                <a:cs typeface="Times New Roman" pitchFamily="18" charset="0"/>
              </a:rPr>
              <a:t>ם</a:t>
            </a:r>
            <a:endParaRPr lang="en-CA" sz="6000" dirty="0">
              <a:solidFill>
                <a:srgbClr val="FFFF00"/>
              </a:solidFill>
              <a:latin typeface="Times New Roman" pitchFamily="18" charset="0"/>
              <a:cs typeface="Times New Roman" pitchFamily="18" charset="0"/>
            </a:endParaRPr>
          </a:p>
        </p:txBody>
      </p:sp>
      <p:sp>
        <p:nvSpPr>
          <p:cNvPr id="13" name="Rectangle 12"/>
          <p:cNvSpPr/>
          <p:nvPr/>
        </p:nvSpPr>
        <p:spPr>
          <a:xfrm>
            <a:off x="5970183" y="3353031"/>
            <a:ext cx="534121" cy="1015663"/>
          </a:xfrm>
          <a:prstGeom prst="rect">
            <a:avLst/>
          </a:prstGeom>
        </p:spPr>
        <p:txBody>
          <a:bodyPr wrap="none">
            <a:spAutoFit/>
          </a:bodyPr>
          <a:lstStyle/>
          <a:p>
            <a:r>
              <a:rPr lang="en-US" sz="6000" dirty="0">
                <a:solidFill>
                  <a:srgbClr val="FFFF00"/>
                </a:solidFill>
                <a:latin typeface="Times New Roman" pitchFamily="18" charset="0"/>
                <a:cs typeface="Times New Roman" pitchFamily="18" charset="0"/>
              </a:rPr>
              <a:t>ע</a:t>
            </a:r>
            <a:endParaRPr lang="en-CA" sz="6000" dirty="0">
              <a:solidFill>
                <a:srgbClr val="FFFF00"/>
              </a:solidFill>
              <a:latin typeface="Times New Roman" pitchFamily="18" charset="0"/>
              <a:cs typeface="Times New Roman" pitchFamily="18" charset="0"/>
            </a:endParaRPr>
          </a:p>
        </p:txBody>
      </p:sp>
      <p:sp>
        <p:nvSpPr>
          <p:cNvPr id="14" name="Rectangle 13"/>
          <p:cNvSpPr/>
          <p:nvPr/>
        </p:nvSpPr>
        <p:spPr>
          <a:xfrm>
            <a:off x="5471058" y="3353031"/>
            <a:ext cx="545342" cy="1015663"/>
          </a:xfrm>
          <a:prstGeom prst="rect">
            <a:avLst/>
          </a:prstGeom>
        </p:spPr>
        <p:txBody>
          <a:bodyPr wrap="none">
            <a:spAutoFit/>
          </a:bodyPr>
          <a:lstStyle/>
          <a:p>
            <a:r>
              <a:rPr lang="en-US" sz="6000" dirty="0">
                <a:solidFill>
                  <a:srgbClr val="FFFF00"/>
                </a:solidFill>
                <a:latin typeface="Times New Roman" pitchFamily="18" charset="0"/>
                <a:cs typeface="Times New Roman" pitchFamily="18" charset="0"/>
              </a:rPr>
              <a:t>ר</a:t>
            </a:r>
            <a:endParaRPr lang="en-CA" sz="6000" dirty="0">
              <a:solidFill>
                <a:srgbClr val="FFFF00"/>
              </a:solidFill>
              <a:latin typeface="Times New Roman" pitchFamily="18" charset="0"/>
              <a:cs typeface="Times New Roman" pitchFamily="18" charset="0"/>
            </a:endParaRPr>
          </a:p>
        </p:txBody>
      </p:sp>
      <p:sp>
        <p:nvSpPr>
          <p:cNvPr id="15" name="Rectangle 14"/>
          <p:cNvSpPr/>
          <p:nvPr/>
        </p:nvSpPr>
        <p:spPr>
          <a:xfrm>
            <a:off x="5002253" y="3353030"/>
            <a:ext cx="534121" cy="1015663"/>
          </a:xfrm>
          <a:prstGeom prst="rect">
            <a:avLst/>
          </a:prstGeom>
        </p:spPr>
        <p:txBody>
          <a:bodyPr wrap="none">
            <a:spAutoFit/>
          </a:bodyPr>
          <a:lstStyle/>
          <a:p>
            <a:r>
              <a:rPr lang="en-US" sz="6000" dirty="0">
                <a:solidFill>
                  <a:srgbClr val="FFFF00"/>
                </a:solidFill>
                <a:latin typeface="Times New Roman" pitchFamily="18" charset="0"/>
                <a:cs typeface="Times New Roman" pitchFamily="18" charset="0"/>
              </a:rPr>
              <a:t>ב</a:t>
            </a:r>
            <a:endParaRPr lang="en-CA" sz="6000" dirty="0">
              <a:solidFill>
                <a:srgbClr val="FFFF00"/>
              </a:solidFill>
              <a:latin typeface="Times New Roman" pitchFamily="18" charset="0"/>
              <a:cs typeface="Times New Roman" pitchFamily="18" charset="0"/>
            </a:endParaRPr>
          </a:p>
        </p:txBody>
      </p:sp>
      <p:sp>
        <p:nvSpPr>
          <p:cNvPr id="16" name="Rectangle 15"/>
          <p:cNvSpPr/>
          <p:nvPr/>
        </p:nvSpPr>
        <p:spPr>
          <a:xfrm>
            <a:off x="4958713" y="2656114"/>
            <a:ext cx="1559154" cy="2623457"/>
          </a:xfrm>
          <a:prstGeom prst="rect">
            <a:avLst/>
          </a:prstGeom>
          <a:noFill/>
          <a:ln w="57150">
            <a:solidFill>
              <a:srgbClr val="FF99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Cloud Callout 16"/>
          <p:cNvSpPr/>
          <p:nvPr/>
        </p:nvSpPr>
        <p:spPr>
          <a:xfrm>
            <a:off x="7309914" y="4978400"/>
            <a:ext cx="4617926" cy="1727926"/>
          </a:xfrm>
          <a:prstGeom prst="cloudCallout">
            <a:avLst>
              <a:gd name="adj1" fmla="val -70750"/>
              <a:gd name="adj2" fmla="val -95521"/>
            </a:avLst>
          </a:prstGeom>
          <a:solidFill>
            <a:srgbClr val="008080"/>
          </a:solidFill>
          <a:ln w="76200">
            <a:solidFill>
              <a:srgbClr val="66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smtClean="0"/>
              <a:t>English translation: </a:t>
            </a:r>
            <a:r>
              <a:rPr lang="en-CA" sz="3600" b="1" dirty="0" smtClean="0"/>
              <a:t/>
            </a:r>
            <a:br>
              <a:rPr lang="en-CA" sz="3600" b="1" dirty="0" smtClean="0"/>
            </a:br>
            <a:r>
              <a:rPr lang="en-CA" sz="4400" b="1" dirty="0" smtClean="0">
                <a:ln>
                  <a:solidFill>
                    <a:schemeClr val="tx1"/>
                  </a:solidFill>
                </a:ln>
                <a:solidFill>
                  <a:srgbClr val="FFFF00"/>
                </a:solidFill>
              </a:rPr>
              <a:t>Evening!?</a:t>
            </a:r>
            <a:endParaRPr lang="en-CA" sz="4400" b="1" dirty="0">
              <a:ln>
                <a:solidFill>
                  <a:schemeClr val="tx1"/>
                </a:solidFill>
              </a:ln>
              <a:solidFill>
                <a:srgbClr val="FFFF00"/>
              </a:solidFill>
            </a:endParaRPr>
          </a:p>
        </p:txBody>
      </p:sp>
      <p:sp>
        <p:nvSpPr>
          <p:cNvPr id="2" name="Cloud Callout 1"/>
          <p:cNvSpPr/>
          <p:nvPr/>
        </p:nvSpPr>
        <p:spPr>
          <a:xfrm>
            <a:off x="315686" y="2700151"/>
            <a:ext cx="3170929" cy="3337085"/>
          </a:xfrm>
          <a:prstGeom prst="cloudCallout">
            <a:avLst>
              <a:gd name="adj1" fmla="val 95905"/>
              <a:gd name="adj2" fmla="val -12703"/>
            </a:avLst>
          </a:prstGeom>
          <a:solidFill>
            <a:srgbClr val="F725E8"/>
          </a:solidFill>
          <a:ln w="57150">
            <a:solidFill>
              <a:srgbClr val="0000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smtClean="0">
                <a:solidFill>
                  <a:schemeClr val="tx1"/>
                </a:solidFill>
              </a:rPr>
              <a:t>The base word is </a:t>
            </a:r>
            <a:br>
              <a:rPr lang="en-CA" sz="3600" dirty="0" smtClean="0">
                <a:solidFill>
                  <a:schemeClr val="tx1"/>
                </a:solidFill>
              </a:rPr>
            </a:br>
            <a:r>
              <a:rPr lang="en-CA" sz="3600" b="1" dirty="0" err="1" smtClean="0">
                <a:ln>
                  <a:solidFill>
                    <a:srgbClr val="00FF00"/>
                  </a:solidFill>
                </a:ln>
                <a:solidFill>
                  <a:schemeClr val="tx1"/>
                </a:solidFill>
                <a:effectLst>
                  <a:glow rad="127000">
                    <a:srgbClr val="FF9900"/>
                  </a:glow>
                </a:effectLst>
              </a:rPr>
              <a:t>Ereb</a:t>
            </a:r>
            <a:r>
              <a:rPr lang="en-CA" sz="3600" b="1" dirty="0" smtClean="0">
                <a:ln>
                  <a:solidFill>
                    <a:srgbClr val="00FF00"/>
                  </a:solidFill>
                </a:ln>
                <a:solidFill>
                  <a:schemeClr val="tx1"/>
                </a:solidFill>
                <a:effectLst>
                  <a:glow rad="127000">
                    <a:srgbClr val="FF9900"/>
                  </a:glow>
                </a:effectLst>
              </a:rPr>
              <a:t>.</a:t>
            </a:r>
            <a:endParaRPr lang="en-CA" sz="3600" b="1" dirty="0">
              <a:ln>
                <a:solidFill>
                  <a:srgbClr val="00FF00"/>
                </a:solidFill>
              </a:ln>
              <a:solidFill>
                <a:schemeClr val="tx1"/>
              </a:solidFill>
              <a:effectLst>
                <a:glow rad="127000">
                  <a:srgbClr val="FF9900"/>
                </a:glow>
              </a:effectLst>
            </a:endParaRPr>
          </a:p>
        </p:txBody>
      </p:sp>
      <p:sp>
        <p:nvSpPr>
          <p:cNvPr id="18" name="Slide Number Placeholder 3"/>
          <p:cNvSpPr>
            <a:spLocks noGrp="1"/>
          </p:cNvSpPr>
          <p:nvPr>
            <p:ph type="sldNum" sz="quarter" idx="12"/>
          </p:nvPr>
        </p:nvSpPr>
        <p:spPr>
          <a:xfrm>
            <a:off x="11718235" y="6556150"/>
            <a:ext cx="443284" cy="274320"/>
          </a:xfrm>
        </p:spPr>
        <p:txBody>
          <a:bodyPr/>
          <a:lstStyle/>
          <a:p>
            <a:fld id="{4FAB73BC-B049-4115-A692-8D63A059BFB8}" type="slidenum">
              <a:rPr lang="en-US" sz="1100" dirty="0">
                <a:solidFill>
                  <a:schemeClr val="tx1"/>
                </a:solidFill>
              </a:rPr>
              <a:t>4</a:t>
            </a:fld>
            <a:endParaRPr lang="en-US" sz="1100" dirty="0">
              <a:solidFill>
                <a:schemeClr val="tx1"/>
              </a:solidFill>
            </a:endParaRPr>
          </a:p>
        </p:txBody>
      </p:sp>
      <p:sp>
        <p:nvSpPr>
          <p:cNvPr id="19" name="Oval Callout 18"/>
          <p:cNvSpPr/>
          <p:nvPr/>
        </p:nvSpPr>
        <p:spPr>
          <a:xfrm>
            <a:off x="7670800" y="3525010"/>
            <a:ext cx="4135120" cy="1016000"/>
          </a:xfrm>
          <a:prstGeom prst="wedgeEllipseCallout">
            <a:avLst>
              <a:gd name="adj1" fmla="val -76055"/>
              <a:gd name="adj2" fmla="val -9763"/>
            </a:avLst>
          </a:prstGeom>
          <a:ln w="38100">
            <a:solidFill>
              <a:srgbClr val="54002A"/>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Hebrew; </a:t>
            </a:r>
            <a:r>
              <a:rPr lang="en-US" sz="3200" b="1" dirty="0" smtClean="0">
                <a:solidFill>
                  <a:srgbClr val="C00000"/>
                </a:solidFill>
              </a:rPr>
              <a:t>MIXTURE</a:t>
            </a:r>
            <a:endParaRPr lang="en-CA" sz="3200" b="1" dirty="0">
              <a:solidFill>
                <a:srgbClr val="C00000"/>
              </a:solidFill>
            </a:endParaRPr>
          </a:p>
        </p:txBody>
      </p:sp>
    </p:spTree>
    <p:extLst>
      <p:ext uri="{BB962C8B-B14F-4D97-AF65-F5344CB8AC3E}">
        <p14:creationId xmlns:p14="http://schemas.microsoft.com/office/powerpoint/2010/main" val="265600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750"/>
                                        <p:tgtEl>
                                          <p:spTgt spid="16"/>
                                        </p:tgtEl>
                                      </p:cBhvr>
                                    </p:animEffect>
                                    <p:anim calcmode="lin" valueType="num">
                                      <p:cBhvr>
                                        <p:cTn id="8" dur="1750" fill="hold"/>
                                        <p:tgtEl>
                                          <p:spTgt spid="16"/>
                                        </p:tgtEl>
                                        <p:attrNameLst>
                                          <p:attrName>ppt_x</p:attrName>
                                        </p:attrNameLst>
                                      </p:cBhvr>
                                      <p:tavLst>
                                        <p:tav tm="0">
                                          <p:val>
                                            <p:strVal val="#ppt_x"/>
                                          </p:val>
                                        </p:tav>
                                        <p:tav tm="100000">
                                          <p:val>
                                            <p:strVal val="#ppt_x"/>
                                          </p:val>
                                        </p:tav>
                                      </p:tavLst>
                                    </p:anim>
                                    <p:anim calcmode="lin" valueType="num">
                                      <p:cBhvr>
                                        <p:cTn id="9" dur="1750" fill="hold"/>
                                        <p:tgtEl>
                                          <p:spTgt spid="16"/>
                                        </p:tgtEl>
                                        <p:attrNameLst>
                                          <p:attrName>ppt_y</p:attrName>
                                        </p:attrNameLst>
                                      </p:cBhvr>
                                      <p:tavLst>
                                        <p:tav tm="0">
                                          <p:val>
                                            <p:strVal val="#ppt_y+.1"/>
                                          </p:val>
                                        </p:tav>
                                        <p:tav tm="100000">
                                          <p:val>
                                            <p:strVal val="#ppt_y"/>
                                          </p:val>
                                        </p:tav>
                                      </p:tavLst>
                                    </p:anim>
                                  </p:childTnLst>
                                </p:cTn>
                              </p:par>
                              <p:par>
                                <p:cTn id="10" presetID="9" presetClass="entr" presetSubtype="0" fill="hold" grpId="0" nodeType="withEffect">
                                  <p:stCondLst>
                                    <p:cond delay="250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1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500" fill="hold"/>
                                        <p:tgtEl>
                                          <p:spTgt spid="17"/>
                                        </p:tgtEl>
                                        <p:attrNameLst>
                                          <p:attrName>ppt_w</p:attrName>
                                        </p:attrNameLst>
                                      </p:cBhvr>
                                      <p:tavLst>
                                        <p:tav tm="0">
                                          <p:val>
                                            <p:fltVal val="0"/>
                                          </p:val>
                                        </p:tav>
                                        <p:tav tm="100000">
                                          <p:val>
                                            <p:strVal val="#ppt_w"/>
                                          </p:val>
                                        </p:tav>
                                      </p:tavLst>
                                    </p:anim>
                                    <p:anim calcmode="lin" valueType="num">
                                      <p:cBhvr>
                                        <p:cTn id="23" dur="1500" fill="hold"/>
                                        <p:tgtEl>
                                          <p:spTgt spid="17"/>
                                        </p:tgtEl>
                                        <p:attrNameLst>
                                          <p:attrName>ppt_h</p:attrName>
                                        </p:attrNameLst>
                                      </p:cBhvr>
                                      <p:tavLst>
                                        <p:tav tm="0">
                                          <p:val>
                                            <p:fltVal val="0"/>
                                          </p:val>
                                        </p:tav>
                                        <p:tav tm="100000">
                                          <p:val>
                                            <p:strVal val="#ppt_h"/>
                                          </p:val>
                                        </p:tav>
                                      </p:tavLst>
                                    </p:anim>
                                    <p:anim calcmode="lin" valueType="num">
                                      <p:cBhvr>
                                        <p:cTn id="24" dur="1500" fill="hold"/>
                                        <p:tgtEl>
                                          <p:spTgt spid="17"/>
                                        </p:tgtEl>
                                        <p:attrNameLst>
                                          <p:attrName>style.rotation</p:attrName>
                                        </p:attrNameLst>
                                      </p:cBhvr>
                                      <p:tavLst>
                                        <p:tav tm="0">
                                          <p:val>
                                            <p:fltVal val="90"/>
                                          </p:val>
                                        </p:tav>
                                        <p:tav tm="100000">
                                          <p:val>
                                            <p:fltVal val="0"/>
                                          </p:val>
                                        </p:tav>
                                      </p:tavLst>
                                    </p:anim>
                                    <p:animEffect transition="in" filter="fade">
                                      <p:cBhvr>
                                        <p:cTn id="25"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85011" y="609600"/>
            <a:ext cx="7267073" cy="5334000"/>
          </a:xfrm>
        </p:spPr>
        <p:txBody>
          <a:bodyPr>
            <a:noAutofit/>
            <a:scene3d>
              <a:camera prst="orthographicFront"/>
              <a:lightRig rig="threePt" dir="t"/>
            </a:scene3d>
            <a:sp3d extrusionH="57150">
              <a:bevelT w="38100" h="38100" prst="angle"/>
            </a:sp3d>
          </a:bodyPr>
          <a:lstStyle/>
          <a:p>
            <a:pPr marL="0" indent="0" algn="ctr">
              <a:buNone/>
            </a:pPr>
            <a:r>
              <a:rPr lang="en-US" sz="4800" dirty="0" smtClean="0">
                <a:solidFill>
                  <a:srgbClr val="00B0F0"/>
                </a:solidFill>
                <a:latin typeface="Aharoni" pitchFamily="2" charset="-79"/>
                <a:cs typeface="Aharoni" pitchFamily="2" charset="-79"/>
              </a:rPr>
              <a:t>A </a:t>
            </a:r>
            <a:r>
              <a:rPr lang="en-US" sz="4800" dirty="0" err="1" smtClean="0">
                <a:solidFill>
                  <a:srgbClr val="00B0F0"/>
                </a:solidFill>
                <a:latin typeface="Aharoni" pitchFamily="2" charset="-79"/>
                <a:cs typeface="Aharoni" pitchFamily="2" charset="-79"/>
              </a:rPr>
              <a:t>mis</a:t>
            </a:r>
            <a:r>
              <a:rPr lang="en-US" sz="4800" dirty="0" smtClean="0">
                <a:solidFill>
                  <a:srgbClr val="00B0F0"/>
                </a:solidFill>
                <a:latin typeface="Aharoni" pitchFamily="2" charset="-79"/>
                <a:cs typeface="Aharoni" pitchFamily="2" charset="-79"/>
              </a:rPr>
              <a:t>-understanding of this phrase:</a:t>
            </a:r>
          </a:p>
          <a:p>
            <a:pPr marL="0" indent="0" algn="ctr">
              <a:buNone/>
            </a:pPr>
            <a:r>
              <a:rPr lang="en-US" sz="4800" dirty="0" smtClean="0">
                <a:solidFill>
                  <a:srgbClr val="00B0F0"/>
                </a:solidFill>
                <a:latin typeface="Aharoni" pitchFamily="2" charset="-79"/>
                <a:cs typeface="Aharoni" pitchFamily="2" charset="-79"/>
              </a:rPr>
              <a:t>“between the evenings” </a:t>
            </a:r>
          </a:p>
          <a:p>
            <a:pPr marL="0" indent="0" algn="ctr">
              <a:buNone/>
            </a:pPr>
            <a:r>
              <a:rPr lang="en-US" sz="4800" dirty="0">
                <a:solidFill>
                  <a:srgbClr val="00B0F0"/>
                </a:solidFill>
                <a:latin typeface="Aharoni" pitchFamily="2" charset="-79"/>
                <a:cs typeface="Aharoni" pitchFamily="2" charset="-79"/>
              </a:rPr>
              <a:t>c</a:t>
            </a:r>
            <a:r>
              <a:rPr lang="en-US" sz="4800" dirty="0" smtClean="0">
                <a:solidFill>
                  <a:srgbClr val="00B0F0"/>
                </a:solidFill>
                <a:latin typeface="Aharoni" pitchFamily="2" charset="-79"/>
                <a:cs typeface="Aharoni" pitchFamily="2" charset="-79"/>
              </a:rPr>
              <a:t>an (and will) </a:t>
            </a:r>
            <a:br>
              <a:rPr lang="en-US" sz="4800" dirty="0" smtClean="0">
                <a:solidFill>
                  <a:srgbClr val="00B0F0"/>
                </a:solidFill>
                <a:latin typeface="Aharoni" pitchFamily="2" charset="-79"/>
                <a:cs typeface="Aharoni" pitchFamily="2" charset="-79"/>
              </a:rPr>
            </a:br>
            <a:r>
              <a:rPr lang="en-US" sz="4800" dirty="0" smtClean="0">
                <a:solidFill>
                  <a:srgbClr val="00B0F0"/>
                </a:solidFill>
                <a:latin typeface="Aharoni" pitchFamily="2" charset="-79"/>
                <a:cs typeface="Aharoni" pitchFamily="2" charset="-79"/>
              </a:rPr>
              <a:t>cause huge problems </a:t>
            </a:r>
            <a:br>
              <a:rPr lang="en-US" sz="4800" dirty="0" smtClean="0">
                <a:solidFill>
                  <a:srgbClr val="00B0F0"/>
                </a:solidFill>
                <a:latin typeface="Aharoni" pitchFamily="2" charset="-79"/>
                <a:cs typeface="Aharoni" pitchFamily="2" charset="-79"/>
              </a:rPr>
            </a:br>
            <a:r>
              <a:rPr lang="en-US" sz="4800" dirty="0" smtClean="0">
                <a:solidFill>
                  <a:srgbClr val="00B0F0"/>
                </a:solidFill>
                <a:latin typeface="Aharoni" pitchFamily="2" charset="-79"/>
                <a:cs typeface="Aharoni" pitchFamily="2" charset="-79"/>
              </a:rPr>
              <a:t>with the passion events of Yahusha’s burial</a:t>
            </a:r>
            <a:r>
              <a:rPr lang="en-US" sz="7200" dirty="0" smtClean="0">
                <a:solidFill>
                  <a:srgbClr val="00B0F0"/>
                </a:solidFill>
                <a:latin typeface="Aharoni" pitchFamily="2" charset="-79"/>
                <a:cs typeface="Aharoni" pitchFamily="2" charset="-79"/>
              </a:rPr>
              <a:t>!</a:t>
            </a:r>
            <a:endParaRPr lang="en-US" sz="4800" dirty="0">
              <a:solidFill>
                <a:srgbClr val="00B0F0"/>
              </a:solidFill>
              <a:latin typeface="Aharoni" pitchFamily="2" charset="-79"/>
              <a:cs typeface="Aharoni" pitchFamily="2" charset="-79"/>
            </a:endParaRPr>
          </a:p>
        </p:txBody>
      </p:sp>
      <p:pic>
        <p:nvPicPr>
          <p:cNvPr id="1026" name="Picture 2" descr="C:\Users\Rae\Desktop\sealed to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7802" y="3609043"/>
            <a:ext cx="3636135" cy="2652239"/>
          </a:xfrm>
          <a:prstGeom prst="roundRect">
            <a:avLst>
              <a:gd name="adj" fmla="val 11111"/>
            </a:avLst>
          </a:prstGeom>
          <a:ln w="190500" cap="rnd">
            <a:solidFill>
              <a:schemeClr val="bg2">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027" name="Picture 3" descr="C:\Users\Rae\Desktop\Misc on Desktop\white man clip art\Smiley Decision Questions 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5826" y="481581"/>
            <a:ext cx="2546201" cy="2865514"/>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3"/>
          <p:cNvSpPr>
            <a:spLocks noGrp="1"/>
          </p:cNvSpPr>
          <p:nvPr>
            <p:ph type="sldNum" sz="quarter" idx="12"/>
          </p:nvPr>
        </p:nvSpPr>
        <p:spPr>
          <a:xfrm>
            <a:off x="11748716" y="6583680"/>
            <a:ext cx="443284" cy="274320"/>
          </a:xfrm>
        </p:spPr>
        <p:txBody>
          <a:bodyPr/>
          <a:lstStyle/>
          <a:p>
            <a:fld id="{4FAB73BC-B049-4115-A692-8D63A059BFB8}" type="slidenum">
              <a:rPr lang="en-US" sz="1100" dirty="0">
                <a:solidFill>
                  <a:schemeClr val="tx1"/>
                </a:solidFill>
              </a:rPr>
              <a:t>40</a:t>
            </a:fld>
            <a:endParaRPr lang="en-US" sz="1100" dirty="0">
              <a:solidFill>
                <a:schemeClr val="tx1"/>
              </a:solidFill>
            </a:endParaRPr>
          </a:p>
        </p:txBody>
      </p:sp>
    </p:spTree>
    <p:extLst>
      <p:ext uri="{BB962C8B-B14F-4D97-AF65-F5344CB8AC3E}">
        <p14:creationId xmlns:p14="http://schemas.microsoft.com/office/powerpoint/2010/main" val="35305508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180303"/>
            <a:ext cx="11797048" cy="6568227"/>
          </a:xfrm>
          <a:solidFill>
            <a:schemeClr val="bg1"/>
          </a:solidFill>
          <a:ln w="57150">
            <a:solidFill>
              <a:schemeClr val="accent1"/>
            </a:solidFill>
          </a:ln>
          <a:scene3d>
            <a:camera prst="orthographicFront"/>
            <a:lightRig rig="threePt" dir="t"/>
          </a:scene3d>
          <a:sp3d>
            <a:bevelT w="165100" prst="coolSlant"/>
          </a:sp3d>
        </p:spPr>
        <p:txBody>
          <a:bodyPr anchor="ctr">
            <a:normAutofit/>
            <a:sp3d extrusionH="57150">
              <a:bevelT w="38100" h="38100"/>
            </a:sp3d>
          </a:bodyPr>
          <a:lstStyle/>
          <a:p>
            <a:pPr marL="457200" indent="-457200">
              <a:buFont typeface="+mj-lt"/>
              <a:buAutoNum type="arabicPeriod" startAt="20"/>
            </a:pPr>
            <a:r>
              <a:rPr lang="en-US" sz="2400" b="1" dirty="0" smtClean="0">
                <a:solidFill>
                  <a:srgbClr val="FF0000"/>
                </a:solidFill>
              </a:rPr>
              <a:t>  </a:t>
            </a:r>
            <a:r>
              <a:rPr lang="en-US" sz="2400" b="1" u="sng" dirty="0" smtClean="0">
                <a:solidFill>
                  <a:srgbClr val="FF0000"/>
                </a:solidFill>
              </a:rPr>
              <a:t>What if</a:t>
            </a:r>
            <a:r>
              <a:rPr lang="en-US" sz="2400" b="1" dirty="0" smtClean="0">
                <a:solidFill>
                  <a:srgbClr val="FF0000"/>
                </a:solidFill>
              </a:rPr>
              <a:t> </a:t>
            </a:r>
            <a:r>
              <a:rPr lang="en-US" sz="2400" dirty="0" smtClean="0"/>
              <a:t>“Christianity” was bent on showing a </a:t>
            </a:r>
            <a:r>
              <a:rPr lang="en-US" sz="2400" dirty="0" smtClean="0">
                <a:solidFill>
                  <a:srgbClr val="C00000"/>
                </a:solidFill>
              </a:rPr>
              <a:t>Friday “</a:t>
            </a:r>
            <a:r>
              <a:rPr lang="en-US" sz="2400" u="sng" dirty="0" smtClean="0">
                <a:solidFill>
                  <a:srgbClr val="C00000"/>
                </a:solidFill>
              </a:rPr>
              <a:t>before evening burial</a:t>
            </a:r>
            <a:r>
              <a:rPr lang="en-US" sz="2400" dirty="0" smtClean="0">
                <a:solidFill>
                  <a:srgbClr val="C00000"/>
                </a:solidFill>
              </a:rPr>
              <a:t>” </a:t>
            </a:r>
            <a:r>
              <a:rPr lang="en-US" sz="2400" dirty="0" smtClean="0"/>
              <a:t>of “Jesus” so they could have an inclusive “3 days” allowing </a:t>
            </a:r>
            <a:br>
              <a:rPr lang="en-US" sz="2400" dirty="0" smtClean="0"/>
            </a:br>
            <a:r>
              <a:rPr lang="en-US" sz="2400" dirty="0" smtClean="0"/>
              <a:t>“</a:t>
            </a:r>
            <a:r>
              <a:rPr lang="en-US" sz="2400" dirty="0"/>
              <a:t>J</a:t>
            </a:r>
            <a:r>
              <a:rPr lang="en-US" sz="2400" dirty="0" smtClean="0"/>
              <a:t>esus” to be resurrected on </a:t>
            </a:r>
            <a:r>
              <a:rPr lang="en-US" sz="2400" b="1" dirty="0" err="1" smtClean="0">
                <a:solidFill>
                  <a:srgbClr val="FFC000"/>
                </a:solidFill>
              </a:rPr>
              <a:t>SUN</a:t>
            </a:r>
            <a:r>
              <a:rPr lang="en-US" sz="2400" dirty="0" err="1" smtClean="0"/>
              <a:t>day</a:t>
            </a:r>
            <a:r>
              <a:rPr lang="en-US" sz="2400" dirty="0" smtClean="0"/>
              <a:t> morning? </a:t>
            </a:r>
          </a:p>
          <a:p>
            <a:pPr marL="0" indent="0">
              <a:buNone/>
            </a:pPr>
            <a:endParaRPr lang="en-US" sz="800" dirty="0" smtClean="0"/>
          </a:p>
          <a:p>
            <a:r>
              <a:rPr lang="en-US" sz="2400" dirty="0" smtClean="0"/>
              <a:t>When </a:t>
            </a:r>
            <a:r>
              <a:rPr lang="en-US" sz="2400" b="1" dirty="0" smtClean="0">
                <a:solidFill>
                  <a:srgbClr val="00B050"/>
                </a:solidFill>
              </a:rPr>
              <a:t>Matthew 27:57 </a:t>
            </a:r>
            <a:r>
              <a:rPr lang="en-US" sz="2400" dirty="0" smtClean="0"/>
              <a:t>claims </a:t>
            </a:r>
            <a:r>
              <a:rPr lang="en-US" sz="2400" dirty="0" err="1" smtClean="0"/>
              <a:t>Yoseph</a:t>
            </a:r>
            <a:r>
              <a:rPr lang="en-US" sz="2400" dirty="0" smtClean="0"/>
              <a:t> requested the body of “Jesus” </a:t>
            </a:r>
            <a:r>
              <a:rPr lang="en-US" sz="2400" u="sng" dirty="0" smtClean="0">
                <a:solidFill>
                  <a:srgbClr val="CC00FF"/>
                </a:solidFill>
              </a:rPr>
              <a:t>when the evening had arrived</a:t>
            </a:r>
            <a:r>
              <a:rPr lang="en-US" sz="2400" dirty="0" smtClean="0">
                <a:solidFill>
                  <a:srgbClr val="CC00FF"/>
                </a:solidFill>
              </a:rPr>
              <a:t>, </a:t>
            </a:r>
            <a:r>
              <a:rPr lang="en-US" sz="2400" dirty="0" smtClean="0"/>
              <a:t>it now becomes ultra easy to say “Jesus” was buried before sunset.  There was enough time to casually to wrap Him!  </a:t>
            </a:r>
            <a:br>
              <a:rPr lang="en-US" sz="2400" dirty="0" smtClean="0"/>
            </a:br>
            <a:r>
              <a:rPr lang="en-US" sz="2400" dirty="0" smtClean="0"/>
              <a:t>Oh yes, that might mean “Jesus” was buried before the sunset Sabbath too!</a:t>
            </a:r>
          </a:p>
          <a:p>
            <a:pPr marL="0" indent="0">
              <a:buNone/>
            </a:pPr>
            <a:endParaRPr lang="en-US" sz="800" dirty="0" smtClean="0"/>
          </a:p>
          <a:p>
            <a:r>
              <a:rPr lang="en-US" sz="2400" dirty="0" smtClean="0"/>
              <a:t>What about Mark 15:42, 43?</a:t>
            </a:r>
          </a:p>
          <a:p>
            <a:r>
              <a:rPr lang="en-CA" sz="2400" b="1" dirty="0" smtClean="0">
                <a:solidFill>
                  <a:srgbClr val="990099"/>
                </a:solidFill>
              </a:rPr>
              <a:t>Mark </a:t>
            </a:r>
            <a:r>
              <a:rPr lang="en-CA" sz="2400" b="1" dirty="0">
                <a:solidFill>
                  <a:srgbClr val="990099"/>
                </a:solidFill>
              </a:rPr>
              <a:t>15:42</a:t>
            </a:r>
            <a:r>
              <a:rPr lang="en-CA" sz="2400" dirty="0"/>
              <a:t>  </a:t>
            </a:r>
            <a:r>
              <a:rPr lang="en-CA" sz="4000" b="1" dirty="0">
                <a:solidFill>
                  <a:srgbClr val="00B050"/>
                </a:solidFill>
              </a:rPr>
              <a:t>And when </a:t>
            </a:r>
            <a:r>
              <a:rPr lang="en-CA" sz="4000" b="1" dirty="0">
                <a:ln>
                  <a:solidFill>
                    <a:sysClr val="windowText" lastClr="000000"/>
                  </a:solidFill>
                </a:ln>
                <a:solidFill>
                  <a:srgbClr val="00B050"/>
                </a:solidFill>
                <a:effectLst>
                  <a:glow rad="127000">
                    <a:srgbClr val="FF9900"/>
                  </a:glow>
                </a:effectLst>
              </a:rPr>
              <a:t>evening</a:t>
            </a:r>
            <a:r>
              <a:rPr lang="en-CA" sz="4000" b="1" dirty="0">
                <a:solidFill>
                  <a:srgbClr val="00B050"/>
                </a:solidFill>
              </a:rPr>
              <a:t> had come, </a:t>
            </a:r>
            <a:r>
              <a:rPr lang="en-CA" sz="4000" b="1" dirty="0" smtClean="0">
                <a:solidFill>
                  <a:srgbClr val="00B050"/>
                </a:solidFill>
              </a:rPr>
              <a:t/>
            </a:r>
            <a:br>
              <a:rPr lang="en-CA" sz="4000" b="1" dirty="0" smtClean="0">
                <a:solidFill>
                  <a:srgbClr val="00B050"/>
                </a:solidFill>
              </a:rPr>
            </a:br>
            <a:r>
              <a:rPr lang="en-CA" sz="2400" dirty="0" smtClean="0">
                <a:solidFill>
                  <a:srgbClr val="00B050"/>
                </a:solidFill>
              </a:rPr>
              <a:t>because </a:t>
            </a:r>
            <a:r>
              <a:rPr lang="en-CA" sz="2400" dirty="0">
                <a:solidFill>
                  <a:srgbClr val="00B050"/>
                </a:solidFill>
              </a:rPr>
              <a:t>it was the Preparation Day, that is, the day before the Sabbath, </a:t>
            </a:r>
          </a:p>
          <a:p>
            <a:r>
              <a:rPr lang="en-CA" sz="2400" b="1" dirty="0" smtClean="0">
                <a:solidFill>
                  <a:srgbClr val="990099"/>
                </a:solidFill>
              </a:rPr>
              <a:t>Mark </a:t>
            </a:r>
            <a:r>
              <a:rPr lang="en-CA" sz="2400" b="1" dirty="0">
                <a:solidFill>
                  <a:srgbClr val="990099"/>
                </a:solidFill>
              </a:rPr>
              <a:t>15:43</a:t>
            </a:r>
            <a:r>
              <a:rPr lang="en-CA" sz="2400" dirty="0"/>
              <a:t>  </a:t>
            </a:r>
            <a:r>
              <a:rPr lang="en-CA" sz="2400" dirty="0" err="1">
                <a:solidFill>
                  <a:srgbClr val="00B050"/>
                </a:solidFill>
              </a:rPr>
              <a:t>Yosěph</a:t>
            </a:r>
            <a:r>
              <a:rPr lang="en-CA" sz="2400" dirty="0">
                <a:solidFill>
                  <a:srgbClr val="00B050"/>
                </a:solidFill>
              </a:rPr>
              <a:t> of </a:t>
            </a:r>
            <a:r>
              <a:rPr lang="en-CA" sz="2400" dirty="0" err="1">
                <a:solidFill>
                  <a:srgbClr val="00B050"/>
                </a:solidFill>
              </a:rPr>
              <a:t>Ramathayim</a:t>
            </a:r>
            <a:r>
              <a:rPr lang="en-CA" sz="2400" dirty="0">
                <a:solidFill>
                  <a:srgbClr val="00B050"/>
                </a:solidFill>
              </a:rPr>
              <a:t>, a prominent council member, who was himself waiting for the reign of Elohim, came, boldly went in to Pilate and asked for the body of </a:t>
            </a:r>
            <a:r>
              <a:rPr lang="he-IL" sz="2400" dirty="0" smtClean="0">
                <a:solidFill>
                  <a:srgbClr val="00B050"/>
                </a:solidFill>
              </a:rPr>
              <a:t>יהושע</a:t>
            </a:r>
            <a:r>
              <a:rPr lang="en-CA" sz="2400" dirty="0" smtClean="0">
                <a:solidFill>
                  <a:srgbClr val="00B050"/>
                </a:solidFill>
              </a:rPr>
              <a:t> </a:t>
            </a:r>
            <a:r>
              <a:rPr lang="en-CA" sz="2400" dirty="0" smtClean="0">
                <a:solidFill>
                  <a:srgbClr val="0000FF"/>
                </a:solidFill>
              </a:rPr>
              <a:t>[</a:t>
            </a:r>
            <a:r>
              <a:rPr lang="en-CA" sz="2400" dirty="0" err="1" smtClean="0">
                <a:solidFill>
                  <a:srgbClr val="0000FF"/>
                </a:solidFill>
              </a:rPr>
              <a:t>Yahusha</a:t>
            </a:r>
            <a:r>
              <a:rPr lang="en-CA" sz="2400" dirty="0" smtClean="0">
                <a:solidFill>
                  <a:srgbClr val="0000FF"/>
                </a:solidFill>
              </a:rPr>
              <a:t>].</a:t>
            </a:r>
            <a:endParaRPr lang="x-none" sz="2400">
              <a:solidFill>
                <a:srgbClr val="0000FF"/>
              </a:solidFill>
            </a:endParaRPr>
          </a:p>
        </p:txBody>
      </p:sp>
      <p:sp>
        <p:nvSpPr>
          <p:cNvPr id="4"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41</a:t>
            </a:fld>
            <a:endParaRPr lang="en-US" sz="1100" dirty="0">
              <a:solidFill>
                <a:schemeClr val="tx1"/>
              </a:solidFill>
            </a:endParaRPr>
          </a:p>
        </p:txBody>
      </p:sp>
    </p:spTree>
    <p:extLst>
      <p:ext uri="{BB962C8B-B14F-4D97-AF65-F5344CB8AC3E}">
        <p14:creationId xmlns:p14="http://schemas.microsoft.com/office/powerpoint/2010/main" val="185806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anim calcmode="lin" valueType="num">
                                      <p:cBhvr>
                                        <p:cTn id="2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180303"/>
            <a:ext cx="11797048" cy="6568227"/>
          </a:xfrm>
          <a:solidFill>
            <a:schemeClr val="bg1"/>
          </a:solidFill>
          <a:ln w="57150">
            <a:solidFill>
              <a:schemeClr val="accent1"/>
            </a:solidFill>
          </a:ln>
          <a:scene3d>
            <a:camera prst="orthographicFront"/>
            <a:lightRig rig="threePt" dir="t"/>
          </a:scene3d>
          <a:sp3d>
            <a:bevelT w="165100" prst="coolSlant"/>
          </a:sp3d>
        </p:spPr>
        <p:txBody>
          <a:bodyPr anchor="ctr">
            <a:normAutofit/>
            <a:sp3d extrusionH="57150">
              <a:bevelT w="38100" h="38100"/>
            </a:sp3d>
          </a:bodyPr>
          <a:lstStyle/>
          <a:p>
            <a:pPr marL="457200" indent="-457200">
              <a:buFont typeface="+mj-lt"/>
              <a:buAutoNum type="arabicPeriod" startAt="21"/>
            </a:pPr>
            <a:r>
              <a:rPr lang="en-US" sz="2400" b="1" u="sng" dirty="0" smtClean="0">
                <a:solidFill>
                  <a:srgbClr val="FF0000"/>
                </a:solidFill>
              </a:rPr>
              <a:t>What evening was it when after it had occurred</a:t>
            </a:r>
            <a:r>
              <a:rPr lang="en-US" sz="2400" b="1" dirty="0" smtClean="0">
                <a:solidFill>
                  <a:srgbClr val="FF0000"/>
                </a:solidFill>
              </a:rPr>
              <a:t>, </a:t>
            </a:r>
            <a:r>
              <a:rPr lang="en-US" sz="2400" b="1" u="sng" dirty="0" smtClean="0">
                <a:solidFill>
                  <a:srgbClr val="FF0000"/>
                </a:solidFill>
              </a:rPr>
              <a:t>that </a:t>
            </a:r>
            <a:r>
              <a:rPr lang="en-US" sz="2400" b="1" u="sng" dirty="0" err="1" smtClean="0">
                <a:solidFill>
                  <a:srgbClr val="FF0000"/>
                </a:solidFill>
              </a:rPr>
              <a:t>Yoseph</a:t>
            </a:r>
            <a:r>
              <a:rPr lang="en-US" sz="2400" b="1" u="sng" dirty="0" smtClean="0">
                <a:solidFill>
                  <a:srgbClr val="FF0000"/>
                </a:solidFill>
              </a:rPr>
              <a:t> of </a:t>
            </a:r>
            <a:r>
              <a:rPr lang="en-US" sz="2400" b="1" u="sng" dirty="0" err="1" smtClean="0">
                <a:solidFill>
                  <a:srgbClr val="FF0000"/>
                </a:solidFill>
              </a:rPr>
              <a:t>Arimathea</a:t>
            </a:r>
            <a:r>
              <a:rPr lang="en-US" sz="2400" b="1" u="sng" dirty="0" smtClean="0">
                <a:solidFill>
                  <a:srgbClr val="FF0000"/>
                </a:solidFill>
              </a:rPr>
              <a:t> asked for the body of </a:t>
            </a:r>
            <a:r>
              <a:rPr lang="en-US" sz="2400" b="1" u="sng" dirty="0" err="1" smtClean="0">
                <a:solidFill>
                  <a:srgbClr val="0000FF"/>
                </a:solidFill>
              </a:rPr>
              <a:t>Yahusha</a:t>
            </a:r>
            <a:r>
              <a:rPr lang="en-US" sz="2400" b="1" dirty="0" smtClean="0">
                <a:solidFill>
                  <a:srgbClr val="0000FF"/>
                </a:solidFill>
              </a:rPr>
              <a:t>?</a:t>
            </a:r>
          </a:p>
          <a:p>
            <a:pPr marL="457200" indent="-457200">
              <a:buFont typeface="+mj-lt"/>
              <a:buAutoNum type="arabicPeriod" startAt="21"/>
            </a:pPr>
            <a:r>
              <a:rPr lang="en-US" sz="2400" dirty="0" smtClean="0"/>
              <a:t>Was it the </a:t>
            </a:r>
            <a:r>
              <a:rPr lang="en-US" sz="2400" b="1" i="1" dirty="0" smtClean="0"/>
              <a:t>“afternoon evening” </a:t>
            </a:r>
            <a:r>
              <a:rPr lang="en-US" sz="2400" dirty="0" smtClean="0"/>
              <a:t>when the darkness was mixing with the light causing a twilight effect, </a:t>
            </a:r>
            <a:r>
              <a:rPr lang="en-US" sz="2400" u="sng" dirty="0" smtClean="0"/>
              <a:t>before sunset</a:t>
            </a:r>
            <a:r>
              <a:rPr lang="en-US" sz="2400" dirty="0" smtClean="0"/>
              <a:t>?  Please think carefully about this for a minute.  </a:t>
            </a:r>
            <a:r>
              <a:rPr lang="en-US" sz="2400" b="1" dirty="0" smtClean="0">
                <a:effectLst>
                  <a:glow rad="63500">
                    <a:srgbClr val="00FF00"/>
                  </a:glow>
                </a:effectLst>
              </a:rPr>
              <a:t>Was </a:t>
            </a:r>
            <a:r>
              <a:rPr lang="en-US" sz="2400" b="1" dirty="0">
                <a:effectLst>
                  <a:glow rad="63500">
                    <a:srgbClr val="00FF00"/>
                  </a:glow>
                </a:effectLst>
              </a:rPr>
              <a:t>it the evening that has no Hebrew definition background?</a:t>
            </a:r>
            <a:endParaRPr lang="en-US" sz="2400" b="1" dirty="0" smtClean="0">
              <a:effectLst>
                <a:glow rad="63500">
                  <a:srgbClr val="00FF00"/>
                </a:glow>
              </a:effectLst>
            </a:endParaRPr>
          </a:p>
          <a:p>
            <a:pPr marL="457200" indent="-457200">
              <a:buFont typeface="+mj-lt"/>
              <a:buAutoNum type="arabicPeriod" startAt="21"/>
            </a:pPr>
            <a:r>
              <a:rPr lang="en-US" sz="2400" dirty="0"/>
              <a:t>Was it the </a:t>
            </a:r>
            <a:r>
              <a:rPr lang="en-US" sz="2400" dirty="0" smtClean="0"/>
              <a:t>type of </a:t>
            </a:r>
            <a:r>
              <a:rPr lang="en-US" sz="2400" b="1" dirty="0" smtClean="0">
                <a:solidFill>
                  <a:srgbClr val="FF0000"/>
                </a:solidFill>
              </a:rPr>
              <a:t>TRADITIONAL</a:t>
            </a:r>
            <a:r>
              <a:rPr lang="en-US" sz="2400" dirty="0" smtClean="0"/>
              <a:t> evening </a:t>
            </a:r>
            <a:r>
              <a:rPr lang="en-US" sz="2400" dirty="0"/>
              <a:t>that has no Hebrew definition </a:t>
            </a:r>
            <a:r>
              <a:rPr lang="en-US" sz="2400" dirty="0" smtClean="0"/>
              <a:t>background, </a:t>
            </a:r>
            <a:r>
              <a:rPr lang="en-US" sz="2400" u="sng" dirty="0" smtClean="0"/>
              <a:t>nor Scriptural foundation</a:t>
            </a:r>
            <a:r>
              <a:rPr lang="en-US" sz="2400" dirty="0" smtClean="0"/>
              <a:t>?</a:t>
            </a:r>
          </a:p>
          <a:p>
            <a:pPr marL="457200" indent="-457200">
              <a:buFont typeface="+mj-lt"/>
              <a:buAutoNum type="arabicPeriod" startAt="21"/>
            </a:pPr>
            <a:r>
              <a:rPr lang="en-US" sz="2400" dirty="0" smtClean="0"/>
              <a:t>Or conversely, was it the </a:t>
            </a:r>
            <a:r>
              <a:rPr lang="en-US" sz="2400" b="1" dirty="0" err="1" smtClean="0">
                <a:solidFill>
                  <a:srgbClr val="CC9900"/>
                </a:solidFill>
              </a:rPr>
              <a:t>ereb</a:t>
            </a:r>
            <a:r>
              <a:rPr lang="en-US" sz="2400" dirty="0" smtClean="0"/>
              <a:t> (</a:t>
            </a:r>
            <a:r>
              <a:rPr lang="en-US" sz="2400" b="1" dirty="0" smtClean="0">
                <a:solidFill>
                  <a:srgbClr val="CC9900"/>
                </a:solidFill>
              </a:rPr>
              <a:t>evening mixture</a:t>
            </a:r>
            <a:r>
              <a:rPr lang="en-US" sz="2400" dirty="0" smtClean="0"/>
              <a:t>) that has a light and darkness quotient that by Hebrew definition occurs only before sunrise and after sunset? </a:t>
            </a:r>
          </a:p>
          <a:p>
            <a:pPr marL="457200" indent="-457200">
              <a:buFont typeface="+mj-lt"/>
              <a:buAutoNum type="arabicPeriod" startAt="21"/>
            </a:pPr>
            <a:r>
              <a:rPr lang="en-US" sz="2400" dirty="0" smtClean="0"/>
              <a:t>If one </a:t>
            </a:r>
            <a:r>
              <a:rPr lang="en-US" sz="2400" b="1" dirty="0" smtClean="0">
                <a:solidFill>
                  <a:srgbClr val="FF0066"/>
                </a:solidFill>
              </a:rPr>
              <a:t>traditional evening </a:t>
            </a:r>
            <a:r>
              <a:rPr lang="en-US" sz="2400" dirty="0" smtClean="0"/>
              <a:t>is from </a:t>
            </a:r>
            <a:r>
              <a:rPr lang="en-US" sz="2400" u="sng" dirty="0" smtClean="0"/>
              <a:t>noon to </a:t>
            </a:r>
            <a:r>
              <a:rPr lang="en-US" sz="2400" b="1" u="sng" dirty="0" smtClean="0">
                <a:solidFill>
                  <a:srgbClr val="C00000"/>
                </a:solidFill>
              </a:rPr>
              <a:t>6 PM</a:t>
            </a:r>
            <a:r>
              <a:rPr lang="en-US" sz="2400" b="1" dirty="0" smtClean="0">
                <a:solidFill>
                  <a:srgbClr val="C00000"/>
                </a:solidFill>
              </a:rPr>
              <a:t> </a:t>
            </a:r>
            <a:r>
              <a:rPr lang="en-US" sz="2400" dirty="0" smtClean="0"/>
              <a:t>and the second evening is from </a:t>
            </a:r>
            <a:r>
              <a:rPr lang="en-US" sz="2400" b="1" dirty="0" smtClean="0">
                <a:solidFill>
                  <a:srgbClr val="C00000"/>
                </a:solidFill>
              </a:rPr>
              <a:t>6 PM </a:t>
            </a:r>
            <a:r>
              <a:rPr lang="en-US" sz="2400" dirty="0" smtClean="0"/>
              <a:t>until darkness (3 stars); HOW DOES ONE DETERMINE IF </a:t>
            </a:r>
            <a:r>
              <a:rPr lang="en-US" sz="2400" b="1" dirty="0" smtClean="0">
                <a:solidFill>
                  <a:srgbClr val="0000FF"/>
                </a:solidFill>
              </a:rPr>
              <a:t>YAHUSHA</a:t>
            </a:r>
            <a:r>
              <a:rPr lang="en-US" sz="2400" dirty="0" smtClean="0"/>
              <a:t> DIED AS PER PASSOVER LAMB TYPE INSTRUCTIONS – </a:t>
            </a:r>
          </a:p>
          <a:p>
            <a:pPr marL="0" indent="0" algn="ctr">
              <a:buNone/>
            </a:pPr>
            <a:r>
              <a:rPr lang="en-US" sz="4800" b="1" dirty="0" smtClean="0">
                <a:ln>
                  <a:solidFill>
                    <a:srgbClr val="CC00FF"/>
                  </a:solidFill>
                </a:ln>
                <a:effectLst>
                  <a:glow rad="127000">
                    <a:srgbClr val="00FF00"/>
                  </a:glow>
                </a:effectLst>
              </a:rPr>
              <a:t>BEYN HA ARBAYIM </a:t>
            </a:r>
            <a:r>
              <a:rPr lang="en-US" sz="2400" dirty="0" smtClean="0"/>
              <a:t>- (between the evenings?)</a:t>
            </a:r>
          </a:p>
        </p:txBody>
      </p:sp>
      <p:sp>
        <p:nvSpPr>
          <p:cNvPr id="4"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42</a:t>
            </a:fld>
            <a:endParaRPr lang="en-US" sz="1100" dirty="0">
              <a:solidFill>
                <a:schemeClr val="tx1"/>
              </a:solidFill>
            </a:endParaRPr>
          </a:p>
        </p:txBody>
      </p:sp>
    </p:spTree>
    <p:extLst>
      <p:ext uri="{BB962C8B-B14F-4D97-AF65-F5344CB8AC3E}">
        <p14:creationId xmlns:p14="http://schemas.microsoft.com/office/powerpoint/2010/main" val="58987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180303"/>
            <a:ext cx="11797048" cy="6507569"/>
          </a:xfrm>
          <a:solidFill>
            <a:schemeClr val="bg1"/>
          </a:solidFill>
          <a:ln w="57150">
            <a:solidFill>
              <a:schemeClr val="accent1"/>
            </a:solidFill>
          </a:ln>
          <a:scene3d>
            <a:camera prst="orthographicFront"/>
            <a:lightRig rig="threePt" dir="t"/>
          </a:scene3d>
          <a:sp3d>
            <a:bevelT prst="convex"/>
          </a:sp3d>
        </p:spPr>
        <p:txBody>
          <a:bodyPr anchor="ctr">
            <a:normAutofit/>
            <a:sp3d extrusionH="57150">
              <a:bevelT w="38100" h="38100"/>
            </a:sp3d>
          </a:bodyPr>
          <a:lstStyle/>
          <a:p>
            <a:pPr marL="0" indent="0">
              <a:buNone/>
            </a:pPr>
            <a:r>
              <a:rPr lang="en-US" sz="2400" b="1" dirty="0" smtClean="0">
                <a:solidFill>
                  <a:srgbClr val="0000FF"/>
                </a:solidFill>
              </a:rPr>
              <a:t>     Did </a:t>
            </a:r>
            <a:r>
              <a:rPr lang="en-US" sz="2400" b="1" dirty="0" err="1" smtClean="0">
                <a:solidFill>
                  <a:srgbClr val="0000FF"/>
                </a:solidFill>
              </a:rPr>
              <a:t>Yahusha</a:t>
            </a:r>
            <a:r>
              <a:rPr lang="en-US" sz="2400" b="1" dirty="0" smtClean="0">
                <a:solidFill>
                  <a:srgbClr val="0000FF"/>
                </a:solidFill>
              </a:rPr>
              <a:t> die here, </a:t>
            </a:r>
            <a:r>
              <a:rPr lang="en-US" sz="2400" b="1" u="sng" dirty="0" smtClean="0"/>
              <a:t>fulfilling the type pattern</a:t>
            </a:r>
            <a:r>
              <a:rPr lang="en-US" sz="2400" b="1" dirty="0" smtClean="0"/>
              <a:t> </a:t>
            </a:r>
            <a:r>
              <a:rPr lang="en-US" sz="2400" b="1" dirty="0" smtClean="0">
                <a:solidFill>
                  <a:srgbClr val="0000FF"/>
                </a:solidFill>
              </a:rPr>
              <a:t>of the Passover Lamb </a:t>
            </a:r>
            <a:r>
              <a:rPr lang="en-US" sz="2400" dirty="0" smtClean="0"/>
              <a:t>– </a:t>
            </a:r>
            <a:br>
              <a:rPr lang="en-US" sz="2400" dirty="0" smtClean="0"/>
            </a:br>
            <a:r>
              <a:rPr lang="en-US" sz="2400" dirty="0" smtClean="0"/>
              <a:t>					</a:t>
            </a:r>
            <a:r>
              <a:rPr lang="en-US" sz="2400" b="1" dirty="0" smtClean="0">
                <a:solidFill>
                  <a:srgbClr val="00B050"/>
                </a:solidFill>
              </a:rPr>
              <a:t>BEYN HA ARBAYIM</a:t>
            </a:r>
            <a:r>
              <a:rPr lang="en-US" sz="2400" dirty="0" smtClean="0"/>
              <a:t> – </a:t>
            </a:r>
            <a:r>
              <a:rPr lang="en-US" sz="2400" b="1" u="sng" dirty="0" smtClean="0">
                <a:solidFill>
                  <a:srgbClr val="FF0000"/>
                </a:solidFill>
              </a:rPr>
              <a:t>BETWEEN</a:t>
            </a:r>
            <a:r>
              <a:rPr lang="en-US" sz="2400" b="1" dirty="0" smtClean="0">
                <a:solidFill>
                  <a:srgbClr val="FF0000"/>
                </a:solidFill>
              </a:rPr>
              <a:t> THE EVENINGS?</a:t>
            </a:r>
          </a:p>
          <a:p>
            <a:pPr marL="0" indent="0">
              <a:buNone/>
            </a:pPr>
            <a:endParaRPr lang="en-US" sz="2400" b="1" dirty="0" smtClean="0">
              <a:solidFill>
                <a:srgbClr val="FF0000"/>
              </a:solidFill>
            </a:endParaRPr>
          </a:p>
          <a:p>
            <a:pPr marL="0" indent="0">
              <a:buNone/>
            </a:pPr>
            <a:endParaRPr lang="en-US" sz="2400" b="1" dirty="0">
              <a:solidFill>
                <a:srgbClr val="FF0000"/>
              </a:solidFill>
            </a:endParaRPr>
          </a:p>
          <a:p>
            <a:pPr marL="0" indent="0">
              <a:buNone/>
            </a:pPr>
            <a:r>
              <a:rPr lang="en-US" sz="2400" b="1" dirty="0" smtClean="0">
                <a:solidFill>
                  <a:srgbClr val="FF0000"/>
                </a:solidFill>
              </a:rPr>
              <a:t> </a:t>
            </a:r>
          </a:p>
          <a:p>
            <a:pPr marL="0" indent="0">
              <a:buNone/>
            </a:pPr>
            <a:endParaRPr lang="en-US" sz="2400" b="1" dirty="0">
              <a:solidFill>
                <a:srgbClr val="FF0000"/>
              </a:solidFill>
            </a:endParaRPr>
          </a:p>
          <a:p>
            <a:pPr marL="0" indent="0">
              <a:buNone/>
            </a:pPr>
            <a:endParaRPr lang="en-US" sz="2400" b="1" dirty="0" smtClean="0">
              <a:solidFill>
                <a:srgbClr val="FF0000"/>
              </a:solidFill>
            </a:endParaRPr>
          </a:p>
          <a:p>
            <a:pPr marL="0" indent="0">
              <a:buNone/>
            </a:pPr>
            <a:endParaRPr lang="en-US" sz="2400" b="1" dirty="0">
              <a:solidFill>
                <a:srgbClr val="FF0000"/>
              </a:solidFill>
            </a:endParaRPr>
          </a:p>
          <a:p>
            <a:pPr marL="0" indent="0">
              <a:buNone/>
            </a:pPr>
            <a:endParaRPr lang="en-US" sz="2400" b="1" dirty="0" smtClean="0">
              <a:solidFill>
                <a:srgbClr val="FF0000"/>
              </a:solidFill>
            </a:endParaRPr>
          </a:p>
          <a:p>
            <a:pPr marL="0" indent="0">
              <a:buNone/>
            </a:pPr>
            <a:r>
              <a:rPr lang="en-US" sz="2400" b="1" dirty="0" smtClean="0">
                <a:solidFill>
                  <a:srgbClr val="FF0000"/>
                </a:solidFill>
              </a:rPr>
              <a:t>         </a:t>
            </a:r>
            <a:endParaRPr lang="en-US" sz="2400" b="1" dirty="0">
              <a:solidFill>
                <a:srgbClr val="FF0000"/>
              </a:solidFill>
            </a:endParaRPr>
          </a:p>
          <a:p>
            <a:pPr marL="0" indent="0">
              <a:buNone/>
            </a:pPr>
            <a:endParaRPr lang="en-US" sz="2400" dirty="0" smtClean="0"/>
          </a:p>
          <a:p>
            <a:pPr marL="0" indent="0">
              <a:buNone/>
            </a:pPr>
            <a:endParaRPr lang="en-US" sz="2400" dirty="0"/>
          </a:p>
          <a:p>
            <a:pPr marL="0" indent="0">
              <a:buNone/>
            </a:pPr>
            <a:endParaRPr lang="en-US" sz="2400" dirty="0" smtClean="0"/>
          </a:p>
        </p:txBody>
      </p:sp>
      <p:sp>
        <p:nvSpPr>
          <p:cNvPr id="2" name="Rectangle 1"/>
          <p:cNvSpPr/>
          <p:nvPr/>
        </p:nvSpPr>
        <p:spPr>
          <a:xfrm>
            <a:off x="382729" y="4704970"/>
            <a:ext cx="8208335" cy="441252"/>
          </a:xfrm>
          <a:prstGeom prst="rect">
            <a:avLst/>
          </a:prstGeom>
          <a:solidFill>
            <a:schemeClr val="accent3">
              <a:lumMod val="20000"/>
              <a:lumOff val="8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rPr>
              <a:t>Abib</a:t>
            </a:r>
            <a:r>
              <a:rPr lang="en-US" sz="3200" b="1" dirty="0" smtClean="0">
                <a:solidFill>
                  <a:schemeClr val="tx1"/>
                </a:solidFill>
              </a:rPr>
              <a:t> 14               Light Season</a:t>
            </a:r>
            <a:endParaRPr lang="en-CA" sz="3200" b="1" dirty="0">
              <a:solidFill>
                <a:schemeClr val="tx1"/>
              </a:solidFill>
            </a:endParaRPr>
          </a:p>
        </p:txBody>
      </p:sp>
      <p:sp>
        <p:nvSpPr>
          <p:cNvPr id="4" name="Rectangle 3"/>
          <p:cNvSpPr/>
          <p:nvPr/>
        </p:nvSpPr>
        <p:spPr>
          <a:xfrm>
            <a:off x="8654854" y="4731548"/>
            <a:ext cx="914400" cy="414674"/>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Left Brace 13"/>
          <p:cNvSpPr/>
          <p:nvPr/>
        </p:nvSpPr>
        <p:spPr>
          <a:xfrm rot="5400000">
            <a:off x="6333646" y="2463500"/>
            <a:ext cx="410667" cy="4104167"/>
          </a:xfrm>
          <a:prstGeom prst="leftBrace">
            <a:avLst>
              <a:gd name="adj1" fmla="val 80828"/>
              <a:gd name="adj2" fmla="val 50000"/>
            </a:avLst>
          </a:prstGeom>
          <a:solidFill>
            <a:schemeClr val="accent4">
              <a:lumMod val="20000"/>
              <a:lumOff val="80000"/>
            </a:schemeClr>
          </a:solidFill>
          <a:ln w="57150">
            <a:solidFill>
              <a:srgbClr val="00808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8" name="Straight Connector 7"/>
          <p:cNvCxnSpPr>
            <a:stCxn id="2" idx="2"/>
          </p:cNvCxnSpPr>
          <p:nvPr/>
        </p:nvCxnSpPr>
        <p:spPr>
          <a:xfrm flipV="1">
            <a:off x="4486897" y="4263718"/>
            <a:ext cx="0" cy="882504"/>
          </a:xfrm>
          <a:prstGeom prst="line">
            <a:avLst/>
          </a:prstGeom>
          <a:ln w="76200">
            <a:solidFill>
              <a:srgbClr val="FF99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378733" y="2420221"/>
            <a:ext cx="2284665" cy="1753042"/>
          </a:xfrm>
          <a:prstGeom prst="rect">
            <a:avLst/>
          </a:prstGeom>
          <a:solidFill>
            <a:schemeClr val="bg1">
              <a:lumMod val="75000"/>
            </a:schemeClr>
          </a:solidFill>
          <a:ln w="57150">
            <a:solidFill>
              <a:srgbClr val="00808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chemeClr val="tx1"/>
                </a:solidFill>
              </a:rPr>
              <a:t>1</a:t>
            </a:r>
            <a:r>
              <a:rPr lang="en-US" sz="2800" b="1" baseline="30000" dirty="0" smtClean="0">
                <a:solidFill>
                  <a:schemeClr val="tx1"/>
                </a:solidFill>
              </a:rPr>
              <a:t>st</a:t>
            </a:r>
            <a:r>
              <a:rPr lang="en-US" sz="2800" b="1" dirty="0" smtClean="0">
                <a:solidFill>
                  <a:schemeClr val="tx1"/>
                </a:solidFill>
              </a:rPr>
              <a:t> evening </a:t>
            </a:r>
            <a:br>
              <a:rPr lang="en-US" sz="2800" b="1" dirty="0" smtClean="0">
                <a:solidFill>
                  <a:schemeClr val="tx1"/>
                </a:solidFill>
              </a:rPr>
            </a:br>
            <a:r>
              <a:rPr lang="en-US" sz="2800" b="1" dirty="0" smtClean="0">
                <a:solidFill>
                  <a:schemeClr val="tx1"/>
                </a:solidFill>
              </a:rPr>
              <a:t>- </a:t>
            </a:r>
            <a:r>
              <a:rPr lang="en-US" sz="2800" b="1" dirty="0" smtClean="0">
                <a:solidFill>
                  <a:schemeClr val="accent2">
                    <a:lumMod val="75000"/>
                  </a:schemeClr>
                </a:solidFill>
              </a:rPr>
              <a:t>light</a:t>
            </a:r>
            <a:r>
              <a:rPr lang="en-US" sz="2800" b="1" dirty="0" smtClean="0">
                <a:solidFill>
                  <a:schemeClr val="tx1"/>
                </a:solidFill>
              </a:rPr>
              <a:t> &amp; darkness mixture(?)</a:t>
            </a:r>
            <a:endParaRPr lang="en-CA" sz="2800" b="1" dirty="0">
              <a:solidFill>
                <a:schemeClr val="tx1"/>
              </a:solidFill>
            </a:endParaRPr>
          </a:p>
        </p:txBody>
      </p:sp>
      <p:sp>
        <p:nvSpPr>
          <p:cNvPr id="15" name="Rectangle 14"/>
          <p:cNvSpPr/>
          <p:nvPr/>
        </p:nvSpPr>
        <p:spPr>
          <a:xfrm>
            <a:off x="3615027" y="3678927"/>
            <a:ext cx="1307807" cy="584791"/>
          </a:xfrm>
          <a:prstGeom prst="rect">
            <a:avLst/>
          </a:prstGeom>
          <a:solidFill>
            <a:schemeClr val="accent1">
              <a:lumMod val="20000"/>
              <a:lumOff val="80000"/>
            </a:schemeClr>
          </a:solidFill>
          <a:ln w="38100">
            <a:solidFill>
              <a:srgbClr val="FF99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Noon</a:t>
            </a:r>
            <a:endParaRPr lang="en-CA" sz="3200" dirty="0">
              <a:solidFill>
                <a:schemeClr val="tx1"/>
              </a:solidFill>
            </a:endParaRPr>
          </a:p>
        </p:txBody>
      </p:sp>
      <p:sp>
        <p:nvSpPr>
          <p:cNvPr id="16" name="Rectangle 15"/>
          <p:cNvSpPr/>
          <p:nvPr/>
        </p:nvSpPr>
        <p:spPr>
          <a:xfrm>
            <a:off x="9579928" y="4731547"/>
            <a:ext cx="2222204" cy="4146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Left Brace 18"/>
          <p:cNvSpPr/>
          <p:nvPr/>
        </p:nvSpPr>
        <p:spPr>
          <a:xfrm rot="5400000">
            <a:off x="8975892" y="4130878"/>
            <a:ext cx="293671" cy="914400"/>
          </a:xfrm>
          <a:prstGeom prst="leftBrace">
            <a:avLst>
              <a:gd name="adj1" fmla="val 55400"/>
              <a:gd name="adj2" fmla="val 50000"/>
            </a:avLst>
          </a:prstGeom>
          <a:ln w="76200">
            <a:solidFill>
              <a:schemeClr val="bg1">
                <a:lumMod val="5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ln>
                <a:solidFill>
                  <a:schemeClr val="tx1"/>
                </a:solidFill>
              </a:ln>
            </a:endParaRPr>
          </a:p>
        </p:txBody>
      </p:sp>
      <p:sp>
        <p:nvSpPr>
          <p:cNvPr id="20" name="Rectangle 19"/>
          <p:cNvSpPr/>
          <p:nvPr/>
        </p:nvSpPr>
        <p:spPr>
          <a:xfrm>
            <a:off x="8995144" y="3641636"/>
            <a:ext cx="2806988" cy="558284"/>
          </a:xfrm>
          <a:prstGeom prst="rect">
            <a:avLst/>
          </a:prstGeom>
          <a:solidFill>
            <a:schemeClr val="bg1">
              <a:lumMod val="85000"/>
            </a:schemeClr>
          </a:solidFill>
          <a:ln w="57150">
            <a:solidFill>
              <a:schemeClr val="bg1">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2</a:t>
            </a:r>
            <a:r>
              <a:rPr lang="en-US" sz="2800" b="1" baseline="30000" dirty="0" smtClean="0">
                <a:solidFill>
                  <a:schemeClr val="tx1"/>
                </a:solidFill>
              </a:rPr>
              <a:t>nd</a:t>
            </a:r>
            <a:r>
              <a:rPr lang="en-US" sz="2800" b="1" dirty="0" smtClean="0">
                <a:solidFill>
                  <a:schemeClr val="tx1"/>
                </a:solidFill>
              </a:rPr>
              <a:t> evening(?)</a:t>
            </a:r>
            <a:endParaRPr lang="en-CA" sz="2800" b="1" dirty="0">
              <a:solidFill>
                <a:schemeClr val="tx1"/>
              </a:solidFill>
            </a:endParaRPr>
          </a:p>
        </p:txBody>
      </p:sp>
      <p:cxnSp>
        <p:nvCxnSpPr>
          <p:cNvPr id="22" name="Straight Arrow Connector 21"/>
          <p:cNvCxnSpPr/>
          <p:nvPr/>
        </p:nvCxnSpPr>
        <p:spPr>
          <a:xfrm>
            <a:off x="6613451" y="1244002"/>
            <a:ext cx="1993562" cy="2753827"/>
          </a:xfrm>
          <a:prstGeom prst="straightConnector1">
            <a:avLst/>
          </a:prstGeom>
          <a:ln w="76200">
            <a:solidFill>
              <a:srgbClr val="00B050"/>
            </a:solidFill>
            <a:tailEnd type="arrow"/>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31628" y="1329069"/>
            <a:ext cx="4210493" cy="2190299"/>
          </a:xfrm>
          <a:prstGeom prst="rect">
            <a:avLst/>
          </a:prstGeom>
          <a:solidFill>
            <a:schemeClr val="bg1">
              <a:lumMod val="85000"/>
            </a:schemeClr>
          </a:solidFill>
          <a:ln w="381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Please be sure you are familiar with the </a:t>
            </a:r>
            <a:r>
              <a:rPr lang="en-US" sz="2800" b="1" dirty="0" smtClean="0">
                <a:solidFill>
                  <a:schemeClr val="tx1"/>
                </a:solidFill>
              </a:rPr>
              <a:t>time frame </a:t>
            </a:r>
            <a:r>
              <a:rPr lang="en-US" sz="2800" dirty="0" smtClean="0">
                <a:solidFill>
                  <a:schemeClr val="tx1"/>
                </a:solidFill>
              </a:rPr>
              <a:t>concept of the sunset – </a:t>
            </a:r>
            <a:r>
              <a:rPr lang="en-US" sz="2800" b="1" u="sng" dirty="0" smtClean="0">
                <a:solidFill>
                  <a:schemeClr val="tx1"/>
                </a:solidFill>
              </a:rPr>
              <a:t>between the two evenings</a:t>
            </a:r>
            <a:r>
              <a:rPr lang="en-US" sz="2800" b="1" dirty="0" smtClean="0">
                <a:solidFill>
                  <a:schemeClr val="tx1"/>
                </a:solidFill>
              </a:rPr>
              <a:t>.</a:t>
            </a:r>
            <a:endParaRPr lang="en-CA" sz="2800" b="1" dirty="0">
              <a:solidFill>
                <a:schemeClr val="tx1"/>
              </a:solidFill>
            </a:endParaRPr>
          </a:p>
        </p:txBody>
      </p:sp>
      <p:sp>
        <p:nvSpPr>
          <p:cNvPr id="41" name="Rectangle 40"/>
          <p:cNvSpPr/>
          <p:nvPr/>
        </p:nvSpPr>
        <p:spPr>
          <a:xfrm>
            <a:off x="510358" y="5305640"/>
            <a:ext cx="11089759" cy="1382232"/>
          </a:xfrm>
          <a:prstGeom prst="rect">
            <a:avLst/>
          </a:prstGeom>
          <a:solidFill>
            <a:srgbClr val="FF9900"/>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smtClean="0">
                <a:solidFill>
                  <a:schemeClr val="tx1"/>
                </a:solidFill>
              </a:rPr>
              <a:t>Luke 23:44 </a:t>
            </a:r>
            <a:r>
              <a:rPr lang="en-US" sz="2800" dirty="0" smtClean="0">
                <a:solidFill>
                  <a:schemeClr val="tx1"/>
                </a:solidFill>
              </a:rPr>
              <a:t>… darkness came over the land until the </a:t>
            </a:r>
            <a:r>
              <a:rPr lang="en-US" sz="2800" b="1" dirty="0" smtClean="0">
                <a:solidFill>
                  <a:schemeClr val="tx1"/>
                </a:solidFill>
                <a:effectLst>
                  <a:glow rad="127000">
                    <a:schemeClr val="tx2">
                      <a:lumMod val="20000"/>
                      <a:lumOff val="80000"/>
                    </a:schemeClr>
                  </a:glow>
                </a:effectLst>
              </a:rPr>
              <a:t>ninth hour.  </a:t>
            </a:r>
            <a:br>
              <a:rPr lang="en-US" sz="2800" b="1" dirty="0" smtClean="0">
                <a:solidFill>
                  <a:schemeClr val="tx1"/>
                </a:solidFill>
                <a:effectLst>
                  <a:glow rad="127000">
                    <a:schemeClr val="tx2">
                      <a:lumMod val="20000"/>
                      <a:lumOff val="80000"/>
                    </a:schemeClr>
                  </a:glow>
                </a:effectLst>
              </a:rPr>
            </a:br>
            <a:r>
              <a:rPr lang="en-US" sz="2800" b="1" dirty="0" smtClean="0">
                <a:solidFill>
                  <a:schemeClr val="tx1"/>
                </a:solidFill>
              </a:rPr>
              <a:t>46</a:t>
            </a:r>
            <a:r>
              <a:rPr lang="en-US" sz="2800" dirty="0" smtClean="0">
                <a:solidFill>
                  <a:schemeClr val="tx1"/>
                </a:solidFill>
              </a:rPr>
              <a:t> … “Father into your hands I command </a:t>
            </a:r>
            <a:r>
              <a:rPr lang="en-US" sz="2800" dirty="0">
                <a:solidFill>
                  <a:schemeClr val="tx1"/>
                </a:solidFill>
              </a:rPr>
              <a:t>M</a:t>
            </a:r>
            <a:r>
              <a:rPr lang="en-US" sz="2800" dirty="0" smtClean="0">
                <a:solidFill>
                  <a:schemeClr val="tx1"/>
                </a:solidFill>
              </a:rPr>
              <a:t>y Spirit.” </a:t>
            </a:r>
            <a:br>
              <a:rPr lang="en-US" sz="2800" dirty="0" smtClean="0">
                <a:solidFill>
                  <a:schemeClr val="tx1"/>
                </a:solidFill>
              </a:rPr>
            </a:br>
            <a:r>
              <a:rPr lang="en-US" sz="2800" dirty="0" smtClean="0">
                <a:solidFill>
                  <a:schemeClr val="tx1"/>
                </a:solidFill>
              </a:rPr>
              <a:t>And having said this </a:t>
            </a:r>
            <a:r>
              <a:rPr lang="en-US" sz="2800" b="1" dirty="0" smtClean="0">
                <a:solidFill>
                  <a:schemeClr val="tx1"/>
                </a:solidFill>
                <a:effectLst>
                  <a:glow rad="127000">
                    <a:srgbClr val="00FF00"/>
                  </a:glow>
                </a:effectLst>
              </a:rPr>
              <a:t>He breathed His last.</a:t>
            </a:r>
            <a:endParaRPr lang="en-CA" sz="2800" b="1" dirty="0">
              <a:solidFill>
                <a:schemeClr val="tx1"/>
              </a:solidFill>
              <a:effectLst>
                <a:glow rad="127000">
                  <a:srgbClr val="00FF00"/>
                </a:glow>
              </a:effectLst>
            </a:endParaRPr>
          </a:p>
        </p:txBody>
      </p:sp>
      <p:cxnSp>
        <p:nvCxnSpPr>
          <p:cNvPr id="46" name="Straight Connector 45"/>
          <p:cNvCxnSpPr/>
          <p:nvPr/>
        </p:nvCxnSpPr>
        <p:spPr>
          <a:xfrm>
            <a:off x="7517219" y="4704970"/>
            <a:ext cx="0" cy="441252"/>
          </a:xfrm>
          <a:prstGeom prst="line">
            <a:avLst/>
          </a:prstGeom>
          <a:ln w="76200">
            <a:solidFill>
              <a:srgbClr val="FF0066"/>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8622963" y="3157863"/>
            <a:ext cx="0" cy="1988359"/>
          </a:xfrm>
          <a:prstGeom prst="line">
            <a:avLst/>
          </a:prstGeom>
          <a:ln w="762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7610233" y="4938885"/>
            <a:ext cx="2065395" cy="451822"/>
          </a:xfrm>
          <a:prstGeom prst="straightConnector1">
            <a:avLst/>
          </a:prstGeom>
          <a:ln w="38100">
            <a:solidFill>
              <a:schemeClr val="tx1"/>
            </a:solidFill>
            <a:tailEnd type="arrow"/>
          </a:ln>
          <a:effectLst>
            <a:glow rad="127000">
              <a:schemeClr val="accent3">
                <a:lumMod val="40000"/>
                <a:lumOff val="60000"/>
              </a:schemeClr>
            </a:glo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607013" y="1392858"/>
            <a:ext cx="15950" cy="1860698"/>
          </a:xfrm>
          <a:prstGeom prst="straightConnector1">
            <a:avLst/>
          </a:prstGeom>
          <a:ln w="76200">
            <a:solidFill>
              <a:srgbClr val="00B050"/>
            </a:solidFill>
            <a:tailEnd type="arrow"/>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sp>
        <p:nvSpPr>
          <p:cNvPr id="31" name="Cloud Callout 30"/>
          <p:cNvSpPr/>
          <p:nvPr/>
        </p:nvSpPr>
        <p:spPr>
          <a:xfrm>
            <a:off x="8995144" y="2123845"/>
            <a:ext cx="2562441" cy="826678"/>
          </a:xfrm>
          <a:prstGeom prst="cloudCallout">
            <a:avLst>
              <a:gd name="adj1" fmla="val -64061"/>
              <a:gd name="adj2" fmla="val 132427"/>
            </a:avLst>
          </a:prstGeom>
          <a:solidFill>
            <a:schemeClr val="bg1">
              <a:lumMod val="85000"/>
            </a:schemeClr>
          </a:solidFill>
          <a:ln w="571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smtClean="0">
                <a:solidFill>
                  <a:srgbClr val="FF9900"/>
                </a:solidFill>
              </a:rPr>
              <a:t>Sunset!</a:t>
            </a:r>
            <a:endParaRPr lang="en-CA" sz="3200" b="1" dirty="0">
              <a:solidFill>
                <a:srgbClr val="FF9900"/>
              </a:solidFill>
            </a:endParaRPr>
          </a:p>
        </p:txBody>
      </p:sp>
      <p:sp>
        <p:nvSpPr>
          <p:cNvPr id="21"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43</a:t>
            </a:fld>
            <a:endParaRPr lang="en-US" sz="1100" dirty="0">
              <a:solidFill>
                <a:schemeClr val="tx1"/>
              </a:solidFill>
            </a:endParaRPr>
          </a:p>
        </p:txBody>
      </p:sp>
    </p:spTree>
    <p:extLst>
      <p:ext uri="{BB962C8B-B14F-4D97-AF65-F5344CB8AC3E}">
        <p14:creationId xmlns:p14="http://schemas.microsoft.com/office/powerpoint/2010/main" val="206171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1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par>
                                <p:cTn id="16" presetID="31" presetClass="entr" presetSubtype="0" fill="hold" nodeType="withEffect">
                                  <p:stCondLst>
                                    <p:cond delay="125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par>
                                <p:cTn id="22" presetID="22" presetClass="entr" presetSubtype="8" fill="hold" grpId="0" nodeType="withEffect">
                                  <p:stCondLst>
                                    <p:cond delay="275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250"/>
                                        <p:tgtEl>
                                          <p:spTgt spid="13"/>
                                        </p:tgtEl>
                                      </p:cBhvr>
                                    </p:animEffect>
                                  </p:childTnLst>
                                </p:cTn>
                              </p:par>
                              <p:par>
                                <p:cTn id="25" presetID="22" presetClass="entr" presetSubtype="1" fill="hold" grpId="0" nodeType="withEffect">
                                  <p:stCondLst>
                                    <p:cond delay="400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1500"/>
                                        <p:tgtEl>
                                          <p:spTgt spid="14"/>
                                        </p:tgtEl>
                                      </p:cBhvr>
                                    </p:animEffect>
                                  </p:childTnLst>
                                </p:cTn>
                              </p:par>
                              <p:par>
                                <p:cTn id="28" presetID="2" presetClass="entr" presetSubtype="4" fill="hold" nodeType="withEffect">
                                  <p:stCondLst>
                                    <p:cond delay="575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9" presetClass="entr" presetSubtype="0" fill="hold" grpId="0" nodeType="withEffect">
                                  <p:stCondLst>
                                    <p:cond delay="6500"/>
                                  </p:stCondLst>
                                  <p:childTnLst>
                                    <p:set>
                                      <p:cBhvr>
                                        <p:cTn id="33" dur="1" fill="hold">
                                          <p:stCondLst>
                                            <p:cond delay="0"/>
                                          </p:stCondLst>
                                        </p:cTn>
                                        <p:tgtEl>
                                          <p:spTgt spid="31"/>
                                        </p:tgtEl>
                                        <p:attrNameLst>
                                          <p:attrName>style.visibility</p:attrName>
                                        </p:attrNameLst>
                                      </p:cBhvr>
                                      <p:to>
                                        <p:strVal val="visible"/>
                                      </p:to>
                                    </p:set>
                                    <p:animEffect transition="in" filter="dissolve">
                                      <p:cBhvr>
                                        <p:cTn id="34" dur="1250"/>
                                        <p:tgtEl>
                                          <p:spTgt spid="31"/>
                                        </p:tgtEl>
                                      </p:cBhvr>
                                    </p:animEffect>
                                  </p:childTnLst>
                                </p:cTn>
                              </p:par>
                              <p:par>
                                <p:cTn id="35" presetID="47" presetClass="entr" presetSubtype="0" fill="hold" grpId="0" nodeType="withEffect">
                                  <p:stCondLst>
                                    <p:cond delay="775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22" presetClass="entr" presetSubtype="1" fill="hold" grpId="0" nodeType="withEffect">
                                  <p:stCondLst>
                                    <p:cond delay="950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1250"/>
                                        <p:tgtEl>
                                          <p:spTgt spid="19"/>
                                        </p:tgtEl>
                                      </p:cBhvr>
                                    </p:animEffect>
                                  </p:childTnLst>
                                </p:cTn>
                              </p:par>
                              <p:par>
                                <p:cTn id="43" presetID="42" presetClass="entr" presetSubtype="0" fill="hold" grpId="0" nodeType="withEffect">
                                  <p:stCondLst>
                                    <p:cond delay="1000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par>
                                <p:cTn id="48" presetID="22" presetClass="entr" presetSubtype="8" fill="hold" grpId="0" nodeType="withEffect">
                                  <p:stCondLst>
                                    <p:cond delay="1125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125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circle(in)">
                                      <p:cBhvr>
                                        <p:cTn id="55" dur="20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
                                            <p:txEl>
                                              <p:pRg st="0" end="0"/>
                                            </p:txEl>
                                          </p:spTgt>
                                        </p:tgtEl>
                                        <p:attrNameLst>
                                          <p:attrName>style.visibility</p:attrName>
                                        </p:attrNameLst>
                                      </p:cBhvr>
                                      <p:to>
                                        <p:strVal val="visible"/>
                                      </p:to>
                                    </p:set>
                                    <p:animEffect transition="in" filter="wipe(left)">
                                      <p:cBhvr>
                                        <p:cTn id="60" dur="3000"/>
                                        <p:tgtEl>
                                          <p:spTgt spid="3">
                                            <p:txEl>
                                              <p:pRg st="0" end="0"/>
                                            </p:txEl>
                                          </p:spTgt>
                                        </p:tgtEl>
                                      </p:cBhvr>
                                    </p:animEffect>
                                  </p:childTnLst>
                                </p:cTn>
                              </p:par>
                              <p:par>
                                <p:cTn id="61" presetID="22" presetClass="entr" presetSubtype="1" fill="hold" nodeType="withEffect">
                                  <p:stCondLst>
                                    <p:cond delay="3750"/>
                                  </p:stCondLst>
                                  <p:childTnLst>
                                    <p:set>
                                      <p:cBhvr>
                                        <p:cTn id="62" dur="1" fill="hold">
                                          <p:stCondLst>
                                            <p:cond delay="0"/>
                                          </p:stCondLst>
                                        </p:cTn>
                                        <p:tgtEl>
                                          <p:spTgt spid="22"/>
                                        </p:tgtEl>
                                        <p:attrNameLst>
                                          <p:attrName>style.visibility</p:attrName>
                                        </p:attrNameLst>
                                      </p:cBhvr>
                                      <p:to>
                                        <p:strVal val="visible"/>
                                      </p:to>
                                    </p:set>
                                    <p:animEffect transition="in" filter="wipe(up)">
                                      <p:cBhvr>
                                        <p:cTn id="63" dur="1250"/>
                                        <p:tgtEl>
                                          <p:spTgt spid="22"/>
                                        </p:tgtEl>
                                      </p:cBhvr>
                                    </p:animEffect>
                                  </p:childTnLst>
                                </p:cTn>
                              </p:par>
                              <p:par>
                                <p:cTn id="64" presetID="22" presetClass="entr" presetSubtype="1" fill="hold" nodeType="withEffect">
                                  <p:stCondLst>
                                    <p:cond delay="4250"/>
                                  </p:stCondLst>
                                  <p:childTnLst>
                                    <p:set>
                                      <p:cBhvr>
                                        <p:cTn id="65" dur="1" fill="hold">
                                          <p:stCondLst>
                                            <p:cond delay="0"/>
                                          </p:stCondLst>
                                        </p:cTn>
                                        <p:tgtEl>
                                          <p:spTgt spid="25"/>
                                        </p:tgtEl>
                                        <p:attrNameLst>
                                          <p:attrName>style.visibility</p:attrName>
                                        </p:attrNameLst>
                                      </p:cBhvr>
                                      <p:to>
                                        <p:strVal val="visible"/>
                                      </p:to>
                                    </p:set>
                                    <p:animEffect transition="in" filter="wipe(up)">
                                      <p:cBhvr>
                                        <p:cTn id="66" dur="125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up)">
                                      <p:cBhvr>
                                        <p:cTn id="71" dur="2000"/>
                                        <p:tgtEl>
                                          <p:spTgt spid="41"/>
                                        </p:tgtEl>
                                      </p:cBhvr>
                                    </p:animEffect>
                                  </p:childTnLst>
                                </p:cTn>
                              </p:par>
                              <p:par>
                                <p:cTn id="72" presetID="42" presetClass="entr" presetSubtype="0" fill="hold" nodeType="withEffect">
                                  <p:stCondLst>
                                    <p:cond delay="350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1000"/>
                                        <p:tgtEl>
                                          <p:spTgt spid="46"/>
                                        </p:tgtEl>
                                      </p:cBhvr>
                                    </p:animEffect>
                                    <p:anim calcmode="lin" valueType="num">
                                      <p:cBhvr>
                                        <p:cTn id="75" dur="1000" fill="hold"/>
                                        <p:tgtEl>
                                          <p:spTgt spid="46"/>
                                        </p:tgtEl>
                                        <p:attrNameLst>
                                          <p:attrName>ppt_x</p:attrName>
                                        </p:attrNameLst>
                                      </p:cBhvr>
                                      <p:tavLst>
                                        <p:tav tm="0">
                                          <p:val>
                                            <p:strVal val="#ppt_x"/>
                                          </p:val>
                                        </p:tav>
                                        <p:tav tm="100000">
                                          <p:val>
                                            <p:strVal val="#ppt_x"/>
                                          </p:val>
                                        </p:tav>
                                      </p:tavLst>
                                    </p:anim>
                                    <p:anim calcmode="lin" valueType="num">
                                      <p:cBhvr>
                                        <p:cTn id="76" dur="1000" fill="hold"/>
                                        <p:tgtEl>
                                          <p:spTgt spid="46"/>
                                        </p:tgtEl>
                                        <p:attrNameLst>
                                          <p:attrName>ppt_y</p:attrName>
                                        </p:attrNameLst>
                                      </p:cBhvr>
                                      <p:tavLst>
                                        <p:tav tm="0">
                                          <p:val>
                                            <p:strVal val="#ppt_y+.1"/>
                                          </p:val>
                                        </p:tav>
                                        <p:tav tm="100000">
                                          <p:val>
                                            <p:strVal val="#ppt_y"/>
                                          </p:val>
                                        </p:tav>
                                      </p:tavLst>
                                    </p:anim>
                                  </p:childTnLst>
                                </p:cTn>
                              </p:par>
                              <p:par>
                                <p:cTn id="77" presetID="22" presetClass="entr" presetSubtype="2" fill="hold" nodeType="withEffect">
                                  <p:stCondLst>
                                    <p:cond delay="4000"/>
                                  </p:stCondLst>
                                  <p:childTnLst>
                                    <p:set>
                                      <p:cBhvr>
                                        <p:cTn id="78" dur="1" fill="hold">
                                          <p:stCondLst>
                                            <p:cond delay="0"/>
                                          </p:stCondLst>
                                        </p:cTn>
                                        <p:tgtEl>
                                          <p:spTgt spid="48"/>
                                        </p:tgtEl>
                                        <p:attrNameLst>
                                          <p:attrName>style.visibility</p:attrName>
                                        </p:attrNameLst>
                                      </p:cBhvr>
                                      <p:to>
                                        <p:strVal val="visible"/>
                                      </p:to>
                                    </p:set>
                                    <p:animEffect transition="in" filter="wipe(right)">
                                      <p:cBhvr>
                                        <p:cTn id="79" dur="1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4" grpId="0" animBg="1"/>
      <p:bldP spid="13" grpId="0" animBg="1"/>
      <p:bldP spid="15" grpId="0" animBg="1"/>
      <p:bldP spid="16" grpId="0" animBg="1"/>
      <p:bldP spid="19" grpId="0" animBg="1"/>
      <p:bldP spid="20" grpId="0" animBg="1"/>
      <p:bldP spid="37" grpId="0" animBg="1"/>
      <p:bldP spid="41" grpId="0" animBg="1"/>
      <p:bldP spid="3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154545"/>
            <a:ext cx="11784169" cy="6503831"/>
          </a:xfrm>
          <a:solidFill>
            <a:schemeClr val="bg1"/>
          </a:solidFill>
          <a:ln w="57150">
            <a:solidFill>
              <a:schemeClr val="accent1"/>
            </a:solidFill>
          </a:ln>
          <a:scene3d>
            <a:camera prst="orthographicFront"/>
            <a:lightRig rig="threePt" dir="t"/>
          </a:scene3d>
          <a:sp3d>
            <a:bevelT w="165100" prst="coolSlant"/>
          </a:sp3d>
        </p:spPr>
        <p:txBody>
          <a:bodyPr anchor="ctr">
            <a:normAutofit/>
            <a:sp3d extrusionH="57150">
              <a:bevelT w="38100" h="38100"/>
            </a:sp3d>
          </a:bodyPr>
          <a:lstStyle/>
          <a:p>
            <a:pPr marL="0" indent="0">
              <a:buNone/>
            </a:pPr>
            <a:r>
              <a:rPr lang="en-US" sz="3200" dirty="0"/>
              <a:t>The Death and Burial all before the Sabbath </a:t>
            </a:r>
            <a:r>
              <a:rPr lang="en-US" sz="3200" b="1" dirty="0"/>
              <a:t>at sunset?  </a:t>
            </a:r>
            <a:r>
              <a:rPr lang="en-US" sz="3200" dirty="0" smtClean="0"/>
              <a:t/>
            </a:r>
            <a:br>
              <a:rPr lang="en-US" sz="3200" dirty="0" smtClean="0"/>
            </a:br>
            <a:r>
              <a:rPr lang="en-US" sz="3200" dirty="0" smtClean="0"/>
              <a:t>It </a:t>
            </a:r>
            <a:r>
              <a:rPr lang="en-US" sz="3200" dirty="0"/>
              <a:t>depends on your sources.  </a:t>
            </a:r>
            <a:endParaRPr lang="en-US" sz="3200" dirty="0" smtClean="0"/>
          </a:p>
          <a:p>
            <a:pPr marL="0" indent="0">
              <a:buNone/>
            </a:pPr>
            <a:endParaRPr lang="en-US" sz="3200" dirty="0"/>
          </a:p>
          <a:p>
            <a:pPr marL="0" indent="0">
              <a:buNone/>
            </a:pPr>
            <a:r>
              <a:rPr lang="en-US" sz="3200" dirty="0">
                <a:solidFill>
                  <a:srgbClr val="FF3300"/>
                </a:solidFill>
              </a:rPr>
              <a:t>All one has to do is ignore the original meanings!  </a:t>
            </a:r>
            <a:r>
              <a:rPr lang="en-US" sz="3200" dirty="0" smtClean="0">
                <a:solidFill>
                  <a:srgbClr val="FF3300"/>
                </a:solidFill>
              </a:rPr>
              <a:t/>
            </a:r>
            <a:br>
              <a:rPr lang="en-US" sz="3200" dirty="0" smtClean="0">
                <a:solidFill>
                  <a:srgbClr val="FF3300"/>
                </a:solidFill>
              </a:rPr>
            </a:br>
            <a:r>
              <a:rPr lang="en-US" sz="3200" b="1" dirty="0" smtClean="0">
                <a:solidFill>
                  <a:srgbClr val="FF3300"/>
                </a:solidFill>
              </a:rPr>
              <a:t>It’s </a:t>
            </a:r>
            <a:r>
              <a:rPr lang="en-US" sz="3200" b="1" dirty="0">
                <a:solidFill>
                  <a:srgbClr val="FF3300"/>
                </a:solidFill>
              </a:rPr>
              <a:t>easy</a:t>
            </a:r>
            <a:r>
              <a:rPr lang="en-US" sz="3200" b="1" dirty="0" smtClean="0">
                <a:solidFill>
                  <a:srgbClr val="FF3300"/>
                </a:solidFill>
              </a:rPr>
              <a:t>!  </a:t>
            </a:r>
            <a:r>
              <a:rPr lang="en-US" sz="3200" b="1" dirty="0">
                <a:solidFill>
                  <a:srgbClr val="FF3300"/>
                </a:solidFill>
              </a:rPr>
              <a:t>No need to study! </a:t>
            </a:r>
          </a:p>
          <a:p>
            <a:pPr marL="0" lvl="0" indent="0">
              <a:buClr>
                <a:prstClr val="black">
                  <a:lumMod val="85000"/>
                  <a:lumOff val="15000"/>
                </a:prstClr>
              </a:buClr>
              <a:buNone/>
            </a:pPr>
            <a:endParaRPr lang="en-US" sz="3200" b="1" dirty="0">
              <a:solidFill>
                <a:prstClr val="black"/>
              </a:solidFill>
            </a:endParaRPr>
          </a:p>
          <a:p>
            <a:pPr marL="0" lvl="0" indent="0">
              <a:buClr>
                <a:prstClr val="black">
                  <a:lumMod val="85000"/>
                  <a:lumOff val="15000"/>
                </a:prstClr>
              </a:buClr>
              <a:buNone/>
            </a:pPr>
            <a:r>
              <a:rPr lang="en-US" sz="3200" dirty="0" smtClean="0">
                <a:solidFill>
                  <a:prstClr val="black"/>
                </a:solidFill>
              </a:rPr>
              <a:t>Please </a:t>
            </a:r>
            <a:r>
              <a:rPr lang="en-US" sz="3200" dirty="0">
                <a:solidFill>
                  <a:prstClr val="black"/>
                </a:solidFill>
              </a:rPr>
              <a:t>do not study very deeply because </a:t>
            </a:r>
            <a:r>
              <a:rPr lang="en-US" sz="3200" dirty="0" smtClean="0">
                <a:solidFill>
                  <a:prstClr val="black"/>
                </a:solidFill>
              </a:rPr>
              <a:t>all this Sunday morning resurrection dogma will collapse </a:t>
            </a:r>
            <a:r>
              <a:rPr lang="en-US" sz="3200" u="sng" dirty="0">
                <a:solidFill>
                  <a:prstClr val="black"/>
                </a:solidFill>
              </a:rPr>
              <a:t>very quickly</a:t>
            </a:r>
            <a:r>
              <a:rPr lang="en-US" sz="3200" dirty="0">
                <a:solidFill>
                  <a:prstClr val="black"/>
                </a:solidFill>
              </a:rPr>
              <a:t> if one pays attention to </a:t>
            </a:r>
            <a:r>
              <a:rPr lang="en-US" sz="3200" b="1" u="sng" dirty="0">
                <a:solidFill>
                  <a:prstClr val="black"/>
                </a:solidFill>
              </a:rPr>
              <a:t>what is actually </a:t>
            </a:r>
            <a:r>
              <a:rPr lang="en-US" sz="3200" b="1" u="sng" dirty="0" smtClean="0">
                <a:solidFill>
                  <a:prstClr val="black"/>
                </a:solidFill>
              </a:rPr>
              <a:t>written</a:t>
            </a:r>
            <a:r>
              <a:rPr lang="en-US" sz="3200" b="1" dirty="0" smtClean="0">
                <a:solidFill>
                  <a:prstClr val="black"/>
                </a:solidFill>
              </a:rPr>
              <a:t>!</a:t>
            </a:r>
          </a:p>
          <a:p>
            <a:pPr marL="0" lvl="0" indent="0" algn="ctr">
              <a:buClr>
                <a:prstClr val="black">
                  <a:lumMod val="85000"/>
                  <a:lumOff val="15000"/>
                </a:prstClr>
              </a:buClr>
              <a:buNone/>
            </a:pPr>
            <a:r>
              <a:rPr lang="en-US" sz="3200" b="1" dirty="0" smtClean="0">
                <a:solidFill>
                  <a:prstClr val="black"/>
                </a:solidFill>
              </a:rPr>
              <a:t/>
            </a:r>
            <a:br>
              <a:rPr lang="en-US" sz="3200" b="1" dirty="0" smtClean="0">
                <a:solidFill>
                  <a:prstClr val="black"/>
                </a:solidFill>
              </a:rPr>
            </a:br>
            <a:r>
              <a:rPr lang="en-US" sz="4400" b="1" dirty="0" smtClean="0">
                <a:ln w="28575">
                  <a:solidFill>
                    <a:srgbClr val="008080"/>
                  </a:solidFill>
                </a:ln>
                <a:solidFill>
                  <a:srgbClr val="F725E8"/>
                </a:solidFill>
              </a:rPr>
              <a:t>Are </a:t>
            </a:r>
            <a:r>
              <a:rPr lang="en-US" sz="4400" b="1" dirty="0">
                <a:ln w="28575">
                  <a:solidFill>
                    <a:srgbClr val="008080"/>
                  </a:solidFill>
                </a:ln>
                <a:solidFill>
                  <a:srgbClr val="F725E8"/>
                </a:solidFill>
              </a:rPr>
              <a:t>you </a:t>
            </a:r>
            <a:r>
              <a:rPr lang="en-US" sz="4400" b="1" dirty="0" smtClean="0">
                <a:ln w="28575">
                  <a:solidFill>
                    <a:srgbClr val="008080"/>
                  </a:solidFill>
                </a:ln>
                <a:solidFill>
                  <a:srgbClr val="F725E8"/>
                </a:solidFill>
              </a:rPr>
              <a:t>ready for another vital point?</a:t>
            </a:r>
          </a:p>
        </p:txBody>
      </p:sp>
      <p:sp>
        <p:nvSpPr>
          <p:cNvPr id="4"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44</a:t>
            </a:fld>
            <a:endParaRPr lang="en-US" sz="1100" dirty="0">
              <a:solidFill>
                <a:schemeClr val="tx1"/>
              </a:solidFill>
            </a:endParaRPr>
          </a:p>
        </p:txBody>
      </p:sp>
    </p:spTree>
    <p:extLst>
      <p:ext uri="{BB962C8B-B14F-4D97-AF65-F5344CB8AC3E}">
        <p14:creationId xmlns:p14="http://schemas.microsoft.com/office/powerpoint/2010/main" val="33125104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858" y="461833"/>
            <a:ext cx="10823944" cy="1371600"/>
          </a:xfrm>
          <a:solidFill>
            <a:schemeClr val="accent5">
              <a:lumMod val="60000"/>
              <a:lumOff val="40000"/>
            </a:schemeClr>
          </a:solidFill>
          <a:ln w="57150">
            <a:solidFill>
              <a:srgbClr val="9933FF"/>
            </a:solidFill>
          </a:ln>
          <a:scene3d>
            <a:camera prst="orthographicFront"/>
            <a:lightRig rig="threePt" dir="t"/>
          </a:scene3d>
          <a:sp3d>
            <a:bevelT w="152400" h="50800" prst="softRound"/>
          </a:sp3d>
        </p:spPr>
        <p:txBody>
          <a:bodyPr>
            <a:normAutofit fontScale="90000"/>
            <a:sp3d extrusionH="57150">
              <a:bevelT w="38100" h="38100"/>
            </a:sp3d>
          </a:bodyPr>
          <a:lstStyle/>
          <a:p>
            <a:pPr algn="ctr"/>
            <a:r>
              <a:rPr lang="en-US" b="1" u="sng" dirty="0" smtClean="0"/>
              <a:t>Where</a:t>
            </a:r>
            <a:r>
              <a:rPr lang="en-US" dirty="0" smtClean="0"/>
              <a:t> were the </a:t>
            </a:r>
            <a:r>
              <a:rPr lang="en-US" dirty="0" err="1" smtClean="0"/>
              <a:t>Yisra’elites</a:t>
            </a:r>
            <a:r>
              <a:rPr lang="en-US" dirty="0" smtClean="0"/>
              <a:t> </a:t>
            </a:r>
            <a:r>
              <a:rPr lang="en-US" b="1" dirty="0" smtClean="0">
                <a:solidFill>
                  <a:srgbClr val="C00000"/>
                </a:solidFill>
              </a:rPr>
              <a:t>commanded</a:t>
            </a:r>
            <a:r>
              <a:rPr lang="en-US" dirty="0" smtClean="0"/>
              <a:t> to slay the Pesach Lamb?</a:t>
            </a:r>
            <a:endParaRPr lang="en-CA" dirty="0"/>
          </a:p>
        </p:txBody>
      </p:sp>
      <p:sp>
        <p:nvSpPr>
          <p:cNvPr id="4" name="Rectangle 3"/>
          <p:cNvSpPr/>
          <p:nvPr/>
        </p:nvSpPr>
        <p:spPr>
          <a:xfrm>
            <a:off x="467833" y="2062717"/>
            <a:ext cx="11291776" cy="4391246"/>
          </a:xfrm>
          <a:prstGeom prst="rect">
            <a:avLst/>
          </a:prstGeom>
          <a:solidFill>
            <a:srgbClr val="A6EE04"/>
          </a:solidFill>
          <a:ln w="38100">
            <a:solidFill>
              <a:srgbClr val="CC99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3200" b="1" dirty="0" smtClean="0">
                <a:solidFill>
                  <a:schemeClr val="tx1"/>
                </a:solidFill>
              </a:rPr>
              <a:t>Deut 16:2 </a:t>
            </a:r>
            <a:r>
              <a:rPr lang="en-US" sz="3200" dirty="0" smtClean="0">
                <a:solidFill>
                  <a:schemeClr val="tx1"/>
                </a:solidFill>
              </a:rPr>
              <a:t>– And you slaughter the Pesach to</a:t>
            </a:r>
            <a:r>
              <a:rPr lang="en-US" sz="3200" dirty="0" smtClean="0">
                <a:solidFill>
                  <a:srgbClr val="0000FF"/>
                </a:solidFill>
              </a:rPr>
              <a:t>           	[Yahuah] </a:t>
            </a:r>
            <a:r>
              <a:rPr lang="en-US" sz="3200" dirty="0" smtClean="0">
                <a:solidFill>
                  <a:schemeClr val="tx1"/>
                </a:solidFill>
              </a:rPr>
              <a:t>your Elohim from the flock and the herd, in 	the place where 				</a:t>
            </a:r>
            <a:r>
              <a:rPr lang="en-US" sz="3200" dirty="0" smtClean="0">
                <a:solidFill>
                  <a:srgbClr val="0000FF"/>
                </a:solidFill>
              </a:rPr>
              <a:t>[Yahuah] </a:t>
            </a:r>
            <a:r>
              <a:rPr lang="en-US" sz="3200" dirty="0" smtClean="0">
                <a:solidFill>
                  <a:schemeClr val="tx1"/>
                </a:solidFill>
              </a:rPr>
              <a:t>chooses to put His 	Name.															 </a:t>
            </a:r>
            <a:r>
              <a:rPr lang="en-US" dirty="0" err="1" smtClean="0">
                <a:solidFill>
                  <a:schemeClr val="tx1"/>
                </a:solidFill>
              </a:rPr>
              <a:t>HalleluYah</a:t>
            </a:r>
            <a:r>
              <a:rPr lang="en-US" dirty="0" smtClean="0">
                <a:solidFill>
                  <a:schemeClr val="tx1"/>
                </a:solidFill>
              </a:rPr>
              <a:t> Scriptures</a:t>
            </a:r>
          </a:p>
          <a:p>
            <a:endParaRPr lang="en-US" dirty="0" smtClean="0">
              <a:solidFill>
                <a:schemeClr val="tx1"/>
              </a:solidFill>
            </a:endParaRPr>
          </a:p>
          <a:p>
            <a:r>
              <a:rPr lang="en-US" sz="3200" b="1" dirty="0" smtClean="0">
                <a:solidFill>
                  <a:srgbClr val="008080"/>
                </a:solidFill>
              </a:rPr>
              <a:t>Question:</a:t>
            </a:r>
            <a:r>
              <a:rPr lang="en-US" sz="3200" b="1" dirty="0" smtClean="0">
                <a:solidFill>
                  <a:srgbClr val="FF0066"/>
                </a:solidFill>
              </a:rPr>
              <a:t> </a:t>
            </a:r>
            <a:r>
              <a:rPr lang="en-US" sz="3200" dirty="0" smtClean="0">
                <a:solidFill>
                  <a:schemeClr val="tx1"/>
                </a:solidFill>
              </a:rPr>
              <a:t> </a:t>
            </a:r>
            <a:r>
              <a:rPr lang="en-US" sz="3200" b="1" dirty="0" smtClean="0">
                <a:ln w="3175">
                  <a:solidFill>
                    <a:schemeClr val="tx1"/>
                  </a:solidFill>
                </a:ln>
                <a:solidFill>
                  <a:srgbClr val="FF9900"/>
                </a:solidFill>
              </a:rPr>
              <a:t>At what location </a:t>
            </a:r>
            <a:r>
              <a:rPr lang="en-US" sz="3200" dirty="0" smtClean="0">
                <a:solidFill>
                  <a:schemeClr val="tx1"/>
                </a:solidFill>
              </a:rPr>
              <a:t>did </a:t>
            </a:r>
            <a:r>
              <a:rPr lang="en-US" sz="3200" dirty="0" smtClean="0">
                <a:solidFill>
                  <a:srgbClr val="0000FF"/>
                </a:solidFill>
              </a:rPr>
              <a:t>Yahuah</a:t>
            </a:r>
            <a:r>
              <a:rPr lang="en-US" sz="3200" dirty="0" smtClean="0">
                <a:solidFill>
                  <a:schemeClr val="tx1"/>
                </a:solidFill>
              </a:rPr>
              <a:t> declare His 	name would abide?  </a:t>
            </a:r>
            <a:endParaRPr lang="en-CA" sz="3200" dirty="0">
              <a:ln>
                <a:solidFill>
                  <a:srgbClr val="008080"/>
                </a:solidFill>
              </a:ln>
              <a:solidFill>
                <a:srgbClr val="9933FF"/>
              </a:solidFill>
            </a:endParaRPr>
          </a:p>
        </p:txBody>
      </p:sp>
      <p:grpSp>
        <p:nvGrpSpPr>
          <p:cNvPr id="6" name="Group 5"/>
          <p:cNvGrpSpPr/>
          <p:nvPr/>
        </p:nvGrpSpPr>
        <p:grpSpPr>
          <a:xfrm>
            <a:off x="9384556" y="2677669"/>
            <a:ext cx="1471024" cy="501450"/>
            <a:chOff x="9384556" y="3049824"/>
            <a:chExt cx="1471024" cy="501450"/>
          </a:xfrm>
        </p:grpSpPr>
        <p:pic>
          <p:nvPicPr>
            <p:cNvPr id="7" name="Picture 6" descr="C:\Users\Valued Customer\Downloads\hebrewgraphics\paleo_yud.gif"/>
            <p:cNvPicPr/>
            <p:nvPr/>
          </p:nvPicPr>
          <p:blipFill>
            <a:blip r:embed="rId2" cstate="print">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10333979" y="3072809"/>
              <a:ext cx="521601" cy="478465"/>
            </a:xfrm>
            <a:prstGeom prst="rect">
              <a:avLst/>
            </a:prstGeom>
            <a:noFill/>
            <a:ln>
              <a:noFill/>
            </a:ln>
          </p:spPr>
        </p:pic>
        <p:pic>
          <p:nvPicPr>
            <p:cNvPr id="8" name="Picture 7" descr="C:\Users\Valued Customer\Downloads\hebrewgraphics\paleo_hey.gif"/>
            <p:cNvPicPr/>
            <p:nvPr/>
          </p:nvPicPr>
          <p:blipFill>
            <a:blip r:embed="rId3" cstate="print">
              <a:duotone>
                <a:srgbClr val="8064A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026499" y="3049824"/>
              <a:ext cx="286214" cy="439693"/>
            </a:xfrm>
            <a:prstGeom prst="rect">
              <a:avLst/>
            </a:prstGeom>
            <a:noFill/>
            <a:ln>
              <a:noFill/>
            </a:ln>
          </p:spPr>
        </p:pic>
        <p:pic>
          <p:nvPicPr>
            <p:cNvPr id="9" name="Picture 8" descr="C:\Users\Valued Customer\Downloads\hebrewgraphics\paleo_vav.gif"/>
            <p:cNvPicPr/>
            <p:nvPr/>
          </p:nvPicPr>
          <p:blipFill>
            <a:blip r:embed="rId4" cstate="print">
              <a:duotone>
                <a:srgbClr val="8064A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661601" y="3049824"/>
              <a:ext cx="364646" cy="442551"/>
            </a:xfrm>
            <a:prstGeom prst="rect">
              <a:avLst/>
            </a:prstGeom>
            <a:noFill/>
            <a:ln>
              <a:noFill/>
            </a:ln>
          </p:spPr>
        </p:pic>
        <p:pic>
          <p:nvPicPr>
            <p:cNvPr id="10" name="Picture 9" descr="C:\Users\Valued Customer\Downloads\hebrewgraphics\paleo_hey.gif"/>
            <p:cNvPicPr/>
            <p:nvPr/>
          </p:nvPicPr>
          <p:blipFill>
            <a:blip r:embed="rId3" cstate="print">
              <a:duotone>
                <a:srgbClr val="8064A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384556" y="3069050"/>
              <a:ext cx="277045" cy="423325"/>
            </a:xfrm>
            <a:prstGeom prst="rect">
              <a:avLst/>
            </a:prstGeom>
            <a:noFill/>
            <a:ln>
              <a:noFill/>
            </a:ln>
          </p:spPr>
        </p:pic>
      </p:gr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1838" y="3662586"/>
            <a:ext cx="1474788"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45</a:t>
            </a:fld>
            <a:endParaRPr lang="en-US" sz="1100" dirty="0">
              <a:solidFill>
                <a:schemeClr val="tx1"/>
              </a:solidFill>
            </a:endParaRPr>
          </a:p>
        </p:txBody>
      </p:sp>
    </p:spTree>
    <p:extLst>
      <p:ext uri="{BB962C8B-B14F-4D97-AF65-F5344CB8AC3E}">
        <p14:creationId xmlns:p14="http://schemas.microsoft.com/office/powerpoint/2010/main" val="64026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833" y="489099"/>
            <a:ext cx="11291776" cy="5964864"/>
          </a:xfrm>
          <a:prstGeom prst="rect">
            <a:avLst/>
          </a:prstGeom>
          <a:solidFill>
            <a:schemeClr val="accent5">
              <a:lumMod val="60000"/>
              <a:lumOff val="40000"/>
            </a:schemeClr>
          </a:solidFill>
          <a:ln w="5715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ts val="1000"/>
              </a:spcBef>
              <a:buClr>
                <a:srgbClr val="A53010"/>
              </a:buClr>
              <a:buFont typeface="Wingdings 3" charset="2"/>
              <a:buChar char=""/>
            </a:pPr>
            <a:r>
              <a:rPr lang="en-CA" sz="3200" dirty="0">
                <a:solidFill>
                  <a:schemeClr val="tx1"/>
                </a:solidFill>
                <a:latin typeface="Calibri Light" pitchFamily="34" charset="0"/>
                <a:cs typeface="Calibri Light" pitchFamily="34" charset="0"/>
              </a:rPr>
              <a:t>Where did </a:t>
            </a:r>
            <a:r>
              <a:rPr lang="en-CA" sz="3200" dirty="0" err="1">
                <a:solidFill>
                  <a:srgbClr val="0000FF"/>
                </a:solidFill>
                <a:latin typeface="Calibri Light" pitchFamily="34" charset="0"/>
                <a:cs typeface="Calibri Light" pitchFamily="34" charset="0"/>
              </a:rPr>
              <a:t>Yahuah</a:t>
            </a:r>
            <a:r>
              <a:rPr lang="en-CA" sz="3200" dirty="0">
                <a:solidFill>
                  <a:schemeClr val="tx1"/>
                </a:solidFill>
                <a:latin typeface="Calibri Light" pitchFamily="34" charset="0"/>
                <a:cs typeface="Calibri Light" pitchFamily="34" charset="0"/>
              </a:rPr>
              <a:t> claim His Name would dwell?</a:t>
            </a:r>
          </a:p>
          <a:p>
            <a:pPr marL="342900" lvl="0" indent="-342900">
              <a:spcBef>
                <a:spcPts val="1000"/>
              </a:spcBef>
              <a:buClr>
                <a:srgbClr val="A53010"/>
              </a:buClr>
              <a:buFont typeface="Wingdings 3" charset="2"/>
              <a:buChar char=""/>
            </a:pPr>
            <a:r>
              <a:rPr lang="en-CA" sz="3200" dirty="0" smtClean="0">
                <a:solidFill>
                  <a:srgbClr val="002060"/>
                </a:solidFill>
                <a:latin typeface="Calibri Light" pitchFamily="34" charset="0"/>
                <a:cs typeface="Calibri Light" pitchFamily="34" charset="0"/>
              </a:rPr>
              <a:t>   1 </a:t>
            </a:r>
            <a:r>
              <a:rPr lang="en-CA" sz="3200" dirty="0">
                <a:solidFill>
                  <a:srgbClr val="002060"/>
                </a:solidFill>
                <a:latin typeface="Calibri Light" pitchFamily="34" charset="0"/>
                <a:cs typeface="Calibri Light" pitchFamily="34" charset="0"/>
              </a:rPr>
              <a:t>Kings </a:t>
            </a:r>
            <a:r>
              <a:rPr lang="en-CA" sz="3200" dirty="0" smtClean="0">
                <a:solidFill>
                  <a:srgbClr val="002060"/>
                </a:solidFill>
                <a:latin typeface="Calibri Light" pitchFamily="34" charset="0"/>
                <a:cs typeface="Calibri Light" pitchFamily="34" charset="0"/>
              </a:rPr>
              <a:t>8:18</a:t>
            </a:r>
            <a:r>
              <a:rPr lang="en-CA" sz="3200" dirty="0">
                <a:solidFill>
                  <a:srgbClr val="002060"/>
                </a:solidFill>
                <a:latin typeface="Calibri Light" pitchFamily="34" charset="0"/>
                <a:cs typeface="Calibri Light" pitchFamily="34" charset="0"/>
              </a:rPr>
              <a:t> </a:t>
            </a:r>
            <a:r>
              <a:rPr lang="en-CA" sz="3200" dirty="0" smtClean="0">
                <a:solidFill>
                  <a:srgbClr val="002060"/>
                </a:solidFill>
                <a:latin typeface="Calibri Light" pitchFamily="34" charset="0"/>
                <a:cs typeface="Calibri Light" pitchFamily="34" charset="0"/>
              </a:rPr>
              <a:t>- 21   </a:t>
            </a:r>
            <a:endParaRPr lang="en-CA" sz="3200" dirty="0">
              <a:solidFill>
                <a:srgbClr val="002060"/>
              </a:solidFill>
              <a:latin typeface="Calibri Light" pitchFamily="34" charset="0"/>
              <a:cs typeface="Calibri Light" pitchFamily="34" charset="0"/>
            </a:endParaRPr>
          </a:p>
          <a:p>
            <a:pPr marL="342900" lvl="0" indent="-342900">
              <a:spcBef>
                <a:spcPts val="1000"/>
              </a:spcBef>
              <a:buClr>
                <a:srgbClr val="A53010"/>
              </a:buClr>
              <a:buFont typeface="Wingdings 3" charset="2"/>
              <a:buChar char=""/>
            </a:pPr>
            <a:r>
              <a:rPr lang="en-CA" sz="3200" dirty="0" smtClean="0">
                <a:solidFill>
                  <a:srgbClr val="002060"/>
                </a:solidFill>
                <a:latin typeface="Calibri Light" pitchFamily="34" charset="0"/>
                <a:cs typeface="Calibri Light" pitchFamily="34" charset="0"/>
              </a:rPr>
              <a:t>   2 </a:t>
            </a:r>
            <a:r>
              <a:rPr lang="en-CA" sz="3200" dirty="0">
                <a:solidFill>
                  <a:srgbClr val="002060"/>
                </a:solidFill>
                <a:latin typeface="Calibri Light" pitchFamily="34" charset="0"/>
                <a:cs typeface="Calibri Light" pitchFamily="34" charset="0"/>
              </a:rPr>
              <a:t>Sam 7: 5 – 7, 12-14</a:t>
            </a:r>
          </a:p>
          <a:p>
            <a:pPr marL="342900" lvl="0" indent="-342900">
              <a:spcBef>
                <a:spcPts val="1000"/>
              </a:spcBef>
              <a:buClr>
                <a:srgbClr val="A53010"/>
              </a:buClr>
              <a:buFont typeface="Wingdings 3" charset="2"/>
              <a:buChar char=""/>
            </a:pPr>
            <a:r>
              <a:rPr lang="en-CA" sz="3200" dirty="0" smtClean="0">
                <a:solidFill>
                  <a:srgbClr val="002060"/>
                </a:solidFill>
                <a:latin typeface="Calibri Light" pitchFamily="34" charset="0"/>
                <a:cs typeface="Calibri Light" pitchFamily="34" charset="0"/>
              </a:rPr>
              <a:t>   1 </a:t>
            </a:r>
            <a:r>
              <a:rPr lang="en-CA" sz="3200" dirty="0" err="1">
                <a:solidFill>
                  <a:srgbClr val="002060"/>
                </a:solidFill>
                <a:latin typeface="Calibri Light" pitchFamily="34" charset="0"/>
                <a:cs typeface="Calibri Light" pitchFamily="34" charset="0"/>
              </a:rPr>
              <a:t>Chron</a:t>
            </a:r>
            <a:r>
              <a:rPr lang="en-CA" sz="3200" dirty="0">
                <a:solidFill>
                  <a:srgbClr val="002060"/>
                </a:solidFill>
                <a:latin typeface="Calibri Light" pitchFamily="34" charset="0"/>
                <a:cs typeface="Calibri Light" pitchFamily="34" charset="0"/>
              </a:rPr>
              <a:t> 17:4-14 / </a:t>
            </a:r>
            <a:r>
              <a:rPr lang="en-CA" sz="3200" dirty="0" smtClean="0">
                <a:solidFill>
                  <a:srgbClr val="002060"/>
                </a:solidFill>
                <a:latin typeface="Calibri Light" pitchFamily="34" charset="0"/>
                <a:cs typeface="Calibri Light" pitchFamily="34" charset="0"/>
              </a:rPr>
              <a:t>28:6</a:t>
            </a:r>
            <a:endParaRPr lang="en-CA" sz="3200" dirty="0">
              <a:solidFill>
                <a:srgbClr val="002060"/>
              </a:solidFill>
              <a:latin typeface="Calibri Light" pitchFamily="34" charset="0"/>
              <a:cs typeface="Calibri Light" pitchFamily="34" charset="0"/>
            </a:endParaRPr>
          </a:p>
          <a:p>
            <a:pPr lvl="0" algn="ctr">
              <a:spcBef>
                <a:spcPts val="1000"/>
              </a:spcBef>
              <a:buClr>
                <a:srgbClr val="A53010"/>
              </a:buClr>
            </a:pPr>
            <a:r>
              <a:rPr lang="en-US" sz="3200" dirty="0" smtClean="0">
                <a:solidFill>
                  <a:schemeClr val="tx1"/>
                </a:solidFill>
                <a:latin typeface="Calibri Light" pitchFamily="34" charset="0"/>
                <a:cs typeface="Calibri Light" pitchFamily="34" charset="0"/>
              </a:rPr>
              <a:t>Solomon built the Tabernacle for the </a:t>
            </a:r>
            <a:br>
              <a:rPr lang="en-US" sz="3200" dirty="0" smtClean="0">
                <a:solidFill>
                  <a:schemeClr val="tx1"/>
                </a:solidFill>
                <a:latin typeface="Calibri Light" pitchFamily="34" charset="0"/>
                <a:cs typeface="Calibri Light" pitchFamily="34" charset="0"/>
              </a:rPr>
            </a:br>
            <a:r>
              <a:rPr lang="en-US" sz="3200" dirty="0" smtClean="0">
                <a:solidFill>
                  <a:schemeClr val="tx1"/>
                </a:solidFill>
                <a:latin typeface="Calibri Light" pitchFamily="34" charset="0"/>
                <a:cs typeface="Calibri Light" pitchFamily="34" charset="0"/>
              </a:rPr>
              <a:t>Name of </a:t>
            </a:r>
            <a:r>
              <a:rPr lang="en-US" sz="3200" dirty="0">
                <a:solidFill>
                  <a:schemeClr val="tx1"/>
                </a:solidFill>
                <a:latin typeface="Calibri Light" pitchFamily="34" charset="0"/>
                <a:cs typeface="Calibri Light" pitchFamily="34" charset="0"/>
              </a:rPr>
              <a:t>Y</a:t>
            </a:r>
            <a:r>
              <a:rPr lang="en-US" sz="3200" dirty="0" smtClean="0">
                <a:solidFill>
                  <a:schemeClr val="tx1"/>
                </a:solidFill>
                <a:latin typeface="Calibri Light" pitchFamily="34" charset="0"/>
                <a:cs typeface="Calibri Light" pitchFamily="34" charset="0"/>
              </a:rPr>
              <a:t>ahuah to dwell there.</a:t>
            </a:r>
          </a:p>
          <a:p>
            <a:pPr lvl="0" algn="ctr">
              <a:spcBef>
                <a:spcPts val="1000"/>
              </a:spcBef>
              <a:buClr>
                <a:srgbClr val="A53010"/>
              </a:buClr>
            </a:pPr>
            <a:r>
              <a:rPr lang="en-US" sz="3200" dirty="0" smtClean="0">
                <a:solidFill>
                  <a:schemeClr val="tx1"/>
                </a:solidFill>
                <a:latin typeface="Calibri Light" pitchFamily="34" charset="0"/>
                <a:cs typeface="Calibri Light" pitchFamily="34" charset="0"/>
              </a:rPr>
              <a:t>What does this mean for the Yisra’elites </a:t>
            </a:r>
            <a:br>
              <a:rPr lang="en-US" sz="3200" dirty="0" smtClean="0">
                <a:solidFill>
                  <a:schemeClr val="tx1"/>
                </a:solidFill>
                <a:latin typeface="Calibri Light" pitchFamily="34" charset="0"/>
                <a:cs typeface="Calibri Light" pitchFamily="34" charset="0"/>
              </a:rPr>
            </a:br>
            <a:r>
              <a:rPr lang="en-US" sz="3200" dirty="0" smtClean="0">
                <a:solidFill>
                  <a:schemeClr val="tx1"/>
                </a:solidFill>
                <a:latin typeface="Calibri Light" pitchFamily="34" charset="0"/>
                <a:cs typeface="Calibri Light" pitchFamily="34" charset="0"/>
              </a:rPr>
              <a:t>who were to slay the Pesach Lamb?</a:t>
            </a:r>
            <a:endParaRPr lang="en-US" sz="3200" dirty="0">
              <a:solidFill>
                <a:schemeClr val="tx1"/>
              </a:solidFill>
              <a:latin typeface="Calibri Light" pitchFamily="34" charset="0"/>
              <a:cs typeface="Calibri Light" pitchFamily="34" charset="0"/>
            </a:endParaRPr>
          </a:p>
          <a:p>
            <a:pPr lvl="0" algn="ctr">
              <a:spcBef>
                <a:spcPts val="1000"/>
              </a:spcBef>
              <a:buClr>
                <a:srgbClr val="A53010"/>
              </a:buClr>
            </a:pPr>
            <a:r>
              <a:rPr lang="en-US" sz="3200" dirty="0" smtClean="0">
                <a:solidFill>
                  <a:schemeClr val="tx1"/>
                </a:solidFill>
                <a:latin typeface="Calibri Light" pitchFamily="34" charset="0"/>
                <a:cs typeface="Calibri Light" pitchFamily="34" charset="0"/>
              </a:rPr>
              <a:t>It means </a:t>
            </a:r>
            <a:r>
              <a:rPr lang="en-US" sz="3200" b="1" u="sng" dirty="0" smtClean="0">
                <a:solidFill>
                  <a:schemeClr val="tx1"/>
                </a:solidFill>
                <a:latin typeface="Calibri Light" pitchFamily="34" charset="0"/>
                <a:cs typeface="Calibri Light" pitchFamily="34" charset="0"/>
              </a:rPr>
              <a:t>massive amounts of sacrificial lambs</a:t>
            </a:r>
            <a:r>
              <a:rPr lang="en-US" sz="3200" b="1" dirty="0" smtClean="0">
                <a:solidFill>
                  <a:schemeClr val="tx1"/>
                </a:solidFill>
                <a:latin typeface="Calibri Light" pitchFamily="34" charset="0"/>
                <a:cs typeface="Calibri Light" pitchFamily="34" charset="0"/>
              </a:rPr>
              <a:t> </a:t>
            </a:r>
            <a:br>
              <a:rPr lang="en-US" sz="3200" b="1" dirty="0" smtClean="0">
                <a:solidFill>
                  <a:schemeClr val="tx1"/>
                </a:solidFill>
                <a:latin typeface="Calibri Light" pitchFamily="34" charset="0"/>
                <a:cs typeface="Calibri Light" pitchFamily="34" charset="0"/>
              </a:rPr>
            </a:br>
            <a:r>
              <a:rPr lang="en-US" sz="3200" dirty="0" smtClean="0">
                <a:solidFill>
                  <a:schemeClr val="tx1"/>
                </a:solidFill>
                <a:latin typeface="Calibri Light" pitchFamily="34" charset="0"/>
                <a:cs typeface="Calibri Light" pitchFamily="34" charset="0"/>
              </a:rPr>
              <a:t>were to be slain in the Tabernacle on the day of Pesach. </a:t>
            </a:r>
            <a:endParaRPr lang="en-CA" sz="3200" dirty="0">
              <a:solidFill>
                <a:schemeClr val="tx1"/>
              </a:solidFill>
              <a:latin typeface="Calibri Light" pitchFamily="34" charset="0"/>
              <a:cs typeface="Calibri Light" pitchFamily="34" charset="0"/>
            </a:endParaRPr>
          </a:p>
        </p:txBody>
      </p:sp>
      <p:sp>
        <p:nvSpPr>
          <p:cNvPr id="3"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46</a:t>
            </a:fld>
            <a:endParaRPr lang="en-US" sz="1100" dirty="0">
              <a:solidFill>
                <a:schemeClr val="tx1"/>
              </a:solidFill>
            </a:endParaRPr>
          </a:p>
        </p:txBody>
      </p:sp>
    </p:spTree>
    <p:extLst>
      <p:ext uri="{BB962C8B-B14F-4D97-AF65-F5344CB8AC3E}">
        <p14:creationId xmlns:p14="http://schemas.microsoft.com/office/powerpoint/2010/main" val="193907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1000"/>
                                        <p:tgtEl>
                                          <p:spTgt spid="4">
                                            <p:txEl>
                                              <p:pRg st="6" end="6"/>
                                            </p:txEl>
                                          </p:spTgt>
                                        </p:tgtEl>
                                      </p:cBhvr>
                                    </p:animEffect>
                                    <p:anim calcmode="lin" valueType="num">
                                      <p:cBhvr>
                                        <p:cTn id="1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833" y="489099"/>
            <a:ext cx="11291776" cy="5964864"/>
          </a:xfrm>
          <a:prstGeom prst="rect">
            <a:avLst/>
          </a:prstGeom>
          <a:solidFill>
            <a:schemeClr val="accent5">
              <a:lumMod val="60000"/>
              <a:lumOff val="40000"/>
            </a:schemeClr>
          </a:solidFill>
          <a:ln w="5715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sz="3200" dirty="0">
                <a:ln>
                  <a:solidFill>
                    <a:srgbClr val="008080"/>
                  </a:solidFill>
                </a:ln>
                <a:solidFill>
                  <a:schemeClr val="tx1"/>
                </a:solidFill>
              </a:rPr>
              <a:t>What time frame did </a:t>
            </a:r>
            <a:r>
              <a:rPr lang="en-US" sz="3200" dirty="0" err="1">
                <a:ln>
                  <a:solidFill>
                    <a:srgbClr val="008080"/>
                  </a:solidFill>
                </a:ln>
                <a:solidFill>
                  <a:srgbClr val="0000FF"/>
                </a:solidFill>
              </a:rPr>
              <a:t>Yahuah</a:t>
            </a:r>
            <a:r>
              <a:rPr lang="en-US" sz="3200" dirty="0">
                <a:ln>
                  <a:solidFill>
                    <a:srgbClr val="008080"/>
                  </a:solidFill>
                </a:ln>
                <a:solidFill>
                  <a:srgbClr val="9933FF"/>
                </a:solidFill>
              </a:rPr>
              <a:t> </a:t>
            </a:r>
            <a:r>
              <a:rPr lang="en-US" sz="3200" dirty="0">
                <a:ln>
                  <a:solidFill>
                    <a:srgbClr val="008080"/>
                  </a:solidFill>
                </a:ln>
                <a:solidFill>
                  <a:schemeClr val="tx1"/>
                </a:solidFill>
              </a:rPr>
              <a:t>give them </a:t>
            </a:r>
            <a:r>
              <a:rPr lang="en-US" sz="3200" dirty="0" smtClean="0">
                <a:ln>
                  <a:solidFill>
                    <a:srgbClr val="008080"/>
                  </a:solidFill>
                </a:ln>
                <a:solidFill>
                  <a:schemeClr val="tx1"/>
                </a:solidFill>
              </a:rPr>
              <a:t>to accomplish </a:t>
            </a:r>
            <a:r>
              <a:rPr lang="en-US" sz="3200" dirty="0">
                <a:ln>
                  <a:solidFill>
                    <a:srgbClr val="008080"/>
                  </a:solidFill>
                </a:ln>
                <a:solidFill>
                  <a:schemeClr val="tx1"/>
                </a:solidFill>
              </a:rPr>
              <a:t>this laborious effort</a:t>
            </a:r>
            <a:r>
              <a:rPr lang="en-US" sz="3200" dirty="0" smtClean="0">
                <a:ln>
                  <a:solidFill>
                    <a:srgbClr val="008080"/>
                  </a:solidFill>
                </a:ln>
                <a:solidFill>
                  <a:schemeClr val="tx1"/>
                </a:solidFill>
              </a:rPr>
              <a:t>?</a:t>
            </a:r>
          </a:p>
          <a:p>
            <a:pPr lvl="0"/>
            <a:endParaRPr lang="en-US" sz="3200" dirty="0">
              <a:ln>
                <a:solidFill>
                  <a:srgbClr val="008080"/>
                </a:solidFill>
              </a:ln>
              <a:solidFill>
                <a:schemeClr val="tx1"/>
              </a:solidFill>
            </a:endParaRPr>
          </a:p>
          <a:p>
            <a:pPr lvl="0"/>
            <a:r>
              <a:rPr lang="en-US" sz="3200" dirty="0" smtClean="0">
                <a:ln>
                  <a:solidFill>
                    <a:srgbClr val="008080"/>
                  </a:solidFill>
                </a:ln>
                <a:solidFill>
                  <a:srgbClr val="F725E8"/>
                </a:solidFill>
              </a:rPr>
              <a:t>Exodus 12:6 </a:t>
            </a:r>
            <a:r>
              <a:rPr lang="en-US" sz="3200" dirty="0" smtClean="0">
                <a:ln>
                  <a:solidFill>
                    <a:srgbClr val="008080"/>
                  </a:solidFill>
                </a:ln>
                <a:solidFill>
                  <a:schemeClr val="tx1"/>
                </a:solidFill>
              </a:rPr>
              <a:t>– </a:t>
            </a:r>
            <a:r>
              <a:rPr lang="en-US" sz="3200" dirty="0" smtClean="0">
                <a:ln>
                  <a:solidFill>
                    <a:srgbClr val="008080"/>
                  </a:solidFill>
                </a:ln>
                <a:solidFill>
                  <a:srgbClr val="FF0066"/>
                </a:solidFill>
              </a:rPr>
              <a:t>And you shall keep it up until the</a:t>
            </a:r>
            <a:br>
              <a:rPr lang="en-US" sz="3200" dirty="0" smtClean="0">
                <a:ln>
                  <a:solidFill>
                    <a:srgbClr val="008080"/>
                  </a:solidFill>
                </a:ln>
                <a:solidFill>
                  <a:srgbClr val="FF0066"/>
                </a:solidFill>
              </a:rPr>
            </a:br>
            <a:r>
              <a:rPr lang="en-US" sz="3200" dirty="0" smtClean="0">
                <a:ln>
                  <a:solidFill>
                    <a:srgbClr val="008080"/>
                  </a:solidFill>
                </a:ln>
                <a:solidFill>
                  <a:srgbClr val="FF0066"/>
                </a:solidFill>
              </a:rPr>
              <a:t>    </a:t>
            </a:r>
            <a:r>
              <a:rPr lang="en-US" sz="3200" dirty="0" smtClean="0">
                <a:ln>
                  <a:solidFill>
                    <a:sysClr val="windowText" lastClr="000000"/>
                  </a:solidFill>
                </a:ln>
                <a:solidFill>
                  <a:srgbClr val="FF0066"/>
                </a:solidFill>
                <a:effectLst>
                  <a:glow rad="127000">
                    <a:schemeClr val="accent3">
                      <a:lumMod val="60000"/>
                      <a:lumOff val="40000"/>
                    </a:schemeClr>
                  </a:glow>
                </a:effectLst>
              </a:rPr>
              <a:t> fourteenth </a:t>
            </a:r>
            <a:r>
              <a:rPr lang="en-US" sz="3200" dirty="0" smtClean="0">
                <a:ln>
                  <a:solidFill>
                    <a:srgbClr val="008080"/>
                  </a:solidFill>
                </a:ln>
                <a:solidFill>
                  <a:srgbClr val="FF0066"/>
                </a:solidFill>
              </a:rPr>
              <a:t>day of the same month.  Then all the</a:t>
            </a:r>
            <a:br>
              <a:rPr lang="en-US" sz="3200" dirty="0" smtClean="0">
                <a:ln>
                  <a:solidFill>
                    <a:srgbClr val="008080"/>
                  </a:solidFill>
                </a:ln>
                <a:solidFill>
                  <a:srgbClr val="FF0066"/>
                </a:solidFill>
              </a:rPr>
            </a:br>
            <a:r>
              <a:rPr lang="en-US" sz="3200" dirty="0" smtClean="0">
                <a:ln>
                  <a:solidFill>
                    <a:srgbClr val="008080"/>
                  </a:solidFill>
                </a:ln>
                <a:solidFill>
                  <a:srgbClr val="FF0066"/>
                </a:solidFill>
              </a:rPr>
              <a:t>     assembly of the congregation of </a:t>
            </a:r>
            <a:r>
              <a:rPr lang="en-US" sz="3200" dirty="0" err="1" smtClean="0">
                <a:ln>
                  <a:solidFill>
                    <a:srgbClr val="008080"/>
                  </a:solidFill>
                </a:ln>
                <a:solidFill>
                  <a:srgbClr val="FF0066"/>
                </a:solidFill>
              </a:rPr>
              <a:t>Yisra’el</a:t>
            </a:r>
            <a:r>
              <a:rPr lang="en-US" sz="3200" dirty="0" smtClean="0">
                <a:ln>
                  <a:solidFill>
                    <a:srgbClr val="008080"/>
                  </a:solidFill>
                </a:ln>
                <a:solidFill>
                  <a:srgbClr val="FF0066"/>
                </a:solidFill>
              </a:rPr>
              <a:t> shall kill it</a:t>
            </a:r>
          </a:p>
          <a:p>
            <a:pPr lvl="0"/>
            <a:endParaRPr lang="en-US" sz="3200" dirty="0">
              <a:ln>
                <a:solidFill>
                  <a:srgbClr val="008080"/>
                </a:solidFill>
              </a:ln>
              <a:solidFill>
                <a:srgbClr val="FF0066"/>
              </a:solidFill>
            </a:endParaRPr>
          </a:p>
          <a:p>
            <a:pPr lvl="0"/>
            <a:endParaRPr lang="en-US" sz="3200" dirty="0" smtClean="0">
              <a:ln>
                <a:solidFill>
                  <a:srgbClr val="008080"/>
                </a:solidFill>
              </a:ln>
              <a:solidFill>
                <a:srgbClr val="FF0066"/>
              </a:solidFill>
            </a:endParaRPr>
          </a:p>
          <a:p>
            <a:pPr lvl="0"/>
            <a:endParaRPr lang="en-US" sz="3200" dirty="0">
              <a:ln>
                <a:solidFill>
                  <a:srgbClr val="008080"/>
                </a:solidFill>
              </a:ln>
              <a:solidFill>
                <a:srgbClr val="FF0066"/>
              </a:solidFill>
            </a:endParaRPr>
          </a:p>
          <a:p>
            <a:pPr lvl="0"/>
            <a:r>
              <a:rPr lang="en-US" sz="3200" dirty="0" smtClean="0">
                <a:ln>
                  <a:solidFill>
                    <a:srgbClr val="008080"/>
                  </a:solidFill>
                </a:ln>
                <a:solidFill>
                  <a:srgbClr val="FF0066"/>
                </a:solidFill>
              </a:rPr>
              <a:t/>
            </a:r>
            <a:br>
              <a:rPr lang="en-US" sz="3200" dirty="0" smtClean="0">
                <a:ln>
                  <a:solidFill>
                    <a:srgbClr val="008080"/>
                  </a:solidFill>
                </a:ln>
                <a:solidFill>
                  <a:srgbClr val="FF0066"/>
                </a:solidFill>
              </a:rPr>
            </a:br>
            <a:r>
              <a:rPr lang="en-US" sz="3200" dirty="0" smtClean="0">
                <a:ln>
                  <a:solidFill>
                    <a:srgbClr val="008080"/>
                  </a:solidFill>
                </a:ln>
                <a:solidFill>
                  <a:srgbClr val="FF0066"/>
                </a:solidFill>
              </a:rPr>
              <a:t>     					</a:t>
            </a:r>
            <a:endParaRPr lang="en-US" sz="3200" dirty="0">
              <a:ln>
                <a:solidFill>
                  <a:srgbClr val="008080"/>
                </a:solidFill>
              </a:ln>
              <a:solidFill>
                <a:srgbClr val="FF0066"/>
              </a:solidFill>
            </a:endParaRPr>
          </a:p>
          <a:p>
            <a:pPr lvl="0"/>
            <a:endParaRPr lang="en-CA" sz="3200" dirty="0">
              <a:ln>
                <a:solidFill>
                  <a:srgbClr val="008080"/>
                </a:solidFill>
              </a:ln>
              <a:solidFill>
                <a:srgbClr val="FF0066"/>
              </a:solidFill>
            </a:endParaRPr>
          </a:p>
        </p:txBody>
      </p:sp>
      <p:sp>
        <p:nvSpPr>
          <p:cNvPr id="2" name="Rectangle 1"/>
          <p:cNvSpPr/>
          <p:nvPr/>
        </p:nvSpPr>
        <p:spPr>
          <a:xfrm>
            <a:off x="3444948" y="3556593"/>
            <a:ext cx="4890977" cy="680484"/>
          </a:xfrm>
          <a:prstGeom prst="rect">
            <a:avLst/>
          </a:prstGeom>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ln>
                  <a:solidFill>
                    <a:srgbClr val="008080"/>
                  </a:solidFill>
                </a:ln>
                <a:solidFill>
                  <a:srgbClr val="FF0066"/>
                </a:solidFill>
                <a:effectLst>
                  <a:glow rad="127000">
                    <a:srgbClr val="FFFF00"/>
                  </a:glow>
                </a:effectLst>
              </a:rPr>
              <a:t>BETWEEN THE EVENINGS.</a:t>
            </a:r>
          </a:p>
        </p:txBody>
      </p:sp>
      <p:sp>
        <p:nvSpPr>
          <p:cNvPr id="3" name="Rectangle 2"/>
          <p:cNvSpPr/>
          <p:nvPr/>
        </p:nvSpPr>
        <p:spPr>
          <a:xfrm>
            <a:off x="542263" y="4603896"/>
            <a:ext cx="11121655" cy="1626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I was taught from a child that the Passover lambs </a:t>
            </a:r>
            <a:br>
              <a:rPr lang="en-US" sz="3200" dirty="0" smtClean="0">
                <a:solidFill>
                  <a:schemeClr val="tx1"/>
                </a:solidFill>
              </a:rPr>
            </a:br>
            <a:r>
              <a:rPr lang="en-US" sz="3200" dirty="0" smtClean="0">
                <a:solidFill>
                  <a:schemeClr val="tx1"/>
                </a:solidFill>
              </a:rPr>
              <a:t>were to be slain at the 3 PM </a:t>
            </a:r>
            <a:r>
              <a:rPr lang="en-US" sz="3200" dirty="0" smtClean="0">
                <a:solidFill>
                  <a:srgbClr val="0000FF"/>
                </a:solidFill>
              </a:rPr>
              <a:t>(9</a:t>
            </a:r>
            <a:r>
              <a:rPr lang="en-US" sz="3200" baseline="30000" dirty="0" smtClean="0">
                <a:solidFill>
                  <a:srgbClr val="0000FF"/>
                </a:solidFill>
              </a:rPr>
              <a:t>th</a:t>
            </a:r>
            <a:r>
              <a:rPr lang="en-US" sz="3200" dirty="0" smtClean="0">
                <a:solidFill>
                  <a:srgbClr val="0000FF"/>
                </a:solidFill>
              </a:rPr>
              <a:t> HR) </a:t>
            </a:r>
            <a:r>
              <a:rPr lang="en-US" sz="3200" dirty="0" smtClean="0">
                <a:solidFill>
                  <a:schemeClr val="tx1"/>
                </a:solidFill>
              </a:rPr>
              <a:t>mark </a:t>
            </a:r>
            <a:br>
              <a:rPr lang="en-US" sz="3200" dirty="0" smtClean="0">
                <a:solidFill>
                  <a:schemeClr val="tx1"/>
                </a:solidFill>
              </a:rPr>
            </a:br>
            <a:r>
              <a:rPr lang="en-US" sz="3200" dirty="0" smtClean="0">
                <a:solidFill>
                  <a:schemeClr val="tx1"/>
                </a:solidFill>
              </a:rPr>
              <a:t>of the afternoon until sunset!</a:t>
            </a:r>
            <a:endParaRPr lang="en-CA" sz="3200" dirty="0">
              <a:solidFill>
                <a:schemeClr val="tx1"/>
              </a:solidFill>
            </a:endParaRPr>
          </a:p>
        </p:txBody>
      </p:sp>
      <p:sp>
        <p:nvSpPr>
          <p:cNvPr id="5"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47</a:t>
            </a:fld>
            <a:endParaRPr lang="en-US" sz="1100" dirty="0">
              <a:solidFill>
                <a:schemeClr val="tx1"/>
              </a:solidFill>
            </a:endParaRPr>
          </a:p>
        </p:txBody>
      </p:sp>
    </p:spTree>
    <p:extLst>
      <p:ext uri="{BB962C8B-B14F-4D97-AF65-F5344CB8AC3E}">
        <p14:creationId xmlns:p14="http://schemas.microsoft.com/office/powerpoint/2010/main" val="54453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1287" y="3758672"/>
            <a:ext cx="8208335" cy="653840"/>
          </a:xfrm>
          <a:prstGeom prst="rect">
            <a:avLst/>
          </a:prstGeom>
          <a:solidFill>
            <a:schemeClr val="accent3">
              <a:lumMod val="20000"/>
              <a:lumOff val="8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noFill/>
              </a:rPr>
              <a:t>……..</a:t>
            </a:r>
            <a:r>
              <a:rPr lang="en-US" sz="3200" b="1" dirty="0" err="1" smtClean="0">
                <a:solidFill>
                  <a:schemeClr val="tx1"/>
                </a:solidFill>
              </a:rPr>
              <a:t>Abib</a:t>
            </a:r>
            <a:r>
              <a:rPr lang="en-US" sz="3200" b="1" dirty="0" smtClean="0">
                <a:solidFill>
                  <a:schemeClr val="tx1"/>
                </a:solidFill>
              </a:rPr>
              <a:t> 14 Light Season  </a:t>
            </a:r>
            <a:r>
              <a:rPr lang="en-US" sz="3200" b="1" dirty="0" smtClean="0">
                <a:noFill/>
              </a:rPr>
              <a:t>..</a:t>
            </a:r>
            <a:r>
              <a:rPr lang="en-US" sz="3200" b="1" dirty="0" smtClean="0">
                <a:solidFill>
                  <a:srgbClr val="FF0000"/>
                </a:solidFill>
              </a:rPr>
              <a:t>9</a:t>
            </a:r>
            <a:r>
              <a:rPr lang="en-US" sz="3200" b="1" baseline="30000" dirty="0" smtClean="0">
                <a:solidFill>
                  <a:srgbClr val="FF0000"/>
                </a:solidFill>
              </a:rPr>
              <a:t>TH</a:t>
            </a:r>
            <a:r>
              <a:rPr lang="en-US" sz="3200" b="1" dirty="0" smtClean="0">
                <a:solidFill>
                  <a:srgbClr val="FF0000"/>
                </a:solidFill>
              </a:rPr>
              <a:t> </a:t>
            </a:r>
            <a:r>
              <a:rPr lang="en-US" sz="3200" b="1" dirty="0" err="1" smtClean="0">
                <a:solidFill>
                  <a:srgbClr val="FF0000"/>
                </a:solidFill>
              </a:rPr>
              <a:t>Hr</a:t>
            </a:r>
            <a:r>
              <a:rPr lang="en-US" sz="3200" b="1" dirty="0" smtClean="0">
                <a:solidFill>
                  <a:srgbClr val="FF0000"/>
                </a:solidFill>
              </a:rPr>
              <a:t>  </a:t>
            </a:r>
            <a:r>
              <a:rPr lang="en-US" sz="3200" b="1" dirty="0" smtClean="0">
                <a:noFill/>
              </a:rPr>
              <a:t>. </a:t>
            </a:r>
            <a:r>
              <a:rPr lang="en-US" sz="3200" b="1" dirty="0" smtClean="0">
                <a:solidFill>
                  <a:schemeClr val="tx1"/>
                </a:solidFill>
              </a:rPr>
              <a:t> </a:t>
            </a:r>
            <a:endParaRPr lang="en-CA" sz="3200" b="1" dirty="0">
              <a:solidFill>
                <a:schemeClr val="tx1"/>
              </a:solidFill>
            </a:endParaRPr>
          </a:p>
        </p:txBody>
      </p:sp>
      <p:cxnSp>
        <p:nvCxnSpPr>
          <p:cNvPr id="5" name="Straight Connector 4"/>
          <p:cNvCxnSpPr/>
          <p:nvPr/>
        </p:nvCxnSpPr>
        <p:spPr>
          <a:xfrm flipV="1">
            <a:off x="7985014" y="3758672"/>
            <a:ext cx="0" cy="656530"/>
          </a:xfrm>
          <a:prstGeom prst="line">
            <a:avLst/>
          </a:prstGeom>
          <a:ln w="76200">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14384" y="3758672"/>
            <a:ext cx="914400" cy="656530"/>
          </a:xfrm>
          <a:prstGeom prst="rect">
            <a:avLst/>
          </a:prstGeom>
          <a:solidFill>
            <a:schemeClr val="bg1">
              <a:lumMod val="6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1706608" y="2838888"/>
            <a:ext cx="1562985" cy="457200"/>
          </a:xfrm>
          <a:prstGeom prst="rect">
            <a:avLst/>
          </a:prstGeom>
          <a:ln w="3810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chemeClr val="tx1"/>
                  </a:solidFill>
                </a:ln>
                <a:solidFill>
                  <a:srgbClr val="FFC000"/>
                </a:solidFill>
              </a:rPr>
              <a:t>Sunrise</a:t>
            </a:r>
            <a:endParaRPr lang="en-CA" sz="2800" b="1" dirty="0">
              <a:ln>
                <a:solidFill>
                  <a:schemeClr val="tx1"/>
                </a:solidFill>
              </a:ln>
              <a:solidFill>
                <a:srgbClr val="FFC000"/>
              </a:solidFill>
            </a:endParaRPr>
          </a:p>
        </p:txBody>
      </p:sp>
      <p:cxnSp>
        <p:nvCxnSpPr>
          <p:cNvPr id="13" name="Straight Connector 12"/>
          <p:cNvCxnSpPr/>
          <p:nvPr/>
        </p:nvCxnSpPr>
        <p:spPr>
          <a:xfrm flipV="1">
            <a:off x="914384" y="3508744"/>
            <a:ext cx="0" cy="903768"/>
          </a:xfrm>
          <a:prstGeom prst="line">
            <a:avLst/>
          </a:prstGeom>
          <a:ln w="76200">
            <a:solidFill>
              <a:srgbClr val="F725E8"/>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55233" y="3051544"/>
            <a:ext cx="1212060" cy="457200"/>
          </a:xfrm>
          <a:prstGeom prst="rect">
            <a:avLst/>
          </a:prstGeom>
          <a:ln w="28575">
            <a:solidFill>
              <a:srgbClr val="F725E8"/>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chemeClr val="tx1"/>
                  </a:solidFill>
                </a:ln>
                <a:solidFill>
                  <a:srgbClr val="F725E8"/>
                </a:solidFill>
              </a:rPr>
              <a:t>Dawn</a:t>
            </a:r>
            <a:endParaRPr lang="en-CA" sz="2800" b="1" dirty="0">
              <a:ln>
                <a:solidFill>
                  <a:schemeClr val="tx1"/>
                </a:solidFill>
              </a:ln>
              <a:solidFill>
                <a:srgbClr val="F725E8"/>
              </a:solidFill>
            </a:endParaRPr>
          </a:p>
        </p:txBody>
      </p:sp>
      <p:sp>
        <p:nvSpPr>
          <p:cNvPr id="16" name="Rectangle 15"/>
          <p:cNvSpPr/>
          <p:nvPr/>
        </p:nvSpPr>
        <p:spPr>
          <a:xfrm>
            <a:off x="276499" y="3732029"/>
            <a:ext cx="590102" cy="6804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10122154" y="3732028"/>
            <a:ext cx="914400" cy="683174"/>
          </a:xfrm>
          <a:prstGeom prst="rect">
            <a:avLst/>
          </a:prstGeom>
          <a:solidFill>
            <a:schemeClr val="bg1">
              <a:lumMod val="65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10994022" y="3732028"/>
            <a:ext cx="914400" cy="6804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8894062" y="2817623"/>
            <a:ext cx="1366296" cy="457200"/>
          </a:xfrm>
          <a:prstGeom prst="rect">
            <a:avLst/>
          </a:prstGeom>
          <a:ln w="57150">
            <a:solidFill>
              <a:srgbClr val="FF99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chemeClr val="tx1"/>
                  </a:solidFill>
                </a:ln>
                <a:solidFill>
                  <a:srgbClr val="FF9900"/>
                </a:solidFill>
              </a:rPr>
              <a:t>Sunset</a:t>
            </a:r>
            <a:endParaRPr lang="en-CA" sz="2800" b="1" dirty="0">
              <a:ln>
                <a:solidFill>
                  <a:schemeClr val="tx1"/>
                </a:solidFill>
              </a:ln>
              <a:solidFill>
                <a:srgbClr val="FF9900"/>
              </a:solidFill>
            </a:endParaRPr>
          </a:p>
        </p:txBody>
      </p:sp>
      <p:cxnSp>
        <p:nvCxnSpPr>
          <p:cNvPr id="27" name="Straight Arrow Connector 26"/>
          <p:cNvCxnSpPr/>
          <p:nvPr/>
        </p:nvCxnSpPr>
        <p:spPr>
          <a:xfrm>
            <a:off x="1541724" y="2147777"/>
            <a:ext cx="0" cy="1812851"/>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5233" y="1477926"/>
            <a:ext cx="3014360" cy="861237"/>
          </a:xfrm>
          <a:prstGeom prst="rect">
            <a:avLst/>
          </a:prstGeom>
          <a:solidFill>
            <a:schemeClr val="bg1">
              <a:lumMod val="75000"/>
            </a:schemeClr>
          </a:solidFill>
          <a:ln w="57150">
            <a:solidFill>
              <a:schemeClr val="bg1">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rgbClr val="F725E8"/>
                  </a:solidFill>
                </a:ln>
                <a:solidFill>
                  <a:schemeClr val="bg1">
                    <a:lumMod val="50000"/>
                  </a:schemeClr>
                </a:solidFill>
              </a:rPr>
              <a:t>Morning Twilight </a:t>
            </a:r>
            <a:r>
              <a:rPr lang="en-US" sz="2800" b="1" dirty="0" smtClean="0">
                <a:ln>
                  <a:solidFill>
                    <a:srgbClr val="F725E8"/>
                  </a:solidFill>
                </a:ln>
                <a:solidFill>
                  <a:srgbClr val="00B050"/>
                </a:solidFill>
              </a:rPr>
              <a:t>(</a:t>
            </a:r>
            <a:r>
              <a:rPr lang="en-US" sz="2800" b="1" dirty="0" err="1" smtClean="0">
                <a:ln>
                  <a:solidFill>
                    <a:srgbClr val="F725E8"/>
                  </a:solidFill>
                </a:ln>
                <a:solidFill>
                  <a:srgbClr val="00B050"/>
                </a:solidFill>
              </a:rPr>
              <a:t>Ereb</a:t>
            </a:r>
            <a:r>
              <a:rPr lang="en-US" sz="2800" b="1" dirty="0" smtClean="0">
                <a:ln>
                  <a:solidFill>
                    <a:srgbClr val="F725E8"/>
                  </a:solidFill>
                </a:ln>
                <a:solidFill>
                  <a:srgbClr val="00B050"/>
                </a:solidFill>
              </a:rPr>
              <a:t>) </a:t>
            </a:r>
            <a:r>
              <a:rPr lang="en-US" sz="2800" b="1" dirty="0" smtClean="0">
                <a:ln>
                  <a:solidFill>
                    <a:srgbClr val="F725E8"/>
                  </a:solidFill>
                </a:ln>
                <a:solidFill>
                  <a:schemeClr val="bg1">
                    <a:lumMod val="50000"/>
                  </a:schemeClr>
                </a:solidFill>
              </a:rPr>
              <a:t>Mixture </a:t>
            </a:r>
            <a:endParaRPr lang="en-CA" sz="2800" b="1" dirty="0">
              <a:ln>
                <a:solidFill>
                  <a:srgbClr val="F725E8"/>
                </a:solidFill>
              </a:ln>
              <a:solidFill>
                <a:schemeClr val="bg1">
                  <a:lumMod val="50000"/>
                </a:schemeClr>
              </a:solidFill>
            </a:endParaRPr>
          </a:p>
        </p:txBody>
      </p:sp>
      <p:sp>
        <p:nvSpPr>
          <p:cNvPr id="29" name="Rectangle 28"/>
          <p:cNvSpPr/>
          <p:nvPr/>
        </p:nvSpPr>
        <p:spPr>
          <a:xfrm>
            <a:off x="8894062" y="1477926"/>
            <a:ext cx="3014360" cy="861237"/>
          </a:xfrm>
          <a:prstGeom prst="rect">
            <a:avLst/>
          </a:prstGeom>
          <a:solidFill>
            <a:schemeClr val="bg1">
              <a:lumMod val="75000"/>
            </a:schemeClr>
          </a:solidFill>
          <a:ln w="57150">
            <a:solidFill>
              <a:schemeClr val="bg1">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rgbClr val="F725E8"/>
                  </a:solidFill>
                </a:ln>
                <a:solidFill>
                  <a:srgbClr val="FF9900"/>
                </a:solidFill>
              </a:rPr>
              <a:t>Evening Twilight </a:t>
            </a:r>
            <a:r>
              <a:rPr lang="en-US" sz="2800" b="1" dirty="0" smtClean="0">
                <a:ln>
                  <a:solidFill>
                    <a:srgbClr val="F725E8"/>
                  </a:solidFill>
                </a:ln>
                <a:solidFill>
                  <a:srgbClr val="00B050"/>
                </a:solidFill>
              </a:rPr>
              <a:t>(</a:t>
            </a:r>
            <a:r>
              <a:rPr lang="en-US" sz="2800" b="1" dirty="0" err="1" smtClean="0">
                <a:ln>
                  <a:solidFill>
                    <a:srgbClr val="F725E8"/>
                  </a:solidFill>
                </a:ln>
                <a:solidFill>
                  <a:srgbClr val="00B050"/>
                </a:solidFill>
              </a:rPr>
              <a:t>Ereb</a:t>
            </a:r>
            <a:r>
              <a:rPr lang="en-US" sz="2800" b="1" dirty="0" smtClean="0">
                <a:ln>
                  <a:solidFill>
                    <a:srgbClr val="F725E8"/>
                  </a:solidFill>
                </a:ln>
                <a:solidFill>
                  <a:srgbClr val="00B050"/>
                </a:solidFill>
              </a:rPr>
              <a:t>) </a:t>
            </a:r>
            <a:r>
              <a:rPr lang="en-US" sz="2800" b="1" dirty="0" smtClean="0">
                <a:ln>
                  <a:solidFill>
                    <a:srgbClr val="F725E8"/>
                  </a:solidFill>
                </a:ln>
                <a:solidFill>
                  <a:srgbClr val="FF9900"/>
                </a:solidFill>
              </a:rPr>
              <a:t>Mixture</a:t>
            </a:r>
            <a:r>
              <a:rPr lang="en-US" sz="2800" b="1" dirty="0" smtClean="0">
                <a:ln>
                  <a:solidFill>
                    <a:srgbClr val="F725E8"/>
                  </a:solidFill>
                </a:ln>
                <a:solidFill>
                  <a:schemeClr val="bg1">
                    <a:lumMod val="50000"/>
                  </a:schemeClr>
                </a:solidFill>
              </a:rPr>
              <a:t> </a:t>
            </a:r>
            <a:endParaRPr lang="en-CA" sz="2800" b="1" dirty="0">
              <a:ln>
                <a:solidFill>
                  <a:srgbClr val="F725E8"/>
                </a:solidFill>
              </a:ln>
              <a:solidFill>
                <a:schemeClr val="bg1">
                  <a:lumMod val="50000"/>
                </a:schemeClr>
              </a:solidFill>
            </a:endParaRPr>
          </a:p>
        </p:txBody>
      </p:sp>
      <p:cxnSp>
        <p:nvCxnSpPr>
          <p:cNvPr id="31" name="Straight Arrow Connector 30"/>
          <p:cNvCxnSpPr/>
          <p:nvPr/>
        </p:nvCxnSpPr>
        <p:spPr>
          <a:xfrm>
            <a:off x="10496939" y="2339163"/>
            <a:ext cx="0" cy="1621465"/>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76499" y="4657061"/>
            <a:ext cx="11631923" cy="1881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200" dirty="0" smtClean="0">
                <a:solidFill>
                  <a:schemeClr val="tx1"/>
                </a:solidFill>
              </a:rPr>
              <a:t>Did </a:t>
            </a:r>
            <a:r>
              <a:rPr lang="en-US" sz="3200" dirty="0" err="1" smtClean="0">
                <a:solidFill>
                  <a:schemeClr val="tx1"/>
                </a:solidFill>
              </a:rPr>
              <a:t>Yisra’el</a:t>
            </a:r>
            <a:r>
              <a:rPr lang="en-US" sz="3200" dirty="0" smtClean="0">
                <a:solidFill>
                  <a:schemeClr val="tx1"/>
                </a:solidFill>
              </a:rPr>
              <a:t> really have only </a:t>
            </a:r>
            <a:r>
              <a:rPr lang="en-US" sz="3200" b="1" dirty="0" smtClean="0">
                <a:solidFill>
                  <a:srgbClr val="F725E8"/>
                </a:solidFill>
              </a:rPr>
              <a:t>3 hours </a:t>
            </a:r>
            <a:r>
              <a:rPr lang="en-US" sz="3200" dirty="0" smtClean="0">
                <a:solidFill>
                  <a:schemeClr val="tx1"/>
                </a:solidFill>
              </a:rPr>
              <a:t>to sacrifice tens of thousands or more Pesach lambs -  </a:t>
            </a:r>
            <a:br>
              <a:rPr lang="en-US" sz="3200" dirty="0" smtClean="0">
                <a:solidFill>
                  <a:schemeClr val="tx1"/>
                </a:solidFill>
              </a:rPr>
            </a:br>
            <a:r>
              <a:rPr lang="en-US" sz="3200" b="1" dirty="0" smtClean="0">
                <a:ln>
                  <a:solidFill>
                    <a:srgbClr val="00FF00"/>
                  </a:solidFill>
                </a:ln>
                <a:solidFill>
                  <a:schemeClr val="tx1"/>
                </a:solidFill>
                <a:effectLst>
                  <a:glow rad="127000">
                    <a:srgbClr val="F725E8"/>
                  </a:glow>
                </a:effectLst>
              </a:rPr>
              <a:t>ALL WITHIN THE HOUSE WHERE YAHUAH’S NAME RESIDES?</a:t>
            </a:r>
            <a:endParaRPr lang="en-CA" sz="3200" b="1" dirty="0">
              <a:ln>
                <a:solidFill>
                  <a:srgbClr val="00FF00"/>
                </a:solidFill>
              </a:ln>
              <a:solidFill>
                <a:schemeClr val="tx1"/>
              </a:solidFill>
              <a:effectLst>
                <a:glow rad="127000">
                  <a:srgbClr val="F725E8"/>
                </a:glow>
              </a:effectLst>
            </a:endParaRPr>
          </a:p>
        </p:txBody>
      </p:sp>
      <p:sp>
        <p:nvSpPr>
          <p:cNvPr id="34" name="Rectangle 33"/>
          <p:cNvSpPr/>
          <p:nvPr/>
        </p:nvSpPr>
        <p:spPr>
          <a:xfrm>
            <a:off x="7985014" y="4314192"/>
            <a:ext cx="2049396" cy="457200"/>
          </a:xfrm>
          <a:prstGeom prst="rect">
            <a:avLst/>
          </a:prstGeom>
          <a:solidFill>
            <a:srgbClr val="FF0066"/>
          </a:solidFill>
          <a:ln>
            <a:solidFill>
              <a:srgbClr val="FF0066"/>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3 HOURS</a:t>
            </a:r>
            <a:endParaRPr lang="en-CA" sz="2800" b="1" dirty="0"/>
          </a:p>
        </p:txBody>
      </p:sp>
      <p:cxnSp>
        <p:nvCxnSpPr>
          <p:cNvPr id="36" name="Straight Arrow Connector 35"/>
          <p:cNvCxnSpPr/>
          <p:nvPr/>
        </p:nvCxnSpPr>
        <p:spPr>
          <a:xfrm flipV="1">
            <a:off x="6985591" y="4314192"/>
            <a:ext cx="999423" cy="672478"/>
          </a:xfrm>
          <a:prstGeom prst="straightConnector1">
            <a:avLst/>
          </a:prstGeom>
          <a:ln w="76200">
            <a:solidFill>
              <a:srgbClr val="FF0066"/>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402419" y="85056"/>
            <a:ext cx="5337544" cy="3189767"/>
          </a:xfrm>
          <a:prstGeom prst="rect">
            <a:avLst/>
          </a:prstGeom>
          <a:solidFill>
            <a:schemeClr val="accent5">
              <a:lumMod val="40000"/>
              <a:lumOff val="60000"/>
            </a:schemeClr>
          </a:solidFill>
          <a:ln w="57150">
            <a:solidFill>
              <a:srgbClr val="00B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T</a:t>
            </a:r>
            <a:r>
              <a:rPr lang="en-US" sz="2800" dirty="0" smtClean="0">
                <a:solidFill>
                  <a:srgbClr val="C00000"/>
                </a:solidFill>
              </a:rPr>
              <a:t>he Hebrew definitions of the original recorded words gives us a whole different aspect! </a:t>
            </a:r>
            <a:r>
              <a:rPr lang="en-US" sz="2800" b="1" dirty="0">
                <a:ln>
                  <a:solidFill>
                    <a:srgbClr val="F725E8"/>
                  </a:solidFill>
                </a:ln>
                <a:solidFill>
                  <a:srgbClr val="C00000"/>
                </a:solidFill>
                <a:effectLst>
                  <a:glow rad="127000">
                    <a:srgbClr val="FFFF00"/>
                  </a:glow>
                </a:effectLst>
              </a:rPr>
              <a:t>“</a:t>
            </a:r>
            <a:r>
              <a:rPr lang="en-US" sz="2800" b="1" dirty="0" smtClean="0">
                <a:ln>
                  <a:solidFill>
                    <a:srgbClr val="F725E8"/>
                  </a:solidFill>
                </a:ln>
                <a:solidFill>
                  <a:srgbClr val="C00000"/>
                </a:solidFill>
                <a:effectLst>
                  <a:glow rad="127000">
                    <a:srgbClr val="FFFF00"/>
                  </a:glow>
                </a:effectLst>
              </a:rPr>
              <a:t>Between The Evenings” </a:t>
            </a:r>
            <a:r>
              <a:rPr lang="en-US" sz="2800" dirty="0" smtClean="0">
                <a:solidFill>
                  <a:srgbClr val="C00000"/>
                </a:solidFill>
              </a:rPr>
              <a:t>– tells me they had from </a:t>
            </a:r>
            <a:r>
              <a:rPr lang="en-US" sz="2800" u="sng" dirty="0" smtClean="0">
                <a:solidFill>
                  <a:srgbClr val="C00000"/>
                </a:solidFill>
              </a:rPr>
              <a:t>sunrise until sunset</a:t>
            </a:r>
            <a:r>
              <a:rPr lang="en-US" sz="2800" dirty="0" smtClean="0">
                <a:solidFill>
                  <a:srgbClr val="C00000"/>
                </a:solidFill>
              </a:rPr>
              <a:t> to sacrifice their lambs.</a:t>
            </a:r>
          </a:p>
          <a:p>
            <a:pPr algn="ctr"/>
            <a:r>
              <a:rPr lang="en-US" sz="2800" b="1" dirty="0" smtClean="0">
                <a:ln w="12700">
                  <a:solidFill>
                    <a:srgbClr val="F725E8"/>
                  </a:solidFill>
                </a:ln>
                <a:solidFill>
                  <a:srgbClr val="9933FF"/>
                </a:solidFill>
              </a:rPr>
              <a:t>12 full hours </a:t>
            </a:r>
            <a:r>
              <a:rPr lang="en-US" sz="2800" dirty="0" smtClean="0">
                <a:solidFill>
                  <a:srgbClr val="C00000"/>
                </a:solidFill>
              </a:rPr>
              <a:t>– </a:t>
            </a:r>
            <a:r>
              <a:rPr lang="en-US" sz="2800" b="1" dirty="0" smtClean="0">
                <a:solidFill>
                  <a:schemeClr val="tx1"/>
                </a:solidFill>
              </a:rPr>
              <a:t>not 3!</a:t>
            </a:r>
            <a:endParaRPr lang="en-CA" sz="2800" b="1" dirty="0">
              <a:solidFill>
                <a:schemeClr val="tx1"/>
              </a:solidFill>
            </a:endParaRPr>
          </a:p>
        </p:txBody>
      </p:sp>
      <p:sp>
        <p:nvSpPr>
          <p:cNvPr id="38" name="Right Brace 37"/>
          <p:cNvSpPr/>
          <p:nvPr/>
        </p:nvSpPr>
        <p:spPr>
          <a:xfrm rot="16200000">
            <a:off x="5768122" y="-547583"/>
            <a:ext cx="393402" cy="8250871"/>
          </a:xfrm>
          <a:prstGeom prst="rightBrace">
            <a:avLst>
              <a:gd name="adj1" fmla="val 128317"/>
              <a:gd name="adj2" fmla="val 50644"/>
            </a:avLst>
          </a:prstGeom>
          <a:solidFill>
            <a:schemeClr val="accent5">
              <a:lumMod val="40000"/>
              <a:lumOff val="60000"/>
            </a:schemeClr>
          </a:solidFill>
          <a:ln w="57150">
            <a:solidFill>
              <a:srgbClr val="00B05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8" name="Straight Connector 17"/>
          <p:cNvCxnSpPr/>
          <p:nvPr/>
        </p:nvCxnSpPr>
        <p:spPr>
          <a:xfrm flipV="1">
            <a:off x="10079622" y="3280144"/>
            <a:ext cx="0" cy="1132368"/>
          </a:xfrm>
          <a:prstGeom prst="line">
            <a:avLst/>
          </a:prstGeom>
          <a:ln w="76200">
            <a:solidFill>
              <a:srgbClr val="FF99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828784" y="3274823"/>
            <a:ext cx="10603" cy="1137691"/>
          </a:xfrm>
          <a:prstGeom prst="line">
            <a:avLst/>
          </a:prstGeom>
          <a:ln w="76200">
            <a:solidFill>
              <a:srgbClr val="FFFF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3"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48</a:t>
            </a:fld>
            <a:endParaRPr lang="en-US" sz="1100" dirty="0">
              <a:solidFill>
                <a:schemeClr val="tx1"/>
              </a:solidFill>
            </a:endParaRPr>
          </a:p>
        </p:txBody>
      </p:sp>
    </p:spTree>
    <p:extLst>
      <p:ext uri="{BB962C8B-B14F-4D97-AF65-F5344CB8AC3E}">
        <p14:creationId xmlns:p14="http://schemas.microsoft.com/office/powerpoint/2010/main" val="254503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20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30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par>
                                <p:cTn id="23" presetID="42" presetClass="entr" presetSubtype="0" fill="hold" nodeType="withEffect">
                                  <p:stCondLst>
                                    <p:cond delay="4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50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par>
                                <p:cTn id="33" presetID="22" presetClass="entr" presetSubtype="8" fill="hold" grpId="0" nodeType="withEffect">
                                  <p:stCondLst>
                                    <p:cond delay="625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2000"/>
                                        <p:tgtEl>
                                          <p:spTgt spid="3"/>
                                        </p:tgtEl>
                                      </p:cBhvr>
                                    </p:animEffect>
                                  </p:childTnLst>
                                </p:cTn>
                              </p:par>
                              <p:par>
                                <p:cTn id="36" presetID="42" presetClass="entr" presetSubtype="0" fill="hold" nodeType="withEffect">
                                  <p:stCondLst>
                                    <p:cond delay="675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750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8" presetClass="emph" presetSubtype="0" repeatCount="4000" fill="hold" nodeType="withEffect">
                                  <p:stCondLst>
                                    <p:cond delay="7500"/>
                                  </p:stCondLst>
                                  <p:childTnLst>
                                    <p:animRot by="21600000">
                                      <p:cBhvr>
                                        <p:cTn id="47" dur="2000" fill="hold"/>
                                        <p:tgtEl>
                                          <p:spTgt spid="5"/>
                                        </p:tgtEl>
                                        <p:attrNameLst>
                                          <p:attrName>r</p:attrName>
                                        </p:attrNameLst>
                                      </p:cBhvr>
                                    </p:animRot>
                                  </p:childTnLst>
                                </p:cTn>
                              </p:par>
                              <p:par>
                                <p:cTn id="48" presetID="47" presetClass="entr" presetSubtype="0" fill="hold" grpId="0" nodeType="withEffect">
                                  <p:stCondLst>
                                    <p:cond delay="850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par>
                                <p:cTn id="53" presetID="22" presetClass="entr" presetSubtype="8" fill="hold" grpId="0" nodeType="withEffect">
                                  <p:stCondLst>
                                    <p:cond delay="925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1000"/>
                                        <p:tgtEl>
                                          <p:spTgt spid="19"/>
                                        </p:tgtEl>
                                      </p:cBhvr>
                                    </p:animEffect>
                                  </p:childTnLst>
                                </p:cTn>
                              </p:par>
                              <p:par>
                                <p:cTn id="56" presetID="22" presetClass="entr" presetSubtype="8" fill="hold" grpId="0" nodeType="withEffect">
                                  <p:stCondLst>
                                    <p:cond delay="1000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1000"/>
                                        <p:tgtEl>
                                          <p:spTgt spid="33"/>
                                        </p:tgtEl>
                                      </p:cBhvr>
                                    </p:animEffect>
                                    <p:anim calcmode="lin" valueType="num">
                                      <p:cBhvr>
                                        <p:cTn id="64" dur="1000" fill="hold"/>
                                        <p:tgtEl>
                                          <p:spTgt spid="33"/>
                                        </p:tgtEl>
                                        <p:attrNameLst>
                                          <p:attrName>ppt_x</p:attrName>
                                        </p:attrNameLst>
                                      </p:cBhvr>
                                      <p:tavLst>
                                        <p:tav tm="0">
                                          <p:val>
                                            <p:strVal val="#ppt_x"/>
                                          </p:val>
                                        </p:tav>
                                        <p:tav tm="100000">
                                          <p:val>
                                            <p:strVal val="#ppt_x"/>
                                          </p:val>
                                        </p:tav>
                                      </p:tavLst>
                                    </p:anim>
                                    <p:anim calcmode="lin" valueType="num">
                                      <p:cBhvr>
                                        <p:cTn id="65" dur="1000" fill="hold"/>
                                        <p:tgtEl>
                                          <p:spTgt spid="33"/>
                                        </p:tgtEl>
                                        <p:attrNameLst>
                                          <p:attrName>ppt_y</p:attrName>
                                        </p:attrNameLst>
                                      </p:cBhvr>
                                      <p:tavLst>
                                        <p:tav tm="0">
                                          <p:val>
                                            <p:strVal val="#ppt_y+.1"/>
                                          </p:val>
                                        </p:tav>
                                        <p:tav tm="100000">
                                          <p:val>
                                            <p:strVal val="#ppt_y"/>
                                          </p:val>
                                        </p:tav>
                                      </p:tavLst>
                                    </p:anim>
                                  </p:childTnLst>
                                </p:cTn>
                              </p:par>
                              <p:par>
                                <p:cTn id="66" presetID="22" presetClass="entr" presetSubtype="4" fill="hold" nodeType="withEffect">
                                  <p:stCondLst>
                                    <p:cond delay="2000"/>
                                  </p:stCondLst>
                                  <p:childTnLst>
                                    <p:set>
                                      <p:cBhvr>
                                        <p:cTn id="67" dur="1" fill="hold">
                                          <p:stCondLst>
                                            <p:cond delay="0"/>
                                          </p:stCondLst>
                                        </p:cTn>
                                        <p:tgtEl>
                                          <p:spTgt spid="36"/>
                                        </p:tgtEl>
                                        <p:attrNameLst>
                                          <p:attrName>style.visibility</p:attrName>
                                        </p:attrNameLst>
                                      </p:cBhvr>
                                      <p:to>
                                        <p:strVal val="visible"/>
                                      </p:to>
                                    </p:set>
                                    <p:animEffect transition="in" filter="wipe(down)">
                                      <p:cBhvr>
                                        <p:cTn id="68" dur="1000"/>
                                        <p:tgtEl>
                                          <p:spTgt spid="36"/>
                                        </p:tgtEl>
                                      </p:cBhvr>
                                    </p:animEffect>
                                  </p:childTnLst>
                                </p:cTn>
                              </p:par>
                              <p:par>
                                <p:cTn id="69" presetID="22" presetClass="entr" presetSubtype="8" fill="hold" grpId="0" nodeType="withEffect">
                                  <p:stCondLst>
                                    <p:cond delay="250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4000"/>
                                        <p:tgtEl>
                                          <p:spTgt spid="3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up)">
                                      <p:cBhvr>
                                        <p:cTn id="76" dur="1000"/>
                                        <p:tgtEl>
                                          <p:spTgt spid="27"/>
                                        </p:tgtEl>
                                      </p:cBhvr>
                                    </p:animEffect>
                                  </p:childTnLst>
                                </p:cTn>
                              </p:par>
                              <p:par>
                                <p:cTn id="77" presetID="47" presetClass="entr" presetSubtype="0" fill="hold" grpId="0" nodeType="withEffect">
                                  <p:stCondLst>
                                    <p:cond delay="50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par>
                                <p:cTn id="82" presetID="22" presetClass="entr" presetSubtype="1" fill="hold" nodeType="withEffect">
                                  <p:stCondLst>
                                    <p:cond delay="1500"/>
                                  </p:stCondLst>
                                  <p:childTnLst>
                                    <p:set>
                                      <p:cBhvr>
                                        <p:cTn id="83" dur="1" fill="hold">
                                          <p:stCondLst>
                                            <p:cond delay="0"/>
                                          </p:stCondLst>
                                        </p:cTn>
                                        <p:tgtEl>
                                          <p:spTgt spid="31"/>
                                        </p:tgtEl>
                                        <p:attrNameLst>
                                          <p:attrName>style.visibility</p:attrName>
                                        </p:attrNameLst>
                                      </p:cBhvr>
                                      <p:to>
                                        <p:strVal val="visible"/>
                                      </p:to>
                                    </p:set>
                                    <p:animEffect transition="in" filter="wipe(up)">
                                      <p:cBhvr>
                                        <p:cTn id="84" dur="1000"/>
                                        <p:tgtEl>
                                          <p:spTgt spid="31"/>
                                        </p:tgtEl>
                                      </p:cBhvr>
                                    </p:animEffect>
                                  </p:childTnLst>
                                </p:cTn>
                              </p:par>
                              <p:par>
                                <p:cTn id="85" presetID="47" presetClass="entr" presetSubtype="0" fill="hold" grpId="0" nodeType="withEffect">
                                  <p:stCondLst>
                                    <p:cond delay="225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circle(in)">
                                      <p:cBhvr>
                                        <p:cTn id="94" dur="2000"/>
                                        <p:tgtEl>
                                          <p:spTgt spid="37"/>
                                        </p:tgtEl>
                                      </p:cBhvr>
                                    </p:animEffect>
                                  </p:childTnLst>
                                </p:cTn>
                              </p:par>
                              <p:par>
                                <p:cTn id="95" presetID="22" presetClass="entr" presetSubtype="1" repeatCount="4000" fill="hold" grpId="0" nodeType="withEffect">
                                  <p:stCondLst>
                                    <p:cond delay="8000"/>
                                  </p:stCondLst>
                                  <p:childTnLst>
                                    <p:set>
                                      <p:cBhvr>
                                        <p:cTn id="96" dur="1" fill="hold">
                                          <p:stCondLst>
                                            <p:cond delay="0"/>
                                          </p:stCondLst>
                                        </p:cTn>
                                        <p:tgtEl>
                                          <p:spTgt spid="38"/>
                                        </p:tgtEl>
                                        <p:attrNameLst>
                                          <p:attrName>style.visibility</p:attrName>
                                        </p:attrNameLst>
                                      </p:cBhvr>
                                      <p:to>
                                        <p:strVal val="visible"/>
                                      </p:to>
                                    </p:set>
                                    <p:animEffect transition="in" filter="wipe(up)">
                                      <p:cBhvr>
                                        <p:cTn id="97" dur="1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1" grpId="0" animBg="1"/>
      <p:bldP spid="14" grpId="0" animBg="1"/>
      <p:bldP spid="16" grpId="0" animBg="1"/>
      <p:bldP spid="19" grpId="0" animBg="1"/>
      <p:bldP spid="20" grpId="0" animBg="1"/>
      <p:bldP spid="21" grpId="0" animBg="1"/>
      <p:bldP spid="28" grpId="0" animBg="1"/>
      <p:bldP spid="29" grpId="0" animBg="1"/>
      <p:bldP spid="33" grpId="0"/>
      <p:bldP spid="34" grpId="0" animBg="1"/>
      <p:bldP spid="37" grpId="0" animBg="1"/>
      <p:bldP spid="3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539015" y="3865774"/>
            <a:ext cx="11155680" cy="4816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 name="TextBox 1"/>
          <p:cNvSpPr txBox="1"/>
          <p:nvPr/>
        </p:nvSpPr>
        <p:spPr>
          <a:xfrm>
            <a:off x="-500514" y="-1568768"/>
            <a:ext cx="13119234" cy="1477328"/>
          </a:xfrm>
          <a:prstGeom prst="rect">
            <a:avLst/>
          </a:prstGeom>
          <a:solidFill>
            <a:schemeClr val="accent4">
              <a:lumMod val="20000"/>
              <a:lumOff val="80000"/>
            </a:schemeClr>
          </a:solidFill>
        </p:spPr>
        <p:txBody>
          <a:bodyPr wrap="square" rtlCol="0">
            <a:spAutoFit/>
          </a:bodyPr>
          <a:lstStyle/>
          <a:p>
            <a:r>
              <a:rPr lang="en-US" dirty="0" smtClean="0"/>
              <a:t>Jan 16/18:  I added some information to this slide that is in our Dan 9 paper … so you don’t want to have a conflict with this PPT.  However, it seems to me that Yah made provision for 12 hrs. for all the sacrificial lambs to be slain, but could it be that the priests were “doing their own thing” to actually give “between the evenings” their own definition.  Josephus is a pretty accurate eye-witness of what they were doing – whether right or wrong.  Remember, ALL the priests were on duty to slay these lambs.  Decide what you want to do with this slide.</a:t>
            </a:r>
            <a:endParaRPr lang="en-US" dirty="0"/>
          </a:p>
        </p:txBody>
      </p:sp>
      <p:sp>
        <p:nvSpPr>
          <p:cNvPr id="5" name="Title 4"/>
          <p:cNvSpPr>
            <a:spLocks noGrp="1"/>
          </p:cNvSpPr>
          <p:nvPr>
            <p:ph type="title"/>
          </p:nvPr>
        </p:nvSpPr>
        <p:spPr>
          <a:xfrm>
            <a:off x="394636" y="5610378"/>
            <a:ext cx="11425187" cy="839697"/>
          </a:xfrm>
          <a:solidFill>
            <a:schemeClr val="accent2">
              <a:lumMod val="60000"/>
              <a:lumOff val="40000"/>
            </a:schemeClr>
          </a:solidFill>
          <a:ln w="57150">
            <a:solidFill>
              <a:schemeClr val="tx2">
                <a:lumMod val="75000"/>
              </a:schemeClr>
            </a:solidFill>
          </a:ln>
          <a:scene3d>
            <a:camera prst="orthographicFront"/>
            <a:lightRig rig="threePt" dir="t"/>
          </a:scene3d>
          <a:sp3d>
            <a:bevelT w="152400" h="50800" prst="softRound"/>
          </a:sp3d>
        </p:spPr>
        <p:txBody>
          <a:bodyPr>
            <a:normAutofit/>
            <a:sp3d extrusionH="57150">
              <a:bevelT w="38100" h="38100"/>
            </a:sp3d>
          </a:bodyPr>
          <a:lstStyle/>
          <a:p>
            <a:pPr algn="ctr"/>
            <a:r>
              <a:rPr lang="en-US" sz="4000" b="1" dirty="0" smtClean="0">
                <a:solidFill>
                  <a:schemeClr val="tx2">
                    <a:lumMod val="75000"/>
                  </a:schemeClr>
                </a:solidFill>
                <a:latin typeface="Arial Rounded MT Bold" pitchFamily="34" charset="0"/>
              </a:rPr>
              <a:t>Were Yahuah’s Divine Provisions Set Aside?</a:t>
            </a:r>
            <a:endParaRPr lang="en-US" sz="4000" b="1" dirty="0">
              <a:solidFill>
                <a:schemeClr val="tx2">
                  <a:lumMod val="75000"/>
                </a:schemeClr>
              </a:solidFill>
              <a:latin typeface="Arial Rounded MT Bold" pitchFamily="34" charset="0"/>
            </a:endParaRPr>
          </a:p>
        </p:txBody>
      </p:sp>
      <p:sp>
        <p:nvSpPr>
          <p:cNvPr id="6" name="Content Placeholder 5"/>
          <p:cNvSpPr>
            <a:spLocks noGrp="1"/>
          </p:cNvSpPr>
          <p:nvPr>
            <p:ph idx="1"/>
          </p:nvPr>
        </p:nvSpPr>
        <p:spPr>
          <a:xfrm>
            <a:off x="539015" y="327991"/>
            <a:ext cx="11113970" cy="5341289"/>
          </a:xfrm>
        </p:spPr>
        <p:txBody>
          <a:bodyPr>
            <a:normAutofit/>
            <a:scene3d>
              <a:camera prst="orthographicFront"/>
              <a:lightRig rig="threePt" dir="t"/>
            </a:scene3d>
            <a:sp3d extrusionH="57150">
              <a:bevelT w="38100" h="38100"/>
            </a:sp3d>
          </a:bodyPr>
          <a:lstStyle/>
          <a:p>
            <a:pPr algn="ctr"/>
            <a:r>
              <a:rPr lang="en-US" sz="2400" dirty="0">
                <a:solidFill>
                  <a:srgbClr val="C00000"/>
                </a:solidFill>
              </a:rPr>
              <a:t>It seems to me that the Temple would be very busy slaying lambs in the whole twelve hours of </a:t>
            </a:r>
            <a:r>
              <a:rPr lang="en-US" sz="2400" b="1" i="1" dirty="0">
                <a:solidFill>
                  <a:srgbClr val="CC9900"/>
                </a:solidFill>
              </a:rPr>
              <a:t>“between the evenings.”</a:t>
            </a:r>
            <a:r>
              <a:rPr lang="en-US" sz="2400" dirty="0">
                <a:solidFill>
                  <a:srgbClr val="CC9900"/>
                </a:solidFill>
              </a:rPr>
              <a:t/>
            </a:r>
            <a:br>
              <a:rPr lang="en-US" sz="2400" dirty="0">
                <a:solidFill>
                  <a:srgbClr val="CC9900"/>
                </a:solidFill>
              </a:rPr>
            </a:br>
            <a:endParaRPr lang="en-US" sz="2400" dirty="0">
              <a:solidFill>
                <a:srgbClr val="CC9900"/>
              </a:solidFill>
            </a:endParaRPr>
          </a:p>
          <a:p>
            <a:pPr algn="ctr"/>
            <a:r>
              <a:rPr lang="en-US" sz="2400" dirty="0"/>
              <a:t> </a:t>
            </a:r>
            <a:r>
              <a:rPr lang="en-US" sz="2400" dirty="0">
                <a:solidFill>
                  <a:srgbClr val="C00000"/>
                </a:solidFill>
              </a:rPr>
              <a:t>I can not imagine if it were only 3 hours to slay all those lambs </a:t>
            </a:r>
            <a:r>
              <a:rPr lang="en-US" sz="2400" dirty="0" smtClean="0">
                <a:solidFill>
                  <a:srgbClr val="C00000"/>
                </a:solidFill>
              </a:rPr>
              <a:t/>
            </a:r>
            <a:br>
              <a:rPr lang="en-US" sz="2400" dirty="0" smtClean="0">
                <a:solidFill>
                  <a:srgbClr val="C00000"/>
                </a:solidFill>
              </a:rPr>
            </a:br>
            <a:r>
              <a:rPr lang="en-US" sz="2400" dirty="0" smtClean="0">
                <a:solidFill>
                  <a:srgbClr val="C00000"/>
                </a:solidFill>
              </a:rPr>
              <a:t>within </a:t>
            </a:r>
            <a:r>
              <a:rPr lang="en-US" sz="2400" dirty="0">
                <a:solidFill>
                  <a:srgbClr val="C00000"/>
                </a:solidFill>
              </a:rPr>
              <a:t>the Temple!</a:t>
            </a:r>
          </a:p>
          <a:p>
            <a:pPr algn="ctr"/>
            <a:endParaRPr lang="en-US" sz="1050" dirty="0"/>
          </a:p>
          <a:p>
            <a:pPr marL="0" indent="0" algn="ctr">
              <a:buNone/>
            </a:pPr>
            <a:r>
              <a:rPr lang="en-US" sz="2400" b="1" dirty="0">
                <a:solidFill>
                  <a:schemeClr val="tx2">
                    <a:lumMod val="75000"/>
                  </a:schemeClr>
                </a:solidFill>
              </a:rPr>
              <a:t>Let’s see what Josephus has to </a:t>
            </a:r>
            <a:r>
              <a:rPr lang="en-US" sz="2400" b="1" dirty="0" smtClean="0">
                <a:solidFill>
                  <a:schemeClr val="tx2">
                    <a:lumMod val="75000"/>
                  </a:schemeClr>
                </a:solidFill>
              </a:rPr>
              <a:t>say as an eye witness:</a:t>
            </a:r>
            <a:endParaRPr lang="en-US" sz="2400" b="1" dirty="0">
              <a:solidFill>
                <a:schemeClr val="tx2">
                  <a:lumMod val="75000"/>
                </a:schemeClr>
              </a:solidFill>
            </a:endParaRPr>
          </a:p>
          <a:p>
            <a:pPr marL="0" lvl="0" indent="0">
              <a:buNone/>
            </a:pPr>
            <a:r>
              <a:rPr lang="es-NI" sz="2000" dirty="0">
                <a:solidFill>
                  <a:schemeClr val="tx2">
                    <a:lumMod val="75000"/>
                  </a:schemeClr>
                </a:solidFill>
              </a:rPr>
              <a:t>"</a:t>
            </a:r>
            <a:r>
              <a:rPr lang="en-CA" sz="2000" dirty="0">
                <a:solidFill>
                  <a:schemeClr val="tx2">
                    <a:lumMod val="75000"/>
                  </a:schemeClr>
                </a:solidFill>
              </a:rPr>
              <a:t>So these high priests, upon the coming of their feast which is called the Passover, when they slay their sacrifices, from the </a:t>
            </a:r>
            <a:r>
              <a:rPr lang="en-CA" sz="2000" b="1" u="dbl" dirty="0">
                <a:solidFill>
                  <a:schemeClr val="tx2">
                    <a:lumMod val="75000"/>
                  </a:schemeClr>
                </a:solidFill>
              </a:rPr>
              <a:t>ninth hour to the eleventh</a:t>
            </a:r>
            <a:r>
              <a:rPr lang="en-CA" sz="2000" dirty="0">
                <a:solidFill>
                  <a:schemeClr val="tx2">
                    <a:lumMod val="75000"/>
                  </a:schemeClr>
                </a:solidFill>
              </a:rPr>
              <a:t>, [3 </a:t>
            </a:r>
            <a:r>
              <a:rPr lang="en-CA" sz="2000" cap="small" dirty="0">
                <a:solidFill>
                  <a:schemeClr val="tx2">
                    <a:lumMod val="75000"/>
                  </a:schemeClr>
                </a:solidFill>
              </a:rPr>
              <a:t>pm</a:t>
            </a:r>
            <a:r>
              <a:rPr lang="en-CA" sz="2000" dirty="0">
                <a:solidFill>
                  <a:schemeClr val="tx2">
                    <a:lumMod val="75000"/>
                  </a:schemeClr>
                </a:solidFill>
              </a:rPr>
              <a:t> to 5 </a:t>
            </a:r>
            <a:r>
              <a:rPr lang="en-CA" sz="2000" cap="small" dirty="0">
                <a:solidFill>
                  <a:schemeClr val="tx2">
                    <a:lumMod val="75000"/>
                  </a:schemeClr>
                </a:solidFill>
              </a:rPr>
              <a:t>pm</a:t>
            </a:r>
            <a:r>
              <a:rPr lang="en-CA" sz="2000" dirty="0">
                <a:solidFill>
                  <a:schemeClr val="tx2">
                    <a:lumMod val="75000"/>
                  </a:schemeClr>
                </a:solidFill>
              </a:rPr>
              <a:t> Roman time] but so that a company not less than ten belong to every sacrifice . . . and many of us are twenty in a company, found this number of sacrifices was </a:t>
            </a:r>
            <a:r>
              <a:rPr lang="en-CA" sz="2000" b="1" dirty="0">
                <a:solidFill>
                  <a:schemeClr val="tx2">
                    <a:lumMod val="75000"/>
                  </a:schemeClr>
                </a:solidFill>
              </a:rPr>
              <a:t>two hundred and fifty six thousand five hundred</a:t>
            </a:r>
            <a:r>
              <a:rPr lang="en-CA" sz="2000" dirty="0">
                <a:solidFill>
                  <a:schemeClr val="tx2">
                    <a:lumMod val="75000"/>
                  </a:schemeClr>
                </a:solidFill>
              </a:rPr>
              <a:t> [256,500] which, upon the allowance of no more than ten that feast together, amounts to two million seven hundred thousand and two hundred persons that were pure and holy</a:t>
            </a:r>
            <a:r>
              <a:rPr lang="en-CA" sz="2000" i="1" dirty="0">
                <a:solidFill>
                  <a:schemeClr val="tx2">
                    <a:lumMod val="75000"/>
                  </a:schemeClr>
                </a:solidFill>
              </a:rPr>
              <a:t>."  </a:t>
            </a:r>
            <a:r>
              <a:rPr lang="en-CA" sz="2000" i="1" dirty="0"/>
              <a:t>(Wars of the Jews, Book</a:t>
            </a:r>
            <a:r>
              <a:rPr lang="es-NI" sz="2000" i="1" dirty="0"/>
              <a:t> VI, 9:3.)</a:t>
            </a:r>
            <a:endParaRPr lang="en-US" sz="2000" dirty="0"/>
          </a:p>
          <a:p>
            <a:pPr marL="0" indent="0">
              <a:buNone/>
            </a:pPr>
            <a:endParaRPr lang="en-US" dirty="0"/>
          </a:p>
        </p:txBody>
      </p:sp>
    </p:spTree>
    <p:extLst>
      <p:ext uri="{BB962C8B-B14F-4D97-AF65-F5344CB8AC3E}">
        <p14:creationId xmlns:p14="http://schemas.microsoft.com/office/powerpoint/2010/main" val="261138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750"/>
                                        <p:tgtEl>
                                          <p:spTgt spid="6">
                                            <p:txEl>
                                              <p:pRg st="3" end="3"/>
                                            </p:txEl>
                                          </p:spTgt>
                                        </p:tgtEl>
                                      </p:cBhvr>
                                    </p:animEffect>
                                    <p:anim calcmode="lin" valueType="num">
                                      <p:cBhvr>
                                        <p:cTn id="15" dur="17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750" fill="hold"/>
                                        <p:tgtEl>
                                          <p:spTgt spid="6">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750"/>
                                        <p:tgtEl>
                                          <p:spTgt spid="6">
                                            <p:txEl>
                                              <p:pRg st="4" end="4"/>
                                            </p:txEl>
                                          </p:spTgt>
                                        </p:tgtEl>
                                      </p:cBhvr>
                                    </p:animEffect>
                                    <p:anim calcmode="lin" valueType="num">
                                      <p:cBhvr>
                                        <p:cTn id="20" dur="175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1" dur="175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rgbClr val="9933FF"/>
            </a:gs>
            <a:gs pos="59000">
              <a:srgbClr val="0000FF">
                <a:lumMod val="22000"/>
              </a:srgbClr>
            </a:gs>
            <a:gs pos="100000">
              <a:srgbClr val="FFFF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3259" y="1504409"/>
            <a:ext cx="10058400" cy="4243248"/>
          </a:xfrm>
        </p:spPr>
        <p:txBody>
          <a:bodyPr>
            <a:normAutofit/>
            <a:scene3d>
              <a:camera prst="orthographicFront"/>
              <a:lightRig rig="threePt" dir="t"/>
            </a:scene3d>
            <a:sp3d extrusionH="57150">
              <a:bevelT w="38100" h="38100"/>
            </a:sp3d>
          </a:bodyPr>
          <a:lstStyle/>
          <a:p>
            <a:pPr marL="0" indent="0" algn="ctr">
              <a:buNone/>
            </a:pPr>
            <a:r>
              <a:rPr lang="en-CA" sz="6000" b="1" dirty="0" err="1" smtClean="0">
                <a:ln>
                  <a:solidFill>
                    <a:srgbClr val="F725E8"/>
                  </a:solidFill>
                </a:ln>
                <a:effectLst>
                  <a:glow rad="127000">
                    <a:srgbClr val="00FF00"/>
                  </a:glow>
                </a:effectLst>
              </a:rPr>
              <a:t>Beyn</a:t>
            </a:r>
            <a:r>
              <a:rPr lang="en-CA" sz="6000" b="1" dirty="0" smtClean="0">
                <a:ln>
                  <a:solidFill>
                    <a:srgbClr val="F725E8"/>
                  </a:solidFill>
                </a:ln>
                <a:effectLst>
                  <a:glow rad="127000">
                    <a:srgbClr val="00FF00"/>
                  </a:glow>
                </a:effectLst>
              </a:rPr>
              <a:t> Ha </a:t>
            </a:r>
            <a:r>
              <a:rPr lang="en-CA" sz="6000" b="1" dirty="0" err="1" smtClean="0">
                <a:ln>
                  <a:solidFill>
                    <a:srgbClr val="F725E8"/>
                  </a:solidFill>
                </a:ln>
                <a:effectLst>
                  <a:glow rad="127000">
                    <a:srgbClr val="00FF00"/>
                  </a:glow>
                </a:effectLst>
              </a:rPr>
              <a:t>Arbayim</a:t>
            </a:r>
            <a:endParaRPr lang="en-CA" sz="6000" b="1" dirty="0" smtClean="0">
              <a:ln>
                <a:solidFill>
                  <a:srgbClr val="F725E8"/>
                </a:solidFill>
              </a:ln>
              <a:effectLst>
                <a:glow rad="127000">
                  <a:srgbClr val="00FF00"/>
                </a:glow>
              </a:effectLst>
            </a:endParaRPr>
          </a:p>
          <a:p>
            <a:pPr marL="0" indent="0" algn="ctr">
              <a:buNone/>
            </a:pPr>
            <a:endParaRPr lang="en-CA" sz="6000" b="1" dirty="0">
              <a:ln>
                <a:solidFill>
                  <a:srgbClr val="F725E8"/>
                </a:solidFill>
              </a:ln>
              <a:effectLst>
                <a:glow rad="127000">
                  <a:srgbClr val="00FF00"/>
                </a:glow>
              </a:effectLst>
            </a:endParaRPr>
          </a:p>
          <a:p>
            <a:pPr marL="0" indent="0" algn="ctr">
              <a:buNone/>
            </a:pPr>
            <a:endParaRPr lang="en-CA" sz="6000" b="1" dirty="0">
              <a:ln>
                <a:solidFill>
                  <a:srgbClr val="F725E8"/>
                </a:solidFill>
              </a:ln>
              <a:effectLst>
                <a:glow rad="127000">
                  <a:srgbClr val="00FF00"/>
                </a:glow>
              </a:effectLst>
            </a:endParaRPr>
          </a:p>
          <a:p>
            <a:pPr marL="0" indent="0">
              <a:buNone/>
            </a:pPr>
            <a:r>
              <a:rPr lang="en-CA" sz="4000" b="1" dirty="0" smtClean="0">
                <a:ln>
                  <a:solidFill>
                    <a:srgbClr val="F725E8"/>
                  </a:solidFill>
                </a:ln>
                <a:effectLst>
                  <a:glow rad="127000">
                    <a:srgbClr val="00FF00"/>
                  </a:glow>
                </a:effectLst>
              </a:rPr>
              <a:t>				   </a:t>
            </a:r>
            <a:r>
              <a:rPr lang="en-CA" sz="4000" b="1" dirty="0" err="1" smtClean="0">
                <a:ln>
                  <a:solidFill>
                    <a:srgbClr val="F725E8"/>
                  </a:solidFill>
                </a:ln>
                <a:effectLst>
                  <a:glow rad="127000">
                    <a:srgbClr val="00FF00"/>
                  </a:glow>
                </a:effectLst>
              </a:rPr>
              <a:t>Ereb</a:t>
            </a:r>
            <a:endParaRPr lang="en-CA" sz="4000" b="1" dirty="0">
              <a:ln>
                <a:solidFill>
                  <a:srgbClr val="F725E8"/>
                </a:solidFill>
              </a:ln>
              <a:effectLst>
                <a:glow rad="127000">
                  <a:srgbClr val="00FF00"/>
                </a:glow>
              </a:effectLst>
            </a:endParaRPr>
          </a:p>
        </p:txBody>
      </p:sp>
      <p:sp>
        <p:nvSpPr>
          <p:cNvPr id="4" name="Rectangle 3"/>
          <p:cNvSpPr/>
          <p:nvPr/>
        </p:nvSpPr>
        <p:spPr>
          <a:xfrm>
            <a:off x="8240479" y="2509347"/>
            <a:ext cx="315686" cy="1015663"/>
          </a:xfrm>
          <a:prstGeom prst="rect">
            <a:avLst/>
          </a:prstGeom>
        </p:spPr>
        <p:txBody>
          <a:bodyPr wrap="square">
            <a:spAutoFit/>
          </a:bodyPr>
          <a:lstStyle/>
          <a:p>
            <a:r>
              <a:rPr lang="en-US" sz="6000" dirty="0">
                <a:solidFill>
                  <a:srgbClr val="FFFF00"/>
                </a:solidFill>
                <a:latin typeface="Times New Roman" pitchFamily="18" charset="0"/>
                <a:cs typeface="Times New Roman" pitchFamily="18" charset="0"/>
              </a:rPr>
              <a:t>ב</a:t>
            </a:r>
            <a:endParaRPr lang="en-CA" sz="6000" dirty="0">
              <a:solidFill>
                <a:srgbClr val="FFFF00"/>
              </a:solidFill>
              <a:latin typeface="Times New Roman" pitchFamily="18" charset="0"/>
              <a:cs typeface="Times New Roman" pitchFamily="18" charset="0"/>
            </a:endParaRPr>
          </a:p>
        </p:txBody>
      </p:sp>
      <p:sp>
        <p:nvSpPr>
          <p:cNvPr id="5" name="Rectangle 4"/>
          <p:cNvSpPr/>
          <p:nvPr/>
        </p:nvSpPr>
        <p:spPr>
          <a:xfrm>
            <a:off x="7918225" y="2520234"/>
            <a:ext cx="389850" cy="1015663"/>
          </a:xfrm>
          <a:prstGeom prst="rect">
            <a:avLst/>
          </a:prstGeom>
        </p:spPr>
        <p:txBody>
          <a:bodyPr wrap="none">
            <a:spAutoFit/>
          </a:bodyPr>
          <a:lstStyle/>
          <a:p>
            <a:r>
              <a:rPr lang="en-US" sz="6000" dirty="0">
                <a:solidFill>
                  <a:srgbClr val="FFFF00"/>
                </a:solidFill>
                <a:latin typeface="Times New Roman" pitchFamily="18" charset="0"/>
                <a:cs typeface="Times New Roman" pitchFamily="18" charset="0"/>
              </a:rPr>
              <a:t>י</a:t>
            </a:r>
            <a:endParaRPr lang="en-CA" sz="6000" dirty="0">
              <a:solidFill>
                <a:srgbClr val="FFFF00"/>
              </a:solidFill>
              <a:latin typeface="Times New Roman" pitchFamily="18" charset="0"/>
              <a:cs typeface="Times New Roman" pitchFamily="18" charset="0"/>
            </a:endParaRPr>
          </a:p>
        </p:txBody>
      </p:sp>
      <p:sp>
        <p:nvSpPr>
          <p:cNvPr id="6" name="Rectangle 5"/>
          <p:cNvSpPr/>
          <p:nvPr/>
        </p:nvSpPr>
        <p:spPr>
          <a:xfrm>
            <a:off x="7574074" y="2520235"/>
            <a:ext cx="434734" cy="1015663"/>
          </a:xfrm>
          <a:prstGeom prst="rect">
            <a:avLst/>
          </a:prstGeom>
        </p:spPr>
        <p:txBody>
          <a:bodyPr wrap="none">
            <a:spAutoFit/>
          </a:bodyPr>
          <a:lstStyle/>
          <a:p>
            <a:r>
              <a:rPr lang="en-US" sz="6000" b="1" dirty="0">
                <a:solidFill>
                  <a:srgbClr val="FFFF00"/>
                </a:solidFill>
                <a:latin typeface="Times New Roman" pitchFamily="18" charset="0"/>
                <a:cs typeface="Times New Roman" pitchFamily="18" charset="0"/>
              </a:rPr>
              <a:t>ן</a:t>
            </a:r>
            <a:endParaRPr lang="en-CA" sz="6000" dirty="0">
              <a:solidFill>
                <a:srgbClr val="FFFF00"/>
              </a:solidFill>
              <a:latin typeface="Times New Roman" pitchFamily="18" charset="0"/>
              <a:cs typeface="Times New Roman" pitchFamily="18" charset="0"/>
            </a:endParaRPr>
          </a:p>
        </p:txBody>
      </p:sp>
      <p:sp>
        <p:nvSpPr>
          <p:cNvPr id="7" name="Rectangle 6"/>
          <p:cNvSpPr/>
          <p:nvPr/>
        </p:nvSpPr>
        <p:spPr>
          <a:xfrm>
            <a:off x="6466537" y="2522430"/>
            <a:ext cx="579005" cy="1015663"/>
          </a:xfrm>
          <a:prstGeom prst="rect">
            <a:avLst/>
          </a:prstGeom>
        </p:spPr>
        <p:txBody>
          <a:bodyPr wrap="none">
            <a:spAutoFit/>
          </a:bodyPr>
          <a:lstStyle/>
          <a:p>
            <a:r>
              <a:rPr lang="en-US" sz="6000" b="1" dirty="0">
                <a:solidFill>
                  <a:srgbClr val="FFFF00"/>
                </a:solidFill>
                <a:latin typeface="Times New Roman" pitchFamily="18" charset="0"/>
                <a:cs typeface="Times New Roman" pitchFamily="18" charset="0"/>
              </a:rPr>
              <a:t>ה</a:t>
            </a:r>
            <a:endParaRPr lang="en-CA" sz="6000" dirty="0">
              <a:solidFill>
                <a:srgbClr val="FFFF00"/>
              </a:solidFill>
              <a:latin typeface="Times New Roman" pitchFamily="18" charset="0"/>
              <a:cs typeface="Times New Roman" pitchFamily="18" charset="0"/>
            </a:endParaRPr>
          </a:p>
        </p:txBody>
      </p:sp>
      <p:sp>
        <p:nvSpPr>
          <p:cNvPr id="8" name="Rectangle 7"/>
          <p:cNvSpPr/>
          <p:nvPr/>
        </p:nvSpPr>
        <p:spPr>
          <a:xfrm>
            <a:off x="5994632" y="2522430"/>
            <a:ext cx="534121" cy="1015663"/>
          </a:xfrm>
          <a:prstGeom prst="rect">
            <a:avLst/>
          </a:prstGeom>
        </p:spPr>
        <p:txBody>
          <a:bodyPr wrap="none">
            <a:spAutoFit/>
          </a:bodyPr>
          <a:lstStyle/>
          <a:p>
            <a:r>
              <a:rPr lang="en-US" sz="6000" dirty="0">
                <a:solidFill>
                  <a:srgbClr val="FFFF00"/>
                </a:solidFill>
                <a:latin typeface="Times New Roman" pitchFamily="18" charset="0"/>
                <a:cs typeface="Times New Roman" pitchFamily="18" charset="0"/>
              </a:rPr>
              <a:t>ע</a:t>
            </a:r>
            <a:endParaRPr lang="en-CA" sz="6000" dirty="0">
              <a:solidFill>
                <a:srgbClr val="FFFF00"/>
              </a:solidFill>
              <a:latin typeface="Times New Roman" pitchFamily="18" charset="0"/>
              <a:cs typeface="Times New Roman" pitchFamily="18" charset="0"/>
            </a:endParaRPr>
          </a:p>
        </p:txBody>
      </p:sp>
      <p:sp>
        <p:nvSpPr>
          <p:cNvPr id="9" name="Rectangle 8"/>
          <p:cNvSpPr/>
          <p:nvPr/>
        </p:nvSpPr>
        <p:spPr>
          <a:xfrm>
            <a:off x="5460176" y="2520236"/>
            <a:ext cx="545342" cy="1015663"/>
          </a:xfrm>
          <a:prstGeom prst="rect">
            <a:avLst/>
          </a:prstGeom>
        </p:spPr>
        <p:txBody>
          <a:bodyPr wrap="none">
            <a:spAutoFit/>
          </a:bodyPr>
          <a:lstStyle/>
          <a:p>
            <a:r>
              <a:rPr lang="en-US" sz="6000" dirty="0">
                <a:solidFill>
                  <a:srgbClr val="FFFF00"/>
                </a:solidFill>
                <a:latin typeface="Times New Roman" pitchFamily="18" charset="0"/>
                <a:cs typeface="Times New Roman" pitchFamily="18" charset="0"/>
              </a:rPr>
              <a:t>ר</a:t>
            </a:r>
            <a:endParaRPr lang="en-CA" sz="6000" dirty="0">
              <a:solidFill>
                <a:srgbClr val="FFFF00"/>
              </a:solidFill>
              <a:latin typeface="Times New Roman" pitchFamily="18" charset="0"/>
              <a:cs typeface="Times New Roman" pitchFamily="18" charset="0"/>
            </a:endParaRPr>
          </a:p>
        </p:txBody>
      </p:sp>
      <p:sp>
        <p:nvSpPr>
          <p:cNvPr id="10" name="Rectangle 9"/>
          <p:cNvSpPr/>
          <p:nvPr/>
        </p:nvSpPr>
        <p:spPr>
          <a:xfrm>
            <a:off x="4958713" y="2522430"/>
            <a:ext cx="534121" cy="1015663"/>
          </a:xfrm>
          <a:prstGeom prst="rect">
            <a:avLst/>
          </a:prstGeom>
        </p:spPr>
        <p:txBody>
          <a:bodyPr wrap="none">
            <a:spAutoFit/>
          </a:bodyPr>
          <a:lstStyle/>
          <a:p>
            <a:r>
              <a:rPr lang="en-US" sz="6000" dirty="0">
                <a:solidFill>
                  <a:srgbClr val="FFFF00"/>
                </a:solidFill>
                <a:latin typeface="Times New Roman" pitchFamily="18" charset="0"/>
                <a:cs typeface="Times New Roman" pitchFamily="18" charset="0"/>
              </a:rPr>
              <a:t>ב</a:t>
            </a:r>
            <a:endParaRPr lang="en-CA" sz="6000" dirty="0">
              <a:solidFill>
                <a:srgbClr val="FFFF00"/>
              </a:solidFill>
              <a:latin typeface="Times New Roman" pitchFamily="18" charset="0"/>
              <a:cs typeface="Times New Roman" pitchFamily="18" charset="0"/>
            </a:endParaRPr>
          </a:p>
        </p:txBody>
      </p:sp>
      <p:sp>
        <p:nvSpPr>
          <p:cNvPr id="11" name="Rectangle 10"/>
          <p:cNvSpPr/>
          <p:nvPr/>
        </p:nvSpPr>
        <p:spPr>
          <a:xfrm>
            <a:off x="4620251" y="2520232"/>
            <a:ext cx="389850" cy="1015663"/>
          </a:xfrm>
          <a:prstGeom prst="rect">
            <a:avLst/>
          </a:prstGeom>
        </p:spPr>
        <p:txBody>
          <a:bodyPr wrap="none">
            <a:spAutoFit/>
          </a:bodyPr>
          <a:lstStyle/>
          <a:p>
            <a:r>
              <a:rPr lang="en-US" sz="6000" dirty="0">
                <a:solidFill>
                  <a:srgbClr val="FFFF00"/>
                </a:solidFill>
                <a:latin typeface="Times New Roman" pitchFamily="18" charset="0"/>
                <a:ea typeface="Calibri"/>
                <a:cs typeface="Times New Roman" pitchFamily="18" charset="0"/>
              </a:rPr>
              <a:t>י</a:t>
            </a:r>
            <a:endParaRPr lang="en-CA" sz="6000" dirty="0">
              <a:solidFill>
                <a:srgbClr val="FFFF00"/>
              </a:solidFill>
              <a:latin typeface="Times New Roman" pitchFamily="18" charset="0"/>
              <a:cs typeface="Times New Roman" pitchFamily="18" charset="0"/>
            </a:endParaRPr>
          </a:p>
        </p:txBody>
      </p:sp>
      <p:sp>
        <p:nvSpPr>
          <p:cNvPr id="12" name="Rectangle 11"/>
          <p:cNvSpPr/>
          <p:nvPr/>
        </p:nvSpPr>
        <p:spPr>
          <a:xfrm>
            <a:off x="4143612" y="2520238"/>
            <a:ext cx="575799" cy="1015663"/>
          </a:xfrm>
          <a:prstGeom prst="rect">
            <a:avLst/>
          </a:prstGeom>
        </p:spPr>
        <p:txBody>
          <a:bodyPr wrap="none">
            <a:spAutoFit/>
          </a:bodyPr>
          <a:lstStyle/>
          <a:p>
            <a:r>
              <a:rPr lang="en-US" sz="6000" dirty="0">
                <a:solidFill>
                  <a:srgbClr val="FFFF00"/>
                </a:solidFill>
                <a:latin typeface="Times New Roman" pitchFamily="18" charset="0"/>
                <a:cs typeface="Times New Roman" pitchFamily="18" charset="0"/>
              </a:rPr>
              <a:t>ם</a:t>
            </a:r>
            <a:endParaRPr lang="en-CA" sz="6000" dirty="0">
              <a:solidFill>
                <a:srgbClr val="FFFF00"/>
              </a:solidFill>
              <a:latin typeface="Times New Roman" pitchFamily="18" charset="0"/>
              <a:cs typeface="Times New Roman" pitchFamily="18" charset="0"/>
            </a:endParaRPr>
          </a:p>
        </p:txBody>
      </p:sp>
      <p:sp>
        <p:nvSpPr>
          <p:cNvPr id="13" name="Rectangle 12"/>
          <p:cNvSpPr/>
          <p:nvPr/>
        </p:nvSpPr>
        <p:spPr>
          <a:xfrm>
            <a:off x="5970183" y="3353031"/>
            <a:ext cx="534121" cy="1015663"/>
          </a:xfrm>
          <a:prstGeom prst="rect">
            <a:avLst/>
          </a:prstGeom>
        </p:spPr>
        <p:txBody>
          <a:bodyPr wrap="none">
            <a:spAutoFit/>
          </a:bodyPr>
          <a:lstStyle/>
          <a:p>
            <a:r>
              <a:rPr lang="en-US" sz="6000" dirty="0">
                <a:solidFill>
                  <a:srgbClr val="FFFF00"/>
                </a:solidFill>
                <a:latin typeface="Times New Roman" pitchFamily="18" charset="0"/>
                <a:cs typeface="Times New Roman" pitchFamily="18" charset="0"/>
              </a:rPr>
              <a:t>ע</a:t>
            </a:r>
            <a:endParaRPr lang="en-CA" sz="6000" dirty="0">
              <a:solidFill>
                <a:srgbClr val="FFFF00"/>
              </a:solidFill>
              <a:latin typeface="Times New Roman" pitchFamily="18" charset="0"/>
              <a:cs typeface="Times New Roman" pitchFamily="18" charset="0"/>
            </a:endParaRPr>
          </a:p>
        </p:txBody>
      </p:sp>
      <p:sp>
        <p:nvSpPr>
          <p:cNvPr id="14" name="Rectangle 13"/>
          <p:cNvSpPr/>
          <p:nvPr/>
        </p:nvSpPr>
        <p:spPr>
          <a:xfrm>
            <a:off x="5471058" y="3353031"/>
            <a:ext cx="545342" cy="1015663"/>
          </a:xfrm>
          <a:prstGeom prst="rect">
            <a:avLst/>
          </a:prstGeom>
        </p:spPr>
        <p:txBody>
          <a:bodyPr wrap="none">
            <a:spAutoFit/>
          </a:bodyPr>
          <a:lstStyle/>
          <a:p>
            <a:r>
              <a:rPr lang="en-US" sz="6000" dirty="0">
                <a:solidFill>
                  <a:srgbClr val="FFFF00"/>
                </a:solidFill>
                <a:latin typeface="Times New Roman" pitchFamily="18" charset="0"/>
                <a:cs typeface="Times New Roman" pitchFamily="18" charset="0"/>
              </a:rPr>
              <a:t>ר</a:t>
            </a:r>
            <a:endParaRPr lang="en-CA" sz="6000" dirty="0">
              <a:solidFill>
                <a:srgbClr val="FFFF00"/>
              </a:solidFill>
              <a:latin typeface="Times New Roman" pitchFamily="18" charset="0"/>
              <a:cs typeface="Times New Roman" pitchFamily="18" charset="0"/>
            </a:endParaRPr>
          </a:p>
        </p:txBody>
      </p:sp>
      <p:sp>
        <p:nvSpPr>
          <p:cNvPr id="15" name="Rectangle 14"/>
          <p:cNvSpPr/>
          <p:nvPr/>
        </p:nvSpPr>
        <p:spPr>
          <a:xfrm>
            <a:off x="5002253" y="3353030"/>
            <a:ext cx="534121" cy="1015663"/>
          </a:xfrm>
          <a:prstGeom prst="rect">
            <a:avLst/>
          </a:prstGeom>
        </p:spPr>
        <p:txBody>
          <a:bodyPr wrap="none">
            <a:spAutoFit/>
          </a:bodyPr>
          <a:lstStyle/>
          <a:p>
            <a:r>
              <a:rPr lang="en-US" sz="6000" dirty="0">
                <a:solidFill>
                  <a:srgbClr val="FFFF00"/>
                </a:solidFill>
                <a:latin typeface="Times New Roman" pitchFamily="18" charset="0"/>
                <a:cs typeface="Times New Roman" pitchFamily="18" charset="0"/>
              </a:rPr>
              <a:t>ב</a:t>
            </a:r>
            <a:endParaRPr lang="en-CA" sz="6000" dirty="0">
              <a:solidFill>
                <a:srgbClr val="FFFF00"/>
              </a:solidFill>
              <a:latin typeface="Times New Roman" pitchFamily="18" charset="0"/>
              <a:cs typeface="Times New Roman" pitchFamily="18" charset="0"/>
            </a:endParaRPr>
          </a:p>
        </p:txBody>
      </p:sp>
      <p:sp>
        <p:nvSpPr>
          <p:cNvPr id="16" name="Rectangle 15"/>
          <p:cNvSpPr/>
          <p:nvPr/>
        </p:nvSpPr>
        <p:spPr>
          <a:xfrm>
            <a:off x="4958713" y="2656114"/>
            <a:ext cx="1559154" cy="2623457"/>
          </a:xfrm>
          <a:prstGeom prst="rect">
            <a:avLst/>
          </a:prstGeom>
          <a:noFill/>
          <a:ln w="57150">
            <a:solidFill>
              <a:srgbClr val="FF99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ounded Rectangle 1"/>
          <p:cNvSpPr/>
          <p:nvPr/>
        </p:nvSpPr>
        <p:spPr>
          <a:xfrm>
            <a:off x="2166263" y="5595253"/>
            <a:ext cx="7728861" cy="914400"/>
          </a:xfrm>
          <a:prstGeom prst="roundRect">
            <a:avLst/>
          </a:prstGeom>
          <a:noFill/>
          <a:ln w="76200">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smtClean="0">
                <a:ln>
                  <a:solidFill>
                    <a:srgbClr val="9933FF"/>
                  </a:solidFill>
                </a:ln>
                <a:solidFill>
                  <a:schemeClr val="tx1"/>
                </a:solidFill>
                <a:effectLst>
                  <a:glow rad="127000">
                    <a:srgbClr val="FF9900"/>
                  </a:glow>
                </a:effectLst>
              </a:rPr>
              <a:t>Between the Evenings </a:t>
            </a:r>
            <a:r>
              <a:rPr lang="en-CA" sz="3200" b="1" dirty="0" smtClean="0">
                <a:solidFill>
                  <a:schemeClr val="tx1"/>
                </a:solidFill>
              </a:rPr>
              <a:t>– </a:t>
            </a:r>
            <a:r>
              <a:rPr lang="en-CA" sz="3200" b="1" dirty="0" smtClean="0">
                <a:solidFill>
                  <a:srgbClr val="00B0F0"/>
                </a:solidFill>
              </a:rPr>
              <a:t>Exodus 12:6!</a:t>
            </a:r>
            <a:endParaRPr lang="en-CA" sz="3200" b="1" dirty="0">
              <a:solidFill>
                <a:srgbClr val="00B0F0"/>
              </a:solidFill>
            </a:endParaRPr>
          </a:p>
        </p:txBody>
      </p:sp>
      <p:sp>
        <p:nvSpPr>
          <p:cNvPr id="18" name="Curved Right Arrow 17"/>
          <p:cNvSpPr/>
          <p:nvPr/>
        </p:nvSpPr>
        <p:spPr>
          <a:xfrm>
            <a:off x="261256" y="1817914"/>
            <a:ext cx="2068287" cy="4691738"/>
          </a:xfrm>
          <a:prstGeom prst="curvedRightArrow">
            <a:avLst>
              <a:gd name="adj1" fmla="val 25000"/>
              <a:gd name="adj2" fmla="val 50000"/>
              <a:gd name="adj3" fmla="val 35526"/>
            </a:avLst>
          </a:prstGeom>
          <a:solidFill>
            <a:srgbClr val="F725E8"/>
          </a:solidFill>
          <a:ln w="57150">
            <a:solidFill>
              <a:schemeClr val="tx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9" name="Lightning Bolt 18"/>
          <p:cNvSpPr/>
          <p:nvPr/>
        </p:nvSpPr>
        <p:spPr>
          <a:xfrm rot="5400000">
            <a:off x="8427443" y="3256961"/>
            <a:ext cx="2565227" cy="2111828"/>
          </a:xfrm>
          <a:prstGeom prst="lightningBolt">
            <a:avLst/>
          </a:prstGeom>
          <a:solidFill>
            <a:srgbClr val="F725E8"/>
          </a:solidFill>
          <a:ln w="76200">
            <a:solidFill>
              <a:schemeClr val="tx1"/>
            </a:solidFill>
          </a:ln>
          <a:effectLst>
            <a:glow rad="228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Slide Number Placeholder 3"/>
          <p:cNvSpPr>
            <a:spLocks noGrp="1"/>
          </p:cNvSpPr>
          <p:nvPr>
            <p:ph type="sldNum" sz="quarter" idx="12"/>
          </p:nvPr>
        </p:nvSpPr>
        <p:spPr>
          <a:xfrm>
            <a:off x="11718235" y="6556150"/>
            <a:ext cx="443284" cy="274320"/>
          </a:xfrm>
        </p:spPr>
        <p:txBody>
          <a:bodyPr/>
          <a:lstStyle/>
          <a:p>
            <a:fld id="{4FAB73BC-B049-4115-A692-8D63A059BFB8}" type="slidenum">
              <a:rPr lang="en-US" sz="1100" dirty="0">
                <a:solidFill>
                  <a:schemeClr val="tx1"/>
                </a:solidFill>
              </a:rPr>
              <a:t>5</a:t>
            </a:fld>
            <a:endParaRPr lang="en-US" sz="1100" dirty="0">
              <a:solidFill>
                <a:schemeClr val="tx1"/>
              </a:solidFill>
            </a:endParaRPr>
          </a:p>
        </p:txBody>
      </p:sp>
    </p:spTree>
    <p:extLst>
      <p:ext uri="{BB962C8B-B14F-4D97-AF65-F5344CB8AC3E}">
        <p14:creationId xmlns:p14="http://schemas.microsoft.com/office/powerpoint/2010/main" val="69346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250"/>
                                        <p:tgtEl>
                                          <p:spTgt spid="16"/>
                                        </p:tgtEl>
                                      </p:cBhvr>
                                    </p:animEffect>
                                    <p:anim calcmode="lin" valueType="num">
                                      <p:cBhvr>
                                        <p:cTn id="8" dur="1250" fill="hold"/>
                                        <p:tgtEl>
                                          <p:spTgt spid="16"/>
                                        </p:tgtEl>
                                        <p:attrNameLst>
                                          <p:attrName>ppt_x</p:attrName>
                                        </p:attrNameLst>
                                      </p:cBhvr>
                                      <p:tavLst>
                                        <p:tav tm="0">
                                          <p:val>
                                            <p:strVal val="#ppt_x"/>
                                          </p:val>
                                        </p:tav>
                                        <p:tav tm="100000">
                                          <p:val>
                                            <p:strVal val="#ppt_x"/>
                                          </p:val>
                                        </p:tav>
                                      </p:tavLst>
                                    </p:anim>
                                    <p:anim calcmode="lin" valueType="num">
                                      <p:cBhvr>
                                        <p:cTn id="9" dur="1250" fill="hold"/>
                                        <p:tgtEl>
                                          <p:spTgt spid="16"/>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200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par>
                                <p:cTn id="26" presetID="22" presetClass="entr" presetSubtype="1" fill="hold" grpId="0" nodeType="withEffect">
                                  <p:stCondLst>
                                    <p:cond delay="250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2500"/>
                                        <p:tgtEl>
                                          <p:spTgt spid="18"/>
                                        </p:tgtEl>
                                      </p:cBhvr>
                                    </p:animEffect>
                                  </p:childTnLst>
                                </p:cTn>
                              </p:par>
                              <p:par>
                                <p:cTn id="29" presetID="5" presetClass="entr" presetSubtype="10" fill="hold" grpId="0" nodeType="withEffect">
                                  <p:stCondLst>
                                    <p:cond delay="5000"/>
                                  </p:stCondLst>
                                  <p:childTnLst>
                                    <p:set>
                                      <p:cBhvr>
                                        <p:cTn id="30" dur="1" fill="hold">
                                          <p:stCondLst>
                                            <p:cond delay="0"/>
                                          </p:stCondLst>
                                        </p:cTn>
                                        <p:tgtEl>
                                          <p:spTgt spid="19"/>
                                        </p:tgtEl>
                                        <p:attrNameLst>
                                          <p:attrName>style.visibility</p:attrName>
                                        </p:attrNameLst>
                                      </p:cBhvr>
                                      <p:to>
                                        <p:strVal val="visible"/>
                                      </p:to>
                                    </p:set>
                                    <p:animEffect transition="in" filter="checkerboard(across)">
                                      <p:cBhvr>
                                        <p:cTn id="31" dur="1500"/>
                                        <p:tgtEl>
                                          <p:spTgt spid="19"/>
                                        </p:tgtEl>
                                      </p:cBhvr>
                                    </p:animEffect>
                                  </p:childTnLst>
                                </p:cTn>
                              </p:par>
                              <p:par>
                                <p:cTn id="32" presetID="23" presetClass="emph" presetSubtype="0" repeatCount="2000" fill="hold" grpId="1" nodeType="withEffect">
                                  <p:stCondLst>
                                    <p:cond delay="7250"/>
                                  </p:stCondLst>
                                  <p:childTnLst>
                                    <p:animClr clrSpc="hsl" dir="cw">
                                      <p:cBhvr override="childStyle">
                                        <p:cTn id="33" dur="500" fill="hold"/>
                                        <p:tgtEl>
                                          <p:spTgt spid="19"/>
                                        </p:tgtEl>
                                        <p:attrNameLst>
                                          <p:attrName>style.color</p:attrName>
                                        </p:attrNameLst>
                                      </p:cBhvr>
                                      <p:by>
                                        <p:hsl h="10842353" s="0" l="0"/>
                                      </p:by>
                                    </p:animClr>
                                    <p:animClr clrSpc="hsl" dir="cw">
                                      <p:cBhvr>
                                        <p:cTn id="34" dur="500" fill="hold"/>
                                        <p:tgtEl>
                                          <p:spTgt spid="19"/>
                                        </p:tgtEl>
                                        <p:attrNameLst>
                                          <p:attrName>fillcolor</p:attrName>
                                        </p:attrNameLst>
                                      </p:cBhvr>
                                      <p:by>
                                        <p:hsl h="10842353" s="0" l="0"/>
                                      </p:by>
                                    </p:animClr>
                                    <p:animClr clrSpc="hsl" dir="cw">
                                      <p:cBhvr>
                                        <p:cTn id="35" dur="500" fill="hold"/>
                                        <p:tgtEl>
                                          <p:spTgt spid="19"/>
                                        </p:tgtEl>
                                        <p:attrNameLst>
                                          <p:attrName>stroke.color</p:attrName>
                                        </p:attrNameLst>
                                      </p:cBhvr>
                                      <p:by>
                                        <p:hsl h="10842353" s="0" l="0"/>
                                      </p:by>
                                    </p:animClr>
                                    <p:set>
                                      <p:cBhvr>
                                        <p:cTn id="36" dur="500" fill="hold"/>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18" grpId="0" animBg="1"/>
      <p:bldP spid="19" grpId="0" animBg="1"/>
      <p:bldP spid="19" grpId="1"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 name="TextBox 3"/>
          <p:cNvSpPr txBox="1"/>
          <p:nvPr/>
        </p:nvSpPr>
        <p:spPr>
          <a:xfrm>
            <a:off x="2932044" y="405444"/>
            <a:ext cx="7193248" cy="298543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accent1"/>
                </a:solidFill>
                <a:effectLst>
                  <a:outerShdw blurRad="50800" dist="39000" dir="5460000" algn="tl">
                    <a:srgbClr val="000000">
                      <a:alpha val="38000"/>
                    </a:srgbClr>
                  </a:outerShdw>
                </a:effectLst>
                <a:latin typeface="Segoe Print" pitchFamily="2" charset="0"/>
              </a:rPr>
              <a:t>Questions</a:t>
            </a:r>
            <a:r>
              <a:rPr lang="en-US" sz="3600" b="1" dirty="0" smtClean="0">
                <a:ln w="11430"/>
                <a:solidFill>
                  <a:srgbClr val="D48CB5"/>
                </a:solidFill>
                <a:effectLst>
                  <a:outerShdw blurRad="50800" dist="39000" dir="5460000" algn="tl">
                    <a:srgbClr val="000000">
                      <a:alpha val="38000"/>
                    </a:srgbClr>
                  </a:outerShdw>
                </a:effectLst>
                <a:latin typeface="Segoe Print" pitchFamily="2" charset="0"/>
              </a:rPr>
              <a:t> </a:t>
            </a:r>
            <a:r>
              <a:rPr lang="en-US" sz="3600" b="1" dirty="0" smtClean="0">
                <a:ln w="11430"/>
                <a:solidFill>
                  <a:schemeClr val="accent1"/>
                </a:solidFill>
                <a:effectLst>
                  <a:outerShdw blurRad="50800" dist="39000" dir="5460000" algn="tl">
                    <a:srgbClr val="000000">
                      <a:alpha val="38000"/>
                    </a:srgbClr>
                  </a:outerShdw>
                </a:effectLst>
                <a:latin typeface="Segoe Print" pitchFamily="2" charset="0"/>
              </a:rPr>
              <a:t>or Comments for Melchizedek’s meaning of</a:t>
            </a:r>
          </a:p>
          <a:p>
            <a:pPr algn="ctr"/>
            <a:r>
              <a:rPr lang="en-US" sz="3600" b="1" dirty="0" err="1" smtClean="0">
                <a:ln w="11430"/>
                <a:solidFill>
                  <a:schemeClr val="accent1"/>
                </a:solidFill>
                <a:effectLst>
                  <a:outerShdw blurRad="50800" dist="39000" dir="5460000" algn="tl">
                    <a:srgbClr val="000000">
                      <a:alpha val="38000"/>
                    </a:srgbClr>
                  </a:outerShdw>
                </a:effectLst>
                <a:latin typeface="Segoe Print" pitchFamily="2" charset="0"/>
              </a:rPr>
              <a:t>Beyn</a:t>
            </a:r>
            <a:r>
              <a:rPr lang="en-US" sz="3600" b="1" dirty="0" smtClean="0">
                <a:ln w="11430"/>
                <a:solidFill>
                  <a:schemeClr val="accent1"/>
                </a:solidFill>
                <a:effectLst>
                  <a:outerShdw blurRad="50800" dist="39000" dir="5460000" algn="tl">
                    <a:srgbClr val="000000">
                      <a:alpha val="38000"/>
                    </a:srgbClr>
                  </a:outerShdw>
                </a:effectLst>
                <a:latin typeface="Segoe Print" pitchFamily="2" charset="0"/>
              </a:rPr>
              <a:t> Ha </a:t>
            </a:r>
            <a:r>
              <a:rPr lang="en-US" sz="3600" b="1" dirty="0" err="1" smtClean="0">
                <a:ln w="11430"/>
                <a:solidFill>
                  <a:schemeClr val="accent1"/>
                </a:solidFill>
                <a:effectLst>
                  <a:outerShdw blurRad="50800" dist="39000" dir="5460000" algn="tl">
                    <a:srgbClr val="000000">
                      <a:alpha val="38000"/>
                    </a:srgbClr>
                  </a:outerShdw>
                </a:effectLst>
                <a:latin typeface="Segoe Print" pitchFamily="2" charset="0"/>
              </a:rPr>
              <a:t>Arbayim</a:t>
            </a:r>
            <a:r>
              <a:rPr lang="en-US" sz="3600" b="1" dirty="0" smtClean="0">
                <a:ln w="11430"/>
                <a:solidFill>
                  <a:schemeClr val="accent1"/>
                </a:solidFill>
                <a:effectLst>
                  <a:outerShdw blurRad="50800" dist="39000" dir="5460000" algn="tl">
                    <a:srgbClr val="000000">
                      <a:alpha val="38000"/>
                    </a:srgbClr>
                  </a:outerShdw>
                </a:effectLst>
                <a:latin typeface="Segoe Print" pitchFamily="2" charset="0"/>
              </a:rPr>
              <a:t> </a:t>
            </a:r>
          </a:p>
          <a:p>
            <a:pPr algn="ctr"/>
            <a:r>
              <a:rPr lang="en-US" sz="3600" b="1" dirty="0" smtClean="0">
                <a:ln w="11430"/>
                <a:solidFill>
                  <a:schemeClr val="accent1"/>
                </a:solidFill>
                <a:effectLst>
                  <a:outerShdw blurRad="50800" dist="39000" dir="5460000" algn="tl">
                    <a:srgbClr val="000000">
                      <a:alpha val="38000"/>
                    </a:srgbClr>
                  </a:outerShdw>
                </a:effectLst>
                <a:latin typeface="Segoe Print" pitchFamily="2" charset="0"/>
              </a:rPr>
              <a:t>(“between the evenings”)? </a:t>
            </a:r>
            <a:r>
              <a:rPr lang="en-US" sz="4400" b="1" dirty="0" smtClean="0">
                <a:ln w="11430"/>
                <a:solidFill>
                  <a:srgbClr val="00B0F0"/>
                </a:solidFill>
                <a:effectLst>
                  <a:outerShdw blurRad="50800" dist="39000" dir="5460000" algn="tl">
                    <a:srgbClr val="000000">
                      <a:alpha val="38000"/>
                    </a:srgbClr>
                  </a:outerShdw>
                </a:effectLst>
                <a:latin typeface="Segoe Print" pitchFamily="2" charset="0"/>
              </a:rPr>
              <a:t/>
            </a:r>
            <a:br>
              <a:rPr lang="en-US" sz="4400" b="1" dirty="0" smtClean="0">
                <a:ln w="11430"/>
                <a:solidFill>
                  <a:srgbClr val="00B0F0"/>
                </a:solidFill>
                <a:effectLst>
                  <a:outerShdw blurRad="50800" dist="39000" dir="5460000" algn="tl">
                    <a:srgbClr val="000000">
                      <a:alpha val="38000"/>
                    </a:srgbClr>
                  </a:outerShdw>
                </a:effectLst>
                <a:latin typeface="Segoe Print" pitchFamily="2" charset="0"/>
              </a:rPr>
            </a:br>
            <a:endParaRPr lang="en-US" sz="4400" b="1" dirty="0">
              <a:ln w="11430"/>
              <a:solidFill>
                <a:srgbClr val="00B0F0"/>
              </a:solidFill>
              <a:effectLst>
                <a:outerShdw blurRad="50800" dist="39000" dir="5460000" algn="tl">
                  <a:srgbClr val="000000">
                    <a:alpha val="38000"/>
                  </a:srgbClr>
                </a:outerShdw>
              </a:effectLst>
            </a:endParaRPr>
          </a:p>
        </p:txBody>
      </p:sp>
      <p:sp>
        <p:nvSpPr>
          <p:cNvPr id="5" name="TextBox 4"/>
          <p:cNvSpPr txBox="1"/>
          <p:nvPr/>
        </p:nvSpPr>
        <p:spPr>
          <a:xfrm>
            <a:off x="2440419" y="3583219"/>
            <a:ext cx="7684873" cy="683835"/>
          </a:xfrm>
          <a:prstGeom prst="roundRect">
            <a:avLst>
              <a:gd name="adj" fmla="val 9498"/>
            </a:avLst>
          </a:prstGeom>
          <a:gradFill flip="none" rotWithShape="1">
            <a:gsLst>
              <a:gs pos="0">
                <a:schemeClr val="accent1">
                  <a:tint val="66000"/>
                  <a:satMod val="160000"/>
                  <a:lumMod val="56000"/>
                  <a:lumOff val="44000"/>
                  <a:alpha val="11000"/>
                </a:schemeClr>
              </a:gs>
              <a:gs pos="50000">
                <a:schemeClr val="accent1">
                  <a:tint val="44500"/>
                  <a:satMod val="160000"/>
                  <a:alpha val="62000"/>
                </a:schemeClr>
              </a:gs>
              <a:gs pos="100000">
                <a:schemeClr val="accent1">
                  <a:tint val="23500"/>
                  <a:satMod val="160000"/>
                  <a:alpha val="19000"/>
                </a:schemeClr>
              </a:gs>
            </a:gsLst>
            <a:lin ang="18900000" scaled="1"/>
            <a:tileRect/>
          </a:gradFill>
          <a:ln w="57150">
            <a:solidFill>
              <a:schemeClr val="accent1"/>
            </a:solidFill>
          </a:ln>
          <a:scene3d>
            <a:camera prst="orthographicFront"/>
            <a:lightRig rig="flat" dir="tl">
              <a:rot lat="0" lon="0" rev="6600000"/>
            </a:lightRig>
          </a:scene3d>
          <a:sp3d>
            <a:bevelT/>
          </a:sp3d>
        </p:spPr>
        <p:txBody>
          <a:bodyPr wrap="square" rtlCol="0">
            <a:spAutoFit/>
            <a:sp3d extrusionH="25400" contourW="8890">
              <a:bevelT w="38100" h="31750"/>
              <a:contourClr>
                <a:schemeClr val="accent2">
                  <a:shade val="75000"/>
                </a:schemeClr>
              </a:contourClr>
            </a:sp3d>
          </a:bodyPr>
          <a:lstStyle/>
          <a:p>
            <a:pPr algn="ctr"/>
            <a:r>
              <a:rPr lang="en-US" sz="3600" b="1" dirty="0" smtClean="0">
                <a:ln w="11430"/>
                <a:solidFill>
                  <a:schemeClr val="accent3">
                    <a:lumMod val="60000"/>
                    <a:lumOff val="40000"/>
                  </a:schemeClr>
                </a:solidFill>
                <a:effectLst>
                  <a:outerShdw blurRad="50800" dist="39000" dir="5460000" algn="tl">
                    <a:srgbClr val="000000">
                      <a:alpha val="38000"/>
                    </a:srgbClr>
                  </a:outerShdw>
                </a:effectLst>
                <a:latin typeface="Segoe Print" pitchFamily="2" charset="0"/>
              </a:rPr>
              <a:t>calendar@torahtothetribes.com</a:t>
            </a:r>
            <a:endParaRPr lang="en-US" sz="3600" b="1" dirty="0">
              <a:ln w="11430"/>
              <a:solidFill>
                <a:schemeClr val="accent3">
                  <a:lumMod val="60000"/>
                  <a:lumOff val="40000"/>
                </a:schemeClr>
              </a:solidFill>
              <a:effectLst>
                <a:outerShdw blurRad="50800" dist="39000" dir="5460000" algn="tl">
                  <a:srgbClr val="000000">
                    <a:alpha val="38000"/>
                  </a:srgbClr>
                </a:outerShdw>
              </a:effectLst>
            </a:endParaRPr>
          </a:p>
        </p:txBody>
      </p:sp>
      <p:pic>
        <p:nvPicPr>
          <p:cNvPr id="6" name="Picture 2" descr="C:\Users\Rae\Desktop\email 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42" y="3241302"/>
            <a:ext cx="1505868" cy="10852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ae\Desktop\Misc on Desktop\white man clip art\doe boy question 2.jpg"/>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0267122" y="4118465"/>
            <a:ext cx="1792608" cy="262357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8" name="Slide Number Placeholder 3"/>
          <p:cNvSpPr>
            <a:spLocks noGrp="1"/>
          </p:cNvSpPr>
          <p:nvPr>
            <p:ph type="sldNum" sz="quarter" idx="12"/>
          </p:nvPr>
        </p:nvSpPr>
        <p:spPr>
          <a:xfrm>
            <a:off x="10525760" y="6551858"/>
            <a:ext cx="1641091" cy="274320"/>
          </a:xfrm>
        </p:spPr>
        <p:txBody>
          <a:bodyPr/>
          <a:lstStyle/>
          <a:p>
            <a:fld id="{4FAB73BC-B049-4115-A692-8D63A059BFB8}" type="slidenum">
              <a:rPr lang="en-US" sz="1100" dirty="0">
                <a:solidFill>
                  <a:schemeClr val="bg1"/>
                </a:solidFill>
              </a:rPr>
              <a:t>50</a:t>
            </a:fld>
            <a:endParaRPr lang="en-US" sz="1100" dirty="0">
              <a:solidFill>
                <a:schemeClr val="bg1"/>
              </a:solidFill>
            </a:endParaRPr>
          </a:p>
        </p:txBody>
      </p:sp>
    </p:spTree>
    <p:extLst>
      <p:ext uri="{BB962C8B-B14F-4D97-AF65-F5344CB8AC3E}">
        <p14:creationId xmlns:p14="http://schemas.microsoft.com/office/powerpoint/2010/main" val="205002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062" y="180303"/>
            <a:ext cx="11797048" cy="6503831"/>
          </a:xfrm>
          <a:solidFill>
            <a:schemeClr val="bg1"/>
          </a:solidFill>
          <a:ln>
            <a:solidFill>
              <a:schemeClr val="accent1"/>
            </a:solidFill>
          </a:ln>
          <a:scene3d>
            <a:camera prst="orthographicFront"/>
            <a:lightRig rig="threePt" dir="t"/>
          </a:scene3d>
          <a:sp3d>
            <a:bevelT w="165100" prst="coolSlant"/>
          </a:sp3d>
        </p:spPr>
        <p:txBody>
          <a:bodyPr anchor="ctr">
            <a:normAutofit/>
            <a:sp3d extrusionH="57150">
              <a:bevelT w="38100" h="38100"/>
            </a:sp3d>
          </a:bodyPr>
          <a:lstStyle/>
          <a:p>
            <a:pPr marL="0" indent="0">
              <a:buNone/>
            </a:pPr>
            <a:endParaRPr lang="en-US" sz="1000" dirty="0" smtClean="0"/>
          </a:p>
          <a:p>
            <a:pPr marL="0" indent="0">
              <a:buNone/>
            </a:pPr>
            <a:r>
              <a:rPr lang="en-US" sz="2400" dirty="0" smtClean="0"/>
              <a:t>The phrase – </a:t>
            </a:r>
            <a:r>
              <a:rPr lang="en-US" sz="2400" b="1" dirty="0" err="1" smtClean="0">
                <a:solidFill>
                  <a:srgbClr val="CC9900"/>
                </a:solidFill>
              </a:rPr>
              <a:t>beyn</a:t>
            </a:r>
            <a:r>
              <a:rPr lang="en-US" sz="2400" b="1" dirty="0" smtClean="0">
                <a:solidFill>
                  <a:srgbClr val="CC9900"/>
                </a:solidFill>
              </a:rPr>
              <a:t> ha </a:t>
            </a:r>
            <a:r>
              <a:rPr lang="en-US" sz="2400" b="1" dirty="0" err="1" smtClean="0">
                <a:solidFill>
                  <a:srgbClr val="CC9900"/>
                </a:solidFill>
              </a:rPr>
              <a:t>arbayim</a:t>
            </a:r>
            <a:r>
              <a:rPr lang="en-US" sz="2400" b="1" dirty="0" smtClean="0">
                <a:solidFill>
                  <a:srgbClr val="CC9900"/>
                </a:solidFill>
              </a:rPr>
              <a:t> </a:t>
            </a:r>
            <a:r>
              <a:rPr lang="en-US" sz="2400" dirty="0" smtClean="0"/>
              <a:t>– is found </a:t>
            </a:r>
            <a:r>
              <a:rPr lang="en-US" sz="2400" b="1" dirty="0" smtClean="0">
                <a:solidFill>
                  <a:srgbClr val="FF0000"/>
                </a:solidFill>
              </a:rPr>
              <a:t>10</a:t>
            </a:r>
            <a:r>
              <a:rPr lang="en-US" sz="2400" dirty="0" smtClean="0"/>
              <a:t> times in the Scriptures.</a:t>
            </a:r>
          </a:p>
          <a:p>
            <a:pPr marL="0" indent="0">
              <a:buNone/>
            </a:pPr>
            <a:r>
              <a:rPr lang="en-US" sz="2400" dirty="0" smtClean="0"/>
              <a:t>The verses are:  </a:t>
            </a:r>
            <a:r>
              <a:rPr lang="en-US" sz="2400" b="1" dirty="0" smtClean="0">
                <a:solidFill>
                  <a:srgbClr val="00B050"/>
                </a:solidFill>
              </a:rPr>
              <a:t>Exodus</a:t>
            </a:r>
            <a:r>
              <a:rPr lang="en-US" sz="2400" dirty="0" smtClean="0"/>
              <a:t> 12:6/ 16:12/ 29:39,41/ 30:8/ </a:t>
            </a:r>
            <a:r>
              <a:rPr lang="en-US" sz="2400" b="1" dirty="0" smtClean="0">
                <a:solidFill>
                  <a:srgbClr val="00B050"/>
                </a:solidFill>
              </a:rPr>
              <a:t>Lev</a:t>
            </a:r>
            <a:r>
              <a:rPr lang="en-US" sz="2400" dirty="0" smtClean="0"/>
              <a:t> 23:5/ </a:t>
            </a:r>
            <a:r>
              <a:rPr lang="en-US" sz="2400" b="1" dirty="0" err="1" smtClean="0">
                <a:solidFill>
                  <a:srgbClr val="00B050"/>
                </a:solidFill>
              </a:rPr>
              <a:t>Num</a:t>
            </a:r>
            <a:r>
              <a:rPr lang="en-US" sz="2400" dirty="0" smtClean="0"/>
              <a:t> 9:3,5,11/ 28:4.</a:t>
            </a:r>
          </a:p>
          <a:p>
            <a:pPr marL="0" indent="0">
              <a:buNone/>
            </a:pPr>
            <a:endParaRPr lang="en-US" sz="2400" dirty="0" smtClean="0"/>
          </a:p>
          <a:p>
            <a:pPr marL="0" indent="0">
              <a:buNone/>
            </a:pPr>
            <a:r>
              <a:rPr lang="en-US" sz="2400" dirty="0" smtClean="0"/>
              <a:t>This phrase is mistakenly considered controversial and needs attention so it can be understood according to the Hebrew language definitions.</a:t>
            </a:r>
          </a:p>
          <a:p>
            <a:pPr marL="0" indent="0">
              <a:buNone/>
            </a:pPr>
            <a:endParaRPr lang="en-US" sz="2400" dirty="0" smtClean="0"/>
          </a:p>
          <a:p>
            <a:pPr marL="0" indent="0">
              <a:buNone/>
            </a:pPr>
            <a:r>
              <a:rPr lang="en-US" sz="2400" dirty="0" smtClean="0"/>
              <a:t>In the </a:t>
            </a:r>
            <a:r>
              <a:rPr lang="en-US" sz="2400" dirty="0" err="1" smtClean="0"/>
              <a:t>PPt</a:t>
            </a:r>
            <a:r>
              <a:rPr lang="en-US" sz="2400" dirty="0" smtClean="0"/>
              <a:t> study – </a:t>
            </a:r>
            <a:r>
              <a:rPr lang="en-US" sz="2400" b="1" i="1" dirty="0" smtClean="0">
                <a:solidFill>
                  <a:srgbClr val="FF3300"/>
                </a:solidFill>
                <a:latin typeface="Georgia" panose="02040502050405020303" pitchFamily="18" charset="0"/>
              </a:rPr>
              <a:t>The Hebrew Evening </a:t>
            </a:r>
            <a:r>
              <a:rPr lang="en-US" sz="2400" dirty="0" smtClean="0"/>
              <a:t>– we have seen the definitions that profoundly expose </a:t>
            </a:r>
            <a:r>
              <a:rPr lang="en-US" sz="2400" dirty="0"/>
              <a:t>the </a:t>
            </a:r>
            <a:r>
              <a:rPr lang="en-US" sz="2400" dirty="0" smtClean="0"/>
              <a:t>meaning of – </a:t>
            </a:r>
            <a:r>
              <a:rPr lang="en-US" sz="2400" b="1" dirty="0" smtClean="0">
                <a:solidFill>
                  <a:srgbClr val="CC9900"/>
                </a:solidFill>
              </a:rPr>
              <a:t>mixture</a:t>
            </a:r>
            <a:r>
              <a:rPr lang="en-US" sz="2400" dirty="0" smtClean="0"/>
              <a:t> – which applies directly to the word </a:t>
            </a:r>
            <a:r>
              <a:rPr lang="en-US" sz="2400" b="1" dirty="0" err="1" smtClean="0">
                <a:solidFill>
                  <a:srgbClr val="CC9900"/>
                </a:solidFill>
              </a:rPr>
              <a:t>ereb</a:t>
            </a:r>
            <a:r>
              <a:rPr lang="en-US" sz="2400" b="1" dirty="0" smtClean="0">
                <a:solidFill>
                  <a:srgbClr val="00B050"/>
                </a:solidFill>
              </a:rPr>
              <a:t> </a:t>
            </a:r>
            <a:r>
              <a:rPr lang="en-US" sz="2400" dirty="0" smtClean="0"/>
              <a:t>(evening).</a:t>
            </a:r>
          </a:p>
          <a:p>
            <a:pPr marL="0" indent="0">
              <a:buNone/>
            </a:pPr>
            <a:endParaRPr lang="en-US" sz="2400" dirty="0" smtClean="0"/>
          </a:p>
          <a:p>
            <a:pPr marL="0" indent="0">
              <a:buNone/>
            </a:pPr>
            <a:r>
              <a:rPr lang="en-US" sz="2400" dirty="0" smtClean="0"/>
              <a:t>This same exact word – </a:t>
            </a:r>
            <a:r>
              <a:rPr lang="en-US" sz="2400" b="1" dirty="0" err="1" smtClean="0">
                <a:solidFill>
                  <a:srgbClr val="CC9900"/>
                </a:solidFill>
              </a:rPr>
              <a:t>ereb</a:t>
            </a:r>
            <a:r>
              <a:rPr lang="en-US" sz="2400" dirty="0" smtClean="0"/>
              <a:t> –</a:t>
            </a:r>
            <a:r>
              <a:rPr lang="en-US" sz="2400" dirty="0"/>
              <a:t> </a:t>
            </a:r>
            <a:r>
              <a:rPr lang="en-US" sz="2400" dirty="0" smtClean="0"/>
              <a:t>provides the base word for the </a:t>
            </a:r>
            <a:r>
              <a:rPr lang="en-US" sz="2400" dirty="0" smtClean="0">
                <a:solidFill>
                  <a:srgbClr val="FF0000"/>
                </a:solidFill>
              </a:rPr>
              <a:t>plural</a:t>
            </a:r>
            <a:r>
              <a:rPr lang="en-US" sz="2400" dirty="0" smtClean="0"/>
              <a:t> – </a:t>
            </a:r>
            <a:r>
              <a:rPr lang="en-US" sz="2400" b="1" dirty="0" err="1" smtClean="0">
                <a:solidFill>
                  <a:srgbClr val="CC9900"/>
                </a:solidFill>
              </a:rPr>
              <a:t>arbayim</a:t>
            </a:r>
            <a:r>
              <a:rPr lang="en-US" sz="2400" b="1" dirty="0" smtClean="0">
                <a:solidFill>
                  <a:srgbClr val="00B050"/>
                </a:solidFill>
              </a:rPr>
              <a:t> </a:t>
            </a:r>
            <a:r>
              <a:rPr lang="en-US" sz="2400" dirty="0" smtClean="0"/>
              <a:t>(</a:t>
            </a:r>
            <a:r>
              <a:rPr lang="en-US" sz="2400" b="1" dirty="0" smtClean="0">
                <a:solidFill>
                  <a:srgbClr val="CC9900"/>
                </a:solidFill>
              </a:rPr>
              <a:t>mixtures – {evening and morning}</a:t>
            </a:r>
            <a:r>
              <a:rPr lang="en-US" sz="2400" dirty="0" smtClean="0"/>
              <a:t>.)</a:t>
            </a:r>
          </a:p>
        </p:txBody>
      </p:sp>
      <p:sp>
        <p:nvSpPr>
          <p:cNvPr id="4" name="Slide Number Placeholder 3"/>
          <p:cNvSpPr>
            <a:spLocks noGrp="1"/>
          </p:cNvSpPr>
          <p:nvPr>
            <p:ph type="sldNum" sz="quarter" idx="12"/>
          </p:nvPr>
        </p:nvSpPr>
        <p:spPr>
          <a:xfrm>
            <a:off x="11756735" y="6575400"/>
            <a:ext cx="443284" cy="274320"/>
          </a:xfrm>
        </p:spPr>
        <p:txBody>
          <a:bodyPr/>
          <a:lstStyle/>
          <a:p>
            <a:fld id="{4FAB73BC-B049-4115-A692-8D63A059BFB8}" type="slidenum">
              <a:rPr lang="en-US" sz="1100" dirty="0">
                <a:solidFill>
                  <a:schemeClr val="tx1"/>
                </a:solidFill>
              </a:rPr>
              <a:t>6</a:t>
            </a:fld>
            <a:endParaRPr lang="en-US" sz="1100" dirty="0">
              <a:solidFill>
                <a:schemeClr val="tx1"/>
              </a:solidFill>
            </a:endParaRPr>
          </a:p>
        </p:txBody>
      </p:sp>
    </p:spTree>
    <p:extLst>
      <p:ext uri="{BB962C8B-B14F-4D97-AF65-F5344CB8AC3E}">
        <p14:creationId xmlns:p14="http://schemas.microsoft.com/office/powerpoint/2010/main" val="218137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062" y="180303"/>
            <a:ext cx="11797048" cy="6503831"/>
          </a:xfrm>
          <a:solidFill>
            <a:schemeClr val="bg1"/>
          </a:solidFill>
          <a:ln w="76200">
            <a:solidFill>
              <a:schemeClr val="accent1"/>
            </a:solidFill>
          </a:ln>
          <a:scene3d>
            <a:camera prst="orthographicFront"/>
            <a:lightRig rig="threePt" dir="t"/>
          </a:scene3d>
          <a:sp3d>
            <a:bevelT w="165100" prst="coolSlant"/>
          </a:sp3d>
        </p:spPr>
        <p:txBody>
          <a:bodyPr>
            <a:normAutofit/>
            <a:sp3d extrusionH="57150">
              <a:bevelT w="38100" h="38100"/>
            </a:sp3d>
          </a:bodyPr>
          <a:lstStyle/>
          <a:p>
            <a:pPr marL="0" indent="0">
              <a:buNone/>
            </a:pPr>
            <a:endParaRPr lang="en-US" sz="1000" dirty="0" smtClean="0"/>
          </a:p>
          <a:p>
            <a:pPr marL="0" indent="0">
              <a:buNone/>
            </a:pPr>
            <a:endParaRPr lang="en-US" sz="2400" dirty="0" smtClean="0"/>
          </a:p>
          <a:p>
            <a:pPr marL="0" indent="0">
              <a:buNone/>
            </a:pPr>
            <a:r>
              <a:rPr lang="en-US" sz="2400" dirty="0" smtClean="0"/>
              <a:t>The – </a:t>
            </a:r>
            <a:r>
              <a:rPr lang="en-US" sz="2400" b="1" dirty="0" err="1" smtClean="0">
                <a:solidFill>
                  <a:srgbClr val="00B050"/>
                </a:solidFill>
              </a:rPr>
              <a:t>beyn</a:t>
            </a:r>
            <a:r>
              <a:rPr lang="en-US" sz="2400" dirty="0" smtClean="0"/>
              <a:t> – provides the meaning of - </a:t>
            </a:r>
            <a:r>
              <a:rPr lang="en-US" sz="2400" b="1" dirty="0" smtClean="0">
                <a:solidFill>
                  <a:srgbClr val="990099"/>
                </a:solidFill>
              </a:rPr>
              <a:t>in between, betwixt, asunder, within, out of, from.</a:t>
            </a:r>
            <a:r>
              <a:rPr lang="en-US" sz="2400" b="1" dirty="0" smtClean="0"/>
              <a:t>    </a:t>
            </a:r>
            <a:r>
              <a:rPr lang="en-US" sz="2400" dirty="0" smtClean="0"/>
              <a:t>(</a:t>
            </a:r>
            <a:r>
              <a:rPr lang="en-US" sz="2400" dirty="0" smtClean="0">
                <a:solidFill>
                  <a:srgbClr val="008080"/>
                </a:solidFill>
                <a:latin typeface="Georgia" panose="02040502050405020303" pitchFamily="18" charset="0"/>
              </a:rPr>
              <a:t>Brown Driver Briggs</a:t>
            </a:r>
            <a:r>
              <a:rPr lang="en-US" sz="2400" dirty="0" smtClean="0"/>
              <a:t>)</a:t>
            </a:r>
          </a:p>
          <a:p>
            <a:pPr marL="0" indent="0">
              <a:buNone/>
            </a:pPr>
            <a:endParaRPr lang="en-US" sz="2400" dirty="0" smtClean="0"/>
          </a:p>
          <a:p>
            <a:pPr marL="0" indent="0">
              <a:buNone/>
            </a:pPr>
            <a:r>
              <a:rPr lang="en-US" sz="2400" dirty="0" smtClean="0"/>
              <a:t>John Parkhurst, in his 1762,  </a:t>
            </a:r>
            <a:r>
              <a:rPr lang="en-US" sz="2400" dirty="0" smtClean="0">
                <a:solidFill>
                  <a:srgbClr val="008080"/>
                </a:solidFill>
                <a:latin typeface="Georgia" panose="02040502050405020303" pitchFamily="18" charset="0"/>
              </a:rPr>
              <a:t>A Hebrew Lexicon - </a:t>
            </a:r>
            <a:r>
              <a:rPr lang="en-US" sz="2400" dirty="0" smtClean="0"/>
              <a:t>gives</a:t>
            </a:r>
            <a:r>
              <a:rPr lang="en-US" sz="2400" dirty="0" smtClean="0">
                <a:latin typeface="Century" pitchFamily="18" charset="0"/>
              </a:rPr>
              <a:t> </a:t>
            </a:r>
            <a:r>
              <a:rPr lang="en-US" sz="2400" dirty="0" smtClean="0"/>
              <a:t>subtle</a:t>
            </a:r>
            <a:r>
              <a:rPr lang="en-US" sz="2400" dirty="0" smtClean="0">
                <a:latin typeface="Century" pitchFamily="18" charset="0"/>
              </a:rPr>
              <a:t> </a:t>
            </a:r>
            <a:r>
              <a:rPr lang="en-US" sz="2400" dirty="0" smtClean="0"/>
              <a:t>credence to the Jewish concept of the evening starting at noon but then adds this interesting comment – </a:t>
            </a:r>
          </a:p>
          <a:p>
            <a:pPr marL="0" indent="0">
              <a:buNone/>
            </a:pPr>
            <a:endParaRPr lang="en-US" sz="2400" dirty="0"/>
          </a:p>
        </p:txBody>
      </p:sp>
      <p:sp>
        <p:nvSpPr>
          <p:cNvPr id="4" name="Rectangle 3"/>
          <p:cNvSpPr/>
          <p:nvPr/>
        </p:nvSpPr>
        <p:spPr>
          <a:xfrm>
            <a:off x="695911" y="4596234"/>
            <a:ext cx="10624457" cy="914400"/>
          </a:xfrm>
          <a:prstGeom prst="rect">
            <a:avLst/>
          </a:prstGeom>
          <a:noFill/>
          <a:ln w="76200">
            <a:solidFill>
              <a:srgbClr val="FF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4000" b="1" dirty="0">
                <a:solidFill>
                  <a:srgbClr val="990099"/>
                </a:solidFill>
              </a:rPr>
              <a:t>“or more literally, between the </a:t>
            </a:r>
            <a:r>
              <a:rPr lang="en-US" sz="4000" b="1" u="sng" dirty="0">
                <a:solidFill>
                  <a:srgbClr val="0000FF"/>
                </a:solidFill>
              </a:rPr>
              <a:t>mixtures</a:t>
            </a:r>
            <a:r>
              <a:rPr lang="en-US" sz="4000" dirty="0">
                <a:solidFill>
                  <a:srgbClr val="0000FF"/>
                </a:solidFill>
              </a:rPr>
              <a:t>.</a:t>
            </a:r>
            <a:r>
              <a:rPr lang="en-US" sz="4000" b="1" dirty="0">
                <a:solidFill>
                  <a:srgbClr val="0000FF"/>
                </a:solidFill>
              </a:rPr>
              <a:t>”</a:t>
            </a:r>
            <a:endParaRPr lang="en-US" sz="4000" b="1" dirty="0">
              <a:solidFill>
                <a:srgbClr val="990099"/>
              </a:solidFill>
            </a:endParaRPr>
          </a:p>
        </p:txBody>
      </p:sp>
      <p:sp>
        <p:nvSpPr>
          <p:cNvPr id="2" name="Lightning Bolt 1"/>
          <p:cNvSpPr/>
          <p:nvPr/>
        </p:nvSpPr>
        <p:spPr>
          <a:xfrm rot="4739168">
            <a:off x="9591517" y="3126750"/>
            <a:ext cx="1334210" cy="1660712"/>
          </a:xfrm>
          <a:prstGeom prst="lightningBolt">
            <a:avLst/>
          </a:prstGeom>
          <a:solidFill>
            <a:schemeClr val="accent3">
              <a:lumMod val="60000"/>
              <a:lumOff val="40000"/>
            </a:schemeClr>
          </a:solidFill>
          <a:ln w="57150">
            <a:solidFill>
              <a:srgbClr val="0000FF"/>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7</a:t>
            </a:fld>
            <a:endParaRPr lang="en-US" sz="1100" dirty="0">
              <a:solidFill>
                <a:schemeClr val="tx1"/>
              </a:solidFill>
            </a:endParaRPr>
          </a:p>
        </p:txBody>
      </p:sp>
    </p:spTree>
    <p:extLst>
      <p:ext uri="{BB962C8B-B14F-4D97-AF65-F5344CB8AC3E}">
        <p14:creationId xmlns:p14="http://schemas.microsoft.com/office/powerpoint/2010/main" val="329277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anim calcmode="lin" valueType="num">
                                      <p:cBhvr>
                                        <p:cTn id="9" dur="1250" fill="hold"/>
                                        <p:tgtEl>
                                          <p:spTgt spid="4"/>
                                        </p:tgtEl>
                                        <p:attrNameLst>
                                          <p:attrName>style.rotation</p:attrName>
                                        </p:attrNameLst>
                                      </p:cBhvr>
                                      <p:tavLst>
                                        <p:tav tm="0">
                                          <p:val>
                                            <p:fltVal val="90"/>
                                          </p:val>
                                        </p:tav>
                                        <p:tav tm="100000">
                                          <p:val>
                                            <p:fltVal val="0"/>
                                          </p:val>
                                        </p:tav>
                                      </p:tavLst>
                                    </p:anim>
                                    <p:animEffect transition="in" filter="fade">
                                      <p:cBhvr>
                                        <p:cTn id="10" dur="1250"/>
                                        <p:tgtEl>
                                          <p:spTgt spid="4"/>
                                        </p:tgtEl>
                                      </p:cBhvr>
                                    </p:animEffect>
                                  </p:childTnLst>
                                </p:cTn>
                              </p:par>
                              <p:par>
                                <p:cTn id="11" presetID="47" presetClass="entr" presetSubtype="0" fill="hold" grpId="0" nodeType="withEffect">
                                  <p:stCondLst>
                                    <p:cond delay="1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180303"/>
            <a:ext cx="11809927" cy="6478073"/>
          </a:xfrm>
          <a:solidFill>
            <a:schemeClr val="bg1"/>
          </a:solidFill>
          <a:ln>
            <a:solidFill>
              <a:schemeClr val="accent1"/>
            </a:solidFill>
          </a:ln>
          <a:scene3d>
            <a:camera prst="orthographicFront"/>
            <a:lightRig rig="threePt" dir="t"/>
          </a:scene3d>
          <a:sp3d>
            <a:bevelT w="165100" prst="coolSlant"/>
          </a:sp3d>
        </p:spPr>
        <p:txBody>
          <a:bodyPr anchor="ctr">
            <a:normAutofit lnSpcReduction="10000"/>
            <a:sp3d extrusionH="57150">
              <a:bevelT w="38100" h="38100"/>
            </a:sp3d>
          </a:bodyPr>
          <a:lstStyle/>
          <a:p>
            <a:pPr marL="0" indent="0">
              <a:buNone/>
            </a:pPr>
            <a:r>
              <a:rPr lang="en-US" sz="2400" dirty="0" smtClean="0"/>
              <a:t>Quite interestingly, J Parkhurst is directly indicating the authentic Hebrew meaning to be taken from the actual verb event – </a:t>
            </a:r>
            <a:r>
              <a:rPr lang="en-US" sz="2400" b="1" dirty="0" smtClean="0">
                <a:solidFill>
                  <a:srgbClr val="990099"/>
                </a:solidFill>
              </a:rPr>
              <a:t>mixing</a:t>
            </a:r>
            <a:r>
              <a:rPr lang="en-US" sz="2400" dirty="0" smtClean="0"/>
              <a:t> – and apply it to time.</a:t>
            </a:r>
          </a:p>
          <a:p>
            <a:pPr marL="0" indent="0">
              <a:buNone/>
            </a:pPr>
            <a:r>
              <a:rPr lang="en-US" sz="2400" dirty="0" smtClean="0"/>
              <a:t> </a:t>
            </a:r>
          </a:p>
          <a:p>
            <a:pPr marL="0" indent="0">
              <a:buNone/>
            </a:pPr>
            <a:r>
              <a:rPr lang="en-US" sz="2400" dirty="0" smtClean="0"/>
              <a:t>There are two times when this </a:t>
            </a:r>
            <a:r>
              <a:rPr lang="en-US" sz="2400" b="1" dirty="0" smtClean="0">
                <a:solidFill>
                  <a:srgbClr val="990099"/>
                </a:solidFill>
              </a:rPr>
              <a:t>mixing of light and darkness </a:t>
            </a:r>
            <a:r>
              <a:rPr lang="en-US" sz="2400" dirty="0" smtClean="0">
                <a:solidFill>
                  <a:schemeClr val="tx2">
                    <a:lumMod val="75000"/>
                  </a:schemeClr>
                </a:solidFill>
              </a:rPr>
              <a:t>(as applied to time) </a:t>
            </a:r>
            <a:r>
              <a:rPr lang="en-US" sz="2400" dirty="0" smtClean="0"/>
              <a:t>is found. The </a:t>
            </a:r>
            <a:r>
              <a:rPr lang="en-US" sz="2400" u="sng" dirty="0" smtClean="0"/>
              <a:t>light and darkness mixtures</a:t>
            </a:r>
            <a:r>
              <a:rPr lang="en-US" sz="2400" dirty="0" smtClean="0"/>
              <a:t> are found early in the </a:t>
            </a:r>
            <a:r>
              <a:rPr lang="en-US" sz="2400" b="1" dirty="0" smtClean="0">
                <a:solidFill>
                  <a:srgbClr val="00B050"/>
                </a:solidFill>
              </a:rPr>
              <a:t>boqer</a:t>
            </a:r>
            <a:r>
              <a:rPr lang="en-US" sz="2400" dirty="0" smtClean="0"/>
              <a:t> (morning) before Sunrise, and after the sun has set and the indirect light from the sun is allowed to mix/mingle, with the ensuing darkness – called </a:t>
            </a:r>
            <a:r>
              <a:rPr lang="en-US" sz="2400" b="1" dirty="0" smtClean="0">
                <a:solidFill>
                  <a:srgbClr val="CC9900"/>
                </a:solidFill>
              </a:rPr>
              <a:t>ereb.</a:t>
            </a:r>
            <a:endParaRPr lang="en-US" sz="2400" dirty="0" smtClean="0"/>
          </a:p>
          <a:p>
            <a:pPr marL="0" indent="0">
              <a:buNone/>
            </a:pPr>
            <a:endParaRPr lang="en-US" sz="2400" dirty="0" smtClean="0"/>
          </a:p>
          <a:p>
            <a:pPr marL="0" indent="0">
              <a:buNone/>
            </a:pPr>
            <a:r>
              <a:rPr lang="en-US" sz="2400" dirty="0" smtClean="0"/>
              <a:t>According to J Parkhurst, if we then take the </a:t>
            </a:r>
            <a:r>
              <a:rPr lang="en-US" sz="2400" b="1" dirty="0" smtClean="0">
                <a:solidFill>
                  <a:srgbClr val="FF0000"/>
                </a:solidFill>
              </a:rPr>
              <a:t>very </a:t>
            </a:r>
            <a:r>
              <a:rPr lang="en-US" sz="2400" b="1" u="sng" dirty="0" smtClean="0">
                <a:solidFill>
                  <a:srgbClr val="FF0000"/>
                </a:solidFill>
              </a:rPr>
              <a:t>literal</a:t>
            </a:r>
            <a:r>
              <a:rPr lang="en-US" sz="2400" b="1" dirty="0" smtClean="0">
                <a:solidFill>
                  <a:srgbClr val="FF0000"/>
                </a:solidFill>
              </a:rPr>
              <a:t> meaning </a:t>
            </a:r>
            <a:r>
              <a:rPr lang="en-US" sz="2400" dirty="0" smtClean="0"/>
              <a:t>of </a:t>
            </a:r>
            <a:br>
              <a:rPr lang="en-US" sz="2400" dirty="0" smtClean="0"/>
            </a:br>
            <a:r>
              <a:rPr lang="en-US" sz="2400" dirty="0" smtClean="0"/>
              <a:t>the </a:t>
            </a:r>
            <a:r>
              <a:rPr lang="en-US" sz="2400" u="sng" dirty="0" smtClean="0"/>
              <a:t>mixing action</a:t>
            </a:r>
            <a:r>
              <a:rPr lang="en-US" sz="2400" dirty="0" smtClean="0"/>
              <a:t>, the real meaning of the Hebrew words will then be – </a:t>
            </a:r>
            <a:r>
              <a:rPr lang="en-US" sz="2400" b="1" dirty="0" smtClean="0">
                <a:solidFill>
                  <a:srgbClr val="990099"/>
                </a:solidFill>
              </a:rPr>
              <a:t>between the light mixtures</a:t>
            </a:r>
            <a:r>
              <a:rPr lang="en-US" sz="2400" dirty="0" smtClean="0"/>
              <a:t> of pre-sunrise </a:t>
            </a:r>
            <a:r>
              <a:rPr lang="en-US" sz="2400" b="1" dirty="0" smtClean="0">
                <a:solidFill>
                  <a:srgbClr val="00B050"/>
                </a:solidFill>
              </a:rPr>
              <a:t>[boqer] </a:t>
            </a:r>
            <a:r>
              <a:rPr lang="en-US" sz="2400" dirty="0" smtClean="0"/>
              <a:t>and post sunset </a:t>
            </a:r>
            <a:r>
              <a:rPr lang="en-US" sz="2400" b="1" dirty="0" smtClean="0">
                <a:solidFill>
                  <a:srgbClr val="CC9900"/>
                </a:solidFill>
              </a:rPr>
              <a:t>[ereb].</a:t>
            </a:r>
            <a:endParaRPr lang="en-US" sz="2400" dirty="0" smtClean="0"/>
          </a:p>
          <a:p>
            <a:pPr marL="0" indent="0">
              <a:buNone/>
            </a:pPr>
            <a:endParaRPr lang="en-US" sz="2400" dirty="0" smtClean="0"/>
          </a:p>
          <a:p>
            <a:pPr marL="0" indent="0">
              <a:buNone/>
            </a:pPr>
            <a:r>
              <a:rPr lang="en-US" sz="2400" dirty="0" smtClean="0"/>
              <a:t>To see if this concept will be </a:t>
            </a:r>
            <a:r>
              <a:rPr lang="en-US" sz="2400" u="sng" dirty="0" smtClean="0"/>
              <a:t>welcomed by Scriptural alignment</a:t>
            </a:r>
            <a:r>
              <a:rPr lang="en-US" sz="2400" dirty="0" smtClean="0"/>
              <a:t>, we will need to look closely at the cited verses.</a:t>
            </a:r>
          </a:p>
          <a:p>
            <a:pPr marL="0" indent="0">
              <a:buNone/>
            </a:pPr>
            <a:r>
              <a:rPr lang="en-US" sz="2400" dirty="0" smtClean="0"/>
              <a:t>Let’s first look at an illustration to be sure we are on the same page.</a:t>
            </a:r>
            <a:endParaRPr lang="en-US" sz="2400" dirty="0"/>
          </a:p>
        </p:txBody>
      </p:sp>
      <p:sp>
        <p:nvSpPr>
          <p:cNvPr id="4" name="Slide Number Placeholder 3"/>
          <p:cNvSpPr>
            <a:spLocks noGrp="1"/>
          </p:cNvSpPr>
          <p:nvPr>
            <p:ph type="sldNum" sz="quarter" idx="12"/>
          </p:nvPr>
        </p:nvSpPr>
        <p:spPr>
          <a:xfrm>
            <a:off x="11554604" y="6363645"/>
            <a:ext cx="443284" cy="274320"/>
          </a:xfrm>
        </p:spPr>
        <p:txBody>
          <a:bodyPr/>
          <a:lstStyle/>
          <a:p>
            <a:fld id="{4FAB73BC-B049-4115-A692-8D63A059BFB8}" type="slidenum">
              <a:rPr lang="en-US" sz="1100" dirty="0">
                <a:solidFill>
                  <a:schemeClr val="tx1"/>
                </a:solidFill>
              </a:rPr>
              <a:t>8</a:t>
            </a:fld>
            <a:endParaRPr lang="en-US" sz="1100" dirty="0">
              <a:solidFill>
                <a:schemeClr val="tx1"/>
              </a:solidFill>
            </a:endParaRPr>
          </a:p>
        </p:txBody>
      </p:sp>
    </p:spTree>
    <p:extLst>
      <p:ext uri="{BB962C8B-B14F-4D97-AF65-F5344CB8AC3E}">
        <p14:creationId xmlns:p14="http://schemas.microsoft.com/office/powerpoint/2010/main" val="13082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062" y="167425"/>
            <a:ext cx="11797048" cy="6503831"/>
          </a:xfrm>
          <a:solidFill>
            <a:schemeClr val="bg1"/>
          </a:solidFill>
          <a:ln>
            <a:solidFill>
              <a:schemeClr val="accent1"/>
            </a:solidFill>
          </a:ln>
          <a:scene3d>
            <a:camera prst="orthographicFront"/>
            <a:lightRig rig="threePt" dir="t"/>
          </a:scene3d>
          <a:sp3d>
            <a:bevelT w="165100" prst="coolSlant"/>
          </a:sp3d>
        </p:spPr>
        <p:txBody>
          <a:bodyPr>
            <a:sp3d extrusionH="57150">
              <a:bevelT w="38100" h="38100"/>
            </a:sp3d>
          </a:bodyPr>
          <a:lstStyle/>
          <a:p>
            <a:pPr marL="0" indent="0" algn="ctr">
              <a:buNone/>
            </a:pPr>
            <a:r>
              <a:rPr lang="en-US" sz="5400" b="1" spc="300" dirty="0">
                <a:solidFill>
                  <a:srgbClr val="9933FF"/>
                </a:solidFill>
                <a:latin typeface="Baskerville Old Face" pitchFamily="18" charset="0"/>
              </a:rPr>
              <a:t>L</a:t>
            </a:r>
            <a:r>
              <a:rPr lang="en-US" sz="5400" b="1" spc="300" dirty="0" smtClean="0">
                <a:solidFill>
                  <a:srgbClr val="9933FF"/>
                </a:solidFill>
                <a:latin typeface="Baskerville Old Face" pitchFamily="18" charset="0"/>
              </a:rPr>
              <a:t>ocation of </a:t>
            </a:r>
            <a:r>
              <a:rPr lang="en-US" sz="5400" b="1" spc="300" dirty="0" err="1">
                <a:solidFill>
                  <a:srgbClr val="9933FF"/>
                </a:solidFill>
                <a:latin typeface="Baskerville Old Face" pitchFamily="18" charset="0"/>
              </a:rPr>
              <a:t>Ereb</a:t>
            </a:r>
            <a:r>
              <a:rPr lang="en-US" sz="2400" dirty="0" smtClean="0"/>
              <a:t>(s</a:t>
            </a:r>
            <a:r>
              <a:rPr lang="en-US" sz="2400" dirty="0"/>
              <a:t>)</a:t>
            </a:r>
            <a:r>
              <a:rPr lang="en-US" sz="5400" b="1" dirty="0" smtClean="0">
                <a:solidFill>
                  <a:srgbClr val="9933FF"/>
                </a:solidFill>
                <a:latin typeface="Baskerville Old Face" pitchFamily="18" charset="0"/>
              </a:rPr>
              <a:t>!</a:t>
            </a:r>
            <a:endParaRPr lang="en-US" sz="2800" dirty="0" smtClean="0"/>
          </a:p>
          <a:p>
            <a:pPr marL="0" indent="0" algn="ctr">
              <a:buNone/>
            </a:pPr>
            <a:endParaRPr lang="en-US" sz="2800" dirty="0"/>
          </a:p>
          <a:p>
            <a:pPr marL="0" indent="0" algn="ctr">
              <a:buNone/>
            </a:pPr>
            <a:endParaRPr lang="en-US" sz="2800" dirty="0" smtClean="0"/>
          </a:p>
          <a:p>
            <a:pPr marL="0" indent="0" algn="ctr">
              <a:buNone/>
            </a:pPr>
            <a:endParaRPr lang="en-US" sz="2800" dirty="0">
              <a:effectLst>
                <a:glow rad="127000">
                  <a:srgbClr val="00FF00"/>
                </a:glow>
              </a:effectLst>
            </a:endParaRPr>
          </a:p>
          <a:p>
            <a:pPr marL="0" indent="0" algn="ctr">
              <a:buNone/>
            </a:pPr>
            <a:endParaRPr lang="en-US" sz="2800" dirty="0" smtClean="0">
              <a:effectLst>
                <a:glow rad="127000">
                  <a:srgbClr val="00FF00"/>
                </a:glow>
              </a:effectLst>
            </a:endParaRPr>
          </a:p>
          <a:p>
            <a:pPr marL="0" indent="0" algn="ctr">
              <a:buNone/>
            </a:pPr>
            <a:endParaRPr lang="en-US" sz="2800" dirty="0">
              <a:effectLst>
                <a:glow rad="127000">
                  <a:srgbClr val="00FF00"/>
                </a:glow>
              </a:effectLst>
            </a:endParaRPr>
          </a:p>
          <a:p>
            <a:pPr marL="0" indent="0" algn="ctr">
              <a:buNone/>
            </a:pPr>
            <a:endParaRPr lang="en-US" sz="2800" dirty="0" smtClean="0"/>
          </a:p>
          <a:p>
            <a:pPr marL="0" indent="0">
              <a:buNone/>
            </a:pPr>
            <a:r>
              <a:rPr lang="en-US" sz="2800" dirty="0"/>
              <a:t>	</a:t>
            </a:r>
            <a:r>
              <a:rPr lang="en-US" sz="2800" dirty="0" smtClean="0"/>
              <a:t>  </a:t>
            </a:r>
            <a:r>
              <a:rPr lang="en-US" sz="2800" b="1" dirty="0" smtClean="0">
                <a:solidFill>
                  <a:srgbClr val="FF0000"/>
                </a:solidFill>
              </a:rPr>
              <a:t>Dawn</a:t>
            </a:r>
            <a:r>
              <a:rPr lang="en-US" sz="2800" dirty="0" smtClean="0"/>
              <a:t>          </a:t>
            </a:r>
            <a:r>
              <a:rPr lang="en-US" sz="2800" b="1" dirty="0" smtClean="0">
                <a:solidFill>
                  <a:srgbClr val="F725E8"/>
                </a:solidFill>
              </a:rPr>
              <a:t>Sunrise</a:t>
            </a:r>
            <a:r>
              <a:rPr lang="en-US" sz="2800" dirty="0" smtClean="0"/>
              <a:t>				  </a:t>
            </a:r>
            <a:r>
              <a:rPr lang="en-US" sz="2800" b="1" dirty="0" smtClean="0">
                <a:solidFill>
                  <a:srgbClr val="FFC000"/>
                </a:solidFill>
              </a:rPr>
              <a:t>Sunset</a:t>
            </a:r>
            <a:r>
              <a:rPr lang="en-US" sz="2800" dirty="0" smtClean="0"/>
              <a:t>        </a:t>
            </a:r>
            <a:r>
              <a:rPr lang="en-US" sz="2800" b="1" dirty="0" smtClean="0">
                <a:solidFill>
                  <a:schemeClr val="bg1">
                    <a:lumMod val="50000"/>
                  </a:schemeClr>
                </a:solidFill>
              </a:rPr>
              <a:t>Dusk</a:t>
            </a:r>
            <a:endParaRPr lang="en-US" sz="2800" b="1" dirty="0">
              <a:solidFill>
                <a:schemeClr val="bg1">
                  <a:lumMod val="50000"/>
                </a:schemeClr>
              </a:solidFill>
            </a:endParaRPr>
          </a:p>
        </p:txBody>
      </p:sp>
      <p:sp>
        <p:nvSpPr>
          <p:cNvPr id="2" name="Rectangle 1"/>
          <p:cNvSpPr/>
          <p:nvPr/>
        </p:nvSpPr>
        <p:spPr>
          <a:xfrm>
            <a:off x="566058" y="1219200"/>
            <a:ext cx="4735285" cy="1861457"/>
          </a:xfrm>
          <a:prstGeom prst="rect">
            <a:avLst/>
          </a:prstGeom>
          <a:noFill/>
          <a:ln w="57150">
            <a:solidFill>
              <a:srgbClr val="F725E8"/>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smtClean="0">
                <a:solidFill>
                  <a:schemeClr val="tx1"/>
                </a:solidFill>
              </a:rPr>
              <a:t>One </a:t>
            </a:r>
            <a:r>
              <a:rPr lang="en-CA" sz="2800" dirty="0" smtClean="0">
                <a:solidFill>
                  <a:srgbClr val="FF0000"/>
                </a:solidFill>
              </a:rPr>
              <a:t>(single) </a:t>
            </a:r>
            <a:r>
              <a:rPr lang="en-CA" sz="2800" b="1" dirty="0" err="1" smtClean="0">
                <a:solidFill>
                  <a:srgbClr val="CC9900"/>
                </a:solidFill>
              </a:rPr>
              <a:t>ereb</a:t>
            </a:r>
            <a:r>
              <a:rPr lang="en-CA" sz="2800" b="1" dirty="0" smtClean="0">
                <a:solidFill>
                  <a:srgbClr val="CC9900"/>
                </a:solidFill>
              </a:rPr>
              <a:t>,</a:t>
            </a:r>
            <a:r>
              <a:rPr lang="en-CA" sz="2800" dirty="0" smtClean="0">
                <a:solidFill>
                  <a:srgbClr val="CC9900"/>
                </a:solidFill>
              </a:rPr>
              <a:t> </a:t>
            </a:r>
            <a:r>
              <a:rPr lang="en-CA" sz="2800" dirty="0" smtClean="0">
                <a:solidFill>
                  <a:srgbClr val="00B050"/>
                </a:solidFill>
              </a:rPr>
              <a:t/>
            </a:r>
            <a:br>
              <a:rPr lang="en-CA" sz="2800" dirty="0" smtClean="0">
                <a:solidFill>
                  <a:srgbClr val="00B050"/>
                </a:solidFill>
              </a:rPr>
            </a:br>
            <a:r>
              <a:rPr lang="en-CA" sz="2800" dirty="0" smtClean="0">
                <a:solidFill>
                  <a:schemeClr val="tx1"/>
                </a:solidFill>
              </a:rPr>
              <a:t>light &amp; darkness mixture;</a:t>
            </a:r>
            <a:br>
              <a:rPr lang="en-CA" sz="2800" dirty="0" smtClean="0">
                <a:solidFill>
                  <a:schemeClr val="tx1"/>
                </a:solidFill>
              </a:rPr>
            </a:br>
            <a:endParaRPr lang="en-CA" sz="1000" dirty="0" smtClean="0">
              <a:solidFill>
                <a:schemeClr val="tx1"/>
              </a:solidFill>
            </a:endParaRPr>
          </a:p>
          <a:p>
            <a:pPr algn="ctr"/>
            <a:r>
              <a:rPr lang="en-CA" sz="3200" b="1" dirty="0" smtClean="0">
                <a:ln>
                  <a:solidFill>
                    <a:srgbClr val="FF9900"/>
                  </a:solidFill>
                </a:ln>
                <a:solidFill>
                  <a:schemeClr val="tx1"/>
                </a:solidFill>
                <a:effectLst>
                  <a:glow rad="127000">
                    <a:srgbClr val="00FF00"/>
                  </a:glow>
                </a:effectLst>
                <a:latin typeface="Arial Black" pitchFamily="34" charset="0"/>
              </a:rPr>
              <a:t>Pre-Sunrise</a:t>
            </a:r>
            <a:r>
              <a:rPr lang="en-CA" sz="2800" dirty="0" smtClean="0">
                <a:solidFill>
                  <a:schemeClr val="tx1"/>
                </a:solidFill>
              </a:rPr>
              <a:t>  </a:t>
            </a:r>
            <a:endParaRPr lang="en-CA" sz="2800" dirty="0">
              <a:solidFill>
                <a:schemeClr val="tx1"/>
              </a:solidFill>
            </a:endParaRPr>
          </a:p>
        </p:txBody>
      </p:sp>
      <p:sp>
        <p:nvSpPr>
          <p:cNvPr id="5" name="Rectangle 4"/>
          <p:cNvSpPr/>
          <p:nvPr/>
        </p:nvSpPr>
        <p:spPr>
          <a:xfrm>
            <a:off x="6847118" y="1219200"/>
            <a:ext cx="4768075" cy="1861457"/>
          </a:xfrm>
          <a:prstGeom prst="rect">
            <a:avLst/>
          </a:prstGeom>
          <a:noFill/>
          <a:ln w="57150">
            <a:solidFill>
              <a:srgbClr val="FFC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smtClean="0">
                <a:solidFill>
                  <a:schemeClr val="tx1"/>
                </a:solidFill>
              </a:rPr>
              <a:t>One </a:t>
            </a:r>
            <a:r>
              <a:rPr lang="en-CA" sz="2800" dirty="0" smtClean="0">
                <a:solidFill>
                  <a:srgbClr val="FF0000"/>
                </a:solidFill>
              </a:rPr>
              <a:t>(single) </a:t>
            </a:r>
            <a:r>
              <a:rPr lang="en-CA" sz="2800" b="1" dirty="0" err="1" smtClean="0">
                <a:solidFill>
                  <a:srgbClr val="CC9900"/>
                </a:solidFill>
              </a:rPr>
              <a:t>ereb</a:t>
            </a:r>
            <a:r>
              <a:rPr lang="en-CA" sz="2800" b="1" dirty="0" smtClean="0">
                <a:solidFill>
                  <a:srgbClr val="CC9900"/>
                </a:solidFill>
              </a:rPr>
              <a:t>, </a:t>
            </a:r>
            <a:r>
              <a:rPr lang="en-CA" sz="2800" b="1" dirty="0" smtClean="0">
                <a:solidFill>
                  <a:srgbClr val="00B050"/>
                </a:solidFill>
              </a:rPr>
              <a:t/>
            </a:r>
            <a:br>
              <a:rPr lang="en-CA" sz="2800" b="1" dirty="0" smtClean="0">
                <a:solidFill>
                  <a:srgbClr val="00B050"/>
                </a:solidFill>
              </a:rPr>
            </a:br>
            <a:r>
              <a:rPr lang="en-CA" sz="2800" dirty="0" smtClean="0">
                <a:solidFill>
                  <a:schemeClr val="tx1"/>
                </a:solidFill>
              </a:rPr>
              <a:t>light &amp; darkness mixture;</a:t>
            </a:r>
            <a:br>
              <a:rPr lang="en-CA" sz="2800" dirty="0" smtClean="0">
                <a:solidFill>
                  <a:schemeClr val="tx1"/>
                </a:solidFill>
              </a:rPr>
            </a:br>
            <a:r>
              <a:rPr lang="en-CA" sz="1000" dirty="0" smtClean="0">
                <a:solidFill>
                  <a:schemeClr val="bg1"/>
                </a:solidFill>
              </a:rPr>
              <a:t>.</a:t>
            </a:r>
            <a:r>
              <a:rPr lang="en-CA" sz="2800" dirty="0" smtClean="0">
                <a:solidFill>
                  <a:schemeClr val="tx1"/>
                </a:solidFill>
              </a:rPr>
              <a:t/>
            </a:r>
            <a:br>
              <a:rPr lang="en-CA" sz="2800" dirty="0" smtClean="0">
                <a:solidFill>
                  <a:schemeClr val="tx1"/>
                </a:solidFill>
              </a:rPr>
            </a:br>
            <a:r>
              <a:rPr lang="en-CA" sz="3600" dirty="0" smtClean="0">
                <a:ln>
                  <a:solidFill>
                    <a:srgbClr val="F725E8"/>
                  </a:solidFill>
                </a:ln>
                <a:solidFill>
                  <a:schemeClr val="tx1"/>
                </a:solidFill>
                <a:effectLst>
                  <a:glow rad="127000">
                    <a:srgbClr val="FFC000"/>
                  </a:glow>
                </a:effectLst>
                <a:latin typeface="Arial Black" pitchFamily="34" charset="0"/>
              </a:rPr>
              <a:t>Post-Sunset</a:t>
            </a:r>
            <a:endParaRPr lang="en-CA" sz="3600" dirty="0">
              <a:ln>
                <a:solidFill>
                  <a:srgbClr val="F725E8"/>
                </a:solidFill>
              </a:ln>
              <a:solidFill>
                <a:schemeClr val="tx1"/>
              </a:solidFill>
              <a:effectLst>
                <a:glow rad="127000">
                  <a:srgbClr val="FFC000"/>
                </a:glow>
              </a:effectLst>
              <a:latin typeface="Arial Black" pitchFamily="34" charset="0"/>
            </a:endParaRPr>
          </a:p>
        </p:txBody>
      </p:sp>
      <p:sp>
        <p:nvSpPr>
          <p:cNvPr id="7" name="Rectangle 6"/>
          <p:cNvSpPr/>
          <p:nvPr/>
        </p:nvSpPr>
        <p:spPr>
          <a:xfrm>
            <a:off x="3472544" y="5178702"/>
            <a:ext cx="5355771" cy="914400"/>
          </a:xfrm>
          <a:prstGeom prst="rect">
            <a:avLst/>
          </a:prstGeom>
          <a:noFill/>
          <a:ln w="57150">
            <a:solidFill>
              <a:srgbClr val="0000FF"/>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dirty="0" smtClean="0">
                <a:solidFill>
                  <a:srgbClr val="9933FF"/>
                </a:solidFill>
              </a:rPr>
              <a:t>Light</a:t>
            </a:r>
            <a:r>
              <a:rPr lang="en-CA" sz="4000" dirty="0" smtClean="0">
                <a:solidFill>
                  <a:srgbClr val="9933FF"/>
                </a:solidFill>
              </a:rPr>
              <a:t> </a:t>
            </a:r>
            <a:r>
              <a:rPr lang="en-CA" sz="4000" b="1" dirty="0" smtClean="0">
                <a:solidFill>
                  <a:srgbClr val="9933FF"/>
                </a:solidFill>
              </a:rPr>
              <a:t>Season</a:t>
            </a:r>
            <a:endParaRPr lang="en-CA" sz="4000" b="1" dirty="0">
              <a:solidFill>
                <a:srgbClr val="9933FF"/>
              </a:solidFill>
            </a:endParaRPr>
          </a:p>
        </p:txBody>
      </p:sp>
      <p:sp>
        <p:nvSpPr>
          <p:cNvPr id="10" name="Rectangle 9"/>
          <p:cNvSpPr/>
          <p:nvPr/>
        </p:nvSpPr>
        <p:spPr>
          <a:xfrm>
            <a:off x="2514600" y="5197952"/>
            <a:ext cx="914400" cy="914400"/>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8871857" y="5197952"/>
            <a:ext cx="914400" cy="914400"/>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Connector 12"/>
          <p:cNvCxnSpPr/>
          <p:nvPr/>
        </p:nvCxnSpPr>
        <p:spPr>
          <a:xfrm flipV="1">
            <a:off x="3472544" y="4853159"/>
            <a:ext cx="0" cy="1279071"/>
          </a:xfrm>
          <a:prstGeom prst="line">
            <a:avLst/>
          </a:prstGeom>
          <a:ln w="76200">
            <a:solidFill>
              <a:srgbClr val="F725E8"/>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838254" y="4853159"/>
            <a:ext cx="0" cy="1279071"/>
          </a:xfrm>
          <a:prstGeom prst="line">
            <a:avLst/>
          </a:prstGeom>
          <a:ln w="76200">
            <a:solidFill>
              <a:srgbClr val="FFC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480995" y="4833281"/>
            <a:ext cx="0" cy="1279072"/>
          </a:xfrm>
          <a:prstGeom prst="line">
            <a:avLst/>
          </a:prstGeom>
          <a:ln w="762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a:stCxn id="2" idx="2"/>
          </p:cNvCxnSpPr>
          <p:nvPr/>
        </p:nvCxnSpPr>
        <p:spPr>
          <a:xfrm>
            <a:off x="2933701" y="3080657"/>
            <a:ext cx="0" cy="2392160"/>
          </a:xfrm>
          <a:prstGeom prst="straightConnector1">
            <a:avLst/>
          </a:prstGeom>
          <a:ln w="76200">
            <a:solidFill>
              <a:srgbClr val="F725E8"/>
            </a:solidFill>
            <a:tailEnd type="arrow"/>
          </a:ln>
          <a:effectLst>
            <a:glow rad="127000">
              <a:srgbClr val="00FF00"/>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9274699" y="3080657"/>
            <a:ext cx="1" cy="2392159"/>
          </a:xfrm>
          <a:prstGeom prst="straightConnector1">
            <a:avLst/>
          </a:prstGeom>
          <a:ln w="76200">
            <a:solidFill>
              <a:srgbClr val="FFC000"/>
            </a:solidFill>
            <a:tailEnd type="arrow"/>
          </a:ln>
          <a:effectLst>
            <a:glow rad="127000">
              <a:srgbClr val="663300"/>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840686" y="5197952"/>
            <a:ext cx="2351313"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b="1" dirty="0" smtClean="0"/>
              <a:t>Night</a:t>
            </a:r>
            <a:endParaRPr lang="en-CA" sz="3200" b="1" dirty="0"/>
          </a:p>
        </p:txBody>
      </p:sp>
      <p:cxnSp>
        <p:nvCxnSpPr>
          <p:cNvPr id="19" name="Straight Connector 18"/>
          <p:cNvCxnSpPr/>
          <p:nvPr/>
        </p:nvCxnSpPr>
        <p:spPr>
          <a:xfrm flipV="1">
            <a:off x="9827907" y="4833281"/>
            <a:ext cx="0" cy="1279071"/>
          </a:xfrm>
          <a:prstGeom prst="line">
            <a:avLst/>
          </a:prstGeom>
          <a:ln w="76200">
            <a:solidFill>
              <a:schemeClr val="bg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Slide Number Placeholder 3"/>
          <p:cNvSpPr>
            <a:spLocks noGrp="1"/>
          </p:cNvSpPr>
          <p:nvPr>
            <p:ph type="sldNum" sz="quarter" idx="12"/>
          </p:nvPr>
        </p:nvSpPr>
        <p:spPr>
          <a:xfrm>
            <a:off x="11554604" y="6382895"/>
            <a:ext cx="443284" cy="274320"/>
          </a:xfrm>
        </p:spPr>
        <p:txBody>
          <a:bodyPr/>
          <a:lstStyle/>
          <a:p>
            <a:fld id="{4FAB73BC-B049-4115-A692-8D63A059BFB8}" type="slidenum">
              <a:rPr lang="en-US" sz="1100" dirty="0">
                <a:solidFill>
                  <a:schemeClr val="tx1"/>
                </a:solidFill>
              </a:rPr>
              <a:t>9</a:t>
            </a:fld>
            <a:endParaRPr lang="en-US" sz="1100" dirty="0">
              <a:solidFill>
                <a:schemeClr val="tx1"/>
              </a:solidFill>
            </a:endParaRPr>
          </a:p>
        </p:txBody>
      </p:sp>
    </p:spTree>
    <p:extLst>
      <p:ext uri="{BB962C8B-B14F-4D97-AF65-F5344CB8AC3E}">
        <p14:creationId xmlns:p14="http://schemas.microsoft.com/office/powerpoint/2010/main" val="24991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 calcmode="lin" valueType="num">
                                      <p:cBhvr>
                                        <p:cTn id="9" dur="1250" fill="hold"/>
                                        <p:tgtEl>
                                          <p:spTgt spid="2"/>
                                        </p:tgtEl>
                                        <p:attrNameLst>
                                          <p:attrName>style.rotation</p:attrName>
                                        </p:attrNameLst>
                                      </p:cBhvr>
                                      <p:tavLst>
                                        <p:tav tm="0">
                                          <p:val>
                                            <p:fltVal val="90"/>
                                          </p:val>
                                        </p:tav>
                                        <p:tav tm="100000">
                                          <p:val>
                                            <p:fltVal val="0"/>
                                          </p:val>
                                        </p:tav>
                                      </p:tavLst>
                                    </p:anim>
                                    <p:animEffect transition="in" filter="fade">
                                      <p:cBhvr>
                                        <p:cTn id="10" dur="1250"/>
                                        <p:tgtEl>
                                          <p:spTgt spid="2"/>
                                        </p:tgtEl>
                                      </p:cBhvr>
                                    </p:animEffect>
                                  </p:childTnLst>
                                </p:cTn>
                              </p:par>
                              <p:par>
                                <p:cTn id="11" presetID="22" presetClass="entr" presetSubtype="1" fill="hold" nodeType="withEffect">
                                  <p:stCondLst>
                                    <p:cond delay="200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1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22" presetClass="entr" presetSubtype="1" fill="hold" nodeType="withEffect">
                                  <p:stCondLst>
                                    <p:cond delay="1500"/>
                                  </p:stCondLst>
                                  <p:childTnLst>
                                    <p:set>
                                      <p:cBhvr>
                                        <p:cTn id="20" dur="1" fill="hold">
                                          <p:stCondLst>
                                            <p:cond delay="0"/>
                                          </p:stCondLst>
                                        </p:cTn>
                                        <p:tgtEl>
                                          <p:spTgt spid="27"/>
                                        </p:tgtEl>
                                        <p:attrNameLst>
                                          <p:attrName>style.visibility</p:attrName>
                                        </p:attrNameLst>
                                      </p:cBhvr>
                                      <p:to>
                                        <p:strVal val="visible"/>
                                      </p:to>
                                    </p:set>
                                    <p:animEffect transition="in" filter="wipe(up)">
                                      <p:cBhvr>
                                        <p:cTn id="21"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TM03457510[[fn=Savon]]</Template>
  <TotalTime>4061</TotalTime>
  <Words>2905</Words>
  <Application>Microsoft Office PowerPoint</Application>
  <PresentationFormat>Custom</PresentationFormat>
  <Paragraphs>537</Paragraphs>
  <Slides>50</Slides>
  <Notes>40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Savon</vt:lpstr>
      <vt:lpstr>PowerPoint Presentation</vt:lpstr>
      <vt:lpstr>BeYn  Ha  Arbayim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Mixing of Light on the  First 3 Cycles of Creation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were the Yisra’elites commanded to slay the Pesach Lamb?</vt:lpstr>
      <vt:lpstr>PowerPoint Presentation</vt:lpstr>
      <vt:lpstr>PowerPoint Presentation</vt:lpstr>
      <vt:lpstr>PowerPoint Presentation</vt:lpstr>
      <vt:lpstr>Were Yahuah’s Divine Provisions Set Aside?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 Ha Arbayim</dc:title>
  <dc:creator>timothy Astleford</dc:creator>
  <cp:lastModifiedBy>Rae</cp:lastModifiedBy>
  <cp:revision>344</cp:revision>
  <cp:lastPrinted>2018-01-28T19:36:44Z</cp:lastPrinted>
  <dcterms:created xsi:type="dcterms:W3CDTF">2016-02-14T00:39:38Z</dcterms:created>
  <dcterms:modified xsi:type="dcterms:W3CDTF">2018-01-28T19:38:56Z</dcterms:modified>
</cp:coreProperties>
</file>