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506" r:id="rId2"/>
    <p:sldMasterId id="2147484518" r:id="rId3"/>
  </p:sldMasterIdLst>
  <p:notesMasterIdLst>
    <p:notesMasterId r:id="rId83"/>
  </p:notesMasterIdLst>
  <p:handoutMasterIdLst>
    <p:handoutMasterId r:id="rId84"/>
  </p:handoutMasterIdLst>
  <p:sldIdLst>
    <p:sldId id="1581" r:id="rId4"/>
    <p:sldId id="1551" r:id="rId5"/>
    <p:sldId id="1553" r:id="rId6"/>
    <p:sldId id="1564" r:id="rId7"/>
    <p:sldId id="1565" r:id="rId8"/>
    <p:sldId id="1567" r:id="rId9"/>
    <p:sldId id="1572" r:id="rId10"/>
    <p:sldId id="1573" r:id="rId11"/>
    <p:sldId id="1574" r:id="rId12"/>
    <p:sldId id="1566" r:id="rId13"/>
    <p:sldId id="1520" r:id="rId14"/>
    <p:sldId id="1522" r:id="rId15"/>
    <p:sldId id="1550" r:id="rId16"/>
    <p:sldId id="1536" r:id="rId17"/>
    <p:sldId id="1537" r:id="rId18"/>
    <p:sldId id="1538" r:id="rId19"/>
    <p:sldId id="1539" r:id="rId20"/>
    <p:sldId id="1540" r:id="rId21"/>
    <p:sldId id="1541" r:id="rId22"/>
    <p:sldId id="1542" r:id="rId23"/>
    <p:sldId id="1543" r:id="rId24"/>
    <p:sldId id="1544" r:id="rId25"/>
    <p:sldId id="1545" r:id="rId26"/>
    <p:sldId id="1546" r:id="rId27"/>
    <p:sldId id="1547" r:id="rId28"/>
    <p:sldId id="1563" r:id="rId29"/>
    <p:sldId id="1548" r:id="rId30"/>
    <p:sldId id="1549" r:id="rId31"/>
    <p:sldId id="1503" r:id="rId32"/>
    <p:sldId id="1508" r:id="rId33"/>
    <p:sldId id="1509" r:id="rId34"/>
    <p:sldId id="1555" r:id="rId35"/>
    <p:sldId id="1511" r:id="rId36"/>
    <p:sldId id="1501" r:id="rId37"/>
    <p:sldId id="1136" r:id="rId38"/>
    <p:sldId id="1512" r:id="rId39"/>
    <p:sldId id="1396" r:id="rId40"/>
    <p:sldId id="1506" r:id="rId41"/>
    <p:sldId id="1504" r:id="rId42"/>
    <p:sldId id="960" r:id="rId43"/>
    <p:sldId id="1505" r:id="rId44"/>
    <p:sldId id="1516" r:id="rId45"/>
    <p:sldId id="1517" r:id="rId46"/>
    <p:sldId id="942" r:id="rId47"/>
    <p:sldId id="943" r:id="rId48"/>
    <p:sldId id="944" r:id="rId49"/>
    <p:sldId id="1122" r:id="rId50"/>
    <p:sldId id="946" r:id="rId51"/>
    <p:sldId id="947" r:id="rId52"/>
    <p:sldId id="948" r:id="rId53"/>
    <p:sldId id="949" r:id="rId54"/>
    <p:sldId id="1123" r:id="rId55"/>
    <p:sldId id="951" r:id="rId56"/>
    <p:sldId id="952" r:id="rId57"/>
    <p:sldId id="953" r:id="rId58"/>
    <p:sldId id="954" r:id="rId59"/>
    <p:sldId id="955" r:id="rId60"/>
    <p:sldId id="956" r:id="rId61"/>
    <p:sldId id="1514" r:id="rId62"/>
    <p:sldId id="1576" r:id="rId63"/>
    <p:sldId id="1577" r:id="rId64"/>
    <p:sldId id="1578" r:id="rId65"/>
    <p:sldId id="1579" r:id="rId66"/>
    <p:sldId id="1580" r:id="rId67"/>
    <p:sldId id="957" r:id="rId68"/>
    <p:sldId id="958" r:id="rId69"/>
    <p:sldId id="961" r:id="rId70"/>
    <p:sldId id="959" r:id="rId71"/>
    <p:sldId id="963" r:id="rId72"/>
    <p:sldId id="962" r:id="rId73"/>
    <p:sldId id="1560" r:id="rId74"/>
    <p:sldId id="1561" r:id="rId75"/>
    <p:sldId id="1558" r:id="rId76"/>
    <p:sldId id="1557" r:id="rId77"/>
    <p:sldId id="1575" r:id="rId78"/>
    <p:sldId id="1562" r:id="rId79"/>
    <p:sldId id="1556" r:id="rId80"/>
    <p:sldId id="1513" r:id="rId81"/>
    <p:sldId id="1461" r:id="rId8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40" clrIdx="0"/>
  <p:cmAuthor id="1" name="Timothy" initials="T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8E002F"/>
    <a:srgbClr val="CC0066"/>
    <a:srgbClr val="F4A583"/>
    <a:srgbClr val="006600"/>
    <a:srgbClr val="00C9C4"/>
    <a:srgbClr val="FFC9DB"/>
    <a:srgbClr val="009999"/>
    <a:srgbClr val="42907C"/>
    <a:srgbClr val="77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05" autoAdjust="0"/>
    <p:restoredTop sz="93883" autoAdjust="0"/>
  </p:normalViewPr>
  <p:slideViewPr>
    <p:cSldViewPr>
      <p:cViewPr varScale="1">
        <p:scale>
          <a:sx n="112" d="100"/>
          <a:sy n="112" d="100"/>
        </p:scale>
        <p:origin x="18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8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B90E7-68D3-4641-9F82-69B9DE1B8678}" type="doc">
      <dgm:prSet loTypeId="urn:microsoft.com/office/officeart/2005/8/layout/vList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9F5466-862B-4940-90E4-E28E7DA10901}">
      <dgm:prSet phldrT="[Text]" phldr="1"/>
      <dgm:spPr/>
      <dgm:t>
        <a:bodyPr/>
        <a:lstStyle/>
        <a:p>
          <a:pPr algn="l"/>
          <a:endParaRPr lang="en-US"/>
        </a:p>
      </dgm:t>
    </dgm:pt>
    <dgm:pt modelId="{AD742840-2E35-41F3-ACEA-08D86DDE4C27}" type="parTrans" cxnId="{A500797C-E305-4C51-8D78-CFEC659849F2}">
      <dgm:prSet/>
      <dgm:spPr/>
      <dgm:t>
        <a:bodyPr/>
        <a:lstStyle/>
        <a:p>
          <a:endParaRPr lang="en-US"/>
        </a:p>
      </dgm:t>
    </dgm:pt>
    <dgm:pt modelId="{ABBDEA39-9877-471A-82A8-90F5AE822C27}" type="sibTrans" cxnId="{A500797C-E305-4C51-8D78-CFEC659849F2}">
      <dgm:prSet/>
      <dgm:spPr/>
      <dgm:t>
        <a:bodyPr/>
        <a:lstStyle/>
        <a:p>
          <a:endParaRPr lang="en-US"/>
        </a:p>
      </dgm:t>
    </dgm:pt>
    <dgm:pt modelId="{E40EA1C4-B1BB-4646-B011-CB7FCDC97596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2A3CB316-C2B5-4A36-A3FA-87113FAF5D8B}" type="parTrans" cxnId="{3F7CE18C-3C84-4C04-AC7B-0D531AFC9474}">
      <dgm:prSet/>
      <dgm:spPr/>
      <dgm:t>
        <a:bodyPr/>
        <a:lstStyle/>
        <a:p>
          <a:endParaRPr lang="en-US"/>
        </a:p>
      </dgm:t>
    </dgm:pt>
    <dgm:pt modelId="{0612DA88-3019-48F5-9B3F-F6FD7A3FE571}" type="sibTrans" cxnId="{3F7CE18C-3C84-4C04-AC7B-0D531AFC9474}">
      <dgm:prSet/>
      <dgm:spPr/>
      <dgm:t>
        <a:bodyPr/>
        <a:lstStyle/>
        <a:p>
          <a:endParaRPr lang="en-US"/>
        </a:p>
      </dgm:t>
    </dgm:pt>
    <dgm:pt modelId="{38F2C4CB-9348-477A-9861-9E29165B5291}">
      <dgm:prSet phldrT="[Text]" phldr="1"/>
      <dgm:spPr/>
      <dgm:t>
        <a:bodyPr/>
        <a:lstStyle/>
        <a:p>
          <a:pPr algn="l"/>
          <a:endParaRPr lang="en-US"/>
        </a:p>
      </dgm:t>
    </dgm:pt>
    <dgm:pt modelId="{7D867DAB-31AE-4243-8848-734F7D17DA89}" type="parTrans" cxnId="{6AB41E38-D124-45E2-8EC7-C211F3D079C2}">
      <dgm:prSet/>
      <dgm:spPr/>
      <dgm:t>
        <a:bodyPr/>
        <a:lstStyle/>
        <a:p>
          <a:endParaRPr lang="en-US"/>
        </a:p>
      </dgm:t>
    </dgm:pt>
    <dgm:pt modelId="{FF4AC910-03C2-40DF-B2C3-CF08ED67DB3C}" type="sibTrans" cxnId="{6AB41E38-D124-45E2-8EC7-C211F3D079C2}">
      <dgm:prSet/>
      <dgm:spPr/>
      <dgm:t>
        <a:bodyPr/>
        <a:lstStyle/>
        <a:p>
          <a:endParaRPr lang="en-US"/>
        </a:p>
      </dgm:t>
    </dgm:pt>
    <dgm:pt modelId="{BF0F2530-0CB8-4BED-A20F-52056F6B59F6}">
      <dgm:prSet phldrT="[Text]"/>
      <dgm:spPr/>
      <dgm:t>
        <a:bodyPr/>
        <a:lstStyle/>
        <a:p>
          <a:endParaRPr lang="en-US"/>
        </a:p>
      </dgm:t>
    </dgm:pt>
    <dgm:pt modelId="{1F0D3C94-935A-4A76-AC69-171489FEC928}" type="parTrans" cxnId="{A5BD6195-AEF9-43F4-824A-6A9D03D45686}">
      <dgm:prSet/>
      <dgm:spPr/>
      <dgm:t>
        <a:bodyPr/>
        <a:lstStyle/>
        <a:p>
          <a:endParaRPr lang="en-US"/>
        </a:p>
      </dgm:t>
    </dgm:pt>
    <dgm:pt modelId="{820045EB-AC87-4C54-81F9-F60FA3752521}" type="sibTrans" cxnId="{A5BD6195-AEF9-43F4-824A-6A9D03D45686}">
      <dgm:prSet/>
      <dgm:spPr/>
      <dgm:t>
        <a:bodyPr/>
        <a:lstStyle/>
        <a:p>
          <a:endParaRPr lang="en-US"/>
        </a:p>
      </dgm:t>
    </dgm:pt>
    <dgm:pt modelId="{99EC38EB-9856-4D90-B9C8-BF196CAFE4EC}">
      <dgm:prSet phldrT="[Text]"/>
      <dgm:spPr/>
      <dgm:t>
        <a:bodyPr/>
        <a:lstStyle/>
        <a:p>
          <a:endParaRPr lang="en-US"/>
        </a:p>
      </dgm:t>
    </dgm:pt>
    <dgm:pt modelId="{7E3066C9-71C8-4A4A-B544-65D8CFA0CBE4}" type="parTrans" cxnId="{D4BBB410-40B8-4FC5-B871-E1AA389471CE}">
      <dgm:prSet/>
      <dgm:spPr/>
      <dgm:t>
        <a:bodyPr/>
        <a:lstStyle/>
        <a:p>
          <a:endParaRPr lang="en-US"/>
        </a:p>
      </dgm:t>
    </dgm:pt>
    <dgm:pt modelId="{7369C7D0-2B88-4E2F-AE15-94F1D5FE13E2}" type="sibTrans" cxnId="{D4BBB410-40B8-4FC5-B871-E1AA389471CE}">
      <dgm:prSet/>
      <dgm:spPr/>
      <dgm:t>
        <a:bodyPr/>
        <a:lstStyle/>
        <a:p>
          <a:endParaRPr lang="en-US"/>
        </a:p>
      </dgm:t>
    </dgm:pt>
    <dgm:pt modelId="{0F0E3091-1C00-469C-AEAB-9336F1992BB1}">
      <dgm:prSet phldrT="[Text]"/>
      <dgm:spPr/>
      <dgm:t>
        <a:bodyPr/>
        <a:lstStyle/>
        <a:p>
          <a:endParaRPr lang="en-US"/>
        </a:p>
      </dgm:t>
    </dgm:pt>
    <dgm:pt modelId="{2100EDF2-FEB0-475E-92AA-55F5B6BE6BE7}" type="parTrans" cxnId="{91F14372-EF92-4B02-BF83-C08BBDAE1C5D}">
      <dgm:prSet/>
      <dgm:spPr/>
      <dgm:t>
        <a:bodyPr/>
        <a:lstStyle/>
        <a:p>
          <a:endParaRPr lang="en-US"/>
        </a:p>
      </dgm:t>
    </dgm:pt>
    <dgm:pt modelId="{DB5A778B-7D82-45FB-9CF5-9DD18CD3D5E4}" type="sibTrans" cxnId="{91F14372-EF92-4B02-BF83-C08BBDAE1C5D}">
      <dgm:prSet/>
      <dgm:spPr/>
      <dgm:t>
        <a:bodyPr/>
        <a:lstStyle/>
        <a:p>
          <a:endParaRPr lang="en-US"/>
        </a:p>
      </dgm:t>
    </dgm:pt>
    <dgm:pt modelId="{DA4A7F83-F3A9-4590-B8BC-48AB9784BF57}">
      <dgm:prSet phldrT="[Text]"/>
      <dgm:spPr/>
      <dgm:t>
        <a:bodyPr/>
        <a:lstStyle/>
        <a:p>
          <a:endParaRPr lang="en-US"/>
        </a:p>
      </dgm:t>
    </dgm:pt>
    <dgm:pt modelId="{DE8008C1-41AE-40FD-B691-8D68610BBF91}" type="parTrans" cxnId="{DEFF34BA-F8F8-40B2-B6FC-9505161324FF}">
      <dgm:prSet/>
      <dgm:spPr/>
      <dgm:t>
        <a:bodyPr/>
        <a:lstStyle/>
        <a:p>
          <a:endParaRPr lang="en-US"/>
        </a:p>
      </dgm:t>
    </dgm:pt>
    <dgm:pt modelId="{DBD69752-CF51-4C49-A220-F2BA0BDB2EF5}" type="sibTrans" cxnId="{DEFF34BA-F8F8-40B2-B6FC-9505161324FF}">
      <dgm:prSet/>
      <dgm:spPr/>
      <dgm:t>
        <a:bodyPr/>
        <a:lstStyle/>
        <a:p>
          <a:endParaRPr lang="en-US"/>
        </a:p>
      </dgm:t>
    </dgm:pt>
    <dgm:pt modelId="{8769FFAF-4B4D-4761-A816-FB458A5A9680}">
      <dgm:prSet phldrT="[Text]"/>
      <dgm:spPr/>
      <dgm:t>
        <a:bodyPr/>
        <a:lstStyle/>
        <a:p>
          <a:endParaRPr lang="en-US"/>
        </a:p>
      </dgm:t>
    </dgm:pt>
    <dgm:pt modelId="{E94BE67C-636A-456A-845B-2DCCD57D003D}" type="parTrans" cxnId="{1F877F5D-7B57-4162-92E7-FDC6F40F3119}">
      <dgm:prSet/>
      <dgm:spPr/>
      <dgm:t>
        <a:bodyPr/>
        <a:lstStyle/>
        <a:p>
          <a:endParaRPr lang="en-US"/>
        </a:p>
      </dgm:t>
    </dgm:pt>
    <dgm:pt modelId="{3AD5A619-0985-4B9F-A142-E503EC5E0B40}" type="sibTrans" cxnId="{1F877F5D-7B57-4162-92E7-FDC6F40F3119}">
      <dgm:prSet/>
      <dgm:spPr/>
      <dgm:t>
        <a:bodyPr/>
        <a:lstStyle/>
        <a:p>
          <a:endParaRPr lang="en-US"/>
        </a:p>
      </dgm:t>
    </dgm:pt>
    <dgm:pt modelId="{48A9A73F-9008-4F28-BCD9-83AD1B35E5E7}">
      <dgm:prSet phldrT="[Text]"/>
      <dgm:spPr/>
      <dgm:t>
        <a:bodyPr/>
        <a:lstStyle/>
        <a:p>
          <a:endParaRPr lang="en-US"/>
        </a:p>
      </dgm:t>
    </dgm:pt>
    <dgm:pt modelId="{F173F37F-DED4-481D-AFD4-7E433E4DD387}" type="parTrans" cxnId="{32A1B614-10BA-46D9-8955-489DF8F7428F}">
      <dgm:prSet/>
      <dgm:spPr/>
      <dgm:t>
        <a:bodyPr/>
        <a:lstStyle/>
        <a:p>
          <a:endParaRPr lang="en-US"/>
        </a:p>
      </dgm:t>
    </dgm:pt>
    <dgm:pt modelId="{3FEE5D80-59CF-4714-B1C7-6A0E2CB69C51}" type="sibTrans" cxnId="{32A1B614-10BA-46D9-8955-489DF8F7428F}">
      <dgm:prSet/>
      <dgm:spPr/>
      <dgm:t>
        <a:bodyPr/>
        <a:lstStyle/>
        <a:p>
          <a:endParaRPr lang="en-US"/>
        </a:p>
      </dgm:t>
    </dgm:pt>
    <dgm:pt modelId="{6A8E92A7-A4BD-4A2C-9B95-D5AB0AF39E67}">
      <dgm:prSet/>
      <dgm:spPr/>
      <dgm:t>
        <a:bodyPr/>
        <a:lstStyle/>
        <a:p>
          <a:pPr algn="l"/>
          <a:endParaRPr lang="en-US"/>
        </a:p>
      </dgm:t>
    </dgm:pt>
    <dgm:pt modelId="{57B090BD-85FA-4CED-8EF1-EDF994C30603}" type="parTrans" cxnId="{D0A74BFC-E01E-4749-A9DD-8DF44A9D1CA8}">
      <dgm:prSet/>
      <dgm:spPr/>
      <dgm:t>
        <a:bodyPr/>
        <a:lstStyle/>
        <a:p>
          <a:endParaRPr lang="en-US"/>
        </a:p>
      </dgm:t>
    </dgm:pt>
    <dgm:pt modelId="{BA0E8CAB-981B-4C23-84CD-5F6D6483BE2B}" type="sibTrans" cxnId="{D0A74BFC-E01E-4749-A9DD-8DF44A9D1CA8}">
      <dgm:prSet/>
      <dgm:spPr/>
      <dgm:t>
        <a:bodyPr/>
        <a:lstStyle/>
        <a:p>
          <a:endParaRPr lang="en-US"/>
        </a:p>
      </dgm:t>
    </dgm:pt>
    <dgm:pt modelId="{32484CC9-B2E2-42A4-87A8-CEFB3A82041A}">
      <dgm:prSet/>
      <dgm:spPr/>
      <dgm:t>
        <a:bodyPr/>
        <a:lstStyle/>
        <a:p>
          <a:endParaRPr lang="en-US"/>
        </a:p>
      </dgm:t>
    </dgm:pt>
    <dgm:pt modelId="{79DCDB72-6BD7-444D-BB91-1075123E40F0}" type="parTrans" cxnId="{0A2C1ABD-8FB6-4A88-A9DA-F6CE4DDE3CCC}">
      <dgm:prSet/>
      <dgm:spPr/>
      <dgm:t>
        <a:bodyPr/>
        <a:lstStyle/>
        <a:p>
          <a:endParaRPr lang="en-US"/>
        </a:p>
      </dgm:t>
    </dgm:pt>
    <dgm:pt modelId="{C2D42260-1236-4748-8C77-EB6BA473169F}" type="sibTrans" cxnId="{0A2C1ABD-8FB6-4A88-A9DA-F6CE4DDE3CCC}">
      <dgm:prSet/>
      <dgm:spPr/>
      <dgm:t>
        <a:bodyPr/>
        <a:lstStyle/>
        <a:p>
          <a:endParaRPr lang="en-US"/>
        </a:p>
      </dgm:t>
    </dgm:pt>
    <dgm:pt modelId="{5EEA3D59-5AF9-4FA7-80D8-07CC0D3B399A}">
      <dgm:prSet/>
      <dgm:spPr/>
      <dgm:t>
        <a:bodyPr/>
        <a:lstStyle/>
        <a:p>
          <a:endParaRPr lang="en-US"/>
        </a:p>
      </dgm:t>
    </dgm:pt>
    <dgm:pt modelId="{0BDB4A37-11EE-47EE-B277-F4E00850B872}" type="parTrans" cxnId="{F12EE8D5-5548-498B-8FCE-C899A50900F6}">
      <dgm:prSet/>
      <dgm:spPr/>
      <dgm:t>
        <a:bodyPr/>
        <a:lstStyle/>
        <a:p>
          <a:endParaRPr lang="en-US"/>
        </a:p>
      </dgm:t>
    </dgm:pt>
    <dgm:pt modelId="{877A6990-DE04-4616-BF8D-4D2C4876CC39}" type="sibTrans" cxnId="{F12EE8D5-5548-498B-8FCE-C899A50900F6}">
      <dgm:prSet/>
      <dgm:spPr/>
      <dgm:t>
        <a:bodyPr/>
        <a:lstStyle/>
        <a:p>
          <a:endParaRPr lang="en-US"/>
        </a:p>
      </dgm:t>
    </dgm:pt>
    <dgm:pt modelId="{A7BFF2C1-016A-4049-B83E-8F5D06D24B53}">
      <dgm:prSet/>
      <dgm:spPr/>
      <dgm:t>
        <a:bodyPr/>
        <a:lstStyle/>
        <a:p>
          <a:endParaRPr lang="en-US"/>
        </a:p>
      </dgm:t>
    </dgm:pt>
    <dgm:pt modelId="{DB968C9D-222E-4119-91B9-0A26C3D6CFDF}" type="parTrans" cxnId="{0376FC59-D338-4BAE-A1FA-6D42BD48F736}">
      <dgm:prSet/>
      <dgm:spPr/>
      <dgm:t>
        <a:bodyPr/>
        <a:lstStyle/>
        <a:p>
          <a:endParaRPr lang="en-US"/>
        </a:p>
      </dgm:t>
    </dgm:pt>
    <dgm:pt modelId="{6C8EC32A-655E-4554-90C5-A6B80DAF94C6}" type="sibTrans" cxnId="{0376FC59-D338-4BAE-A1FA-6D42BD48F736}">
      <dgm:prSet/>
      <dgm:spPr/>
      <dgm:t>
        <a:bodyPr/>
        <a:lstStyle/>
        <a:p>
          <a:endParaRPr lang="en-US"/>
        </a:p>
      </dgm:t>
    </dgm:pt>
    <dgm:pt modelId="{1B9F5F0C-5D4B-496D-9ECE-411C55983FED}" type="pres">
      <dgm:prSet presAssocID="{C3AB90E7-68D3-4641-9F82-69B9DE1B8678}" presName="linear" presStyleCnt="0">
        <dgm:presLayoutVars>
          <dgm:dir/>
          <dgm:resizeHandles val="exact"/>
        </dgm:presLayoutVars>
      </dgm:prSet>
      <dgm:spPr/>
    </dgm:pt>
    <dgm:pt modelId="{2CAE1AF3-A972-4576-AB6F-0BE33D71BF49}" type="pres">
      <dgm:prSet presAssocID="{5EEA3D59-5AF9-4FA7-80D8-07CC0D3B399A}" presName="comp" presStyleCnt="0"/>
      <dgm:spPr/>
    </dgm:pt>
    <dgm:pt modelId="{CA0FC287-05EC-454A-BC75-33751600A5A3}" type="pres">
      <dgm:prSet presAssocID="{5EEA3D59-5AF9-4FA7-80D8-07CC0D3B399A}" presName="box" presStyleLbl="node1" presStyleIdx="0" presStyleCnt="4"/>
      <dgm:spPr/>
    </dgm:pt>
    <dgm:pt modelId="{C9FA5B17-520D-4B43-BB9F-AECCBDB01B16}" type="pres">
      <dgm:prSet presAssocID="{5EEA3D59-5AF9-4FA7-80D8-07CC0D3B399A}" presName="img" presStyleLbl="fgImgPlace1" presStyleIdx="0" presStyleCnt="4" custScaleX="21517" custScaleY="51482" custLinFactNeighborX="-27664" custLinFactNeighborY="863"/>
      <dgm:spPr/>
    </dgm:pt>
    <dgm:pt modelId="{FCA758C7-F407-4BAE-974F-AD9A4515CCDD}" type="pres">
      <dgm:prSet presAssocID="{5EEA3D59-5AF9-4FA7-80D8-07CC0D3B399A}" presName="text" presStyleLbl="node1" presStyleIdx="0" presStyleCnt="4">
        <dgm:presLayoutVars>
          <dgm:bulletEnabled val="1"/>
        </dgm:presLayoutVars>
      </dgm:prSet>
      <dgm:spPr/>
    </dgm:pt>
    <dgm:pt modelId="{5F2681B9-1A71-489E-8DAB-336A8086E173}" type="pres">
      <dgm:prSet presAssocID="{877A6990-DE04-4616-BF8D-4D2C4876CC39}" presName="spacer" presStyleCnt="0"/>
      <dgm:spPr/>
    </dgm:pt>
    <dgm:pt modelId="{BF2E5000-5457-44DC-B7F1-1BD38276B12B}" type="pres">
      <dgm:prSet presAssocID="{A7BFF2C1-016A-4049-B83E-8F5D06D24B53}" presName="comp" presStyleCnt="0"/>
      <dgm:spPr/>
    </dgm:pt>
    <dgm:pt modelId="{3CBFEE7E-DE65-4AA0-A95D-0592CF0F6140}" type="pres">
      <dgm:prSet presAssocID="{A7BFF2C1-016A-4049-B83E-8F5D06D24B53}" presName="box" presStyleLbl="node1" presStyleIdx="1" presStyleCnt="4"/>
      <dgm:spPr/>
    </dgm:pt>
    <dgm:pt modelId="{9D8D7AFD-AD1E-40A8-B1CA-71262CEE45E7}" type="pres">
      <dgm:prSet presAssocID="{A7BFF2C1-016A-4049-B83E-8F5D06D24B53}" presName="img" presStyleLbl="fgImgPlace1" presStyleIdx="1" presStyleCnt="4" custScaleX="13822" custScaleY="26779" custLinFactNeighborX="-28003" custLinFactNeighborY="3221"/>
      <dgm:spPr/>
    </dgm:pt>
    <dgm:pt modelId="{2680DB02-CBD4-473D-A916-5C30A1F49D77}" type="pres">
      <dgm:prSet presAssocID="{A7BFF2C1-016A-4049-B83E-8F5D06D24B53}" presName="text" presStyleLbl="node1" presStyleIdx="1" presStyleCnt="4">
        <dgm:presLayoutVars>
          <dgm:bulletEnabled val="1"/>
        </dgm:presLayoutVars>
      </dgm:prSet>
      <dgm:spPr/>
    </dgm:pt>
    <dgm:pt modelId="{A5407E99-2F23-48A1-80F0-071B63E6A3C6}" type="pres">
      <dgm:prSet presAssocID="{6C8EC32A-655E-4554-90C5-A6B80DAF94C6}" presName="spacer" presStyleCnt="0"/>
      <dgm:spPr/>
    </dgm:pt>
    <dgm:pt modelId="{45C986AB-B287-4EA5-B205-D931D9D618DC}" type="pres">
      <dgm:prSet presAssocID="{32484CC9-B2E2-42A4-87A8-CEFB3A82041A}" presName="comp" presStyleCnt="0"/>
      <dgm:spPr/>
    </dgm:pt>
    <dgm:pt modelId="{8AC9CA0E-94D8-4853-84C3-91F2C854645F}" type="pres">
      <dgm:prSet presAssocID="{32484CC9-B2E2-42A4-87A8-CEFB3A82041A}" presName="box" presStyleLbl="node1" presStyleIdx="2" presStyleCnt="4"/>
      <dgm:spPr/>
    </dgm:pt>
    <dgm:pt modelId="{AD5F5FDF-82AE-4E2F-A941-DAE839C5B0A7}" type="pres">
      <dgm:prSet presAssocID="{32484CC9-B2E2-42A4-87A8-CEFB3A82041A}" presName="img" presStyleLbl="fgImgPlace1" presStyleIdx="2" presStyleCnt="4" custScaleX="13493" custScaleY="24710" custLinFactNeighborX="-27299" custLinFactNeighborY="2611"/>
      <dgm:spPr/>
    </dgm:pt>
    <dgm:pt modelId="{661AA78A-CAA6-4A3E-90BA-62271865C45E}" type="pres">
      <dgm:prSet presAssocID="{32484CC9-B2E2-42A4-87A8-CEFB3A82041A}" presName="text" presStyleLbl="node1" presStyleIdx="2" presStyleCnt="4">
        <dgm:presLayoutVars>
          <dgm:bulletEnabled val="1"/>
        </dgm:presLayoutVars>
      </dgm:prSet>
      <dgm:spPr/>
    </dgm:pt>
    <dgm:pt modelId="{6C1CDFEB-7067-4B28-AE68-05F4CB563861}" type="pres">
      <dgm:prSet presAssocID="{C2D42260-1236-4748-8C77-EB6BA473169F}" presName="spacer" presStyleCnt="0"/>
      <dgm:spPr/>
    </dgm:pt>
    <dgm:pt modelId="{79E12E99-1D34-441B-90AB-B71174CE92DE}" type="pres">
      <dgm:prSet presAssocID="{DF9F5466-862B-4940-90E4-E28E7DA10901}" presName="comp" presStyleCnt="0"/>
      <dgm:spPr/>
    </dgm:pt>
    <dgm:pt modelId="{9ABE277A-89B0-4ED3-A255-1003CB4E6B52}" type="pres">
      <dgm:prSet presAssocID="{DF9F5466-862B-4940-90E4-E28E7DA10901}" presName="box" presStyleLbl="node1" presStyleIdx="3" presStyleCnt="4"/>
      <dgm:spPr/>
    </dgm:pt>
    <dgm:pt modelId="{63707556-4ED5-447C-A68F-F220D7A9D405}" type="pres">
      <dgm:prSet presAssocID="{DF9F5466-862B-4940-90E4-E28E7DA10901}" presName="img" presStyleLbl="fgImgPlace1" presStyleIdx="3" presStyleCnt="4" custScaleX="13493" custScaleY="27295" custLinFactNeighborX="-27469"/>
      <dgm:spPr/>
    </dgm:pt>
    <dgm:pt modelId="{804663B3-D167-4878-AB0B-674EB4189C96}" type="pres">
      <dgm:prSet presAssocID="{DF9F5466-862B-4940-90E4-E28E7DA10901}" presName="text" presStyleLbl="node1" presStyleIdx="3" presStyleCnt="4">
        <dgm:presLayoutVars>
          <dgm:bulletEnabled val="1"/>
        </dgm:presLayoutVars>
      </dgm:prSet>
      <dgm:spPr/>
    </dgm:pt>
  </dgm:ptLst>
  <dgm:cxnLst>
    <dgm:cxn modelId="{46217001-7B79-4B78-AB06-411D10B67A2E}" type="presOf" srcId="{DA4A7F83-F3A9-4590-B8BC-48AB9784BF57}" destId="{804663B3-D167-4878-AB0B-674EB4189C96}" srcOrd="1" destOrd="7" presId="urn:microsoft.com/office/officeart/2005/8/layout/vList4"/>
    <dgm:cxn modelId="{81BD2B0F-6482-44EF-9605-AA0AEC1929B8}" type="presOf" srcId="{BF0F2530-0CB8-4BED-A20F-52056F6B59F6}" destId="{804663B3-D167-4878-AB0B-674EB4189C96}" srcOrd="1" destOrd="4" presId="urn:microsoft.com/office/officeart/2005/8/layout/vList4"/>
    <dgm:cxn modelId="{D4BBB410-40B8-4FC5-B871-E1AA389471CE}" srcId="{BF0F2530-0CB8-4BED-A20F-52056F6B59F6}" destId="{99EC38EB-9856-4D90-B9C8-BF196CAFE4EC}" srcOrd="0" destOrd="0" parTransId="{7E3066C9-71C8-4A4A-B544-65D8CFA0CBE4}" sibTransId="{7369C7D0-2B88-4E2F-AE15-94F1D5FE13E2}"/>
    <dgm:cxn modelId="{32A1B614-10BA-46D9-8955-489DF8F7428F}" srcId="{DA4A7F83-F3A9-4590-B8BC-48AB9784BF57}" destId="{48A9A73F-9008-4F28-BCD9-83AD1B35E5E7}" srcOrd="1" destOrd="0" parTransId="{F173F37F-DED4-481D-AFD4-7E433E4DD387}" sibTransId="{3FEE5D80-59CF-4714-B1C7-6A0E2CB69C51}"/>
    <dgm:cxn modelId="{D6480D16-3459-437A-84A2-A9FD8300CB3E}" type="presOf" srcId="{0F0E3091-1C00-469C-AEAB-9336F1992BB1}" destId="{804663B3-D167-4878-AB0B-674EB4189C96}" srcOrd="1" destOrd="6" presId="urn:microsoft.com/office/officeart/2005/8/layout/vList4"/>
    <dgm:cxn modelId="{7A1B241C-02E7-452F-9528-880CE7A7D32D}" type="presOf" srcId="{DF9F5466-862B-4940-90E4-E28E7DA10901}" destId="{804663B3-D167-4878-AB0B-674EB4189C96}" srcOrd="1" destOrd="0" presId="urn:microsoft.com/office/officeart/2005/8/layout/vList4"/>
    <dgm:cxn modelId="{527C5824-7A45-4C14-A600-A080127289F6}" type="presOf" srcId="{DA4A7F83-F3A9-4590-B8BC-48AB9784BF57}" destId="{9ABE277A-89B0-4ED3-A255-1003CB4E6B52}" srcOrd="0" destOrd="7" presId="urn:microsoft.com/office/officeart/2005/8/layout/vList4"/>
    <dgm:cxn modelId="{ED395232-4418-4AB4-8F55-FBF9EE41BDDD}" type="presOf" srcId="{32484CC9-B2E2-42A4-87A8-CEFB3A82041A}" destId="{8AC9CA0E-94D8-4853-84C3-91F2C854645F}" srcOrd="0" destOrd="0" presId="urn:microsoft.com/office/officeart/2005/8/layout/vList4"/>
    <dgm:cxn modelId="{6AB41E38-D124-45E2-8EC7-C211F3D079C2}" srcId="{DF9F5466-862B-4940-90E4-E28E7DA10901}" destId="{38F2C4CB-9348-477A-9861-9E29165B5291}" srcOrd="1" destOrd="0" parTransId="{7D867DAB-31AE-4243-8848-734F7D17DA89}" sibTransId="{FF4AC910-03C2-40DF-B2C3-CF08ED67DB3C}"/>
    <dgm:cxn modelId="{1F877F5D-7B57-4162-92E7-FDC6F40F3119}" srcId="{DA4A7F83-F3A9-4590-B8BC-48AB9784BF57}" destId="{8769FFAF-4B4D-4761-A816-FB458A5A9680}" srcOrd="0" destOrd="0" parTransId="{E94BE67C-636A-456A-845B-2DCCD57D003D}" sibTransId="{3AD5A619-0985-4B9F-A142-E503EC5E0B40}"/>
    <dgm:cxn modelId="{D35AB543-2B2B-4703-8F13-61AF45733BA1}" type="presOf" srcId="{6A8E92A7-A4BD-4A2C-9B95-D5AB0AF39E67}" destId="{804663B3-D167-4878-AB0B-674EB4189C96}" srcOrd="1" destOrd="3" presId="urn:microsoft.com/office/officeart/2005/8/layout/vList4"/>
    <dgm:cxn modelId="{44034F4A-08C9-4397-A60D-22CD0B1C4CE1}" type="presOf" srcId="{5EEA3D59-5AF9-4FA7-80D8-07CC0D3B399A}" destId="{FCA758C7-F407-4BAE-974F-AD9A4515CCDD}" srcOrd="1" destOrd="0" presId="urn:microsoft.com/office/officeart/2005/8/layout/vList4"/>
    <dgm:cxn modelId="{91F14372-EF92-4B02-BF83-C08BBDAE1C5D}" srcId="{BF0F2530-0CB8-4BED-A20F-52056F6B59F6}" destId="{0F0E3091-1C00-469C-AEAB-9336F1992BB1}" srcOrd="1" destOrd="0" parTransId="{2100EDF2-FEB0-475E-92AA-55F5B6BE6BE7}" sibTransId="{DB5A778B-7D82-45FB-9CF5-9DD18CD3D5E4}"/>
    <dgm:cxn modelId="{19590078-0A80-4924-AE55-4E7CC0A08315}" type="presOf" srcId="{5EEA3D59-5AF9-4FA7-80D8-07CC0D3B399A}" destId="{CA0FC287-05EC-454A-BC75-33751600A5A3}" srcOrd="0" destOrd="0" presId="urn:microsoft.com/office/officeart/2005/8/layout/vList4"/>
    <dgm:cxn modelId="{0376FC59-D338-4BAE-A1FA-6D42BD48F736}" srcId="{C3AB90E7-68D3-4641-9F82-69B9DE1B8678}" destId="{A7BFF2C1-016A-4049-B83E-8F5D06D24B53}" srcOrd="1" destOrd="0" parTransId="{DB968C9D-222E-4119-91B9-0A26C3D6CFDF}" sibTransId="{6C8EC32A-655E-4554-90C5-A6B80DAF94C6}"/>
    <dgm:cxn modelId="{A500797C-E305-4C51-8D78-CFEC659849F2}" srcId="{C3AB90E7-68D3-4641-9F82-69B9DE1B8678}" destId="{DF9F5466-862B-4940-90E4-E28E7DA10901}" srcOrd="3" destOrd="0" parTransId="{AD742840-2E35-41F3-ACEA-08D86DDE4C27}" sibTransId="{ABBDEA39-9877-471A-82A8-90F5AE822C27}"/>
    <dgm:cxn modelId="{15839F84-9B09-4B68-A60E-A1A9ECEDADE5}" type="presOf" srcId="{8769FFAF-4B4D-4761-A816-FB458A5A9680}" destId="{9ABE277A-89B0-4ED3-A255-1003CB4E6B52}" srcOrd="0" destOrd="8" presId="urn:microsoft.com/office/officeart/2005/8/layout/vList4"/>
    <dgm:cxn modelId="{3F7CE18C-3C84-4C04-AC7B-0D531AFC9474}" srcId="{DF9F5466-862B-4940-90E4-E28E7DA10901}" destId="{E40EA1C4-B1BB-4646-B011-CB7FCDC97596}" srcOrd="0" destOrd="0" parTransId="{2A3CB316-C2B5-4A36-A3FA-87113FAF5D8B}" sibTransId="{0612DA88-3019-48F5-9B3F-F6FD7A3FE571}"/>
    <dgm:cxn modelId="{C6073A8F-BF29-4A9D-8320-E9E203466733}" type="presOf" srcId="{0F0E3091-1C00-469C-AEAB-9336F1992BB1}" destId="{9ABE277A-89B0-4ED3-A255-1003CB4E6B52}" srcOrd="0" destOrd="6" presId="urn:microsoft.com/office/officeart/2005/8/layout/vList4"/>
    <dgm:cxn modelId="{A5BD6195-AEF9-43F4-824A-6A9D03D45686}" srcId="{DF9F5466-862B-4940-90E4-E28E7DA10901}" destId="{BF0F2530-0CB8-4BED-A20F-52056F6B59F6}" srcOrd="3" destOrd="0" parTransId="{1F0D3C94-935A-4A76-AC69-171489FEC928}" sibTransId="{820045EB-AC87-4C54-81F9-F60FA3752521}"/>
    <dgm:cxn modelId="{69FE729A-53D2-482D-A61A-FD76B056BA18}" type="presOf" srcId="{A7BFF2C1-016A-4049-B83E-8F5D06D24B53}" destId="{3CBFEE7E-DE65-4AA0-A95D-0592CF0F6140}" srcOrd="0" destOrd="0" presId="urn:microsoft.com/office/officeart/2005/8/layout/vList4"/>
    <dgm:cxn modelId="{5627A1AA-141A-4028-B343-47C121AF313E}" type="presOf" srcId="{99EC38EB-9856-4D90-B9C8-BF196CAFE4EC}" destId="{804663B3-D167-4878-AB0B-674EB4189C96}" srcOrd="1" destOrd="5" presId="urn:microsoft.com/office/officeart/2005/8/layout/vList4"/>
    <dgm:cxn modelId="{DEFF34BA-F8F8-40B2-B6FC-9505161324FF}" srcId="{DF9F5466-862B-4940-90E4-E28E7DA10901}" destId="{DA4A7F83-F3A9-4590-B8BC-48AB9784BF57}" srcOrd="4" destOrd="0" parTransId="{DE8008C1-41AE-40FD-B691-8D68610BBF91}" sibTransId="{DBD69752-CF51-4C49-A220-F2BA0BDB2EF5}"/>
    <dgm:cxn modelId="{0A2C1ABD-8FB6-4A88-A9DA-F6CE4DDE3CCC}" srcId="{C3AB90E7-68D3-4641-9F82-69B9DE1B8678}" destId="{32484CC9-B2E2-42A4-87A8-CEFB3A82041A}" srcOrd="2" destOrd="0" parTransId="{79DCDB72-6BD7-444D-BB91-1075123E40F0}" sibTransId="{C2D42260-1236-4748-8C77-EB6BA473169F}"/>
    <dgm:cxn modelId="{802DCDC0-ADFF-4890-A265-09C8B25AA0C1}" type="presOf" srcId="{38F2C4CB-9348-477A-9861-9E29165B5291}" destId="{9ABE277A-89B0-4ED3-A255-1003CB4E6B52}" srcOrd="0" destOrd="2" presId="urn:microsoft.com/office/officeart/2005/8/layout/vList4"/>
    <dgm:cxn modelId="{2C1C50C6-4025-4AEC-8650-F2F78B84E9C7}" type="presOf" srcId="{DF9F5466-862B-4940-90E4-E28E7DA10901}" destId="{9ABE277A-89B0-4ED3-A255-1003CB4E6B52}" srcOrd="0" destOrd="0" presId="urn:microsoft.com/office/officeart/2005/8/layout/vList4"/>
    <dgm:cxn modelId="{900386CA-0D69-48B2-8B2C-4001E40101DE}" type="presOf" srcId="{6A8E92A7-A4BD-4A2C-9B95-D5AB0AF39E67}" destId="{9ABE277A-89B0-4ED3-A255-1003CB4E6B52}" srcOrd="0" destOrd="3" presId="urn:microsoft.com/office/officeart/2005/8/layout/vList4"/>
    <dgm:cxn modelId="{E1CE01D0-E2E6-4D97-9E5C-F256AAF75694}" type="presOf" srcId="{32484CC9-B2E2-42A4-87A8-CEFB3A82041A}" destId="{661AA78A-CAA6-4A3E-90BA-62271865C45E}" srcOrd="1" destOrd="0" presId="urn:microsoft.com/office/officeart/2005/8/layout/vList4"/>
    <dgm:cxn modelId="{69AF9FD0-7CED-4280-9A98-D498D9B117DB}" type="presOf" srcId="{48A9A73F-9008-4F28-BCD9-83AD1B35E5E7}" destId="{804663B3-D167-4878-AB0B-674EB4189C96}" srcOrd="1" destOrd="9" presId="urn:microsoft.com/office/officeart/2005/8/layout/vList4"/>
    <dgm:cxn modelId="{F12EE8D5-5548-498B-8FCE-C899A50900F6}" srcId="{C3AB90E7-68D3-4641-9F82-69B9DE1B8678}" destId="{5EEA3D59-5AF9-4FA7-80D8-07CC0D3B399A}" srcOrd="0" destOrd="0" parTransId="{0BDB4A37-11EE-47EE-B277-F4E00850B872}" sibTransId="{877A6990-DE04-4616-BF8D-4D2C4876CC39}"/>
    <dgm:cxn modelId="{4B1E01D9-F0E7-421F-B1CF-BAC3B2B8EAEB}" type="presOf" srcId="{E40EA1C4-B1BB-4646-B011-CB7FCDC97596}" destId="{804663B3-D167-4878-AB0B-674EB4189C96}" srcOrd="1" destOrd="1" presId="urn:microsoft.com/office/officeart/2005/8/layout/vList4"/>
    <dgm:cxn modelId="{46FBCCDC-5902-40D3-B190-C56E8FEC1A28}" type="presOf" srcId="{38F2C4CB-9348-477A-9861-9E29165B5291}" destId="{804663B3-D167-4878-AB0B-674EB4189C96}" srcOrd="1" destOrd="2" presId="urn:microsoft.com/office/officeart/2005/8/layout/vList4"/>
    <dgm:cxn modelId="{6319F2DC-A79C-413E-AD67-019EBB72666A}" type="presOf" srcId="{A7BFF2C1-016A-4049-B83E-8F5D06D24B53}" destId="{2680DB02-CBD4-473D-A916-5C30A1F49D77}" srcOrd="1" destOrd="0" presId="urn:microsoft.com/office/officeart/2005/8/layout/vList4"/>
    <dgm:cxn modelId="{BF562DE7-A36E-42ED-A114-08B75312B8C8}" type="presOf" srcId="{BF0F2530-0CB8-4BED-A20F-52056F6B59F6}" destId="{9ABE277A-89B0-4ED3-A255-1003CB4E6B52}" srcOrd="0" destOrd="4" presId="urn:microsoft.com/office/officeart/2005/8/layout/vList4"/>
    <dgm:cxn modelId="{57478CEF-4297-480C-A7AC-A9AEF830E5A9}" type="presOf" srcId="{48A9A73F-9008-4F28-BCD9-83AD1B35E5E7}" destId="{9ABE277A-89B0-4ED3-A255-1003CB4E6B52}" srcOrd="0" destOrd="9" presId="urn:microsoft.com/office/officeart/2005/8/layout/vList4"/>
    <dgm:cxn modelId="{907612F1-E8AD-482A-86F5-6A585FD33041}" type="presOf" srcId="{8769FFAF-4B4D-4761-A816-FB458A5A9680}" destId="{804663B3-D167-4878-AB0B-674EB4189C96}" srcOrd="1" destOrd="8" presId="urn:microsoft.com/office/officeart/2005/8/layout/vList4"/>
    <dgm:cxn modelId="{8B392CF4-E953-494C-B79E-5F3F08C9E05B}" type="presOf" srcId="{C3AB90E7-68D3-4641-9F82-69B9DE1B8678}" destId="{1B9F5F0C-5D4B-496D-9ECE-411C55983FED}" srcOrd="0" destOrd="0" presId="urn:microsoft.com/office/officeart/2005/8/layout/vList4"/>
    <dgm:cxn modelId="{B3DFD2F5-3022-490C-AAC4-A6EF0EB64EDF}" type="presOf" srcId="{E40EA1C4-B1BB-4646-B011-CB7FCDC97596}" destId="{9ABE277A-89B0-4ED3-A255-1003CB4E6B52}" srcOrd="0" destOrd="1" presId="urn:microsoft.com/office/officeart/2005/8/layout/vList4"/>
    <dgm:cxn modelId="{D0A74BFC-E01E-4749-A9DD-8DF44A9D1CA8}" srcId="{DF9F5466-862B-4940-90E4-E28E7DA10901}" destId="{6A8E92A7-A4BD-4A2C-9B95-D5AB0AF39E67}" srcOrd="2" destOrd="0" parTransId="{57B090BD-85FA-4CED-8EF1-EDF994C30603}" sibTransId="{BA0E8CAB-981B-4C23-84CD-5F6D6483BE2B}"/>
    <dgm:cxn modelId="{6DA765FF-C8E9-44DC-8131-B9E446E1BB3E}" type="presOf" srcId="{99EC38EB-9856-4D90-B9C8-BF196CAFE4EC}" destId="{9ABE277A-89B0-4ED3-A255-1003CB4E6B52}" srcOrd="0" destOrd="5" presId="urn:microsoft.com/office/officeart/2005/8/layout/vList4"/>
    <dgm:cxn modelId="{E0033E41-DDE2-48F2-9B23-6EB14BCC29FF}" type="presParOf" srcId="{1B9F5F0C-5D4B-496D-9ECE-411C55983FED}" destId="{2CAE1AF3-A972-4576-AB6F-0BE33D71BF49}" srcOrd="0" destOrd="0" presId="urn:microsoft.com/office/officeart/2005/8/layout/vList4"/>
    <dgm:cxn modelId="{ACC27F36-EC8C-4914-BBE0-D269942A0D13}" type="presParOf" srcId="{2CAE1AF3-A972-4576-AB6F-0BE33D71BF49}" destId="{CA0FC287-05EC-454A-BC75-33751600A5A3}" srcOrd="0" destOrd="0" presId="urn:microsoft.com/office/officeart/2005/8/layout/vList4"/>
    <dgm:cxn modelId="{3B44ABAC-D052-421B-B7F3-487311C40D72}" type="presParOf" srcId="{2CAE1AF3-A972-4576-AB6F-0BE33D71BF49}" destId="{C9FA5B17-520D-4B43-BB9F-AECCBDB01B16}" srcOrd="1" destOrd="0" presId="urn:microsoft.com/office/officeart/2005/8/layout/vList4"/>
    <dgm:cxn modelId="{62290B46-0149-488E-A838-1D76255FABD8}" type="presParOf" srcId="{2CAE1AF3-A972-4576-AB6F-0BE33D71BF49}" destId="{FCA758C7-F407-4BAE-974F-AD9A4515CCDD}" srcOrd="2" destOrd="0" presId="urn:microsoft.com/office/officeart/2005/8/layout/vList4"/>
    <dgm:cxn modelId="{01F4A227-7CB2-46F7-A6C9-F396CCF37E97}" type="presParOf" srcId="{1B9F5F0C-5D4B-496D-9ECE-411C55983FED}" destId="{5F2681B9-1A71-489E-8DAB-336A8086E173}" srcOrd="1" destOrd="0" presId="urn:microsoft.com/office/officeart/2005/8/layout/vList4"/>
    <dgm:cxn modelId="{F7038813-ABE6-4D69-A063-036AE1E02781}" type="presParOf" srcId="{1B9F5F0C-5D4B-496D-9ECE-411C55983FED}" destId="{BF2E5000-5457-44DC-B7F1-1BD38276B12B}" srcOrd="2" destOrd="0" presId="urn:microsoft.com/office/officeart/2005/8/layout/vList4"/>
    <dgm:cxn modelId="{CB8A7E23-3BD2-4AC6-9B46-F3435D15C1C9}" type="presParOf" srcId="{BF2E5000-5457-44DC-B7F1-1BD38276B12B}" destId="{3CBFEE7E-DE65-4AA0-A95D-0592CF0F6140}" srcOrd="0" destOrd="0" presId="urn:microsoft.com/office/officeart/2005/8/layout/vList4"/>
    <dgm:cxn modelId="{6D60B46C-429A-4CBF-8231-31CD849B5F1D}" type="presParOf" srcId="{BF2E5000-5457-44DC-B7F1-1BD38276B12B}" destId="{9D8D7AFD-AD1E-40A8-B1CA-71262CEE45E7}" srcOrd="1" destOrd="0" presId="urn:microsoft.com/office/officeart/2005/8/layout/vList4"/>
    <dgm:cxn modelId="{FFF200EC-0D28-4195-95FA-807FD977B5A8}" type="presParOf" srcId="{BF2E5000-5457-44DC-B7F1-1BD38276B12B}" destId="{2680DB02-CBD4-473D-A916-5C30A1F49D77}" srcOrd="2" destOrd="0" presId="urn:microsoft.com/office/officeart/2005/8/layout/vList4"/>
    <dgm:cxn modelId="{C09ACE9B-359C-42EF-B6C4-B29C48E4A1DE}" type="presParOf" srcId="{1B9F5F0C-5D4B-496D-9ECE-411C55983FED}" destId="{A5407E99-2F23-48A1-80F0-071B63E6A3C6}" srcOrd="3" destOrd="0" presId="urn:microsoft.com/office/officeart/2005/8/layout/vList4"/>
    <dgm:cxn modelId="{330CA277-D2E2-4BC9-9AA3-14CB39897F66}" type="presParOf" srcId="{1B9F5F0C-5D4B-496D-9ECE-411C55983FED}" destId="{45C986AB-B287-4EA5-B205-D931D9D618DC}" srcOrd="4" destOrd="0" presId="urn:microsoft.com/office/officeart/2005/8/layout/vList4"/>
    <dgm:cxn modelId="{6B57BE88-4AC0-47D2-AF29-6FD28978DB3E}" type="presParOf" srcId="{45C986AB-B287-4EA5-B205-D931D9D618DC}" destId="{8AC9CA0E-94D8-4853-84C3-91F2C854645F}" srcOrd="0" destOrd="0" presId="urn:microsoft.com/office/officeart/2005/8/layout/vList4"/>
    <dgm:cxn modelId="{7BF3E4D2-69AE-4A30-BE9B-DD6D67C1DF36}" type="presParOf" srcId="{45C986AB-B287-4EA5-B205-D931D9D618DC}" destId="{AD5F5FDF-82AE-4E2F-A941-DAE839C5B0A7}" srcOrd="1" destOrd="0" presId="urn:microsoft.com/office/officeart/2005/8/layout/vList4"/>
    <dgm:cxn modelId="{ED89903F-8D30-4234-9F48-63495AAE716B}" type="presParOf" srcId="{45C986AB-B287-4EA5-B205-D931D9D618DC}" destId="{661AA78A-CAA6-4A3E-90BA-62271865C45E}" srcOrd="2" destOrd="0" presId="urn:microsoft.com/office/officeart/2005/8/layout/vList4"/>
    <dgm:cxn modelId="{C63AE81F-61E1-4285-8DAA-D503FC1E4DC2}" type="presParOf" srcId="{1B9F5F0C-5D4B-496D-9ECE-411C55983FED}" destId="{6C1CDFEB-7067-4B28-AE68-05F4CB563861}" srcOrd="5" destOrd="0" presId="urn:microsoft.com/office/officeart/2005/8/layout/vList4"/>
    <dgm:cxn modelId="{FFE93FAE-9CD5-49ED-A948-38DFC8B265E9}" type="presParOf" srcId="{1B9F5F0C-5D4B-496D-9ECE-411C55983FED}" destId="{79E12E99-1D34-441B-90AB-B71174CE92DE}" srcOrd="6" destOrd="0" presId="urn:microsoft.com/office/officeart/2005/8/layout/vList4"/>
    <dgm:cxn modelId="{09B3FF48-00FF-47F5-A021-7BE9923A3CC9}" type="presParOf" srcId="{79E12E99-1D34-441B-90AB-B71174CE92DE}" destId="{9ABE277A-89B0-4ED3-A255-1003CB4E6B52}" srcOrd="0" destOrd="0" presId="urn:microsoft.com/office/officeart/2005/8/layout/vList4"/>
    <dgm:cxn modelId="{2B77881F-4866-405E-BB24-09BDC340AAB1}" type="presParOf" srcId="{79E12E99-1D34-441B-90AB-B71174CE92DE}" destId="{63707556-4ED5-447C-A68F-F220D7A9D405}" srcOrd="1" destOrd="0" presId="urn:microsoft.com/office/officeart/2005/8/layout/vList4"/>
    <dgm:cxn modelId="{E56AF58D-3D70-4F3B-A339-57C36ACD645C}" type="presParOf" srcId="{79E12E99-1D34-441B-90AB-B71174CE92DE}" destId="{804663B3-D167-4878-AB0B-674EB4189C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B90E7-68D3-4641-9F82-69B9DE1B8678}" type="doc">
      <dgm:prSet loTypeId="urn:microsoft.com/office/officeart/2005/8/layout/vList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9F5466-862B-4940-90E4-E28E7DA10901}">
      <dgm:prSet phldrT="[Text]" phldr="1"/>
      <dgm:spPr/>
      <dgm:t>
        <a:bodyPr/>
        <a:lstStyle/>
        <a:p>
          <a:pPr algn="l"/>
          <a:endParaRPr lang="en-US"/>
        </a:p>
      </dgm:t>
    </dgm:pt>
    <dgm:pt modelId="{AD742840-2E35-41F3-ACEA-08D86DDE4C27}" type="parTrans" cxnId="{A500797C-E305-4C51-8D78-CFEC659849F2}">
      <dgm:prSet/>
      <dgm:spPr/>
      <dgm:t>
        <a:bodyPr/>
        <a:lstStyle/>
        <a:p>
          <a:endParaRPr lang="en-US"/>
        </a:p>
      </dgm:t>
    </dgm:pt>
    <dgm:pt modelId="{ABBDEA39-9877-471A-82A8-90F5AE822C27}" type="sibTrans" cxnId="{A500797C-E305-4C51-8D78-CFEC659849F2}">
      <dgm:prSet/>
      <dgm:spPr/>
      <dgm:t>
        <a:bodyPr/>
        <a:lstStyle/>
        <a:p>
          <a:endParaRPr lang="en-US"/>
        </a:p>
      </dgm:t>
    </dgm:pt>
    <dgm:pt modelId="{E40EA1C4-B1BB-4646-B011-CB7FCDC97596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2A3CB316-C2B5-4A36-A3FA-87113FAF5D8B}" type="parTrans" cxnId="{3F7CE18C-3C84-4C04-AC7B-0D531AFC9474}">
      <dgm:prSet/>
      <dgm:spPr/>
      <dgm:t>
        <a:bodyPr/>
        <a:lstStyle/>
        <a:p>
          <a:endParaRPr lang="en-US"/>
        </a:p>
      </dgm:t>
    </dgm:pt>
    <dgm:pt modelId="{0612DA88-3019-48F5-9B3F-F6FD7A3FE571}" type="sibTrans" cxnId="{3F7CE18C-3C84-4C04-AC7B-0D531AFC9474}">
      <dgm:prSet/>
      <dgm:spPr/>
      <dgm:t>
        <a:bodyPr/>
        <a:lstStyle/>
        <a:p>
          <a:endParaRPr lang="en-US"/>
        </a:p>
      </dgm:t>
    </dgm:pt>
    <dgm:pt modelId="{38F2C4CB-9348-477A-9861-9E29165B5291}">
      <dgm:prSet phldrT="[Text]" phldr="1"/>
      <dgm:spPr/>
      <dgm:t>
        <a:bodyPr/>
        <a:lstStyle/>
        <a:p>
          <a:pPr algn="l"/>
          <a:endParaRPr lang="en-US"/>
        </a:p>
      </dgm:t>
    </dgm:pt>
    <dgm:pt modelId="{7D867DAB-31AE-4243-8848-734F7D17DA89}" type="parTrans" cxnId="{6AB41E38-D124-45E2-8EC7-C211F3D079C2}">
      <dgm:prSet/>
      <dgm:spPr/>
      <dgm:t>
        <a:bodyPr/>
        <a:lstStyle/>
        <a:p>
          <a:endParaRPr lang="en-US"/>
        </a:p>
      </dgm:t>
    </dgm:pt>
    <dgm:pt modelId="{FF4AC910-03C2-40DF-B2C3-CF08ED67DB3C}" type="sibTrans" cxnId="{6AB41E38-D124-45E2-8EC7-C211F3D079C2}">
      <dgm:prSet/>
      <dgm:spPr/>
      <dgm:t>
        <a:bodyPr/>
        <a:lstStyle/>
        <a:p>
          <a:endParaRPr lang="en-US"/>
        </a:p>
      </dgm:t>
    </dgm:pt>
    <dgm:pt modelId="{BF0F2530-0CB8-4BED-A20F-52056F6B59F6}">
      <dgm:prSet phldrT="[Text]"/>
      <dgm:spPr/>
      <dgm:t>
        <a:bodyPr/>
        <a:lstStyle/>
        <a:p>
          <a:endParaRPr lang="en-US"/>
        </a:p>
      </dgm:t>
    </dgm:pt>
    <dgm:pt modelId="{1F0D3C94-935A-4A76-AC69-171489FEC928}" type="parTrans" cxnId="{A5BD6195-AEF9-43F4-824A-6A9D03D45686}">
      <dgm:prSet/>
      <dgm:spPr/>
      <dgm:t>
        <a:bodyPr/>
        <a:lstStyle/>
        <a:p>
          <a:endParaRPr lang="en-US"/>
        </a:p>
      </dgm:t>
    </dgm:pt>
    <dgm:pt modelId="{820045EB-AC87-4C54-81F9-F60FA3752521}" type="sibTrans" cxnId="{A5BD6195-AEF9-43F4-824A-6A9D03D45686}">
      <dgm:prSet/>
      <dgm:spPr/>
      <dgm:t>
        <a:bodyPr/>
        <a:lstStyle/>
        <a:p>
          <a:endParaRPr lang="en-US"/>
        </a:p>
      </dgm:t>
    </dgm:pt>
    <dgm:pt modelId="{99EC38EB-9856-4D90-B9C8-BF196CAFE4EC}">
      <dgm:prSet phldrT="[Text]"/>
      <dgm:spPr/>
      <dgm:t>
        <a:bodyPr/>
        <a:lstStyle/>
        <a:p>
          <a:endParaRPr lang="en-US"/>
        </a:p>
      </dgm:t>
    </dgm:pt>
    <dgm:pt modelId="{7E3066C9-71C8-4A4A-B544-65D8CFA0CBE4}" type="parTrans" cxnId="{D4BBB410-40B8-4FC5-B871-E1AA389471CE}">
      <dgm:prSet/>
      <dgm:spPr/>
      <dgm:t>
        <a:bodyPr/>
        <a:lstStyle/>
        <a:p>
          <a:endParaRPr lang="en-US"/>
        </a:p>
      </dgm:t>
    </dgm:pt>
    <dgm:pt modelId="{7369C7D0-2B88-4E2F-AE15-94F1D5FE13E2}" type="sibTrans" cxnId="{D4BBB410-40B8-4FC5-B871-E1AA389471CE}">
      <dgm:prSet/>
      <dgm:spPr/>
      <dgm:t>
        <a:bodyPr/>
        <a:lstStyle/>
        <a:p>
          <a:endParaRPr lang="en-US"/>
        </a:p>
      </dgm:t>
    </dgm:pt>
    <dgm:pt modelId="{0F0E3091-1C00-469C-AEAB-9336F1992BB1}">
      <dgm:prSet phldrT="[Text]"/>
      <dgm:spPr/>
      <dgm:t>
        <a:bodyPr/>
        <a:lstStyle/>
        <a:p>
          <a:endParaRPr lang="en-US"/>
        </a:p>
      </dgm:t>
    </dgm:pt>
    <dgm:pt modelId="{2100EDF2-FEB0-475E-92AA-55F5B6BE6BE7}" type="parTrans" cxnId="{91F14372-EF92-4B02-BF83-C08BBDAE1C5D}">
      <dgm:prSet/>
      <dgm:spPr/>
      <dgm:t>
        <a:bodyPr/>
        <a:lstStyle/>
        <a:p>
          <a:endParaRPr lang="en-US"/>
        </a:p>
      </dgm:t>
    </dgm:pt>
    <dgm:pt modelId="{DB5A778B-7D82-45FB-9CF5-9DD18CD3D5E4}" type="sibTrans" cxnId="{91F14372-EF92-4B02-BF83-C08BBDAE1C5D}">
      <dgm:prSet/>
      <dgm:spPr/>
      <dgm:t>
        <a:bodyPr/>
        <a:lstStyle/>
        <a:p>
          <a:endParaRPr lang="en-US"/>
        </a:p>
      </dgm:t>
    </dgm:pt>
    <dgm:pt modelId="{DA4A7F83-F3A9-4590-B8BC-48AB9784BF57}">
      <dgm:prSet phldrT="[Text]"/>
      <dgm:spPr/>
      <dgm:t>
        <a:bodyPr/>
        <a:lstStyle/>
        <a:p>
          <a:endParaRPr lang="en-US"/>
        </a:p>
      </dgm:t>
    </dgm:pt>
    <dgm:pt modelId="{DE8008C1-41AE-40FD-B691-8D68610BBF91}" type="parTrans" cxnId="{DEFF34BA-F8F8-40B2-B6FC-9505161324FF}">
      <dgm:prSet/>
      <dgm:spPr/>
      <dgm:t>
        <a:bodyPr/>
        <a:lstStyle/>
        <a:p>
          <a:endParaRPr lang="en-US"/>
        </a:p>
      </dgm:t>
    </dgm:pt>
    <dgm:pt modelId="{DBD69752-CF51-4C49-A220-F2BA0BDB2EF5}" type="sibTrans" cxnId="{DEFF34BA-F8F8-40B2-B6FC-9505161324FF}">
      <dgm:prSet/>
      <dgm:spPr/>
      <dgm:t>
        <a:bodyPr/>
        <a:lstStyle/>
        <a:p>
          <a:endParaRPr lang="en-US"/>
        </a:p>
      </dgm:t>
    </dgm:pt>
    <dgm:pt modelId="{8769FFAF-4B4D-4761-A816-FB458A5A9680}">
      <dgm:prSet phldrT="[Text]"/>
      <dgm:spPr/>
      <dgm:t>
        <a:bodyPr/>
        <a:lstStyle/>
        <a:p>
          <a:endParaRPr lang="en-US"/>
        </a:p>
      </dgm:t>
    </dgm:pt>
    <dgm:pt modelId="{E94BE67C-636A-456A-845B-2DCCD57D003D}" type="parTrans" cxnId="{1F877F5D-7B57-4162-92E7-FDC6F40F3119}">
      <dgm:prSet/>
      <dgm:spPr/>
      <dgm:t>
        <a:bodyPr/>
        <a:lstStyle/>
        <a:p>
          <a:endParaRPr lang="en-US"/>
        </a:p>
      </dgm:t>
    </dgm:pt>
    <dgm:pt modelId="{3AD5A619-0985-4B9F-A142-E503EC5E0B40}" type="sibTrans" cxnId="{1F877F5D-7B57-4162-92E7-FDC6F40F3119}">
      <dgm:prSet/>
      <dgm:spPr/>
      <dgm:t>
        <a:bodyPr/>
        <a:lstStyle/>
        <a:p>
          <a:endParaRPr lang="en-US"/>
        </a:p>
      </dgm:t>
    </dgm:pt>
    <dgm:pt modelId="{48A9A73F-9008-4F28-BCD9-83AD1B35E5E7}">
      <dgm:prSet phldrT="[Text]"/>
      <dgm:spPr/>
      <dgm:t>
        <a:bodyPr/>
        <a:lstStyle/>
        <a:p>
          <a:endParaRPr lang="en-US"/>
        </a:p>
      </dgm:t>
    </dgm:pt>
    <dgm:pt modelId="{F173F37F-DED4-481D-AFD4-7E433E4DD387}" type="parTrans" cxnId="{32A1B614-10BA-46D9-8955-489DF8F7428F}">
      <dgm:prSet/>
      <dgm:spPr/>
      <dgm:t>
        <a:bodyPr/>
        <a:lstStyle/>
        <a:p>
          <a:endParaRPr lang="en-US"/>
        </a:p>
      </dgm:t>
    </dgm:pt>
    <dgm:pt modelId="{3FEE5D80-59CF-4714-B1C7-6A0E2CB69C51}" type="sibTrans" cxnId="{32A1B614-10BA-46D9-8955-489DF8F7428F}">
      <dgm:prSet/>
      <dgm:spPr/>
      <dgm:t>
        <a:bodyPr/>
        <a:lstStyle/>
        <a:p>
          <a:endParaRPr lang="en-US"/>
        </a:p>
      </dgm:t>
    </dgm:pt>
    <dgm:pt modelId="{6A8E92A7-A4BD-4A2C-9B95-D5AB0AF39E67}">
      <dgm:prSet/>
      <dgm:spPr/>
      <dgm:t>
        <a:bodyPr/>
        <a:lstStyle/>
        <a:p>
          <a:pPr algn="l"/>
          <a:endParaRPr lang="en-US"/>
        </a:p>
      </dgm:t>
    </dgm:pt>
    <dgm:pt modelId="{57B090BD-85FA-4CED-8EF1-EDF994C30603}" type="parTrans" cxnId="{D0A74BFC-E01E-4749-A9DD-8DF44A9D1CA8}">
      <dgm:prSet/>
      <dgm:spPr/>
      <dgm:t>
        <a:bodyPr/>
        <a:lstStyle/>
        <a:p>
          <a:endParaRPr lang="en-US"/>
        </a:p>
      </dgm:t>
    </dgm:pt>
    <dgm:pt modelId="{BA0E8CAB-981B-4C23-84CD-5F6D6483BE2B}" type="sibTrans" cxnId="{D0A74BFC-E01E-4749-A9DD-8DF44A9D1CA8}">
      <dgm:prSet/>
      <dgm:spPr/>
      <dgm:t>
        <a:bodyPr/>
        <a:lstStyle/>
        <a:p>
          <a:endParaRPr lang="en-US"/>
        </a:p>
      </dgm:t>
    </dgm:pt>
    <dgm:pt modelId="{32484CC9-B2E2-42A4-87A8-CEFB3A82041A}">
      <dgm:prSet/>
      <dgm:spPr/>
      <dgm:t>
        <a:bodyPr/>
        <a:lstStyle/>
        <a:p>
          <a:endParaRPr lang="en-US"/>
        </a:p>
      </dgm:t>
    </dgm:pt>
    <dgm:pt modelId="{79DCDB72-6BD7-444D-BB91-1075123E40F0}" type="parTrans" cxnId="{0A2C1ABD-8FB6-4A88-A9DA-F6CE4DDE3CCC}">
      <dgm:prSet/>
      <dgm:spPr/>
      <dgm:t>
        <a:bodyPr/>
        <a:lstStyle/>
        <a:p>
          <a:endParaRPr lang="en-US"/>
        </a:p>
      </dgm:t>
    </dgm:pt>
    <dgm:pt modelId="{C2D42260-1236-4748-8C77-EB6BA473169F}" type="sibTrans" cxnId="{0A2C1ABD-8FB6-4A88-A9DA-F6CE4DDE3CCC}">
      <dgm:prSet/>
      <dgm:spPr/>
      <dgm:t>
        <a:bodyPr/>
        <a:lstStyle/>
        <a:p>
          <a:endParaRPr lang="en-US"/>
        </a:p>
      </dgm:t>
    </dgm:pt>
    <dgm:pt modelId="{5EEA3D59-5AF9-4FA7-80D8-07CC0D3B399A}">
      <dgm:prSet/>
      <dgm:spPr/>
      <dgm:t>
        <a:bodyPr/>
        <a:lstStyle/>
        <a:p>
          <a:endParaRPr lang="en-US"/>
        </a:p>
      </dgm:t>
    </dgm:pt>
    <dgm:pt modelId="{0BDB4A37-11EE-47EE-B277-F4E00850B872}" type="parTrans" cxnId="{F12EE8D5-5548-498B-8FCE-C899A50900F6}">
      <dgm:prSet/>
      <dgm:spPr/>
      <dgm:t>
        <a:bodyPr/>
        <a:lstStyle/>
        <a:p>
          <a:endParaRPr lang="en-US"/>
        </a:p>
      </dgm:t>
    </dgm:pt>
    <dgm:pt modelId="{877A6990-DE04-4616-BF8D-4D2C4876CC39}" type="sibTrans" cxnId="{F12EE8D5-5548-498B-8FCE-C899A50900F6}">
      <dgm:prSet/>
      <dgm:spPr/>
      <dgm:t>
        <a:bodyPr/>
        <a:lstStyle/>
        <a:p>
          <a:endParaRPr lang="en-US"/>
        </a:p>
      </dgm:t>
    </dgm:pt>
    <dgm:pt modelId="{A7BFF2C1-016A-4049-B83E-8F5D06D24B53}">
      <dgm:prSet/>
      <dgm:spPr/>
      <dgm:t>
        <a:bodyPr/>
        <a:lstStyle/>
        <a:p>
          <a:endParaRPr lang="en-US"/>
        </a:p>
      </dgm:t>
    </dgm:pt>
    <dgm:pt modelId="{DB968C9D-222E-4119-91B9-0A26C3D6CFDF}" type="parTrans" cxnId="{0376FC59-D338-4BAE-A1FA-6D42BD48F736}">
      <dgm:prSet/>
      <dgm:spPr/>
      <dgm:t>
        <a:bodyPr/>
        <a:lstStyle/>
        <a:p>
          <a:endParaRPr lang="en-US"/>
        </a:p>
      </dgm:t>
    </dgm:pt>
    <dgm:pt modelId="{6C8EC32A-655E-4554-90C5-A6B80DAF94C6}" type="sibTrans" cxnId="{0376FC59-D338-4BAE-A1FA-6D42BD48F736}">
      <dgm:prSet/>
      <dgm:spPr/>
      <dgm:t>
        <a:bodyPr/>
        <a:lstStyle/>
        <a:p>
          <a:endParaRPr lang="en-US"/>
        </a:p>
      </dgm:t>
    </dgm:pt>
    <dgm:pt modelId="{1B9F5F0C-5D4B-496D-9ECE-411C55983FED}" type="pres">
      <dgm:prSet presAssocID="{C3AB90E7-68D3-4641-9F82-69B9DE1B8678}" presName="linear" presStyleCnt="0">
        <dgm:presLayoutVars>
          <dgm:dir/>
          <dgm:resizeHandles val="exact"/>
        </dgm:presLayoutVars>
      </dgm:prSet>
      <dgm:spPr/>
    </dgm:pt>
    <dgm:pt modelId="{2CAE1AF3-A972-4576-AB6F-0BE33D71BF49}" type="pres">
      <dgm:prSet presAssocID="{5EEA3D59-5AF9-4FA7-80D8-07CC0D3B399A}" presName="comp" presStyleCnt="0"/>
      <dgm:spPr/>
    </dgm:pt>
    <dgm:pt modelId="{CA0FC287-05EC-454A-BC75-33751600A5A3}" type="pres">
      <dgm:prSet presAssocID="{5EEA3D59-5AF9-4FA7-80D8-07CC0D3B399A}" presName="box" presStyleLbl="node1" presStyleIdx="0" presStyleCnt="4"/>
      <dgm:spPr/>
    </dgm:pt>
    <dgm:pt modelId="{C9FA5B17-520D-4B43-BB9F-AECCBDB01B16}" type="pres">
      <dgm:prSet presAssocID="{5EEA3D59-5AF9-4FA7-80D8-07CC0D3B399A}" presName="img" presStyleLbl="fgImgPlace1" presStyleIdx="0" presStyleCnt="4" custScaleX="21517" custScaleY="51482" custLinFactNeighborX="-27664" custLinFactNeighborY="863"/>
      <dgm:spPr/>
    </dgm:pt>
    <dgm:pt modelId="{FCA758C7-F407-4BAE-974F-AD9A4515CCDD}" type="pres">
      <dgm:prSet presAssocID="{5EEA3D59-5AF9-4FA7-80D8-07CC0D3B399A}" presName="text" presStyleLbl="node1" presStyleIdx="0" presStyleCnt="4">
        <dgm:presLayoutVars>
          <dgm:bulletEnabled val="1"/>
        </dgm:presLayoutVars>
      </dgm:prSet>
      <dgm:spPr/>
    </dgm:pt>
    <dgm:pt modelId="{5F2681B9-1A71-489E-8DAB-336A8086E173}" type="pres">
      <dgm:prSet presAssocID="{877A6990-DE04-4616-BF8D-4D2C4876CC39}" presName="spacer" presStyleCnt="0"/>
      <dgm:spPr/>
    </dgm:pt>
    <dgm:pt modelId="{BF2E5000-5457-44DC-B7F1-1BD38276B12B}" type="pres">
      <dgm:prSet presAssocID="{A7BFF2C1-016A-4049-B83E-8F5D06D24B53}" presName="comp" presStyleCnt="0"/>
      <dgm:spPr/>
    </dgm:pt>
    <dgm:pt modelId="{3CBFEE7E-DE65-4AA0-A95D-0592CF0F6140}" type="pres">
      <dgm:prSet presAssocID="{A7BFF2C1-016A-4049-B83E-8F5D06D24B53}" presName="box" presStyleLbl="node1" presStyleIdx="1" presStyleCnt="4"/>
      <dgm:spPr/>
    </dgm:pt>
    <dgm:pt modelId="{9D8D7AFD-AD1E-40A8-B1CA-71262CEE45E7}" type="pres">
      <dgm:prSet presAssocID="{A7BFF2C1-016A-4049-B83E-8F5D06D24B53}" presName="img" presStyleLbl="fgImgPlace1" presStyleIdx="1" presStyleCnt="4" custScaleX="13822" custScaleY="26779" custLinFactNeighborX="-28003" custLinFactNeighborY="3221"/>
      <dgm:spPr/>
    </dgm:pt>
    <dgm:pt modelId="{2680DB02-CBD4-473D-A916-5C30A1F49D77}" type="pres">
      <dgm:prSet presAssocID="{A7BFF2C1-016A-4049-B83E-8F5D06D24B53}" presName="text" presStyleLbl="node1" presStyleIdx="1" presStyleCnt="4">
        <dgm:presLayoutVars>
          <dgm:bulletEnabled val="1"/>
        </dgm:presLayoutVars>
      </dgm:prSet>
      <dgm:spPr/>
    </dgm:pt>
    <dgm:pt modelId="{A5407E99-2F23-48A1-80F0-071B63E6A3C6}" type="pres">
      <dgm:prSet presAssocID="{6C8EC32A-655E-4554-90C5-A6B80DAF94C6}" presName="spacer" presStyleCnt="0"/>
      <dgm:spPr/>
    </dgm:pt>
    <dgm:pt modelId="{45C986AB-B287-4EA5-B205-D931D9D618DC}" type="pres">
      <dgm:prSet presAssocID="{32484CC9-B2E2-42A4-87A8-CEFB3A82041A}" presName="comp" presStyleCnt="0"/>
      <dgm:spPr/>
    </dgm:pt>
    <dgm:pt modelId="{8AC9CA0E-94D8-4853-84C3-91F2C854645F}" type="pres">
      <dgm:prSet presAssocID="{32484CC9-B2E2-42A4-87A8-CEFB3A82041A}" presName="box" presStyleLbl="node1" presStyleIdx="2" presStyleCnt="4"/>
      <dgm:spPr/>
    </dgm:pt>
    <dgm:pt modelId="{AD5F5FDF-82AE-4E2F-A941-DAE839C5B0A7}" type="pres">
      <dgm:prSet presAssocID="{32484CC9-B2E2-42A4-87A8-CEFB3A82041A}" presName="img" presStyleLbl="fgImgPlace1" presStyleIdx="2" presStyleCnt="4" custScaleX="13493" custScaleY="24710" custLinFactNeighborX="-27299" custLinFactNeighborY="2611"/>
      <dgm:spPr/>
    </dgm:pt>
    <dgm:pt modelId="{661AA78A-CAA6-4A3E-90BA-62271865C45E}" type="pres">
      <dgm:prSet presAssocID="{32484CC9-B2E2-42A4-87A8-CEFB3A82041A}" presName="text" presStyleLbl="node1" presStyleIdx="2" presStyleCnt="4">
        <dgm:presLayoutVars>
          <dgm:bulletEnabled val="1"/>
        </dgm:presLayoutVars>
      </dgm:prSet>
      <dgm:spPr/>
    </dgm:pt>
    <dgm:pt modelId="{6C1CDFEB-7067-4B28-AE68-05F4CB563861}" type="pres">
      <dgm:prSet presAssocID="{C2D42260-1236-4748-8C77-EB6BA473169F}" presName="spacer" presStyleCnt="0"/>
      <dgm:spPr/>
    </dgm:pt>
    <dgm:pt modelId="{79E12E99-1D34-441B-90AB-B71174CE92DE}" type="pres">
      <dgm:prSet presAssocID="{DF9F5466-862B-4940-90E4-E28E7DA10901}" presName="comp" presStyleCnt="0"/>
      <dgm:spPr/>
    </dgm:pt>
    <dgm:pt modelId="{9ABE277A-89B0-4ED3-A255-1003CB4E6B52}" type="pres">
      <dgm:prSet presAssocID="{DF9F5466-862B-4940-90E4-E28E7DA10901}" presName="box" presStyleLbl="node1" presStyleIdx="3" presStyleCnt="4"/>
      <dgm:spPr/>
    </dgm:pt>
    <dgm:pt modelId="{63707556-4ED5-447C-A68F-F220D7A9D405}" type="pres">
      <dgm:prSet presAssocID="{DF9F5466-862B-4940-90E4-E28E7DA10901}" presName="img" presStyleLbl="fgImgPlace1" presStyleIdx="3" presStyleCnt="4" custScaleX="13493" custScaleY="27295" custLinFactNeighborX="-27469"/>
      <dgm:spPr/>
    </dgm:pt>
    <dgm:pt modelId="{804663B3-D167-4878-AB0B-674EB4189C96}" type="pres">
      <dgm:prSet presAssocID="{DF9F5466-862B-4940-90E4-E28E7DA10901}" presName="text" presStyleLbl="node1" presStyleIdx="3" presStyleCnt="4">
        <dgm:presLayoutVars>
          <dgm:bulletEnabled val="1"/>
        </dgm:presLayoutVars>
      </dgm:prSet>
      <dgm:spPr/>
    </dgm:pt>
  </dgm:ptLst>
  <dgm:cxnLst>
    <dgm:cxn modelId="{2CDB6A04-B2DA-4828-B417-87A55EAC8A0B}" type="presOf" srcId="{38F2C4CB-9348-477A-9861-9E29165B5291}" destId="{9ABE277A-89B0-4ED3-A255-1003CB4E6B52}" srcOrd="0" destOrd="2" presId="urn:microsoft.com/office/officeart/2005/8/layout/vList4"/>
    <dgm:cxn modelId="{65CF1105-DCAD-4AC4-B568-C3F516CFA647}" type="presOf" srcId="{5EEA3D59-5AF9-4FA7-80D8-07CC0D3B399A}" destId="{CA0FC287-05EC-454A-BC75-33751600A5A3}" srcOrd="0" destOrd="0" presId="urn:microsoft.com/office/officeart/2005/8/layout/vList4"/>
    <dgm:cxn modelId="{4804D007-2C44-4194-857B-E0C167698D68}" type="presOf" srcId="{BF0F2530-0CB8-4BED-A20F-52056F6B59F6}" destId="{9ABE277A-89B0-4ED3-A255-1003CB4E6B52}" srcOrd="0" destOrd="4" presId="urn:microsoft.com/office/officeart/2005/8/layout/vList4"/>
    <dgm:cxn modelId="{D4BBB410-40B8-4FC5-B871-E1AA389471CE}" srcId="{BF0F2530-0CB8-4BED-A20F-52056F6B59F6}" destId="{99EC38EB-9856-4D90-B9C8-BF196CAFE4EC}" srcOrd="0" destOrd="0" parTransId="{7E3066C9-71C8-4A4A-B544-65D8CFA0CBE4}" sibTransId="{7369C7D0-2B88-4E2F-AE15-94F1D5FE13E2}"/>
    <dgm:cxn modelId="{32A1B614-10BA-46D9-8955-489DF8F7428F}" srcId="{DA4A7F83-F3A9-4590-B8BC-48AB9784BF57}" destId="{48A9A73F-9008-4F28-BCD9-83AD1B35E5E7}" srcOrd="1" destOrd="0" parTransId="{F173F37F-DED4-481D-AFD4-7E433E4DD387}" sibTransId="{3FEE5D80-59CF-4714-B1C7-6A0E2CB69C51}"/>
    <dgm:cxn modelId="{4F5C8C15-5318-4E0B-ADCF-D9F23D89FE3D}" type="presOf" srcId="{A7BFF2C1-016A-4049-B83E-8F5D06D24B53}" destId="{3CBFEE7E-DE65-4AA0-A95D-0592CF0F6140}" srcOrd="0" destOrd="0" presId="urn:microsoft.com/office/officeart/2005/8/layout/vList4"/>
    <dgm:cxn modelId="{6AB41E38-D124-45E2-8EC7-C211F3D079C2}" srcId="{DF9F5466-862B-4940-90E4-E28E7DA10901}" destId="{38F2C4CB-9348-477A-9861-9E29165B5291}" srcOrd="1" destOrd="0" parTransId="{7D867DAB-31AE-4243-8848-734F7D17DA89}" sibTransId="{FF4AC910-03C2-40DF-B2C3-CF08ED67DB3C}"/>
    <dgm:cxn modelId="{1F877F5D-7B57-4162-92E7-FDC6F40F3119}" srcId="{DA4A7F83-F3A9-4590-B8BC-48AB9784BF57}" destId="{8769FFAF-4B4D-4761-A816-FB458A5A9680}" srcOrd="0" destOrd="0" parTransId="{E94BE67C-636A-456A-845B-2DCCD57D003D}" sibTransId="{3AD5A619-0985-4B9F-A142-E503EC5E0B40}"/>
    <dgm:cxn modelId="{4C1E9247-1628-44D5-BD06-2DA849771334}" type="presOf" srcId="{48A9A73F-9008-4F28-BCD9-83AD1B35E5E7}" destId="{9ABE277A-89B0-4ED3-A255-1003CB4E6B52}" srcOrd="0" destOrd="9" presId="urn:microsoft.com/office/officeart/2005/8/layout/vList4"/>
    <dgm:cxn modelId="{33D5886C-CA09-423B-A65B-83D0CB337BF0}" type="presOf" srcId="{E40EA1C4-B1BB-4646-B011-CB7FCDC97596}" destId="{804663B3-D167-4878-AB0B-674EB4189C96}" srcOrd="1" destOrd="1" presId="urn:microsoft.com/office/officeart/2005/8/layout/vList4"/>
    <dgm:cxn modelId="{A95F376D-CCAB-4447-AD9E-A727A0EE2142}" type="presOf" srcId="{8769FFAF-4B4D-4761-A816-FB458A5A9680}" destId="{804663B3-D167-4878-AB0B-674EB4189C96}" srcOrd="1" destOrd="8" presId="urn:microsoft.com/office/officeart/2005/8/layout/vList4"/>
    <dgm:cxn modelId="{A5CA2C72-D3F4-4942-93F3-1D689B7ED4B3}" type="presOf" srcId="{32484CC9-B2E2-42A4-87A8-CEFB3A82041A}" destId="{661AA78A-CAA6-4A3E-90BA-62271865C45E}" srcOrd="1" destOrd="0" presId="urn:microsoft.com/office/officeart/2005/8/layout/vList4"/>
    <dgm:cxn modelId="{91F14372-EF92-4B02-BF83-C08BBDAE1C5D}" srcId="{BF0F2530-0CB8-4BED-A20F-52056F6B59F6}" destId="{0F0E3091-1C00-469C-AEAB-9336F1992BB1}" srcOrd="1" destOrd="0" parTransId="{2100EDF2-FEB0-475E-92AA-55F5B6BE6BE7}" sibTransId="{DB5A778B-7D82-45FB-9CF5-9DD18CD3D5E4}"/>
    <dgm:cxn modelId="{36AE1659-0CB6-4EE6-A47F-89715F9FEC9D}" type="presOf" srcId="{38F2C4CB-9348-477A-9861-9E29165B5291}" destId="{804663B3-D167-4878-AB0B-674EB4189C96}" srcOrd="1" destOrd="2" presId="urn:microsoft.com/office/officeart/2005/8/layout/vList4"/>
    <dgm:cxn modelId="{775BB279-58F0-45CE-A0C6-678C29F784D4}" type="presOf" srcId="{5EEA3D59-5AF9-4FA7-80D8-07CC0D3B399A}" destId="{FCA758C7-F407-4BAE-974F-AD9A4515CCDD}" srcOrd="1" destOrd="0" presId="urn:microsoft.com/office/officeart/2005/8/layout/vList4"/>
    <dgm:cxn modelId="{0376FC59-D338-4BAE-A1FA-6D42BD48F736}" srcId="{C3AB90E7-68D3-4641-9F82-69B9DE1B8678}" destId="{A7BFF2C1-016A-4049-B83E-8F5D06D24B53}" srcOrd="1" destOrd="0" parTransId="{DB968C9D-222E-4119-91B9-0A26C3D6CFDF}" sibTransId="{6C8EC32A-655E-4554-90C5-A6B80DAF94C6}"/>
    <dgm:cxn modelId="{A500797C-E305-4C51-8D78-CFEC659849F2}" srcId="{C3AB90E7-68D3-4641-9F82-69B9DE1B8678}" destId="{DF9F5466-862B-4940-90E4-E28E7DA10901}" srcOrd="3" destOrd="0" parTransId="{AD742840-2E35-41F3-ACEA-08D86DDE4C27}" sibTransId="{ABBDEA39-9877-471A-82A8-90F5AE822C27}"/>
    <dgm:cxn modelId="{DE8AB986-FEFE-4983-BCC2-5CFBEF13012B}" type="presOf" srcId="{6A8E92A7-A4BD-4A2C-9B95-D5AB0AF39E67}" destId="{9ABE277A-89B0-4ED3-A255-1003CB4E6B52}" srcOrd="0" destOrd="3" presId="urn:microsoft.com/office/officeart/2005/8/layout/vList4"/>
    <dgm:cxn modelId="{3868BC87-BAB5-4209-9979-4FF029461EFB}" type="presOf" srcId="{DF9F5466-862B-4940-90E4-E28E7DA10901}" destId="{9ABE277A-89B0-4ED3-A255-1003CB4E6B52}" srcOrd="0" destOrd="0" presId="urn:microsoft.com/office/officeart/2005/8/layout/vList4"/>
    <dgm:cxn modelId="{4DC51188-97B4-48C6-AB39-30CDE89BD3DE}" type="presOf" srcId="{E40EA1C4-B1BB-4646-B011-CB7FCDC97596}" destId="{9ABE277A-89B0-4ED3-A255-1003CB4E6B52}" srcOrd="0" destOrd="1" presId="urn:microsoft.com/office/officeart/2005/8/layout/vList4"/>
    <dgm:cxn modelId="{3F7CE18C-3C84-4C04-AC7B-0D531AFC9474}" srcId="{DF9F5466-862B-4940-90E4-E28E7DA10901}" destId="{E40EA1C4-B1BB-4646-B011-CB7FCDC97596}" srcOrd="0" destOrd="0" parTransId="{2A3CB316-C2B5-4A36-A3FA-87113FAF5D8B}" sibTransId="{0612DA88-3019-48F5-9B3F-F6FD7A3FE571}"/>
    <dgm:cxn modelId="{A5BD6195-AEF9-43F4-824A-6A9D03D45686}" srcId="{DF9F5466-862B-4940-90E4-E28E7DA10901}" destId="{BF0F2530-0CB8-4BED-A20F-52056F6B59F6}" srcOrd="3" destOrd="0" parTransId="{1F0D3C94-935A-4A76-AC69-171489FEC928}" sibTransId="{820045EB-AC87-4C54-81F9-F60FA3752521}"/>
    <dgm:cxn modelId="{F085709B-46B3-45F2-A628-BA1C222129FF}" type="presOf" srcId="{8769FFAF-4B4D-4761-A816-FB458A5A9680}" destId="{9ABE277A-89B0-4ED3-A255-1003CB4E6B52}" srcOrd="0" destOrd="8" presId="urn:microsoft.com/office/officeart/2005/8/layout/vList4"/>
    <dgm:cxn modelId="{789DC59E-E541-43A0-B127-479D8CB3FE9D}" type="presOf" srcId="{C3AB90E7-68D3-4641-9F82-69B9DE1B8678}" destId="{1B9F5F0C-5D4B-496D-9ECE-411C55983FED}" srcOrd="0" destOrd="0" presId="urn:microsoft.com/office/officeart/2005/8/layout/vList4"/>
    <dgm:cxn modelId="{1F22E1A1-E06D-48C0-9F47-B3014C6E2135}" type="presOf" srcId="{0F0E3091-1C00-469C-AEAB-9336F1992BB1}" destId="{804663B3-D167-4878-AB0B-674EB4189C96}" srcOrd="1" destOrd="6" presId="urn:microsoft.com/office/officeart/2005/8/layout/vList4"/>
    <dgm:cxn modelId="{BD53ADA2-09C9-4C26-8750-5DF6DBB5F30C}" type="presOf" srcId="{DA4A7F83-F3A9-4590-B8BC-48AB9784BF57}" destId="{804663B3-D167-4878-AB0B-674EB4189C96}" srcOrd="1" destOrd="7" presId="urn:microsoft.com/office/officeart/2005/8/layout/vList4"/>
    <dgm:cxn modelId="{BB45FDA4-29DB-4443-859B-223B43D0D9E8}" type="presOf" srcId="{DF9F5466-862B-4940-90E4-E28E7DA10901}" destId="{804663B3-D167-4878-AB0B-674EB4189C96}" srcOrd="1" destOrd="0" presId="urn:microsoft.com/office/officeart/2005/8/layout/vList4"/>
    <dgm:cxn modelId="{8DB627BA-9F30-4FCB-BC84-62E8FED41B17}" type="presOf" srcId="{DA4A7F83-F3A9-4590-B8BC-48AB9784BF57}" destId="{9ABE277A-89B0-4ED3-A255-1003CB4E6B52}" srcOrd="0" destOrd="7" presId="urn:microsoft.com/office/officeart/2005/8/layout/vList4"/>
    <dgm:cxn modelId="{037A34BA-454E-43CF-86DB-2E7692D5B04A}" type="presOf" srcId="{99EC38EB-9856-4D90-B9C8-BF196CAFE4EC}" destId="{804663B3-D167-4878-AB0B-674EB4189C96}" srcOrd="1" destOrd="5" presId="urn:microsoft.com/office/officeart/2005/8/layout/vList4"/>
    <dgm:cxn modelId="{DEFF34BA-F8F8-40B2-B6FC-9505161324FF}" srcId="{DF9F5466-862B-4940-90E4-E28E7DA10901}" destId="{DA4A7F83-F3A9-4590-B8BC-48AB9784BF57}" srcOrd="4" destOrd="0" parTransId="{DE8008C1-41AE-40FD-B691-8D68610BBF91}" sibTransId="{DBD69752-CF51-4C49-A220-F2BA0BDB2EF5}"/>
    <dgm:cxn modelId="{0A2C1ABD-8FB6-4A88-A9DA-F6CE4DDE3CCC}" srcId="{C3AB90E7-68D3-4641-9F82-69B9DE1B8678}" destId="{32484CC9-B2E2-42A4-87A8-CEFB3A82041A}" srcOrd="2" destOrd="0" parTransId="{79DCDB72-6BD7-444D-BB91-1075123E40F0}" sibTransId="{C2D42260-1236-4748-8C77-EB6BA473169F}"/>
    <dgm:cxn modelId="{174B71C9-D172-435D-88EC-52D22D834C21}" type="presOf" srcId="{32484CC9-B2E2-42A4-87A8-CEFB3A82041A}" destId="{8AC9CA0E-94D8-4853-84C3-91F2C854645F}" srcOrd="0" destOrd="0" presId="urn:microsoft.com/office/officeart/2005/8/layout/vList4"/>
    <dgm:cxn modelId="{F12EE8D5-5548-498B-8FCE-C899A50900F6}" srcId="{C3AB90E7-68D3-4641-9F82-69B9DE1B8678}" destId="{5EEA3D59-5AF9-4FA7-80D8-07CC0D3B399A}" srcOrd="0" destOrd="0" parTransId="{0BDB4A37-11EE-47EE-B277-F4E00850B872}" sibTransId="{877A6990-DE04-4616-BF8D-4D2C4876CC39}"/>
    <dgm:cxn modelId="{27F10BDA-E8F9-40A9-8B4D-4F1FC4EAC717}" type="presOf" srcId="{48A9A73F-9008-4F28-BCD9-83AD1B35E5E7}" destId="{804663B3-D167-4878-AB0B-674EB4189C96}" srcOrd="1" destOrd="9" presId="urn:microsoft.com/office/officeart/2005/8/layout/vList4"/>
    <dgm:cxn modelId="{6332FEDC-E4F9-4E42-829A-9C364F5C9CB4}" type="presOf" srcId="{99EC38EB-9856-4D90-B9C8-BF196CAFE4EC}" destId="{9ABE277A-89B0-4ED3-A255-1003CB4E6B52}" srcOrd="0" destOrd="5" presId="urn:microsoft.com/office/officeart/2005/8/layout/vList4"/>
    <dgm:cxn modelId="{9F2EC2E2-DBBD-4DFE-BF36-0220C9F22203}" type="presOf" srcId="{6A8E92A7-A4BD-4A2C-9B95-D5AB0AF39E67}" destId="{804663B3-D167-4878-AB0B-674EB4189C96}" srcOrd="1" destOrd="3" presId="urn:microsoft.com/office/officeart/2005/8/layout/vList4"/>
    <dgm:cxn modelId="{42CFD0EA-5126-4EAF-BD8F-30DBF67E839B}" type="presOf" srcId="{BF0F2530-0CB8-4BED-A20F-52056F6B59F6}" destId="{804663B3-D167-4878-AB0B-674EB4189C96}" srcOrd="1" destOrd="4" presId="urn:microsoft.com/office/officeart/2005/8/layout/vList4"/>
    <dgm:cxn modelId="{CB307AF5-92F3-4B19-BD85-1532916A13F3}" type="presOf" srcId="{A7BFF2C1-016A-4049-B83E-8F5D06D24B53}" destId="{2680DB02-CBD4-473D-A916-5C30A1F49D77}" srcOrd="1" destOrd="0" presId="urn:microsoft.com/office/officeart/2005/8/layout/vList4"/>
    <dgm:cxn modelId="{44A0ABF9-F95E-4B7E-AAD3-EEFFDE488A63}" type="presOf" srcId="{0F0E3091-1C00-469C-AEAB-9336F1992BB1}" destId="{9ABE277A-89B0-4ED3-A255-1003CB4E6B52}" srcOrd="0" destOrd="6" presId="urn:microsoft.com/office/officeart/2005/8/layout/vList4"/>
    <dgm:cxn modelId="{D0A74BFC-E01E-4749-A9DD-8DF44A9D1CA8}" srcId="{DF9F5466-862B-4940-90E4-E28E7DA10901}" destId="{6A8E92A7-A4BD-4A2C-9B95-D5AB0AF39E67}" srcOrd="2" destOrd="0" parTransId="{57B090BD-85FA-4CED-8EF1-EDF994C30603}" sibTransId="{BA0E8CAB-981B-4C23-84CD-5F6D6483BE2B}"/>
    <dgm:cxn modelId="{E9C6A5DC-C51A-4374-853A-5AED1B1325D8}" type="presParOf" srcId="{1B9F5F0C-5D4B-496D-9ECE-411C55983FED}" destId="{2CAE1AF3-A972-4576-AB6F-0BE33D71BF49}" srcOrd="0" destOrd="0" presId="urn:microsoft.com/office/officeart/2005/8/layout/vList4"/>
    <dgm:cxn modelId="{701D07CF-293D-41E8-AF3F-C03EB016D937}" type="presParOf" srcId="{2CAE1AF3-A972-4576-AB6F-0BE33D71BF49}" destId="{CA0FC287-05EC-454A-BC75-33751600A5A3}" srcOrd="0" destOrd="0" presId="urn:microsoft.com/office/officeart/2005/8/layout/vList4"/>
    <dgm:cxn modelId="{4F1C09EE-E4F4-4B64-9B2B-4E368FDBAEF6}" type="presParOf" srcId="{2CAE1AF3-A972-4576-AB6F-0BE33D71BF49}" destId="{C9FA5B17-520D-4B43-BB9F-AECCBDB01B16}" srcOrd="1" destOrd="0" presId="urn:microsoft.com/office/officeart/2005/8/layout/vList4"/>
    <dgm:cxn modelId="{1B9BC995-15B6-43EC-926A-D2555BF4498A}" type="presParOf" srcId="{2CAE1AF3-A972-4576-AB6F-0BE33D71BF49}" destId="{FCA758C7-F407-4BAE-974F-AD9A4515CCDD}" srcOrd="2" destOrd="0" presId="urn:microsoft.com/office/officeart/2005/8/layout/vList4"/>
    <dgm:cxn modelId="{30798A5A-685A-40D8-B6EE-7E5D0FCA0200}" type="presParOf" srcId="{1B9F5F0C-5D4B-496D-9ECE-411C55983FED}" destId="{5F2681B9-1A71-489E-8DAB-336A8086E173}" srcOrd="1" destOrd="0" presId="urn:microsoft.com/office/officeart/2005/8/layout/vList4"/>
    <dgm:cxn modelId="{A8C6B509-75D3-42DD-B068-B853489664D3}" type="presParOf" srcId="{1B9F5F0C-5D4B-496D-9ECE-411C55983FED}" destId="{BF2E5000-5457-44DC-B7F1-1BD38276B12B}" srcOrd="2" destOrd="0" presId="urn:microsoft.com/office/officeart/2005/8/layout/vList4"/>
    <dgm:cxn modelId="{67A16CB6-CF7F-4772-A27B-F1D8B077F180}" type="presParOf" srcId="{BF2E5000-5457-44DC-B7F1-1BD38276B12B}" destId="{3CBFEE7E-DE65-4AA0-A95D-0592CF0F6140}" srcOrd="0" destOrd="0" presId="urn:microsoft.com/office/officeart/2005/8/layout/vList4"/>
    <dgm:cxn modelId="{E9268AF9-3A23-41ED-B784-102917D6BB61}" type="presParOf" srcId="{BF2E5000-5457-44DC-B7F1-1BD38276B12B}" destId="{9D8D7AFD-AD1E-40A8-B1CA-71262CEE45E7}" srcOrd="1" destOrd="0" presId="urn:microsoft.com/office/officeart/2005/8/layout/vList4"/>
    <dgm:cxn modelId="{3713640A-67FA-4579-9087-A726EF9A7809}" type="presParOf" srcId="{BF2E5000-5457-44DC-B7F1-1BD38276B12B}" destId="{2680DB02-CBD4-473D-A916-5C30A1F49D77}" srcOrd="2" destOrd="0" presId="urn:microsoft.com/office/officeart/2005/8/layout/vList4"/>
    <dgm:cxn modelId="{380C4E4F-4E6A-41A1-90F1-D50027F81C48}" type="presParOf" srcId="{1B9F5F0C-5D4B-496D-9ECE-411C55983FED}" destId="{A5407E99-2F23-48A1-80F0-071B63E6A3C6}" srcOrd="3" destOrd="0" presId="urn:microsoft.com/office/officeart/2005/8/layout/vList4"/>
    <dgm:cxn modelId="{B8EA8289-E686-4031-BD9A-BE9708137C9B}" type="presParOf" srcId="{1B9F5F0C-5D4B-496D-9ECE-411C55983FED}" destId="{45C986AB-B287-4EA5-B205-D931D9D618DC}" srcOrd="4" destOrd="0" presId="urn:microsoft.com/office/officeart/2005/8/layout/vList4"/>
    <dgm:cxn modelId="{796C7710-92FB-4358-944E-582C1A1A1410}" type="presParOf" srcId="{45C986AB-B287-4EA5-B205-D931D9D618DC}" destId="{8AC9CA0E-94D8-4853-84C3-91F2C854645F}" srcOrd="0" destOrd="0" presId="urn:microsoft.com/office/officeart/2005/8/layout/vList4"/>
    <dgm:cxn modelId="{5DB17562-6C88-4E3A-A3D2-BA30AAF51B5E}" type="presParOf" srcId="{45C986AB-B287-4EA5-B205-D931D9D618DC}" destId="{AD5F5FDF-82AE-4E2F-A941-DAE839C5B0A7}" srcOrd="1" destOrd="0" presId="urn:microsoft.com/office/officeart/2005/8/layout/vList4"/>
    <dgm:cxn modelId="{37B9BB74-0CAC-4D6D-A18D-82A2FCA8827B}" type="presParOf" srcId="{45C986AB-B287-4EA5-B205-D931D9D618DC}" destId="{661AA78A-CAA6-4A3E-90BA-62271865C45E}" srcOrd="2" destOrd="0" presId="urn:microsoft.com/office/officeart/2005/8/layout/vList4"/>
    <dgm:cxn modelId="{0457E023-EAE6-4542-9550-F928EF5B489E}" type="presParOf" srcId="{1B9F5F0C-5D4B-496D-9ECE-411C55983FED}" destId="{6C1CDFEB-7067-4B28-AE68-05F4CB563861}" srcOrd="5" destOrd="0" presId="urn:microsoft.com/office/officeart/2005/8/layout/vList4"/>
    <dgm:cxn modelId="{B638CBAB-754D-4687-9135-56BBF621575D}" type="presParOf" srcId="{1B9F5F0C-5D4B-496D-9ECE-411C55983FED}" destId="{79E12E99-1D34-441B-90AB-B71174CE92DE}" srcOrd="6" destOrd="0" presId="urn:microsoft.com/office/officeart/2005/8/layout/vList4"/>
    <dgm:cxn modelId="{75D8CE85-107E-432F-A34B-7601B7AECC04}" type="presParOf" srcId="{79E12E99-1D34-441B-90AB-B71174CE92DE}" destId="{9ABE277A-89B0-4ED3-A255-1003CB4E6B52}" srcOrd="0" destOrd="0" presId="urn:microsoft.com/office/officeart/2005/8/layout/vList4"/>
    <dgm:cxn modelId="{93A64437-17ED-4A0C-A745-33BBD258C047}" type="presParOf" srcId="{79E12E99-1D34-441B-90AB-B71174CE92DE}" destId="{63707556-4ED5-447C-A68F-F220D7A9D405}" srcOrd="1" destOrd="0" presId="urn:microsoft.com/office/officeart/2005/8/layout/vList4"/>
    <dgm:cxn modelId="{546AB301-0374-414A-BAEF-EF189DF7EA70}" type="presParOf" srcId="{79E12E99-1D34-441B-90AB-B71174CE92DE}" destId="{804663B3-D167-4878-AB0B-674EB4189C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FC287-05EC-454A-BC75-33751600A5A3}">
      <dsp:nvSpPr>
        <dsp:cNvPr id="0" name=""/>
        <dsp:cNvSpPr/>
      </dsp:nvSpPr>
      <dsp:spPr>
        <a:xfrm>
          <a:off x="0" y="0"/>
          <a:ext cx="11404599" cy="1259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406861" y="0"/>
        <a:ext cx="8997738" cy="1259416"/>
      </dsp:txXfrm>
    </dsp:sp>
    <dsp:sp modelId="{C9FA5B17-520D-4B43-BB9F-AECCBDB01B16}">
      <dsp:nvSpPr>
        <dsp:cNvPr id="0" name=""/>
        <dsp:cNvSpPr/>
      </dsp:nvSpPr>
      <dsp:spPr>
        <a:xfrm>
          <a:off x="390015" y="379054"/>
          <a:ext cx="490785" cy="51869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CBFEE7E-DE65-4AA0-A95D-0592CF0F6140}">
      <dsp:nvSpPr>
        <dsp:cNvPr id="0" name=""/>
        <dsp:cNvSpPr/>
      </dsp:nvSpPr>
      <dsp:spPr>
        <a:xfrm>
          <a:off x="0" y="1385358"/>
          <a:ext cx="11404599" cy="1259416"/>
        </a:xfrm>
        <a:prstGeom prst="roundRect">
          <a:avLst>
            <a:gd name="adj" fmla="val 10000"/>
          </a:avLst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406861" y="1385358"/>
        <a:ext cx="8997738" cy="1259416"/>
      </dsp:txXfrm>
    </dsp:sp>
    <dsp:sp modelId="{9D8D7AFD-AD1E-40A8-B1CA-71262CEE45E7}">
      <dsp:nvSpPr>
        <dsp:cNvPr id="0" name=""/>
        <dsp:cNvSpPr/>
      </dsp:nvSpPr>
      <dsp:spPr>
        <a:xfrm>
          <a:off x="470041" y="1912615"/>
          <a:ext cx="315268" cy="26980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858364"/>
            <a:satOff val="7326"/>
            <a:lumOff val="-35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AC9CA0E-94D8-4853-84C3-91F2C854645F}">
      <dsp:nvSpPr>
        <dsp:cNvPr id="0" name=""/>
        <dsp:cNvSpPr/>
      </dsp:nvSpPr>
      <dsp:spPr>
        <a:xfrm>
          <a:off x="0" y="2770716"/>
          <a:ext cx="11404599" cy="1259416"/>
        </a:xfrm>
        <a:prstGeom prst="roundRect">
          <a:avLst>
            <a:gd name="adj" fmla="val 10000"/>
          </a:avLst>
        </a:prstGeom>
        <a:solidFill>
          <a:schemeClr val="accent2">
            <a:hueOff val="-5695660"/>
            <a:satOff val="16641"/>
            <a:lumOff val="-313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406861" y="2770716"/>
        <a:ext cx="8997738" cy="1259416"/>
      </dsp:txXfrm>
    </dsp:sp>
    <dsp:sp modelId="{AD5F5FDF-82AE-4E2F-A941-DAE839C5B0A7}">
      <dsp:nvSpPr>
        <dsp:cNvPr id="0" name=""/>
        <dsp:cNvSpPr/>
      </dsp:nvSpPr>
      <dsp:spPr>
        <a:xfrm>
          <a:off x="489851" y="3302251"/>
          <a:ext cx="307764" cy="24896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716728"/>
            <a:satOff val="14653"/>
            <a:lumOff val="-71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BE277A-89B0-4ED3-A255-1003CB4E6B52}">
      <dsp:nvSpPr>
        <dsp:cNvPr id="0" name=""/>
        <dsp:cNvSpPr/>
      </dsp:nvSpPr>
      <dsp:spPr>
        <a:xfrm>
          <a:off x="0" y="4156075"/>
          <a:ext cx="11404599" cy="1259416"/>
        </a:xfrm>
        <a:prstGeom prst="roundRect">
          <a:avLst>
            <a:gd name="adj" fmla="val 10000"/>
          </a:avLst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</dsp:txBody>
      <dsp:txXfrm>
        <a:off x="2406861" y="4156075"/>
        <a:ext cx="8997738" cy="1259416"/>
      </dsp:txXfrm>
    </dsp:sp>
    <dsp:sp modelId="{63707556-4ED5-447C-A68F-F220D7A9D405}">
      <dsp:nvSpPr>
        <dsp:cNvPr id="0" name=""/>
        <dsp:cNvSpPr/>
      </dsp:nvSpPr>
      <dsp:spPr>
        <a:xfrm>
          <a:off x="485973" y="4648280"/>
          <a:ext cx="307764" cy="27500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575092"/>
            <a:satOff val="21979"/>
            <a:lumOff val="-106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FC287-05EC-454A-BC75-33751600A5A3}">
      <dsp:nvSpPr>
        <dsp:cNvPr id="0" name=""/>
        <dsp:cNvSpPr/>
      </dsp:nvSpPr>
      <dsp:spPr>
        <a:xfrm>
          <a:off x="0" y="0"/>
          <a:ext cx="11404599" cy="1259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406861" y="0"/>
        <a:ext cx="8997738" cy="1259416"/>
      </dsp:txXfrm>
    </dsp:sp>
    <dsp:sp modelId="{C9FA5B17-520D-4B43-BB9F-AECCBDB01B16}">
      <dsp:nvSpPr>
        <dsp:cNvPr id="0" name=""/>
        <dsp:cNvSpPr/>
      </dsp:nvSpPr>
      <dsp:spPr>
        <a:xfrm>
          <a:off x="390015" y="379054"/>
          <a:ext cx="490785" cy="51869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CBFEE7E-DE65-4AA0-A95D-0592CF0F6140}">
      <dsp:nvSpPr>
        <dsp:cNvPr id="0" name=""/>
        <dsp:cNvSpPr/>
      </dsp:nvSpPr>
      <dsp:spPr>
        <a:xfrm>
          <a:off x="0" y="1385358"/>
          <a:ext cx="11404599" cy="1259416"/>
        </a:xfrm>
        <a:prstGeom prst="roundRect">
          <a:avLst>
            <a:gd name="adj" fmla="val 10000"/>
          </a:avLst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406861" y="1385358"/>
        <a:ext cx="8997738" cy="1259416"/>
      </dsp:txXfrm>
    </dsp:sp>
    <dsp:sp modelId="{9D8D7AFD-AD1E-40A8-B1CA-71262CEE45E7}">
      <dsp:nvSpPr>
        <dsp:cNvPr id="0" name=""/>
        <dsp:cNvSpPr/>
      </dsp:nvSpPr>
      <dsp:spPr>
        <a:xfrm>
          <a:off x="470041" y="1912615"/>
          <a:ext cx="315268" cy="26980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858364"/>
            <a:satOff val="7326"/>
            <a:lumOff val="-35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AC9CA0E-94D8-4853-84C3-91F2C854645F}">
      <dsp:nvSpPr>
        <dsp:cNvPr id="0" name=""/>
        <dsp:cNvSpPr/>
      </dsp:nvSpPr>
      <dsp:spPr>
        <a:xfrm>
          <a:off x="0" y="2770716"/>
          <a:ext cx="11404599" cy="1259416"/>
        </a:xfrm>
        <a:prstGeom prst="roundRect">
          <a:avLst>
            <a:gd name="adj" fmla="val 10000"/>
          </a:avLst>
        </a:prstGeom>
        <a:solidFill>
          <a:schemeClr val="accent2">
            <a:hueOff val="-5695660"/>
            <a:satOff val="16641"/>
            <a:lumOff val="-313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406861" y="2770716"/>
        <a:ext cx="8997738" cy="1259416"/>
      </dsp:txXfrm>
    </dsp:sp>
    <dsp:sp modelId="{AD5F5FDF-82AE-4E2F-A941-DAE839C5B0A7}">
      <dsp:nvSpPr>
        <dsp:cNvPr id="0" name=""/>
        <dsp:cNvSpPr/>
      </dsp:nvSpPr>
      <dsp:spPr>
        <a:xfrm>
          <a:off x="489851" y="3302251"/>
          <a:ext cx="307764" cy="24896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716728"/>
            <a:satOff val="14653"/>
            <a:lumOff val="-71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BE277A-89B0-4ED3-A255-1003CB4E6B52}">
      <dsp:nvSpPr>
        <dsp:cNvPr id="0" name=""/>
        <dsp:cNvSpPr/>
      </dsp:nvSpPr>
      <dsp:spPr>
        <a:xfrm>
          <a:off x="0" y="4156075"/>
          <a:ext cx="11404599" cy="1259416"/>
        </a:xfrm>
        <a:prstGeom prst="roundRect">
          <a:avLst>
            <a:gd name="adj" fmla="val 10000"/>
          </a:avLst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</dsp:txBody>
      <dsp:txXfrm>
        <a:off x="2406861" y="4156075"/>
        <a:ext cx="8997738" cy="1259416"/>
      </dsp:txXfrm>
    </dsp:sp>
    <dsp:sp modelId="{63707556-4ED5-447C-A68F-F220D7A9D405}">
      <dsp:nvSpPr>
        <dsp:cNvPr id="0" name=""/>
        <dsp:cNvSpPr/>
      </dsp:nvSpPr>
      <dsp:spPr>
        <a:xfrm>
          <a:off x="485973" y="4648280"/>
          <a:ext cx="307764" cy="27500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575092"/>
            <a:satOff val="21979"/>
            <a:lumOff val="-106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3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r">
              <a:defRPr sz="1200"/>
            </a:lvl1pPr>
          </a:lstStyle>
          <a:p>
            <a:fld id="{E9EBAB40-F4A6-4117-BFA3-B941ED733B1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7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7"/>
            <a:ext cx="3038475" cy="465138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r">
              <a:defRPr sz="1200"/>
            </a:lvl1pPr>
          </a:lstStyle>
          <a:p>
            <a:fld id="{D0633F5D-5A8E-46F9-A509-FA79CE3B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93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24" tIns="46564" rIns="93124" bIns="465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24" tIns="46564" rIns="93124" bIns="46564" rtlCol="0"/>
          <a:lstStyle>
            <a:lvl1pPr algn="r">
              <a:defRPr sz="1200"/>
            </a:lvl1pPr>
          </a:lstStyle>
          <a:p>
            <a:fld id="{11EDA49C-D616-4389-92D6-539FE563DE9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4" tIns="46564" rIns="93124" bIns="465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24" tIns="46564" rIns="93124" bIns="465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24" tIns="46564" rIns="93124" bIns="465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24" tIns="46564" rIns="93124" bIns="46564" rtlCol="0" anchor="b"/>
          <a:lstStyle>
            <a:lvl1pPr algn="r">
              <a:defRPr sz="1200"/>
            </a:lvl1pPr>
          </a:lstStyle>
          <a:p>
            <a:fld id="{1E3BB627-F75A-47EE-93B6-91C05A5D7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0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slide … June 30/17 … new</a:t>
            </a:r>
            <a:r>
              <a:rPr lang="en-US" baseline="0" dirty="0"/>
              <a:t> slide …</a:t>
            </a:r>
            <a:endParaRPr lang="en-US" dirty="0"/>
          </a:p>
          <a:p>
            <a:r>
              <a:rPr lang="en-US" dirty="0"/>
              <a:t>805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8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23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13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22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29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85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05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7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78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7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34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6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6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0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24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30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232cf … July 2/17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05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5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7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2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1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1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2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6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25">
              <a:defRPr/>
            </a:pPr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627-F75A-47EE-93B6-91C05A5D7029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1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2F42F2B-AED1-4D8A-84DE-C49A7808E283}" type="datetime1">
              <a:rPr lang="en-US" smtClean="0"/>
              <a:t>12/12/2020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EADD-2D7A-4F74-9AFB-DF0A22682A1C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7C54DC9F-60EB-45E7-89E8-951AAA4B3BB6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F2B-AED1-4D8A-84DE-C49A7808E283}" type="datetime1">
              <a:rPr lang="en-US" smtClean="0"/>
              <a:t>12/12/2020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2F89-F1A1-4B0C-847A-EFCD9CB80DCE}" type="datetime1">
              <a:rPr lang="en-US" smtClean="0"/>
              <a:t>12/12/2020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8978-ED33-4ACB-8CC5-7CE0531DC42B}" type="datetime1">
              <a:rPr lang="en-US" smtClean="0"/>
              <a:t>12/12/2020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192-48AF-48E0-98A1-8E90342838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4842-74D9-44E0-A927-F531F7FEAC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67FA-9F49-4741-8645-A4655A6742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669F-34D8-4AF6-9512-4AFD0D6A9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41E-A9D5-4793-9ED7-44DBBC03E0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2F89-F1A1-4B0C-847A-EFCD9CB80DCE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buSzPct val="75000"/>
              <a:defRPr b="0">
                <a:latin typeface="Comic Sans MS" pitchFamily="66" charset="0"/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D17B-6B16-40EA-95E3-BF5439F15D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EADD-2D7A-4F74-9AFB-DF0A22682A1C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DC9F-60EB-45E7-89E8-951AAA4B3BB6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4978-EAC0-470F-97BF-6C61ABCD4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A2C98-351E-4081-8895-06DC40809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73653-0AAB-42C2-AF29-2C4CB9F8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4E879-34E4-4FC7-A06A-38FE8EAB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24F0-00EC-442D-8CF0-C558F182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291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9E68-136A-4D82-8460-90347DEF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9A88A-F111-4325-8FE5-9FE266C28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AB39B-8CE8-464D-834F-CD95B7E0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6C765-91B4-414E-81DE-A2BB409D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E946B-D290-4848-B659-1BFD5EA7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617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BF89-2244-40D3-A572-4E30C17B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51380-96D5-4E26-AF16-696106C17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9D679-A134-4439-815C-1F2FF802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D903-2954-4A7E-B0AD-6AC5B0A1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108B0-6BE5-4991-8AC5-20701825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541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946B-E8B9-4BC2-9D58-0CD6694C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0F004-777F-404A-924D-B8F08D669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EE59E-5B78-4FD1-ABAB-4EDCAF00F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CFE1-F126-4CA7-B9C7-DD415DF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0DB7-08AE-4182-9B86-67A21BE7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D1EC6-2AE6-4C54-93DE-D74F0E8E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675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AFA0-564D-4147-91C2-AAB520CA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902A1-960E-4AB7-A65C-7DEF31815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71BCC-C0FB-46D1-88FA-2E9895E7C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94962-AB6C-4A01-BF3E-1983A40C5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FAECC-584C-40E1-8D7D-D67128B09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92344-E9AA-4CB2-817F-EB88B19D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5BBB5-F805-49B1-AFF7-F91F1BDE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0ED05-17C2-4A5D-B435-434CC3A5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724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09FD-2B36-4785-8A45-2EBF10E9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72C89-34D0-4EBE-A4C0-2CB4ECF8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58A99-EE6F-463D-A3E5-AAE5CFD8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40E40-BF94-49E2-9E51-CD2D439D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496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E9DE7-EF32-4CD2-8A00-9C72968F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C5B1E-9842-46D7-BC2C-A3D97E51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459D9-2C0A-47BF-97B1-9EAAA6F7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70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8978-ED33-4ACB-8CC5-7CE0531DC42B}" type="datetime1">
              <a:rPr lang="en-US" smtClean="0"/>
              <a:t>12/12/2020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1AAF-EAF4-4F55-B523-FA5CA32A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F3DF3-9E69-4056-A4D0-06A46930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F4479-1D5C-4F26-AD35-1A5FEE2A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E5A03-D00C-469E-BC4D-61B75B02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220EC-4C64-497A-BE51-807D3C56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748DE-C683-4BEC-9B53-F60C9FD8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572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D8F3-8130-4CBB-BDA6-6BC2A50D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753D9-AA21-4F06-833C-29AD4B04A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A4CEF-0C71-438E-8179-4E21D0A38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A2970-1300-4577-AA3D-78686704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17D37-4337-47B5-A997-CCFEDCCD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47734-E85A-4317-95C4-9E8F42EE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784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BA85-E56C-4754-82F4-47DF6FDD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B5DF0-482F-4E6C-99D5-75FD4CAAF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1C44-CDDE-41F1-9919-46DBDCC3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0392C-48C7-4E26-97FE-584CD958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5D1F7-277C-4124-928B-A5A326D7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053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1262F-CB3A-46BE-BF0F-062FA50BC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F8001-696A-48A0-8D29-D38EB0E23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C9C90-D216-4C01-A1A7-F2C51BAB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E5DFB-7341-47B4-85D8-86D21A80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7AA18-38F4-4DE7-B899-845B594A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11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>
            <a:lvl1pPr marL="514350" indent="-514350">
              <a:buClr>
                <a:schemeClr val="accent2">
                  <a:lumMod val="50000"/>
                </a:schemeClr>
              </a:buClr>
              <a:buSzPct val="80000"/>
              <a:buFont typeface="+mj-lt"/>
              <a:buAutoNum type="arabicPeriod"/>
              <a:defRPr>
                <a:latin typeface="Comic Sans MS" pitchFamily="66" charset="0"/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>
            <a:lvl1pPr>
              <a:buSzPct val="75000"/>
              <a:defRPr>
                <a:latin typeface="Comic Sans MS" pitchFamily="66" charset="0"/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167192-48AF-48E0-98A1-8E90342838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924842-74D9-44E0-A927-F531F7FEAC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67FA-9F49-4741-8645-A4655A6742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669F-34D8-4AF6-9512-4AFD0D6A9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41E-A9D5-4793-9ED7-44DBBC03E0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omic Sans MS" pitchFamily="66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>
            <a:lvl1pPr marL="457200" indent="-457200">
              <a:buSzPct val="75000"/>
              <a:buFont typeface="Wingdings" pitchFamily="2" charset="2"/>
              <a:buChar char="q"/>
              <a:defRPr>
                <a:latin typeface="Comic Sans MS" pitchFamily="66" charset="0"/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96C6D17B-6B16-40EA-95E3-BF5439F15D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3FAD30-6B15-4E38-BD6C-B38E1FDE31CA}" type="datetime1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10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3FAD30-6B15-4E38-BD6C-B38E1FDE31CA}" type="datetime1">
              <a:rPr lang="en-US" smtClean="0"/>
              <a:t>12/12/2020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4C6552-42F6-43F2-A3FB-E92E8C0900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8D1F6-FB83-4942-935C-E163BE37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81718-D7E4-41B0-A69F-1456CD9D0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83323-0655-474A-B852-9CF0E8E5C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C5C6-3DE6-4E2D-A44D-6020B1934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68B4-90DB-489F-8286-59F48BE52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364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microsoft.com/office/2007/relationships/hdphoto" Target="../media/hdphoto4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4study.com/resources" TargetMode="External"/><Relationship Id="rId3" Type="http://schemas.openxmlformats.org/officeDocument/2006/relationships/image" Target="../media/image88.jpeg"/><Relationship Id="rId7" Type="http://schemas.openxmlformats.org/officeDocument/2006/relationships/hyperlink" Target="mailto:Info@t4study.com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arlene@torahtothetribes.com" TargetMode="External"/><Relationship Id="rId5" Type="http://schemas.openxmlformats.org/officeDocument/2006/relationships/image" Target="../media/image89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69DDB-A188-480C-94D3-B97A7B5B4A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356"/>
            <a:ext cx="12192001" cy="54102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BDDC314-6E07-4341-910E-E1FB84036D58}"/>
              </a:ext>
            </a:extLst>
          </p:cNvPr>
          <p:cNvSpPr txBox="1">
            <a:spLocks/>
          </p:cNvSpPr>
          <p:nvPr/>
        </p:nvSpPr>
        <p:spPr>
          <a:xfrm>
            <a:off x="-148390" y="5181600"/>
            <a:ext cx="12340390" cy="1676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None/>
            </a:pPr>
            <a:r>
              <a:rPr lang="en-US" sz="10000" b="1" dirty="0">
                <a:ln w="900" cmpd="sng">
                  <a:solidFill>
                    <a:srgbClr val="B13F9A"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dwardian Script ITC" pitchFamily="66" charset="0"/>
              </a:rPr>
              <a:t>The </a:t>
            </a:r>
            <a:r>
              <a:rPr lang="en-US" sz="10000" b="1" dirty="0">
                <a:ln w="900" cmpd="sng">
                  <a:solidFill>
                    <a:srgbClr val="B13F9A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dwardian Script ITC" pitchFamily="66" charset="0"/>
              </a:rPr>
              <a:t> </a:t>
            </a:r>
            <a:r>
              <a:rPr lang="en-US" sz="10000" b="1" dirty="0">
                <a:ln w="900" cmpd="sng">
                  <a:solidFill>
                    <a:srgbClr val="B13F9A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dwardian Script ITC" pitchFamily="66" charset="0"/>
              </a:rPr>
              <a:t>Moon! </a:t>
            </a:r>
            <a:r>
              <a:rPr lang="en-US" sz="10000" b="1" dirty="0">
                <a:ln w="900" cmpd="sng">
                  <a:solidFill>
                    <a:srgbClr val="B13F9A"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dwardian Script ITC" pitchFamily="66" charset="0"/>
              </a:rPr>
              <a:t>Oh, the</a:t>
            </a:r>
            <a:r>
              <a:rPr lang="en-US" sz="100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dwardian Script ITC" pitchFamily="66" charset="0"/>
              </a:rPr>
              <a:t> </a:t>
            </a:r>
            <a:r>
              <a:rPr lang="en-US" sz="10000" b="1" dirty="0">
                <a:ln w="900" cmpd="sng">
                  <a:solidFill>
                    <a:srgbClr val="B13F9A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dwardian Script ITC" pitchFamily="66" charset="0"/>
              </a:rPr>
              <a:t>Moon!</a:t>
            </a:r>
            <a:r>
              <a:rPr lang="en-US" sz="4400" b="1" dirty="0">
                <a:ln w="900" cmpd="sng">
                  <a:solidFill>
                    <a:srgbClr val="B13F9A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dwardian Script ITC" pitchFamily="66" charset="0"/>
              </a:rPr>
              <a:t> </a:t>
            </a:r>
            <a:r>
              <a:rPr lang="en-US" sz="4400" b="1" dirty="0" err="1">
                <a:ln w="900" cmpd="sng">
                  <a:solidFill>
                    <a:srgbClr val="B13F9A"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dwardian Script ITC" pitchFamily="66" charset="0"/>
              </a:rPr>
              <a:t>Pt</a:t>
            </a:r>
            <a:r>
              <a:rPr lang="en-US" sz="4400" b="1" dirty="0">
                <a:ln w="900" cmpd="sng">
                  <a:solidFill>
                    <a:srgbClr val="B13F9A"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dwardian Script ITC" pitchFamily="66" charset="0"/>
              </a:rPr>
              <a:t> 7</a:t>
            </a:r>
            <a:endParaRPr lang="en-US" sz="10000" b="1" dirty="0">
              <a:ln w="900" cmpd="sng">
                <a:solidFill>
                  <a:srgbClr val="B13F9A">
                    <a:alpha val="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4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Art on Desktop - 1\Charts\B.  Hebrew #'s for Moon Study  Fort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1066800"/>
            <a:ext cx="8839200" cy="496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4046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SOLVING </a:t>
            </a: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Book Mark</a:t>
            </a:r>
            <a:r>
              <a:rPr lang="en-US" sz="44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Discrepancy #3</a:t>
            </a:r>
            <a:endParaRPr lang="en-US" sz="4400" b="1" cap="none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268200" y="1295400"/>
            <a:ext cx="2757172" cy="4191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700" b="1" cap="none" dirty="0">
              <a:ln w="1905"/>
              <a:solidFill>
                <a:srgbClr val="8E002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9220200" y="1143000"/>
            <a:ext cx="2419348" cy="48925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number in question is </a:t>
            </a:r>
            <a:r>
              <a:rPr lang="en-US" sz="3600" dirty="0">
                <a:solidFill>
                  <a:srgbClr val="8E002F"/>
                </a:solidFill>
                <a:latin typeface="Arial Rounded MT Bold" pitchFamily="34" charset="0"/>
              </a:rPr>
              <a:t>“283”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listings for H2320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chodesh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CC0066"/>
                </a:solidFill>
                <a:latin typeface="Ravie" pitchFamily="82" charset="0"/>
              </a:rPr>
              <a:t>Question:</a:t>
            </a:r>
            <a:br>
              <a:rPr lang="en-US" sz="2400" b="1" dirty="0"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Arial Rounded MT Bold" pitchFamily="34" charset="0"/>
              </a:rPr>
              <a:t>Will E-Sword &amp; Blue Letter Study Bible agree with the PC Bible Study tool?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19800" y="4267200"/>
            <a:ext cx="2743200" cy="762000"/>
          </a:xfrm>
          <a:prstGeom prst="roundRect">
            <a:avLst/>
          </a:prstGeom>
          <a:noFill/>
          <a:ln w="76200">
            <a:solidFill>
              <a:srgbClr val="8E002F"/>
            </a:solidFill>
          </a:ln>
          <a:effectLst>
            <a:glow rad="127000">
              <a:srgbClr val="FFC9DB">
                <a:alpha val="0"/>
              </a:srgbClr>
            </a:glow>
            <a:softEdge rad="254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3680" y="6035564"/>
            <a:ext cx="117297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Is there something important to learn from this exercise?</a:t>
            </a:r>
          </a:p>
        </p:txBody>
      </p:sp>
      <p:pic>
        <p:nvPicPr>
          <p:cNvPr id="11" name="Picture 2" descr="F:\Art on Desktop - 1\All white man clip art\3d white people\png\ques mark man 2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2946866" cy="25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ent Arrow 14"/>
          <p:cNvSpPr/>
          <p:nvPr/>
        </p:nvSpPr>
        <p:spPr>
          <a:xfrm>
            <a:off x="7239000" y="1752600"/>
            <a:ext cx="2590800" cy="2594087"/>
          </a:xfrm>
          <a:prstGeom prst="bentArrow">
            <a:avLst>
              <a:gd name="adj1" fmla="val 12586"/>
              <a:gd name="adj2" fmla="val 20517"/>
              <a:gd name="adj3" fmla="val 23621"/>
              <a:gd name="adj4" fmla="val 61681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8E002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0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239000" y="990600"/>
            <a:ext cx="4419600" cy="4191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Will the different Bible Study tools represent the work of Strong’s               as it is found </a:t>
            </a:r>
            <a:br>
              <a:rPr lang="en-US" sz="3600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600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 book form?</a:t>
            </a:r>
          </a:p>
        </p:txBody>
      </p:sp>
      <p:pic>
        <p:nvPicPr>
          <p:cNvPr id="4" name="Picture 2" descr="C:\Users\Rae\Desktop\Strong's Concord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1367"/>
            <a:ext cx="2590800" cy="3649735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76600" y="152400"/>
            <a:ext cx="6477000" cy="838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What About Strong’s?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340" y="4876800"/>
            <a:ext cx="26372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  <a:latin typeface="Ravie" pitchFamily="82" charset="0"/>
              </a:rPr>
              <a:t>Should</a:t>
            </a:r>
            <a:br>
              <a:rPr lang="en-US" sz="4400" b="1" spc="50" dirty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  <a:latin typeface="Ravie" pitchFamily="82" charset="0"/>
              </a:rPr>
            </a:br>
            <a:r>
              <a:rPr lang="en-US" sz="4400" b="1" spc="50" dirty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  <a:latin typeface="Ravie" pitchFamily="82" charset="0"/>
              </a:rPr>
              <a:t>they?</a:t>
            </a:r>
            <a:endParaRPr lang="en-US" sz="4400" b="1" cap="none" spc="50" dirty="0">
              <a:ln w="12700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/>
              <a:latin typeface="Ravie" pitchFamily="82" charset="0"/>
            </a:endParaRPr>
          </a:p>
        </p:txBody>
      </p:sp>
      <p:pic>
        <p:nvPicPr>
          <p:cNvPr id="8" name="Picture 2" descr="F:\Art on Desktop - 1\All white man clip art\3d white people\png\ques mark man 2 pn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534" y="2508025"/>
            <a:ext cx="2946866" cy="25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366043"/>
              </p:ext>
            </p:extLst>
          </p:nvPr>
        </p:nvGraphicFramePr>
        <p:xfrm>
          <a:off x="457200" y="1219200"/>
          <a:ext cx="11277600" cy="4851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Search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E-Sword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Blue Letter 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PCSB-Strong’s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PCSB-Engl.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Moon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41 </a:t>
                      </a:r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vs</a:t>
                      </a:r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 /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41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41 </a:t>
                      </a:r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vs</a:t>
                      </a:r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 /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41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41 </a:t>
                      </a:r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vs</a:t>
                      </a:r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 /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41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Moons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11 </a:t>
                      </a:r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/ 11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11 </a:t>
                      </a:r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/ 11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11 </a:t>
                      </a:r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/ 11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H3394   </a:t>
                      </a:r>
                      <a:r>
                        <a:rPr lang="en-US" sz="1600" b="1" dirty="0" err="1">
                          <a:solidFill>
                            <a:srgbClr val="009999"/>
                          </a:solidFill>
                        </a:rPr>
                        <a:t>yareach</a:t>
                      </a:r>
                      <a:endParaRPr lang="en-US" b="1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26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26 hits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26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26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26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26 hits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H3391   </a:t>
                      </a:r>
                      <a:r>
                        <a:rPr lang="en-US" sz="1600" b="1" dirty="0" err="1">
                          <a:solidFill>
                            <a:srgbClr val="009999"/>
                          </a:solidFill>
                        </a:rPr>
                        <a:t>yerach</a:t>
                      </a:r>
                      <a:endParaRPr lang="en-US" b="1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13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13 hits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13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13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(2: moon; 11: month/s)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13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13 hits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H3842   </a:t>
                      </a:r>
                      <a:r>
                        <a:rPr lang="en-US" sz="1600" b="1" dirty="0" err="1">
                          <a:solidFill>
                            <a:srgbClr val="009999"/>
                          </a:solidFill>
                        </a:rPr>
                        <a:t>lebanah</a:t>
                      </a:r>
                      <a:endParaRPr lang="en-US" b="1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 3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3 hits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 3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3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 3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3 hits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H7720   </a:t>
                      </a:r>
                      <a:r>
                        <a:rPr lang="en-US" sz="1600" b="1" dirty="0" err="1">
                          <a:solidFill>
                            <a:srgbClr val="009999"/>
                          </a:solidFill>
                        </a:rPr>
                        <a:t>saharon</a:t>
                      </a:r>
                      <a:endParaRPr lang="en-US" b="1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 3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3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 3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3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(1: moon;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2: ornament)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 3 </a:t>
                      </a:r>
                      <a:r>
                        <a:rPr lang="en-US" b="1" dirty="0" err="1">
                          <a:solidFill>
                            <a:srgbClr val="009999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009999"/>
                          </a:solidFill>
                        </a:rPr>
                        <a:t> / 3 hits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Month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183 </a:t>
                      </a:r>
                      <a:r>
                        <a:rPr lang="en-US" sz="1600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sz="1600" b="1" baseline="0" dirty="0">
                          <a:solidFill>
                            <a:srgbClr val="7030A0"/>
                          </a:solidFill>
                        </a:rPr>
                        <a:t> / 246 hits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183 </a:t>
                      </a:r>
                      <a:r>
                        <a:rPr lang="en-US" sz="1600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sz="1600" b="1" baseline="0" dirty="0">
                          <a:solidFill>
                            <a:srgbClr val="7030A0"/>
                          </a:solidFill>
                        </a:rPr>
                        <a:t> / 246 hits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N/A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rgbClr val="7030A0"/>
                          </a:solidFill>
                        </a:rPr>
                        <a:t>/ 246 hits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Months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41 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 / 43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41 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 / 43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41 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 / 43 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Monthly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 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 / 1 hit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 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 / 1 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 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 / 1 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Another/H2320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 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 / 1 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 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 / 1 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 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vs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 / 1 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H2320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</a:rPr>
                        <a:t>chodesh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5564368"/>
            <a:ext cx="11277600" cy="5316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040369"/>
            <a:ext cx="11277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152400"/>
            <a:ext cx="11430000" cy="838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cap="none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Comparisons of Three Study 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6027003"/>
            <a:ext cx="1135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 far there are no discrepancies!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493334"/>
            <a:ext cx="11277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E-Sword:  H2320 </a:t>
            </a:r>
            <a:r>
              <a:rPr lang="en-US" sz="4400" b="1" cap="none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Chodesh</a:t>
            </a:r>
            <a:r>
              <a:rPr lang="en-US" sz="4400" b="1" cap="none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Matches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634206"/>
              </p:ext>
            </p:extLst>
          </p:nvPr>
        </p:nvGraphicFramePr>
        <p:xfrm>
          <a:off x="304800" y="1200150"/>
          <a:ext cx="1158240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Search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E-Sword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Blue Letter 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PCSB-Strong’s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PCSB-Engl.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H2320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</a:rPr>
                        <a:t>chodesh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279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?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2" name="Picture 4" descr="C:\Users\Rae\Desktop\2320 es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286000"/>
            <a:ext cx="11470219" cy="38862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0748" y="5676508"/>
            <a:ext cx="3352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>
              <a:schemeClr val="accent1"/>
            </a:glo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Blue Letter Bible:  H2320 </a:t>
            </a:r>
            <a:r>
              <a:rPr lang="en-US" sz="4400" b="1" cap="none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Chodesh</a:t>
            </a: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Matches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740549"/>
              </p:ext>
            </p:extLst>
          </p:nvPr>
        </p:nvGraphicFramePr>
        <p:xfrm>
          <a:off x="304800" y="1295400"/>
          <a:ext cx="11582400" cy="85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Search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E-Sword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Blue Letter 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PCSB-Strong’s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PCSB-Engl.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H2320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</a:rPr>
                        <a:t>chodesh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279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276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?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 descr="C:\Users\Rae\Desktop\2320 blb 276X 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6" y="2400300"/>
            <a:ext cx="11573935" cy="32385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50415" y="5252302"/>
            <a:ext cx="3352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>
              <a:schemeClr val="accent1"/>
            </a:glo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7725" y="5794920"/>
            <a:ext cx="64812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  <a:latin typeface="Ravie" pitchFamily="82" charset="0"/>
              </a:rPr>
              <a:t>2 Discrepancies!</a:t>
            </a:r>
            <a:endParaRPr lang="en-US" sz="4400" b="1" cap="none" spc="50" dirty="0">
              <a:ln w="12700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/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PC Study Bible:  H2320 </a:t>
            </a:r>
            <a:r>
              <a:rPr lang="en-US" sz="4400" b="1" cap="none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Chodesh</a:t>
            </a:r>
            <a:r>
              <a:rPr lang="en-US" sz="4400" b="1" cap="none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Matches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246097"/>
              </p:ext>
            </p:extLst>
          </p:nvPr>
        </p:nvGraphicFramePr>
        <p:xfrm>
          <a:off x="293276" y="1295400"/>
          <a:ext cx="11582400" cy="85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Search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E-Sword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Blue Letter 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PCSB-Strong’s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PCSB-Engl.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H2320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</a:rPr>
                        <a:t>chodesh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279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276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283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1" name="Picture 3" descr="C:\Users\Rae\Desktop\2320 pcsb ed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6" y="2362200"/>
            <a:ext cx="11582400" cy="28194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0537" y="3794682"/>
            <a:ext cx="2692400" cy="32954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>
              <a:schemeClr val="accent1"/>
            </a:glo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8908" y="5638800"/>
            <a:ext cx="6498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  <a:latin typeface="Ravie" pitchFamily="82" charset="0"/>
              </a:rPr>
              <a:t>3 Discrepancies!</a:t>
            </a:r>
            <a:endParaRPr lang="en-US" sz="4400" b="1" cap="none" spc="50" dirty="0">
              <a:ln w="12700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/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896892"/>
              </p:ext>
            </p:extLst>
          </p:nvPr>
        </p:nvGraphicFramePr>
        <p:xfrm>
          <a:off x="304800" y="1244600"/>
          <a:ext cx="11582400" cy="432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Search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E-Sword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Blue Letter 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PCSB-Strong’s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latin typeface="+mj-lt"/>
                        </a:rPr>
                        <a:t>PCSB-Engl.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H2320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</a:rPr>
                        <a:t>chodesh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224 </a:t>
                      </a:r>
                      <a:r>
                        <a:rPr lang="en-US" sz="1600" dirty="0" err="1"/>
                        <a:t>vs</a:t>
                      </a:r>
                      <a:r>
                        <a:rPr lang="en-US" sz="1600" dirty="0"/>
                        <a:t> / </a:t>
                      </a:r>
                      <a:r>
                        <a:rPr lang="en-US" sz="1600" b="1" dirty="0"/>
                        <a:t>2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79</a:t>
                      </a:r>
                      <a:r>
                        <a:rPr lang="en-US" sz="1600" b="1" dirty="0"/>
                        <a:t> hits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224 </a:t>
                      </a:r>
                      <a:r>
                        <a:rPr lang="en-US" sz="1600" dirty="0" err="1"/>
                        <a:t>vs</a:t>
                      </a:r>
                      <a:r>
                        <a:rPr lang="en-US" sz="1600" dirty="0"/>
                        <a:t> / </a:t>
                      </a:r>
                      <a:r>
                        <a:rPr lang="en-US" sz="1600" b="1" dirty="0"/>
                        <a:t>2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76</a:t>
                      </a:r>
                      <a:r>
                        <a:rPr lang="en-US" sz="1600" b="1" dirty="0"/>
                        <a:t> hits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224 </a:t>
                      </a:r>
                      <a:r>
                        <a:rPr lang="en-US" sz="1600" b="0" dirty="0" err="1"/>
                        <a:t>vs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1" dirty="0"/>
                        <a:t>/ 2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83</a:t>
                      </a:r>
                      <a:r>
                        <a:rPr lang="en-US" sz="1600" b="1" dirty="0"/>
                        <a:t> hits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H2320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 as Moon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 9 non-Torah vs.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>
                    <a:solidFill>
                      <a:srgbClr val="F5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H2320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 as Moons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00B050"/>
                          </a:solidFill>
                        </a:rPr>
                        <a:t>11 non-Torah vs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>
                    <a:solidFill>
                      <a:srgbClr val="E9DD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Total: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Percentage: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20/279 =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7.1%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20/276 =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7.2%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20/283 =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7.0%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>
                          <a:ln w="1905">
                            <a:solidFill>
                              <a:srgbClr val="FF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E-Sword</a:t>
                      </a:r>
                      <a:endParaRPr lang="en-US" sz="2400" dirty="0">
                        <a:ln w="1905"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>
                          <a:ln w="1905">
                            <a:solidFill>
                              <a:srgbClr val="00206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Blue Letter</a:t>
                      </a: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>
                          <a:ln w="190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Englishman’s</a:t>
                      </a:r>
                      <a:endParaRPr lang="en-US" sz="2400" dirty="0">
                        <a:ln w="190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121920" marR="121920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03926" y="2072382"/>
            <a:ext cx="590707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Discrepancies 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seem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appear!</a:t>
            </a:r>
            <a:b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reason is unknown.</a:t>
            </a:r>
          </a:p>
        </p:txBody>
      </p:sp>
      <p:pic>
        <p:nvPicPr>
          <p:cNvPr id="1026" name="Picture 2" descr="C:\Users\Rae\Desktop\Data-discrepancies-and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052636"/>
            <a:ext cx="5679440" cy="1744663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5562600"/>
            <a:ext cx="121882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These</a:t>
            </a:r>
            <a:r>
              <a:rPr lang="en-US" sz="3200" b="1" cap="none" spc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three study tools agree </a:t>
            </a:r>
            <a:r>
              <a:rPr lang="en-US" sz="3200" b="1" u="sng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3200" b="1" u="sng" cap="none" spc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nly</a:t>
            </a:r>
            <a:r>
              <a:rPr lang="en-US" sz="3200" b="1" cap="none" spc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7% of the H2320 &lt;</a:t>
            </a:r>
            <a:r>
              <a:rPr lang="en-US" sz="3200" b="1" cap="none" spc="0" dirty="0" err="1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chodesh</a:t>
            </a:r>
            <a:r>
              <a:rPr lang="en-US" sz="3200" b="1" cap="none" spc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 listings are translated as “moon” instead of “month”!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152400"/>
            <a:ext cx="11912600" cy="8382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cap="none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What About Study Tool Discrepancies?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1600" y="4339616"/>
            <a:ext cx="101443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20 non-Torah verses </a:t>
            </a:r>
            <a:r>
              <a:rPr lang="en-US" sz="2400" b="1" dirty="0" err="1">
                <a:solidFill>
                  <a:srgbClr val="C00000"/>
                </a:solidFill>
              </a:rPr>
              <a:t>mis</a:t>
            </a:r>
            <a:r>
              <a:rPr lang="en-US" sz="2400" b="1" dirty="0">
                <a:solidFill>
                  <a:srgbClr val="C00000"/>
                </a:solidFill>
              </a:rPr>
              <a:t>-translate &lt;</a:t>
            </a:r>
            <a:r>
              <a:rPr lang="en-US" sz="2400" b="1" dirty="0" err="1">
                <a:solidFill>
                  <a:srgbClr val="C00000"/>
                </a:solidFill>
              </a:rPr>
              <a:t>chodesh</a:t>
            </a:r>
            <a:r>
              <a:rPr lang="en-US" sz="2400" b="1" dirty="0">
                <a:solidFill>
                  <a:srgbClr val="C00000"/>
                </a:solidFill>
              </a:rPr>
              <a:t>&gt; as moon, not month.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1280" y="4756582"/>
            <a:ext cx="225552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58080" y="4756582"/>
            <a:ext cx="225552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621952" y="4762776"/>
            <a:ext cx="225552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641600" y="3606800"/>
            <a:ext cx="2235200" cy="381000"/>
          </a:xfrm>
          <a:prstGeom prst="rect">
            <a:avLst/>
          </a:prstGeom>
          <a:solidFill>
            <a:srgbClr val="F5E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41600" y="4036440"/>
            <a:ext cx="2235200" cy="304800"/>
          </a:xfrm>
          <a:prstGeom prst="rect">
            <a:avLst/>
          </a:prstGeom>
          <a:solidFill>
            <a:srgbClr val="E9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872" y="4777360"/>
            <a:ext cx="225552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86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 animBg="1"/>
      <p:bldP spid="10" grpId="0" animBg="1"/>
      <p:bldP spid="11" grpId="0" animBg="1"/>
      <p:bldP spid="9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000"/>
            <a:ext cx="11582400" cy="2590800"/>
          </a:xfrm>
        </p:spPr>
        <p:txBody>
          <a:bodyPr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This small exercise has demonstrated there can be discrepancies between different Bible study tools.  If so, ask questions!  </a:t>
            </a:r>
          </a:p>
          <a:p>
            <a:pPr marL="514350" indent="-514350">
              <a:lnSpc>
                <a:spcPct val="120000"/>
              </a:lnSpc>
              <a:buClr>
                <a:srgbClr val="002060"/>
              </a:buClr>
              <a:buSzPct val="75000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Does the discrepancy affect the overall outcome of the study?  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600" dirty="0">
                <a:solidFill>
                  <a:srgbClr val="7030A0"/>
                </a:solidFill>
                <a:latin typeface="Comic Sans MS" pitchFamily="66" charset="0"/>
              </a:rPr>
              <a:t>(In this case it didn’t.)      </a:t>
            </a:r>
          </a:p>
          <a:p>
            <a:pPr marL="514350" indent="-514350">
              <a:lnSpc>
                <a:spcPct val="120000"/>
              </a:lnSpc>
              <a:buClr>
                <a:srgbClr val="002060"/>
              </a:buClr>
              <a:buSzPct val="75000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Be watchful for other types of discrepancies that may affect 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the final outcome.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3547" y="127000"/>
            <a:ext cx="12090400" cy="17526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cap="none" dirty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Rounded MT Bold" pitchFamily="34" charset="0"/>
              </a:rPr>
              <a:t>Things to Remember When </a:t>
            </a:r>
            <a:br>
              <a:rPr lang="en-US" sz="4400" cap="none" dirty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Rounded MT Bold" pitchFamily="34" charset="0"/>
              </a:rPr>
            </a:br>
            <a:r>
              <a:rPr lang="en-US" sz="4400" cap="none" dirty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Rounded MT Bold" pitchFamily="34" charset="0"/>
              </a:rPr>
              <a:t>Using Computer Study Tools</a:t>
            </a:r>
          </a:p>
        </p:txBody>
      </p:sp>
      <p:pic>
        <p:nvPicPr>
          <p:cNvPr id="8" name="Picture 7" descr="C:\Users\Rae\Desktop\blue letter 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82911"/>
            <a:ext cx="2264504" cy="223145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Rae\Desktop\pc study bible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70" y="1720581"/>
            <a:ext cx="2659327" cy="262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Rae\Desktop\esword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25898"/>
            <a:ext cx="2356557" cy="232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3600" y="803055"/>
            <a:ext cx="4719851" cy="3997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Italicized words </a:t>
            </a:r>
            <a:r>
              <a:rPr lang="en-US" sz="3600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</a:t>
            </a:r>
            <a:br>
              <a:rPr lang="en-US" sz="3600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KJV have been added.  </a:t>
            </a:r>
            <a:br>
              <a:rPr lang="en-US" sz="3600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 words should be examined for </a:t>
            </a:r>
            <a:br>
              <a:rPr lang="en-US" sz="3600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content &amp; context accuracy.</a:t>
            </a:r>
          </a:p>
        </p:txBody>
      </p:sp>
      <p:pic>
        <p:nvPicPr>
          <p:cNvPr id="3074" name="Picture 2" descr="C:\Users\Rae\Desktop\Strong's Concord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8" y="250712"/>
            <a:ext cx="2706805" cy="371168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7772400" cy="838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i="1" cap="none" dirty="0">
                <a:ln>
                  <a:solidFill>
                    <a:srgbClr val="FFFF00"/>
                  </a:solidFill>
                </a:ln>
                <a:solidFill>
                  <a:schemeClr val="accent3"/>
                </a:solidFill>
                <a:effectLst/>
                <a:latin typeface="Comic Sans MS" pitchFamily="66" charset="0"/>
              </a:rPr>
              <a:t>What about italicized words?</a:t>
            </a:r>
          </a:p>
        </p:txBody>
      </p:sp>
      <p:pic>
        <p:nvPicPr>
          <p:cNvPr id="8195" name="Picture 3" descr="C:\Users\Rae\Desktop\King-james-bible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" y="5410200"/>
            <a:ext cx="524319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B46-2F3A-4854-A46A-B225AD515B37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608" y="4114800"/>
            <a:ext cx="26693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spc="50" dirty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/>
                <a:latin typeface="Segoe Print" pitchFamily="2" charset="0"/>
              </a:rPr>
              <a:t>What about</a:t>
            </a:r>
          </a:p>
          <a:p>
            <a:pPr algn="ctr"/>
            <a:r>
              <a:rPr lang="en-US" sz="3200" b="1" cap="none" spc="50" dirty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/>
                <a:latin typeface="Segoe Print" pitchFamily="2" charset="0"/>
              </a:rPr>
              <a:t>Strong’s?</a:t>
            </a:r>
          </a:p>
        </p:txBody>
      </p:sp>
    </p:spTree>
    <p:extLst>
      <p:ext uri="{BB962C8B-B14F-4D97-AF65-F5344CB8AC3E}">
        <p14:creationId xmlns:p14="http://schemas.microsoft.com/office/powerpoint/2010/main" val="1040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399" y="1119187"/>
            <a:ext cx="8479052" cy="170021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Not all Bible study tools show exactly what is printed in the original books.  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Strong’s notes:</a:t>
            </a:r>
          </a:p>
        </p:txBody>
      </p:sp>
      <p:pic>
        <p:nvPicPr>
          <p:cNvPr id="3074" name="Picture 2" descr="C:\Users\Rae\Desktop\Strong's Concord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7759"/>
            <a:ext cx="2590800" cy="3679041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6840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i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Strong’s  Italicized  Words</a:t>
            </a:r>
          </a:p>
        </p:txBody>
      </p:sp>
      <p:pic>
        <p:nvPicPr>
          <p:cNvPr id="3075" name="Picture 3" descr="C:\Users\Rae\Desktop\File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68" y="2709054"/>
            <a:ext cx="8494184" cy="16827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e\Desktop\File0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4628032"/>
            <a:ext cx="8229836" cy="139176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8164" y="6172200"/>
            <a:ext cx="12188267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In other words: “italicized” words have been added.</a:t>
            </a:r>
            <a:endParaRPr lang="en-US" sz="3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0801" y="3604260"/>
            <a:ext cx="2845036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3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4343400"/>
            <a:ext cx="12090400" cy="2209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cap="none" dirty="0">
                <a:ln>
                  <a:solidFill>
                    <a:srgbClr val="00B0F0"/>
                  </a:solidFill>
                </a:ln>
                <a:effectLst/>
              </a:rPr>
              <a:t>Pointers to Remember When </a:t>
            </a:r>
            <a:br>
              <a:rPr lang="en-US" sz="6000" cap="none" dirty="0">
                <a:ln>
                  <a:solidFill>
                    <a:srgbClr val="00B0F0"/>
                  </a:solidFill>
                </a:ln>
                <a:effectLst/>
              </a:rPr>
            </a:br>
            <a:r>
              <a:rPr lang="en-US" sz="6000" cap="none" dirty="0">
                <a:ln>
                  <a:solidFill>
                    <a:srgbClr val="00B0F0"/>
                  </a:solidFill>
                </a:ln>
                <a:effectLst/>
              </a:rPr>
              <a:t>Using Computer Study Tools</a:t>
            </a:r>
          </a:p>
        </p:txBody>
      </p:sp>
      <p:pic>
        <p:nvPicPr>
          <p:cNvPr id="4" name="Picture 3" descr="C:\Users\Rae\Desktop\blue letter 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4" y="400049"/>
            <a:ext cx="3612356" cy="341232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ae\Desktop\pc study bible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19" y="400049"/>
            <a:ext cx="3964781" cy="37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Rae\Desktop\esword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759200" cy="35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136" y="152400"/>
            <a:ext cx="11809665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&lt;</a:t>
            </a:r>
            <a:r>
              <a:rPr lang="en-US" sz="4400" b="1" cap="none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Chodesh</a:t>
            </a: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&gt; in Blue Letter Bible</a:t>
            </a:r>
          </a:p>
        </p:txBody>
      </p:sp>
      <p:pic>
        <p:nvPicPr>
          <p:cNvPr id="6146" name="Picture 2" descr="C:\Users\Rae\Desktop\2320 BLB def &amp; no ital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6" y="1114346"/>
            <a:ext cx="11697497" cy="437840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ae\Desktop\blue letter b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819400"/>
            <a:ext cx="2438400" cy="182880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03140" y="5486400"/>
            <a:ext cx="74249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italics is used to indicate what</a:t>
            </a:r>
            <a:b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words may have been added.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7201" y="5029201"/>
            <a:ext cx="6299200" cy="46189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581401"/>
            <a:ext cx="2133600" cy="38334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4577" y="4203539"/>
            <a:ext cx="2376623" cy="38334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&lt;</a:t>
            </a:r>
            <a:r>
              <a:rPr lang="en-US" sz="4400" b="1" cap="none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Chodesh</a:t>
            </a: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&gt; in PC Study Bible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261" y="990601"/>
            <a:ext cx="11257232" cy="474411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86599" y="3200400"/>
            <a:ext cx="42966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italics is used to indicate what</a:t>
            </a:r>
            <a:b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words may have been added.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7200" y="2286001"/>
            <a:ext cx="6807200" cy="53809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4" descr="C:\Users\Rae\Desktop\pc study bible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174291"/>
            <a:ext cx="2860749" cy="29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1000">
              <a:srgbClr val="85C2FF"/>
            </a:gs>
            <a:gs pos="79000">
              <a:srgbClr val="C4D6EB"/>
            </a:gs>
            <a:gs pos="8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&lt;</a:t>
            </a:r>
            <a:r>
              <a:rPr lang="en-US" sz="4400" b="1" cap="none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Chodesh</a:t>
            </a: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&gt; in E-Sword</a:t>
            </a:r>
          </a:p>
        </p:txBody>
      </p:sp>
      <p:pic>
        <p:nvPicPr>
          <p:cNvPr id="4098" name="Picture 2" descr="C:\Users\Rae\Desktop\2320 E-S 279x &amp; ital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143000"/>
            <a:ext cx="1158361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892"/>
            <a:ext cx="10058400" cy="2628508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000" dirty="0">
                <a:solidFill>
                  <a:srgbClr val="0070C0"/>
                </a:solidFill>
                <a:latin typeface="Comic Sans MS" pitchFamily="66" charset="0"/>
              </a:rPr>
              <a:t>This study tool shows exactly the </a:t>
            </a:r>
            <a:br>
              <a:rPr lang="en-US" sz="3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0070C0"/>
                </a:solidFill>
                <a:latin typeface="Comic Sans MS" pitchFamily="66" charset="0"/>
              </a:rPr>
              <a:t>same as what is printed in Strong’s </a:t>
            </a:r>
            <a:br>
              <a:rPr lang="en-US" sz="3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0070C0"/>
                </a:solidFill>
                <a:latin typeface="Comic Sans MS" pitchFamily="66" charset="0"/>
              </a:rPr>
              <a:t>original book.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  <a:latin typeface="Comic Sans MS" pitchFamily="66" charset="0"/>
              </a:rPr>
              <a:t>However, further study is still </a:t>
            </a:r>
            <a:br>
              <a:rPr lang="en-US" sz="30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002060"/>
                </a:solidFill>
                <a:latin typeface="Comic Sans MS" pitchFamily="66" charset="0"/>
              </a:rPr>
              <a:t>very necessary.</a:t>
            </a:r>
          </a:p>
        </p:txBody>
      </p:sp>
      <p:pic>
        <p:nvPicPr>
          <p:cNvPr id="6" name="Picture 5" descr="C:\Users\Rae\Desktop\esword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765731"/>
            <a:ext cx="2565400" cy="24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e\Desktop\2320 E-S 279x &amp; italics 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4216767"/>
            <a:ext cx="7203017" cy="243046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2000" y="5791200"/>
            <a:ext cx="508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8400" y="5791200"/>
            <a:ext cx="812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8401" y="4343401"/>
            <a:ext cx="4268417" cy="22775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Let’s compare </a:t>
            </a:r>
            <a:br>
              <a:rPr lang="en-US" sz="36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36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E-Sword to </a:t>
            </a:r>
            <a:br>
              <a:rPr lang="en-US" sz="36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36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Strong’s book.</a:t>
            </a:r>
          </a:p>
          <a:p>
            <a:pPr algn="ctr"/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BEAC7"/>
            </a:gs>
            <a:gs pos="49000">
              <a:srgbClr val="FEE7F2"/>
            </a:gs>
            <a:gs pos="67000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806" y="1371600"/>
            <a:ext cx="8479052" cy="86201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Remember the note from Mr. Strong:</a:t>
            </a:r>
          </a:p>
        </p:txBody>
      </p:sp>
      <p:pic>
        <p:nvPicPr>
          <p:cNvPr id="3074" name="Picture 2" descr="C:\Users\Rae\Desktop\Strong's Concord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1"/>
            <a:ext cx="2819400" cy="365759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2936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H2320 &lt;</a:t>
            </a:r>
            <a:r>
              <a:rPr lang="en-US" sz="4400" b="1" cap="none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Chodesh</a:t>
            </a: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&gt; Strong’s Book</a:t>
            </a:r>
          </a:p>
        </p:txBody>
      </p:sp>
      <p:pic>
        <p:nvPicPr>
          <p:cNvPr id="3076" name="Picture 4" descr="C:\Users\Rae\Desktop\File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14" y="2286001"/>
            <a:ext cx="8229836" cy="139176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ae\Desktop\Strongs 2320 def 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6964029" cy="2590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77713" y="5739469"/>
            <a:ext cx="651687" cy="31223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25936" y="5739470"/>
            <a:ext cx="977530" cy="31222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481" y="5349280"/>
            <a:ext cx="3735016" cy="10926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For H2320, E-Sword &amp; </a:t>
            </a:r>
            <a:br>
              <a:rPr lang="en-US" sz="20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Strong’s are identical.</a:t>
            </a:r>
          </a:p>
          <a:p>
            <a:pPr algn="ctr"/>
            <a:endParaRPr lang="en-US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1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BEAC7"/>
            </a:gs>
            <a:gs pos="49000">
              <a:srgbClr val="FEE7F2"/>
            </a:gs>
            <a:gs pos="67000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027" y="3505200"/>
            <a:ext cx="8479052" cy="1905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Comic Sans MS" pitchFamily="66" charset="0"/>
              </a:rPr>
              <a:t>We have also learned that just because </a:t>
            </a:r>
            <a:r>
              <a:rPr lang="en-US" sz="2400" i="1" dirty="0">
                <a:latin typeface="Comic Sans MS" pitchFamily="66" charset="0"/>
              </a:rPr>
              <a:t>italicized words </a:t>
            </a:r>
            <a:r>
              <a:rPr lang="en-US" sz="2400" dirty="0">
                <a:latin typeface="Comic Sans MS" pitchFamily="66" charset="0"/>
              </a:rPr>
              <a:t>are removed from the definitions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does not </a:t>
            </a:r>
            <a:br>
              <a:rPr lang="en-US" sz="24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necessarily mean </a:t>
            </a:r>
            <a:r>
              <a:rPr lang="en-US" sz="2400" dirty="0">
                <a:latin typeface="Comic Sans MS" pitchFamily="66" charset="0"/>
              </a:rPr>
              <a:t>“what is left” provides a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correct interpretation and definition.</a:t>
            </a:r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Rae\Desktop\Strong's Concord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7" y="1246309"/>
            <a:ext cx="3029944" cy="3859091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2936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H2320 &lt;</a:t>
            </a:r>
            <a:r>
              <a:rPr lang="en-US" sz="4400" b="1" cap="none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Chodesh</a:t>
            </a: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&gt; in the Book of Strong’s</a:t>
            </a:r>
          </a:p>
        </p:txBody>
      </p:sp>
      <p:pic>
        <p:nvPicPr>
          <p:cNvPr id="5122" name="Picture 2" descr="C:\Users\Rae\Desktop\Strongs 2320 def 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219200"/>
            <a:ext cx="5939907" cy="2209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0" y="2735967"/>
            <a:ext cx="609600" cy="26631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7601" y="2735968"/>
            <a:ext cx="914400" cy="26631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5410200"/>
            <a:ext cx="11582400" cy="1485900"/>
          </a:xfrm>
          <a:prstGeom prst="rect">
            <a:avLst/>
          </a:prstGeom>
        </p:spPr>
        <p:txBody>
          <a:bodyPr vert="horz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The definition must align with Moses and Torah.  </a:t>
            </a:r>
            <a:br>
              <a:rPr lang="en-US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Moses never uses H2320 &lt;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chodesh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&gt; in Torah to define 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any new moon as commencing the new festal month.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8488C4">
                <a:alpha val="53000"/>
              </a:srgbClr>
            </a:gs>
            <a:gs pos="41000">
              <a:srgbClr val="D4DEFF"/>
            </a:gs>
            <a:gs pos="62000">
              <a:srgbClr val="D4DEFF"/>
            </a:gs>
            <a:gs pos="90000">
              <a:schemeClr val="accent2">
                <a:lumMod val="20000"/>
                <a:lumOff val="8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200" y="5623977"/>
            <a:ext cx="9042399" cy="100542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2600" b="1" i="1" dirty="0">
                <a:solidFill>
                  <a:srgbClr val="002060"/>
                </a:solidFill>
              </a:rPr>
              <a:t>“new”   </a:t>
            </a:r>
            <a:r>
              <a:rPr lang="en-US" sz="2600" b="1" dirty="0">
                <a:solidFill>
                  <a:srgbClr val="002060"/>
                </a:solidFill>
              </a:rPr>
              <a:t>H2319</a:t>
            </a:r>
            <a:r>
              <a:rPr lang="en-US" sz="2600" dirty="0">
                <a:solidFill>
                  <a:srgbClr val="002060"/>
                </a:solidFill>
              </a:rPr>
              <a:t>  </a:t>
            </a:r>
            <a:r>
              <a:rPr lang="en-US" sz="2600" dirty="0" err="1"/>
              <a:t>chadash</a:t>
            </a:r>
            <a:r>
              <a:rPr lang="en-US" sz="2600" dirty="0"/>
              <a:t> (</a:t>
            </a:r>
            <a:r>
              <a:rPr lang="en-US" sz="2600" dirty="0" err="1"/>
              <a:t>khaw-dawsh</a:t>
            </a:r>
            <a:r>
              <a:rPr lang="en-US" sz="2600" dirty="0"/>
              <a:t>'); from </a:t>
            </a:r>
            <a:r>
              <a:rPr lang="en-US" sz="2600" dirty="0">
                <a:solidFill>
                  <a:srgbClr val="002060"/>
                </a:solidFill>
              </a:rPr>
              <a:t>H2318;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100" i="1" dirty="0"/>
              <a:t>new:  </a:t>
            </a:r>
            <a:br>
              <a:rPr lang="en-US" sz="2100" i="1" dirty="0"/>
            </a:br>
            <a:r>
              <a:rPr lang="en-US" sz="2100" i="1" dirty="0"/>
              <a:t>                                 </a:t>
            </a:r>
            <a:r>
              <a:rPr lang="en-US" sz="2600" dirty="0"/>
              <a:t>KJV - fresh, new thing.</a:t>
            </a:r>
          </a:p>
        </p:txBody>
      </p:sp>
      <p:pic>
        <p:nvPicPr>
          <p:cNvPr id="3074" name="Picture 2" descr="C:\Users\Rae\Desktop\Strong's Concord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8" y="1295401"/>
            <a:ext cx="1970903" cy="251459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2936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What are the Hebrew Numbers for “New”?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34576"/>
            <a:ext cx="9448800" cy="43858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rgbClr val="8E002F"/>
                </a:solidFill>
              </a:rPr>
              <a:t>In the Old Testament, there are 89 matches for “new” (PC Study Bible).</a:t>
            </a:r>
          </a:p>
          <a:p>
            <a:r>
              <a:rPr lang="en-US" sz="2400" b="1" u="sng" dirty="0">
                <a:solidFill>
                  <a:srgbClr val="8E002F"/>
                </a:solidFill>
              </a:rPr>
              <a:t>36 of these matches are linked to</a:t>
            </a:r>
            <a:r>
              <a:rPr lang="en-US" sz="2400" dirty="0">
                <a:solidFill>
                  <a:srgbClr val="8E002F"/>
                </a:solidFill>
              </a:rPr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8E002F"/>
                </a:solidFill>
              </a:rPr>
              <a:t>H1278:  feminine of create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8E002F"/>
                </a:solidFill>
              </a:rPr>
              <a:t>H2961:  to be moist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8E002F"/>
                </a:solidFill>
              </a:rPr>
              <a:t>H2323:  new timber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8E002F"/>
                </a:solidFill>
              </a:rPr>
              <a:t>H8492:  expulsion of new wine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8E002F"/>
                </a:solidFill>
              </a:rPr>
              <a:t>H1069:  new fruit to burst forth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8E002F"/>
                </a:solidFill>
              </a:rPr>
              <a:t>H6071:  trodden juice</a:t>
            </a:r>
          </a:p>
          <a:p>
            <a:endParaRPr lang="en-US" sz="1100" dirty="0"/>
          </a:p>
          <a:p>
            <a:r>
              <a:rPr lang="en-US" sz="2400" b="1" u="sng" dirty="0">
                <a:solidFill>
                  <a:srgbClr val="0070C0"/>
                </a:solidFill>
              </a:rPr>
              <a:t>The other 53 matches are linked to </a:t>
            </a:r>
            <a:r>
              <a:rPr lang="en-US" sz="2800" b="1" u="sng" dirty="0">
                <a:solidFill>
                  <a:srgbClr val="002060"/>
                </a:solidFill>
              </a:rPr>
              <a:t>H2319</a:t>
            </a:r>
            <a:r>
              <a:rPr lang="en-US" sz="2400" b="1" u="sng" dirty="0">
                <a:solidFill>
                  <a:srgbClr val="0070C0"/>
                </a:solidFill>
              </a:rPr>
              <a:t> to define a</a:t>
            </a:r>
            <a:r>
              <a:rPr lang="en-US" sz="2400" dirty="0">
                <a:solidFill>
                  <a:srgbClr val="0070C0"/>
                </a:solidFill>
              </a:rPr>
              <a:t>: “new” king, offering, house, wife, gods, wine, cords, ropes, sword, garment, court, song, instrument, new name, gate, spirit, new heavens and new earth.</a:t>
            </a:r>
          </a:p>
        </p:txBody>
      </p:sp>
    </p:spTree>
    <p:extLst>
      <p:ext uri="{BB962C8B-B14F-4D97-AF65-F5344CB8AC3E}">
        <p14:creationId xmlns:p14="http://schemas.microsoft.com/office/powerpoint/2010/main" val="22872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8488C4">
                <a:alpha val="53000"/>
              </a:srgbClr>
            </a:gs>
            <a:gs pos="41000">
              <a:srgbClr val="D4DEFF"/>
            </a:gs>
            <a:gs pos="62000">
              <a:srgbClr val="D4DEFF"/>
            </a:gs>
            <a:gs pos="90000">
              <a:schemeClr val="accent2">
                <a:lumMod val="20000"/>
                <a:lumOff val="8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1" y="1143000"/>
            <a:ext cx="8889999" cy="1981200"/>
          </a:xfrm>
        </p:spPr>
        <p:txBody>
          <a:bodyPr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2600" b="1" i="1" dirty="0">
                <a:solidFill>
                  <a:srgbClr val="0070C0"/>
                </a:solidFill>
              </a:rPr>
              <a:t>“new”   </a:t>
            </a:r>
            <a:r>
              <a:rPr lang="en-US" sz="2600" b="1" dirty="0">
                <a:solidFill>
                  <a:srgbClr val="0070C0"/>
                </a:solidFill>
              </a:rPr>
              <a:t>H2319</a:t>
            </a:r>
            <a:r>
              <a:rPr lang="en-US" sz="2600" dirty="0"/>
              <a:t>  </a:t>
            </a:r>
            <a:r>
              <a:rPr lang="en-US" sz="2600" dirty="0" err="1"/>
              <a:t>chadash</a:t>
            </a:r>
            <a:r>
              <a:rPr lang="en-US" sz="2600" dirty="0"/>
              <a:t> (</a:t>
            </a:r>
            <a:r>
              <a:rPr lang="en-US" sz="2600" dirty="0" err="1"/>
              <a:t>khaw-dawsh</a:t>
            </a:r>
            <a:r>
              <a:rPr lang="en-US" sz="2600" dirty="0"/>
              <a:t>'); from </a:t>
            </a:r>
            <a:r>
              <a:rPr lang="en-US" sz="2600" dirty="0">
                <a:solidFill>
                  <a:srgbClr val="0070C0"/>
                </a:solidFill>
              </a:rPr>
              <a:t>H2318; </a:t>
            </a:r>
            <a:r>
              <a:rPr lang="en-US" sz="2100" i="1" dirty="0"/>
              <a:t>new:  </a:t>
            </a:r>
            <a:r>
              <a:rPr lang="en-US" sz="2600" dirty="0"/>
              <a:t>KJV - fresh, new thing.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600" b="1" i="1" dirty="0">
                <a:solidFill>
                  <a:srgbClr val="C00000"/>
                </a:solidFill>
              </a:rPr>
              <a:t>“moon”  [noun]   </a:t>
            </a:r>
            <a:r>
              <a:rPr lang="en-US" sz="2600" b="1" dirty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</a:rPr>
              <a:t>H3394</a:t>
            </a:r>
            <a:r>
              <a:rPr lang="en-US" sz="2600" dirty="0"/>
              <a:t>  </a:t>
            </a:r>
            <a:r>
              <a:rPr lang="en-US" sz="2600" dirty="0" err="1"/>
              <a:t>yareach</a:t>
            </a:r>
            <a:r>
              <a:rPr lang="en-US" sz="2600" dirty="0"/>
              <a:t> (yaw-ray'-</a:t>
            </a:r>
            <a:r>
              <a:rPr lang="en-US" sz="2600" dirty="0" err="1"/>
              <a:t>akh</a:t>
            </a:r>
            <a:r>
              <a:rPr lang="en-US" sz="2600" dirty="0"/>
              <a:t>); from the same as H3391; </a:t>
            </a:r>
            <a:br>
              <a:rPr lang="en-US" sz="2600" dirty="0"/>
            </a:br>
            <a:r>
              <a:rPr lang="en-US" sz="2600" dirty="0"/>
              <a:t>the </a:t>
            </a:r>
            <a:r>
              <a:rPr lang="en-US" sz="2300" i="1" dirty="0"/>
              <a:t>moon:  </a:t>
            </a:r>
            <a:r>
              <a:rPr lang="en-US" sz="2600" dirty="0"/>
              <a:t>KJV - moon. </a:t>
            </a:r>
          </a:p>
          <a:p>
            <a:pPr marL="0" indent="0">
              <a:buNone/>
            </a:pPr>
            <a:endParaRPr lang="en-US" sz="1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rgbClr val="C00000"/>
                </a:solidFill>
              </a:rPr>
              <a:t>“moon”  [verb]   </a:t>
            </a:r>
            <a:r>
              <a:rPr lang="en-US" sz="2600" b="1" dirty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</a:rPr>
              <a:t>H3391</a:t>
            </a:r>
            <a:r>
              <a:rPr lang="en-US" sz="2600" dirty="0"/>
              <a:t>  </a:t>
            </a:r>
            <a:r>
              <a:rPr lang="en-US" sz="2600" dirty="0" err="1"/>
              <a:t>yerach</a:t>
            </a:r>
            <a:r>
              <a:rPr lang="en-US" sz="2600" dirty="0"/>
              <a:t> (</a:t>
            </a:r>
            <a:r>
              <a:rPr lang="en-US" sz="2600" dirty="0" err="1"/>
              <a:t>yeh</a:t>
            </a:r>
            <a:r>
              <a:rPr lang="en-US" sz="2600" dirty="0"/>
              <a:t>'-</a:t>
            </a:r>
            <a:r>
              <a:rPr lang="en-US" sz="2600" dirty="0" err="1"/>
              <a:t>rakh</a:t>
            </a:r>
            <a:r>
              <a:rPr lang="en-US" sz="2600" dirty="0"/>
              <a:t>); from a unused root of uncertain signification; a </a:t>
            </a:r>
            <a:r>
              <a:rPr lang="en-US" sz="2300" i="1" dirty="0"/>
              <a:t>lunation,</a:t>
            </a:r>
            <a:r>
              <a:rPr lang="en-US" sz="2600" dirty="0"/>
              <a:t> i.e. </a:t>
            </a:r>
            <a:r>
              <a:rPr lang="en-US" sz="2300" i="1" dirty="0"/>
              <a:t>month:  </a:t>
            </a:r>
            <a:r>
              <a:rPr lang="en-US" sz="2600" dirty="0"/>
              <a:t>KJV - month, moon.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Rae\Desktop\Strong's Concord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8" y="1066801"/>
            <a:ext cx="1970903" cy="251459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2936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Are there any Hebrew Numbers for “New Moon”?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22678"/>
              </p:ext>
            </p:extLst>
          </p:nvPr>
        </p:nvGraphicFramePr>
        <p:xfrm>
          <a:off x="912241" y="3887600"/>
          <a:ext cx="4777359" cy="16154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592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New</a:t>
                      </a:r>
                      <a:endParaRPr lang="en-US" sz="28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Moon</a:t>
                      </a:r>
                      <a:endParaRPr lang="en-US" sz="28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#</a:t>
                      </a:r>
                      <a:r>
                        <a:rPr lang="en-US" sz="2800" baseline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vs.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H2319</a:t>
                      </a:r>
                      <a:endParaRPr lang="en-US" sz="2000" b="1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H3394</a:t>
                      </a:r>
                      <a:endParaRPr lang="en-US" sz="2000" b="1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none</a:t>
                      </a: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H2319</a:t>
                      </a:r>
                      <a:endParaRPr lang="en-US" sz="2000" b="1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H3391</a:t>
                      </a:r>
                      <a:endParaRPr lang="en-US" sz="2000" b="1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two</a:t>
                      </a:r>
                      <a:endParaRPr lang="en-US" sz="2000" b="1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67400" y="2971800"/>
            <a:ext cx="609600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If the “new moon” is in charge of the “new festal month” then we should find the appropriate Hebrew word numbers linked together in at least 2-3 Scripture references to designate the “new moon” as part  of this worship statute.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0200" y="5943600"/>
            <a:ext cx="1148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There are only 2 verses to investigate.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Rae\Desktop\2320-3394 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75" y="907148"/>
            <a:ext cx="8534400" cy="245992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ae\Desktop\Strong's Concord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9" y="381000"/>
            <a:ext cx="2082800" cy="28194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1600" y="0"/>
            <a:ext cx="95504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No Hebrew for “New Moon”!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16852"/>
              </p:ext>
            </p:extLst>
          </p:nvPr>
        </p:nvGraphicFramePr>
        <p:xfrm>
          <a:off x="6424041" y="1606069"/>
          <a:ext cx="4777359" cy="137160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592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New</a:t>
                      </a: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Moon</a:t>
                      </a: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#</a:t>
                      </a:r>
                      <a:r>
                        <a:rPr lang="en-US" sz="2400" baseline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vs.</a:t>
                      </a:r>
                      <a:endParaRPr lang="en-US" sz="20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H2319</a:t>
                      </a: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H3394</a:t>
                      </a: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none</a:t>
                      </a: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H2319</a:t>
                      </a:r>
                      <a:endParaRPr lang="en-US" sz="2000" b="1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H3391</a:t>
                      </a:r>
                      <a:endParaRPr lang="en-US" sz="2000" b="1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two</a:t>
                      </a:r>
                      <a:endParaRPr lang="en-US" sz="2000" b="1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18" name="Picture 2" descr="C:\Users\Rae\Desktop\23200-03391 toget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" y="3554050"/>
            <a:ext cx="11242184" cy="299915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21275" y="3028544"/>
            <a:ext cx="1145925" cy="29504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0688" y="6162375"/>
            <a:ext cx="2410075" cy="29504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688" y="5461001"/>
            <a:ext cx="107069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Neither one of these 2 verses in 1</a:t>
            </a:r>
            <a:r>
              <a:rPr lang="en-US" sz="2000" b="1" cap="none" spc="0" baseline="30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st</a:t>
            </a:r>
            <a:r>
              <a:rPr lang="en-US" sz="20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Kings has any context for new moons beginning festal months – especially with an H2282 &lt;chag&gt; feast in the 7</a:t>
            </a:r>
            <a:r>
              <a:rPr lang="en-US" sz="2000" b="1" cap="none" spc="0" baseline="30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US" sz="20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month.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95876" y="1600201"/>
            <a:ext cx="3304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No verses link H2320 </a:t>
            </a:r>
            <a:r>
              <a:rPr lang="en-US" sz="20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chodesh</a:t>
            </a:r>
            <a:r>
              <a:rPr lang="en-US" sz="20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&amp; H3394 </a:t>
            </a:r>
            <a:r>
              <a:rPr lang="en-US" sz="20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yareach</a:t>
            </a:r>
            <a:r>
              <a:rPr lang="en-US" sz="20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together in the context of ”new month.”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079480" y="652272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587" y="4572000"/>
            <a:ext cx="10554512" cy="48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62371" y="1280160"/>
            <a:ext cx="823829" cy="23524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3821646"/>
            <a:ext cx="1066800" cy="23524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8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" grpId="0"/>
      <p:bldP spid="19" grpId="0"/>
      <p:bldP spid="3" grpId="0" animBg="1"/>
      <p:bldP spid="3" grpId="1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524000"/>
            <a:ext cx="7010400" cy="990600"/>
          </a:xfrm>
          <a:prstGeom prst="roundRect">
            <a:avLst>
              <a:gd name="adj" fmla="val 29922"/>
            </a:avLst>
          </a:prstGeom>
          <a:gradFill flip="none" rotWithShape="1">
            <a:gsLst>
              <a:gs pos="9000">
                <a:srgbClr val="FEDBD8"/>
              </a:gs>
              <a:gs pos="53000">
                <a:schemeClr val="accent1">
                  <a:lumMod val="20000"/>
                  <a:lumOff val="80000"/>
                </a:schemeClr>
              </a:gs>
              <a:gs pos="74000">
                <a:srgbClr val="FFC9DB"/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703457"/>
            <a:ext cx="701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rgbClr val="009999"/>
                </a:solidFill>
                <a:latin typeface="Segoe Print" pitchFamily="2" charset="0"/>
              </a:rPr>
              <a:t>Conclusion of the Matter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257800"/>
            <a:ext cx="10058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spc="300" dirty="0">
                <a:ln w="18415" cmpd="sng">
                  <a:noFill/>
                  <a:prstDash val="solid"/>
                </a:ln>
                <a:solidFill>
                  <a:srgbClr val="009999"/>
                </a:solidFill>
                <a:latin typeface="Comic Sans MS" pitchFamily="66" charset="0"/>
              </a:rPr>
              <a:t>Study tools can assist us tremendously, </a:t>
            </a:r>
            <a:br>
              <a:rPr lang="en-US" sz="2400" spc="300" dirty="0">
                <a:ln w="18415" cmpd="sng">
                  <a:noFill/>
                  <a:prstDash val="solid"/>
                </a:ln>
                <a:solidFill>
                  <a:srgbClr val="009999"/>
                </a:solidFill>
                <a:latin typeface="Comic Sans MS" pitchFamily="66" charset="0"/>
              </a:rPr>
            </a:br>
            <a:r>
              <a:rPr lang="en-US" sz="2400" spc="300" dirty="0">
                <a:ln w="18415" cmpd="sng">
                  <a:noFill/>
                  <a:prstDash val="solid"/>
                </a:ln>
                <a:solidFill>
                  <a:srgbClr val="009999"/>
                </a:solidFill>
                <a:latin typeface="Comic Sans MS" pitchFamily="66" charset="0"/>
              </a:rPr>
              <a:t>but we must be sure to choose correct </a:t>
            </a:r>
            <a:br>
              <a:rPr lang="en-US" sz="2400" spc="300" dirty="0">
                <a:ln w="18415" cmpd="sng">
                  <a:noFill/>
                  <a:prstDash val="solid"/>
                </a:ln>
                <a:solidFill>
                  <a:srgbClr val="009999"/>
                </a:solidFill>
                <a:latin typeface="Comic Sans MS" pitchFamily="66" charset="0"/>
              </a:rPr>
            </a:br>
            <a:r>
              <a:rPr lang="en-US" sz="2400" spc="300" dirty="0">
                <a:ln w="18415" cmpd="sng">
                  <a:noFill/>
                  <a:prstDash val="solid"/>
                </a:ln>
                <a:solidFill>
                  <a:srgbClr val="009999"/>
                </a:solidFill>
                <a:latin typeface="Comic Sans MS" pitchFamily="66" charset="0"/>
              </a:rPr>
              <a:t>definitions according to content &amp; context.</a:t>
            </a:r>
            <a:br>
              <a:rPr lang="en-US" sz="2400" spc="300" dirty="0">
                <a:ln w="18415" cmpd="sng">
                  <a:noFill/>
                  <a:prstDash val="solid"/>
                </a:ln>
                <a:solidFill>
                  <a:srgbClr val="009999"/>
                </a:solidFill>
                <a:latin typeface="Comic Sans MS" pitchFamily="66" charset="0"/>
              </a:rPr>
            </a:br>
            <a:r>
              <a:rPr lang="en-US" sz="2400" spc="300" dirty="0">
                <a:ln w="18415" cmpd="sng">
                  <a:noFill/>
                  <a:prstDash val="solid"/>
                </a:ln>
                <a:solidFill>
                  <a:srgbClr val="009999"/>
                </a:solidFill>
                <a:latin typeface="Comic Sans MS" pitchFamily="66" charset="0"/>
              </a:rPr>
              <a:t>AND, the conclusion must align with Moses and Torah. 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9" y="0"/>
            <a:ext cx="12175050" cy="10687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381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Everyone Wants to KNOW the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30000" y="4951553"/>
            <a:ext cx="685800" cy="365125"/>
          </a:xfrm>
        </p:spPr>
        <p:txBody>
          <a:bodyPr>
            <a:normAutofit/>
          </a:bodyPr>
          <a:lstStyle/>
          <a:p>
            <a:fld id="{AA4C6552-42F6-43F2-A3FB-E92E8C09004E}" type="slidenum">
              <a:rPr lang="en-US" b="1" smtClean="0">
                <a:solidFill>
                  <a:sysClr val="windowText" lastClr="000000"/>
                </a:solidFill>
              </a:rPr>
              <a:pPr/>
              <a:t>29</a:t>
            </a:fld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:\Users\Rae\Desktop\truth sets f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79" y="1071266"/>
            <a:ext cx="12302922" cy="57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539" y="4380053"/>
            <a:ext cx="12235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n w="571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The Moon!  Oh, the Moon!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12180425" cy="1600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2539" y="5334000"/>
            <a:ext cx="12167886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softRound"/>
              <a:contourClr>
                <a:schemeClr val="bg2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ln w="50800"/>
                <a:solidFill>
                  <a:srgbClr val="3366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Edwardian Script ITC" pitchFamily="66" charset="0"/>
              </a:rPr>
              <a:t>Part 7:  </a:t>
            </a:r>
            <a:r>
              <a:rPr lang="en-US" sz="4400" b="1" dirty="0">
                <a:ln w="50800"/>
                <a:solidFill>
                  <a:srgbClr val="3366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Edwardian Script ITC" pitchFamily="66" charset="0"/>
              </a:rPr>
              <a:t>“Tampering with Yahuah’s Calendar Keys and Definitions!” 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n w="50800"/>
                <a:solidFill>
                  <a:schemeClr val="accent4">
                    <a:lumMod val="75000"/>
                  </a:schemeClr>
                </a:solidFill>
                <a:latin typeface="Ravie" pitchFamily="82" charset="0"/>
              </a:rPr>
              <a:t>Our Question:  </a:t>
            </a:r>
            <a:r>
              <a:rPr lang="en-US" sz="3200" b="1" dirty="0">
                <a:ln w="50800"/>
                <a:solidFill>
                  <a:srgbClr val="3366CC"/>
                </a:solidFill>
                <a:latin typeface="Segoe Print" pitchFamily="2" charset="0"/>
              </a:rPr>
              <a:t>Oh &lt;</a:t>
            </a:r>
            <a:r>
              <a:rPr lang="en-US" sz="3200" b="1" dirty="0" err="1">
                <a:ln w="50800"/>
                <a:solidFill>
                  <a:srgbClr val="3366CC"/>
                </a:solidFill>
                <a:latin typeface="Segoe Print" pitchFamily="2" charset="0"/>
              </a:rPr>
              <a:t>chodesh</a:t>
            </a:r>
            <a:r>
              <a:rPr lang="en-US" sz="3200" b="1" dirty="0">
                <a:ln w="50800"/>
                <a:solidFill>
                  <a:srgbClr val="3366CC"/>
                </a:solidFill>
                <a:latin typeface="Segoe Print" pitchFamily="2" charset="0"/>
              </a:rPr>
              <a:t>&gt; H2320!  </a:t>
            </a:r>
            <a:br>
              <a:rPr lang="en-US" sz="3200" b="1" dirty="0">
                <a:ln w="50800"/>
                <a:solidFill>
                  <a:srgbClr val="3366CC"/>
                </a:solidFill>
                <a:latin typeface="Segoe Print" pitchFamily="2" charset="0"/>
              </a:rPr>
            </a:br>
            <a:r>
              <a:rPr lang="en-US" sz="2900" b="1" dirty="0">
                <a:ln w="50800"/>
                <a:solidFill>
                  <a:srgbClr val="3366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Who tampered with your definition to read “moon” instead of “month”?</a:t>
            </a:r>
            <a:endParaRPr lang="en-US" sz="29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812800" y="3256280"/>
            <a:ext cx="11074400" cy="238252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en-US" sz="2800" b="1" dirty="0">
                <a:solidFill>
                  <a:srgbClr val="002060"/>
                </a:solidFill>
                <a:latin typeface="Comic Sans MS" pitchFamily="66" charset="0"/>
              </a:rPr>
              <a:t>This short lesson will demonstrate some points of interest between three popular study tools for the calendar study.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Comic Sans MS" pitchFamily="66" charset="0"/>
              </a:rPr>
              <a:t>E-Sword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Comic Sans MS" pitchFamily="66" charset="0"/>
              </a:rPr>
              <a:t>Blue-Letter-Bible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Comic Sans MS" pitchFamily="66" charset="0"/>
              </a:rPr>
              <a:t>PC Study Bible</a:t>
            </a:r>
          </a:p>
        </p:txBody>
      </p:sp>
      <p:pic>
        <p:nvPicPr>
          <p:cNvPr id="2051" name="Picture 3" descr="C:\Users\Rae\Desktop\blue letter 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04" y="1000705"/>
            <a:ext cx="2396895" cy="2268412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e\Desktop\pc study bible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14400"/>
            <a:ext cx="2707393" cy="256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e\Desktop\esword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41" y="1046480"/>
            <a:ext cx="2339259" cy="22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5824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Popular  Bible  Study  Tools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Art on Desktop - 1\All white man clip art\3d white people\png\ques mark man 2 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144861"/>
            <a:ext cx="2743200" cy="24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1" y="5516880"/>
            <a:ext cx="100583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Will these study tools agree with each other?</a:t>
            </a:r>
          </a:p>
        </p:txBody>
      </p:sp>
    </p:spTree>
    <p:extLst>
      <p:ext uri="{BB962C8B-B14F-4D97-AF65-F5344CB8AC3E}">
        <p14:creationId xmlns:p14="http://schemas.microsoft.com/office/powerpoint/2010/main" val="38658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0" y="632460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b="0" smtClean="0">
                <a:solidFill>
                  <a:schemeClr val="bg1"/>
                </a:solidFill>
              </a:rPr>
              <a:t>30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675" y="108284"/>
            <a:ext cx="3810000" cy="337113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37A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have </a:t>
            </a:r>
            <a:b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 learned </a:t>
            </a:r>
            <a:b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 far about</a:t>
            </a:r>
            <a:b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H2320/2318?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29400" y="108284"/>
            <a:ext cx="5791200" cy="5105400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H2320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&lt;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chodesh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&gt; </a:t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3300" b="1" dirty="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(the noun)  </a:t>
            </a:r>
            <a: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and</a:t>
            </a:r>
            <a:br>
              <a:rPr lang="en-US" sz="25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ACDED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</a:b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H2318 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&lt;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chadash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&gt;</a:t>
            </a:r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br>
              <a:rPr lang="en-US" sz="4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33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(the verb)  </a:t>
            </a:r>
            <a: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have</a:t>
            </a:r>
            <a:b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</a:br>
            <a: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nothing to do with </a:t>
            </a:r>
            <a:b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</a:br>
            <a: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“new moon months” according to the </a:t>
            </a:r>
            <a:b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</a:br>
            <a:r>
              <a:rPr lang="en-US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Laws of Moses.</a:t>
            </a:r>
            <a:endParaRPr lang="en-US" sz="21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pic>
        <p:nvPicPr>
          <p:cNvPr id="6" name="Picture 6" descr="C:\Users\Rae\Desktop\book Englishman'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42880"/>
            <a:ext cx="2047875" cy="2725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6400" y="6446837"/>
            <a:ext cx="2743200" cy="365125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rgbClr val="002060"/>
                </a:solidFill>
              </a:rPr>
              <a:t>31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5414058" cy="183651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hey,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mr.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 graduate, last time we finished the teaching on all 20 verses that have bundles of moons, feasts &amp; Sabbaths in non-Torah books.</a:t>
            </a:r>
            <a:endParaRPr lang="en-US" sz="2400" b="1" dirty="0">
              <a:ln w="10541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7400" y="304800"/>
            <a:ext cx="5930288" cy="176031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yes, I understand from many that now they know these verses do not support a “moon month” according to the Laws of Moses.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20441" y="2895600"/>
            <a:ext cx="5029200" cy="373380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so, somebody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really has removed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very important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calendar keys!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today we are going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to find out who some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of those people were!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let’s start with a review.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66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34000">
              <a:srgbClr val="FEE7F2"/>
            </a:gs>
            <a:gs pos="7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b="1" smtClean="0">
                <a:solidFill>
                  <a:schemeClr val="accent2">
                    <a:lumMod val="50000"/>
                  </a:schemeClr>
                </a:solidFill>
              </a:rPr>
              <a:pPr/>
              <a:t>32</a:t>
            </a:fld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262759"/>
            <a:ext cx="12115800" cy="990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Moon Hebrew Word #s &amp; Grammar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68949"/>
              </p:ext>
            </p:extLst>
          </p:nvPr>
        </p:nvGraphicFramePr>
        <p:xfrm>
          <a:off x="742448" y="1828800"/>
          <a:ext cx="11201400" cy="473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kumimoji="0" lang="en-US" sz="2800" b="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kumimoji="0" lang="en-US" sz="2800" kern="1200" dirty="0"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H3394</a:t>
                      </a:r>
                      <a:r>
                        <a:rPr kumimoji="0" lang="en-US" sz="2800" kern="1200" dirty="0">
                          <a:effectLst/>
                        </a:rPr>
                        <a:t> </a:t>
                      </a:r>
                      <a:r>
                        <a:rPr kumimoji="0" lang="en-US" sz="2800" b="0" kern="1200" dirty="0">
                          <a:effectLst/>
                        </a:rPr>
                        <a:t>= 26 listings      &lt;</a:t>
                      </a:r>
                      <a:r>
                        <a:rPr kumimoji="0" lang="en-US" sz="2800" b="0" kern="1200" dirty="0" err="1"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yareach</a:t>
                      </a:r>
                      <a:r>
                        <a:rPr kumimoji="0" lang="en-US" sz="2800" b="0" kern="1200" dirty="0">
                          <a:effectLst/>
                        </a:rPr>
                        <a:t>&gt;</a:t>
                      </a:r>
                      <a:endParaRPr kumimoji="0" lang="en-US" sz="2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</a:rPr>
                        <a:t>2</a:t>
                      </a:r>
                      <a:r>
                        <a:rPr kumimoji="0" lang="en-US" sz="2800" kern="1200" dirty="0">
                          <a:effectLst/>
                        </a:rPr>
                        <a:t>. </a:t>
                      </a:r>
                      <a:r>
                        <a:rPr kumimoji="0" lang="en-US" sz="2800" b="1" kern="1200" dirty="0">
                          <a:effectLst>
                            <a:glow rad="101600">
                              <a:srgbClr val="00B050">
                                <a:alpha val="60000"/>
                              </a:srgbClr>
                            </a:glow>
                          </a:effectLst>
                        </a:rPr>
                        <a:t>H3391</a:t>
                      </a:r>
                      <a:r>
                        <a:rPr kumimoji="0" lang="en-US" sz="2800" kern="1200" dirty="0">
                          <a:effectLst/>
                        </a:rPr>
                        <a:t>  = 2 listings        &lt;</a:t>
                      </a:r>
                      <a:r>
                        <a:rPr kumimoji="0" lang="en-US" sz="2800" kern="1200" dirty="0" err="1">
                          <a:effectLst>
                            <a:glow rad="101600">
                              <a:srgbClr val="00B050">
                                <a:alpha val="60000"/>
                              </a:srgbClr>
                            </a:glow>
                          </a:effectLst>
                        </a:rPr>
                        <a:t>yerach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  <a:endParaRPr lang="en-US" sz="2800" b="1" u="sng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sng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kumimoji="0" lang="en-US" sz="1800" kern="1200" dirty="0">
                          <a:effectLst/>
                        </a:rPr>
                        <a:t>3</a:t>
                      </a:r>
                      <a:r>
                        <a:rPr kumimoji="0" lang="en-US" sz="2800" kern="1200" dirty="0">
                          <a:effectLst/>
                        </a:rPr>
                        <a:t>. </a:t>
                      </a:r>
                      <a:r>
                        <a:rPr kumimoji="0" lang="en-US" sz="2800" b="1" kern="12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H3842</a:t>
                      </a:r>
                      <a:r>
                        <a:rPr kumimoji="0" lang="en-US" sz="2800" kern="1200" dirty="0">
                          <a:effectLst/>
                        </a:rPr>
                        <a:t> = 3 listings        &lt;</a:t>
                      </a:r>
                      <a:r>
                        <a:rPr kumimoji="0" lang="en-US" sz="2800" kern="1200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lebanah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</a:rPr>
                        <a:t>4.  </a:t>
                      </a:r>
                      <a:r>
                        <a:rPr kumimoji="0" lang="en-US" sz="2800" b="1" kern="1200" dirty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H7720</a:t>
                      </a:r>
                      <a:r>
                        <a:rPr kumimoji="0" lang="en-US" sz="2800" kern="1200" dirty="0">
                          <a:effectLst/>
                        </a:rPr>
                        <a:t>  = 1 listing          &lt;</a:t>
                      </a:r>
                      <a:r>
                        <a:rPr kumimoji="0" lang="en-US" sz="2800" kern="1200" dirty="0" err="1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saharon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</a:rPr>
                        <a:t>5</a:t>
                      </a:r>
                      <a:r>
                        <a:rPr kumimoji="0" lang="en-US" sz="2800" kern="1200" dirty="0">
                          <a:effectLst/>
                        </a:rPr>
                        <a:t>. </a:t>
                      </a:r>
                      <a:r>
                        <a:rPr kumimoji="0" lang="en-US" sz="2800" b="1" kern="1200" dirty="0">
                          <a:effectLst>
                            <a:glow rad="228600">
                              <a:srgbClr val="00B0F0">
                                <a:alpha val="40000"/>
                              </a:srgbClr>
                            </a:glow>
                          </a:effectLst>
                        </a:rPr>
                        <a:t>H2320</a:t>
                      </a:r>
                      <a:r>
                        <a:rPr kumimoji="0" lang="en-US" sz="2800" kern="1200" dirty="0">
                          <a:effectLst/>
                        </a:rPr>
                        <a:t>  = 20 listings     &lt;</a:t>
                      </a:r>
                      <a:r>
                        <a:rPr kumimoji="0" lang="en-US" sz="2800" kern="1200" dirty="0" err="1">
                          <a:effectLst>
                            <a:glow rad="228600">
                              <a:srgbClr val="00B0F0">
                                <a:alpha val="40000"/>
                              </a:srgbClr>
                            </a:glow>
                          </a:effectLst>
                        </a:rPr>
                        <a:t>chodesh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  <a:endParaRPr lang="en-US" sz="2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kumimoji="0" lang="en-US" sz="4000" b="1" kern="1200" dirty="0">
                          <a:solidFill>
                            <a:srgbClr val="0070C0"/>
                          </a:solidFill>
                          <a:effectLst/>
                        </a:rPr>
                        <a:t>Total of </a:t>
                      </a:r>
                      <a:r>
                        <a:rPr kumimoji="0" lang="en-US" sz="4000" b="1" u="sng" kern="1200" dirty="0">
                          <a:solidFill>
                            <a:srgbClr val="C00000"/>
                          </a:solidFill>
                          <a:effectLst/>
                        </a:rPr>
                        <a:t>52</a:t>
                      </a:r>
                      <a:r>
                        <a:rPr kumimoji="0" lang="en-US" sz="4000" b="1" kern="1200" dirty="0">
                          <a:effectLst/>
                        </a:rPr>
                        <a:t> </a:t>
                      </a:r>
                      <a:r>
                        <a:rPr kumimoji="0" lang="en-US" sz="4000" b="1" kern="1200" dirty="0">
                          <a:solidFill>
                            <a:srgbClr val="0070C0"/>
                          </a:solidFill>
                          <a:effectLst/>
                        </a:rPr>
                        <a:t>references.</a:t>
                      </a:r>
                      <a:endParaRPr kumimoji="0" lang="en-US" sz="24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78061" y="1787325"/>
            <a:ext cx="33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Hebrew #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7582" y="1788072"/>
            <a:ext cx="5473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Part of speech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6385" y="2686389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Noun – literal moon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31334" y="3389442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verb – lunation cycle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86385" y="4038600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Adjective – color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37583" y="4613475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Simile – comparison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24600" y="5235714"/>
            <a:ext cx="5638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NOUN/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Verb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– repetition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6385" y="5821100"/>
            <a:ext cx="5638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Question:  are there really 2 verbs </a:t>
            </a:r>
            <a:b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</a:b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&amp; 2 Nouns for </a:t>
            </a:r>
            <a:r>
              <a:rPr lang="en-US" sz="2400" b="1" u="sng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ONE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“moon”?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19" y="1876485"/>
            <a:ext cx="6858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1614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34000">
              <a:srgbClr val="FEE7F2"/>
            </a:gs>
            <a:gs pos="7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b="1" smtClean="0">
                <a:solidFill>
                  <a:schemeClr val="accent2">
                    <a:lumMod val="50000"/>
                  </a:schemeClr>
                </a:solidFill>
              </a:rPr>
              <a:pPr/>
              <a:t>33</a:t>
            </a:fld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262759"/>
            <a:ext cx="12115800" cy="990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Comparing the Listings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09950"/>
              </p:ext>
            </p:extLst>
          </p:nvPr>
        </p:nvGraphicFramePr>
        <p:xfrm>
          <a:off x="742448" y="1828800"/>
          <a:ext cx="11201400" cy="473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kumimoji="0" lang="en-US" sz="2800" b="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kumimoji="0" lang="en-US" sz="2800" kern="1200" dirty="0"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H3394</a:t>
                      </a:r>
                      <a:r>
                        <a:rPr kumimoji="0" lang="en-US" sz="2800" kern="1200" dirty="0">
                          <a:effectLst/>
                        </a:rPr>
                        <a:t> </a:t>
                      </a:r>
                      <a:r>
                        <a:rPr kumimoji="0" lang="en-US" sz="2800" b="0" kern="1200" dirty="0">
                          <a:effectLst/>
                        </a:rPr>
                        <a:t>= 26 listings      &lt;</a:t>
                      </a:r>
                      <a:r>
                        <a:rPr kumimoji="0" lang="en-US" sz="2800" b="0" kern="1200" dirty="0" err="1"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yareach</a:t>
                      </a:r>
                      <a:r>
                        <a:rPr kumimoji="0" lang="en-US" sz="2800" b="0" kern="1200" dirty="0">
                          <a:effectLst/>
                        </a:rPr>
                        <a:t>&gt;</a:t>
                      </a:r>
                      <a:endParaRPr kumimoji="0" lang="en-US" sz="2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</a:rPr>
                        <a:t>2</a:t>
                      </a:r>
                      <a:r>
                        <a:rPr kumimoji="0" lang="en-US" sz="2800" kern="1200" dirty="0">
                          <a:effectLst/>
                        </a:rPr>
                        <a:t>. </a:t>
                      </a:r>
                      <a:r>
                        <a:rPr kumimoji="0" lang="en-US" sz="2800" b="1" kern="1200" dirty="0">
                          <a:effectLst>
                            <a:glow rad="101600">
                              <a:srgbClr val="00B050">
                                <a:alpha val="60000"/>
                              </a:srgbClr>
                            </a:glow>
                          </a:effectLst>
                        </a:rPr>
                        <a:t>H3391</a:t>
                      </a:r>
                      <a:r>
                        <a:rPr kumimoji="0" lang="en-US" sz="2800" kern="1200" dirty="0">
                          <a:effectLst/>
                        </a:rPr>
                        <a:t>  = 2 listings        &lt;</a:t>
                      </a:r>
                      <a:r>
                        <a:rPr kumimoji="0" lang="en-US" sz="2800" kern="1200" dirty="0" err="1">
                          <a:effectLst>
                            <a:glow rad="101600">
                              <a:srgbClr val="00B050">
                                <a:alpha val="60000"/>
                              </a:srgbClr>
                            </a:glow>
                          </a:effectLst>
                        </a:rPr>
                        <a:t>yerach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  <a:endParaRPr lang="en-US" sz="2800" b="1" u="sng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sng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kumimoji="0" lang="en-US" sz="1800" kern="1200" dirty="0">
                          <a:effectLst/>
                        </a:rPr>
                        <a:t>3</a:t>
                      </a:r>
                      <a:r>
                        <a:rPr kumimoji="0" lang="en-US" sz="2800" kern="1200" dirty="0">
                          <a:effectLst/>
                        </a:rPr>
                        <a:t>. </a:t>
                      </a:r>
                      <a:r>
                        <a:rPr kumimoji="0" lang="en-US" sz="2800" b="1" kern="12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H3842</a:t>
                      </a:r>
                      <a:r>
                        <a:rPr kumimoji="0" lang="en-US" sz="2800" kern="1200" dirty="0">
                          <a:effectLst/>
                        </a:rPr>
                        <a:t> = 3 listings        &lt;</a:t>
                      </a:r>
                      <a:r>
                        <a:rPr kumimoji="0" lang="en-US" sz="2800" kern="1200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lebanah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</a:rPr>
                        <a:t>4.  </a:t>
                      </a:r>
                      <a:r>
                        <a:rPr kumimoji="0" lang="en-US" sz="2800" b="1" kern="1200" dirty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H7720</a:t>
                      </a:r>
                      <a:r>
                        <a:rPr kumimoji="0" lang="en-US" sz="2800" kern="1200" dirty="0">
                          <a:effectLst/>
                        </a:rPr>
                        <a:t>  = 1 listing          &lt;</a:t>
                      </a:r>
                      <a:r>
                        <a:rPr kumimoji="0" lang="en-US" sz="2800" kern="1200" dirty="0" err="1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saharon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</a:rPr>
                        <a:t>5</a:t>
                      </a:r>
                      <a:r>
                        <a:rPr kumimoji="0" lang="en-US" sz="2800" kern="1200" dirty="0">
                          <a:effectLst/>
                        </a:rPr>
                        <a:t>. </a:t>
                      </a:r>
                      <a:r>
                        <a:rPr kumimoji="0" lang="en-US" sz="2800" b="1" kern="1200" dirty="0">
                          <a:effectLst>
                            <a:glow rad="228600">
                              <a:srgbClr val="00B0F0">
                                <a:alpha val="40000"/>
                              </a:srgbClr>
                            </a:glow>
                          </a:effectLst>
                        </a:rPr>
                        <a:t>H2320</a:t>
                      </a:r>
                      <a:r>
                        <a:rPr kumimoji="0" lang="en-US" sz="2800" kern="1200" dirty="0">
                          <a:effectLst/>
                        </a:rPr>
                        <a:t>  = 20 listings     &lt;</a:t>
                      </a:r>
                      <a:r>
                        <a:rPr kumimoji="0" lang="en-US" sz="2800" kern="1200" dirty="0" err="1">
                          <a:effectLst>
                            <a:glow rad="228600">
                              <a:srgbClr val="00B0F0">
                                <a:alpha val="40000"/>
                              </a:srgbClr>
                            </a:glow>
                          </a:effectLst>
                        </a:rPr>
                        <a:t>chodesh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  <a:endParaRPr lang="en-US" sz="2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kumimoji="0" lang="en-US" sz="4000" b="1" kern="1200" dirty="0">
                          <a:solidFill>
                            <a:srgbClr val="0070C0"/>
                          </a:solidFill>
                          <a:effectLst/>
                        </a:rPr>
                        <a:t>Total of </a:t>
                      </a:r>
                      <a:r>
                        <a:rPr kumimoji="0" lang="en-US" sz="4000" b="1" u="sng" kern="1200" dirty="0">
                          <a:solidFill>
                            <a:srgbClr val="C00000"/>
                          </a:solidFill>
                          <a:effectLst/>
                        </a:rPr>
                        <a:t>52</a:t>
                      </a:r>
                      <a:r>
                        <a:rPr kumimoji="0" lang="en-US" sz="4000" b="1" kern="1200" dirty="0">
                          <a:effectLst/>
                        </a:rPr>
                        <a:t> </a:t>
                      </a:r>
                      <a:r>
                        <a:rPr kumimoji="0" lang="en-US" sz="4000" b="1" kern="1200" dirty="0">
                          <a:solidFill>
                            <a:srgbClr val="0070C0"/>
                          </a:solidFill>
                          <a:effectLst/>
                        </a:rPr>
                        <a:t>references.</a:t>
                      </a:r>
                      <a:endParaRPr kumimoji="0" lang="en-US" sz="24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1999" y="1787325"/>
            <a:ext cx="53721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# Strong’s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7582" y="1788072"/>
            <a:ext cx="5473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# Englishman’s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2686389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Noun – 26 </a:t>
            </a:r>
            <a:r>
              <a:rPr lang="en-US" sz="4000" b="1" i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exact</a:t>
            </a:r>
            <a:r>
              <a:rPr lang="en-US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 matches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68405" y="3389442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Verb – 13 matches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86385" y="3967480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Adj. – 3 exact matches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37583" y="4613475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Simile – 3 matches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24600" y="5105400"/>
            <a:ext cx="5638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Noun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44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~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283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/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279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/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276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19" y="1876485"/>
            <a:ext cx="6858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</a:p>
        </p:txBody>
      </p:sp>
      <p:sp>
        <p:nvSpPr>
          <p:cNvPr id="2" name="Oval 1"/>
          <p:cNvSpPr/>
          <p:nvPr/>
        </p:nvSpPr>
        <p:spPr>
          <a:xfrm>
            <a:off x="8305800" y="5331521"/>
            <a:ext cx="381000" cy="39363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86385" y="5790620"/>
            <a:ext cx="5638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Question: 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Why are there </a:t>
            </a:r>
            <a:b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263 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extra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listings for H2320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95400" y="-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125200" y="5673573"/>
            <a:ext cx="8098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44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202100"/>
            <a:ext cx="1117600" cy="381000"/>
          </a:xfrm>
        </p:spPr>
        <p:txBody>
          <a:bodyPr>
            <a:normAutofit fontScale="92500" lnSpcReduction="20000"/>
          </a:bodyPr>
          <a:lstStyle/>
          <a:p>
            <a:fld id="{AA4C6552-42F6-43F2-A3FB-E92E8C09004E}" type="slidenum">
              <a:rPr lang="en-US" sz="2400" smtClean="0"/>
              <a:t>34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88121"/>
              </p:ext>
            </p:extLst>
          </p:nvPr>
        </p:nvGraphicFramePr>
        <p:xfrm>
          <a:off x="228600" y="2281175"/>
          <a:ext cx="11734800" cy="457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207625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825262">
            <a:off x="1044732" y="1403105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1450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86650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825262">
            <a:off x="2014552" y="1396855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1350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54680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39184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05400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19800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86600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058912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029700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005060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972800" y="1752600"/>
            <a:ext cx="0" cy="990600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825262">
            <a:off x="2989913" y="1389691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1250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9825262">
            <a:off x="3978432" y="1389691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1150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9825262">
            <a:off x="4938552" y="1389691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1050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9825262">
            <a:off x="5837712" y="1372625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950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9825262">
            <a:off x="6896892" y="1403105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850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9825262">
            <a:off x="7887492" y="1380245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750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9825262">
            <a:off x="8849693" y="1405697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650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9825262">
            <a:off x="9832673" y="1375217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550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9825262">
            <a:off x="10775472" y="1387865"/>
            <a:ext cx="697375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/>
              <a:t>450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825262">
            <a:off x="3337010" y="3529705"/>
            <a:ext cx="1719931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King Saul 1062</a:t>
            </a:r>
          </a:p>
        </p:txBody>
      </p:sp>
      <p:sp>
        <p:nvSpPr>
          <p:cNvPr id="31" name="TextBox 30"/>
          <p:cNvSpPr txBox="1"/>
          <p:nvPr/>
        </p:nvSpPr>
        <p:spPr>
          <a:xfrm rot="19825262">
            <a:off x="3537914" y="3928861"/>
            <a:ext cx="1991865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King David  1030</a:t>
            </a:r>
          </a:p>
        </p:txBody>
      </p:sp>
      <p:sp>
        <p:nvSpPr>
          <p:cNvPr id="33" name="TextBox 32"/>
          <p:cNvSpPr txBox="1"/>
          <p:nvPr/>
        </p:nvSpPr>
        <p:spPr>
          <a:xfrm rot="19825262">
            <a:off x="3449777" y="4400248"/>
            <a:ext cx="2245093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King Solomon  1015</a:t>
            </a:r>
          </a:p>
        </p:txBody>
      </p:sp>
      <p:sp>
        <p:nvSpPr>
          <p:cNvPr id="39" name="TextBox 38"/>
          <p:cNvSpPr txBox="1"/>
          <p:nvPr/>
        </p:nvSpPr>
        <p:spPr>
          <a:xfrm rot="19825262">
            <a:off x="6478140" y="3805709"/>
            <a:ext cx="1407511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Amos  787</a:t>
            </a:r>
          </a:p>
        </p:txBody>
      </p:sp>
      <p:sp>
        <p:nvSpPr>
          <p:cNvPr id="41" name="TextBox 40"/>
          <p:cNvSpPr txBox="1"/>
          <p:nvPr/>
        </p:nvSpPr>
        <p:spPr>
          <a:xfrm rot="19825262">
            <a:off x="6186648" y="4225101"/>
            <a:ext cx="1910874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Hosea  785</a:t>
            </a:r>
          </a:p>
        </p:txBody>
      </p:sp>
      <p:sp>
        <p:nvSpPr>
          <p:cNvPr id="43" name="TextBox 42"/>
          <p:cNvSpPr txBox="1"/>
          <p:nvPr/>
        </p:nvSpPr>
        <p:spPr>
          <a:xfrm rot="19825262">
            <a:off x="6727747" y="4624271"/>
            <a:ext cx="1505949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Isaiah  760</a:t>
            </a:r>
          </a:p>
        </p:txBody>
      </p:sp>
      <p:sp>
        <p:nvSpPr>
          <p:cNvPr id="45" name="TextBox 44"/>
          <p:cNvSpPr txBox="1"/>
          <p:nvPr/>
        </p:nvSpPr>
        <p:spPr>
          <a:xfrm rot="19825262">
            <a:off x="6607156" y="4839605"/>
            <a:ext cx="2069673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Hezekiah  726</a:t>
            </a:r>
          </a:p>
        </p:txBody>
      </p:sp>
      <p:sp>
        <p:nvSpPr>
          <p:cNvPr id="47" name="TextBox 46"/>
          <p:cNvSpPr txBox="1"/>
          <p:nvPr/>
        </p:nvSpPr>
        <p:spPr>
          <a:xfrm rot="19825262">
            <a:off x="8146967" y="837956"/>
            <a:ext cx="1526250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ACDED8"/>
                </a:solidFill>
              </a:rPr>
              <a:t>701 Sundial</a:t>
            </a:r>
          </a:p>
        </p:txBody>
      </p:sp>
      <p:sp>
        <p:nvSpPr>
          <p:cNvPr id="49" name="TextBox 48"/>
          <p:cNvSpPr txBox="1"/>
          <p:nvPr/>
        </p:nvSpPr>
        <p:spPr>
          <a:xfrm rot="19825262">
            <a:off x="7052357" y="4948231"/>
            <a:ext cx="1892316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Isaiah  698</a:t>
            </a:r>
          </a:p>
        </p:txBody>
      </p:sp>
      <p:sp>
        <p:nvSpPr>
          <p:cNvPr id="51" name="TextBox 50"/>
          <p:cNvSpPr txBox="1"/>
          <p:nvPr/>
        </p:nvSpPr>
        <p:spPr>
          <a:xfrm rot="19825262">
            <a:off x="8392981" y="4155870"/>
            <a:ext cx="1586363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Ezekiel  574</a:t>
            </a:r>
          </a:p>
        </p:txBody>
      </p:sp>
      <p:sp>
        <p:nvSpPr>
          <p:cNvPr id="53" name="TextBox 52"/>
          <p:cNvSpPr txBox="1"/>
          <p:nvPr/>
        </p:nvSpPr>
        <p:spPr>
          <a:xfrm rot="19825262">
            <a:off x="8753654" y="4413647"/>
            <a:ext cx="1784172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Zerubbabel</a:t>
            </a:r>
            <a:r>
              <a:rPr lang="en-US" dirty="0"/>
              <a:t>  536</a:t>
            </a:r>
          </a:p>
        </p:txBody>
      </p:sp>
      <p:sp>
        <p:nvSpPr>
          <p:cNvPr id="55" name="TextBox 54"/>
          <p:cNvSpPr txBox="1"/>
          <p:nvPr/>
        </p:nvSpPr>
        <p:spPr>
          <a:xfrm rot="19825262">
            <a:off x="9444058" y="4329924"/>
            <a:ext cx="1697735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Nehemiah  445</a:t>
            </a:r>
          </a:p>
        </p:txBody>
      </p:sp>
      <p:sp>
        <p:nvSpPr>
          <p:cNvPr id="57" name="TextBox 56"/>
          <p:cNvSpPr txBox="1"/>
          <p:nvPr/>
        </p:nvSpPr>
        <p:spPr>
          <a:xfrm rot="19825262">
            <a:off x="7994394" y="543293"/>
            <a:ext cx="1500295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721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Assyria</a:t>
            </a:r>
          </a:p>
        </p:txBody>
      </p:sp>
      <p:sp>
        <p:nvSpPr>
          <p:cNvPr id="59" name="TextBox 58"/>
          <p:cNvSpPr txBox="1"/>
          <p:nvPr/>
        </p:nvSpPr>
        <p:spPr>
          <a:xfrm rot="19825262">
            <a:off x="9274345" y="486021"/>
            <a:ext cx="145306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606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Babylon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600" y="2286000"/>
            <a:ext cx="4572000" cy="4520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800600" y="2286000"/>
            <a:ext cx="457200" cy="45209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800600" y="2286000"/>
            <a:ext cx="0" cy="9906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9825262">
            <a:off x="3653906" y="4717849"/>
            <a:ext cx="2193833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King Solomon  1004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257800" y="2286000"/>
            <a:ext cx="152400" cy="4520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10200" y="2286000"/>
            <a:ext cx="152400" cy="45209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410200" y="2286000"/>
            <a:ext cx="0" cy="172593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257800" y="2286000"/>
            <a:ext cx="0" cy="1328394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7205498" cy="98595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cap="none" dirty="0">
                <a:ln>
                  <a:solidFill>
                    <a:srgbClr val="FFC1C1"/>
                  </a:solidFill>
                </a:ln>
                <a:solidFill>
                  <a:srgbClr val="00B050"/>
                </a:solidFill>
                <a:latin typeface="Matura MT Script Capitals" pitchFamily="66" charset="0"/>
              </a:rPr>
              <a:t>Moses to Nehemiah </a:t>
            </a:r>
            <a:r>
              <a:rPr lang="en-US" sz="5400" cap="none" dirty="0">
                <a:ln>
                  <a:solidFill>
                    <a:srgbClr val="FFC1C1"/>
                  </a:solidFill>
                </a:ln>
                <a:solidFill>
                  <a:srgbClr val="0070C0"/>
                </a:solidFill>
                <a:latin typeface="Matura MT Script Capitals" pitchFamily="66" charset="0"/>
              </a:rPr>
              <a:t>  </a:t>
            </a:r>
            <a:endParaRPr lang="en-US" sz="5400" dirty="0">
              <a:ln>
                <a:solidFill>
                  <a:srgbClr val="FFC1C1"/>
                </a:solidFill>
              </a:ln>
              <a:solidFill>
                <a:srgbClr val="0070C0"/>
              </a:solidFill>
              <a:latin typeface="Matura MT Script Capitals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18011" y="6096000"/>
            <a:ext cx="11626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Chart: </a:t>
            </a:r>
            <a:r>
              <a:rPr lang="en-US" sz="3600" b="1" cap="none" spc="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3600" b="1" cap="none" spc="0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General Historical Review of ~ 1000 Years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88688" y="2738497"/>
            <a:ext cx="3621312" cy="2062103"/>
          </a:xfrm>
          <a:prstGeom prst="rect">
            <a:avLst/>
          </a:prstGeom>
          <a:noFill/>
          <a:effectLst>
            <a:glow rad="673100">
              <a:srgbClr val="8E002F">
                <a:alpha val="88000"/>
              </a:srgb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7030A0"/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last teaching </a:t>
            </a:r>
          </a:p>
          <a:p>
            <a:pPr algn="ctr"/>
            <a:r>
              <a:rPr lang="en-US" sz="3200" b="1" spc="150" dirty="0">
                <a:ln w="11430"/>
                <a:solidFill>
                  <a:srgbClr val="7030A0"/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examined the</a:t>
            </a:r>
            <a:br>
              <a:rPr lang="en-US" sz="3200" b="1" spc="150" dirty="0">
                <a:ln w="11430"/>
                <a:solidFill>
                  <a:srgbClr val="7030A0"/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rgbClr val="7030A0"/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 “new moon”</a:t>
            </a:r>
            <a:br>
              <a:rPr lang="en-US" sz="3200" b="1" spc="150" dirty="0">
                <a:ln w="11430"/>
                <a:solidFill>
                  <a:srgbClr val="7030A0"/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rgbClr val="7030A0"/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non-Torah verses.</a:t>
            </a:r>
            <a:endParaRPr lang="en-US" sz="3200" b="1" cap="none" spc="150" dirty="0">
              <a:ln w="11430"/>
              <a:solidFill>
                <a:srgbClr val="7030A0"/>
              </a:solidFill>
              <a:effectLst>
                <a:glow rad="127000">
                  <a:schemeClr val="accent5">
                    <a:lumMod val="40000"/>
                    <a:lumOff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 rot="19825262">
            <a:off x="5043394" y="3887295"/>
            <a:ext cx="1761708" cy="38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Elisha  895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562600" y="2286000"/>
            <a:ext cx="985520" cy="452094"/>
          </a:xfrm>
          <a:prstGeom prst="rect">
            <a:avLst/>
          </a:prstGeom>
          <a:solidFill>
            <a:srgbClr val="B83D6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5562600" y="2286000"/>
            <a:ext cx="0" cy="20574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553199" y="2286000"/>
            <a:ext cx="1109413" cy="4520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670800" y="2286000"/>
            <a:ext cx="0" cy="1328394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48120" y="2286000"/>
            <a:ext cx="0" cy="1328394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677150" y="2286000"/>
            <a:ext cx="152400" cy="45209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823200" y="2286000"/>
            <a:ext cx="0" cy="1633194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848600" y="2286000"/>
            <a:ext cx="127000" cy="4520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7975600" y="2286000"/>
            <a:ext cx="0" cy="21336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001000" y="2286000"/>
            <a:ext cx="396240" cy="45209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386607" y="2286000"/>
            <a:ext cx="0" cy="2203476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8407399" y="2286000"/>
            <a:ext cx="269241" cy="4520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8580120" y="1414133"/>
            <a:ext cx="0" cy="1757671"/>
          </a:xfrm>
          <a:prstGeom prst="straightConnector1">
            <a:avLst/>
          </a:prstGeom>
          <a:ln w="38100">
            <a:solidFill>
              <a:srgbClr val="FFC00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465820" y="1104900"/>
            <a:ext cx="0" cy="186316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8686799" y="2286000"/>
            <a:ext cx="1034239" cy="45209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8676640" y="2286000"/>
            <a:ext cx="0" cy="2355876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9731248" y="2286000"/>
            <a:ext cx="0" cy="1633194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9530539" y="1104901"/>
            <a:ext cx="0" cy="184529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9760584" y="2286000"/>
            <a:ext cx="516256" cy="4520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0276840" y="2266950"/>
            <a:ext cx="0" cy="1823694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0300334" y="2286000"/>
            <a:ext cx="586105" cy="45209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0886440" y="2286000"/>
            <a:ext cx="0" cy="1785594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0910570" y="2286000"/>
            <a:ext cx="1052830" cy="452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2" descr="C:\Users\Rae\Desktop\prophet for 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41371" y="151454"/>
            <a:ext cx="1291430" cy="123694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Rae\Desktop\moses pointing edit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" y="95422"/>
            <a:ext cx="1233249" cy="165717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 Placeholder 8"/>
          <p:cNvSpPr txBox="1">
            <a:spLocks/>
          </p:cNvSpPr>
          <p:nvPr/>
        </p:nvSpPr>
        <p:spPr>
          <a:xfrm rot="5400000">
            <a:off x="9970144" y="4040496"/>
            <a:ext cx="2940612" cy="650820"/>
          </a:xfrm>
          <a:prstGeom prst="rect">
            <a:avLst/>
          </a:prstGeom>
          <a:solidFill>
            <a:srgbClr val="B83D6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vert270" rtlCol="0" anchor="ctr">
            <a:noAutofit/>
            <a:sp3d extrusionH="57150">
              <a:bevelT w="38100" h="38100"/>
            </a:sp3d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</a:t>
            </a:r>
            <a:b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</a:t>
            </a:r>
            <a:b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</a:t>
            </a:r>
            <a:b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I</a:t>
            </a:r>
            <a:b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</a:t>
            </a:r>
            <a:b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W</a:t>
            </a:r>
          </a:p>
          <a:p>
            <a:pPr algn="ctr"/>
            <a:endParaRPr lang="en-US" sz="24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8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600" y="6479498"/>
            <a:ext cx="711200" cy="244476"/>
          </a:xfrm>
        </p:spPr>
        <p:txBody>
          <a:bodyPr>
            <a:normAutofit fontScale="62500" lnSpcReduction="20000"/>
          </a:bodyPr>
          <a:lstStyle/>
          <a:p>
            <a:fld id="{AA4C6552-42F6-43F2-A3FB-E92E8C09004E}" type="slidenum">
              <a:rPr lang="en-US" sz="1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35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575" y="2659290"/>
            <a:ext cx="1326536" cy="156130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Rae\Desktop\isaiah ed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97273" y="983920"/>
            <a:ext cx="1525929" cy="162920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e\Desktop\prophet for 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5320" y="53679"/>
            <a:ext cx="1385710" cy="156319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Rae\Desktop\displayFile edi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2200" y="4191771"/>
            <a:ext cx="1753564" cy="196216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Moon-Month Study July 2016\Moon Art for PPT\hezekiah edi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3675" y="4726935"/>
            <a:ext cx="1600200" cy="2056086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ae\Desktop\1386785594e15ba-1 edi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9949" y="4816244"/>
            <a:ext cx="1745850" cy="199238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ae\Desktop\amos edit 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3752" y="4800600"/>
            <a:ext cx="1654250" cy="200110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Rae\Desktop\hosea edit 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3100" y="4800600"/>
            <a:ext cx="1580824" cy="198811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Moon-Month Study July 2016\Moon Art for PPT\prophets\king david flipped edit 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7054"/>
            <a:ext cx="1354915" cy="1775746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Moon-Month Study July 2016\Moon Art for PPT\prophets\king solomon 2 edi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35049"/>
            <a:ext cx="1337555" cy="16764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Moon-Month Study July 2016\Moon Art for PPT\prophets\david jonathan maybe 3 edi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863275"/>
            <a:ext cx="1921484" cy="102968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Moon-Month Study July 2016\Moon Art for PPT\prophets\king saul edi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1" y="76200"/>
            <a:ext cx="1603559" cy="14701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ae\Desktop\shunammite woman 3 edit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2" y="5011449"/>
            <a:ext cx="2559090" cy="141525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81200" y="152400"/>
            <a:ext cx="188320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King Saul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Jonathan/David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5590" y="2289958"/>
            <a:ext cx="188320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King David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8726" y="4114800"/>
            <a:ext cx="12872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King </a:t>
            </a:r>
            <a:br>
              <a:rPr lang="en-US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Hezekiah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0390" y="3605200"/>
            <a:ext cx="10878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King </a:t>
            </a:r>
            <a:br>
              <a:rPr lang="en-US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Solomon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13578" y="4663337"/>
            <a:ext cx="10246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Elisha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01200" y="3952147"/>
            <a:ext cx="10246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Ezekiel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20551" y="4410205"/>
            <a:ext cx="10246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Isaiah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01189" y="4408376"/>
            <a:ext cx="10246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Hosea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34386" y="4410205"/>
            <a:ext cx="10246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Amos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55712" y="58125"/>
            <a:ext cx="151839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Nehemiah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67276" y="3212068"/>
            <a:ext cx="151839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Comic Sans MS" pitchFamily="66" charset="0"/>
              </a:rPr>
              <a:t>Zerubbabel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38073" y="1929446"/>
            <a:ext cx="759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Ezra </a:t>
            </a: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3617753" y="0"/>
            <a:ext cx="55894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1000 years, not one of </a:t>
            </a:r>
            <a:br>
              <a:rPr lang="en-US" sz="36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these great men of Yahuah </a:t>
            </a:r>
            <a:br>
              <a:rPr lang="en-US" sz="36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 one single mistake.</a:t>
            </a:r>
          </a:p>
        </p:txBody>
      </p:sp>
      <p:sp>
        <p:nvSpPr>
          <p:cNvPr id="35" name="Content Placeholder 3"/>
          <p:cNvSpPr txBox="1">
            <a:spLocks/>
          </p:cNvSpPr>
          <p:nvPr/>
        </p:nvSpPr>
        <p:spPr>
          <a:xfrm>
            <a:off x="3428799" y="1676400"/>
            <a:ext cx="5729168" cy="3121239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514350" indent="-514350" algn="l" rtl="0" eaLnBrk="1" latinLnBrk="0" hangingPunct="1">
              <a:spcBef>
                <a:spcPts val="700"/>
              </a:spcBef>
              <a:buClr>
                <a:schemeClr val="accent2">
                  <a:lumMod val="50000"/>
                </a:schemeClr>
              </a:buClr>
              <a:buSzPct val="80000"/>
              <a:buFont typeface="+mj-lt"/>
              <a:buAutoNum type="arabicPeriod"/>
              <a:defRPr kumimoji="0" sz="29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ALL</a:t>
            </a:r>
            <a:r>
              <a:rPr lang="en-US" sz="2800" b="1" dirty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of them followed Yahuah’s Laws as given to Moses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because there are no </a:t>
            </a:r>
            <a:r>
              <a:rPr lang="en-US" sz="2800" b="1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“new moon”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worship statutes in Torah!</a:t>
            </a:r>
          </a:p>
          <a:p>
            <a:pPr marL="0" indent="0" algn="ctr">
              <a:buNone/>
            </a:pPr>
            <a:r>
              <a:rPr lang="en-US" sz="2800" b="1" u="sng" dirty="0">
                <a:solidFill>
                  <a:srgbClr val="76003B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Every leader</a:t>
            </a:r>
            <a:r>
              <a:rPr lang="en-US" sz="2800" b="1" dirty="0">
                <a:solidFill>
                  <a:srgbClr val="76003B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beckoned the people to forsake pagan ways.</a:t>
            </a:r>
          </a:p>
          <a:p>
            <a:pPr marL="0" indent="0" algn="ctr">
              <a:buNone/>
            </a:pPr>
            <a:endParaRPr lang="en-US" sz="500" b="1" dirty="0">
              <a:solidFill>
                <a:srgbClr val="760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6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34000">
              <a:srgbClr val="FEE7F2"/>
            </a:gs>
            <a:gs pos="7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b="1" smtClean="0">
                <a:solidFill>
                  <a:schemeClr val="accent2">
                    <a:lumMod val="50000"/>
                  </a:schemeClr>
                </a:solidFill>
              </a:rPr>
              <a:pPr/>
              <a:t>36</a:t>
            </a:fld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" y="1708957"/>
            <a:ext cx="6858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b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C6552-42F6-43F2-A3FB-E92E8C09004E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36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0"/>
            <a:ext cx="11734800" cy="858929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n w="1143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Part 6 answered this Question: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396497"/>
              </p:ext>
            </p:extLst>
          </p:nvPr>
        </p:nvGraphicFramePr>
        <p:xfrm>
          <a:off x="742448" y="1642241"/>
          <a:ext cx="11201400" cy="473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kumimoji="0" lang="en-US" sz="2800" b="0" kern="1200" dirty="0"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kumimoji="0" lang="en-US" sz="2800" kern="1200" dirty="0"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H3394</a:t>
                      </a:r>
                      <a:r>
                        <a:rPr kumimoji="0" lang="en-US" sz="2800" kern="1200" dirty="0">
                          <a:effectLst/>
                        </a:rPr>
                        <a:t> </a:t>
                      </a:r>
                      <a:r>
                        <a:rPr kumimoji="0" lang="en-US" sz="2800" b="0" kern="1200" dirty="0">
                          <a:effectLst/>
                        </a:rPr>
                        <a:t>= 26 listings      &lt;</a:t>
                      </a:r>
                      <a:r>
                        <a:rPr kumimoji="0" lang="en-US" sz="2800" b="0" kern="1200" dirty="0" err="1"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yareach</a:t>
                      </a:r>
                      <a:r>
                        <a:rPr kumimoji="0" lang="en-US" sz="2800" b="0" kern="1200" dirty="0">
                          <a:effectLst/>
                        </a:rPr>
                        <a:t>&gt;</a:t>
                      </a:r>
                      <a:endParaRPr kumimoji="0" lang="en-US" sz="2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</a:rPr>
                        <a:t>2</a:t>
                      </a:r>
                      <a:r>
                        <a:rPr kumimoji="0" lang="en-US" sz="2800" kern="1200" dirty="0">
                          <a:effectLst/>
                        </a:rPr>
                        <a:t>. </a:t>
                      </a:r>
                      <a:r>
                        <a:rPr kumimoji="0" lang="en-US" sz="2800" b="1" kern="1200" dirty="0">
                          <a:effectLst>
                            <a:glow rad="101600">
                              <a:srgbClr val="00B050">
                                <a:alpha val="60000"/>
                              </a:srgbClr>
                            </a:glow>
                          </a:effectLst>
                        </a:rPr>
                        <a:t>H3391</a:t>
                      </a:r>
                      <a:r>
                        <a:rPr kumimoji="0" lang="en-US" sz="2800" kern="1200" dirty="0">
                          <a:effectLst/>
                        </a:rPr>
                        <a:t>  = 2 listings        &lt;</a:t>
                      </a:r>
                      <a:r>
                        <a:rPr kumimoji="0" lang="en-US" sz="2800" kern="1200" dirty="0" err="1">
                          <a:effectLst>
                            <a:glow rad="101600">
                              <a:srgbClr val="00B050">
                                <a:alpha val="60000"/>
                              </a:srgbClr>
                            </a:glow>
                          </a:effectLst>
                        </a:rPr>
                        <a:t>yerach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  <a:endParaRPr lang="en-US" sz="2800" b="1" u="sng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sng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kumimoji="0" lang="en-US" sz="1800" kern="1200" dirty="0">
                          <a:effectLst/>
                        </a:rPr>
                        <a:t>3</a:t>
                      </a:r>
                      <a:r>
                        <a:rPr kumimoji="0" lang="en-US" sz="2800" kern="1200" dirty="0">
                          <a:effectLst/>
                        </a:rPr>
                        <a:t>. </a:t>
                      </a:r>
                      <a:r>
                        <a:rPr kumimoji="0" lang="en-US" sz="2800" b="1" kern="12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H3842</a:t>
                      </a:r>
                      <a:r>
                        <a:rPr kumimoji="0" lang="en-US" sz="2800" kern="1200" dirty="0">
                          <a:effectLst/>
                        </a:rPr>
                        <a:t> = 3 listings        &lt;</a:t>
                      </a:r>
                      <a:r>
                        <a:rPr kumimoji="0" lang="en-US" sz="2800" kern="1200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lebanah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</a:rPr>
                        <a:t>4.  </a:t>
                      </a:r>
                      <a:r>
                        <a:rPr kumimoji="0" lang="en-US" sz="2800" b="1" kern="1200" dirty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H7720</a:t>
                      </a:r>
                      <a:r>
                        <a:rPr kumimoji="0" lang="en-US" sz="2800" kern="1200" dirty="0">
                          <a:effectLst/>
                        </a:rPr>
                        <a:t>  = 1 listing          &lt;</a:t>
                      </a:r>
                      <a:r>
                        <a:rPr kumimoji="0" lang="en-US" sz="2800" kern="1200" dirty="0" err="1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saharon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</a:rPr>
                        <a:t>5</a:t>
                      </a:r>
                      <a:r>
                        <a:rPr kumimoji="0" lang="en-US" sz="2800" kern="1200" dirty="0">
                          <a:effectLst/>
                        </a:rPr>
                        <a:t>. </a:t>
                      </a:r>
                      <a:r>
                        <a:rPr kumimoji="0" lang="en-US" sz="2800" b="1" kern="1200" dirty="0">
                          <a:effectLst>
                            <a:glow rad="228600">
                              <a:srgbClr val="00B0F0">
                                <a:alpha val="40000"/>
                              </a:srgbClr>
                            </a:glow>
                          </a:effectLst>
                        </a:rPr>
                        <a:t>H2320</a:t>
                      </a:r>
                      <a:r>
                        <a:rPr kumimoji="0" lang="en-US" sz="2800" kern="1200" dirty="0">
                          <a:effectLst/>
                        </a:rPr>
                        <a:t>  = 20 listings     &lt;</a:t>
                      </a:r>
                      <a:r>
                        <a:rPr kumimoji="0" lang="en-US" sz="2800" kern="1200" dirty="0" err="1">
                          <a:effectLst>
                            <a:glow rad="228600">
                              <a:srgbClr val="00B0F0">
                                <a:alpha val="40000"/>
                              </a:srgbClr>
                            </a:glow>
                          </a:effectLst>
                        </a:rPr>
                        <a:t>chodesh</a:t>
                      </a:r>
                      <a:r>
                        <a:rPr kumimoji="0" lang="en-US" sz="2800" kern="1200" dirty="0">
                          <a:effectLst/>
                        </a:rPr>
                        <a:t>&gt;</a:t>
                      </a:r>
                      <a:endParaRPr lang="en-US" sz="2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kumimoji="0" lang="en-US" sz="4000" b="1" kern="1200" dirty="0">
                          <a:solidFill>
                            <a:srgbClr val="0070C0"/>
                          </a:solidFill>
                          <a:effectLst/>
                        </a:rPr>
                        <a:t>Total of </a:t>
                      </a:r>
                      <a:r>
                        <a:rPr kumimoji="0" lang="en-US" sz="4000" b="1" u="sng" kern="1200" dirty="0">
                          <a:solidFill>
                            <a:srgbClr val="8E002F"/>
                          </a:solidFill>
                          <a:effectLst/>
                        </a:rPr>
                        <a:t>52</a:t>
                      </a:r>
                      <a:r>
                        <a:rPr kumimoji="0" lang="en-US" sz="4000" b="1" kern="1200" dirty="0">
                          <a:effectLst/>
                        </a:rPr>
                        <a:t> </a:t>
                      </a:r>
                      <a:r>
                        <a:rPr kumimoji="0" lang="en-US" sz="4000" b="1" kern="1200" dirty="0">
                          <a:solidFill>
                            <a:srgbClr val="0070C0"/>
                          </a:solidFill>
                          <a:effectLst/>
                        </a:rPr>
                        <a:t>references.</a:t>
                      </a:r>
                      <a:endParaRPr kumimoji="0" lang="en-US" sz="24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678061" y="1600766"/>
            <a:ext cx="33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Hebrew #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37582" y="1601513"/>
            <a:ext cx="5473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Part of speech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86385" y="2499830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Noun – literal moon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29493" y="3202883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verb – lunation cycle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86385" y="3852041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Adjective – color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37583" y="4426916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Simile – comparison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81248" y="5049155"/>
            <a:ext cx="5638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noun/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Verb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– repetition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119" y="609600"/>
            <a:ext cx="121613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83D68"/>
                </a:solidFill>
                <a:effectLst/>
                <a:latin typeface="Arial Rounded MT Bold" pitchFamily="34" charset="0"/>
              </a:rPr>
              <a:t>Are there really 2 verbs &amp; 2 nouns for </a:t>
            </a:r>
            <a:r>
              <a:rPr lang="en-US" sz="3600" b="1" u="sng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83D68"/>
                </a:solidFill>
                <a:effectLst/>
                <a:latin typeface="Arial Rounded MT Bold" pitchFamily="34" charset="0"/>
              </a:rPr>
              <a:t>ONE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83D68"/>
                </a:solidFill>
                <a:effectLst/>
                <a:latin typeface="Arial Rounded MT Bold" pitchFamily="34" charset="0"/>
              </a:rPr>
              <a:t> “moon”?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329493" y="5658416"/>
            <a:ext cx="5646890" cy="70531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n w="11430">
                  <a:solidFill>
                    <a:srgbClr val="FFC9DB"/>
                  </a:solidFill>
                </a:ln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Answer: No!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2900" y="6334780"/>
            <a:ext cx="118184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83D68"/>
                </a:solidFill>
                <a:effectLst/>
                <a:latin typeface="Arial Rounded MT Bold" pitchFamily="34" charset="0"/>
              </a:rPr>
              <a:t>Neither H2320 </a:t>
            </a:r>
            <a:r>
              <a:rPr lang="en-US" sz="2800" b="1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83D68"/>
                </a:solidFill>
                <a:effectLst/>
                <a:latin typeface="Arial Rounded MT Bold" pitchFamily="34" charset="0"/>
              </a:rPr>
              <a:t>chodesh</a:t>
            </a:r>
            <a:r>
              <a:rPr lang="en-US" sz="2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83D68"/>
                </a:solidFill>
                <a:effectLst/>
                <a:latin typeface="Arial Rounded MT Bold" pitchFamily="34" charset="0"/>
              </a:rPr>
              <a:t> /2318 </a:t>
            </a:r>
            <a:r>
              <a:rPr lang="en-US" sz="2800" b="1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83D68"/>
                </a:solidFill>
                <a:effectLst/>
                <a:latin typeface="Arial Rounded MT Bold" pitchFamily="34" charset="0"/>
              </a:rPr>
              <a:t>chadash</a:t>
            </a:r>
            <a:r>
              <a:rPr lang="en-US" sz="2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83D68"/>
                </a:solidFill>
                <a:effectLst/>
                <a:latin typeface="Arial Rounded MT Bold" pitchFamily="34" charset="0"/>
              </a:rPr>
              <a:t> align with any moon month!</a:t>
            </a:r>
          </a:p>
        </p:txBody>
      </p:sp>
    </p:spTree>
    <p:extLst>
      <p:ext uri="{BB962C8B-B14F-4D97-AF65-F5344CB8AC3E}">
        <p14:creationId xmlns:p14="http://schemas.microsoft.com/office/powerpoint/2010/main" val="22427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t>37</a:t>
            </a:fld>
            <a:endParaRPr lang="en-US"/>
          </a:p>
        </p:txBody>
      </p:sp>
      <p:pic>
        <p:nvPicPr>
          <p:cNvPr id="2050" name="Picture 2" descr="C:\Users\Rae\Desktop\keys to kingdom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4"/>
            <a:ext cx="9144965" cy="685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uble Wave 3"/>
          <p:cNvSpPr/>
          <p:nvPr/>
        </p:nvSpPr>
        <p:spPr>
          <a:xfrm rot="16200000">
            <a:off x="5450874" y="3176654"/>
            <a:ext cx="7629372" cy="504056"/>
          </a:xfrm>
          <a:prstGeom prst="doubleWave">
            <a:avLst>
              <a:gd name="adj1" fmla="val 12500"/>
              <a:gd name="adj2" fmla="val 1880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uble Wave 4"/>
          <p:cNvSpPr/>
          <p:nvPr/>
        </p:nvSpPr>
        <p:spPr>
          <a:xfrm rot="16200000" flipH="1" flipV="1">
            <a:off x="8241481" y="3292852"/>
            <a:ext cx="7624370" cy="429067"/>
          </a:xfrm>
          <a:prstGeom prst="doubleWave">
            <a:avLst>
              <a:gd name="adj1" fmla="val 12500"/>
              <a:gd name="adj2" fmla="val 1880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17588" y="295870"/>
            <a:ext cx="23073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stina" pitchFamily="66" charset="0"/>
              </a:rPr>
              <a:t>Luke </a:t>
            </a:r>
            <a:r>
              <a:rPr lang="en-US" sz="36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stina" pitchFamily="66" charset="0"/>
              </a:rPr>
              <a:t>8:17-18</a:t>
            </a:r>
            <a:endParaRPr lang="en-US" sz="4800" b="1" cap="none" spc="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istina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17588" y="1659553"/>
            <a:ext cx="2307334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For nothing is secret that will not be revealed, nor anything hidden that will not be known and come to light … For whoever has, to him more will be given …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10200" y="4648200"/>
            <a:ext cx="3449321" cy="160043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400" b="1" spc="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Pristina" pitchFamily="66" charset="0"/>
              </a:rPr>
              <a:t>Matt </a:t>
            </a:r>
            <a:r>
              <a:rPr lang="en-US" sz="4400" b="1" cap="all" spc="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Pristina" pitchFamily="66" charset="0"/>
              </a:rPr>
              <a:t>23:13 &amp; </a:t>
            </a:r>
            <a:r>
              <a:rPr lang="en-US" sz="4400" b="1" spc="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Pristina" pitchFamily="66" charset="0"/>
              </a:rPr>
              <a:t>Luke </a:t>
            </a:r>
            <a:r>
              <a:rPr lang="en-US" sz="4400" b="1" cap="all" spc="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Pristina" pitchFamily="66" charset="0"/>
              </a:rPr>
              <a:t>12:56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750" y="80425"/>
            <a:ext cx="86242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spc="30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avie" pitchFamily="82" charset="0"/>
              </a:rPr>
              <a:t>Question</a:t>
            </a:r>
            <a:r>
              <a:rPr lang="en-US" sz="32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avie" pitchFamily="82" charset="0"/>
              </a:rPr>
              <a:t>:  </a:t>
            </a:r>
            <a:r>
              <a:rPr lang="en-US" sz="32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B83D6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Who really took away </a:t>
            </a:r>
            <a:br>
              <a:rPr lang="en-US" sz="32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B83D6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32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B83D6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the Keys to Yahuah’s Covenant Calendar?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150" y="3810000"/>
            <a:ext cx="4524650" cy="2826306"/>
          </a:xfrm>
          <a:prstGeom prst="roundRect">
            <a:avLst/>
          </a:prstGeom>
          <a:solidFill>
            <a:srgbClr val="42907C">
              <a:alpha val="28627"/>
            </a:srgb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So far we have investigated the </a:t>
            </a: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Hebrew Lexicon writers and their </a:t>
            </a:r>
            <a:b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part in tampering.</a:t>
            </a:r>
            <a:endParaRPr lang="en-US" sz="3200" b="1" cap="none" spc="0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80800" y="640080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/>
              <a:t>38</a:t>
            </a:fld>
            <a:endParaRPr lang="en-US" dirty="0"/>
          </a:p>
        </p:txBody>
      </p:sp>
      <p:pic>
        <p:nvPicPr>
          <p:cNvPr id="3" name="Picture 3" descr="F:\Art on Desktop - 1\All white man clip art\3d white people\question white man lime gree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7625"/>
            <a:ext cx="2743200" cy="2735295"/>
          </a:xfrm>
          <a:prstGeom prst="rect">
            <a:avLst/>
          </a:prstGeom>
          <a:noFill/>
          <a:effectLst>
            <a:softEdge rad="584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525745"/>
            <a:ext cx="8991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avie" pitchFamily="82" charset="0"/>
              </a:rPr>
              <a:t>A thorough investigation</a:t>
            </a:r>
            <a:b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avie" pitchFamily="82" charset="0"/>
              </a:rPr>
            </a:b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avie" pitchFamily="82" charset="0"/>
              </a:rPr>
              <a:t>must continue.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760" y="2869762"/>
            <a:ext cx="9525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B83D6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Who else may be responsible for taking away the Keys to Yahuah’s Covenant Calendar?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121765"/>
            <a:ext cx="66294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It wasn’t only the Hebrew Lexicon writers!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Today we will investigate </a:t>
            </a:r>
            <a:b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the 1611 Translators! </a:t>
            </a: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cap="none" spc="0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8E002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pic>
        <p:nvPicPr>
          <p:cNvPr id="7" name="Picture 4" descr="C:\Users\Rae\Desktop\keys tra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91403"/>
            <a:ext cx="2590800" cy="2199797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75958" y="6339176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z="1800" smtClean="0"/>
              <a:t>39</a:t>
            </a:fld>
            <a:endParaRPr lang="en-US" dirty="0"/>
          </a:p>
        </p:txBody>
      </p:sp>
      <p:pic>
        <p:nvPicPr>
          <p:cNvPr id="4" name="Picture 3" descr="F:\Art on Desktop - 1\All white man clip art\3d white people\question white man lime gree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76" y="2514600"/>
            <a:ext cx="3905005" cy="3893751"/>
          </a:xfrm>
          <a:prstGeom prst="rect">
            <a:avLst/>
          </a:prstGeom>
          <a:noFill/>
          <a:effectLst>
            <a:softEdge rad="584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50074" y="1141274"/>
            <a:ext cx="122921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avie" pitchFamily="82" charset="0"/>
              </a:rPr>
              <a:t>The next question will be </a:t>
            </a:r>
            <a:b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avie" pitchFamily="82" charset="0"/>
              </a:rPr>
            </a:b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avie" pitchFamily="82" charset="0"/>
              </a:rPr>
              <a:t>“</a:t>
            </a:r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avie" pitchFamily="82" charset="0"/>
              </a:rPr>
              <a:t>what happened”?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743" y="2895600"/>
            <a:ext cx="9108968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  <a:t>H</a:t>
            </a:r>
            <a:r>
              <a:rPr lang="en-US" sz="5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  <a:t>ow did the “new moon” </a:t>
            </a:r>
            <a:br>
              <a:rPr lang="en-US" sz="5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</a:br>
            <a:r>
              <a:rPr lang="en-US" sz="5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  <a:t>words find their way into </a:t>
            </a:r>
            <a:br>
              <a:rPr lang="en-US" sz="5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</a:br>
            <a:r>
              <a:rPr lang="en-US" sz="5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  <a:t>20 non-Torah Scriptures</a:t>
            </a:r>
            <a:br>
              <a:rPr lang="en-US" sz="5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</a:br>
            <a:r>
              <a:rPr lang="en-US" sz="5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  <a:t>through H2320 &lt;</a:t>
            </a:r>
            <a:r>
              <a:rPr lang="en-US" sz="5400" b="1" spc="300" dirty="0" err="1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  <a:t>chodesh</a:t>
            </a:r>
            <a:r>
              <a:rPr lang="en-US" sz="5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  <a:t>&gt;</a:t>
            </a:r>
            <a:r>
              <a:rPr lang="en-US" sz="66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/>
                <a:latin typeface="Matura MT Script Capitals" pitchFamily="66" charset="0"/>
              </a:rPr>
              <a:t>?</a:t>
            </a:r>
            <a:endParaRPr lang="en-US" sz="6600" b="1" cap="none" spc="300" dirty="0">
              <a:ln w="1270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3500000" scaled="1"/>
                <a:tileRect/>
              </a:gradFill>
              <a:effectLst/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96400" y="1240361"/>
            <a:ext cx="2819400" cy="52366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This “Moon Study Sheet” is a tool to understanding and remembering the basics of this important study.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8E002F"/>
                </a:solidFill>
              </a:rPr>
              <a:t>The “listings” given are from the </a:t>
            </a:r>
            <a:br>
              <a:rPr lang="en-US" sz="2400" b="1" dirty="0">
                <a:solidFill>
                  <a:srgbClr val="8E002F"/>
                </a:solidFill>
              </a:rPr>
            </a:br>
            <a:r>
              <a:rPr lang="en-US" sz="2400" b="1" dirty="0">
                <a:solidFill>
                  <a:srgbClr val="8E002F"/>
                </a:solidFill>
              </a:rPr>
              <a:t>PC Bible Study Program.</a:t>
            </a:r>
          </a:p>
          <a:p>
            <a:pPr marL="0" indent="0" algn="ctr">
              <a:buNone/>
            </a:pPr>
            <a:r>
              <a:rPr lang="en-US" sz="2400" b="1" dirty="0"/>
              <a:t>Some explanation is necessary so each one will know how to use this bookmark efficiently.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Art on Desktop - 1\Charts\B.  Hebrew #'s for Moon Study  Fort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839200" cy="496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89662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The Moon Study Book Mark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3720" y="5029200"/>
            <a:ext cx="7162800" cy="381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9480" y="3723640"/>
            <a:ext cx="8077200" cy="609600"/>
          </a:xfrm>
          <a:prstGeom prst="rect">
            <a:avLst/>
          </a:prstGeom>
          <a:noFill/>
          <a:ln w="5715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9320" y="2580640"/>
            <a:ext cx="8077200" cy="609600"/>
          </a:xfrm>
          <a:prstGeom prst="rect">
            <a:avLst/>
          </a:prstGeom>
          <a:noFill/>
          <a:ln w="5715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5934670"/>
            <a:ext cx="10749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99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We will examine several areas.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" y="5024735"/>
            <a:ext cx="6096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" y="3775055"/>
            <a:ext cx="6096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3200" y="2654607"/>
            <a:ext cx="6096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8E002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48400" y="5473005"/>
            <a:ext cx="6096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8E002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2658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3000">
              <a:schemeClr val="accent1">
                <a:lumMod val="20000"/>
                <a:lumOff val="80000"/>
              </a:schemeClr>
            </a:gs>
            <a:gs pos="74000">
              <a:schemeClr val="accent5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11811000" cy="8699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70C0"/>
                </a:solidFill>
              </a:rPr>
              <a:t>Remembering the 1611 KJV Translators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676400" y="5021935"/>
            <a:ext cx="2641049" cy="62406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Arial Rounded MT Bold" pitchFamily="34" charset="0"/>
                <a:cs typeface="Khmer UI" pitchFamily="34" charset="0"/>
              </a:rPr>
              <a:t>Isa 28:10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638800" y="1676400"/>
            <a:ext cx="6172200" cy="386334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1611 KJV was completed less than 100 years after Luther.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The translators did their best.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dirty="0">
                <a:solidFill>
                  <a:srgbClr val="76003B"/>
                </a:solidFill>
              </a:rPr>
              <a:t>It’s likely they were highly influenced by traditional teachings during their time. 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dirty="0">
                <a:solidFill>
                  <a:srgbClr val="76003B"/>
                </a:solidFill>
              </a:rPr>
              <a:t>Was the </a:t>
            </a:r>
            <a:r>
              <a:rPr lang="en-US" sz="2800" b="1" dirty="0">
                <a:solidFill>
                  <a:srgbClr val="C00000"/>
                </a:solidFill>
              </a:rPr>
              <a:t>new moon month</a:t>
            </a:r>
            <a:r>
              <a:rPr lang="en-US" sz="2800" b="1" dirty="0">
                <a:solidFill>
                  <a:srgbClr val="76003B"/>
                </a:solidFill>
              </a:rPr>
              <a:t> one </a:t>
            </a:r>
            <a:br>
              <a:rPr lang="en-US" sz="2800" b="1" dirty="0">
                <a:solidFill>
                  <a:srgbClr val="76003B"/>
                </a:solidFill>
              </a:rPr>
            </a:br>
            <a:r>
              <a:rPr lang="en-US" sz="2800" b="1" dirty="0">
                <a:solidFill>
                  <a:srgbClr val="76003B"/>
                </a:solidFill>
              </a:rPr>
              <a:t>of those traditional teachings?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1" y="5646003"/>
            <a:ext cx="9938312" cy="830997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Rounded MT Bold" pitchFamily="34" charset="0"/>
                <a:cs typeface="Khmer UI" pitchFamily="34" charset="0"/>
              </a:rPr>
              <a:t>For precept must be upon precept, precept upon precept; </a:t>
            </a:r>
            <a:br>
              <a:rPr lang="en-US" sz="2400" b="1" dirty="0">
                <a:solidFill>
                  <a:prstClr val="white"/>
                </a:solidFill>
                <a:latin typeface="Arial Rounded MT Bold" pitchFamily="34" charset="0"/>
                <a:cs typeface="Khmer UI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Rounded MT Bold" pitchFamily="34" charset="0"/>
                <a:cs typeface="Khmer UI" pitchFamily="34" charset="0"/>
              </a:rPr>
              <a:t>line upon line, line upon line; here a little, and there a little.</a:t>
            </a:r>
            <a:endParaRPr lang="en-US" sz="2800" b="1" dirty="0">
              <a:solidFill>
                <a:prstClr val="white"/>
              </a:solidFill>
              <a:latin typeface="Segoe Print" pitchFamily="2" charset="0"/>
              <a:cs typeface="Khmer UI" pitchFamily="34" charset="0"/>
            </a:endParaRPr>
          </a:p>
        </p:txBody>
      </p:sp>
      <p:pic>
        <p:nvPicPr>
          <p:cNvPr id="8196" name="Picture 4" descr="C:\Users\Rae\Desktop\big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1" y="1843268"/>
            <a:ext cx="3936449" cy="2957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78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30000" y="6402711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chemeClr val="bg1"/>
                </a:solidFill>
              </a:r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09600" y="168685"/>
            <a:ext cx="10820400" cy="2308324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some things that could have happened with the 1611 KJV translation to cause such a problem in only 7% of the Scriptures to establish the </a:t>
            </a:r>
            <a:br>
              <a:rPr lang="en-US" sz="3600" b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3600" b="1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moon</a:t>
            </a:r>
            <a:r>
              <a:rPr lang="en-US" sz="3600" b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r>
              <a:rPr lang="en-US" sz="3600" b="1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 the “</a:t>
            </a:r>
            <a:r>
              <a:rPr lang="en-US" sz="3600" b="1">
                <a:ln w="11430"/>
                <a:solidFill>
                  <a:srgbClr val="B83D6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&lt;chodesh&gt; month</a:t>
            </a:r>
            <a:r>
              <a:rPr lang="en-US" sz="3600" b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”!</a:t>
            </a:r>
            <a:endParaRPr lang="en-US" sz="36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590800" y="2667000"/>
            <a:ext cx="7528112" cy="1451852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514350" indent="-514350" algn="l" rtl="0" eaLnBrk="1" latinLnBrk="0" hangingPunct="1">
              <a:spcBef>
                <a:spcPts val="700"/>
              </a:spcBef>
              <a:buClr>
                <a:schemeClr val="accent2">
                  <a:lumMod val="50000"/>
                </a:schemeClr>
              </a:buClr>
              <a:buSzPct val="80000"/>
              <a:buFont typeface="+mj-lt"/>
              <a:buAutoNum type="arabicPeriod"/>
              <a:defRPr kumimoji="0" sz="29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FB8CD">
                  <a:lumMod val="50000"/>
                </a:srgbClr>
              </a:buClr>
              <a:buFont typeface="+mj-lt"/>
              <a:buNone/>
            </a:pPr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Two possibilities </a:t>
            </a:r>
            <a:b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must be considered.</a:t>
            </a:r>
          </a:p>
        </p:txBody>
      </p:sp>
      <p:pic>
        <p:nvPicPr>
          <p:cNvPr id="5" name="Picture 2" descr="F:\Moon-Month Study July 2016\Moon Art for PPT\KJ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7731"/>
            <a:ext cx="2157456" cy="1441242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e\Desktop\george-abbot a kjv translator 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8912" y="2362200"/>
            <a:ext cx="1768288" cy="225144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4495800"/>
            <a:ext cx="12192000" cy="2286000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514350" indent="-514350" algn="l" rtl="0" eaLnBrk="1" latinLnBrk="0" hangingPunct="1">
              <a:spcBef>
                <a:spcPts val="700"/>
              </a:spcBef>
              <a:buClr>
                <a:schemeClr val="accent2">
                  <a:lumMod val="50000"/>
                </a:schemeClr>
              </a:buClr>
              <a:buSzPct val="80000"/>
              <a:buFont typeface="+mj-lt"/>
              <a:buAutoNum type="arabicPeriod"/>
              <a:defRPr kumimoji="0" sz="29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/>
              </a:buClr>
            </a:pPr>
            <a:r>
              <a:rPr lang="en-US" sz="2800" dirty="0">
                <a:solidFill>
                  <a:srgbClr val="CCFF33"/>
                </a:solidFill>
              </a:rPr>
              <a:t>The translators </a:t>
            </a:r>
            <a:r>
              <a:rPr lang="en-US" sz="28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ignorantly</a:t>
            </a:r>
            <a:r>
              <a:rPr lang="en-US" sz="2800" dirty="0">
                <a:solidFill>
                  <a:srgbClr val="CCFF33"/>
                </a:solidFill>
              </a:rPr>
              <a:t> made a mistake by following </a:t>
            </a:r>
            <a:br>
              <a:rPr lang="en-US" sz="2800" dirty="0">
                <a:solidFill>
                  <a:srgbClr val="CCFF33"/>
                </a:solidFill>
              </a:rPr>
            </a:br>
            <a:r>
              <a:rPr lang="en-US" sz="2800" dirty="0">
                <a:solidFill>
                  <a:srgbClr val="CCFF33"/>
                </a:solidFill>
              </a:rPr>
              <a:t>the Jewish traditions of </a:t>
            </a:r>
            <a:r>
              <a:rPr lang="en-US" sz="2800" u="sng" dirty="0">
                <a:solidFill>
                  <a:srgbClr val="CCFF33"/>
                </a:solidFill>
              </a:rPr>
              <a:t>their</a:t>
            </a:r>
            <a:r>
              <a:rPr lang="en-US" sz="2800" dirty="0">
                <a:solidFill>
                  <a:srgbClr val="CCFF33"/>
                </a:solidFill>
              </a:rPr>
              <a:t> “new moon.”</a:t>
            </a:r>
          </a:p>
          <a:p>
            <a:pPr algn="ctr">
              <a:buClr>
                <a:schemeClr val="accent4"/>
              </a:buClr>
            </a:pPr>
            <a:r>
              <a:rPr lang="en-US" sz="2800" dirty="0">
                <a:solidFill>
                  <a:srgbClr val="FFC000"/>
                </a:solidFill>
              </a:rPr>
              <a:t>The translators </a:t>
            </a:r>
            <a:r>
              <a:rPr lang="en-US" sz="28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deliberately</a:t>
            </a:r>
            <a:r>
              <a:rPr lang="en-US" sz="2800" dirty="0">
                <a:solidFill>
                  <a:srgbClr val="FFC000"/>
                </a:solidFill>
              </a:rPr>
              <a:t> erred causing allegiance 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and sacred regard to be given to the moon month in place of 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00B0F0"/>
                </a:solidFill>
              </a:rPr>
              <a:t>Yahuah’s festal month start.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06276"/>
            <a:ext cx="11658600" cy="644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80800" y="646176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86995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n w="11430"/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Mapping</a:t>
            </a:r>
            <a:r>
              <a:rPr lang="en-US" sz="4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b="1" dirty="0">
                <a:ln w="11430"/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the Topics for </a:t>
            </a:r>
            <a:r>
              <a:rPr lang="en-US" sz="4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H2320 &lt;</a:t>
            </a:r>
            <a:r>
              <a:rPr lang="en-US" sz="4800" b="1" dirty="0" err="1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chodesh</a:t>
            </a:r>
            <a:r>
              <a:rPr lang="en-US" sz="4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&gt;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61900" y="2771338"/>
            <a:ext cx="459232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37321619"/>
              </p:ext>
            </p:extLst>
          </p:nvPr>
        </p:nvGraphicFramePr>
        <p:xfrm>
          <a:off x="304800" y="929900"/>
          <a:ext cx="11404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7744" y="2648049"/>
            <a:ext cx="4617720" cy="646331"/>
          </a:xfrm>
          <a:prstGeom prst="rect">
            <a:avLst/>
          </a:prstGeom>
          <a:solidFill>
            <a:srgbClr val="D8EE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Lexicon Challenges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9640" y="4027268"/>
            <a:ext cx="461772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Counsel from Moses 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3528" y="5400038"/>
            <a:ext cx="4617720" cy="646331"/>
          </a:xfrm>
          <a:prstGeom prst="rect">
            <a:avLst/>
          </a:prstGeom>
          <a:solidFill>
            <a:srgbClr val="ACDED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New Moon Verses 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28666" y="1266398"/>
            <a:ext cx="4617720" cy="646331"/>
          </a:xfrm>
          <a:prstGeom prst="rect">
            <a:avLst/>
          </a:prstGeom>
          <a:solidFill>
            <a:srgbClr val="ACDED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H2320 Definition</a:t>
            </a:r>
            <a:endParaRPr 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74920" y="1076540"/>
            <a:ext cx="6583680" cy="10570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rgbClr val="002060"/>
                </a:solidFill>
              </a:rPr>
              <a:t>H2320 &lt;</a:t>
            </a:r>
            <a:r>
              <a:rPr lang="en-US" sz="2400" dirty="0" err="1">
                <a:solidFill>
                  <a:srgbClr val="002060"/>
                </a:solidFill>
              </a:rPr>
              <a:t>chodesh</a:t>
            </a:r>
            <a:r>
              <a:rPr lang="en-US" sz="2400" dirty="0">
                <a:solidFill>
                  <a:srgbClr val="002060"/>
                </a:solidFill>
              </a:rPr>
              <a:t>&gt; must come into alignment with Moses &amp; Torah as Yahuah’s “new [</a:t>
            </a:r>
            <a:r>
              <a:rPr lang="en-US" sz="2400" dirty="0" err="1">
                <a:solidFill>
                  <a:srgbClr val="002060"/>
                </a:solidFill>
              </a:rPr>
              <a:t>chodesh</a:t>
            </a:r>
            <a:r>
              <a:rPr lang="en-US" sz="2400" dirty="0">
                <a:solidFill>
                  <a:srgbClr val="002060"/>
                </a:solidFill>
              </a:rPr>
              <a:t>] month” not Yahuah’s “new moon” or man’s agenda.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74920" y="2438400"/>
            <a:ext cx="6583680" cy="110977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Examination of Theologians of Hebrew Lexicon Study Tools:  Strong’s; Brown-Driver-Briggs;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Gesenius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; Theological Wordbook of the Old Testament (TWOT).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90160" y="3810000"/>
            <a:ext cx="6568440" cy="1066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rgbClr val="006600"/>
                </a:solidFill>
              </a:rPr>
              <a:t>From 1450 BC [2550 years </a:t>
            </a:r>
            <a:r>
              <a:rPr lang="en-US" sz="2400" b="1" u="sng" dirty="0">
                <a:solidFill>
                  <a:srgbClr val="006600"/>
                </a:solidFill>
              </a:rPr>
              <a:t>after</a:t>
            </a:r>
            <a:r>
              <a:rPr lang="en-US" sz="2400" dirty="0">
                <a:solidFill>
                  <a:srgbClr val="006600"/>
                </a:solidFill>
              </a:rPr>
              <a:t> creation]:  The Torah Calendar Instructions  were for all Kings, Prophets and Leaders, up to and including Yahuah’s people today.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74920" y="5181600"/>
            <a:ext cx="6583680" cy="121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>
                <a:solidFill>
                  <a:srgbClr val="494E16"/>
                </a:solidFill>
              </a:rPr>
              <a:t>All 20 “new moon” verses are NON-Torah references </a:t>
            </a:r>
            <a:r>
              <a:rPr lang="en-US" sz="2200" dirty="0" err="1">
                <a:solidFill>
                  <a:srgbClr val="494E16"/>
                </a:solidFill>
              </a:rPr>
              <a:t>mis</a:t>
            </a:r>
            <a:r>
              <a:rPr lang="en-US" sz="2200" dirty="0">
                <a:solidFill>
                  <a:srgbClr val="494E16"/>
                </a:solidFill>
              </a:rPr>
              <a:t>-translating &lt;</a:t>
            </a:r>
            <a:r>
              <a:rPr lang="en-US" sz="2200" dirty="0" err="1">
                <a:solidFill>
                  <a:srgbClr val="494E16"/>
                </a:solidFill>
              </a:rPr>
              <a:t>chodesh</a:t>
            </a:r>
            <a:r>
              <a:rPr lang="en-US" sz="2200" dirty="0">
                <a:solidFill>
                  <a:srgbClr val="494E16"/>
                </a:solidFill>
              </a:rPr>
              <a:t>&gt; as “moon” instead of “month.”  Not one aligned with Torah instructions!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40820" y="913472"/>
            <a:ext cx="551519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b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b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b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b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b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0481" y="3723144"/>
            <a:ext cx="551519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b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b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b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b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b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874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80800" y="646176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86995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n w="11430"/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Mapping</a:t>
            </a:r>
            <a:r>
              <a:rPr lang="en-US" sz="4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b="1" dirty="0">
                <a:ln w="11430"/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the Topics for </a:t>
            </a:r>
            <a:r>
              <a:rPr lang="en-US" sz="4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H2320 &lt;</a:t>
            </a:r>
            <a:r>
              <a:rPr lang="en-US" sz="4800" b="1" dirty="0" err="1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chodesh</a:t>
            </a:r>
            <a:r>
              <a:rPr lang="en-US" sz="4800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&gt;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61900" y="2771338"/>
            <a:ext cx="459232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674600" y="4350434"/>
            <a:ext cx="4592320" cy="12375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41436373"/>
              </p:ext>
            </p:extLst>
          </p:nvPr>
        </p:nvGraphicFramePr>
        <p:xfrm>
          <a:off x="304800" y="929900"/>
          <a:ext cx="11404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7744" y="2648049"/>
            <a:ext cx="4829134" cy="646331"/>
          </a:xfrm>
          <a:prstGeom prst="rect">
            <a:avLst/>
          </a:prstGeom>
          <a:solidFill>
            <a:srgbClr val="D8EE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 Bible Translations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9640" y="4027268"/>
            <a:ext cx="482913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 Bible Commentators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3528" y="5400038"/>
            <a:ext cx="4829134" cy="646331"/>
          </a:xfrm>
          <a:prstGeom prst="rect">
            <a:avLst/>
          </a:prstGeom>
          <a:solidFill>
            <a:srgbClr val="ACDED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8-11.  Ancient History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28666" y="1266398"/>
            <a:ext cx="4829134" cy="646331"/>
          </a:xfrm>
          <a:prstGeom prst="rect">
            <a:avLst/>
          </a:prstGeom>
          <a:solidFill>
            <a:srgbClr val="ACDED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 1611 KJV Translators</a:t>
            </a:r>
            <a:endParaRPr 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66878" y="1022350"/>
            <a:ext cx="6391722" cy="12636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b="1" dirty="0">
                <a:solidFill>
                  <a:srgbClr val="002060"/>
                </a:solidFill>
              </a:rPr>
              <a:t>1611 KJV Translators and their treatment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of H2320 &lt;</a:t>
            </a:r>
            <a:r>
              <a:rPr lang="en-US" sz="2400" b="1" dirty="0" err="1">
                <a:solidFill>
                  <a:srgbClr val="002060"/>
                </a:solidFill>
              </a:rPr>
              <a:t>chodesh</a:t>
            </a:r>
            <a:r>
              <a:rPr lang="en-US" sz="2400" b="1" dirty="0">
                <a:solidFill>
                  <a:srgbClr val="002060"/>
                </a:solidFill>
              </a:rPr>
              <a:t>&gt; in Isaiah 47:13. 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Did they make a mistake or not?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6878" y="2438400"/>
            <a:ext cx="6391722" cy="110977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Examination of 10 different translations (of many) that clearly give the true context for </a:t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Isaiah 47:13.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281674" y="3809999"/>
            <a:ext cx="6376926" cy="115921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b="1" dirty="0">
                <a:solidFill>
                  <a:srgbClr val="006600"/>
                </a:solidFill>
              </a:rPr>
              <a:t>Examination of 3 Bible Commentators for their insight into the proper meaning and history of </a:t>
            </a:r>
            <a:br>
              <a:rPr lang="en-US" sz="2400" b="1" dirty="0">
                <a:solidFill>
                  <a:srgbClr val="006600"/>
                </a:solidFill>
              </a:rPr>
            </a:br>
            <a:r>
              <a:rPr lang="en-US" sz="2400" b="1" dirty="0">
                <a:solidFill>
                  <a:srgbClr val="006600"/>
                </a:solidFill>
              </a:rPr>
              <a:t>Isaiah 47:13.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66878" y="5181600"/>
            <a:ext cx="6391722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b="1" dirty="0">
                <a:solidFill>
                  <a:srgbClr val="494E16"/>
                </a:solidFill>
              </a:rPr>
              <a:t>In Part #8 for the next Moon Study, the Old Testament history of Yahuah’s people will be thoroughly examined.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75076" y="762000"/>
            <a:ext cx="551519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b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b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ESSON</a:t>
            </a:r>
          </a:p>
        </p:txBody>
      </p:sp>
    </p:spTree>
    <p:extLst>
      <p:ext uri="{BB962C8B-B14F-4D97-AF65-F5344CB8AC3E}">
        <p14:creationId xmlns:p14="http://schemas.microsoft.com/office/powerpoint/2010/main" val="21426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1" y="304801"/>
            <a:ext cx="9525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Only </a:t>
            </a:r>
            <a:r>
              <a:rPr lang="en-US" sz="3600" b="1" spc="150" dirty="0">
                <a:ln w="11430"/>
                <a:solidFill>
                  <a:srgbClr val="FFFF0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7%</a:t>
            </a: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u="dotDash" spc="150" dirty="0">
                <a:ln w="11430"/>
                <a:solidFill>
                  <a:srgbClr val="F8F8F8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 the </a:t>
            </a:r>
            <a:r>
              <a:rPr lang="en-US" sz="3600" b="1" u="dotDash" spc="150" dirty="0">
                <a:ln w="11430"/>
                <a:solidFill>
                  <a:srgbClr val="FFFF0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KEY verses </a:t>
            </a:r>
          </a:p>
          <a:p>
            <a:pPr algn="ctr"/>
            <a:r>
              <a:rPr lang="en-US" sz="3600" b="1" u="dotDash" spc="150" dirty="0">
                <a:ln w="11430"/>
                <a:solidFill>
                  <a:srgbClr val="F8F8F8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 worship statutes would be </a:t>
            </a:r>
            <a:br>
              <a:rPr lang="en-US" sz="3600" b="1" u="dotDash" spc="150" dirty="0">
                <a:ln w="11430"/>
                <a:solidFill>
                  <a:srgbClr val="F8F8F8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u="dotDash" spc="150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incorrectly translated</a:t>
            </a:r>
            <a:r>
              <a:rPr lang="en-US" sz="3600" b="1" spc="150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 </a:t>
            </a:r>
            <a:r>
              <a:rPr lang="en-US" sz="3600" b="1" spc="150" dirty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“moon(s)” </a:t>
            </a:r>
          </a:p>
          <a:p>
            <a:pPr algn="ctr"/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when the proper translated  term for H2320 &lt;</a:t>
            </a:r>
            <a:r>
              <a:rPr lang="en-US" sz="3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chodesh</a:t>
            </a: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&gt; can only be </a:t>
            </a:r>
            <a:r>
              <a:rPr lang="en-US" sz="3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“month(s)”?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24600"/>
            <a:ext cx="533400" cy="381000"/>
          </a:xfrm>
        </p:spPr>
        <p:txBody>
          <a:bodyPr>
            <a:normAutofit fontScale="92500" lnSpcReduction="10000"/>
          </a:bodyPr>
          <a:lstStyle/>
          <a:p>
            <a:fld id="{AA4C6552-42F6-43F2-A3FB-E92E8C09004E}" type="slidenum">
              <a:rPr lang="en-US" sz="2200" smtClean="0">
                <a:solidFill>
                  <a:srgbClr val="FADA7A"/>
                </a:solidFill>
              </a:rPr>
              <a:pPr/>
              <a:t>44</a:t>
            </a:fld>
            <a:endParaRPr lang="en-US" dirty="0">
              <a:solidFill>
                <a:srgbClr val="FADA7A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61760" y="2987040"/>
            <a:ext cx="2514600" cy="762000"/>
          </a:xfrm>
          <a:prstGeom prst="roundRect">
            <a:avLst/>
          </a:prstGeom>
          <a:noFill/>
          <a:ln w="76200">
            <a:solidFill>
              <a:srgbClr val="F4A58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742952" y="207505"/>
            <a:ext cx="8544048" cy="78309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Does it seems strange that …</a:t>
            </a:r>
          </a:p>
        </p:txBody>
      </p:sp>
    </p:spTree>
    <p:extLst>
      <p:ext uri="{BB962C8B-B14F-4D97-AF65-F5344CB8AC3E}">
        <p14:creationId xmlns:p14="http://schemas.microsoft.com/office/powerpoint/2010/main" val="27222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600" y="6324600"/>
            <a:ext cx="762000" cy="381000"/>
          </a:xfrm>
        </p:spPr>
        <p:txBody>
          <a:bodyPr>
            <a:noAutofit/>
          </a:bodyPr>
          <a:lstStyle/>
          <a:p>
            <a:fld id="{AA4C6552-42F6-43F2-A3FB-E92E8C09004E}" type="slidenum">
              <a:rPr lang="en-US" sz="1800" smtClean="0">
                <a:solidFill>
                  <a:srgbClr val="FADA7A"/>
                </a:solidFill>
              </a:rPr>
              <a:pPr/>
              <a:t>45</a:t>
            </a:fld>
            <a:endParaRPr lang="en-US" sz="2000" dirty="0">
              <a:solidFill>
                <a:srgbClr val="FADA7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4572000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prophet Isaiah in Chapter 47:13 talks about the “monthly prognosticators.”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5638800"/>
            <a:ext cx="67056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8E002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Let’s examine that term!</a:t>
            </a:r>
            <a:endParaRPr lang="en-US" sz="5400" b="1" spc="150" dirty="0">
              <a:ln w="11430"/>
              <a:solidFill>
                <a:srgbClr val="8E002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259" y="2967335"/>
            <a:ext cx="1130950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This is a verse using “qualifiers.”</a:t>
            </a:r>
            <a:br>
              <a:rPr lang="en-US" sz="4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4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context of the verse “qualifies”</a:t>
            </a:r>
            <a:br>
              <a:rPr lang="en-US" sz="4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4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meaning of monthly prognosticators.</a:t>
            </a:r>
          </a:p>
        </p:txBody>
      </p:sp>
    </p:spTree>
    <p:extLst>
      <p:ext uri="{BB962C8B-B14F-4D97-AF65-F5344CB8AC3E}">
        <p14:creationId xmlns:p14="http://schemas.microsoft.com/office/powerpoint/2010/main" val="23784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278" y="228600"/>
            <a:ext cx="112663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Isaiah 47:13  </a:t>
            </a:r>
            <a:r>
              <a:rPr lang="en-US" sz="4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KJV                         [~712 BC] </a:t>
            </a:r>
            <a:endParaRPr lang="en-US" sz="44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1658600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0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Thou [Babylon] art wearied in the multitude of thy counsels.</a:t>
            </a:r>
          </a:p>
          <a:p>
            <a:pPr algn="ctr">
              <a:lnSpc>
                <a:spcPct val="150000"/>
              </a:lnSpc>
            </a:pPr>
            <a:r>
              <a:rPr lang="en-US" sz="30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Let now the </a:t>
            </a:r>
            <a:r>
              <a:rPr lang="en-US" sz="3000" b="1" u="sng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astrologers</a:t>
            </a:r>
            <a:r>
              <a:rPr lang="en-US" sz="30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the </a:t>
            </a:r>
            <a:r>
              <a:rPr lang="en-US" sz="3000" b="1" u="sng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stargazers</a:t>
            </a:r>
            <a:r>
              <a:rPr lang="en-US" sz="30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the </a:t>
            </a:r>
            <a:br>
              <a:rPr lang="en-US" sz="30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sz="3000" b="1" spc="150" dirty="0">
                <a:ln w="11430"/>
                <a:solidFill>
                  <a:srgbClr val="F7C12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onthly</a:t>
            </a:r>
            <a:r>
              <a:rPr lang="en-US" sz="3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spc="150" dirty="0">
                <a:ln w="11430"/>
                <a:solidFill>
                  <a:srgbClr val="00B0F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[H2320] </a:t>
            </a:r>
            <a:r>
              <a:rPr lang="en-US" sz="3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prognosticators </a:t>
            </a:r>
            <a:r>
              <a:rPr lang="en-US" sz="3000" b="1" spc="150" dirty="0">
                <a:ln w="11430"/>
                <a:solidFill>
                  <a:srgbClr val="00B0F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[H3045],</a:t>
            </a:r>
            <a:r>
              <a:rPr lang="en-US" sz="3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r">
              <a:lnSpc>
                <a:spcPct val="150000"/>
              </a:lnSpc>
            </a:pPr>
            <a:br>
              <a:rPr lang="en-US" sz="16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0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stand up, and save thee</a:t>
            </a:r>
            <a:br>
              <a:rPr lang="en-US" sz="30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0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from these things that shall come upon thee. </a:t>
            </a:r>
            <a:endParaRPr lang="en-US" sz="30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838200" cy="381000"/>
          </a:xfrm>
        </p:spPr>
        <p:txBody>
          <a:bodyPr>
            <a:noAutofit/>
          </a:bodyPr>
          <a:lstStyle/>
          <a:p>
            <a:fld id="{AA4C6552-42F6-43F2-A3FB-E92E8C09004E}" type="slidenum">
              <a:rPr lang="en-US" sz="2000" smtClean="0">
                <a:solidFill>
                  <a:srgbClr val="FADA7A"/>
                </a:solidFill>
              </a:rPr>
              <a:pPr/>
              <a:t>46</a:t>
            </a:fld>
            <a:endParaRPr lang="en-US" sz="2000" dirty="0">
              <a:solidFill>
                <a:srgbClr val="FADA7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814" y="5594313"/>
            <a:ext cx="948558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F7C1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Monthly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here </a:t>
            </a:r>
            <a:r>
              <a:rPr lang="en-US" sz="2800" b="1" spc="150" dirty="0">
                <a:ln w="11430"/>
                <a:solidFill>
                  <a:srgbClr val="00B0F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[as H2320]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translated correctly!</a:t>
            </a:r>
          </a:p>
        </p:txBody>
      </p:sp>
      <p:sp>
        <p:nvSpPr>
          <p:cNvPr id="11" name="Left-Right Arrow 10"/>
          <p:cNvSpPr/>
          <p:nvPr/>
        </p:nvSpPr>
        <p:spPr>
          <a:xfrm rot="17559265">
            <a:off x="1214410" y="4307419"/>
            <a:ext cx="2217774" cy="479799"/>
          </a:xfrm>
          <a:custGeom>
            <a:avLst/>
            <a:gdLst>
              <a:gd name="connsiteX0" fmla="*/ 0 w 2353432"/>
              <a:gd name="connsiteY0" fmla="*/ 119950 h 479799"/>
              <a:gd name="connsiteX1" fmla="*/ 2113533 w 2353432"/>
              <a:gd name="connsiteY1" fmla="*/ 119950 h 479799"/>
              <a:gd name="connsiteX2" fmla="*/ 2113533 w 2353432"/>
              <a:gd name="connsiteY2" fmla="*/ 0 h 479799"/>
              <a:gd name="connsiteX3" fmla="*/ 2353432 w 2353432"/>
              <a:gd name="connsiteY3" fmla="*/ 239900 h 479799"/>
              <a:gd name="connsiteX4" fmla="*/ 2113533 w 2353432"/>
              <a:gd name="connsiteY4" fmla="*/ 479799 h 479799"/>
              <a:gd name="connsiteX5" fmla="*/ 2113533 w 2353432"/>
              <a:gd name="connsiteY5" fmla="*/ 359849 h 479799"/>
              <a:gd name="connsiteX6" fmla="*/ 0 w 2353432"/>
              <a:gd name="connsiteY6" fmla="*/ 359849 h 479799"/>
              <a:gd name="connsiteX7" fmla="*/ 0 w 2353432"/>
              <a:gd name="connsiteY7" fmla="*/ 119950 h 479799"/>
              <a:gd name="connsiteX0" fmla="*/ 0 w 2603180"/>
              <a:gd name="connsiteY0" fmla="*/ 119950 h 479799"/>
              <a:gd name="connsiteX1" fmla="*/ 2113533 w 2603180"/>
              <a:gd name="connsiteY1" fmla="*/ 119950 h 479799"/>
              <a:gd name="connsiteX2" fmla="*/ 2113533 w 2603180"/>
              <a:gd name="connsiteY2" fmla="*/ 0 h 479799"/>
              <a:gd name="connsiteX3" fmla="*/ 2603180 w 2603180"/>
              <a:gd name="connsiteY3" fmla="*/ 212846 h 479799"/>
              <a:gd name="connsiteX4" fmla="*/ 2113533 w 2603180"/>
              <a:gd name="connsiteY4" fmla="*/ 479799 h 479799"/>
              <a:gd name="connsiteX5" fmla="*/ 2113533 w 2603180"/>
              <a:gd name="connsiteY5" fmla="*/ 359849 h 479799"/>
              <a:gd name="connsiteX6" fmla="*/ 0 w 2603180"/>
              <a:gd name="connsiteY6" fmla="*/ 359849 h 479799"/>
              <a:gd name="connsiteX7" fmla="*/ 0 w 2603180"/>
              <a:gd name="connsiteY7" fmla="*/ 119950 h 47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180" h="479799">
                <a:moveTo>
                  <a:pt x="0" y="119950"/>
                </a:moveTo>
                <a:lnTo>
                  <a:pt x="2113533" y="119950"/>
                </a:lnTo>
                <a:lnTo>
                  <a:pt x="2113533" y="0"/>
                </a:lnTo>
                <a:lnTo>
                  <a:pt x="2603180" y="212846"/>
                </a:lnTo>
                <a:lnTo>
                  <a:pt x="2113533" y="479799"/>
                </a:lnTo>
                <a:lnTo>
                  <a:pt x="2113533" y="359849"/>
                </a:lnTo>
                <a:lnTo>
                  <a:pt x="0" y="359849"/>
                </a:lnTo>
                <a:lnTo>
                  <a:pt x="0" y="119950"/>
                </a:lnTo>
                <a:close/>
              </a:path>
            </a:pathLst>
          </a:custGeom>
          <a:gradFill>
            <a:gsLst>
              <a:gs pos="40000">
                <a:schemeClr val="accent4"/>
              </a:gs>
              <a:gs pos="100000">
                <a:schemeClr val="accent2">
                  <a:lumMod val="75000"/>
                </a:schemeClr>
              </a:gs>
              <a:gs pos="86000">
                <a:srgbClr val="FF00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4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53094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Isaiah 47:13  </a:t>
            </a:r>
            <a:r>
              <a:rPr lang="en-US" sz="4000" b="1" u="sng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KJV</a:t>
            </a:r>
            <a:endParaRPr lang="en-US" sz="4400" b="1" u="sng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838200" cy="381000"/>
          </a:xfrm>
        </p:spPr>
        <p:txBody>
          <a:bodyPr>
            <a:noAutofit/>
          </a:bodyPr>
          <a:lstStyle/>
          <a:p>
            <a:fld id="{AA4C6552-42F6-43F2-A3FB-E92E8C09004E}" type="slidenum">
              <a:rPr lang="en-US" sz="2000" smtClean="0">
                <a:solidFill>
                  <a:srgbClr val="FADA7A"/>
                </a:solidFill>
              </a:rPr>
              <a:pPr/>
              <a:t>47</a:t>
            </a:fld>
            <a:endParaRPr lang="en-US" sz="2000" dirty="0">
              <a:solidFill>
                <a:srgbClr val="FADA7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428" y="1371600"/>
            <a:ext cx="5426075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meaning of</a:t>
            </a:r>
          </a:p>
          <a:p>
            <a:pPr algn="ctr"/>
            <a:r>
              <a:rPr lang="en-US" sz="32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monthly </a:t>
            </a:r>
            <a:r>
              <a:rPr lang="en-US" sz="2400" b="1" spc="150" dirty="0">
                <a:ln w="11430"/>
                <a:solidFill>
                  <a:srgbClr val="00B0F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[H2320] </a:t>
            </a:r>
          </a:p>
          <a:p>
            <a:pPr algn="ctr"/>
            <a:r>
              <a:rPr lang="en-US" sz="32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prognosticators </a:t>
            </a:r>
            <a:r>
              <a:rPr lang="en-US" sz="2400" b="1" spc="150" dirty="0">
                <a:ln w="11430"/>
                <a:solidFill>
                  <a:srgbClr val="00B0F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[H3045]:</a:t>
            </a:r>
            <a:br>
              <a:rPr lang="en-US" sz="2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2400" b="1" spc="150" dirty="0">
              <a:ln w="11430"/>
              <a:solidFill>
                <a:srgbClr val="FADA7A">
                  <a:lumMod val="75000"/>
                </a:srgbClr>
              </a:solidFill>
              <a:effectLst>
                <a:glow rad="228600">
                  <a:srgbClr val="9FB8CD">
                    <a:satMod val="175000"/>
                    <a:alpha val="4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Those that ascertain</a:t>
            </a:r>
            <a:br>
              <a:rPr lang="en-US" sz="32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by “seeing.” </a:t>
            </a:r>
            <a:br>
              <a:rPr lang="en-US" sz="32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rgbClr val="00B0F0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Or: </a:t>
            </a:r>
          </a:p>
          <a:p>
            <a:pPr algn="ctr"/>
            <a:r>
              <a:rPr lang="en-US" sz="32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Every month the </a:t>
            </a:r>
            <a:br>
              <a:rPr lang="en-US" sz="32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astrologers are gazing</a:t>
            </a:r>
            <a:br>
              <a:rPr lang="en-US" sz="32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rgbClr val="FADA7A"/>
                </a:solidFill>
                <a:effectLst>
                  <a:glow rad="228600">
                    <a:srgbClr val="9FB8C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at the heavenly bodies.</a:t>
            </a:r>
            <a:endParaRPr lang="en-US" sz="32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2" descr="C:\Users\Rae\Desktop\Flat Earth\3dwm with screen edi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64377"/>
            <a:ext cx="3178175" cy="2857500"/>
          </a:xfrm>
          <a:prstGeom prst="roundRect">
            <a:avLst>
              <a:gd name="adj" fmla="val 16667"/>
            </a:avLst>
          </a:prstGeom>
          <a:ln w="762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48800" y="4413661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Is the KJV the best translation?</a:t>
            </a:r>
          </a:p>
        </p:txBody>
      </p:sp>
    </p:spTree>
    <p:extLst>
      <p:ext uri="{BB962C8B-B14F-4D97-AF65-F5344CB8AC3E}">
        <p14:creationId xmlns:p14="http://schemas.microsoft.com/office/powerpoint/2010/main" val="37863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Other Translations of Isaiah 47:13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90600" y="1589567"/>
            <a:ext cx="10820400" cy="511603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00B0F0"/>
                </a:solidFill>
              </a:rPr>
              <a:t>#1  English Standard Version</a:t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dirty="0"/>
              <a:t>You [Babylon] are wearied with your many counsels; let them stand </a:t>
            </a:r>
            <a:br>
              <a:rPr lang="en-US" sz="2400" dirty="0"/>
            </a:br>
            <a:r>
              <a:rPr lang="en-US" sz="2400" dirty="0"/>
              <a:t>forth and save you, those who divide the heavens, </a:t>
            </a:r>
            <a:r>
              <a:rPr lang="en-US" sz="2400" u="sng" dirty="0"/>
              <a:t>who gaze at the stars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who at the NEW MOONS make known what shall come upon you. 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105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05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00B0F0"/>
                </a:solidFill>
              </a:rPr>
              <a:t>#2  New American Standard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br>
              <a:rPr lang="en-US" sz="2400" dirty="0"/>
            </a:br>
            <a:r>
              <a:rPr lang="en-US" sz="2400" dirty="0"/>
              <a:t> … Those </a:t>
            </a:r>
            <a:r>
              <a:rPr lang="en-US" sz="2400" u="sng" dirty="0"/>
              <a:t>who prophesy by the stars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Those who predict by the NEW MOONS …</a:t>
            </a:r>
            <a:r>
              <a:rPr lang="en-US" sz="2400" dirty="0"/>
              <a:t>  </a:t>
            </a:r>
            <a:br>
              <a:rPr lang="en-US" sz="2400" dirty="0"/>
            </a:br>
            <a:endParaRPr lang="en-US" sz="105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00B0F0"/>
                </a:solidFill>
              </a:rPr>
              <a:t>#3  International Standard Version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/>
              <a:t>… those who conjure the heavens and </a:t>
            </a:r>
            <a:r>
              <a:rPr lang="en-US" sz="2400" u="sng" dirty="0"/>
              <a:t>gaze at the stars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predicting at the NEW MOONS …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Translations of Isaiah 47:13  (</a:t>
            </a:r>
            <a:r>
              <a:rPr lang="en-US" b="1" dirty="0" err="1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con’t</a:t>
            </a:r>
            <a:r>
              <a:rPr lang="en-US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066800" y="1676400"/>
            <a:ext cx="10058400" cy="488743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#4  Jubilee Bible 2000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/>
              <a:t>…</a:t>
            </a:r>
            <a:r>
              <a:rPr lang="en-US" dirty="0"/>
              <a:t> Let now those that contemplate the heavens, </a:t>
            </a:r>
            <a:br>
              <a:rPr lang="en-US" dirty="0"/>
            </a:br>
            <a:r>
              <a:rPr lang="en-US" dirty="0"/>
              <a:t>those that </a:t>
            </a:r>
            <a:r>
              <a:rPr lang="en-US" u="sng" dirty="0"/>
              <a:t>speculate regarding the stars</a:t>
            </a:r>
            <a:r>
              <a:rPr lang="en-US" dirty="0"/>
              <a:t>,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those that teach the courses of the MOON ...</a:t>
            </a:r>
            <a:br>
              <a:rPr lang="en-US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endParaRPr lang="en-US" sz="1600" b="1" dirty="0">
              <a:solidFill>
                <a:srgbClr val="FF0000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#5  Darby Bible Translation</a:t>
            </a:r>
            <a:r>
              <a:rPr lang="en-US" dirty="0">
                <a:solidFill>
                  <a:srgbClr val="00B0F0"/>
                </a:solidFill>
              </a:rPr>
              <a:t>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/>
              <a:t>… Let now the interpreters of the heavens, </a:t>
            </a:r>
            <a:br>
              <a:rPr lang="en-US" dirty="0"/>
            </a:br>
            <a:r>
              <a:rPr lang="en-US" u="sng" dirty="0"/>
              <a:t>the observers of the stars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who predict </a:t>
            </a:r>
            <a:r>
              <a:rPr lang="en-US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according to the NEW MOONS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0548" y="5066125"/>
            <a:ext cx="11049000" cy="15632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 When searching Strong’s for “moon[s]” a total of 52 references are found.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6600"/>
                </a:solidFill>
              </a:rPr>
              <a:t>2.  When searching Englishman’s for “moon” Hebrew word numbers, a total of</a:t>
            </a:r>
            <a:br>
              <a:rPr lang="en-US" sz="2400" b="1" dirty="0">
                <a:solidFill>
                  <a:srgbClr val="006600"/>
                </a:solidFill>
              </a:rPr>
            </a:br>
            <a:r>
              <a:rPr lang="en-US" sz="2400" b="1" dirty="0">
                <a:solidFill>
                  <a:srgbClr val="006600"/>
                </a:solidFill>
              </a:rPr>
              <a:t>      54 references are found.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3.  Why are these numbers different?</a:t>
            </a:r>
          </a:p>
          <a:p>
            <a:pPr marL="457200" indent="-457200">
              <a:buAutoNum type="arabicPeriod" startAt="2"/>
            </a:pP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Art on Desktop - 1\Charts\B.  Hebrew #'s for Moon Study  Fort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8" y="97361"/>
            <a:ext cx="8835138" cy="496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282428" y="533400"/>
            <a:ext cx="2757172" cy="4191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Possible</a:t>
            </a:r>
            <a:b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Discrepancy #1</a:t>
            </a:r>
            <a:b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The </a:t>
            </a:r>
            <a:b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Moon Study Book Mark</a:t>
            </a:r>
            <a:b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endParaRPr lang="en-US" sz="2700" b="1" cap="none" dirty="0">
              <a:ln w="1905"/>
              <a:solidFill>
                <a:srgbClr val="8E002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3068" y="3983561"/>
            <a:ext cx="15233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98028" y="3983561"/>
            <a:ext cx="1751795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Down Arrow 3"/>
          <p:cNvSpPr/>
          <p:nvPr/>
        </p:nvSpPr>
        <p:spPr>
          <a:xfrm>
            <a:off x="1809748" y="2819400"/>
            <a:ext cx="5788539" cy="1295400"/>
          </a:xfrm>
          <a:prstGeom prst="curvedDownArrow">
            <a:avLst/>
          </a:prstGeom>
          <a:gradFill flip="none" rotWithShape="1">
            <a:gsLst>
              <a:gs pos="0">
                <a:schemeClr val="tx1"/>
              </a:gs>
              <a:gs pos="16000">
                <a:srgbClr val="FF7A00"/>
              </a:gs>
              <a:gs pos="60000">
                <a:srgbClr val="FF0300"/>
              </a:gs>
              <a:gs pos="77000">
                <a:srgbClr val="4D0808"/>
              </a:gs>
            </a:gsLst>
            <a:lin ang="189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" y="4114800"/>
            <a:ext cx="6096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27817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4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Translations of Isaiah 47:13  (</a:t>
            </a:r>
            <a:r>
              <a:rPr lang="en-US" b="1" dirty="0" err="1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con’t</a:t>
            </a:r>
            <a:r>
              <a:rPr lang="en-US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990600" y="1676400"/>
            <a:ext cx="10820400" cy="502919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</a:rPr>
              <a:t>#6  New World Translation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/>
              <a:t>… </a:t>
            </a:r>
            <a:r>
              <a:rPr lang="en-US" sz="2800" u="sng" dirty="0"/>
              <a:t>the lookers at the stars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those giving out knowledge 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at the NEW MOONS … 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</a:rPr>
              <a:t>#7  Revised Standard Version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br>
              <a:rPr lang="en-US" sz="2800" dirty="0"/>
            </a:br>
            <a:r>
              <a:rPr lang="en-US" sz="2800" dirty="0"/>
              <a:t>… </a:t>
            </a:r>
            <a:r>
              <a:rPr lang="en-US" sz="2800" u="sng" dirty="0"/>
              <a:t>who gaze at the stars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who at the NEW MOONS predict what shall befall you.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</a:rPr>
              <a:t>#8  Common English Bible</a:t>
            </a:r>
            <a:br>
              <a:rPr lang="en-US" sz="2800" b="1" dirty="0">
                <a:solidFill>
                  <a:srgbClr val="00B0F0"/>
                </a:solidFill>
              </a:rPr>
            </a:br>
            <a:r>
              <a:rPr lang="en-US" sz="2800" b="1" dirty="0"/>
              <a:t>…</a:t>
            </a:r>
            <a:r>
              <a:rPr lang="en-US" sz="2800" dirty="0"/>
              <a:t> let the astrologers stand up and save you, </a:t>
            </a:r>
            <a:r>
              <a:rPr lang="en-US" sz="2800" u="sng" dirty="0"/>
              <a:t>those who gaze at the stars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and predict what will happen to you at each NEW MOON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Translations of Isaiah 47:13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838200" y="1676400"/>
            <a:ext cx="10972800" cy="4800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endParaRPr lang="en-US" sz="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</a:rPr>
              <a:t>#9  </a:t>
            </a:r>
            <a:r>
              <a:rPr lang="en-US" sz="2800" b="1" dirty="0" err="1">
                <a:solidFill>
                  <a:srgbClr val="00B0F0"/>
                </a:solidFill>
              </a:rPr>
              <a:t>Lexham</a:t>
            </a:r>
            <a:r>
              <a:rPr lang="en-US" sz="2800" b="1" dirty="0">
                <a:solidFill>
                  <a:srgbClr val="00B0F0"/>
                </a:solidFill>
              </a:rPr>
              <a:t> English Bible</a:t>
            </a:r>
            <a:br>
              <a:rPr lang="en-US" sz="2800" b="1" dirty="0">
                <a:solidFill>
                  <a:srgbClr val="00B0F0"/>
                </a:solidFill>
              </a:rPr>
            </a:br>
            <a:r>
              <a:rPr lang="en-US" sz="2800" dirty="0"/>
              <a:t>You struggle with your many consultations; let them stand, now, and save you - </a:t>
            </a:r>
            <a:r>
              <a:rPr lang="en-US" sz="2800" u="sng" dirty="0"/>
              <a:t>those who see the stars</a:t>
            </a:r>
            <a:r>
              <a:rPr lang="en-US" sz="2800" dirty="0"/>
              <a:t>, divide </a:t>
            </a:r>
            <a:r>
              <a:rPr lang="en-US" sz="2800" i="1" dirty="0"/>
              <a:t>the</a:t>
            </a:r>
            <a:r>
              <a:rPr lang="en-US" sz="2800" dirty="0"/>
              <a:t> </a:t>
            </a:r>
            <a:r>
              <a:rPr lang="en-US" sz="2800" i="1" dirty="0"/>
              <a:t>celestial sphere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who inform by NEW MOONS - from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those things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that are coming upon you.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</a:rPr>
              <a:t>#10  New Century Version</a:t>
            </a:r>
            <a:br>
              <a:rPr lang="en-US" sz="2800" b="1" dirty="0">
                <a:solidFill>
                  <a:srgbClr val="00B0F0"/>
                </a:solidFill>
              </a:rPr>
            </a:br>
            <a:r>
              <a:rPr lang="en-US" sz="2800" b="1" dirty="0"/>
              <a:t>… </a:t>
            </a:r>
            <a:r>
              <a:rPr lang="en-US" sz="2800" u="sng" dirty="0"/>
              <a:t>those who tell the future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by looking at the stars and the NEW MOONS.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744" y="381000"/>
            <a:ext cx="53094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Isaiah 47:13  </a:t>
            </a:r>
            <a:r>
              <a:rPr lang="en-US" sz="4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KJV</a:t>
            </a:r>
            <a:endParaRPr lang="en-US" sz="44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838200" cy="381000"/>
          </a:xfrm>
        </p:spPr>
        <p:txBody>
          <a:bodyPr>
            <a:noAutofit/>
          </a:bodyPr>
          <a:lstStyle/>
          <a:p>
            <a:fld id="{AA4C6552-42F6-43F2-A3FB-E92E8C09004E}" type="slidenum">
              <a:rPr lang="en-US" sz="2000" smtClean="0">
                <a:solidFill>
                  <a:srgbClr val="FADA7A"/>
                </a:solidFill>
              </a:rPr>
              <a:pPr/>
              <a:t>52</a:t>
            </a:fld>
            <a:endParaRPr lang="en-US" sz="2000" dirty="0">
              <a:solidFill>
                <a:srgbClr val="FADA7A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8238" y="1780586"/>
            <a:ext cx="5124371" cy="4607326"/>
            <a:chOff x="549747" y="1828800"/>
            <a:chExt cx="5124371" cy="4607326"/>
          </a:xfrm>
        </p:grpSpPr>
        <p:pic>
          <p:nvPicPr>
            <p:cNvPr id="11" name="Picture 2" descr="C:\Users\Rae\Desktop\Flat Earth\3dwm with screen edi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47" y="1828800"/>
              <a:ext cx="5124371" cy="4607326"/>
            </a:xfrm>
            <a:prstGeom prst="roundRect">
              <a:avLst>
                <a:gd name="adj" fmla="val 16667"/>
              </a:avLst>
            </a:prstGeom>
            <a:ln w="76200">
              <a:solidFill>
                <a:schemeClr val="accent4">
                  <a:lumMod val="75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940422" y="3623608"/>
              <a:ext cx="3105124" cy="193899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Comic Sans MS" pitchFamily="66" charset="0"/>
                </a:rPr>
                <a:t>Let’s check out what other Bible </a:t>
              </a:r>
              <a:r>
                <a:rPr lang="en-US" sz="2000" b="1" u="sng" dirty="0">
                  <a:solidFill>
                    <a:srgbClr val="FF0000"/>
                  </a:solidFill>
                  <a:latin typeface="Comic Sans MS" pitchFamily="66" charset="0"/>
                </a:rPr>
                <a:t>Commentators</a:t>
              </a:r>
              <a:r>
                <a:rPr lang="en-US" sz="2000" b="1" dirty="0">
                  <a:solidFill>
                    <a:srgbClr val="0070C0"/>
                  </a:solidFill>
                  <a:latin typeface="Comic Sans MS" pitchFamily="66" charset="0"/>
                </a:rPr>
                <a:t> have </a:t>
              </a:r>
              <a:br>
                <a:rPr lang="en-US" sz="2000" b="1" dirty="0">
                  <a:solidFill>
                    <a:srgbClr val="0070C0"/>
                  </a:solidFill>
                  <a:latin typeface="Comic Sans MS" pitchFamily="66" charset="0"/>
                </a:rPr>
              </a:br>
              <a:r>
                <a:rPr lang="en-US" sz="2000" b="1" dirty="0">
                  <a:solidFill>
                    <a:srgbClr val="0070C0"/>
                  </a:solidFill>
                  <a:latin typeface="Comic Sans MS" pitchFamily="66" charset="0"/>
                </a:rPr>
                <a:t>to say about these </a:t>
              </a:r>
              <a:r>
                <a:rPr lang="en-US" sz="2000" b="1" dirty="0">
                  <a:solidFill>
                    <a:srgbClr val="FF0000"/>
                  </a:solidFill>
                  <a:latin typeface="Comic Sans MS" pitchFamily="66" charset="0"/>
                </a:rPr>
                <a:t>monthly prognosticators!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876211" y="3217813"/>
            <a:ext cx="625128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We’ll examine: </a:t>
            </a:r>
          </a:p>
          <a:p>
            <a:pPr marL="914400" indent="-914400">
              <a:buAutoNum type="arabicPeriod"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Barnes’ Notes</a:t>
            </a:r>
          </a:p>
          <a:p>
            <a:pPr marL="914400" indent="-914400">
              <a:buAutoNum type="arabicPeriod"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Jamieson,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Fausset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&amp; Brown</a:t>
            </a:r>
          </a:p>
          <a:p>
            <a:pPr marL="914400" indent="-914400">
              <a:buAutoNum type="arabicPeriod"/>
            </a:pP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Keil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&amp;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Delitzsch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1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28600"/>
            <a:ext cx="9372600" cy="990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E002F"/>
                </a:solidFill>
              </a:rPr>
              <a:t>Isaiah 47:13 ~ </a:t>
            </a:r>
            <a:r>
              <a:rPr lang="en-US" sz="4800" b="1" dirty="0">
                <a:solidFill>
                  <a:srgbClr val="006600"/>
                </a:solidFill>
              </a:rPr>
              <a:t>Barnes’ Notes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762000" y="1589567"/>
            <a:ext cx="11049000" cy="526843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en-US" sz="2300" dirty="0"/>
              <a:t>The thing referred to in the passage before us, and which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was practiced in Babylon</a:t>
            </a:r>
            <a:r>
              <a:rPr lang="en-US" sz="2300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3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300" dirty="0"/>
              <a:t>was, probably, that of forecasting future events, or telling what would occur by the observation of the positions of the heavenly bodies.</a:t>
            </a:r>
          </a:p>
          <a:p>
            <a:pPr marL="0" indent="0">
              <a:buNone/>
            </a:pPr>
            <a:r>
              <a:rPr lang="en-US" sz="2300" dirty="0"/>
              <a:t>[</a:t>
            </a:r>
            <a:r>
              <a:rPr lang="en-US" sz="2300" dirty="0">
                <a:solidFill>
                  <a:srgbClr val="C00000"/>
                </a:solidFill>
              </a:rPr>
              <a:t>The star-gazers</a:t>
            </a:r>
            <a:r>
              <a:rPr lang="en-US" sz="2300" dirty="0"/>
              <a:t>] Those who endeavor to tell what will occur by the contemplation of the relative positions of the stars.</a:t>
            </a:r>
          </a:p>
          <a:p>
            <a:pPr marL="0" indent="0">
              <a:buNone/>
            </a:pPr>
            <a:r>
              <a:rPr lang="en-US" sz="2300" dirty="0"/>
              <a:t>[</a:t>
            </a:r>
            <a:r>
              <a:rPr lang="en-US" sz="2300" b="1" dirty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The monthly prognosticators</a:t>
            </a:r>
            <a:r>
              <a:rPr lang="en-US" sz="2300" dirty="0"/>
              <a:t>]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'That give knowledge concerning the months</a:t>
            </a:r>
            <a:r>
              <a:rPr lang="en-US" sz="2300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'  </a:t>
            </a:r>
            <a:r>
              <a:rPr lang="en-US" sz="2300" dirty="0"/>
              <a:t>That is, at the commencement of the months they give knowledge of what events might be expected to occur during the month; </a:t>
            </a:r>
            <a:r>
              <a:rPr lang="en-US" sz="2300" dirty="0">
                <a:solidFill>
                  <a:srgbClr val="FF0000"/>
                </a:solidFill>
              </a:rPr>
              <a:t>perhaps from the dip of the moon, or its riding high or low, etc.</a:t>
            </a:r>
            <a:r>
              <a:rPr lang="en-US" sz="2300" dirty="0"/>
              <a:t> … </a:t>
            </a:r>
            <a:r>
              <a:rPr lang="en-US" sz="2300" dirty="0">
                <a:solidFill>
                  <a:srgbClr val="0070C0"/>
                </a:solidFill>
                <a:latin typeface="Arial Rounded MT Bold" pitchFamily="34" charset="0"/>
              </a:rPr>
              <a:t>  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This whole passage would have been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more literally and 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better translated by </a:t>
            </a:r>
            <a:r>
              <a:rPr lang="en-US" sz="2400" b="1" u="sng" dirty="0">
                <a:solidFill>
                  <a:srgbClr val="B83D68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preserving the order of the Hebrew</a:t>
            </a:r>
            <a:r>
              <a:rPr lang="en-US" sz="2400" b="1" dirty="0">
                <a:solidFill>
                  <a:srgbClr val="B83D68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. </a:t>
            </a:r>
          </a:p>
          <a:p>
            <a:pPr marL="0" indent="0">
              <a:buNone/>
            </a:pPr>
            <a:br>
              <a:rPr lang="en-US" sz="1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'Let them stand up now and save thee, who are astrologers; who gaze upon the stars, </a:t>
            </a:r>
            <a:r>
              <a:rPr lang="en-US" sz="2400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who make known at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new moons</a:t>
            </a:r>
            <a:r>
              <a:rPr lang="en-US" sz="2400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what things will come upon thee.'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28600"/>
            <a:ext cx="11201400" cy="990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E002F"/>
                </a:solidFill>
              </a:rPr>
              <a:t>Isaiah 47:13 ~ </a:t>
            </a:r>
            <a:r>
              <a:rPr lang="en-US" sz="4800" b="1" dirty="0">
                <a:solidFill>
                  <a:srgbClr val="006600"/>
                </a:solidFill>
              </a:rPr>
              <a:t>Jamieson, </a:t>
            </a:r>
            <a:r>
              <a:rPr lang="en-US" sz="4800" b="1" dirty="0" err="1">
                <a:solidFill>
                  <a:srgbClr val="006600"/>
                </a:solidFill>
              </a:rPr>
              <a:t>Fausset</a:t>
            </a:r>
            <a:r>
              <a:rPr lang="en-US" sz="4800" b="1" dirty="0">
                <a:solidFill>
                  <a:srgbClr val="006600"/>
                </a:solidFill>
              </a:rPr>
              <a:t> &amp; Brown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914400" y="1589566"/>
            <a:ext cx="10972800" cy="435403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en-US" sz="2600" dirty="0"/>
              <a:t>Let ... the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monthly prognosticators </a:t>
            </a:r>
            <a:r>
              <a:rPr lang="en-US" sz="2600" dirty="0"/>
              <a:t>... save thee from (these things) that shall come upon thee -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those who </a:t>
            </a:r>
            <a:r>
              <a:rPr lang="en-US" sz="2600" b="1" u="sng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at each new moon</a:t>
            </a:r>
            <a:r>
              <a:rPr lang="en-US" sz="26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profess to tell thereby what is about to happen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26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6600"/>
                </a:solidFill>
              </a:rPr>
              <a:t>Maurer joins, not as the English version,</a:t>
            </a:r>
            <a:r>
              <a:rPr lang="en-US" sz="2600" dirty="0">
                <a:solidFill>
                  <a:srgbClr val="006600"/>
                </a:solidFill>
              </a:rPr>
              <a:t> </a:t>
            </a:r>
            <a:r>
              <a:rPr lang="en-US" sz="2600" dirty="0"/>
              <a:t>'Let them that give knowledge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concerning the months </a:t>
            </a:r>
            <a:r>
              <a:rPr lang="en-US" sz="2600" dirty="0"/>
              <a:t>(margin) save thee from those things that shall come upon thee; </a:t>
            </a:r>
            <a:r>
              <a:rPr lang="en-US" sz="2600" b="1" u="sng" dirty="0">
                <a:solidFill>
                  <a:srgbClr val="006600"/>
                </a:solidFill>
              </a:rPr>
              <a:t>but</a:t>
            </a:r>
            <a:r>
              <a:rPr lang="en-US" sz="2600" b="1" dirty="0">
                <a:solidFill>
                  <a:srgbClr val="006600"/>
                </a:solidFill>
              </a:rPr>
              <a:t>,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'They that </a:t>
            </a:r>
            <a:r>
              <a:rPr lang="en-US" sz="2600" b="1" u="sng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at new moons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make known part of the things that shall come upon thee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dirty="0"/>
              <a:t>let them (also) save thee (from them).'  If they can foretell calamities, they ought also to be able to save from them; because both are the work of God.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28600"/>
            <a:ext cx="9601200" cy="990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E002F"/>
                </a:solidFill>
              </a:rPr>
              <a:t>Isaiah 47:13 ~ </a:t>
            </a:r>
            <a:r>
              <a:rPr lang="en-US" sz="4800" b="1" dirty="0" err="1">
                <a:solidFill>
                  <a:srgbClr val="006600"/>
                </a:solidFill>
              </a:rPr>
              <a:t>Keil</a:t>
            </a:r>
            <a:r>
              <a:rPr lang="en-US" sz="4800" b="1" dirty="0">
                <a:solidFill>
                  <a:srgbClr val="006600"/>
                </a:solidFill>
              </a:rPr>
              <a:t> &amp; </a:t>
            </a:r>
            <a:r>
              <a:rPr lang="en-US" sz="4800" b="1" dirty="0" err="1">
                <a:solidFill>
                  <a:srgbClr val="006600"/>
                </a:solidFill>
              </a:rPr>
              <a:t>Delitzsch</a:t>
            </a:r>
            <a:endParaRPr lang="en-US" sz="4800" b="1" dirty="0">
              <a:solidFill>
                <a:srgbClr val="0066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914400" y="1589566"/>
            <a:ext cx="10439400" cy="404923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en-US" sz="2800" dirty="0"/>
              <a:t>… to look with pleasure or with interest at anything; hence Luther has rendered it correctly, die </a:t>
            </a:r>
            <a:r>
              <a:rPr lang="en-US" sz="2800" dirty="0" err="1"/>
              <a:t>Sternkucker</a:t>
            </a:r>
            <a:r>
              <a:rPr lang="en-US" sz="2800" dirty="0"/>
              <a:t>  </a:t>
            </a:r>
            <a:br>
              <a:rPr lang="en-US" sz="2800" dirty="0"/>
            </a:br>
            <a:r>
              <a:rPr lang="en-US" sz="2000" dirty="0"/>
              <a:t>(Eng. ver. star-gazers). </a:t>
            </a:r>
          </a:p>
          <a:p>
            <a:pPr marL="0" indent="0">
              <a:buNone/>
            </a:pP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They</a:t>
            </a:r>
            <a:r>
              <a:rPr lang="en-US" sz="2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dirty="0"/>
              <a:t>[Babylon’s star-gazers]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are described still further as those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who make known with every new moon</a:t>
            </a:r>
            <a:r>
              <a:rPr lang="en-US" sz="2800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… things which, … is used in a </a:t>
            </a:r>
            <a:r>
              <a:rPr lang="en-US" sz="2800" dirty="0" err="1"/>
              <a:t>partitive</a:t>
            </a:r>
            <a:r>
              <a:rPr lang="en-US" sz="2800" dirty="0"/>
              <a:t> sense: 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out of the great mass of events they select the most important, and prepare a calendar or almanac … for the state every month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7901" y="367050"/>
            <a:ext cx="4267199" cy="144655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Summary for  </a:t>
            </a:r>
          </a:p>
          <a:p>
            <a:pPr algn="ctr"/>
            <a:r>
              <a:rPr lang="en-US" sz="4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Isa 47:13</a:t>
            </a:r>
            <a:endParaRPr lang="en-US" sz="32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780944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 There are many other Bible translations that translate Isa 47:13 according to the ways of Babylon – </a:t>
            </a:r>
            <a:r>
              <a:rPr lang="en-US" sz="2800" b="1" u="sng" dirty="0">
                <a:solidFill>
                  <a:srgbClr val="FF0000"/>
                </a:solidFill>
              </a:rPr>
              <a:t>that of star-gazers and those that watch for every new moon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a monthly event.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600" y="6245888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rgbClr val="464653"/>
                </a:solidFill>
              </a:rPr>
              <a:pPr/>
              <a:t>56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7901" y="367050"/>
            <a:ext cx="4267199" cy="144655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Summary for  </a:t>
            </a:r>
          </a:p>
          <a:p>
            <a:pPr algn="ctr"/>
            <a:r>
              <a:rPr lang="en-US" sz="4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Isa 47:13</a:t>
            </a:r>
            <a:endParaRPr lang="en-US" sz="32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26670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2.  There are several other Bible 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</a:rPr>
              <a:t>Commentaries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that also interpret </a:t>
            </a:r>
            <a:r>
              <a:rPr lang="en-US" sz="2800" b="1" dirty="0">
                <a:solidFill>
                  <a:srgbClr val="0070C0"/>
                </a:solidFill>
              </a:rPr>
              <a:t>Isaiah 47:13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according to what was really happening in Babylon.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1400" y="624840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rgbClr val="464653"/>
                </a:solidFill>
              </a:rPr>
              <a:pPr/>
              <a:t>57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7901" y="367050"/>
            <a:ext cx="4267199" cy="144655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Summary for  </a:t>
            </a:r>
          </a:p>
          <a:p>
            <a:pPr algn="ctr"/>
            <a:r>
              <a:rPr lang="en-US" sz="4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Isa 47:13</a:t>
            </a:r>
            <a:endParaRPr lang="en-US" sz="32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667001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3. 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Because the translators for the KJV used the term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“monthly prognosticators,”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rather than 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“those who predict by the new moons,”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did they actually remove important context from this verse?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600" y="6255936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rgbClr val="464653"/>
                </a:solidFill>
              </a:rPr>
              <a:pPr/>
              <a:t>58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6400" y="6446837"/>
            <a:ext cx="2743200" cy="365125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rgbClr val="002060"/>
                </a:solidFill>
              </a:rPr>
              <a:t>59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5414058" cy="2286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hey, 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mr.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 graduate, that is a good question.  why didn’t the translators use the word “moon” for H2320 &lt;</a:t>
            </a: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chodesh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&gt; this time like all the </a:t>
            </a:r>
            <a:br>
              <a:rPr lang="en-US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other times?</a:t>
            </a:r>
            <a:endParaRPr lang="en-US" sz="2400" b="1" dirty="0">
              <a:ln w="10541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7400" y="304800"/>
            <a:ext cx="5930288" cy="176031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well, around 712 BC Yahuah’s festal month and the lunar month still were both 30 days in length.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2971800"/>
            <a:ext cx="5029200" cy="3733800"/>
          </a:xfrm>
          <a:prstGeom prst="rect">
            <a:avLst/>
          </a:prstGeom>
          <a:noFill/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remember, the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action definition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for the H2320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chodesh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month is still a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rebuilding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,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renewing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&amp;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repetitive occurrence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. 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u="sng" dirty="0"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these words</a:t>
            </a:r>
            <a:r>
              <a:rPr lang="en-US" sz="2400" b="1" dirty="0"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also describe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different moon phases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observed by pagan Babylon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for horoscope purposes.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The context was not altered.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16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0548" y="5066125"/>
            <a:ext cx="11049000" cy="17156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 In Strong’s H7720 &lt;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saharon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had one listing for “moon” in Isa 3:18.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2.  When searching Englishman’s for “H7720” two other references were found as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      similes for the word “moon.”   </a:t>
            </a:r>
            <a:r>
              <a:rPr lang="en-US" sz="1800" b="1" dirty="0">
                <a:solidFill>
                  <a:srgbClr val="C00000"/>
                </a:solidFill>
              </a:rPr>
              <a:t>(See </a:t>
            </a:r>
            <a:r>
              <a:rPr lang="en-US" sz="1800" b="1" dirty="0" err="1">
                <a:solidFill>
                  <a:srgbClr val="C00000"/>
                </a:solidFill>
              </a:rPr>
              <a:t>Judg</a:t>
            </a:r>
            <a:r>
              <a:rPr lang="en-US" sz="1800" b="1" dirty="0">
                <a:solidFill>
                  <a:srgbClr val="C00000"/>
                </a:solidFill>
              </a:rPr>
              <a:t> 8:21 &amp; 8:26.)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2907C"/>
                </a:solidFill>
              </a:rPr>
              <a:t>3.  This increases the final total (for Englishman’s) from 52 to 54 “moon matches.”</a:t>
            </a:r>
          </a:p>
          <a:p>
            <a:pPr marL="457200" indent="-457200">
              <a:buAutoNum type="arabicPeriod" startAt="2"/>
            </a:pP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Art on Desktop - 1\Charts\B.  Hebrew #'s for Moon Study  Fort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8" y="97361"/>
            <a:ext cx="8835138" cy="496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282428" y="762000"/>
            <a:ext cx="2757172" cy="3962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SOLVING</a:t>
            </a:r>
            <a:b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Discrepancy #1 </a:t>
            </a:r>
            <a:b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The </a:t>
            </a:r>
            <a:b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Moon Study Book Mark</a:t>
            </a:r>
            <a:b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endParaRPr lang="en-US" sz="2700" b="1" cap="none" dirty="0">
              <a:ln w="1905"/>
              <a:solidFill>
                <a:srgbClr val="8E002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720672"/>
            <a:ext cx="5377470" cy="6321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2720672"/>
            <a:ext cx="2525223" cy="63212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265668" y="3048000"/>
            <a:ext cx="152400" cy="1066800"/>
          </a:xfrm>
          <a:prstGeom prst="straightConnector1">
            <a:avLst/>
          </a:prstGeom>
          <a:ln w="57150">
            <a:solidFill>
              <a:srgbClr val="009999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1920" y="2814935"/>
            <a:ext cx="6096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#1</a:t>
            </a:r>
          </a:p>
        </p:txBody>
      </p:sp>
      <p:sp>
        <p:nvSpPr>
          <p:cNvPr id="12" name="Curved Down Arrow 11"/>
          <p:cNvSpPr/>
          <p:nvPr/>
        </p:nvSpPr>
        <p:spPr>
          <a:xfrm>
            <a:off x="1769108" y="1463040"/>
            <a:ext cx="6038852" cy="1295400"/>
          </a:xfrm>
          <a:prstGeom prst="curvedDownArrow">
            <a:avLst/>
          </a:prstGeom>
          <a:gradFill flip="none" rotWithShape="1">
            <a:gsLst>
              <a:gs pos="0">
                <a:schemeClr val="tx1"/>
              </a:gs>
              <a:gs pos="16000">
                <a:srgbClr val="FF7A00"/>
              </a:gs>
              <a:gs pos="60000">
                <a:srgbClr val="FF0300"/>
              </a:gs>
              <a:gs pos="77000">
                <a:srgbClr val="4D0808"/>
              </a:gs>
            </a:gsLst>
            <a:lin ang="189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6400" y="6446837"/>
            <a:ext cx="2743200" cy="365125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rgbClr val="002060"/>
                </a:solidFill>
              </a:rPr>
              <a:t>60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5414058" cy="2286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mr.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 graduate, could I ask you something else?  I hear there are some secular historical quotes that verify some of these traditional discrepancies!</a:t>
            </a:r>
            <a:endParaRPr lang="en-US" sz="2400" b="1" dirty="0">
              <a:ln w="10541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7400" y="304800"/>
            <a:ext cx="5930288" cy="176031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yes, there are more and more historical quotes coming to the forefront all the time. we should examine a few of these.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2971800"/>
            <a:ext cx="6705600" cy="373380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the changes of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Yahuah’s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day-start and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month-start are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closely linked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together. as time moves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forward,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 believe we will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see more &amp; more of these quotes.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13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9" y="228600"/>
            <a:ext cx="114300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Quote #1 linking to Isaiah 47:13</a:t>
            </a:r>
            <a:endParaRPr lang="en-US" sz="44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838200" cy="381000"/>
          </a:xfrm>
        </p:spPr>
        <p:txBody>
          <a:bodyPr>
            <a:noAutofit/>
          </a:bodyPr>
          <a:lstStyle/>
          <a:p>
            <a:fld id="{AA4C6552-42F6-43F2-A3FB-E92E8C09004E}" type="slidenum">
              <a:rPr lang="en-US" sz="2000" smtClean="0">
                <a:solidFill>
                  <a:srgbClr val="FADA7A"/>
                </a:solidFill>
              </a:rPr>
              <a:pPr/>
              <a:t>61</a:t>
            </a:fld>
            <a:endParaRPr lang="en-US" sz="2000" dirty="0">
              <a:solidFill>
                <a:srgbClr val="FADA7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233678"/>
            <a:ext cx="10744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Morris N.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Kertzer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is a Jew, 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p. 108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“When the Jews returned to Palestine </a:t>
            </a:r>
            <a:br>
              <a:rPr lang="en-US" sz="3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36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after</a:t>
            </a:r>
            <a:r>
              <a:rPr lang="en-US" sz="3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their Babylonian exile (516 BCE) </a:t>
            </a:r>
            <a:r>
              <a:rPr lang="en-US" sz="36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they</a:t>
            </a:r>
            <a:r>
              <a:rPr lang="en-US" sz="3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brought back with them the Babylonian astronomy and way of reckoning time</a:t>
            </a:r>
            <a:r>
              <a:rPr lang="en-US" sz="3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…”</a:t>
            </a:r>
          </a:p>
        </p:txBody>
      </p:sp>
    </p:spTree>
    <p:extLst>
      <p:ext uri="{BB962C8B-B14F-4D97-AF65-F5344CB8AC3E}">
        <p14:creationId xmlns:p14="http://schemas.microsoft.com/office/powerpoint/2010/main" val="16637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9" y="228600"/>
            <a:ext cx="114300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Quote #2 linking to Isaiah 47:13</a:t>
            </a:r>
            <a:endParaRPr lang="en-US" sz="44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838200" cy="381000"/>
          </a:xfrm>
        </p:spPr>
        <p:txBody>
          <a:bodyPr>
            <a:noAutofit/>
          </a:bodyPr>
          <a:lstStyle/>
          <a:p>
            <a:fld id="{AA4C6552-42F6-43F2-A3FB-E92E8C09004E}" type="slidenum">
              <a:rPr lang="en-US" sz="2000" smtClean="0">
                <a:solidFill>
                  <a:srgbClr val="FADA7A"/>
                </a:solidFill>
              </a:rPr>
              <a:pPr/>
              <a:t>62</a:t>
            </a:fld>
            <a:endParaRPr lang="en-US" sz="2000" dirty="0">
              <a:solidFill>
                <a:srgbClr val="FADA7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10129"/>
            <a:ext cx="10972800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New Catholic Encyclopedia – Vol. 11, p. 1068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“… especially 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after the Babylonian exile 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 number of significant and enduring changes occurred in the Israelite calendar showing that </a:t>
            </a:r>
            <a:r>
              <a:rPr lang="en-US" sz="32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the Jews gradually adopted the Babylonian calendar of the time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… the seven day week persisted despite its failure to divide evenly either the month or the year.  </a:t>
            </a:r>
            <a:r>
              <a:rPr lang="en-US" sz="32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The day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however, was </a:t>
            </a:r>
            <a:r>
              <a:rPr lang="en-US" sz="32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counted from evening to evening, after the Babylonian fashion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…”</a:t>
            </a:r>
          </a:p>
        </p:txBody>
      </p:sp>
    </p:spTree>
    <p:extLst>
      <p:ext uri="{BB962C8B-B14F-4D97-AF65-F5344CB8AC3E}">
        <p14:creationId xmlns:p14="http://schemas.microsoft.com/office/powerpoint/2010/main" val="41162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6400" y="6446837"/>
            <a:ext cx="2743200" cy="365125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rgbClr val="002060"/>
                </a:solidFill>
              </a:rPr>
              <a:t>63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5414058" cy="2286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mr</a:t>
            </a:r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 graduate, if the Jews adopted the sunset day from Babylon, do you think they also adopted Babylon’s month start according to the moon?</a:t>
            </a:r>
            <a:endParaRPr lang="en-US" sz="2400" b="1" dirty="0">
              <a:ln w="10541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7400" y="304800"/>
            <a:ext cx="5930288" cy="176031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it certainly sounds logical doesn’t it?  we should consider another quote on this.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5200" y="2971800"/>
            <a:ext cx="5029200" cy="373380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in this next quote,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watch to see which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type of calendar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gave rise to the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new viewpoint of the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sunset day, which no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doubt affected the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crescent moon month start.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74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9" y="228600"/>
            <a:ext cx="114300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Quote #3 linking to Isaiah 47:13</a:t>
            </a:r>
            <a:endParaRPr lang="en-US" sz="44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838200" cy="381000"/>
          </a:xfrm>
        </p:spPr>
        <p:txBody>
          <a:bodyPr>
            <a:noAutofit/>
          </a:bodyPr>
          <a:lstStyle/>
          <a:p>
            <a:fld id="{AA4C6552-42F6-43F2-A3FB-E92E8C09004E}" type="slidenum">
              <a:rPr lang="en-US" sz="2000" smtClean="0">
                <a:solidFill>
                  <a:srgbClr val="FADA7A"/>
                </a:solidFill>
              </a:rPr>
              <a:pPr/>
              <a:t>64</a:t>
            </a:fld>
            <a:endParaRPr lang="en-US" sz="2000" dirty="0">
              <a:solidFill>
                <a:srgbClr val="FADA7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510129"/>
            <a:ext cx="109728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Encyclopedic Dictionary of the Bible, p. 497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[besides the conception] “… the twenty-four hour day begins at sunrise 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… </a:t>
            </a:r>
            <a:r>
              <a:rPr lang="en-US" sz="32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there arose another idea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of the twenty-four hour day, </a:t>
            </a:r>
            <a:r>
              <a:rPr lang="en-US" sz="32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according to which this daily period began at sunset</a:t>
            </a:r>
            <a:r>
              <a:rPr lang="en-US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.  </a:t>
            </a:r>
            <a:r>
              <a:rPr lang="en-US" sz="4000" b="1" cap="none" spc="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It was no doubt the lunar calendar of the Jews which gave rise to this viewpoint …”</a:t>
            </a:r>
          </a:p>
        </p:txBody>
      </p:sp>
    </p:spTree>
    <p:extLst>
      <p:ext uri="{BB962C8B-B14F-4D97-AF65-F5344CB8AC3E}">
        <p14:creationId xmlns:p14="http://schemas.microsoft.com/office/powerpoint/2010/main" val="30791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7901" y="367050"/>
            <a:ext cx="4267199" cy="144655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Summary for  </a:t>
            </a:r>
          </a:p>
          <a:p>
            <a:pPr algn="ctr"/>
            <a:r>
              <a:rPr lang="en-US" sz="4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Isa 47:13</a:t>
            </a:r>
            <a:endParaRPr lang="en-US" sz="32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780944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4.  Remember, this ONE verse wasn’t tampered with at all even though in this case H2320 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</a:rPr>
              <a:t>could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</a:rPr>
              <a:t>have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</a:rPr>
              <a:t>been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incorrectly translated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as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“new moon”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(as the other 20 verses were) …  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1400" y="623584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rgbClr val="464653"/>
                </a:solidFill>
              </a:rPr>
              <a:pPr/>
              <a:t>65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3748" y="5189433"/>
            <a:ext cx="228365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…</a:t>
            </a:r>
          </a:p>
        </p:txBody>
      </p:sp>
    </p:spTree>
    <p:extLst>
      <p:ext uri="{BB962C8B-B14F-4D97-AF65-F5344CB8AC3E}">
        <p14:creationId xmlns:p14="http://schemas.microsoft.com/office/powerpoint/2010/main" val="10495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B8C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7901" y="367050"/>
            <a:ext cx="4267199" cy="144655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Conclusion for  </a:t>
            </a:r>
          </a:p>
          <a:p>
            <a:pPr algn="ctr"/>
            <a:r>
              <a:rPr lang="en-US" sz="4400" b="1" spc="150" dirty="0">
                <a:ln w="11430"/>
                <a:solidFill>
                  <a:srgbClr val="FADA7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Isa 47:13</a:t>
            </a:r>
            <a:endParaRPr lang="en-US" sz="3200" b="1" spc="150" dirty="0">
              <a:ln w="11430"/>
              <a:solidFill>
                <a:srgbClr val="FADA7A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780943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mis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-translation using “moon” would still have been in alignment with the context and the truth of the pagan cultures and their worship practices!  </a:t>
            </a:r>
            <a:br>
              <a:rPr lang="en-US" sz="2800" b="1" dirty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Yet, this verse was left untouched! 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6871" y="5189433"/>
            <a:ext cx="178446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600" y="624840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rgbClr val="464653"/>
                </a:solidFill>
              </a:rPr>
              <a:pPr/>
              <a:t>66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 rot="602625">
            <a:off x="9495131" y="1094327"/>
            <a:ext cx="648072" cy="588258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 rot="20558577">
            <a:off x="6784902" y="4883874"/>
            <a:ext cx="648072" cy="588258"/>
          </a:xfrm>
          <a:prstGeom prst="star5">
            <a:avLst/>
          </a:prstGeom>
          <a:solidFill>
            <a:srgbClr val="A568D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20910671">
            <a:off x="1864496" y="3825642"/>
            <a:ext cx="648072" cy="588258"/>
          </a:xfrm>
          <a:prstGeom prst="star5">
            <a:avLst/>
          </a:prstGeom>
          <a:solidFill>
            <a:srgbClr val="ABE9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 rot="1324655">
            <a:off x="9230791" y="4357748"/>
            <a:ext cx="648072" cy="588258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 rot="20857605">
            <a:off x="969900" y="5356968"/>
            <a:ext cx="648072" cy="58825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 rot="441147">
            <a:off x="5214862" y="86323"/>
            <a:ext cx="648072" cy="561457"/>
          </a:xfrm>
          <a:prstGeom prst="star5">
            <a:avLst/>
          </a:prstGeom>
          <a:solidFill>
            <a:srgbClr val="3BC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 rot="602625">
            <a:off x="9495131" y="2266399"/>
            <a:ext cx="648072" cy="588258"/>
          </a:xfrm>
          <a:prstGeom prst="star5">
            <a:avLst/>
          </a:prstGeom>
          <a:solidFill>
            <a:srgbClr val="8A004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 rot="602625">
            <a:off x="1494130" y="1173338"/>
            <a:ext cx="648072" cy="588258"/>
          </a:xfrm>
          <a:prstGeom prst="star5">
            <a:avLst/>
          </a:prstGeom>
          <a:solidFill>
            <a:srgbClr val="33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26" y="533400"/>
            <a:ext cx="32766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Why?  That’s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the Point!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2743200"/>
            <a:ext cx="5943600" cy="2667000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There are 20 key </a:t>
            </a:r>
            <a:r>
              <a:rPr lang="en-US" sz="2800" b="1" dirty="0">
                <a:solidFill>
                  <a:srgbClr val="0070C0"/>
                </a:solidFill>
              </a:rPr>
              <a:t>“feast and festival” verses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in the </a:t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Old Testament that have been manipulated and tampered with </a:t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to lead one to believe</a:t>
            </a:r>
            <a:r>
              <a:rPr lang="en-US" sz="2800" dirty="0">
                <a:solidFill>
                  <a:srgbClr val="C00000"/>
                </a:solidFill>
              </a:rPr>
              <a:t> the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Feast </a:t>
            </a:r>
            <a:r>
              <a:rPr lang="en-US" sz="2800" dirty="0">
                <a:solidFill>
                  <a:srgbClr val="C00000"/>
                </a:solidFill>
              </a:rPr>
              <a:t>Months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really do </a:t>
            </a:r>
            <a:r>
              <a:rPr lang="en-US" sz="2800" dirty="0">
                <a:solidFill>
                  <a:srgbClr val="C00000"/>
                </a:solidFill>
              </a:rPr>
              <a:t>begin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with the “new moon.”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9218" name="Picture 2" descr="C:\Users\Rae\Desktop\Flat Earth\bo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6" y="152401"/>
            <a:ext cx="2352674" cy="22177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752765"/>
            <a:ext cx="10515600" cy="954107"/>
          </a:xfrm>
          <a:prstGeom prst="rect">
            <a:avLst/>
          </a:prstGeom>
          <a:solidFill>
            <a:srgbClr val="E2C29C">
              <a:alpha val="5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>
                <a:solidFill>
                  <a:srgbClr val="9FB8CD">
                    <a:lumMod val="50000"/>
                  </a:srgbClr>
                </a:solidFill>
                <a:latin typeface="Arial Rounded MT Bold" pitchFamily="34" charset="0"/>
                <a:cs typeface="Khmer UI" pitchFamily="34" charset="0"/>
              </a:rPr>
              <a:t>We must recognize this glaring counterfeit.</a:t>
            </a:r>
          </a:p>
          <a:p>
            <a:pPr algn="ctr"/>
            <a:r>
              <a:rPr lang="en-US" sz="2800" b="1" dirty="0">
                <a:solidFill>
                  <a:srgbClr val="9FB8CD">
                    <a:lumMod val="50000"/>
                  </a:srgbClr>
                </a:solidFill>
                <a:latin typeface="Arial Rounded MT Bold" pitchFamily="34" charset="0"/>
                <a:cs typeface="Khmer UI" pitchFamily="34" charset="0"/>
              </a:rPr>
              <a:t>Non-Torah Verses must be in alignment with Torah Truths.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582400" y="6340475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C6552-42F6-43F2-A3FB-E92E8C09004E}" type="slidenum">
              <a:rPr lang="en-US" b="1" smtClean="0"/>
              <a:pPr/>
              <a:t>67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93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3000">
              <a:schemeClr val="accent1">
                <a:lumMod val="20000"/>
                <a:lumOff val="80000"/>
              </a:schemeClr>
            </a:gs>
            <a:gs pos="74000">
              <a:schemeClr val="accent5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20" y="189864"/>
            <a:ext cx="10702980" cy="8699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Alignment of Psalm 81:3 &amp; Numbers 10:10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447800" y="2438400"/>
            <a:ext cx="4876800" cy="3505201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en-US" sz="2000" dirty="0"/>
              <a:t>[1450 BC]  </a:t>
            </a:r>
            <a:r>
              <a:rPr lang="en-US" b="1" dirty="0">
                <a:solidFill>
                  <a:srgbClr val="0070C0"/>
                </a:solidFill>
              </a:rPr>
              <a:t>Num 10:10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/>
              <a:t>… </a:t>
            </a:r>
            <a:r>
              <a:rPr lang="en-US" b="1" u="sng" dirty="0"/>
              <a:t>in your solemn</a:t>
            </a:r>
            <a:r>
              <a:rPr lang="en-US" b="1" dirty="0"/>
              <a:t> </a:t>
            </a:r>
            <a:r>
              <a:rPr lang="en-US" sz="1800" dirty="0"/>
              <a:t>[feast]  </a:t>
            </a:r>
            <a:r>
              <a:rPr lang="en-US" b="1" u="sng" dirty="0"/>
              <a:t>days</a:t>
            </a:r>
            <a:r>
              <a:rPr lang="en-US" dirty="0"/>
              <a:t>, and </a:t>
            </a:r>
            <a:r>
              <a:rPr lang="en-US" b="1" u="sng" dirty="0">
                <a:solidFill>
                  <a:srgbClr val="002060"/>
                </a:solidFill>
              </a:rPr>
              <a:t>in the beginnings of your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months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[</a:t>
            </a:r>
            <a:r>
              <a:rPr lang="en-US" sz="2400" b="1" dirty="0">
                <a:solidFill>
                  <a:srgbClr val="002060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H2320</a:t>
            </a:r>
            <a:r>
              <a:rPr lang="en-US" sz="2400" dirty="0"/>
              <a:t>], </a:t>
            </a:r>
            <a:r>
              <a:rPr lang="en-US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ye shall blow with the </a:t>
            </a:r>
            <a:r>
              <a:rPr lang="en-US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trumpets</a:t>
            </a:r>
            <a:r>
              <a:rPr lang="en-US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dirty="0"/>
              <a:t>…</a:t>
            </a:r>
            <a:br>
              <a:rPr lang="en-US" dirty="0"/>
            </a:br>
            <a:endParaRPr lang="en-US" sz="1400" dirty="0"/>
          </a:p>
          <a:p>
            <a:pPr marL="0" indent="0">
              <a:buNone/>
            </a:pPr>
            <a:r>
              <a:rPr lang="en-US" sz="2400" dirty="0"/>
              <a:t>[1030 BC]  </a:t>
            </a:r>
            <a:r>
              <a:rPr lang="en-US" b="1" dirty="0">
                <a:solidFill>
                  <a:srgbClr val="0070C0"/>
                </a:solidFill>
              </a:rPr>
              <a:t>Ps 81:3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Blow up the </a:t>
            </a:r>
            <a:r>
              <a:rPr lang="en-US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trumpet</a:t>
            </a:r>
            <a:r>
              <a:rPr lang="en-US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dirty="0"/>
              <a:t>in the </a:t>
            </a:r>
            <a:r>
              <a:rPr lang="en-US" b="1" dirty="0">
                <a:solidFill>
                  <a:srgbClr val="0070C0"/>
                </a:solidFill>
              </a:rPr>
              <a:t>new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900" b="1" u="sng" strike="sngStrike" dirty="0">
                <a:solidFill>
                  <a:srgbClr val="FF0000"/>
                </a:solidFill>
              </a:rPr>
              <a:t>moon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month</a:t>
            </a:r>
            <a:r>
              <a:rPr lang="en-US" dirty="0"/>
              <a:t> [</a:t>
            </a:r>
            <a:r>
              <a:rPr lang="en-US" b="1" dirty="0"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H2320</a:t>
            </a:r>
            <a:r>
              <a:rPr lang="en-US" dirty="0"/>
              <a:t>], in the time appointed, on our solemn feast day.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477000" y="2362200"/>
            <a:ext cx="5562600" cy="358140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500" dirty="0"/>
              <a:t>The Book of Numbers dates at least </a:t>
            </a:r>
            <a:br>
              <a:rPr lang="en-US" sz="2500" dirty="0"/>
            </a:br>
            <a:r>
              <a:rPr lang="en-US" sz="2500" dirty="0"/>
              <a:t>420 years before Psalms.</a:t>
            </a:r>
          </a:p>
          <a:p>
            <a:pPr lvl="0">
              <a:buFont typeface="Wingdings" pitchFamily="2" charset="2"/>
              <a:buChar char="§"/>
            </a:pPr>
            <a:r>
              <a:rPr lang="en-US" sz="2500" b="1" dirty="0">
                <a:solidFill>
                  <a:srgbClr val="0070C0"/>
                </a:solidFill>
              </a:rPr>
              <a:t>Numbers is Torah;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Psalms is not.</a:t>
            </a:r>
          </a:p>
          <a:p>
            <a:pPr lvl="0">
              <a:buFont typeface="Wingdings" pitchFamily="2" charset="2"/>
              <a:buChar char="§"/>
            </a:pPr>
            <a:r>
              <a:rPr lang="en-US" sz="2500" b="1" dirty="0">
                <a:solidFill>
                  <a:srgbClr val="7030A0"/>
                </a:solidFill>
              </a:rPr>
              <a:t>King David taught according to Torah.</a:t>
            </a:r>
          </a:p>
          <a:p>
            <a:pPr lvl="0">
              <a:buFont typeface="Wingdings" pitchFamily="2" charset="2"/>
              <a:buChar char="§"/>
            </a:pPr>
            <a:r>
              <a:rPr lang="en-US" sz="2500" b="1" dirty="0">
                <a:solidFill>
                  <a:srgbClr val="0070C0"/>
                </a:solidFill>
              </a:rPr>
              <a:t>Psalm 81:3 </a:t>
            </a:r>
            <a:r>
              <a:rPr lang="en-US" sz="2500" dirty="0"/>
              <a:t>must come into alignment with </a:t>
            </a:r>
            <a:r>
              <a:rPr lang="en-US" sz="2500" b="1" dirty="0">
                <a:solidFill>
                  <a:srgbClr val="0070C0"/>
                </a:solidFill>
              </a:rPr>
              <a:t>Numbers 10:10.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dirty="0"/>
              <a:t>The </a:t>
            </a:r>
            <a:r>
              <a:rPr lang="en-US" sz="2400" dirty="0" err="1"/>
              <a:t>mis</a:t>
            </a:r>
            <a:r>
              <a:rPr lang="en-US" sz="2400" dirty="0"/>
              <a:t>-translation of </a:t>
            </a:r>
            <a:r>
              <a:rPr lang="en-US" sz="2400" b="1" dirty="0"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H2320 </a:t>
            </a:r>
            <a:r>
              <a:rPr lang="en-US" sz="2400" b="1" dirty="0" err="1"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chodesh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in Psalm 81 </a:t>
            </a:r>
            <a:r>
              <a:rPr lang="en-US" sz="1900" dirty="0"/>
              <a:t>[KJV] </a:t>
            </a:r>
            <a:r>
              <a:rPr lang="en-US" sz="2400" dirty="0"/>
              <a:t>(seen as </a:t>
            </a:r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2400" b="1" u="sng" dirty="0">
                <a:solidFill>
                  <a:srgbClr val="FF0000"/>
                </a:solidFill>
              </a:rPr>
              <a:t>new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moon</a:t>
            </a:r>
            <a:r>
              <a:rPr lang="en-US" sz="2400" b="1" dirty="0">
                <a:solidFill>
                  <a:srgbClr val="FF0000"/>
                </a:solidFill>
              </a:rPr>
              <a:t>”</a:t>
            </a:r>
            <a:r>
              <a:rPr lang="en-US" sz="2400" dirty="0"/>
              <a:t>) should be translated as “</a:t>
            </a:r>
            <a:r>
              <a:rPr lang="en-US" sz="2400" b="1" dirty="0"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new month</a:t>
            </a:r>
            <a:r>
              <a:rPr lang="en-US" sz="2400" dirty="0"/>
              <a:t>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7162800" y="1696402"/>
            <a:ext cx="3886200" cy="640080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/>
              <a:t>Comparison</a:t>
            </a: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1676400" y="1696402"/>
            <a:ext cx="3886200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rtlCol="0" anchor="ctr">
            <a:normAutofit/>
            <a:sp3d extrusionH="57150">
              <a:bevelT w="38100" h="38100" prst="angle"/>
            </a:sp3d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9FB8CD"/>
              </a:buClr>
            </a:pPr>
            <a:r>
              <a:rPr lang="en-US" sz="3200" dirty="0"/>
              <a:t>Scripture Facts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5887720"/>
            <a:ext cx="9144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solidFill>
                  <a:srgbClr val="9FB8CD">
                    <a:lumMod val="50000"/>
                  </a:srgbClr>
                </a:solidFill>
                <a:latin typeface="Rockwell" pitchFamily="18" charset="0"/>
                <a:cs typeface="Khmer UI" pitchFamily="34" charset="0"/>
              </a:rPr>
              <a:t>Remember this question:  Has there been a deliberate attempt by the 1611 translators to save the new moon?</a:t>
            </a:r>
          </a:p>
        </p:txBody>
      </p:sp>
      <p:pic>
        <p:nvPicPr>
          <p:cNvPr id="13" name="Picture 2" descr="C:\Users\Rae\Desktop\Art to file to PS jpeg\red flag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6" y="-10954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 txBox="1">
            <a:spLocks/>
          </p:cNvSpPr>
          <p:nvPr/>
        </p:nvSpPr>
        <p:spPr>
          <a:xfrm rot="5400000">
            <a:off x="-1211221" y="3548159"/>
            <a:ext cx="4063862" cy="879420"/>
          </a:xfrm>
          <a:prstGeom prst="rect">
            <a:avLst/>
          </a:prstGeom>
          <a:solidFill>
            <a:srgbClr val="B83D6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vert270" rtlCol="0" anchor="ctr">
            <a:noAutofit/>
            <a:sp3d extrusionH="57150">
              <a:bevelT w="38100" h="38100"/>
            </a:sp3d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</a:t>
            </a:r>
            <a:b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</a:t>
            </a:r>
            <a:b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</a:t>
            </a:r>
            <a:b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I</a:t>
            </a:r>
            <a:b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</a:t>
            </a:r>
            <a:b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W</a:t>
            </a:r>
          </a:p>
          <a:p>
            <a:pPr algn="ctr"/>
            <a:endParaRPr lang="en-US" sz="32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7848600" y="610123"/>
            <a:ext cx="4212336" cy="990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Comment: 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1400" y="6400800"/>
            <a:ext cx="990600" cy="381000"/>
          </a:xfrm>
        </p:spPr>
        <p:txBody>
          <a:bodyPr>
            <a:normAutofit/>
          </a:bodyPr>
          <a:lstStyle/>
          <a:p>
            <a:fld id="{AA4C6552-42F6-43F2-A3FB-E92E8C09004E}" type="slidenum">
              <a:rPr lang="en-US" sz="1800" smtClean="0"/>
              <a:pPr/>
              <a:t>69</a:t>
            </a:fld>
            <a:endParaRPr lang="en-US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"/>
          </p:nvPr>
        </p:nvSpPr>
        <p:spPr>
          <a:xfrm>
            <a:off x="181621" y="3906418"/>
            <a:ext cx="11722280" cy="2951582"/>
          </a:xfrm>
          <a:solidFill>
            <a:schemeClr val="tx1">
              <a:alpha val="58000"/>
            </a:schemeClr>
          </a:solidFill>
        </p:spPr>
        <p:txBody>
          <a:bodyPr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exiled Jews were indoctrinated with the Babylonian calendar beginning the day with sunset and the month with the crescent moon, </a:t>
            </a: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can see how these two concepts go together.</a:t>
            </a:r>
          </a:p>
          <a:p>
            <a:pPr marL="514350" indent="-514350" algn="ctr">
              <a:buAutoNum type="arabicPeriod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the sun sets - the new day begins; </a:t>
            </a:r>
          </a:p>
          <a:p>
            <a:pPr marL="514350" indent="-514350" algn="ctr">
              <a:buAutoNum type="arabicPeriod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the crescent moon is sighted, the new month begins </a:t>
            </a:r>
            <a:r>
              <a:rPr lang="en-US" sz="3200" u="sng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day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 algn="ctr">
              <a:buNone/>
            </a:pPr>
            <a:r>
              <a:rPr lang="en-US" sz="4100" dirty="0">
                <a:ln>
                  <a:solidFill>
                    <a:srgbClr val="CC0066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 what </a:t>
            </a:r>
            <a:r>
              <a:rPr lang="en-US" sz="4100" dirty="0" err="1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Yahuah’s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100" dirty="0">
                <a:ln>
                  <a:solidFill>
                    <a:srgbClr val="CC0066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 Calendar teaches, this new pagan calendar was eventually declared as a Torah truth.</a:t>
            </a:r>
            <a:endParaRPr lang="en-US" sz="3600" dirty="0">
              <a:ln>
                <a:solidFill>
                  <a:srgbClr val="CC0066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 rot="20558577">
            <a:off x="9064590" y="135220"/>
            <a:ext cx="648072" cy="588258"/>
          </a:xfrm>
          <a:prstGeom prst="star5">
            <a:avLst/>
          </a:prstGeom>
          <a:solidFill>
            <a:srgbClr val="A568D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 rot="441147">
            <a:off x="9868970" y="1619893"/>
            <a:ext cx="648072" cy="561457"/>
          </a:xfrm>
          <a:prstGeom prst="star5">
            <a:avLst/>
          </a:prstGeom>
          <a:solidFill>
            <a:srgbClr val="3BC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 rot="602625">
            <a:off x="5075530" y="481353"/>
            <a:ext cx="648072" cy="588258"/>
          </a:xfrm>
          <a:prstGeom prst="star5">
            <a:avLst/>
          </a:prstGeom>
          <a:solidFill>
            <a:srgbClr val="8A004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 rot="602625">
            <a:off x="1078673" y="166491"/>
            <a:ext cx="648072" cy="588258"/>
          </a:xfrm>
          <a:prstGeom prst="star5">
            <a:avLst/>
          </a:prstGeom>
          <a:solidFill>
            <a:srgbClr val="33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 rot="602625">
            <a:off x="639540" y="2903894"/>
            <a:ext cx="648072" cy="588258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20910671">
            <a:off x="6571974" y="1735499"/>
            <a:ext cx="992697" cy="10278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oon 22"/>
          <p:cNvSpPr/>
          <p:nvPr/>
        </p:nvSpPr>
        <p:spPr>
          <a:xfrm rot="1324655" flipH="1">
            <a:off x="5767755" y="288480"/>
            <a:ext cx="422679" cy="729537"/>
          </a:xfrm>
          <a:prstGeom prst="moon">
            <a:avLst>
              <a:gd name="adj" fmla="val 19562"/>
            </a:avLst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Moon 23"/>
          <p:cNvSpPr/>
          <p:nvPr/>
        </p:nvSpPr>
        <p:spPr>
          <a:xfrm rot="20857605" flipH="1">
            <a:off x="11522787" y="336421"/>
            <a:ext cx="306511" cy="729537"/>
          </a:xfrm>
          <a:prstGeom prst="moon">
            <a:avLst>
              <a:gd name="adj" fmla="val 6015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Moon 24"/>
          <p:cNvSpPr/>
          <p:nvPr/>
        </p:nvSpPr>
        <p:spPr>
          <a:xfrm rot="441147">
            <a:off x="587098" y="1298786"/>
            <a:ext cx="415347" cy="696299"/>
          </a:xfrm>
          <a:prstGeom prst="moon">
            <a:avLst>
              <a:gd name="adj" fmla="val 36662"/>
            </a:avLst>
          </a:prstGeom>
          <a:solidFill>
            <a:srgbClr val="3BC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910671">
            <a:off x="6605027" y="-1915300"/>
            <a:ext cx="2527351" cy="24221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0548" y="5066125"/>
            <a:ext cx="11049000" cy="17918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 In Strong’s H3391 &lt;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yerach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had two listings for “moon.”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2.  When searching Englishman’s for “H3391” eleven [11] other references were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      found as using the word “month[s]” for a total of 13 matches for H3391.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2907C"/>
                </a:solidFill>
              </a:rPr>
              <a:t>3.  How does this affect the final total given as 274 months?  (Let’s continue to see.)</a:t>
            </a:r>
          </a:p>
          <a:p>
            <a:pPr marL="457200" indent="-457200">
              <a:buAutoNum type="arabicPeriod" startAt="2"/>
            </a:pP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Art on Desktop - 1\Charts\B.  Hebrew #'s for Moon Study  Fort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8" y="97361"/>
            <a:ext cx="8835138" cy="496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282428" y="457200"/>
            <a:ext cx="2757172" cy="44958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Possible</a:t>
            </a:r>
            <a:b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Discrepancy #2 </a:t>
            </a:r>
            <a:b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The </a:t>
            </a:r>
            <a:b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Moon Study Book Mark</a:t>
            </a:r>
            <a:b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endParaRPr lang="en-US" sz="2700" b="1" cap="none" dirty="0">
              <a:ln w="1905"/>
              <a:solidFill>
                <a:srgbClr val="8E002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45919"/>
            <a:ext cx="5334000" cy="5683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39840" y="1645920"/>
            <a:ext cx="2499360" cy="56834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235188" y="1905000"/>
            <a:ext cx="278132" cy="2588568"/>
          </a:xfrm>
          <a:prstGeom prst="straightConnector1">
            <a:avLst/>
          </a:prstGeom>
          <a:ln w="57150">
            <a:solidFill>
              <a:srgbClr val="009999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2080" y="1752600"/>
            <a:ext cx="6096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7664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11811000" cy="9906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There are NO New Moons for Yahuah’s Festal Months!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7600" y="64008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67000" y="1752600"/>
            <a:ext cx="7315200" cy="3124200"/>
          </a:xfrm>
          <a:solidFill>
            <a:schemeClr val="tx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endParaRPr lang="en-US" sz="17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This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error has been accepted as a 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“Torah truth” likely because most people examined only these 20 verses. 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The majority of these verses are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set in the context of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Sabbaths,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br>
              <a:rPr lang="en-US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moons,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along with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Feasts and Festivals.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Problem: they are ALL non-Torah verses! </a:t>
            </a: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953000"/>
            <a:ext cx="103632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</a:rPr>
              <a:t>As mentioned before 20 verses represent only 7% of the 283 </a:t>
            </a:r>
            <a:br>
              <a:rPr lang="en-US" sz="28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</a:rPr>
            </a:b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</a:rPr>
              <a:t>[PC Study Bible] references that must be searched out. </a:t>
            </a:r>
          </a:p>
          <a:p>
            <a:pPr algn="ctr"/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</a:rPr>
              <a:t>(Note:  H2320 references may differ with study tools. </a:t>
            </a:r>
            <a:br>
              <a:rPr lang="en-US" sz="28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</a:rPr>
            </a:b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</a:rPr>
              <a:t>E-Sword = 279;  Blue Letter Bible = 276.)</a:t>
            </a:r>
          </a:p>
        </p:txBody>
      </p:sp>
    </p:spTree>
    <p:extLst>
      <p:ext uri="{BB962C8B-B14F-4D97-AF65-F5344CB8AC3E}">
        <p14:creationId xmlns:p14="http://schemas.microsoft.com/office/powerpoint/2010/main" val="9089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63812"/>
            <a:ext cx="5694423" cy="3074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1676400"/>
            <a:ext cx="7086600" cy="5486400"/>
          </a:xfrm>
        </p:spPr>
        <p:txBody>
          <a:bodyPr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1611 Translators absolutely </a:t>
            </a:r>
            <a:r>
              <a:rPr lang="en-US" sz="3600" b="1" dirty="0" err="1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</a:t>
            </a:r>
            <a: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-translated the 20 non-Torah verses using “new moons” instead of “new months.”  </a:t>
            </a:r>
          </a:p>
          <a:p>
            <a:pPr marL="685800" lvl="2" indent="0">
              <a:buNone/>
            </a:pPr>
            <a:r>
              <a:rPr lang="en-US" sz="13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47:13 is the “red flag” </a:t>
            </a:r>
            <a:b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showing the Translators </a:t>
            </a:r>
            <a:b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have </a:t>
            </a:r>
            <a:r>
              <a:rPr lang="en-US" sz="3600" b="1" dirty="0" err="1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</a:t>
            </a:r>
            <a: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-translated this verse without altering the context.  However, in this case they left H2320 as “monthly” rather than specifying the moon context.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430000" y="6553200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AA4C6552-42F6-43F2-A3FB-E92E8C09004E}" type="slidenum">
              <a:rPr lang="en-US" smtClean="0">
                <a:solidFill>
                  <a:schemeClr val="bg1"/>
                </a:solidFill>
              </a:rPr>
              <a:t>71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609600" y="76200"/>
            <a:ext cx="10896600" cy="1295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 w="5080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These things are certain:</a:t>
            </a:r>
          </a:p>
        </p:txBody>
      </p:sp>
    </p:spTree>
    <p:extLst>
      <p:ext uri="{BB962C8B-B14F-4D97-AF65-F5344CB8AC3E}">
        <p14:creationId xmlns:p14="http://schemas.microsoft.com/office/powerpoint/2010/main" val="14516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9199"/>
            <a:ext cx="106680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04600" y="632460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/>
              <a:t>72</a:t>
            </a:fld>
            <a:endParaRPr lang="en-US" dirty="0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609600" y="152400"/>
            <a:ext cx="10896600" cy="1295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Audience Participation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81600"/>
            <a:ext cx="12115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8E00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your thoughts on why the Translators of 1611 would succumb to such a final decision?</a:t>
            </a:r>
          </a:p>
        </p:txBody>
      </p:sp>
    </p:spTree>
    <p:extLst>
      <p:ext uri="{BB962C8B-B14F-4D97-AF65-F5344CB8AC3E}">
        <p14:creationId xmlns:p14="http://schemas.microsoft.com/office/powerpoint/2010/main" val="26709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0" y="640080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chemeClr val="bg1"/>
                </a:solidFill>
              </a:rPr>
              <a:t>73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304800" y="381000"/>
            <a:ext cx="6781800" cy="48768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2 things that can be considered: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prevalent Papal Roman influence, less than 100 years from Luther;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1500+ years of Jewish Traditional influence </a:t>
            </a:r>
            <a:b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roots in Babylon.</a:t>
            </a:r>
          </a:p>
          <a:p>
            <a:pPr lvl="2"/>
            <a:r>
              <a:rPr lang="en-US" sz="3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742950" indent="-742950">
              <a:buAutoNum type="arabicPeriod"/>
            </a:pPr>
            <a:endParaRPr lang="en-US" sz="3600" b="1" dirty="0">
              <a:ln w="50800"/>
              <a:solidFill>
                <a:srgbClr val="FBD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ln w="50800"/>
              <a:solidFill>
                <a:srgbClr val="FBD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273040"/>
            <a:ext cx="11963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/>
                <a:latin typeface="Segoe Print" pitchFamily="2" charset="0"/>
              </a:rPr>
              <a:t>Were these </a:t>
            </a:r>
            <a:r>
              <a:rPr lang="en-US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/>
                <a:latin typeface="Segoe Print" pitchFamily="2" charset="0"/>
              </a:rPr>
              <a:t>mis</a:t>
            </a:r>
            <a:r>
              <a:rPr lang="en-US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/>
                <a:latin typeface="Segoe Print" pitchFamily="2" charset="0"/>
              </a:rPr>
              <a:t>-translations done deliberately to remove Covenant Calendar keys in non-Torah books?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2700" y="4267200"/>
            <a:ext cx="4991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/>
                <a:latin typeface="Ravie" pitchFamily="82" charset="0"/>
              </a:rPr>
              <a:t>Question: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/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0" y="640080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chemeClr val="bg1"/>
                </a:solidFill>
              </a:rPr>
              <a:t>74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152400" y="381000"/>
            <a:ext cx="7772400" cy="6629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else to consider:</a:t>
            </a:r>
            <a:br>
              <a:rPr lang="en-US" sz="48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ln w="50800"/>
              <a:solidFill>
                <a:srgbClr val="FBD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Torah has 86 matches for H2320 all noted as “month.”</a:t>
            </a:r>
            <a:br>
              <a:rPr lang="en-US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b="1" dirty="0">
              <a:ln w="50800"/>
              <a:solidFill>
                <a:srgbClr val="FBD5BD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b="1" u="sng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Torah verse using H2320 &lt;</a:t>
            </a:r>
            <a:r>
              <a:rPr lang="en-US" b="1" dirty="0" err="1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chodesh</a:t>
            </a:r>
            <a:r>
              <a:rPr lang="en-US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was tampered with to read “moon” rather </a:t>
            </a:r>
            <a:br>
              <a:rPr lang="en-US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“month”!  </a:t>
            </a:r>
            <a:r>
              <a:rPr lang="en-US" b="1" dirty="0">
                <a:ln w="50800"/>
                <a:solidFill>
                  <a:srgbClr val="F4A58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b="1" dirty="0">
              <a:ln w="50800"/>
              <a:solidFill>
                <a:srgbClr val="FBD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5645" y="3124200"/>
            <a:ext cx="3676006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Yahuah</a:t>
            </a:r>
            <a:br>
              <a:rPr lang="en-US" sz="44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His hand</a:t>
            </a:r>
            <a:br>
              <a:rPr lang="en-US" sz="44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Torah to</a:t>
            </a:r>
            <a:br>
              <a:rPr lang="en-US" sz="44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preserve His</a:t>
            </a:r>
            <a:br>
              <a:rPr lang="en-US" sz="44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 w="50800"/>
                <a:solidFill>
                  <a:srgbClr val="FBD5B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 keys?</a:t>
            </a:r>
            <a:endParaRPr lang="en-U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C:\Users\Rae\Desktop\key pn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092">
            <a:off x="8950499" y="-85899"/>
            <a:ext cx="30988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5368290" y="6210300"/>
            <a:ext cx="4385310" cy="952500"/>
          </a:xfrm>
          <a:prstGeom prst="rect">
            <a:avLst/>
          </a:prstGeo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300" dirty="0">
                <a:ln w="50800"/>
                <a:solidFill>
                  <a:srgbClr val="F4A58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Amazing</a:t>
            </a:r>
            <a:r>
              <a:rPr lang="en-US" sz="3600" b="1" dirty="0">
                <a:ln w="50800"/>
                <a:solidFill>
                  <a:srgbClr val="F4A58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!  </a:t>
            </a:r>
          </a:p>
          <a:p>
            <a:r>
              <a:rPr lang="en-US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2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7848600" y="610123"/>
            <a:ext cx="4212336" cy="990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>
                <a:ln w="50800"/>
                <a:solidFill>
                  <a:srgbClr val="FBD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 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1400" y="6400800"/>
            <a:ext cx="990600" cy="381000"/>
          </a:xfrm>
        </p:spPr>
        <p:txBody>
          <a:bodyPr>
            <a:normAutofit/>
          </a:bodyPr>
          <a:lstStyle/>
          <a:p>
            <a:fld id="{AA4C6552-42F6-43F2-A3FB-E92E8C09004E}" type="slidenum">
              <a:rPr lang="en-US" sz="1800" smtClean="0"/>
              <a:pPr/>
              <a:t>75</a:t>
            </a:fld>
            <a:endParaRPr lang="en-US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"/>
          </p:nvPr>
        </p:nvSpPr>
        <p:spPr>
          <a:xfrm>
            <a:off x="655522" y="3906418"/>
            <a:ext cx="10774478" cy="2951582"/>
          </a:xfrm>
          <a:solidFill>
            <a:schemeClr val="tx1">
              <a:alpha val="58000"/>
            </a:schemeClr>
          </a:solidFill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translators would have translated </a:t>
            </a:r>
            <a:r>
              <a:rPr lang="en-US" sz="3200" dirty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H2320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“new month”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</a:t>
            </a:r>
            <a:r>
              <a:rPr lang="en-US" sz="3200" dirty="0"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“new moon”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20 verses </a:t>
            </a: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examination, would that have made a difference </a:t>
            </a: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understanding the commencement of </a:t>
            </a:r>
            <a:b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Yahuah's festal month today?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should be NO question about this</a:t>
            </a:r>
            <a:r>
              <a:rPr lang="en-US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 rot="20558577">
            <a:off x="9064590" y="135220"/>
            <a:ext cx="648072" cy="588258"/>
          </a:xfrm>
          <a:prstGeom prst="star5">
            <a:avLst/>
          </a:prstGeom>
          <a:solidFill>
            <a:srgbClr val="A568D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 rot="441147">
            <a:off x="9868970" y="1619893"/>
            <a:ext cx="648072" cy="561457"/>
          </a:xfrm>
          <a:prstGeom prst="star5">
            <a:avLst/>
          </a:prstGeom>
          <a:solidFill>
            <a:srgbClr val="3BC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 rot="602625">
            <a:off x="5075530" y="481353"/>
            <a:ext cx="648072" cy="588258"/>
          </a:xfrm>
          <a:prstGeom prst="star5">
            <a:avLst/>
          </a:prstGeom>
          <a:solidFill>
            <a:srgbClr val="8A004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 rot="602625">
            <a:off x="1078673" y="166491"/>
            <a:ext cx="648072" cy="588258"/>
          </a:xfrm>
          <a:prstGeom prst="star5">
            <a:avLst/>
          </a:prstGeom>
          <a:solidFill>
            <a:srgbClr val="33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 rot="602625">
            <a:off x="639540" y="2903894"/>
            <a:ext cx="648072" cy="588258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Moon 20"/>
          <p:cNvSpPr/>
          <p:nvPr/>
        </p:nvSpPr>
        <p:spPr>
          <a:xfrm rot="602625">
            <a:off x="11428121" y="3392820"/>
            <a:ext cx="415347" cy="729537"/>
          </a:xfrm>
          <a:prstGeom prst="moon">
            <a:avLst>
              <a:gd name="adj" fmla="val 6967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20910671">
            <a:off x="6571974" y="1735499"/>
            <a:ext cx="992697" cy="10278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oon 22"/>
          <p:cNvSpPr/>
          <p:nvPr/>
        </p:nvSpPr>
        <p:spPr>
          <a:xfrm rot="1324655" flipH="1">
            <a:off x="5767755" y="288480"/>
            <a:ext cx="422679" cy="729537"/>
          </a:xfrm>
          <a:prstGeom prst="moon">
            <a:avLst>
              <a:gd name="adj" fmla="val 19562"/>
            </a:avLst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Moon 23"/>
          <p:cNvSpPr/>
          <p:nvPr/>
        </p:nvSpPr>
        <p:spPr>
          <a:xfrm rot="20857605" flipH="1">
            <a:off x="11522787" y="336421"/>
            <a:ext cx="306511" cy="729537"/>
          </a:xfrm>
          <a:prstGeom prst="moon">
            <a:avLst>
              <a:gd name="adj" fmla="val 6015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Moon 24"/>
          <p:cNvSpPr/>
          <p:nvPr/>
        </p:nvSpPr>
        <p:spPr>
          <a:xfrm rot="441147">
            <a:off x="587098" y="1298786"/>
            <a:ext cx="415347" cy="696299"/>
          </a:xfrm>
          <a:prstGeom prst="moon">
            <a:avLst>
              <a:gd name="adj" fmla="val 36662"/>
            </a:avLst>
          </a:prstGeom>
          <a:solidFill>
            <a:srgbClr val="3BC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Moon 25"/>
          <p:cNvSpPr/>
          <p:nvPr/>
        </p:nvSpPr>
        <p:spPr>
          <a:xfrm rot="602625" flipH="1">
            <a:off x="193234" y="5130651"/>
            <a:ext cx="353682" cy="729537"/>
          </a:xfrm>
          <a:prstGeom prst="moon">
            <a:avLst>
              <a:gd name="adj" fmla="val 87500"/>
            </a:avLst>
          </a:prstGeom>
          <a:solidFill>
            <a:srgbClr val="8A004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Moon 26"/>
          <p:cNvSpPr/>
          <p:nvPr/>
        </p:nvSpPr>
        <p:spPr>
          <a:xfrm rot="602625" flipH="1">
            <a:off x="10772898" y="5654456"/>
            <a:ext cx="278144" cy="776558"/>
          </a:xfrm>
          <a:prstGeom prst="moon">
            <a:avLst/>
          </a:prstGeom>
          <a:solidFill>
            <a:srgbClr val="33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910671">
            <a:off x="6605027" y="-1915300"/>
            <a:ext cx="2527351" cy="24221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6400" y="6446837"/>
            <a:ext cx="2743200" cy="365125"/>
          </a:xfrm>
        </p:spPr>
        <p:txBody>
          <a:bodyPr/>
          <a:lstStyle/>
          <a:p>
            <a:fld id="{AA4C6552-42F6-43F2-A3FB-E92E8C09004E}" type="slidenum">
              <a:rPr lang="en-US" smtClean="0">
                <a:solidFill>
                  <a:srgbClr val="002060"/>
                </a:solidFill>
              </a:rPr>
              <a:t>76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381000"/>
            <a:ext cx="5414058" cy="1371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now we know, right </a:t>
            </a:r>
            <a:r>
              <a:rPr lang="en-US" sz="3600" b="1" dirty="0" err="1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mr.</a:t>
            </a:r>
            <a:r>
              <a:rPr lang="en-US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Simplified Arabic Fixed" pitchFamily="49" charset="-78"/>
                <a:cs typeface="Simplified Arabic Fixed" pitchFamily="49" charset="-78"/>
              </a:rPr>
              <a:t> graduate?!</a:t>
            </a:r>
            <a:endParaRPr lang="en-US" sz="3600" b="1" dirty="0">
              <a:ln w="10541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86400" y="304800"/>
            <a:ext cx="5930288" cy="176031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yes, we now know a little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more of what happened for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Yahuah’s Covenant Calendar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Keys to be lost.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76600" y="2895600"/>
            <a:ext cx="5334000" cy="373380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However: 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the Lexicon writers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and 1611 translators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are not the only ones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that have tampered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with the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Covenant Calendar Keys!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There’s more to this story. </a:t>
            </a:r>
          </a:p>
        </p:txBody>
      </p:sp>
    </p:spTree>
    <p:extLst>
      <p:ext uri="{BB962C8B-B14F-4D97-AF65-F5344CB8AC3E}">
        <p14:creationId xmlns:p14="http://schemas.microsoft.com/office/powerpoint/2010/main" val="3446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80800" y="6400800"/>
            <a:ext cx="711200" cy="381000"/>
          </a:xfrm>
        </p:spPr>
        <p:txBody>
          <a:bodyPr/>
          <a:lstStyle/>
          <a:p>
            <a:fld id="{AA4C6552-42F6-43F2-A3FB-E92E8C09004E}" type="slidenum">
              <a:rPr lang="en-US" smtClean="0"/>
              <a:t>77</a:t>
            </a:fld>
            <a:endParaRPr lang="en-US" dirty="0"/>
          </a:p>
        </p:txBody>
      </p:sp>
      <p:pic>
        <p:nvPicPr>
          <p:cNvPr id="3" name="Picture 3" descr="F:\Art on Desktop - 1\All white man clip art\3d white people\question white man lime gree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80" y="3524373"/>
            <a:ext cx="2743200" cy="2735295"/>
          </a:xfrm>
          <a:prstGeom prst="rect">
            <a:avLst/>
          </a:prstGeom>
          <a:noFill/>
          <a:effectLst>
            <a:softEdge rad="584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752600"/>
            <a:ext cx="11658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avie" pitchFamily="82" charset="0"/>
              </a:rPr>
              <a:t>We must search for the answer to our original question!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720" y="3277612"/>
            <a:ext cx="38760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B83D6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Who else may be responsible for taking away the Keys to Yahuah’s Covenant Calendar?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4200" y="3048000"/>
            <a:ext cx="32766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Israel?      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Galilee?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Samaria?    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Judah?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Others?  </a:t>
            </a:r>
            <a:endParaRPr lang="en-US" sz="2400" b="1" cap="none" spc="0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8E002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pic>
        <p:nvPicPr>
          <p:cNvPr id="7" name="Picture 4" descr="C:\Users\Rae\Desktop\keys tra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67158"/>
            <a:ext cx="2590800" cy="2199797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44400" y="0"/>
            <a:ext cx="9296400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Read Genesis 49:21.  Just a simple innocent verse!   ????   No!  Galilee is within the land inheritance of Naphtali.  </a:t>
            </a:r>
            <a:r>
              <a:rPr lang="en-CA" sz="3200" dirty="0" err="1">
                <a:solidFill>
                  <a:schemeClr val="tx1"/>
                </a:solidFill>
              </a:rPr>
              <a:t>Galileeans</a:t>
            </a:r>
            <a:r>
              <a:rPr lang="en-CA" sz="3200" dirty="0">
                <a:solidFill>
                  <a:schemeClr val="tx1"/>
                </a:solidFill>
              </a:rPr>
              <a:t> kept Dawn!  </a:t>
            </a:r>
            <a:r>
              <a:rPr lang="en-CA" sz="3200" dirty="0" err="1">
                <a:solidFill>
                  <a:schemeClr val="tx1"/>
                </a:solidFill>
              </a:rPr>
              <a:t>Yahusha’s</a:t>
            </a:r>
            <a:r>
              <a:rPr lang="en-CA" sz="3200" dirty="0">
                <a:solidFill>
                  <a:schemeClr val="tx1"/>
                </a:solidFill>
              </a:rPr>
              <a:t> 11 disciples were from Galilee. The people living in the land of Galilee spoke (lived) out </a:t>
            </a:r>
            <a:r>
              <a:rPr lang="en-CA" sz="3200" dirty="0" err="1">
                <a:solidFill>
                  <a:schemeClr val="tx1"/>
                </a:solidFill>
              </a:rPr>
              <a:t>Yahuah’s</a:t>
            </a:r>
            <a:r>
              <a:rPr lang="en-CA" sz="3200" dirty="0">
                <a:solidFill>
                  <a:schemeClr val="tx1"/>
                </a:solidFill>
              </a:rPr>
              <a:t> Word in truth! That is why the </a:t>
            </a:r>
            <a:r>
              <a:rPr lang="en-CA" sz="3200" dirty="0" err="1">
                <a:solidFill>
                  <a:schemeClr val="tx1"/>
                </a:solidFill>
              </a:rPr>
              <a:t>Galileeans</a:t>
            </a:r>
            <a:r>
              <a:rPr lang="en-CA" sz="3200" dirty="0">
                <a:solidFill>
                  <a:schemeClr val="tx1"/>
                </a:solidFill>
              </a:rPr>
              <a:t> were hated and despised by Judah! Yet Genesis 49:21 tells us where to find truth! My Bible says – “he gives words of eloquence” or in other words Naphtali speaks </a:t>
            </a:r>
            <a:r>
              <a:rPr lang="en-CA" sz="3200" dirty="0" err="1">
                <a:solidFill>
                  <a:schemeClr val="tx1"/>
                </a:solidFill>
              </a:rPr>
              <a:t>Yahuah’s</a:t>
            </a:r>
            <a:r>
              <a:rPr lang="en-CA" sz="3200" dirty="0">
                <a:solidFill>
                  <a:schemeClr val="tx1"/>
                </a:solidFill>
              </a:rPr>
              <a:t> Word! Whenever there is opposition to </a:t>
            </a:r>
            <a:r>
              <a:rPr lang="en-CA" sz="3200" dirty="0" err="1">
                <a:solidFill>
                  <a:schemeClr val="tx1"/>
                </a:solidFill>
              </a:rPr>
              <a:t>Yahuah’s</a:t>
            </a:r>
            <a:r>
              <a:rPr lang="en-CA" sz="3200" dirty="0">
                <a:solidFill>
                  <a:schemeClr val="tx1"/>
                </a:solidFill>
              </a:rPr>
              <a:t> will, it seems Judah is always involved.   </a:t>
            </a:r>
          </a:p>
        </p:txBody>
      </p:sp>
    </p:spTree>
    <p:extLst>
      <p:ext uri="{BB962C8B-B14F-4D97-AF65-F5344CB8AC3E}">
        <p14:creationId xmlns:p14="http://schemas.microsoft.com/office/powerpoint/2010/main" val="9632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 descr="C:\Users\Rae\Desktop\keys t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64203"/>
            <a:ext cx="4114800" cy="3493797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9372600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C6552-42F6-43F2-A3FB-E92E8C09004E}" type="slidenum">
              <a:rPr lang="en-US" sz="1600" smtClean="0">
                <a:solidFill>
                  <a:schemeClr val="tx1"/>
                </a:solidFill>
              </a:rPr>
              <a:pPr/>
              <a:t>78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F:\Art on Desktop - 1\what_next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6400800" cy="280987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19800" y="0"/>
            <a:ext cx="6172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To </a:t>
            </a:r>
            <a:r>
              <a:rPr lang="en-US" sz="48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find out who</a:t>
            </a:r>
            <a:r>
              <a:rPr lang="en-US" sz="48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 else is</a:t>
            </a:r>
            <a:r>
              <a:rPr lang="en-US" sz="48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 guilty and what </a:t>
            </a:r>
            <a:br>
              <a:rPr lang="en-US" sz="48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</a:br>
            <a:r>
              <a:rPr lang="en-US" sz="48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happened to Yahuah’s</a:t>
            </a:r>
            <a:br>
              <a:rPr lang="en-US" sz="48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</a:br>
            <a:r>
              <a:rPr lang="en-US" sz="48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Covenant Calendar </a:t>
            </a:r>
            <a:br>
              <a:rPr lang="en-US" sz="48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</a:br>
            <a:r>
              <a:rPr lang="en-US" sz="48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Keys … </a:t>
            </a:r>
          </a:p>
        </p:txBody>
      </p:sp>
      <p:pic>
        <p:nvPicPr>
          <p:cNvPr id="9" name="Picture 4" descr="C:\Users\Rae\Desktop\court-gavel-1024x6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870" y="4800600"/>
            <a:ext cx="3048000" cy="1905000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11034" y="3785652"/>
            <a:ext cx="6858000" cy="2362200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ln w="1905">
                  <a:solidFill>
                    <a:srgbClr val="002060"/>
                  </a:solidFill>
                </a:ln>
                <a:solidFill>
                  <a:srgbClr val="C55A1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“My People Have Forsaken </a:t>
            </a:r>
            <a:br>
              <a:rPr lang="en-US" sz="3600" b="1" dirty="0">
                <a:ln w="1905">
                  <a:solidFill>
                    <a:srgbClr val="002060"/>
                  </a:solidFill>
                </a:ln>
                <a:solidFill>
                  <a:srgbClr val="C55A1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</a:br>
            <a:r>
              <a:rPr lang="en-US" sz="3600" b="1" dirty="0">
                <a:ln w="1905">
                  <a:solidFill>
                    <a:srgbClr val="002060"/>
                  </a:solidFill>
                </a:ln>
                <a:solidFill>
                  <a:srgbClr val="C55A1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Me for the </a:t>
            </a:r>
            <a:r>
              <a:rPr lang="en-US" sz="3600" b="1" dirty="0" err="1">
                <a:ln w="1905">
                  <a:solidFill>
                    <a:srgbClr val="002060"/>
                  </a:solidFill>
                </a:ln>
                <a:solidFill>
                  <a:srgbClr val="C55A1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Moonth</a:t>
            </a:r>
            <a:r>
              <a:rPr lang="en-US" sz="3600" b="1" dirty="0">
                <a:ln w="1905">
                  <a:solidFill>
                    <a:srgbClr val="002060"/>
                  </a:solidFill>
                </a:ln>
                <a:solidFill>
                  <a:srgbClr val="C55A1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?”</a:t>
            </a:r>
            <a:endParaRPr lang="en-US" sz="1800" b="1" dirty="0">
              <a:ln w="1905">
                <a:solidFill>
                  <a:srgbClr val="002060"/>
                </a:solidFill>
              </a:ln>
              <a:solidFill>
                <a:srgbClr val="C55A1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n w="1905">
                  <a:solidFill>
                    <a:srgbClr val="002060"/>
                  </a:solidFill>
                </a:ln>
                <a:solidFill>
                  <a:srgbClr val="C55A1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(on Nov 2/18)</a:t>
            </a:r>
            <a:endParaRPr lang="en-US" b="1" dirty="0">
              <a:ln w="1905">
                <a:solidFill>
                  <a:srgbClr val="002060"/>
                </a:solidFill>
              </a:ln>
              <a:solidFill>
                <a:srgbClr val="C55A1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2748063"/>
            <a:ext cx="5867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>
                  <a:solidFill>
                    <a:srgbClr val="F4A583"/>
                  </a:solidFill>
                </a:ln>
                <a:solidFill>
                  <a:srgbClr val="FFD9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Part </a:t>
            </a:r>
            <a:r>
              <a:rPr lang="en-US" sz="3200" b="1" dirty="0">
                <a:ln w="11430">
                  <a:solidFill>
                    <a:srgbClr val="F4A583"/>
                  </a:solidFill>
                </a:ln>
                <a:solidFill>
                  <a:srgbClr val="FFD9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8</a:t>
            </a:r>
            <a:r>
              <a:rPr lang="en-US" sz="3200" b="1" cap="none" spc="0" dirty="0">
                <a:ln w="11430">
                  <a:solidFill>
                    <a:srgbClr val="F4A583"/>
                  </a:solidFill>
                </a:ln>
                <a:solidFill>
                  <a:srgbClr val="FFD9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:</a:t>
            </a:r>
            <a:br>
              <a:rPr lang="en-US" sz="3200" b="1" cap="none" spc="0" dirty="0">
                <a:ln w="11430">
                  <a:solidFill>
                    <a:srgbClr val="F4A583"/>
                  </a:solidFill>
                </a:ln>
                <a:solidFill>
                  <a:srgbClr val="FFD9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200" b="1" cap="none" spc="0" dirty="0">
                <a:ln w="11430">
                  <a:solidFill>
                    <a:srgbClr val="F4A583"/>
                  </a:solidFill>
                </a:ln>
                <a:solidFill>
                  <a:srgbClr val="FFD9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Moon!  Oh, the Moon!</a:t>
            </a:r>
            <a:endParaRPr lang="en-US" sz="2800" b="1" cap="none" spc="0" dirty="0">
              <a:ln w="11430">
                <a:solidFill>
                  <a:srgbClr val="F4A583"/>
                </a:solidFill>
              </a:ln>
              <a:solidFill>
                <a:srgbClr val="FFD9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8285" y="5758016"/>
            <a:ext cx="36976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cap="none" spc="0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4A58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9051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  <p:bldP spid="12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-20320"/>
            <a:ext cx="7315200" cy="3733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If you need assistance </a:t>
            </a:r>
            <a:b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with this information, </a:t>
            </a:r>
            <a:b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please send your </a:t>
            </a:r>
            <a:b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questions to</a:t>
            </a:r>
            <a:b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>
                <a:ln w="11430">
                  <a:solidFill>
                    <a:srgbClr val="B83D68"/>
                  </a:solidFill>
                </a:ln>
                <a:solidFill>
                  <a:srgbClr val="FFC9D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Charlene Fortsch </a:t>
            </a:r>
            <a: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</a:t>
            </a:r>
            <a:b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Timothy Astleford: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53800" y="6477000"/>
            <a:ext cx="711200" cy="244476"/>
          </a:xfrm>
        </p:spPr>
        <p:txBody>
          <a:bodyPr>
            <a:noAutofit/>
          </a:bodyPr>
          <a:lstStyle/>
          <a:p>
            <a:fld id="{AA4C6552-42F6-43F2-A3FB-E92E8C09004E}" type="slidenum">
              <a:rPr lang="en-US" smtClean="0">
                <a:solidFill>
                  <a:schemeClr val="bg1"/>
                </a:solidFill>
              </a:rPr>
              <a:t>79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ae\Desktop\Art on Desktop\white man clip art\3d white people\3d hel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244" y="152400"/>
            <a:ext cx="1315156" cy="12192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e\Desktop\email 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40" y="4114799"/>
            <a:ext cx="1414657" cy="10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877800" y="4490753"/>
            <a:ext cx="76089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B83D68"/>
                  </a:solidFill>
                </a:ln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6"/>
              </a:rPr>
              <a:t>charlene@torahtothetribes.com</a:t>
            </a:r>
            <a:b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or</a:t>
            </a:r>
            <a:br>
              <a:rPr lang="en-US" sz="36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Shofar1owr@gmail.com</a:t>
            </a:r>
            <a:r>
              <a:rPr lang="en-US" sz="36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en-US" sz="24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7584" y="4495800"/>
            <a:ext cx="504861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>
                <a:latin typeface="Segoe Print" pitchFamily="2" charset="0"/>
                <a:hlinkClick r:id="rId7"/>
              </a:rPr>
              <a:t>I</a:t>
            </a:r>
            <a:r>
              <a:rPr lang="en-US" sz="3600" dirty="0">
                <a:solidFill>
                  <a:srgbClr val="0037A4"/>
                </a:solidFill>
                <a:latin typeface="Segoe Print" pitchFamily="2" charset="0"/>
                <a:hlinkClick r:id="rId7"/>
              </a:rPr>
              <a:t>nfo@t4study.co</a:t>
            </a:r>
            <a:r>
              <a:rPr lang="en-US" sz="3600" dirty="0">
                <a:latin typeface="Segoe Print" pitchFamily="2" charset="0"/>
                <a:hlinkClick r:id="rId7"/>
              </a:rPr>
              <a:t>m</a:t>
            </a:r>
            <a:r>
              <a:rPr lang="en-US" sz="36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en-US" sz="24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5336342"/>
            <a:ext cx="731819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>
                <a:latin typeface="Segoe Print" pitchFamily="2" charset="0"/>
                <a:hlinkClick r:id="rId8"/>
              </a:rPr>
              <a:t>www.</a:t>
            </a:r>
            <a:r>
              <a:rPr lang="en-US" sz="3600" dirty="0">
                <a:solidFill>
                  <a:srgbClr val="0037A4"/>
                </a:solidFill>
                <a:latin typeface="Segoe Print" pitchFamily="2" charset="0"/>
                <a:hlinkClick r:id="rId8"/>
              </a:rPr>
              <a:t>t4study.com/resources</a:t>
            </a:r>
            <a:r>
              <a:rPr lang="en-US" sz="36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en-US" sz="24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5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4169839"/>
            <a:ext cx="11734800" cy="261196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[2</a:t>
            </a:r>
            <a:r>
              <a:rPr lang="en-US" sz="1800" b="1" dirty="0">
                <a:solidFill>
                  <a:schemeClr val="tx1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]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Strong’s H2320 &lt;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chodesh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has 20 listings for “moon.”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[2</a:t>
            </a:r>
            <a:r>
              <a:rPr lang="en-US" sz="1800" b="1" dirty="0">
                <a:solidFill>
                  <a:schemeClr val="tx1"/>
                </a:solidFill>
              </a:rPr>
              <a:t>b</a:t>
            </a:r>
            <a:r>
              <a:rPr lang="en-US" sz="2400" b="1" dirty="0">
                <a:solidFill>
                  <a:schemeClr val="tx1"/>
                </a:solidFill>
              </a:rPr>
              <a:t>]  </a:t>
            </a:r>
            <a:r>
              <a:rPr lang="en-US" sz="2400" b="1" dirty="0">
                <a:solidFill>
                  <a:srgbClr val="C00000"/>
                </a:solidFill>
              </a:rPr>
              <a:t>When searching Englishman’s for “H2320” - 283 matches are found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         using the words moon[s]; month[s]; monthly, etc.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[2</a:t>
            </a:r>
            <a:r>
              <a:rPr lang="en-US" sz="1800" b="1" dirty="0">
                <a:solidFill>
                  <a:schemeClr val="tx1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]  </a:t>
            </a:r>
            <a:r>
              <a:rPr lang="en-US" sz="2400" b="1" dirty="0">
                <a:solidFill>
                  <a:srgbClr val="006600"/>
                </a:solidFill>
              </a:rPr>
              <a:t>Removing the 20 “moon” matches leaves </a:t>
            </a:r>
            <a:r>
              <a:rPr lang="en-US" sz="2400" b="1" dirty="0">
                <a:solidFill>
                  <a:schemeClr val="tx1"/>
                </a:solidFill>
              </a:rPr>
              <a:t>[2</a:t>
            </a:r>
            <a:r>
              <a:rPr lang="en-US" sz="1800" b="1" dirty="0">
                <a:solidFill>
                  <a:schemeClr val="tx1"/>
                </a:solidFill>
              </a:rPr>
              <a:t>b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006600"/>
                </a:solidFill>
              </a:rPr>
              <a:t>263 matches using “month[s].”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[2</a:t>
            </a:r>
            <a:r>
              <a:rPr lang="en-US" sz="1800" b="1" dirty="0">
                <a:solidFill>
                  <a:schemeClr val="tx1"/>
                </a:solidFill>
              </a:rPr>
              <a:t>c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  <a:r>
              <a:rPr lang="en-US" sz="2400" b="1" dirty="0">
                <a:solidFill>
                  <a:srgbClr val="C00000"/>
                </a:solidFill>
              </a:rPr>
              <a:t>  </a:t>
            </a:r>
            <a:r>
              <a:rPr lang="en-US" sz="2400" b="1" dirty="0">
                <a:solidFill>
                  <a:srgbClr val="002060"/>
                </a:solidFill>
              </a:rPr>
              <a:t>H3391 has 11 matches for “month” </a:t>
            </a:r>
            <a:r>
              <a:rPr lang="en-US" sz="1800" b="1" dirty="0">
                <a:solidFill>
                  <a:schemeClr val="tx1"/>
                </a:solidFill>
              </a:rPr>
              <a:t>[that must be added to the 263 months] </a:t>
            </a:r>
            <a:r>
              <a:rPr lang="en-US" sz="2400" b="1" dirty="0">
                <a:solidFill>
                  <a:srgbClr val="002060"/>
                </a:solidFill>
              </a:rPr>
              <a:t>bringing the total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[2</a:t>
            </a:r>
            <a:r>
              <a:rPr lang="en-US" sz="1800" b="1" dirty="0">
                <a:solidFill>
                  <a:schemeClr val="tx1"/>
                </a:solidFill>
              </a:rPr>
              <a:t>d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  <a:r>
              <a:rPr lang="en-US" sz="2400" b="1" dirty="0">
                <a:solidFill>
                  <a:srgbClr val="C00000"/>
                </a:solidFill>
              </a:rPr>
              <a:t>  </a:t>
            </a:r>
            <a:r>
              <a:rPr lang="en-US" sz="2400" b="1" dirty="0">
                <a:solidFill>
                  <a:srgbClr val="CC0066"/>
                </a:solidFill>
              </a:rPr>
              <a:t>to 274 </a:t>
            </a:r>
            <a:r>
              <a:rPr lang="en-US" sz="1800" b="1" dirty="0">
                <a:solidFill>
                  <a:schemeClr val="tx1"/>
                </a:solidFill>
              </a:rPr>
              <a:t>[263+11] </a:t>
            </a:r>
            <a:r>
              <a:rPr lang="en-US" sz="2400" b="1" dirty="0">
                <a:solidFill>
                  <a:srgbClr val="CC0066"/>
                </a:solidFill>
              </a:rPr>
              <a:t>matches for “month[s] and monthly” in Englishman’s Concordance.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6552-42F6-43F2-A3FB-E92E8C09004E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Art on Desktop - 1\Charts\B.  Hebrew #'s for Moon Study  Fort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8" y="-685799"/>
            <a:ext cx="8835138" cy="496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285410" y="228600"/>
            <a:ext cx="2757172" cy="4343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Finally </a:t>
            </a:r>
            <a:b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SOLVING</a:t>
            </a:r>
            <a:b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700" b="1" cap="none" dirty="0">
                <a:ln w="1905"/>
                <a:solidFill>
                  <a:srgbClr val="8E00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Discrepancy #2 </a:t>
            </a:r>
            <a:b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Moon Study </a:t>
            </a:r>
            <a:br>
              <a:rPr lang="en-US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Book </a:t>
            </a:r>
            <a:br>
              <a:rPr lang="en-US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Mark</a:t>
            </a:r>
            <a:br>
              <a:rPr lang="en-US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endParaRPr lang="en-US" sz="2700" b="1" cap="none" dirty="0">
              <a:ln w="1905"/>
              <a:solidFill>
                <a:srgbClr val="8E002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6020" y="2645840"/>
            <a:ext cx="2667000" cy="568345"/>
          </a:xfrm>
          <a:prstGeom prst="rect">
            <a:avLst/>
          </a:prstGeom>
          <a:solidFill>
            <a:srgbClr val="0099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239000" y="1143001"/>
            <a:ext cx="278132" cy="2588568"/>
          </a:xfrm>
          <a:prstGeom prst="straightConnector1">
            <a:avLst/>
          </a:prstGeom>
          <a:ln w="76200">
            <a:solidFill>
              <a:srgbClr val="CC0066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625" y="2717575"/>
            <a:ext cx="70612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#2</a:t>
            </a:r>
            <a:r>
              <a:rPr lang="en-US" sz="1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a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625" y="2644424"/>
            <a:ext cx="5417820" cy="568345"/>
          </a:xfrm>
          <a:prstGeom prst="rect">
            <a:avLst/>
          </a:prstGeom>
          <a:solidFill>
            <a:srgbClr val="00C9C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44560" y="898320"/>
            <a:ext cx="6858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#2</a:t>
            </a:r>
            <a:r>
              <a:rPr lang="en-US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c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3636440"/>
            <a:ext cx="6858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#2</a:t>
            </a:r>
            <a:r>
              <a:rPr lang="en-US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d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80120" y="2686053"/>
            <a:ext cx="6858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#2</a:t>
            </a:r>
            <a:r>
              <a:rPr lang="en-US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b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-579120"/>
            <a:ext cx="12420600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2" grpId="0" animBg="1"/>
      <p:bldP spid="12" grpId="1" animBg="1"/>
      <p:bldP spid="11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2666999" y="1447800"/>
            <a:ext cx="3657600" cy="18347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Clr>
                <a:srgbClr val="002060"/>
              </a:buClr>
              <a:buNone/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This book mark was designed using the </a:t>
            </a:r>
            <a:br>
              <a:rPr lang="en-US" sz="28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PC Study Bible.</a:t>
            </a:r>
          </a:p>
        </p:txBody>
      </p:sp>
      <p:pic>
        <p:nvPicPr>
          <p:cNvPr id="2051" name="Picture 3" descr="C:\Users\Rae\Desktop\blue letter 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86400"/>
            <a:ext cx="1449288" cy="137160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e\Desktop\pc study bible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06813"/>
            <a:ext cx="3169694" cy="29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e\Desktop\esword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34" y="5579852"/>
            <a:ext cx="1169630" cy="11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7602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cap="none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Building Charts with Bible Study Tools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B46-2F3A-4854-A46A-B225AD515B37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F:\Art on Desktop - 1\Charts\B.  Hebrew #'s for Moon Study  Forts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010325"/>
            <a:ext cx="5576191" cy="313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8"/>
          <p:cNvSpPr>
            <a:spLocks noGrp="1"/>
          </p:cNvSpPr>
          <p:nvPr>
            <p:ph sz="quarter" idx="4"/>
          </p:nvPr>
        </p:nvSpPr>
        <p:spPr>
          <a:xfrm>
            <a:off x="3034410" y="4156187"/>
            <a:ext cx="9005190" cy="2438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en-US" sz="2800" dirty="0">
                <a:solidFill>
                  <a:srgbClr val="002060"/>
                </a:solidFill>
                <a:latin typeface="Comic Sans MS" pitchFamily="66" charset="0"/>
              </a:rPr>
              <a:t>There is one more area on the Moon Study Book Mark that may appear as another discrepancy for those using either E-Sword or Blue-Letter-Bible Study tools.</a:t>
            </a:r>
          </a:p>
        </p:txBody>
      </p:sp>
      <p:pic>
        <p:nvPicPr>
          <p:cNvPr id="2050" name="Picture 2" descr="F:\Art on Desktop - 1\All white man clip art\3d white people\png\doe man with horn p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733799"/>
            <a:ext cx="2712494" cy="29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63843</TotalTime>
  <Words>5836</Words>
  <Application>Microsoft Office PowerPoint</Application>
  <PresentationFormat>Widescreen</PresentationFormat>
  <Paragraphs>678</Paragraphs>
  <Slides>79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101" baseType="lpstr">
      <vt:lpstr>Arial</vt:lpstr>
      <vt:lpstr>Arial Rounded MT Bold</vt:lpstr>
      <vt:lpstr>Bradley Hand ITC</vt:lpstr>
      <vt:lpstr>Calibri</vt:lpstr>
      <vt:lpstr>Calibri Light</vt:lpstr>
      <vt:lpstr>Candara</vt:lpstr>
      <vt:lpstr>Comic Sans MS</vt:lpstr>
      <vt:lpstr>Edwardian Script ITC</vt:lpstr>
      <vt:lpstr>Franklin Gothic Book</vt:lpstr>
      <vt:lpstr>Franklin Gothic Medium</vt:lpstr>
      <vt:lpstr>Matura MT Script Capitals</vt:lpstr>
      <vt:lpstr>MV Boli</vt:lpstr>
      <vt:lpstr>Pristina</vt:lpstr>
      <vt:lpstr>Ravie</vt:lpstr>
      <vt:lpstr>Rockwell</vt:lpstr>
      <vt:lpstr>Segoe Print</vt:lpstr>
      <vt:lpstr>Simplified Arabic Fixed</vt:lpstr>
      <vt:lpstr>Wingdings</vt:lpstr>
      <vt:lpstr>Wingdings 2</vt:lpstr>
      <vt:lpstr>Median</vt:lpstr>
      <vt:lpstr>Trek</vt:lpstr>
      <vt:lpstr>Office Theme</vt:lpstr>
      <vt:lpstr>PowerPoint Presentation</vt:lpstr>
      <vt:lpstr>Pointers to Remember When  Using Computer Study Tools</vt:lpstr>
      <vt:lpstr>Popular  Bible  Study  Tools</vt:lpstr>
      <vt:lpstr>The Moon Study Book Mark</vt:lpstr>
      <vt:lpstr>Possible Discrepancy #1 The  Moon Study Book Mark </vt:lpstr>
      <vt:lpstr>SOLVING Discrepancy #1  The  Moon Study Book Mark </vt:lpstr>
      <vt:lpstr>Possible Discrepancy #2  The  Moon Study Book Mark </vt:lpstr>
      <vt:lpstr>Finally  SOLVING Discrepancy #2  Moon Study  Book  Mark </vt:lpstr>
      <vt:lpstr>Building Charts with Bible Study Tools</vt:lpstr>
      <vt:lpstr>SOLVING Book Mark Discrepancy #3</vt:lpstr>
      <vt:lpstr>PowerPoint Presentation</vt:lpstr>
      <vt:lpstr>PowerPoint Presentation</vt:lpstr>
      <vt:lpstr>E-Sword:  H2320 Chodesh Matches</vt:lpstr>
      <vt:lpstr>Blue Letter Bible:  H2320 Chodesh Matches</vt:lpstr>
      <vt:lpstr>PC Study Bible:  H2320 Chodesh Matches</vt:lpstr>
      <vt:lpstr>PowerPoint Presentation</vt:lpstr>
      <vt:lpstr>PowerPoint Presentation</vt:lpstr>
      <vt:lpstr>What about italicized words?</vt:lpstr>
      <vt:lpstr>Strong’s  Italicized  Words</vt:lpstr>
      <vt:lpstr>&lt;Chodesh&gt; in Blue Letter Bible</vt:lpstr>
      <vt:lpstr>&lt;Chodesh&gt; in PC Study Bible</vt:lpstr>
      <vt:lpstr>&lt;Chodesh&gt; in E-Sword</vt:lpstr>
      <vt:lpstr>H2320 &lt;Chodesh&gt; Strong’s Book</vt:lpstr>
      <vt:lpstr>H2320 &lt;Chodesh&gt; in the Book of Strong’s</vt:lpstr>
      <vt:lpstr>What are the Hebrew Numbers for “New”?</vt:lpstr>
      <vt:lpstr>Are there any Hebrew Numbers for “New Moon”?</vt:lpstr>
      <vt:lpstr>No Hebrew for “New Moon”!</vt:lpstr>
      <vt:lpstr>PowerPoint Presentation</vt:lpstr>
      <vt:lpstr>Everyone Wants to KNOW the</vt:lpstr>
      <vt:lpstr>PowerPoint Presentation</vt:lpstr>
      <vt:lpstr>PowerPoint Presentation</vt:lpstr>
      <vt:lpstr>PowerPoint Presentation</vt:lpstr>
      <vt:lpstr>PowerPoint Presentation</vt:lpstr>
      <vt:lpstr>Moses to Nehemiah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Remembering the 1611 KJV Translators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Other Translations of Isaiah 47:13</vt:lpstr>
      <vt:lpstr>Other Translations of Isaiah 47:13  (con’t)</vt:lpstr>
      <vt:lpstr>Other Translations of Isaiah 47:13  (con’t)</vt:lpstr>
      <vt:lpstr>Other Translations of Isaiah 47:13  </vt:lpstr>
      <vt:lpstr>PowerPoint Presentation</vt:lpstr>
      <vt:lpstr>Isaiah 47:13 ~ Barnes’ Notes</vt:lpstr>
      <vt:lpstr>Isaiah 47:13 ~ Jamieson, Fausset &amp; Brown</vt:lpstr>
      <vt:lpstr>Isaiah 47:13 ~ Keil &amp; Delitzsch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Why?  That’s  the Point!</vt:lpstr>
      <vt:lpstr>Alignment of Psalm 81:3 &amp; Numbers 10:10 </vt:lpstr>
      <vt:lpstr>Comment: </vt:lpstr>
      <vt:lpstr>There are NO New Moons for Yahuah’s Festal Months!</vt:lpstr>
      <vt:lpstr>PowerPoint Presentation</vt:lpstr>
      <vt:lpstr>PowerPoint Presentation</vt:lpstr>
      <vt:lpstr>PowerPoint Presentation</vt:lpstr>
      <vt:lpstr>PowerPoint Presentation</vt:lpstr>
      <vt:lpstr>Question: </vt:lpstr>
      <vt:lpstr>PowerPoint Presentation</vt:lpstr>
      <vt:lpstr>PowerPoint Presentation</vt:lpstr>
      <vt:lpstr>PowerPoint Presentation</vt:lpstr>
      <vt:lpstr>If you need assistance  with this information,  please send your  questions to Charlene Fortsch or Timothy Astleford: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</dc:creator>
  <cp:lastModifiedBy>Neil Pritchard</cp:lastModifiedBy>
  <cp:revision>3224</cp:revision>
  <cp:lastPrinted>2018-08-22T17:15:15Z</cp:lastPrinted>
  <dcterms:created xsi:type="dcterms:W3CDTF">2016-08-07T19:53:38Z</dcterms:created>
  <dcterms:modified xsi:type="dcterms:W3CDTF">2020-12-12T15:06:42Z</dcterms:modified>
</cp:coreProperties>
</file>