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ks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8"/>
  </p:notesMasterIdLst>
  <p:sldIdLst>
    <p:sldId id="309" r:id="rId2"/>
    <p:sldId id="283" r:id="rId3"/>
    <p:sldId id="284" r:id="rId4"/>
    <p:sldId id="285" r:id="rId5"/>
    <p:sldId id="286" r:id="rId6"/>
    <p:sldId id="287" r:id="rId7"/>
    <p:sldId id="288" r:id="rId8"/>
    <p:sldId id="289" r:id="rId9"/>
    <p:sldId id="290" r:id="rId10"/>
    <p:sldId id="291" r:id="rId11"/>
    <p:sldId id="292"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10"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DF9931"/>
    <a:srgbClr val="B296DA"/>
    <a:srgbClr val="CCECFF"/>
    <a:srgbClr val="6E3FB3"/>
    <a:srgbClr val="522F85"/>
    <a:srgbClr val="8E0047"/>
    <a:srgbClr val="2A53A6"/>
    <a:srgbClr val="00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p:scale>
          <a:sx n="66" d="100"/>
          <a:sy n="66" d="100"/>
        </p:scale>
        <p:origin x="-720" y="-49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7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104877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8905D-60DB-44C1-B158-73863C0EBB7C}" type="datetimeFigureOut">
              <a:rPr lang="en-US" smtClean="0"/>
              <a:pPr/>
              <a:t>10/14/2018</a:t>
            </a:fld>
            <a:endParaRPr lang="en-IN"/>
          </a:p>
        </p:txBody>
      </p:sp>
      <p:sp>
        <p:nvSpPr>
          <p:cNvPr id="104877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104877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77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104877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164836-8AF2-4923-8C44-CBD745C25756}" type="slidenum">
              <a:rPr lang="en-IN" smtClean="0"/>
              <a:pPr/>
              <a:t>‹#›</a:t>
            </a:fld>
            <a:endParaRPr lang="en-IN"/>
          </a:p>
        </p:txBody>
      </p:sp>
    </p:spTree>
    <p:extLst>
      <p:ext uri="{BB962C8B-B14F-4D97-AF65-F5344CB8AC3E}">
        <p14:creationId xmlns:p14="http://schemas.microsoft.com/office/powerpoint/2010/main" val="335981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11"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1048612"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613" name="Date Placeholder 3"/>
          <p:cNvSpPr>
            <a:spLocks noGrp="1"/>
          </p:cNvSpPr>
          <p:nvPr>
            <p:ph type="dt" sz="half" idx="10"/>
          </p:nvPr>
        </p:nvSpPr>
        <p:spPr/>
        <p:txBody>
          <a:bodyPr/>
          <a:lstStyle/>
          <a:p>
            <a:fld id="{B17CE948-6B38-4FA6-B935-CD8135F291F5}" type="datetime1">
              <a:rPr lang="en-US" smtClean="0"/>
              <a:pPr/>
              <a:t>10/14/2018</a:t>
            </a:fld>
            <a:endParaRPr lang="en-US"/>
          </a:p>
        </p:txBody>
      </p:sp>
      <p:sp>
        <p:nvSpPr>
          <p:cNvPr id="1048614" name="Footer Placeholder 4"/>
          <p:cNvSpPr>
            <a:spLocks noGrp="1"/>
          </p:cNvSpPr>
          <p:nvPr>
            <p:ph type="ftr" sz="quarter" idx="11"/>
          </p:nvPr>
        </p:nvSpPr>
        <p:spPr/>
        <p:txBody>
          <a:bodyPr/>
          <a:lstStyle/>
          <a:p>
            <a:endParaRPr lang="en-US"/>
          </a:p>
        </p:txBody>
      </p:sp>
      <p:sp>
        <p:nvSpPr>
          <p:cNvPr id="1048615"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739"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1048740"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741"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42" name="Date Placeholder 4"/>
          <p:cNvSpPr>
            <a:spLocks noGrp="1"/>
          </p:cNvSpPr>
          <p:nvPr>
            <p:ph type="dt" sz="half" idx="10"/>
          </p:nvPr>
        </p:nvSpPr>
        <p:spPr/>
        <p:txBody>
          <a:bodyPr/>
          <a:lstStyle/>
          <a:p>
            <a:fld id="{24E6A1AB-19DE-45FB-AD30-F022484993F9}" type="datetime1">
              <a:rPr lang="en-US" smtClean="0"/>
              <a:pPr/>
              <a:t>10/14/2018</a:t>
            </a:fld>
            <a:endParaRPr lang="en-US"/>
          </a:p>
        </p:txBody>
      </p:sp>
      <p:sp>
        <p:nvSpPr>
          <p:cNvPr id="1048743" name="Footer Placeholder 5"/>
          <p:cNvSpPr>
            <a:spLocks noGrp="1"/>
          </p:cNvSpPr>
          <p:nvPr>
            <p:ph type="ftr" sz="quarter" idx="11"/>
          </p:nvPr>
        </p:nvSpPr>
        <p:spPr/>
        <p:txBody>
          <a:bodyPr/>
          <a:lstStyle/>
          <a:p>
            <a:endParaRPr lang="en-US"/>
          </a:p>
        </p:txBody>
      </p:sp>
      <p:sp>
        <p:nvSpPr>
          <p:cNvPr id="1048744" name="Slide Number Placeholder 6"/>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686"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1048687"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88" name="Date Placeholder 3"/>
          <p:cNvSpPr>
            <a:spLocks noGrp="1"/>
          </p:cNvSpPr>
          <p:nvPr>
            <p:ph type="dt" sz="half" idx="10"/>
          </p:nvPr>
        </p:nvSpPr>
        <p:spPr/>
        <p:txBody>
          <a:bodyPr/>
          <a:lstStyle/>
          <a:p>
            <a:fld id="{6ACBFE45-F07D-42C4-8D4D-103281A0852C}" type="datetime1">
              <a:rPr lang="en-US" smtClean="0"/>
              <a:pPr/>
              <a:t>10/14/2018</a:t>
            </a:fld>
            <a:endParaRPr lang="en-US"/>
          </a:p>
        </p:txBody>
      </p:sp>
      <p:sp>
        <p:nvSpPr>
          <p:cNvPr id="1048689" name="Footer Placeholder 4"/>
          <p:cNvSpPr>
            <a:spLocks noGrp="1"/>
          </p:cNvSpPr>
          <p:nvPr>
            <p:ph type="ftr" sz="quarter" idx="11"/>
          </p:nvPr>
        </p:nvSpPr>
        <p:spPr/>
        <p:txBody>
          <a:bodyPr/>
          <a:lstStyle/>
          <a:p>
            <a:endParaRPr lang="en-US"/>
          </a:p>
        </p:txBody>
      </p:sp>
      <p:sp>
        <p:nvSpPr>
          <p:cNvPr id="1048690"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731"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048732"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48733"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34" name="Date Placeholder 3"/>
          <p:cNvSpPr>
            <a:spLocks noGrp="1"/>
          </p:cNvSpPr>
          <p:nvPr>
            <p:ph type="dt" sz="half" idx="10"/>
          </p:nvPr>
        </p:nvSpPr>
        <p:spPr/>
        <p:txBody>
          <a:bodyPr/>
          <a:lstStyle/>
          <a:p>
            <a:fld id="{0C33E69D-1F27-4B70-9400-32863ABCC0FF}" type="datetime1">
              <a:rPr lang="en-US" smtClean="0"/>
              <a:pPr/>
              <a:t>10/14/2018</a:t>
            </a:fld>
            <a:endParaRPr lang="en-US"/>
          </a:p>
        </p:txBody>
      </p:sp>
      <p:sp>
        <p:nvSpPr>
          <p:cNvPr id="1048735" name="Footer Placeholder 4"/>
          <p:cNvSpPr>
            <a:spLocks noGrp="1"/>
          </p:cNvSpPr>
          <p:nvPr>
            <p:ph type="ftr" sz="quarter" idx="11"/>
          </p:nvPr>
        </p:nvSpPr>
        <p:spPr/>
        <p:txBody>
          <a:bodyPr/>
          <a:lstStyle/>
          <a:p>
            <a:endParaRPr lang="en-US"/>
          </a:p>
        </p:txBody>
      </p:sp>
      <p:sp>
        <p:nvSpPr>
          <p:cNvPr id="1048736"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
        <p:nvSpPr>
          <p:cNvPr id="1048737"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048738"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681"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1048682"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683" name="Date Placeholder 3"/>
          <p:cNvSpPr>
            <a:spLocks noGrp="1"/>
          </p:cNvSpPr>
          <p:nvPr>
            <p:ph type="dt" sz="half" idx="10"/>
          </p:nvPr>
        </p:nvSpPr>
        <p:spPr/>
        <p:txBody>
          <a:bodyPr/>
          <a:lstStyle/>
          <a:p>
            <a:fld id="{FDDFB213-25FB-46A5-BAC5-78B137DD0F6E}" type="datetime1">
              <a:rPr lang="en-US" smtClean="0"/>
              <a:pPr/>
              <a:t>10/14/2018</a:t>
            </a:fld>
            <a:endParaRPr lang="en-US"/>
          </a:p>
        </p:txBody>
      </p:sp>
      <p:sp>
        <p:nvSpPr>
          <p:cNvPr id="1048684" name="Footer Placeholder 4"/>
          <p:cNvSpPr>
            <a:spLocks noGrp="1"/>
          </p:cNvSpPr>
          <p:nvPr>
            <p:ph type="ftr" sz="quarter" idx="11"/>
          </p:nvPr>
        </p:nvSpPr>
        <p:spPr/>
        <p:txBody>
          <a:bodyPr/>
          <a:lstStyle/>
          <a:p>
            <a:endParaRPr lang="en-US"/>
          </a:p>
        </p:txBody>
      </p:sp>
      <p:sp>
        <p:nvSpPr>
          <p:cNvPr id="1048685"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8751"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8752"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53"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54"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55"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56"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57"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49" name="Straight Connector 16"/>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50" name="Straight Connector 17"/>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58" name="Date Placeholder 3"/>
          <p:cNvSpPr>
            <a:spLocks noGrp="1"/>
          </p:cNvSpPr>
          <p:nvPr>
            <p:ph type="dt" sz="half" idx="10"/>
          </p:nvPr>
        </p:nvSpPr>
        <p:spPr/>
        <p:txBody>
          <a:bodyPr/>
          <a:lstStyle/>
          <a:p>
            <a:fld id="{D8159A75-E711-448A-ACA1-1921799FC11C}" type="datetime1">
              <a:rPr lang="en-US" smtClean="0"/>
              <a:pPr/>
              <a:t>10/14/2018</a:t>
            </a:fld>
            <a:endParaRPr lang="en-US"/>
          </a:p>
        </p:txBody>
      </p:sp>
      <p:sp>
        <p:nvSpPr>
          <p:cNvPr id="1048759" name="Footer Placeholder 4"/>
          <p:cNvSpPr>
            <a:spLocks noGrp="1"/>
          </p:cNvSpPr>
          <p:nvPr>
            <p:ph type="ftr" sz="quarter" idx="11"/>
          </p:nvPr>
        </p:nvSpPr>
        <p:spPr/>
        <p:txBody>
          <a:bodyPr/>
          <a:lstStyle/>
          <a:p>
            <a:endParaRPr lang="en-US"/>
          </a:p>
        </p:txBody>
      </p:sp>
      <p:sp>
        <p:nvSpPr>
          <p:cNvPr id="1048760"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697"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8698"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9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700"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01"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02"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70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0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05"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706"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47" name="Straight Connector 18"/>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48" name="Straight Connector 19"/>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07" name="Date Placeholder 3"/>
          <p:cNvSpPr>
            <a:spLocks noGrp="1"/>
          </p:cNvSpPr>
          <p:nvPr>
            <p:ph type="dt" sz="half" idx="10"/>
          </p:nvPr>
        </p:nvSpPr>
        <p:spPr/>
        <p:txBody>
          <a:bodyPr/>
          <a:lstStyle/>
          <a:p>
            <a:fld id="{260CF876-35B7-4D65-972D-F682080B045B}" type="datetime1">
              <a:rPr lang="en-US" smtClean="0"/>
              <a:pPr/>
              <a:t>10/14/2018</a:t>
            </a:fld>
            <a:endParaRPr lang="en-US"/>
          </a:p>
        </p:txBody>
      </p:sp>
      <p:sp>
        <p:nvSpPr>
          <p:cNvPr id="1048708" name="Footer Placeholder 4"/>
          <p:cNvSpPr>
            <a:spLocks noGrp="1"/>
          </p:cNvSpPr>
          <p:nvPr>
            <p:ph type="ftr" sz="quarter" idx="11"/>
          </p:nvPr>
        </p:nvSpPr>
        <p:spPr/>
        <p:txBody>
          <a:bodyPr/>
          <a:lstStyle/>
          <a:p>
            <a:endParaRPr lang="en-US"/>
          </a:p>
        </p:txBody>
      </p:sp>
      <p:sp>
        <p:nvSpPr>
          <p:cNvPr id="1048709"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67" name="Title 1"/>
          <p:cNvSpPr>
            <a:spLocks noGrp="1"/>
          </p:cNvSpPr>
          <p:nvPr>
            <p:ph type="title"/>
          </p:nvPr>
        </p:nvSpPr>
        <p:spPr/>
        <p:txBody>
          <a:bodyPr/>
          <a:lstStyle/>
          <a:p>
            <a:r>
              <a:rPr lang="en-US" smtClean="0"/>
              <a:t>Click to edit Master title style</a:t>
            </a:r>
            <a:endParaRPr lang="en-US" dirty="0"/>
          </a:p>
        </p:txBody>
      </p:sp>
      <p:sp>
        <p:nvSpPr>
          <p:cNvPr id="1048768"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69" name="Date Placeholder 3"/>
          <p:cNvSpPr>
            <a:spLocks noGrp="1"/>
          </p:cNvSpPr>
          <p:nvPr>
            <p:ph type="dt" sz="half" idx="10"/>
          </p:nvPr>
        </p:nvSpPr>
        <p:spPr/>
        <p:txBody>
          <a:bodyPr/>
          <a:lstStyle/>
          <a:p>
            <a:fld id="{9C160324-CA2A-4310-B3C0-FAAB41CA08EE}" type="datetime1">
              <a:rPr lang="en-US" smtClean="0"/>
              <a:pPr/>
              <a:t>10/14/2018</a:t>
            </a:fld>
            <a:endParaRPr lang="en-US"/>
          </a:p>
        </p:txBody>
      </p:sp>
      <p:sp>
        <p:nvSpPr>
          <p:cNvPr id="1048770" name="Footer Placeholder 4"/>
          <p:cNvSpPr>
            <a:spLocks noGrp="1"/>
          </p:cNvSpPr>
          <p:nvPr>
            <p:ph type="ftr" sz="quarter" idx="11"/>
          </p:nvPr>
        </p:nvSpPr>
        <p:spPr/>
        <p:txBody>
          <a:bodyPr/>
          <a:lstStyle/>
          <a:p>
            <a:endParaRPr lang="en-US"/>
          </a:p>
        </p:txBody>
      </p:sp>
      <p:sp>
        <p:nvSpPr>
          <p:cNvPr id="1048771"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26"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1048727"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28" name="Date Placeholder 3"/>
          <p:cNvSpPr>
            <a:spLocks noGrp="1"/>
          </p:cNvSpPr>
          <p:nvPr>
            <p:ph type="dt" sz="half" idx="10"/>
          </p:nvPr>
        </p:nvSpPr>
        <p:spPr/>
        <p:txBody>
          <a:bodyPr/>
          <a:lstStyle/>
          <a:p>
            <a:fld id="{41B52350-B4EA-4B90-8469-4C2CF4A6345A}" type="datetime1">
              <a:rPr lang="en-US" smtClean="0"/>
              <a:pPr/>
              <a:t>10/14/2018</a:t>
            </a:fld>
            <a:endParaRPr lang="en-US"/>
          </a:p>
        </p:txBody>
      </p:sp>
      <p:sp>
        <p:nvSpPr>
          <p:cNvPr id="1048729" name="Footer Placeholder 4"/>
          <p:cNvSpPr>
            <a:spLocks noGrp="1"/>
          </p:cNvSpPr>
          <p:nvPr>
            <p:ph type="ftr" sz="quarter" idx="11"/>
          </p:nvPr>
        </p:nvSpPr>
        <p:spPr/>
        <p:txBody>
          <a:bodyPr/>
          <a:lstStyle/>
          <a:p>
            <a:endParaRPr lang="en-US"/>
          </a:p>
        </p:txBody>
      </p:sp>
      <p:sp>
        <p:nvSpPr>
          <p:cNvPr id="1048730"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lang="en-US" smtClean="0"/>
              <a:t>Click to edit Master title style</a:t>
            </a:r>
            <a:endParaRPr lang="en-US" dirty="0"/>
          </a:p>
        </p:txBody>
      </p:sp>
      <p:sp>
        <p:nvSpPr>
          <p:cNvPr id="1048584"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5" name="Date Placeholder 3"/>
          <p:cNvSpPr>
            <a:spLocks noGrp="1"/>
          </p:cNvSpPr>
          <p:nvPr>
            <p:ph type="dt" sz="half" idx="10"/>
          </p:nvPr>
        </p:nvSpPr>
        <p:spPr/>
        <p:txBody>
          <a:bodyPr/>
          <a:lstStyle/>
          <a:p>
            <a:fld id="{9EF7870A-9953-4AD4-89BF-681D2B26325F}" type="datetime1">
              <a:rPr lang="en-US" smtClean="0"/>
              <a:pPr/>
              <a:t>10/14/2018</a:t>
            </a:fld>
            <a:endParaRPr lang="en-US"/>
          </a:p>
        </p:txBody>
      </p:sp>
      <p:sp>
        <p:nvSpPr>
          <p:cNvPr id="1048586" name="Footer Placeholder 4"/>
          <p:cNvSpPr>
            <a:spLocks noGrp="1"/>
          </p:cNvSpPr>
          <p:nvPr>
            <p:ph type="ftr" sz="quarter" idx="11"/>
          </p:nvPr>
        </p:nvSpPr>
        <p:spPr/>
        <p:txBody>
          <a:bodyPr/>
          <a:lstStyle/>
          <a:p>
            <a:endParaRPr lang="en-US"/>
          </a:p>
        </p:txBody>
      </p:sp>
      <p:sp>
        <p:nvSpPr>
          <p:cNvPr id="1048587"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10"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1048711"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12" name="Date Placeholder 3"/>
          <p:cNvSpPr>
            <a:spLocks noGrp="1"/>
          </p:cNvSpPr>
          <p:nvPr>
            <p:ph type="dt" sz="half" idx="10"/>
          </p:nvPr>
        </p:nvSpPr>
        <p:spPr/>
        <p:txBody>
          <a:bodyPr/>
          <a:lstStyle/>
          <a:p>
            <a:fld id="{E05679F6-E062-4C77-8CA5-23D784EC8B1C}" type="datetime1">
              <a:rPr lang="en-US" smtClean="0"/>
              <a:pPr/>
              <a:t>10/14/2018</a:t>
            </a:fld>
            <a:endParaRPr lang="en-US"/>
          </a:p>
        </p:txBody>
      </p:sp>
      <p:sp>
        <p:nvSpPr>
          <p:cNvPr id="1048713" name="Footer Placeholder 4"/>
          <p:cNvSpPr>
            <a:spLocks noGrp="1"/>
          </p:cNvSpPr>
          <p:nvPr>
            <p:ph type="ftr" sz="quarter" idx="11"/>
          </p:nvPr>
        </p:nvSpPr>
        <p:spPr/>
        <p:txBody>
          <a:bodyPr/>
          <a:lstStyle/>
          <a:p>
            <a:endParaRPr lang="en-US"/>
          </a:p>
        </p:txBody>
      </p:sp>
      <p:sp>
        <p:nvSpPr>
          <p:cNvPr id="1048714" name="Slide Number Placeholder 5"/>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45" name="Title 1"/>
          <p:cNvSpPr>
            <a:spLocks noGrp="1"/>
          </p:cNvSpPr>
          <p:nvPr>
            <p:ph type="title"/>
          </p:nvPr>
        </p:nvSpPr>
        <p:spPr/>
        <p:txBody>
          <a:bodyPr/>
          <a:lstStyle/>
          <a:p>
            <a:r>
              <a:rPr lang="en-US" smtClean="0"/>
              <a:t>Click to edit Master title style</a:t>
            </a:r>
            <a:endParaRPr lang="en-US" dirty="0"/>
          </a:p>
        </p:txBody>
      </p:sp>
      <p:sp>
        <p:nvSpPr>
          <p:cNvPr id="1048746"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47"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48" name="Date Placeholder 4"/>
          <p:cNvSpPr>
            <a:spLocks noGrp="1"/>
          </p:cNvSpPr>
          <p:nvPr>
            <p:ph type="dt" sz="half" idx="10"/>
          </p:nvPr>
        </p:nvSpPr>
        <p:spPr/>
        <p:txBody>
          <a:bodyPr/>
          <a:lstStyle/>
          <a:p>
            <a:fld id="{E5040CBF-DAF2-42A0-8B3E-86DE78E6BF51}" type="datetime1">
              <a:rPr lang="en-US" smtClean="0"/>
              <a:pPr/>
              <a:t>10/14/2018</a:t>
            </a:fld>
            <a:endParaRPr lang="en-US"/>
          </a:p>
        </p:txBody>
      </p:sp>
      <p:sp>
        <p:nvSpPr>
          <p:cNvPr id="1048749" name="Footer Placeholder 5"/>
          <p:cNvSpPr>
            <a:spLocks noGrp="1"/>
          </p:cNvSpPr>
          <p:nvPr>
            <p:ph type="ftr" sz="quarter" idx="11"/>
          </p:nvPr>
        </p:nvSpPr>
        <p:spPr/>
        <p:txBody>
          <a:bodyPr/>
          <a:lstStyle/>
          <a:p>
            <a:endParaRPr lang="en-US"/>
          </a:p>
        </p:txBody>
      </p:sp>
      <p:sp>
        <p:nvSpPr>
          <p:cNvPr id="1048750" name="Slide Number Placeholder 6"/>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15" name="Title 1"/>
          <p:cNvSpPr>
            <a:spLocks noGrp="1"/>
          </p:cNvSpPr>
          <p:nvPr>
            <p:ph type="title"/>
          </p:nvPr>
        </p:nvSpPr>
        <p:spPr/>
        <p:txBody>
          <a:bodyPr/>
          <a:lstStyle/>
          <a:p>
            <a:r>
              <a:rPr lang="en-US" smtClean="0"/>
              <a:t>Click to edit Master title style</a:t>
            </a:r>
            <a:endParaRPr lang="en-US" dirty="0"/>
          </a:p>
        </p:txBody>
      </p:sp>
      <p:sp>
        <p:nvSpPr>
          <p:cNvPr id="1048716"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17"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18"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19"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20" name="Date Placeholder 6"/>
          <p:cNvSpPr>
            <a:spLocks noGrp="1"/>
          </p:cNvSpPr>
          <p:nvPr>
            <p:ph type="dt" sz="half" idx="10"/>
          </p:nvPr>
        </p:nvSpPr>
        <p:spPr/>
        <p:txBody>
          <a:bodyPr/>
          <a:lstStyle/>
          <a:p>
            <a:fld id="{0AA7D73B-A1B5-4966-BC20-2F6307959E98}" type="datetime1">
              <a:rPr lang="en-US" smtClean="0"/>
              <a:pPr/>
              <a:t>10/14/2018</a:t>
            </a:fld>
            <a:endParaRPr lang="en-US"/>
          </a:p>
        </p:txBody>
      </p:sp>
      <p:sp>
        <p:nvSpPr>
          <p:cNvPr id="1048721" name="Footer Placeholder 7"/>
          <p:cNvSpPr>
            <a:spLocks noGrp="1"/>
          </p:cNvSpPr>
          <p:nvPr>
            <p:ph type="ftr" sz="quarter" idx="11"/>
          </p:nvPr>
        </p:nvSpPr>
        <p:spPr/>
        <p:txBody>
          <a:bodyPr/>
          <a:lstStyle/>
          <a:p>
            <a:endParaRPr lang="en-US"/>
          </a:p>
        </p:txBody>
      </p:sp>
      <p:sp>
        <p:nvSpPr>
          <p:cNvPr id="1048722" name="Slide Number Placeholder 8"/>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77" name="Title 1"/>
          <p:cNvSpPr>
            <a:spLocks noGrp="1"/>
          </p:cNvSpPr>
          <p:nvPr>
            <p:ph type="title"/>
          </p:nvPr>
        </p:nvSpPr>
        <p:spPr/>
        <p:txBody>
          <a:bodyPr/>
          <a:lstStyle/>
          <a:p>
            <a:r>
              <a:rPr lang="en-US" smtClean="0"/>
              <a:t>Click to edit Master title style</a:t>
            </a:r>
            <a:endParaRPr lang="en-US" dirty="0"/>
          </a:p>
        </p:txBody>
      </p:sp>
      <p:sp>
        <p:nvSpPr>
          <p:cNvPr id="1048678" name="Date Placeholder 2"/>
          <p:cNvSpPr>
            <a:spLocks noGrp="1"/>
          </p:cNvSpPr>
          <p:nvPr>
            <p:ph type="dt" sz="half" idx="10"/>
          </p:nvPr>
        </p:nvSpPr>
        <p:spPr/>
        <p:txBody>
          <a:bodyPr/>
          <a:lstStyle/>
          <a:p>
            <a:fld id="{0EA2B4AE-D614-4F5E-B1CF-2B4DFEDBC3CD}" type="datetime1">
              <a:rPr lang="en-US" smtClean="0"/>
              <a:pPr/>
              <a:t>10/14/2018</a:t>
            </a:fld>
            <a:endParaRPr lang="en-US"/>
          </a:p>
        </p:txBody>
      </p:sp>
      <p:sp>
        <p:nvSpPr>
          <p:cNvPr id="1048679" name="Footer Placeholder 3"/>
          <p:cNvSpPr>
            <a:spLocks noGrp="1"/>
          </p:cNvSpPr>
          <p:nvPr>
            <p:ph type="ftr" sz="quarter" idx="11"/>
          </p:nvPr>
        </p:nvSpPr>
        <p:spPr/>
        <p:txBody>
          <a:bodyPr/>
          <a:lstStyle/>
          <a:p>
            <a:endParaRPr lang="en-US"/>
          </a:p>
        </p:txBody>
      </p:sp>
      <p:sp>
        <p:nvSpPr>
          <p:cNvPr id="1048680" name="Slide Number Placeholder 4"/>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23" name="Date Placeholder 1"/>
          <p:cNvSpPr>
            <a:spLocks noGrp="1"/>
          </p:cNvSpPr>
          <p:nvPr>
            <p:ph type="dt" sz="half" idx="10"/>
          </p:nvPr>
        </p:nvSpPr>
        <p:spPr/>
        <p:txBody>
          <a:bodyPr/>
          <a:lstStyle/>
          <a:p>
            <a:fld id="{D983699D-951B-49F3-AAC1-38F1EE7E4E89}" type="datetime1">
              <a:rPr lang="en-US" smtClean="0"/>
              <a:pPr/>
              <a:t>10/14/2018</a:t>
            </a:fld>
            <a:endParaRPr lang="en-US"/>
          </a:p>
        </p:txBody>
      </p:sp>
      <p:sp>
        <p:nvSpPr>
          <p:cNvPr id="1048724" name="Footer Placeholder 2"/>
          <p:cNvSpPr>
            <a:spLocks noGrp="1"/>
          </p:cNvSpPr>
          <p:nvPr>
            <p:ph type="ftr" sz="quarter" idx="11"/>
          </p:nvPr>
        </p:nvSpPr>
        <p:spPr/>
        <p:txBody>
          <a:bodyPr/>
          <a:lstStyle/>
          <a:p>
            <a:endParaRPr lang="en-US"/>
          </a:p>
        </p:txBody>
      </p:sp>
      <p:sp>
        <p:nvSpPr>
          <p:cNvPr id="1048725" name="Slide Number Placeholder 3"/>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61"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1048762"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63"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64" name="Date Placeholder 4"/>
          <p:cNvSpPr>
            <a:spLocks noGrp="1"/>
          </p:cNvSpPr>
          <p:nvPr>
            <p:ph type="dt" sz="half" idx="10"/>
          </p:nvPr>
        </p:nvSpPr>
        <p:spPr/>
        <p:txBody>
          <a:bodyPr/>
          <a:lstStyle/>
          <a:p>
            <a:fld id="{E4966F03-C9C8-4FFA-82CF-D6FE6E225C12}" type="datetime1">
              <a:rPr lang="en-US" smtClean="0"/>
              <a:pPr/>
              <a:t>10/14/2018</a:t>
            </a:fld>
            <a:endParaRPr lang="en-US"/>
          </a:p>
        </p:txBody>
      </p:sp>
      <p:sp>
        <p:nvSpPr>
          <p:cNvPr id="1048765" name="Footer Placeholder 5"/>
          <p:cNvSpPr>
            <a:spLocks noGrp="1"/>
          </p:cNvSpPr>
          <p:nvPr>
            <p:ph type="ftr" sz="quarter" idx="11"/>
          </p:nvPr>
        </p:nvSpPr>
        <p:spPr/>
        <p:txBody>
          <a:bodyPr/>
          <a:lstStyle/>
          <a:p>
            <a:endParaRPr lang="en-US"/>
          </a:p>
        </p:txBody>
      </p:sp>
      <p:sp>
        <p:nvSpPr>
          <p:cNvPr id="1048766" name="Slide Number Placeholder 6"/>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91"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1048692"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693"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94" name="Date Placeholder 4"/>
          <p:cNvSpPr>
            <a:spLocks noGrp="1"/>
          </p:cNvSpPr>
          <p:nvPr>
            <p:ph type="dt" sz="half" idx="10"/>
          </p:nvPr>
        </p:nvSpPr>
        <p:spPr/>
        <p:txBody>
          <a:bodyPr/>
          <a:lstStyle/>
          <a:p>
            <a:fld id="{9F183070-D726-4BE7-95FE-04E5A05C19A9}" type="datetime1">
              <a:rPr lang="en-US" smtClean="0"/>
              <a:pPr/>
              <a:t>10/14/2018</a:t>
            </a:fld>
            <a:endParaRPr lang="en-US"/>
          </a:p>
        </p:txBody>
      </p:sp>
      <p:sp>
        <p:nvSpPr>
          <p:cNvPr id="1048695" name="Footer Placeholder 5"/>
          <p:cNvSpPr>
            <a:spLocks noGrp="1"/>
          </p:cNvSpPr>
          <p:nvPr>
            <p:ph type="ftr" sz="quarter" idx="11"/>
          </p:nvPr>
        </p:nvSpPr>
        <p:spPr/>
        <p:txBody>
          <a:bodyPr/>
          <a:lstStyle/>
          <a:p>
            <a:endParaRPr lang="en-US"/>
          </a:p>
        </p:txBody>
      </p:sp>
      <p:sp>
        <p:nvSpPr>
          <p:cNvPr id="1048696" name="Slide Number Placeholder 6"/>
          <p:cNvSpPr>
            <a:spLocks noGrp="1"/>
          </p:cNvSpPr>
          <p:nvPr>
            <p:ph type="sldNum" sz="quarter" idx="12"/>
          </p:nvPr>
        </p:nvSpPr>
        <p:spPr/>
        <p:txBody>
          <a:bodyPr/>
          <a:lstStyle/>
          <a:p>
            <a:fld id="{FCAB03BE-6AEB-4DA3-9D0F-932874C8E2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2" name="Picture 7"/>
          <p:cNvPicPr>
            <a:picLocks noChangeAspect="1"/>
          </p:cNvPicPr>
          <p:nvPr/>
        </p:nvPicPr>
        <p:blipFill rotWithShape="1">
          <a:blip r:embed="rId19"/>
          <a:srcRect l="3613"/>
          <a:stretch>
            <a:fillRect/>
          </a:stretch>
        </p:blipFill>
        <p:spPr>
          <a:xfrm>
            <a:off x="0" y="2669685"/>
            <a:ext cx="4037012" cy="4188315"/>
          </a:xfrm>
          <a:prstGeom prst="rect">
            <a:avLst/>
          </a:prstGeom>
        </p:spPr>
      </p:pic>
      <p:pic>
        <p:nvPicPr>
          <p:cNvPr id="2097153" name="Picture 6"/>
          <p:cNvPicPr>
            <a:picLocks noChangeAspect="1"/>
          </p:cNvPicPr>
          <p:nvPr/>
        </p:nvPicPr>
        <p:blipFill rotWithShape="1">
          <a:blip r:embed="rId20"/>
          <a:srcRect l="35640"/>
          <a:stretch>
            <a:fillRect/>
          </a:stretch>
        </p:blipFill>
        <p:spPr>
          <a:xfrm>
            <a:off x="0" y="2892347"/>
            <a:ext cx="1522412" cy="2365453"/>
          </a:xfrm>
          <a:prstGeom prst="rect">
            <a:avLst/>
          </a:prstGeom>
        </p:spPr>
      </p:pic>
      <p:sp>
        <p:nvSpPr>
          <p:cNvPr id="104857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r:embed="rId21"/>
          <a:srcRect t="28813"/>
          <a:stretch>
            <a:fillRect/>
          </a:stretch>
        </p:blipFill>
        <p:spPr>
          <a:xfrm>
            <a:off x="7999412" y="0"/>
            <a:ext cx="1603387" cy="1141407"/>
          </a:xfrm>
          <a:prstGeom prst="rect">
            <a:avLst/>
          </a:prstGeom>
        </p:spPr>
      </p:pic>
      <p:pic>
        <p:nvPicPr>
          <p:cNvPr id="2097155" name="Picture 9"/>
          <p:cNvPicPr>
            <a:picLocks noChangeAspect="1"/>
          </p:cNvPicPr>
          <p:nvPr/>
        </p:nvPicPr>
        <p:blipFill rotWithShape="1">
          <a:blip r:embed="rId22"/>
          <a:srcRect b="23320"/>
          <a:stretch>
            <a:fillRect/>
          </a:stretch>
        </p:blipFill>
        <p:spPr>
          <a:xfrm>
            <a:off x="8605878" y="6096000"/>
            <a:ext cx="993734" cy="762000"/>
          </a:xfrm>
          <a:prstGeom prst="rect">
            <a:avLst/>
          </a:prstGeom>
        </p:spPr>
      </p:pic>
      <p:sp>
        <p:nvSpPr>
          <p:cNvPr id="1048577"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1048579"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0"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64E03C-102F-4D50-8A8D-56D297740D0D}" type="datetime1">
              <a:rPr lang="en-US" smtClean="0"/>
              <a:pPr/>
              <a:t>10/14/2018</a:t>
            </a:fld>
            <a:endParaRPr lang="en-US"/>
          </a:p>
        </p:txBody>
      </p:sp>
      <p:sp>
        <p:nvSpPr>
          <p:cNvPr id="1048581"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1048582"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AB03BE-6AEB-4DA3-9D0F-932874C8E23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Excel_2007_Workbook11111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Office_Excel_2007_Workbook322222.xlsx"/><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hyperlink" Target="http://www.t4study.com/resources" TargetMode="External"/><Relationship Id="rId5" Type="http://schemas.openxmlformats.org/officeDocument/2006/relationships/hyperlink" Target="mailto:Info@t4study.com" TargetMode="Externa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timeanddate.com/time/zones/mdt" TargetMode="External"/><Relationship Id="rId3" Type="http://schemas.openxmlformats.org/officeDocument/2006/relationships/hyperlink" Target="https://www.timeanddate.com/time/zones/ist" TargetMode="External"/><Relationship Id="rId7" Type="http://schemas.openxmlformats.org/officeDocument/2006/relationships/hyperlink" Target="https://www.timeanddate.com/worldclock/canada/calgary" TargetMode="External"/><Relationship Id="rId2" Type="http://schemas.openxmlformats.org/officeDocument/2006/relationships/hyperlink" Target="https://www.timeanddate.com/worldclock/india/bangalore" TargetMode="External"/><Relationship Id="rId1" Type="http://schemas.openxmlformats.org/officeDocument/2006/relationships/slideLayout" Target="../slideLayouts/slideLayout2.xml"/><Relationship Id="rId6" Type="http://schemas.openxmlformats.org/officeDocument/2006/relationships/hyperlink" Target="https://www.timeanddate.com/worldclock/fixedtime.html?iso=20180320T1615" TargetMode="External"/><Relationship Id="rId5" Type="http://schemas.openxmlformats.org/officeDocument/2006/relationships/hyperlink" Target="https://www.timeanddate.com/time/zones/ist-israel" TargetMode="External"/><Relationship Id="rId4" Type="http://schemas.openxmlformats.org/officeDocument/2006/relationships/hyperlink" Target="https://www.timeanddate.com/worldclock/israel/jerusale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0320" y="5059680"/>
            <a:ext cx="12171680" cy="1767840"/>
          </a:xfrm>
          <a:prstGeom prst="rect">
            <a:avLst/>
          </a:prstGeom>
          <a:gradFill flip="none" rotWithShape="1">
            <a:gsLst>
              <a:gs pos="23000">
                <a:srgbClr val="2A53A6"/>
              </a:gs>
              <a:gs pos="94000">
                <a:schemeClr val="bg2"/>
              </a:gs>
            </a:gsLst>
            <a:path path="circle">
              <a:fillToRect l="50000" t="50000" r="50000" b="50000"/>
            </a:path>
            <a:tileRect/>
          </a:gradFill>
          <a:ln w="76200">
            <a:solidFill>
              <a:schemeClr val="accent4"/>
            </a:solidFill>
          </a:ln>
          <a:scene3d>
            <a:camera prst="orthographicFront"/>
            <a:lightRig rig="threePt" dir="t"/>
          </a:scene3d>
          <a:sp3d>
            <a:bevelT/>
          </a:sp3d>
        </p:spPr>
        <p:txBody>
          <a:bodyPr>
            <a:scene3d>
              <a:camera prst="orthographicFront"/>
              <a:lightRig rig="balanced" dir="t">
                <a:rot lat="0" lon="0" rev="2100000"/>
              </a:lightRig>
            </a:scene3d>
            <a:sp3d extrusionH="57150" prstMaterial="metal">
              <a:bevelT w="38100" h="25400"/>
              <a:contourClr>
                <a:schemeClr val="bg2"/>
              </a:contourClr>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sz="4800" b="1" dirty="0">
              <a:ln w="50800"/>
              <a:solidFill>
                <a:srgbClr val="00CC00"/>
              </a:solidFill>
            </a:endParaRPr>
          </a:p>
        </p:txBody>
      </p:sp>
      <p:sp>
        <p:nvSpPr>
          <p:cNvPr id="5" name="Rectangle 4"/>
          <p:cNvSpPr/>
          <p:nvPr/>
        </p:nvSpPr>
        <p:spPr>
          <a:xfrm>
            <a:off x="0" y="5519342"/>
            <a:ext cx="12070079" cy="92333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Determining </a:t>
            </a: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a:t>
            </a: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2018</a:t>
            </a: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Spring Equinox</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040383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extBox 3"/>
          <p:cNvSpPr txBox="1"/>
          <p:nvPr/>
        </p:nvSpPr>
        <p:spPr>
          <a:xfrm>
            <a:off x="474562" y="308792"/>
            <a:ext cx="9711159" cy="1446550"/>
          </a:xfrm>
          <a:prstGeom prst="rect">
            <a:avLst/>
          </a:prstGeom>
          <a:noFill/>
          <a:ln>
            <a:noFill/>
          </a:ln>
        </p:spPr>
        <p:txBody>
          <a:bodyPr wrap="square" rtlCol="0">
            <a:spAutoFit/>
          </a:bodyPr>
          <a:lstStyle/>
          <a:p>
            <a:pPr algn="ctr"/>
            <a:r>
              <a:rPr lang="en-US" sz="2200" dirty="0" smtClean="0"/>
              <a:t>Going </a:t>
            </a:r>
            <a:r>
              <a:rPr lang="en-US" sz="2200" dirty="0"/>
              <a:t>through the </a:t>
            </a:r>
            <a:r>
              <a:rPr lang="en-US" sz="2200" dirty="0" smtClean="0"/>
              <a:t>Stellarium </a:t>
            </a:r>
            <a:r>
              <a:rPr lang="en-US" sz="2200" dirty="0"/>
              <a:t>software I was able to search for the </a:t>
            </a:r>
          </a:p>
          <a:p>
            <a:pPr algn="ctr"/>
            <a:r>
              <a:rPr lang="en-US" sz="2200" dirty="0"/>
              <a:t> beginning of </a:t>
            </a:r>
            <a:r>
              <a:rPr lang="en-US" sz="2200" dirty="0" smtClean="0"/>
              <a:t>Tekufah </a:t>
            </a:r>
            <a:r>
              <a:rPr lang="en-US" sz="2200" dirty="0"/>
              <a:t>time ,</a:t>
            </a:r>
            <a:r>
              <a:rPr lang="en-US" sz="2200" dirty="0" smtClean="0"/>
              <a:t>where the </a:t>
            </a:r>
            <a:r>
              <a:rPr lang="en-US" sz="2200" dirty="0"/>
              <a:t>sun is just about </a:t>
            </a:r>
            <a:r>
              <a:rPr lang="en-US" sz="2200" dirty="0" smtClean="0"/>
              <a:t/>
            </a:r>
            <a:br>
              <a:rPr lang="en-US" sz="2200" dirty="0" smtClean="0"/>
            </a:br>
            <a:r>
              <a:rPr lang="en-US" sz="2200" dirty="0" smtClean="0"/>
              <a:t>to </a:t>
            </a:r>
            <a:r>
              <a:rPr lang="en-US" sz="2200" b="1" dirty="0">
                <a:solidFill>
                  <a:srgbClr val="FFFF00"/>
                </a:solidFill>
              </a:rPr>
              <a:t>cross the equator </a:t>
            </a:r>
            <a:r>
              <a:rPr lang="en-US" sz="2200" b="1" dirty="0" smtClean="0">
                <a:solidFill>
                  <a:srgbClr val="FFFF00"/>
                </a:solidFill>
              </a:rPr>
              <a:t>line</a:t>
            </a:r>
            <a:r>
              <a:rPr lang="en-US" sz="2200" dirty="0" smtClean="0"/>
              <a:t> – and the </a:t>
            </a:r>
            <a:r>
              <a:rPr lang="en-US" sz="2200" dirty="0"/>
              <a:t>ending of </a:t>
            </a:r>
            <a:r>
              <a:rPr lang="en-US" sz="2200" dirty="0" smtClean="0"/>
              <a:t>Tekufah </a:t>
            </a:r>
            <a:r>
              <a:rPr lang="en-US" sz="2200" dirty="0"/>
              <a:t>time </a:t>
            </a:r>
            <a:r>
              <a:rPr lang="en-US" sz="2200" dirty="0" smtClean="0"/>
              <a:t>where</a:t>
            </a:r>
            <a:br>
              <a:rPr lang="en-US" sz="2200" dirty="0" smtClean="0"/>
            </a:br>
            <a:r>
              <a:rPr lang="en-US" sz="2200" dirty="0" smtClean="0"/>
              <a:t> the sun </a:t>
            </a:r>
            <a:r>
              <a:rPr lang="en-US" sz="2200" b="1" dirty="0" smtClean="0">
                <a:solidFill>
                  <a:srgbClr val="CCECFF"/>
                </a:solidFill>
              </a:rPr>
              <a:t>leaves </a:t>
            </a:r>
            <a:r>
              <a:rPr lang="en-US" sz="2200" b="1" dirty="0">
                <a:solidFill>
                  <a:srgbClr val="CCECFF"/>
                </a:solidFill>
              </a:rPr>
              <a:t>the equator line</a:t>
            </a:r>
            <a:r>
              <a:rPr lang="en-US" sz="2200" dirty="0">
                <a:solidFill>
                  <a:srgbClr val="CCECFF"/>
                </a:solidFill>
              </a:rPr>
              <a:t>.</a:t>
            </a:r>
            <a:endParaRPr lang="en-IN" sz="2200" dirty="0">
              <a:solidFill>
                <a:srgbClr val="CCECFF"/>
              </a:solidFill>
            </a:endParaRPr>
          </a:p>
        </p:txBody>
      </p:sp>
      <p:sp>
        <p:nvSpPr>
          <p:cNvPr id="1048646" name="TextBox 4"/>
          <p:cNvSpPr txBox="1"/>
          <p:nvPr/>
        </p:nvSpPr>
        <p:spPr>
          <a:xfrm>
            <a:off x="474563" y="1953947"/>
            <a:ext cx="9711158" cy="400110"/>
          </a:xfrm>
          <a:prstGeom prst="rect">
            <a:avLst/>
          </a:prstGeom>
          <a:noFill/>
          <a:ln>
            <a:noFill/>
          </a:ln>
        </p:spPr>
        <p:txBody>
          <a:bodyPr wrap="square" rtlCol="0">
            <a:spAutoFit/>
          </a:bodyPr>
          <a:lstStyle/>
          <a:p>
            <a:r>
              <a:rPr lang="en-US" sz="2000" b="1" dirty="0"/>
              <a:t>The beginning of </a:t>
            </a:r>
            <a:r>
              <a:rPr lang="en-US" sz="2000" b="1" dirty="0" smtClean="0"/>
              <a:t>Tekufah </a:t>
            </a:r>
            <a:r>
              <a:rPr lang="en-US" sz="2000" b="1" dirty="0"/>
              <a:t>time is</a:t>
            </a:r>
            <a:r>
              <a:rPr lang="en-IN" sz="2000" b="1" dirty="0"/>
              <a:t> Tuesday, 20 March 2018, </a:t>
            </a:r>
            <a:r>
              <a:rPr lang="en-IN" sz="2000" b="1" dirty="0" smtClean="0"/>
              <a:t>5:22:00</a:t>
            </a:r>
            <a:r>
              <a:rPr lang="en-US" sz="2000" b="1" dirty="0" smtClean="0"/>
              <a:t> [5:22 </a:t>
            </a:r>
            <a:r>
              <a:rPr lang="en-US" sz="2000" b="1" dirty="0"/>
              <a:t>AM</a:t>
            </a:r>
            <a:r>
              <a:rPr lang="en-US" sz="2000" b="1" dirty="0" smtClean="0"/>
              <a:t>].</a:t>
            </a:r>
            <a:endParaRPr lang="en-IN" sz="2000" b="1" dirty="0"/>
          </a:p>
        </p:txBody>
      </p:sp>
      <p:graphicFrame>
        <p:nvGraphicFramePr>
          <p:cNvPr id="4194309" name="Table 5"/>
          <p:cNvGraphicFramePr>
            <a:graphicFrameLocks noGrp="1"/>
          </p:cNvGraphicFramePr>
          <p:nvPr>
            <p:extLst>
              <p:ext uri="{D42A27DB-BD31-4B8C-83A1-F6EECF244321}">
                <p14:modId xmlns:p14="http://schemas.microsoft.com/office/powerpoint/2010/main" val="1798209756"/>
              </p:ext>
            </p:extLst>
          </p:nvPr>
        </p:nvGraphicFramePr>
        <p:xfrm>
          <a:off x="2262421" y="2480900"/>
          <a:ext cx="6096000" cy="731520"/>
        </p:xfrm>
        <a:graphic>
          <a:graphicData uri="http://schemas.openxmlformats.org/drawingml/2006/table">
            <a:tbl>
              <a:tblPr firstRow="1" bandRow="1">
                <a:tableStyleId>{7DF18680-E054-41AD-8BC1-D1AEF772440D}</a:tableStyleId>
              </a:tblPr>
              <a:tblGrid>
                <a:gridCol w="3048000"/>
                <a:gridCol w="3048000"/>
              </a:tblGrid>
              <a:tr h="0">
                <a:tc>
                  <a:txBody>
                    <a:bodyPr/>
                    <a:lstStyle/>
                    <a:p>
                      <a:r>
                        <a:rPr lang="en-US" dirty="0" smtClean="0"/>
                        <a:t>ROMAN</a:t>
                      </a:r>
                      <a:r>
                        <a:rPr lang="en-US" baseline="0" dirty="0" smtClean="0"/>
                        <a:t> RECKONING</a:t>
                      </a:r>
                      <a:endParaRPr lang="en-IN" dirty="0"/>
                    </a:p>
                  </a:txBody>
                  <a:tcPr/>
                </a:tc>
                <a:tc>
                  <a:txBody>
                    <a:bodyPr/>
                    <a:lstStyle/>
                    <a:p>
                      <a:r>
                        <a:rPr lang="en-US" dirty="0" smtClean="0"/>
                        <a:t> TUESDAY </a:t>
                      </a:r>
                      <a:endParaRPr lang="en-IN" dirty="0"/>
                    </a:p>
                  </a:txBody>
                  <a:tcPr/>
                </a:tc>
              </a:tr>
              <a:tr h="0">
                <a:tc>
                  <a:txBody>
                    <a:bodyPr/>
                    <a:lstStyle/>
                    <a:p>
                      <a:r>
                        <a:rPr lang="en-US" b="1" dirty="0" smtClean="0"/>
                        <a:t>GOD’S  DAY</a:t>
                      </a:r>
                      <a:r>
                        <a:rPr lang="en-US" b="1" baseline="0" dirty="0" smtClean="0"/>
                        <a:t> </a:t>
                      </a:r>
                      <a:endParaRPr lang="en-IN" b="1" dirty="0"/>
                    </a:p>
                  </a:txBody>
                  <a:tcPr/>
                </a:tc>
                <a:tc>
                  <a:txBody>
                    <a:bodyPr/>
                    <a:lstStyle/>
                    <a:p>
                      <a:r>
                        <a:rPr lang="en-US" b="1" baseline="0" dirty="0" smtClean="0"/>
                        <a:t>2</a:t>
                      </a:r>
                      <a:r>
                        <a:rPr lang="en-US" b="1" baseline="30000" dirty="0" smtClean="0"/>
                        <a:t>nd</a:t>
                      </a:r>
                      <a:r>
                        <a:rPr lang="en-US" b="1" baseline="0" dirty="0" smtClean="0"/>
                        <a:t> cycle (</a:t>
                      </a:r>
                      <a:r>
                        <a:rPr lang="en-US" b="1" dirty="0" smtClean="0"/>
                        <a:t>Monday) </a:t>
                      </a:r>
                      <a:endParaRPr lang="en-IN" b="1" dirty="0"/>
                    </a:p>
                  </a:txBody>
                  <a:tcPr/>
                </a:tc>
              </a:tr>
            </a:tbl>
          </a:graphicData>
        </a:graphic>
      </p:graphicFrame>
      <p:sp>
        <p:nvSpPr>
          <p:cNvPr id="1048647" name="TextBox 6"/>
          <p:cNvSpPr txBox="1"/>
          <p:nvPr/>
        </p:nvSpPr>
        <p:spPr>
          <a:xfrm>
            <a:off x="474563" y="3429722"/>
            <a:ext cx="9754666" cy="400110"/>
          </a:xfrm>
          <a:prstGeom prst="rect">
            <a:avLst/>
          </a:prstGeom>
          <a:noFill/>
          <a:ln>
            <a:noFill/>
          </a:ln>
        </p:spPr>
        <p:txBody>
          <a:bodyPr wrap="square" rtlCol="0">
            <a:spAutoFit/>
          </a:bodyPr>
          <a:lstStyle/>
          <a:p>
            <a:pPr algn="ctr"/>
            <a:r>
              <a:rPr lang="en-US" sz="2000" b="1" i="1" dirty="0">
                <a:solidFill>
                  <a:srgbClr val="FFFF00"/>
                </a:solidFill>
              </a:rPr>
              <a:t>At this </a:t>
            </a:r>
            <a:r>
              <a:rPr lang="en-US" sz="2000" b="1" i="1" dirty="0" smtClean="0">
                <a:solidFill>
                  <a:srgbClr val="FFFF00"/>
                </a:solidFill>
              </a:rPr>
              <a:t>time, [the mixing </a:t>
            </a:r>
            <a:r>
              <a:rPr lang="en-US" sz="2000" b="1" i="1" dirty="0">
                <a:solidFill>
                  <a:srgbClr val="FFFF00"/>
                </a:solidFill>
              </a:rPr>
              <a:t>of light and </a:t>
            </a:r>
            <a:r>
              <a:rPr lang="en-US" sz="2000" b="1" i="1" dirty="0" smtClean="0">
                <a:solidFill>
                  <a:srgbClr val="FFFF00"/>
                </a:solidFill>
              </a:rPr>
              <a:t>darkness], Tekufah </a:t>
            </a:r>
            <a:r>
              <a:rPr lang="en-US" sz="2000" b="1" i="1" dirty="0">
                <a:solidFill>
                  <a:srgbClr val="FFFF00"/>
                </a:solidFill>
              </a:rPr>
              <a:t>hasn’t </a:t>
            </a:r>
            <a:r>
              <a:rPr lang="en-US" sz="2000" b="1" i="1" dirty="0" smtClean="0">
                <a:solidFill>
                  <a:srgbClr val="FFFF00"/>
                </a:solidFill>
              </a:rPr>
              <a:t>happened yet. </a:t>
            </a:r>
            <a:endParaRPr lang="en-IN" sz="2000" b="1" i="1" dirty="0">
              <a:solidFill>
                <a:srgbClr val="FFFF00"/>
              </a:solidFill>
            </a:endParaRPr>
          </a:p>
        </p:txBody>
      </p:sp>
      <p:sp>
        <p:nvSpPr>
          <p:cNvPr id="1048648" name="TextBox 9"/>
          <p:cNvSpPr txBox="1"/>
          <p:nvPr/>
        </p:nvSpPr>
        <p:spPr>
          <a:xfrm>
            <a:off x="474562" y="3993443"/>
            <a:ext cx="9711159" cy="461665"/>
          </a:xfrm>
          <a:prstGeom prst="rect">
            <a:avLst/>
          </a:prstGeom>
          <a:noFill/>
          <a:ln>
            <a:noFill/>
          </a:ln>
        </p:spPr>
        <p:txBody>
          <a:bodyPr wrap="square" rtlCol="0">
            <a:spAutoFit/>
          </a:bodyPr>
          <a:lstStyle/>
          <a:p>
            <a:r>
              <a:rPr lang="en-US" sz="2000" b="1" dirty="0"/>
              <a:t>The ending of </a:t>
            </a:r>
            <a:r>
              <a:rPr lang="en-US" sz="2000" b="1" dirty="0" smtClean="0"/>
              <a:t>Tekufah </a:t>
            </a:r>
            <a:r>
              <a:rPr lang="en-US" sz="2000" b="1" dirty="0"/>
              <a:t>time is </a:t>
            </a:r>
            <a:r>
              <a:rPr lang="en-IN" sz="2000" b="1" dirty="0"/>
              <a:t>Wednesday, </a:t>
            </a:r>
            <a:r>
              <a:rPr lang="en-IN" sz="2400" b="1" dirty="0"/>
              <a:t>21</a:t>
            </a:r>
            <a:r>
              <a:rPr lang="en-IN" sz="2000" b="1" dirty="0"/>
              <a:t> March 2018, 13:52:00</a:t>
            </a:r>
            <a:r>
              <a:rPr lang="en-US" sz="2000" b="1" dirty="0"/>
              <a:t> </a:t>
            </a:r>
            <a:r>
              <a:rPr lang="en-US" sz="2000" b="1" dirty="0" smtClean="0"/>
              <a:t>[</a:t>
            </a:r>
            <a:r>
              <a:rPr lang="en-US" sz="2000" b="1" dirty="0"/>
              <a:t>1:52 PM</a:t>
            </a:r>
            <a:r>
              <a:rPr lang="en-US" sz="2000" b="1" dirty="0" smtClean="0"/>
              <a:t>].</a:t>
            </a:r>
            <a:endParaRPr lang="en-IN" sz="2000" b="1" dirty="0"/>
          </a:p>
        </p:txBody>
      </p:sp>
      <p:graphicFrame>
        <p:nvGraphicFramePr>
          <p:cNvPr id="4194310" name="Table 10"/>
          <p:cNvGraphicFramePr>
            <a:graphicFrameLocks noGrp="1"/>
          </p:cNvGraphicFramePr>
          <p:nvPr>
            <p:extLst>
              <p:ext uri="{D42A27DB-BD31-4B8C-83A1-F6EECF244321}">
                <p14:modId xmlns:p14="http://schemas.microsoft.com/office/powerpoint/2010/main" val="1751049419"/>
              </p:ext>
            </p:extLst>
          </p:nvPr>
        </p:nvGraphicFramePr>
        <p:xfrm>
          <a:off x="2221515" y="4610356"/>
          <a:ext cx="6096000" cy="731520"/>
        </p:xfrm>
        <a:graphic>
          <a:graphicData uri="http://schemas.openxmlformats.org/drawingml/2006/table">
            <a:tbl>
              <a:tblPr firstRow="1" bandRow="1">
                <a:tableStyleId>{7DF18680-E054-41AD-8BC1-D1AEF772440D}</a:tableStyleId>
              </a:tblPr>
              <a:tblGrid>
                <a:gridCol w="3048000"/>
                <a:gridCol w="3048000"/>
              </a:tblGrid>
              <a:tr h="0">
                <a:tc>
                  <a:txBody>
                    <a:bodyPr/>
                    <a:lstStyle/>
                    <a:p>
                      <a:r>
                        <a:rPr lang="en-US" dirty="0" smtClean="0"/>
                        <a:t>ROMAN</a:t>
                      </a:r>
                      <a:r>
                        <a:rPr lang="en-US" baseline="0" dirty="0" smtClean="0"/>
                        <a:t> RECKONING</a:t>
                      </a:r>
                      <a:endParaRPr lang="en-IN" dirty="0"/>
                    </a:p>
                  </a:txBody>
                  <a:tcPr/>
                </a:tc>
                <a:tc>
                  <a:txBody>
                    <a:bodyPr/>
                    <a:lstStyle/>
                    <a:p>
                      <a:r>
                        <a:rPr lang="en-US" dirty="0" smtClean="0"/>
                        <a:t> WEDNESDAY </a:t>
                      </a:r>
                      <a:endParaRPr lang="en-IN" dirty="0"/>
                    </a:p>
                  </a:txBody>
                  <a:tcPr/>
                </a:tc>
              </a:tr>
              <a:tr h="0">
                <a:tc>
                  <a:txBody>
                    <a:bodyPr/>
                    <a:lstStyle/>
                    <a:p>
                      <a:r>
                        <a:rPr lang="en-US" b="1" dirty="0" smtClean="0"/>
                        <a:t>GOD’S  DAY</a:t>
                      </a:r>
                      <a:r>
                        <a:rPr lang="en-US" b="1" baseline="0" dirty="0" smtClean="0"/>
                        <a:t> </a:t>
                      </a:r>
                      <a:endParaRPr lang="en-IN" b="1" dirty="0"/>
                    </a:p>
                  </a:txBody>
                  <a:tcPr/>
                </a:tc>
                <a:tc>
                  <a:txBody>
                    <a:bodyPr/>
                    <a:lstStyle/>
                    <a:p>
                      <a:r>
                        <a:rPr lang="en-US" b="1" baseline="0" dirty="0" smtClean="0"/>
                        <a:t>4</a:t>
                      </a:r>
                      <a:r>
                        <a:rPr lang="en-US" b="1" baseline="30000" dirty="0" smtClean="0"/>
                        <a:t>th</a:t>
                      </a:r>
                      <a:r>
                        <a:rPr lang="en-US" b="1" baseline="0" dirty="0" smtClean="0"/>
                        <a:t> cycle (</a:t>
                      </a:r>
                      <a:r>
                        <a:rPr lang="en-US" b="1" dirty="0" smtClean="0"/>
                        <a:t>Wednesday) </a:t>
                      </a:r>
                      <a:endParaRPr lang="en-IN" b="1" dirty="0"/>
                    </a:p>
                  </a:txBody>
                  <a:tcPr/>
                </a:tc>
              </a:tr>
            </a:tbl>
          </a:graphicData>
        </a:graphic>
      </p:graphicFrame>
      <p:sp>
        <p:nvSpPr>
          <p:cNvPr id="1048649" name="Slide Number Placeholder 11"/>
          <p:cNvSpPr>
            <a:spLocks noGrp="1"/>
          </p:cNvSpPr>
          <p:nvPr>
            <p:ph type="sldNum" sz="quarter" idx="12"/>
          </p:nvPr>
        </p:nvSpPr>
        <p:spPr/>
        <p:txBody>
          <a:bodyPr/>
          <a:lstStyle/>
          <a:p>
            <a:fld id="{FCAB03BE-6AEB-4DA3-9D0F-932874C8E23F}" type="slidenum">
              <a:rPr lang="en-US" smtClean="0">
                <a:solidFill>
                  <a:schemeClr val="bg1"/>
                </a:solidFill>
              </a:rPr>
              <a:pPr/>
              <a:t>10</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46"/>
                                        </p:tgtEl>
                                        <p:attrNameLst>
                                          <p:attrName>style.visibility</p:attrName>
                                        </p:attrNameLst>
                                      </p:cBhvr>
                                      <p:to>
                                        <p:strVal val="visible"/>
                                      </p:to>
                                    </p:set>
                                    <p:animEffect transition="in" filter="fade">
                                      <p:cBhvr>
                                        <p:cTn id="7" dur="1000"/>
                                        <p:tgtEl>
                                          <p:spTgt spid="1048646"/>
                                        </p:tgtEl>
                                      </p:cBhvr>
                                    </p:animEffect>
                                    <p:anim calcmode="lin" valueType="num">
                                      <p:cBhvr>
                                        <p:cTn id="8" dur="1000" fill="hold"/>
                                        <p:tgtEl>
                                          <p:spTgt spid="1048646"/>
                                        </p:tgtEl>
                                        <p:attrNameLst>
                                          <p:attrName>ppt_x</p:attrName>
                                        </p:attrNameLst>
                                      </p:cBhvr>
                                      <p:tavLst>
                                        <p:tav tm="0">
                                          <p:val>
                                            <p:strVal val="#ppt_x"/>
                                          </p:val>
                                        </p:tav>
                                        <p:tav tm="100000">
                                          <p:val>
                                            <p:strVal val="#ppt_x"/>
                                          </p:val>
                                        </p:tav>
                                      </p:tavLst>
                                    </p:anim>
                                    <p:anim calcmode="lin" valueType="num">
                                      <p:cBhvr>
                                        <p:cTn id="9" dur="1000" fill="hold"/>
                                        <p:tgtEl>
                                          <p:spTgt spid="10486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nodeType="afterEffect">
                                  <p:stCondLst>
                                    <p:cond delay="500"/>
                                  </p:stCondLst>
                                  <p:childTnLst>
                                    <p:set>
                                      <p:cBhvr>
                                        <p:cTn id="12" dur="1" fill="hold">
                                          <p:stCondLst>
                                            <p:cond delay="0"/>
                                          </p:stCondLst>
                                        </p:cTn>
                                        <p:tgtEl>
                                          <p:spTgt spid="4194309"/>
                                        </p:tgtEl>
                                        <p:attrNameLst>
                                          <p:attrName>style.visibility</p:attrName>
                                        </p:attrNameLst>
                                      </p:cBhvr>
                                      <p:to>
                                        <p:strVal val="visible"/>
                                      </p:to>
                                    </p:set>
                                    <p:animEffect transition="in" filter="wedge">
                                      <p:cBhvr>
                                        <p:cTn id="13" dur="2000"/>
                                        <p:tgtEl>
                                          <p:spTgt spid="419430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48647"/>
                                        </p:tgtEl>
                                        <p:attrNameLst>
                                          <p:attrName>style.visibility</p:attrName>
                                        </p:attrNameLst>
                                      </p:cBhvr>
                                      <p:to>
                                        <p:strVal val="visible"/>
                                      </p:to>
                                    </p:set>
                                    <p:animEffect transition="in" filter="fade">
                                      <p:cBhvr>
                                        <p:cTn id="18" dur="1500"/>
                                        <p:tgtEl>
                                          <p:spTgt spid="1048647"/>
                                        </p:tgtEl>
                                      </p:cBhvr>
                                    </p:animEffect>
                                    <p:anim calcmode="lin" valueType="num">
                                      <p:cBhvr>
                                        <p:cTn id="19" dur="1500" fill="hold"/>
                                        <p:tgtEl>
                                          <p:spTgt spid="1048647"/>
                                        </p:tgtEl>
                                        <p:attrNameLst>
                                          <p:attrName>ppt_x</p:attrName>
                                        </p:attrNameLst>
                                      </p:cBhvr>
                                      <p:tavLst>
                                        <p:tav tm="0">
                                          <p:val>
                                            <p:strVal val="#ppt_x"/>
                                          </p:val>
                                        </p:tav>
                                        <p:tav tm="100000">
                                          <p:val>
                                            <p:strVal val="#ppt_x"/>
                                          </p:val>
                                        </p:tav>
                                      </p:tavLst>
                                    </p:anim>
                                    <p:anim calcmode="lin" valueType="num">
                                      <p:cBhvr>
                                        <p:cTn id="20" dur="1500" fill="hold"/>
                                        <p:tgtEl>
                                          <p:spTgt spid="104864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48648"/>
                                        </p:tgtEl>
                                        <p:attrNameLst>
                                          <p:attrName>style.visibility</p:attrName>
                                        </p:attrNameLst>
                                      </p:cBhvr>
                                      <p:to>
                                        <p:strVal val="visible"/>
                                      </p:to>
                                    </p:set>
                                    <p:animEffect transition="in" filter="barn(inVertical)">
                                      <p:cBhvr>
                                        <p:cTn id="25" dur="1500"/>
                                        <p:tgtEl>
                                          <p:spTgt spid="1048648"/>
                                        </p:tgtEl>
                                      </p:cBhvr>
                                    </p:animEffect>
                                  </p:childTnLst>
                                </p:cTn>
                              </p:par>
                            </p:childTnLst>
                          </p:cTn>
                        </p:par>
                        <p:par>
                          <p:cTn id="26" fill="hold">
                            <p:stCondLst>
                              <p:cond delay="1500"/>
                            </p:stCondLst>
                            <p:childTnLst>
                              <p:par>
                                <p:cTn id="27" presetID="16" presetClass="entr" presetSubtype="21" fill="hold" nodeType="afterEffect">
                                  <p:stCondLst>
                                    <p:cond delay="500"/>
                                  </p:stCondLst>
                                  <p:childTnLst>
                                    <p:set>
                                      <p:cBhvr>
                                        <p:cTn id="28" dur="1" fill="hold">
                                          <p:stCondLst>
                                            <p:cond delay="0"/>
                                          </p:stCondLst>
                                        </p:cTn>
                                        <p:tgtEl>
                                          <p:spTgt spid="4194310"/>
                                        </p:tgtEl>
                                        <p:attrNameLst>
                                          <p:attrName>style.visibility</p:attrName>
                                        </p:attrNameLst>
                                      </p:cBhvr>
                                      <p:to>
                                        <p:strVal val="visible"/>
                                      </p:to>
                                    </p:set>
                                    <p:animEffect transition="in" filter="barn(inVertical)">
                                      <p:cBhvr>
                                        <p:cTn id="29" dur="500"/>
                                        <p:tgtEl>
                                          <p:spTgt spid="41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6" grpId="0"/>
      <p:bldP spid="1048647" grpId="0"/>
      <p:bldP spid="10486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1" name="Object 3"/>
          <p:cNvGraphicFramePr>
            <a:graphicFrameLocks noChangeAspect="1"/>
          </p:cNvGraphicFramePr>
          <p:nvPr/>
        </p:nvGraphicFramePr>
        <p:xfrm>
          <a:off x="711295" y="1068854"/>
          <a:ext cx="8823051" cy="5560546"/>
        </p:xfrm>
        <a:graphic>
          <a:graphicData uri="http://schemas.openxmlformats.org/presentationml/2006/ole">
            <mc:AlternateContent xmlns:mc="http://schemas.openxmlformats.org/markup-compatibility/2006">
              <mc:Choice xmlns:v="urn:schemas-microsoft-com:vml" Requires="v">
                <p:oleObj spid="_x0000_s2150" name="Worksheet" r:id="rId3" imgW="7057994" imgH="4448085" progId="">
                  <p:embed/>
                </p:oleObj>
              </mc:Choice>
              <mc:Fallback>
                <p:oleObj name="Worksheet" r:id="rId3" imgW="7057994" imgH="4448085" progId="">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95" y="1068854"/>
                        <a:ext cx="8823051" cy="5560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4312" name="Object 4"/>
          <p:cNvGraphicFramePr>
            <a:graphicFrameLocks noChangeAspect="1"/>
          </p:cNvGraphicFramePr>
          <p:nvPr/>
        </p:nvGraphicFramePr>
        <p:xfrm>
          <a:off x="10062323" y="2734374"/>
          <a:ext cx="1273548" cy="1925093"/>
        </p:xfrm>
        <a:graphic>
          <a:graphicData uri="http://schemas.openxmlformats.org/presentationml/2006/ole">
            <mc:AlternateContent xmlns:mc="http://schemas.openxmlformats.org/markup-compatibility/2006">
              <mc:Choice xmlns:v="urn:schemas-microsoft-com:vml" Requires="v">
                <p:oleObj spid="_x0000_s2151" name="Worksheet" r:id="rId5" imgW="781113" imgH="1181072" progId="">
                  <p:embed/>
                </p:oleObj>
              </mc:Choice>
              <mc:Fallback>
                <p:oleObj name="Worksheet" r:id="rId5" imgW="781113" imgH="1181072" progId="">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2323" y="2734374"/>
                        <a:ext cx="1273548" cy="1925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8650" name="TextBox 5"/>
          <p:cNvSpPr txBox="1"/>
          <p:nvPr/>
        </p:nvSpPr>
        <p:spPr>
          <a:xfrm>
            <a:off x="393539" y="199697"/>
            <a:ext cx="9838481" cy="800219"/>
          </a:xfrm>
          <a:prstGeom prst="rect">
            <a:avLst/>
          </a:prstGeom>
          <a:noFill/>
          <a:ln>
            <a:noFill/>
          </a:ln>
        </p:spPr>
        <p:txBody>
          <a:bodyPr wrap="square" rtlCol="0">
            <a:spAutoFit/>
          </a:bodyPr>
          <a:lstStyle/>
          <a:p>
            <a:pPr algn="ctr"/>
            <a:r>
              <a:rPr lang="en-US" sz="2300" b="1" dirty="0"/>
              <a:t>B</a:t>
            </a:r>
            <a:r>
              <a:rPr lang="en-US" sz="2300" b="1" dirty="0" smtClean="0"/>
              <a:t>ased on the beginning and ending of the Tekufah event, I was able to calculate the time ranges for the entire event at various places.</a:t>
            </a:r>
            <a:endParaRPr lang="en-IN" sz="2300" b="1" dirty="0"/>
          </a:p>
        </p:txBody>
      </p:sp>
      <p:sp>
        <p:nvSpPr>
          <p:cNvPr id="1048651" name="Slide Number Placeholder 6"/>
          <p:cNvSpPr>
            <a:spLocks noGrp="1"/>
          </p:cNvSpPr>
          <p:nvPr>
            <p:ph type="sldNum" sz="quarter" idx="12"/>
          </p:nvPr>
        </p:nvSpPr>
        <p:spPr/>
        <p:txBody>
          <a:bodyPr/>
          <a:lstStyle/>
          <a:p>
            <a:fld id="{FCAB03BE-6AEB-4DA3-9D0F-932874C8E23F}" type="slidenum">
              <a:rPr lang="en-US" smtClean="0">
                <a:solidFill>
                  <a:schemeClr val="bg1"/>
                </a:solidFill>
              </a:rPr>
              <a:pPr/>
              <a:t>11</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94311"/>
                                        </p:tgtEl>
                                        <p:attrNameLst>
                                          <p:attrName>style.visibility</p:attrName>
                                        </p:attrNameLst>
                                      </p:cBhvr>
                                      <p:to>
                                        <p:strVal val="visible"/>
                                      </p:to>
                                    </p:set>
                                    <p:animEffect transition="in" filter="wipe(up)">
                                      <p:cBhvr>
                                        <p:cTn id="7" dur="3000"/>
                                        <p:tgtEl>
                                          <p:spTgt spid="419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a:xfrm>
            <a:off x="9664861" y="1388061"/>
            <a:ext cx="2291788" cy="4236335"/>
          </a:xfrm>
          <a:solidFill>
            <a:schemeClr val="accent3">
              <a:lumMod val="60000"/>
              <a:lumOff val="40000"/>
            </a:schemeClr>
          </a:solidFill>
          <a:ln w="76200">
            <a:solidFill>
              <a:srgbClr val="3399FF"/>
            </a:solidFill>
          </a:ln>
          <a:scene3d>
            <a:camera prst="orthographicFront"/>
            <a:lightRig rig="threePt" dir="t"/>
          </a:scene3d>
          <a:sp3d>
            <a:bevelT/>
          </a:sp3d>
        </p:spPr>
        <p:txBody>
          <a:bodyPr>
            <a:sp3d extrusionH="57150">
              <a:bevelT w="38100" h="38100" prst="angle"/>
            </a:sp3d>
          </a:bodyPr>
          <a:lstStyle/>
          <a:p>
            <a:pPr algn="ctr"/>
            <a:r>
              <a:rPr lang="en-US" sz="3000" b="1" dirty="0" smtClean="0">
                <a:solidFill>
                  <a:srgbClr val="00B0F0"/>
                </a:solidFill>
              </a:rPr>
              <a:t>In this software, the Stellarium blue line indicates the equator of the earth</a:t>
            </a:r>
            <a:r>
              <a:rPr lang="en-US" sz="3000" dirty="0" smtClean="0">
                <a:solidFill>
                  <a:srgbClr val="00B0F0"/>
                </a:solidFill>
              </a:rPr>
              <a:t>. </a:t>
            </a:r>
            <a:endParaRPr lang="en-US" sz="3000" dirty="0">
              <a:solidFill>
                <a:srgbClr val="00B0F0"/>
              </a:solidFill>
            </a:endParaRPr>
          </a:p>
        </p:txBody>
      </p:sp>
      <p:pic>
        <p:nvPicPr>
          <p:cNvPr id="2097172" name="Picture 4"/>
          <p:cNvPicPr>
            <a:picLocks noGrp="1" noChangeAspect="1" noChangeArrowheads="1"/>
          </p:cNvPicPr>
          <p:nvPr>
            <p:ph idx="1"/>
          </p:nvPr>
        </p:nvPicPr>
        <p:blipFill>
          <a:blip r:embed="rId2"/>
          <a:srcRect/>
          <a:stretch>
            <a:fillRect/>
          </a:stretch>
        </p:blipFill>
        <p:spPr bwMode="auto">
          <a:xfrm>
            <a:off x="220750" y="702175"/>
            <a:ext cx="9175532" cy="5161237"/>
          </a:xfrm>
          <a:prstGeom prst="rect">
            <a:avLst/>
          </a:prstGeom>
          <a:noFill/>
          <a:ln w="57150">
            <a:solidFill>
              <a:srgbClr val="FFFF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1048655" name="Right Arrow 13"/>
          <p:cNvSpPr/>
          <p:nvPr/>
        </p:nvSpPr>
        <p:spPr>
          <a:xfrm rot="919028">
            <a:off x="3307413" y="1938114"/>
            <a:ext cx="978408" cy="265531"/>
          </a:xfrm>
          <a:prstGeom prst="rightArrow">
            <a:avLst/>
          </a:prstGeom>
          <a:solidFill>
            <a:srgbClr val="FF00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56" name="Slide Number Placeholder 4"/>
          <p:cNvSpPr>
            <a:spLocks noGrp="1"/>
          </p:cNvSpPr>
          <p:nvPr>
            <p:ph type="sldNum" sz="quarter" idx="12"/>
          </p:nvPr>
        </p:nvSpPr>
        <p:spPr/>
        <p:txBody>
          <a:bodyPr/>
          <a:lstStyle/>
          <a:p>
            <a:fld id="{FCAB03BE-6AEB-4DA3-9D0F-932874C8E23F}" type="slidenum">
              <a:rPr lang="en-US" smtClean="0">
                <a:solidFill>
                  <a:schemeClr val="bg1"/>
                </a:solidFill>
              </a:rPr>
              <a:pPr/>
              <a:t>12</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97172"/>
                                        </p:tgtEl>
                                        <p:attrNameLst>
                                          <p:attrName>style.visibility</p:attrName>
                                        </p:attrNameLst>
                                      </p:cBhvr>
                                      <p:to>
                                        <p:strVal val="visible"/>
                                      </p:to>
                                    </p:set>
                                    <p:animEffect transition="in" filter="circle(in)">
                                      <p:cBhvr>
                                        <p:cTn id="7" dur="2000"/>
                                        <p:tgtEl>
                                          <p:spTgt spid="209717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48655"/>
                                        </p:tgtEl>
                                        <p:attrNameLst>
                                          <p:attrName>style.visibility</p:attrName>
                                        </p:attrNameLst>
                                      </p:cBhvr>
                                      <p:to>
                                        <p:strVal val="visible"/>
                                      </p:to>
                                    </p:set>
                                    <p:animEffect transition="in" filter="fade">
                                      <p:cBhvr>
                                        <p:cTn id="11" dur="2000"/>
                                        <p:tgtEl>
                                          <p:spTgt spid="1048655"/>
                                        </p:tgtEl>
                                      </p:cBhvr>
                                    </p:animEffect>
                                    <p:anim calcmode="lin" valueType="num">
                                      <p:cBhvr>
                                        <p:cTn id="12" dur="2000" fill="hold"/>
                                        <p:tgtEl>
                                          <p:spTgt spid="1048655"/>
                                        </p:tgtEl>
                                        <p:attrNameLst>
                                          <p:attrName>ppt_x</p:attrName>
                                        </p:attrNameLst>
                                      </p:cBhvr>
                                      <p:tavLst>
                                        <p:tav tm="0">
                                          <p:val>
                                            <p:strVal val="#ppt_x"/>
                                          </p:val>
                                        </p:tav>
                                        <p:tav tm="100000">
                                          <p:val>
                                            <p:strVal val="#ppt_x"/>
                                          </p:val>
                                        </p:tav>
                                      </p:tavLst>
                                    </p:anim>
                                    <p:anim calcmode="lin" valueType="num">
                                      <p:cBhvr>
                                        <p:cTn id="13" dur="2000" fill="hold"/>
                                        <p:tgtEl>
                                          <p:spTgt spid="10486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5"/>
          <p:cNvPicPr>
            <a:picLocks noChangeAspect="1" noChangeArrowheads="1"/>
          </p:cNvPicPr>
          <p:nvPr/>
        </p:nvPicPr>
        <p:blipFill>
          <a:blip r:embed="rId2"/>
          <a:srcRect/>
          <a:stretch>
            <a:fillRect/>
          </a:stretch>
        </p:blipFill>
        <p:spPr bwMode="auto">
          <a:xfrm>
            <a:off x="781140" y="1774466"/>
            <a:ext cx="8755102" cy="4924745"/>
          </a:xfrm>
          <a:prstGeom prst="rect">
            <a:avLst/>
          </a:prstGeom>
          <a:noFill/>
          <a:ln w="57150">
            <a:solidFill>
              <a:srgbClr val="FFFF00"/>
            </a:solidFill>
            <a:miter lim="800000"/>
            <a:headEnd/>
            <a:tailEnd/>
          </a:ln>
          <a:effectLst/>
          <a:scene3d>
            <a:camera prst="orthographicFront"/>
            <a:lightRig rig="threePt" dir="t"/>
          </a:scene3d>
          <a:sp3d>
            <a:bevelT/>
          </a:sp3d>
        </p:spPr>
      </p:pic>
      <p:sp>
        <p:nvSpPr>
          <p:cNvPr id="1048657" name="TextBox 12"/>
          <p:cNvSpPr txBox="1"/>
          <p:nvPr/>
        </p:nvSpPr>
        <p:spPr>
          <a:xfrm>
            <a:off x="320951" y="1283533"/>
            <a:ext cx="10030058" cy="369332"/>
          </a:xfrm>
          <a:prstGeom prst="rect">
            <a:avLst/>
          </a:prstGeom>
          <a:noFill/>
          <a:ln>
            <a:noFill/>
          </a:ln>
        </p:spPr>
        <p:txBody>
          <a:bodyPr wrap="square" rtlCol="0">
            <a:spAutoFit/>
          </a:bodyPr>
          <a:lstStyle/>
          <a:p>
            <a:r>
              <a:rPr lang="en-US" b="1" dirty="0"/>
              <a:t>ON </a:t>
            </a:r>
            <a:r>
              <a:rPr lang="en-US" b="1" dirty="0" smtClean="0"/>
              <a:t>19th Monday, </a:t>
            </a:r>
            <a:r>
              <a:rPr lang="en-US" b="1" dirty="0"/>
              <a:t>the sun hasn’t touched the equator line and </a:t>
            </a:r>
            <a:r>
              <a:rPr lang="en-US" b="1" dirty="0" smtClean="0"/>
              <a:t>Tekufah </a:t>
            </a:r>
            <a:r>
              <a:rPr lang="en-US" b="1" dirty="0"/>
              <a:t>hasn’t </a:t>
            </a:r>
            <a:r>
              <a:rPr lang="en-US" b="1" dirty="0" smtClean="0"/>
              <a:t>begun yet.  </a:t>
            </a:r>
            <a:endParaRPr lang="en-IN" b="1" dirty="0"/>
          </a:p>
        </p:txBody>
      </p:sp>
      <p:cxnSp>
        <p:nvCxnSpPr>
          <p:cNvPr id="3145744" name="Straight Connector 19"/>
          <p:cNvCxnSpPr>
            <a:cxnSpLocks/>
          </p:cNvCxnSpPr>
          <p:nvPr/>
        </p:nvCxnSpPr>
        <p:spPr>
          <a:xfrm>
            <a:off x="1758659" y="3929066"/>
            <a:ext cx="3071834" cy="1588"/>
          </a:xfrm>
          <a:prstGeom prst="line">
            <a:avLst/>
          </a:prstGeom>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145745" name="Straight Arrow Connector 28"/>
          <p:cNvCxnSpPr>
            <a:cxnSpLocks/>
          </p:cNvCxnSpPr>
          <p:nvPr/>
        </p:nvCxnSpPr>
        <p:spPr>
          <a:xfrm rot="5400000">
            <a:off x="-63010" y="3964785"/>
            <a:ext cx="4071966" cy="1588"/>
          </a:xfrm>
          <a:prstGeom prst="straightConnector1">
            <a:avLst/>
          </a:prstGeom>
          <a:ln w="57150">
            <a:solidFill>
              <a:srgbClr val="FF0000"/>
            </a:solidFill>
            <a:headEnd type="arrow"/>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658" name="TextBox 31"/>
          <p:cNvSpPr txBox="1"/>
          <p:nvPr/>
        </p:nvSpPr>
        <p:spPr>
          <a:xfrm>
            <a:off x="1913621" y="2614605"/>
            <a:ext cx="461665" cy="1153521"/>
          </a:xfrm>
          <a:prstGeom prst="rect">
            <a:avLst/>
          </a:prstGeom>
          <a:noFill/>
        </p:spPr>
        <p:txBody>
          <a:bodyPr vert="vert270" wrap="none" rtlCol="0">
            <a:spAutoFit/>
          </a:bodyPr>
          <a:lstStyle/>
          <a:p>
            <a:r>
              <a:rPr lang="en-US" b="1" dirty="0"/>
              <a:t>Altitude +</a:t>
            </a:r>
            <a:endParaRPr lang="en-IN" b="1" dirty="0"/>
          </a:p>
        </p:txBody>
      </p:sp>
      <p:sp>
        <p:nvSpPr>
          <p:cNvPr id="1048659" name="TextBox 32"/>
          <p:cNvSpPr txBox="1"/>
          <p:nvPr/>
        </p:nvSpPr>
        <p:spPr>
          <a:xfrm>
            <a:off x="2758792" y="3571876"/>
            <a:ext cx="1010213" cy="369332"/>
          </a:xfrm>
          <a:prstGeom prst="rect">
            <a:avLst/>
          </a:prstGeom>
          <a:noFill/>
        </p:spPr>
        <p:txBody>
          <a:bodyPr wrap="none" rtlCol="0">
            <a:spAutoFit/>
          </a:bodyPr>
          <a:lstStyle/>
          <a:p>
            <a:r>
              <a:rPr lang="en-US" b="1" dirty="0"/>
              <a:t>H</a:t>
            </a:r>
            <a:r>
              <a:rPr lang="en-US" b="1" dirty="0" smtClean="0"/>
              <a:t>orizon</a:t>
            </a:r>
            <a:endParaRPr lang="en-IN" b="1" dirty="0"/>
          </a:p>
        </p:txBody>
      </p:sp>
      <p:sp>
        <p:nvSpPr>
          <p:cNvPr id="1048660" name="TextBox 33"/>
          <p:cNvSpPr txBox="1"/>
          <p:nvPr/>
        </p:nvSpPr>
        <p:spPr>
          <a:xfrm>
            <a:off x="312517" y="175697"/>
            <a:ext cx="9940392" cy="1107996"/>
          </a:xfrm>
          <a:prstGeom prst="rect">
            <a:avLst/>
          </a:prstGeom>
          <a:noFill/>
          <a:ln>
            <a:noFill/>
          </a:ln>
        </p:spPr>
        <p:txBody>
          <a:bodyPr wrap="square" rtlCol="0">
            <a:spAutoFit/>
          </a:bodyPr>
          <a:lstStyle/>
          <a:p>
            <a:pPr algn="ctr"/>
            <a:r>
              <a:rPr lang="en-US" sz="2400" b="1" dirty="0" smtClean="0">
                <a:solidFill>
                  <a:srgbClr val="0070C0"/>
                </a:solidFill>
              </a:rPr>
              <a:t>The BLUE </a:t>
            </a:r>
            <a:r>
              <a:rPr lang="en-US" sz="2400" b="1" dirty="0">
                <a:solidFill>
                  <a:srgbClr val="0070C0"/>
                </a:solidFill>
              </a:rPr>
              <a:t>line </a:t>
            </a:r>
            <a:r>
              <a:rPr lang="en-US" sz="2400" b="1" dirty="0"/>
              <a:t>is the equator line and </a:t>
            </a:r>
            <a:r>
              <a:rPr lang="en-US" sz="2400" b="1" dirty="0" smtClean="0"/>
              <a:t/>
            </a:r>
            <a:br>
              <a:rPr lang="en-US" sz="2400" b="1" dirty="0" smtClean="0"/>
            </a:br>
            <a:r>
              <a:rPr lang="en-US" sz="2400" b="1" dirty="0" smtClean="0"/>
              <a:t>the </a:t>
            </a:r>
            <a:r>
              <a:rPr lang="en-US" sz="2400" b="1" dirty="0" smtClean="0">
                <a:solidFill>
                  <a:srgbClr val="00B050"/>
                </a:solidFill>
              </a:rPr>
              <a:t>green </a:t>
            </a:r>
            <a:r>
              <a:rPr lang="en-US" sz="2400" b="1" dirty="0">
                <a:solidFill>
                  <a:srgbClr val="00B050"/>
                </a:solidFill>
              </a:rPr>
              <a:t>line </a:t>
            </a:r>
            <a:r>
              <a:rPr lang="en-US" sz="2400" b="1" dirty="0"/>
              <a:t>is the direction in which sun crosses the </a:t>
            </a:r>
            <a:r>
              <a:rPr lang="en-US" sz="2400" b="1" dirty="0" smtClean="0"/>
              <a:t>Equator.  </a:t>
            </a:r>
            <a:r>
              <a:rPr lang="en-US" b="1" dirty="0" smtClean="0"/>
              <a:t/>
            </a:r>
            <a:br>
              <a:rPr lang="en-US" b="1" dirty="0" smtClean="0"/>
            </a:br>
            <a:r>
              <a:rPr lang="en-US" b="1" dirty="0" smtClean="0"/>
              <a:t>Note:  </a:t>
            </a:r>
            <a:r>
              <a:rPr lang="en-US" b="1" dirty="0"/>
              <a:t>this is not to be confused with </a:t>
            </a:r>
            <a:r>
              <a:rPr lang="en-US" b="1" dirty="0" smtClean="0"/>
              <a:t>sun’s </a:t>
            </a:r>
            <a:r>
              <a:rPr lang="en-US" b="1" dirty="0"/>
              <a:t>actual movement in the </a:t>
            </a:r>
            <a:r>
              <a:rPr lang="en-US" b="1" dirty="0" smtClean="0"/>
              <a:t>sky from </a:t>
            </a:r>
            <a:r>
              <a:rPr lang="en-US" b="1" dirty="0"/>
              <a:t>east to </a:t>
            </a:r>
            <a:r>
              <a:rPr lang="en-US" b="1" dirty="0" smtClean="0"/>
              <a:t>west.</a:t>
            </a:r>
            <a:endParaRPr lang="en-IN" b="1" dirty="0"/>
          </a:p>
        </p:txBody>
      </p:sp>
      <p:cxnSp>
        <p:nvCxnSpPr>
          <p:cNvPr id="3145746" name="Straight Arrow Connector 37"/>
          <p:cNvCxnSpPr>
            <a:cxnSpLocks/>
          </p:cNvCxnSpPr>
          <p:nvPr/>
        </p:nvCxnSpPr>
        <p:spPr>
          <a:xfrm rot="10800000">
            <a:off x="3258857" y="2571744"/>
            <a:ext cx="2500330" cy="1714512"/>
          </a:xfrm>
          <a:prstGeom prst="straightConnector1">
            <a:avLst/>
          </a:prstGeom>
          <a:ln w="57150">
            <a:solidFill>
              <a:srgbClr val="00B05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661" name="TextBox 39"/>
          <p:cNvSpPr txBox="1"/>
          <p:nvPr/>
        </p:nvSpPr>
        <p:spPr>
          <a:xfrm>
            <a:off x="1915608" y="4040781"/>
            <a:ext cx="461665" cy="1111843"/>
          </a:xfrm>
          <a:prstGeom prst="rect">
            <a:avLst/>
          </a:prstGeom>
          <a:noFill/>
        </p:spPr>
        <p:txBody>
          <a:bodyPr vert="vert270" wrap="none" rtlCol="0">
            <a:spAutoFit/>
          </a:bodyPr>
          <a:lstStyle/>
          <a:p>
            <a:r>
              <a:rPr lang="en-US" b="1" dirty="0"/>
              <a:t>Altitude -</a:t>
            </a:r>
            <a:endParaRPr lang="en-IN" b="1" dirty="0"/>
          </a:p>
        </p:txBody>
      </p:sp>
      <p:sp>
        <p:nvSpPr>
          <p:cNvPr id="1048662" name="Slide Number Placeholder 13"/>
          <p:cNvSpPr>
            <a:spLocks noGrp="1"/>
          </p:cNvSpPr>
          <p:nvPr>
            <p:ph type="sldNum" sz="quarter" idx="12"/>
          </p:nvPr>
        </p:nvSpPr>
        <p:spPr/>
        <p:txBody>
          <a:bodyPr/>
          <a:lstStyle/>
          <a:p>
            <a:fld id="{FCAB03BE-6AEB-4DA3-9D0F-932874C8E23F}" type="slidenum">
              <a:rPr lang="en-US" smtClean="0">
                <a:solidFill>
                  <a:schemeClr val="bg1"/>
                </a:solidFill>
              </a:rPr>
              <a:pPr/>
              <a:t>13</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097173"/>
                                        </p:tgtEl>
                                        <p:attrNameLst>
                                          <p:attrName>style.visibility</p:attrName>
                                        </p:attrNameLst>
                                      </p:cBhvr>
                                      <p:to>
                                        <p:strVal val="visible"/>
                                      </p:to>
                                    </p:set>
                                    <p:animEffect transition="in" filter="wedge">
                                      <p:cBhvr>
                                        <p:cTn id="7" dur="2000"/>
                                        <p:tgtEl>
                                          <p:spTgt spid="2097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8657"/>
                                        </p:tgtEl>
                                        <p:attrNameLst>
                                          <p:attrName>style.visibility</p:attrName>
                                        </p:attrNameLst>
                                      </p:cBhvr>
                                      <p:to>
                                        <p:strVal val="visible"/>
                                      </p:to>
                                    </p:set>
                                    <p:animEffect transition="in" filter="wipe(left)">
                                      <p:cBhvr>
                                        <p:cTn id="12" dur="2000"/>
                                        <p:tgtEl>
                                          <p:spTgt spid="10486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45744"/>
                                        </p:tgtEl>
                                        <p:attrNameLst>
                                          <p:attrName>style.visibility</p:attrName>
                                        </p:attrNameLst>
                                      </p:cBhvr>
                                      <p:to>
                                        <p:strVal val="visible"/>
                                      </p:to>
                                    </p:set>
                                    <p:animEffect transition="in" filter="wipe(left)">
                                      <p:cBhvr>
                                        <p:cTn id="17" dur="2000"/>
                                        <p:tgtEl>
                                          <p:spTgt spid="314574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48659"/>
                                        </p:tgtEl>
                                        <p:attrNameLst>
                                          <p:attrName>style.visibility</p:attrName>
                                        </p:attrNameLst>
                                      </p:cBhvr>
                                      <p:to>
                                        <p:strVal val="visible"/>
                                      </p:to>
                                    </p:set>
                                    <p:animEffect transition="in" filter="wipe(left)">
                                      <p:cBhvr>
                                        <p:cTn id="20" dur="1500"/>
                                        <p:tgtEl>
                                          <p:spTgt spid="10486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3145745"/>
                                        </p:tgtEl>
                                        <p:attrNameLst>
                                          <p:attrName>style.visibility</p:attrName>
                                        </p:attrNameLst>
                                      </p:cBhvr>
                                      <p:to>
                                        <p:strVal val="visible"/>
                                      </p:to>
                                    </p:set>
                                    <p:animEffect transition="in" filter="barn(outHorizontal)">
                                      <p:cBhvr>
                                        <p:cTn id="25" dur="1500"/>
                                        <p:tgtEl>
                                          <p:spTgt spid="31457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48661"/>
                                        </p:tgtEl>
                                        <p:attrNameLst>
                                          <p:attrName>style.visibility</p:attrName>
                                        </p:attrNameLst>
                                      </p:cBhvr>
                                      <p:to>
                                        <p:strVal val="visible"/>
                                      </p:to>
                                    </p:set>
                                    <p:animEffect transition="in" filter="wipe(down)">
                                      <p:cBhvr>
                                        <p:cTn id="28" dur="1250"/>
                                        <p:tgtEl>
                                          <p:spTgt spid="104866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48658"/>
                                        </p:tgtEl>
                                        <p:attrNameLst>
                                          <p:attrName>style.visibility</p:attrName>
                                        </p:attrNameLst>
                                      </p:cBhvr>
                                      <p:to>
                                        <p:strVal val="visible"/>
                                      </p:to>
                                    </p:set>
                                    <p:animEffect transition="in" filter="wipe(down)">
                                      <p:cBhvr>
                                        <p:cTn id="31" dur="1500"/>
                                        <p:tgtEl>
                                          <p:spTgt spid="10486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145746"/>
                                        </p:tgtEl>
                                        <p:attrNameLst>
                                          <p:attrName>style.visibility</p:attrName>
                                        </p:attrNameLst>
                                      </p:cBhvr>
                                      <p:to>
                                        <p:strVal val="visible"/>
                                      </p:to>
                                    </p:set>
                                    <p:animEffect transition="in" filter="wipe(right)">
                                      <p:cBhvr>
                                        <p:cTn id="36" dur="1500"/>
                                        <p:tgtEl>
                                          <p:spTgt spid="3145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7" grpId="0"/>
      <p:bldP spid="1048658" grpId="0"/>
      <p:bldP spid="1048659" grpId="0"/>
      <p:bldP spid="10486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4"/>
          <p:cNvPicPr>
            <a:picLocks noGrp="1" noChangeAspect="1" noChangeArrowheads="1"/>
          </p:cNvPicPr>
          <p:nvPr>
            <p:ph idx="1"/>
          </p:nvPr>
        </p:nvPicPr>
        <p:blipFill>
          <a:blip r:embed="rId2"/>
          <a:srcRect/>
          <a:stretch>
            <a:fillRect/>
          </a:stretch>
        </p:blipFill>
        <p:spPr bwMode="auto">
          <a:xfrm>
            <a:off x="1291374" y="2066731"/>
            <a:ext cx="8128000" cy="4572000"/>
          </a:xfrm>
          <a:prstGeom prst="rect">
            <a:avLst/>
          </a:prstGeom>
          <a:noFill/>
          <a:ln w="57150">
            <a:solidFill>
              <a:srgbClr val="FFFF00"/>
            </a:solidFill>
            <a:miter lim="800000"/>
            <a:headEnd/>
            <a:tailEnd/>
          </a:ln>
          <a:effectLst/>
          <a:scene3d>
            <a:camera prst="orthographicFront"/>
            <a:lightRig rig="threePt" dir="t"/>
          </a:scene3d>
          <a:sp3d>
            <a:bevelT/>
          </a:sp3d>
        </p:spPr>
      </p:pic>
      <p:sp>
        <p:nvSpPr>
          <p:cNvPr id="1048608" name="TextBox 8"/>
          <p:cNvSpPr txBox="1"/>
          <p:nvPr/>
        </p:nvSpPr>
        <p:spPr>
          <a:xfrm>
            <a:off x="416690" y="214291"/>
            <a:ext cx="9830896" cy="830997"/>
          </a:xfrm>
          <a:prstGeom prst="rect">
            <a:avLst/>
          </a:prstGeom>
          <a:noFill/>
          <a:ln>
            <a:noFill/>
          </a:ln>
        </p:spPr>
        <p:txBody>
          <a:bodyPr wrap="square" rtlCol="0">
            <a:spAutoFit/>
          </a:bodyPr>
          <a:lstStyle/>
          <a:p>
            <a:pPr algn="ctr"/>
            <a:r>
              <a:rPr lang="en-US" sz="2400" b="1" dirty="0"/>
              <a:t>At the beginning of </a:t>
            </a:r>
            <a:r>
              <a:rPr lang="en-US" sz="2400" b="1" dirty="0" smtClean="0"/>
              <a:t>Tekufah, </a:t>
            </a:r>
            <a:r>
              <a:rPr lang="en-IN" sz="2400" b="1" dirty="0"/>
              <a:t>Tuesday, 20 March 2018, 5:22:00</a:t>
            </a:r>
            <a:r>
              <a:rPr lang="en-US" sz="2400" b="1" dirty="0"/>
              <a:t> </a:t>
            </a:r>
            <a:r>
              <a:rPr lang="en-US" sz="2400" b="1" dirty="0" smtClean="0"/>
              <a:t>[5:22 AM], the sun </a:t>
            </a:r>
            <a:r>
              <a:rPr lang="en-US" sz="2400" b="1" dirty="0"/>
              <a:t>is just about to touch/cross the equator </a:t>
            </a:r>
            <a:r>
              <a:rPr lang="en-US" sz="2400" b="1" dirty="0" smtClean="0"/>
              <a:t>line.</a:t>
            </a:r>
            <a:endParaRPr lang="en-IN" sz="2400" b="1" dirty="0"/>
          </a:p>
        </p:txBody>
      </p:sp>
      <p:graphicFrame>
        <p:nvGraphicFramePr>
          <p:cNvPr id="4194306" name="Table 9"/>
          <p:cNvGraphicFramePr>
            <a:graphicFrameLocks noGrp="1"/>
          </p:cNvGraphicFramePr>
          <p:nvPr>
            <p:extLst>
              <p:ext uri="{D42A27DB-BD31-4B8C-83A1-F6EECF244321}">
                <p14:modId xmlns:p14="http://schemas.microsoft.com/office/powerpoint/2010/main" val="275529930"/>
              </p:ext>
            </p:extLst>
          </p:nvPr>
        </p:nvGraphicFramePr>
        <p:xfrm>
          <a:off x="1819015" y="1197282"/>
          <a:ext cx="6929486" cy="731520"/>
        </p:xfrm>
        <a:graphic>
          <a:graphicData uri="http://schemas.openxmlformats.org/drawingml/2006/table">
            <a:tbl>
              <a:tblPr firstRow="1" bandRow="1">
                <a:tableStyleId>{7DF18680-E054-41AD-8BC1-D1AEF772440D}</a:tableStyleId>
              </a:tblPr>
              <a:tblGrid>
                <a:gridCol w="3286148"/>
                <a:gridCol w="3643338"/>
              </a:tblGrid>
              <a:tr h="300038">
                <a:tc>
                  <a:txBody>
                    <a:bodyPr/>
                    <a:lstStyle/>
                    <a:p>
                      <a:r>
                        <a:rPr lang="en-US" dirty="0" smtClean="0"/>
                        <a:t>ROMAN</a:t>
                      </a:r>
                      <a:r>
                        <a:rPr lang="en-US" baseline="0" dirty="0" smtClean="0"/>
                        <a:t> RECKONING</a:t>
                      </a:r>
                      <a:endParaRPr lang="en-IN" dirty="0"/>
                    </a:p>
                  </a:txBody>
                  <a:tcPr/>
                </a:tc>
                <a:tc>
                  <a:txBody>
                    <a:bodyPr/>
                    <a:lstStyle/>
                    <a:p>
                      <a:r>
                        <a:rPr lang="en-US" dirty="0" smtClean="0"/>
                        <a:t> TUESDAY </a:t>
                      </a:r>
                      <a:endParaRPr lang="en-IN" dirty="0"/>
                    </a:p>
                  </a:txBody>
                  <a:tcPr/>
                </a:tc>
              </a:tr>
              <a:tr h="300038">
                <a:tc>
                  <a:txBody>
                    <a:bodyPr/>
                    <a:lstStyle/>
                    <a:p>
                      <a:r>
                        <a:rPr lang="en-US" b="1" dirty="0" smtClean="0"/>
                        <a:t>GOD’S  DAY</a:t>
                      </a:r>
                      <a:r>
                        <a:rPr lang="en-US" b="1" baseline="0" dirty="0" smtClean="0"/>
                        <a:t> </a:t>
                      </a:r>
                      <a:endParaRPr lang="en-IN" b="1" dirty="0"/>
                    </a:p>
                  </a:txBody>
                  <a:tcPr/>
                </a:tc>
                <a:tc>
                  <a:txBody>
                    <a:bodyPr/>
                    <a:lstStyle/>
                    <a:p>
                      <a:r>
                        <a:rPr lang="en-US" b="1" baseline="0" dirty="0" smtClean="0"/>
                        <a:t>2</a:t>
                      </a:r>
                      <a:r>
                        <a:rPr lang="en-US" b="1" baseline="30000" dirty="0" smtClean="0"/>
                        <a:t>nd</a:t>
                      </a:r>
                      <a:r>
                        <a:rPr lang="en-US" b="1" baseline="0" dirty="0" smtClean="0"/>
                        <a:t> cycle (</a:t>
                      </a:r>
                      <a:r>
                        <a:rPr lang="en-US" b="1" dirty="0" smtClean="0"/>
                        <a:t>Monday) </a:t>
                      </a:r>
                      <a:endParaRPr lang="en-IN" b="1" dirty="0"/>
                    </a:p>
                  </a:txBody>
                  <a:tcPr/>
                </a:tc>
              </a:tr>
            </a:tbl>
          </a:graphicData>
        </a:graphic>
      </p:graphicFrame>
      <p:cxnSp>
        <p:nvCxnSpPr>
          <p:cNvPr id="3145741" name="Straight Arrow Connector 12"/>
          <p:cNvCxnSpPr>
            <a:cxnSpLocks/>
          </p:cNvCxnSpPr>
          <p:nvPr/>
        </p:nvCxnSpPr>
        <p:spPr>
          <a:xfrm rot="10800000">
            <a:off x="3296241" y="3495475"/>
            <a:ext cx="2500330" cy="1714512"/>
          </a:xfrm>
          <a:prstGeom prst="straightConnector1">
            <a:avLst/>
          </a:prstGeom>
          <a:ln w="57150">
            <a:solidFill>
              <a:srgbClr val="00B05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609" name="TextBox 13"/>
          <p:cNvSpPr txBox="1"/>
          <p:nvPr/>
        </p:nvSpPr>
        <p:spPr>
          <a:xfrm>
            <a:off x="2141541" y="3881120"/>
            <a:ext cx="461665" cy="1631588"/>
          </a:xfrm>
          <a:prstGeom prst="rect">
            <a:avLst/>
          </a:prstGeom>
          <a:noFill/>
        </p:spPr>
        <p:txBody>
          <a:bodyPr vert="vert270" wrap="square" rtlCol="0">
            <a:spAutoFit/>
          </a:bodyPr>
          <a:lstStyle/>
          <a:p>
            <a:r>
              <a:rPr lang="en-US" b="1" dirty="0"/>
              <a:t>Altitude - ve</a:t>
            </a:r>
            <a:endParaRPr lang="en-IN" b="1" dirty="0"/>
          </a:p>
        </p:txBody>
      </p:sp>
      <p:cxnSp>
        <p:nvCxnSpPr>
          <p:cNvPr id="3145742" name="Straight Arrow Connector 15"/>
          <p:cNvCxnSpPr>
            <a:cxnSpLocks/>
          </p:cNvCxnSpPr>
          <p:nvPr/>
        </p:nvCxnSpPr>
        <p:spPr>
          <a:xfrm>
            <a:off x="2161198" y="1928802"/>
            <a:ext cx="35719" cy="4143404"/>
          </a:xfrm>
          <a:prstGeom prst="straightConnector1">
            <a:avLst/>
          </a:prstGeom>
          <a:ln w="57150">
            <a:solidFill>
              <a:srgbClr val="FF000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610" name="Slide Number Placeholder 10"/>
          <p:cNvSpPr>
            <a:spLocks noGrp="1"/>
          </p:cNvSpPr>
          <p:nvPr>
            <p:ph type="sldNum" sz="quarter" idx="4294967295"/>
          </p:nvPr>
        </p:nvSpPr>
        <p:spPr>
          <a:xfrm>
            <a:off x="10453864" y="345176"/>
            <a:ext cx="609600" cy="457200"/>
          </a:xfrm>
          <a:prstGeom prst="rect">
            <a:avLst/>
          </a:prstGeom>
        </p:spPr>
        <p:txBody>
          <a:bodyPr/>
          <a:lstStyle/>
          <a:p>
            <a:fld id="{155275D3-46B5-4F93-8F5E-E0FE9130F87E}" type="slidenum">
              <a:rPr lang="en-IN" smtClean="0">
                <a:solidFill>
                  <a:schemeClr val="bg1"/>
                </a:solidFill>
              </a:rPr>
              <a:pPr/>
              <a:t>14</a:t>
            </a:fld>
            <a:endParaRPr lang="en-IN"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194306"/>
                                        </p:tgtEl>
                                        <p:attrNameLst>
                                          <p:attrName>style.visibility</p:attrName>
                                        </p:attrNameLst>
                                      </p:cBhvr>
                                      <p:to>
                                        <p:strVal val="visible"/>
                                      </p:to>
                                    </p:set>
                                    <p:animEffect transition="in" filter="wipe(left)">
                                      <p:cBhvr>
                                        <p:cTn id="7" dur="1750"/>
                                        <p:tgtEl>
                                          <p:spTgt spid="419430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097161"/>
                                        </p:tgtEl>
                                        <p:attrNameLst>
                                          <p:attrName>style.visibility</p:attrName>
                                        </p:attrNameLst>
                                      </p:cBhvr>
                                      <p:to>
                                        <p:strVal val="visible"/>
                                      </p:to>
                                    </p:set>
                                    <p:animEffect transition="in" filter="wheel(4)">
                                      <p:cBhvr>
                                        <p:cTn id="12" dur="2000"/>
                                        <p:tgtEl>
                                          <p:spTgt spid="20971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145741"/>
                                        </p:tgtEl>
                                        <p:attrNameLst>
                                          <p:attrName>style.visibility</p:attrName>
                                        </p:attrNameLst>
                                      </p:cBhvr>
                                      <p:to>
                                        <p:strVal val="visible"/>
                                      </p:to>
                                    </p:set>
                                    <p:animEffect transition="in" filter="wipe(right)">
                                      <p:cBhvr>
                                        <p:cTn id="17" dur="1500"/>
                                        <p:tgtEl>
                                          <p:spTgt spid="3145741"/>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145742"/>
                                        </p:tgtEl>
                                        <p:attrNameLst>
                                          <p:attrName>style.visibility</p:attrName>
                                        </p:attrNameLst>
                                      </p:cBhvr>
                                      <p:to>
                                        <p:strVal val="visible"/>
                                      </p:to>
                                    </p:set>
                                    <p:animEffect transition="in" filter="wipe(up)">
                                      <p:cBhvr>
                                        <p:cTn id="21" dur="2000"/>
                                        <p:tgtEl>
                                          <p:spTgt spid="314574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48609"/>
                                        </p:tgtEl>
                                        <p:attrNameLst>
                                          <p:attrName>style.visibility</p:attrName>
                                        </p:attrNameLst>
                                      </p:cBhvr>
                                      <p:to>
                                        <p:strVal val="visible"/>
                                      </p:to>
                                    </p:set>
                                    <p:animEffect transition="in" filter="wipe(down)">
                                      <p:cBhvr>
                                        <p:cTn id="24" dur="1500"/>
                                        <p:tgtEl>
                                          <p:spTgt spid="1048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4"/>
          <p:cNvPicPr>
            <a:picLocks noChangeAspect="1" noChangeArrowheads="1"/>
          </p:cNvPicPr>
          <p:nvPr/>
        </p:nvPicPr>
        <p:blipFill>
          <a:blip r:embed="rId2"/>
          <a:srcRect/>
          <a:stretch>
            <a:fillRect/>
          </a:stretch>
        </p:blipFill>
        <p:spPr bwMode="auto">
          <a:xfrm>
            <a:off x="850478" y="1938025"/>
            <a:ext cx="8564654" cy="4720057"/>
          </a:xfrm>
          <a:prstGeom prst="rect">
            <a:avLst/>
          </a:prstGeom>
          <a:noFill/>
          <a:ln w="57150">
            <a:solidFill>
              <a:srgbClr val="FFFF00"/>
            </a:solidFill>
            <a:miter lim="800000"/>
            <a:headEnd/>
            <a:tailEnd/>
          </a:ln>
          <a:effectLst/>
          <a:scene3d>
            <a:camera prst="orthographicFront"/>
            <a:lightRig rig="threePt" dir="t"/>
          </a:scene3d>
          <a:sp3d>
            <a:bevelT/>
          </a:sp3d>
        </p:spPr>
      </p:pic>
      <p:sp>
        <p:nvSpPr>
          <p:cNvPr id="1048601" name="TextBox 6"/>
          <p:cNvSpPr txBox="1"/>
          <p:nvPr/>
        </p:nvSpPr>
        <p:spPr>
          <a:xfrm>
            <a:off x="339798" y="126124"/>
            <a:ext cx="10100567" cy="800219"/>
          </a:xfrm>
          <a:prstGeom prst="rect">
            <a:avLst/>
          </a:prstGeom>
          <a:noFill/>
          <a:ln>
            <a:noFill/>
          </a:ln>
        </p:spPr>
        <p:txBody>
          <a:bodyPr wrap="square" rtlCol="0">
            <a:spAutoFit/>
          </a:bodyPr>
          <a:lstStyle/>
          <a:p>
            <a:pPr algn="ctr"/>
            <a:r>
              <a:rPr lang="en-US" sz="2300" b="1" dirty="0" smtClean="0"/>
              <a:t>On </a:t>
            </a:r>
            <a:r>
              <a:rPr lang="en-IN" sz="2300" b="1" dirty="0" smtClean="0"/>
              <a:t>Tuesday</a:t>
            </a:r>
            <a:r>
              <a:rPr lang="en-IN" sz="2300" b="1" dirty="0"/>
              <a:t>, 20 March 2018, 6:31:00</a:t>
            </a:r>
            <a:r>
              <a:rPr lang="en-US" sz="2300" b="1" dirty="0"/>
              <a:t>  </a:t>
            </a:r>
            <a:r>
              <a:rPr lang="en-US" sz="2300" b="1" dirty="0" smtClean="0"/>
              <a:t>[6:31 </a:t>
            </a:r>
            <a:r>
              <a:rPr lang="en-US" sz="2300" b="1" dirty="0"/>
              <a:t>AM</a:t>
            </a:r>
            <a:r>
              <a:rPr lang="en-US" sz="2300" b="1" dirty="0" smtClean="0"/>
              <a:t>], </a:t>
            </a:r>
            <a:r>
              <a:rPr lang="en-US" sz="2300" b="1" dirty="0"/>
              <a:t>we have the chance to </a:t>
            </a:r>
            <a:r>
              <a:rPr lang="en-US" sz="2300" b="1" dirty="0" smtClean="0"/>
              <a:t>watch for the shadow arc.  It </a:t>
            </a:r>
            <a:r>
              <a:rPr lang="en-US" sz="2300" b="1" dirty="0"/>
              <a:t>will </a:t>
            </a:r>
            <a:r>
              <a:rPr lang="en-US" sz="2300" b="1" dirty="0" smtClean="0"/>
              <a:t>be only </a:t>
            </a:r>
            <a:r>
              <a:rPr lang="en-US" sz="2300" b="1" dirty="0"/>
              <a:t>5% </a:t>
            </a:r>
            <a:r>
              <a:rPr lang="en-US" sz="2300" b="1" dirty="0" smtClean="0"/>
              <a:t>as </a:t>
            </a:r>
            <a:r>
              <a:rPr lang="en-US" sz="2300" b="1" dirty="0"/>
              <a:t>it has just </a:t>
            </a:r>
            <a:r>
              <a:rPr lang="en-US" sz="2300" b="1" dirty="0" smtClean="0"/>
              <a:t>begun.</a:t>
            </a:r>
            <a:endParaRPr lang="en-US" sz="2300" b="1" dirty="0"/>
          </a:p>
        </p:txBody>
      </p:sp>
      <p:graphicFrame>
        <p:nvGraphicFramePr>
          <p:cNvPr id="4194304" name="Table 7"/>
          <p:cNvGraphicFramePr>
            <a:graphicFrameLocks noGrp="1"/>
          </p:cNvGraphicFramePr>
          <p:nvPr>
            <p:extLst>
              <p:ext uri="{D42A27DB-BD31-4B8C-83A1-F6EECF244321}">
                <p14:modId xmlns:p14="http://schemas.microsoft.com/office/powerpoint/2010/main" val="2290154085"/>
              </p:ext>
            </p:extLst>
          </p:nvPr>
        </p:nvGraphicFramePr>
        <p:xfrm>
          <a:off x="1628001" y="1039240"/>
          <a:ext cx="6929486" cy="731520"/>
        </p:xfrm>
        <a:graphic>
          <a:graphicData uri="http://schemas.openxmlformats.org/drawingml/2006/table">
            <a:tbl>
              <a:tblPr firstRow="1" bandRow="1">
                <a:tableStyleId>{7DF18680-E054-41AD-8BC1-D1AEF772440D}</a:tableStyleId>
              </a:tblPr>
              <a:tblGrid>
                <a:gridCol w="3286148"/>
                <a:gridCol w="3643338"/>
              </a:tblGrid>
              <a:tr h="300038">
                <a:tc>
                  <a:txBody>
                    <a:bodyPr/>
                    <a:lstStyle/>
                    <a:p>
                      <a:r>
                        <a:rPr lang="en-US" dirty="0" smtClean="0"/>
                        <a:t>ROMAN</a:t>
                      </a:r>
                      <a:r>
                        <a:rPr lang="en-US" baseline="0" dirty="0" smtClean="0"/>
                        <a:t> RECKONING</a:t>
                      </a:r>
                      <a:endParaRPr lang="en-IN" dirty="0"/>
                    </a:p>
                  </a:txBody>
                  <a:tcPr/>
                </a:tc>
                <a:tc>
                  <a:txBody>
                    <a:bodyPr/>
                    <a:lstStyle/>
                    <a:p>
                      <a:r>
                        <a:rPr lang="en-US" dirty="0" smtClean="0"/>
                        <a:t> TUESDAY </a:t>
                      </a:r>
                      <a:endParaRPr lang="en-IN" dirty="0"/>
                    </a:p>
                  </a:txBody>
                  <a:tcPr/>
                </a:tc>
              </a:tr>
              <a:tr h="300038">
                <a:tc>
                  <a:txBody>
                    <a:bodyPr/>
                    <a:lstStyle/>
                    <a:p>
                      <a:r>
                        <a:rPr lang="en-US" b="1" dirty="0" smtClean="0"/>
                        <a:t>GOD’S  DAY</a:t>
                      </a:r>
                      <a:r>
                        <a:rPr lang="en-US" b="1" baseline="0" dirty="0" smtClean="0"/>
                        <a:t> </a:t>
                      </a:r>
                      <a:endParaRPr lang="en-IN" b="1" dirty="0"/>
                    </a:p>
                  </a:txBody>
                  <a:tcPr/>
                </a:tc>
                <a:tc>
                  <a:txBody>
                    <a:bodyPr/>
                    <a:lstStyle/>
                    <a:p>
                      <a:r>
                        <a:rPr lang="en-US" b="1" baseline="0" dirty="0" smtClean="0"/>
                        <a:t>3</a:t>
                      </a:r>
                      <a:r>
                        <a:rPr lang="en-US" b="1" baseline="30000" dirty="0" smtClean="0"/>
                        <a:t>rd</a:t>
                      </a:r>
                      <a:r>
                        <a:rPr lang="en-US" b="1" baseline="0" dirty="0" smtClean="0"/>
                        <a:t> cycle (</a:t>
                      </a:r>
                      <a:r>
                        <a:rPr lang="en-US" b="1" dirty="0" smtClean="0"/>
                        <a:t>Tuesday) </a:t>
                      </a:r>
                      <a:endParaRPr lang="en-IN" b="1" dirty="0"/>
                    </a:p>
                  </a:txBody>
                  <a:tcPr/>
                </a:tc>
              </a:tr>
            </a:tbl>
          </a:graphicData>
        </a:graphic>
      </p:graphicFrame>
      <p:sp>
        <p:nvSpPr>
          <p:cNvPr id="1048602" name="TextBox 8"/>
          <p:cNvSpPr txBox="1"/>
          <p:nvPr/>
        </p:nvSpPr>
        <p:spPr>
          <a:xfrm>
            <a:off x="9676436" y="2007475"/>
            <a:ext cx="2268637" cy="3046988"/>
          </a:xfrm>
          <a:prstGeom prst="rect">
            <a:avLst/>
          </a:prstGeom>
          <a:noFill/>
        </p:spPr>
        <p:txBody>
          <a:bodyPr wrap="square" rtlCol="0">
            <a:spAutoFit/>
          </a:bodyPr>
          <a:lstStyle/>
          <a:p>
            <a:pPr algn="ctr"/>
            <a:r>
              <a:rPr lang="en-US" sz="2400" b="1" i="1" dirty="0"/>
              <a:t>At this </a:t>
            </a:r>
            <a:r>
              <a:rPr lang="en-US" sz="2400" b="1" i="1" dirty="0" smtClean="0"/>
              <a:t>time the </a:t>
            </a:r>
            <a:br>
              <a:rPr lang="en-US" sz="2400" b="1" i="1" dirty="0" smtClean="0"/>
            </a:br>
            <a:r>
              <a:rPr lang="en-US" sz="2400" b="1" i="1" dirty="0" smtClean="0"/>
              <a:t>“mixing </a:t>
            </a:r>
            <a:br>
              <a:rPr lang="en-US" sz="2400" b="1" i="1" dirty="0" smtClean="0"/>
            </a:br>
            <a:r>
              <a:rPr lang="en-US" sz="2400" b="1" i="1" dirty="0" smtClean="0"/>
              <a:t>of </a:t>
            </a:r>
            <a:r>
              <a:rPr lang="en-US" sz="2400" b="1" i="1" dirty="0"/>
              <a:t>light </a:t>
            </a:r>
            <a:r>
              <a:rPr lang="en-US" sz="2400" b="1" i="1" dirty="0" smtClean="0"/>
              <a:t/>
            </a:r>
            <a:br>
              <a:rPr lang="en-US" sz="2400" b="1" i="1" dirty="0" smtClean="0"/>
            </a:br>
            <a:r>
              <a:rPr lang="en-US" sz="2400" b="1" i="1" dirty="0" smtClean="0"/>
              <a:t>and darkness” </a:t>
            </a:r>
            <a:br>
              <a:rPr lang="en-US" sz="2400" b="1" i="1" dirty="0" smtClean="0"/>
            </a:br>
            <a:r>
              <a:rPr lang="en-US" sz="2400" b="1" i="1" dirty="0" smtClean="0"/>
              <a:t>has happened.</a:t>
            </a:r>
            <a:endParaRPr lang="en-IN" sz="2400" b="1" i="1" dirty="0"/>
          </a:p>
        </p:txBody>
      </p:sp>
      <p:cxnSp>
        <p:nvCxnSpPr>
          <p:cNvPr id="3145738" name="Straight Arrow Connector 9"/>
          <p:cNvCxnSpPr>
            <a:cxnSpLocks/>
          </p:cNvCxnSpPr>
          <p:nvPr/>
        </p:nvCxnSpPr>
        <p:spPr>
          <a:xfrm rot="10800000">
            <a:off x="2592414" y="3876530"/>
            <a:ext cx="2500330" cy="1714512"/>
          </a:xfrm>
          <a:prstGeom prst="straightConnector1">
            <a:avLst/>
          </a:prstGeom>
          <a:ln w="57150">
            <a:solidFill>
              <a:srgbClr val="00B05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145739" name="Straight Connector 10"/>
          <p:cNvCxnSpPr>
            <a:cxnSpLocks/>
          </p:cNvCxnSpPr>
          <p:nvPr/>
        </p:nvCxnSpPr>
        <p:spPr>
          <a:xfrm>
            <a:off x="1733024" y="5207498"/>
            <a:ext cx="3071834" cy="1588"/>
          </a:xfrm>
          <a:prstGeom prst="line">
            <a:avLst/>
          </a:prstGeom>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145740" name="Straight Arrow Connector 11"/>
          <p:cNvCxnSpPr>
            <a:cxnSpLocks/>
          </p:cNvCxnSpPr>
          <p:nvPr/>
        </p:nvCxnSpPr>
        <p:spPr>
          <a:xfrm rot="5400000">
            <a:off x="447934" y="4645434"/>
            <a:ext cx="2999602" cy="794"/>
          </a:xfrm>
          <a:prstGeom prst="straightConnector1">
            <a:avLst/>
          </a:prstGeom>
          <a:ln w="57150">
            <a:solidFill>
              <a:srgbClr val="FF0000"/>
            </a:solidFill>
            <a:headEnd type="arrow"/>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603" name="TextBox 12"/>
          <p:cNvSpPr txBox="1"/>
          <p:nvPr/>
        </p:nvSpPr>
        <p:spPr>
          <a:xfrm>
            <a:off x="1887986" y="3831039"/>
            <a:ext cx="461665" cy="1153521"/>
          </a:xfrm>
          <a:prstGeom prst="rect">
            <a:avLst/>
          </a:prstGeom>
          <a:noFill/>
        </p:spPr>
        <p:txBody>
          <a:bodyPr vert="vert270" wrap="none" rtlCol="0">
            <a:spAutoFit/>
          </a:bodyPr>
          <a:lstStyle/>
          <a:p>
            <a:r>
              <a:rPr lang="en-US" b="1" dirty="0"/>
              <a:t>Altitude</a:t>
            </a:r>
            <a:r>
              <a:rPr lang="en-US" dirty="0"/>
              <a:t> </a:t>
            </a:r>
            <a:r>
              <a:rPr lang="en-US" b="1" dirty="0"/>
              <a:t>+</a:t>
            </a:r>
            <a:endParaRPr lang="en-IN" b="1" dirty="0"/>
          </a:p>
        </p:txBody>
      </p:sp>
      <p:sp>
        <p:nvSpPr>
          <p:cNvPr id="1048604" name="TextBox 13"/>
          <p:cNvSpPr txBox="1"/>
          <p:nvPr/>
        </p:nvSpPr>
        <p:spPr>
          <a:xfrm>
            <a:off x="2722647" y="4830352"/>
            <a:ext cx="1010213" cy="369332"/>
          </a:xfrm>
          <a:prstGeom prst="rect">
            <a:avLst/>
          </a:prstGeom>
          <a:noFill/>
        </p:spPr>
        <p:txBody>
          <a:bodyPr wrap="none" rtlCol="0">
            <a:spAutoFit/>
          </a:bodyPr>
          <a:lstStyle/>
          <a:p>
            <a:r>
              <a:rPr lang="en-US" b="1" dirty="0"/>
              <a:t>H</a:t>
            </a:r>
            <a:r>
              <a:rPr lang="en-US" b="1" dirty="0" smtClean="0"/>
              <a:t>orizon</a:t>
            </a:r>
            <a:endParaRPr lang="en-IN" b="1" dirty="0"/>
          </a:p>
        </p:txBody>
      </p:sp>
      <p:sp>
        <p:nvSpPr>
          <p:cNvPr id="1048605" name="Slide Number Placeholder 14"/>
          <p:cNvSpPr>
            <a:spLocks noGrp="1"/>
          </p:cNvSpPr>
          <p:nvPr>
            <p:ph type="sldNum" sz="quarter" idx="12"/>
          </p:nvPr>
        </p:nvSpPr>
        <p:spPr/>
        <p:txBody>
          <a:bodyPr/>
          <a:lstStyle/>
          <a:p>
            <a:fld id="{FCAB03BE-6AEB-4DA3-9D0F-932874C8E23F}" type="slidenum">
              <a:rPr lang="en-US" smtClean="0">
                <a:solidFill>
                  <a:schemeClr val="bg1"/>
                </a:solidFill>
              </a:rPr>
              <a:pPr/>
              <a:t>15</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194304"/>
                                        </p:tgtEl>
                                        <p:attrNameLst>
                                          <p:attrName>style.visibility</p:attrName>
                                        </p:attrNameLst>
                                      </p:cBhvr>
                                      <p:to>
                                        <p:strVal val="visible"/>
                                      </p:to>
                                    </p:set>
                                    <p:animEffect transition="in" filter="wipe(left)">
                                      <p:cBhvr>
                                        <p:cTn id="7" dur="1500"/>
                                        <p:tgtEl>
                                          <p:spTgt spid="419430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48602"/>
                                        </p:tgtEl>
                                        <p:attrNameLst>
                                          <p:attrName>style.visibility</p:attrName>
                                        </p:attrNameLst>
                                      </p:cBhvr>
                                      <p:to>
                                        <p:strVal val="visible"/>
                                      </p:to>
                                    </p:set>
                                    <p:animEffect transition="in" filter="fade">
                                      <p:cBhvr>
                                        <p:cTn id="12" dur="1500"/>
                                        <p:tgtEl>
                                          <p:spTgt spid="1048602"/>
                                        </p:tgtEl>
                                      </p:cBhvr>
                                    </p:animEffect>
                                    <p:anim calcmode="lin" valueType="num">
                                      <p:cBhvr>
                                        <p:cTn id="13" dur="1500" fill="hold"/>
                                        <p:tgtEl>
                                          <p:spTgt spid="1048602"/>
                                        </p:tgtEl>
                                        <p:attrNameLst>
                                          <p:attrName>ppt_x</p:attrName>
                                        </p:attrNameLst>
                                      </p:cBhvr>
                                      <p:tavLst>
                                        <p:tav tm="0">
                                          <p:val>
                                            <p:strVal val="#ppt_x"/>
                                          </p:val>
                                        </p:tav>
                                        <p:tav tm="100000">
                                          <p:val>
                                            <p:strVal val="#ppt_x"/>
                                          </p:val>
                                        </p:tav>
                                      </p:tavLst>
                                    </p:anim>
                                    <p:anim calcmode="lin" valueType="num">
                                      <p:cBhvr>
                                        <p:cTn id="14" dur="1500" fill="hold"/>
                                        <p:tgtEl>
                                          <p:spTgt spid="104860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97160"/>
                                        </p:tgtEl>
                                        <p:attrNameLst>
                                          <p:attrName>style.visibility</p:attrName>
                                        </p:attrNameLst>
                                      </p:cBhvr>
                                      <p:to>
                                        <p:strVal val="visible"/>
                                      </p:to>
                                    </p:set>
                                    <p:animEffect transition="in" filter="barn(inVertical)">
                                      <p:cBhvr>
                                        <p:cTn id="19" dur="1250"/>
                                        <p:tgtEl>
                                          <p:spTgt spid="2097160"/>
                                        </p:tgtEl>
                                      </p:cBhvr>
                                    </p:animEffect>
                                  </p:childTnLst>
                                </p:cTn>
                              </p:par>
                            </p:childTnLst>
                          </p:cTn>
                        </p:par>
                        <p:par>
                          <p:cTn id="20" fill="hold">
                            <p:stCondLst>
                              <p:cond delay="1250"/>
                            </p:stCondLst>
                            <p:childTnLst>
                              <p:par>
                                <p:cTn id="21" presetID="22" presetClass="entr" presetSubtype="2" fill="hold" nodeType="afterEffect">
                                  <p:stCondLst>
                                    <p:cond delay="0"/>
                                  </p:stCondLst>
                                  <p:childTnLst>
                                    <p:set>
                                      <p:cBhvr>
                                        <p:cTn id="22" dur="1" fill="hold">
                                          <p:stCondLst>
                                            <p:cond delay="0"/>
                                          </p:stCondLst>
                                        </p:cTn>
                                        <p:tgtEl>
                                          <p:spTgt spid="3145738"/>
                                        </p:tgtEl>
                                        <p:attrNameLst>
                                          <p:attrName>style.visibility</p:attrName>
                                        </p:attrNameLst>
                                      </p:cBhvr>
                                      <p:to>
                                        <p:strVal val="visible"/>
                                      </p:to>
                                    </p:set>
                                    <p:animEffect transition="in" filter="wipe(right)">
                                      <p:cBhvr>
                                        <p:cTn id="23" dur="1500"/>
                                        <p:tgtEl>
                                          <p:spTgt spid="3145738"/>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3145739"/>
                                        </p:tgtEl>
                                        <p:attrNameLst>
                                          <p:attrName>style.visibility</p:attrName>
                                        </p:attrNameLst>
                                      </p:cBhvr>
                                      <p:to>
                                        <p:strVal val="visible"/>
                                      </p:to>
                                    </p:set>
                                    <p:animEffect transition="in" filter="wipe(left)">
                                      <p:cBhvr>
                                        <p:cTn id="27" dur="1500"/>
                                        <p:tgtEl>
                                          <p:spTgt spid="314573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48604"/>
                                        </p:tgtEl>
                                        <p:attrNameLst>
                                          <p:attrName>style.visibility</p:attrName>
                                        </p:attrNameLst>
                                      </p:cBhvr>
                                      <p:to>
                                        <p:strVal val="visible"/>
                                      </p:to>
                                    </p:set>
                                    <p:animEffect transition="in" filter="wipe(left)">
                                      <p:cBhvr>
                                        <p:cTn id="30" dur="1500"/>
                                        <p:tgtEl>
                                          <p:spTgt spid="1048604"/>
                                        </p:tgtEl>
                                      </p:cBhvr>
                                    </p:animEffect>
                                  </p:childTnLst>
                                </p:cTn>
                              </p:par>
                            </p:childTnLst>
                          </p:cTn>
                        </p:par>
                        <p:par>
                          <p:cTn id="31" fill="hold">
                            <p:stCondLst>
                              <p:cond delay="4250"/>
                            </p:stCondLst>
                            <p:childTnLst>
                              <p:par>
                                <p:cTn id="32" presetID="16" presetClass="entr" presetSubtype="42" fill="hold" nodeType="afterEffect">
                                  <p:stCondLst>
                                    <p:cond delay="0"/>
                                  </p:stCondLst>
                                  <p:childTnLst>
                                    <p:set>
                                      <p:cBhvr>
                                        <p:cTn id="33" dur="1" fill="hold">
                                          <p:stCondLst>
                                            <p:cond delay="0"/>
                                          </p:stCondLst>
                                        </p:cTn>
                                        <p:tgtEl>
                                          <p:spTgt spid="3145740"/>
                                        </p:tgtEl>
                                        <p:attrNameLst>
                                          <p:attrName>style.visibility</p:attrName>
                                        </p:attrNameLst>
                                      </p:cBhvr>
                                      <p:to>
                                        <p:strVal val="visible"/>
                                      </p:to>
                                    </p:set>
                                    <p:animEffect transition="in" filter="barn(outHorizontal)">
                                      <p:cBhvr>
                                        <p:cTn id="34" dur="1500"/>
                                        <p:tgtEl>
                                          <p:spTgt spid="314574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48603"/>
                                        </p:tgtEl>
                                        <p:attrNameLst>
                                          <p:attrName>style.visibility</p:attrName>
                                        </p:attrNameLst>
                                      </p:cBhvr>
                                      <p:to>
                                        <p:strVal val="visible"/>
                                      </p:to>
                                    </p:set>
                                    <p:animEffect transition="in" filter="wipe(down)">
                                      <p:cBhvr>
                                        <p:cTn id="37" dur="1000"/>
                                        <p:tgtEl>
                                          <p:spTgt spid="1048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p:bldP spid="1048603" grpId="0"/>
      <p:bldP spid="10486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p:cNvPicPr>
            <a:picLocks noChangeAspect="1" noChangeArrowheads="1"/>
          </p:cNvPicPr>
          <p:nvPr/>
        </p:nvPicPr>
        <p:blipFill>
          <a:blip r:embed="rId2"/>
          <a:srcRect/>
          <a:stretch>
            <a:fillRect/>
          </a:stretch>
        </p:blipFill>
        <p:spPr bwMode="auto">
          <a:xfrm>
            <a:off x="570422" y="1726852"/>
            <a:ext cx="8762997" cy="4745255"/>
          </a:xfrm>
          <a:prstGeom prst="rect">
            <a:avLst/>
          </a:prstGeom>
          <a:noFill/>
          <a:ln w="57150">
            <a:solidFill>
              <a:srgbClr val="FFFF00"/>
            </a:solidFill>
            <a:miter lim="800000"/>
            <a:headEnd/>
            <a:tailEnd/>
          </a:ln>
          <a:effectLst/>
          <a:scene3d>
            <a:camera prst="orthographicFront"/>
            <a:lightRig rig="threePt" dir="t"/>
          </a:scene3d>
          <a:sp3d>
            <a:bevelT/>
          </a:sp3d>
        </p:spPr>
      </p:pic>
      <p:sp>
        <p:nvSpPr>
          <p:cNvPr id="1048595" name="TextBox 4"/>
          <p:cNvSpPr txBox="1"/>
          <p:nvPr/>
        </p:nvSpPr>
        <p:spPr>
          <a:xfrm>
            <a:off x="315772" y="338502"/>
            <a:ext cx="9800501" cy="1200329"/>
          </a:xfrm>
          <a:prstGeom prst="rect">
            <a:avLst/>
          </a:prstGeom>
          <a:noFill/>
          <a:ln>
            <a:noFill/>
          </a:ln>
        </p:spPr>
        <p:txBody>
          <a:bodyPr wrap="square" rtlCol="0">
            <a:spAutoFit/>
          </a:bodyPr>
          <a:lstStyle/>
          <a:p>
            <a:pPr algn="ctr"/>
            <a:r>
              <a:rPr lang="en-IN" b="1" dirty="0" smtClean="0"/>
              <a:t> </a:t>
            </a:r>
            <a:r>
              <a:rPr lang="en-IN" sz="2400" b="1" dirty="0" smtClean="0"/>
              <a:t>Tuesday</a:t>
            </a:r>
            <a:r>
              <a:rPr lang="en-IN" sz="2400" b="1" dirty="0"/>
              <a:t>, 20 March 2018, 18:30:51</a:t>
            </a:r>
            <a:r>
              <a:rPr lang="en-US" sz="2400" b="1" dirty="0"/>
              <a:t> </a:t>
            </a:r>
            <a:r>
              <a:rPr lang="en-US" sz="2400" b="1" dirty="0" smtClean="0"/>
              <a:t>[6:30 </a:t>
            </a:r>
            <a:r>
              <a:rPr lang="en-US" sz="2400" b="1" dirty="0"/>
              <a:t>PM</a:t>
            </a:r>
            <a:r>
              <a:rPr lang="en-US" sz="2400" b="1" dirty="0" smtClean="0"/>
              <a:t>], </a:t>
            </a:r>
            <a:r>
              <a:rPr lang="en-US" sz="2400" b="1" dirty="0"/>
              <a:t>we have </a:t>
            </a:r>
            <a:r>
              <a:rPr lang="en-US" sz="2400" b="1" dirty="0" smtClean="0"/>
              <a:t>another </a:t>
            </a:r>
            <a:r>
              <a:rPr lang="en-US" sz="2400" b="1" dirty="0"/>
              <a:t>chance to watch </a:t>
            </a:r>
            <a:r>
              <a:rPr lang="en-US" sz="2400" b="1" dirty="0" smtClean="0"/>
              <a:t>for the </a:t>
            </a:r>
            <a:r>
              <a:rPr lang="en-US" sz="2400" b="1" dirty="0"/>
              <a:t>shadow </a:t>
            </a:r>
            <a:r>
              <a:rPr lang="en-US" sz="2400" b="1" dirty="0" smtClean="0"/>
              <a:t>arc.  It </a:t>
            </a:r>
            <a:r>
              <a:rPr lang="en-US" sz="2400" b="1" dirty="0"/>
              <a:t>is getting more </a:t>
            </a:r>
            <a:r>
              <a:rPr lang="en-US" sz="2400" b="1" dirty="0" smtClean="0"/>
              <a:t>accurate. </a:t>
            </a:r>
            <a:br>
              <a:rPr lang="en-US" sz="2400" b="1" dirty="0" smtClean="0"/>
            </a:br>
            <a:r>
              <a:rPr lang="en-US" sz="2400" b="1" dirty="0" smtClean="0"/>
              <a:t>At </a:t>
            </a:r>
            <a:r>
              <a:rPr lang="en-US" sz="2400" b="1" dirty="0"/>
              <a:t>this </a:t>
            </a:r>
            <a:r>
              <a:rPr lang="en-US" sz="2400" b="1" dirty="0" smtClean="0"/>
              <a:t>moment the Tekufah observed </a:t>
            </a:r>
            <a:r>
              <a:rPr lang="en-US" sz="2400" b="1" dirty="0"/>
              <a:t>will be </a:t>
            </a:r>
            <a:r>
              <a:rPr lang="en-US" sz="2400" b="1" dirty="0">
                <a:solidFill>
                  <a:srgbClr val="FFFF00"/>
                </a:solidFill>
              </a:rPr>
              <a:t>80</a:t>
            </a:r>
            <a:r>
              <a:rPr lang="en-US" sz="2400" b="1" dirty="0" smtClean="0">
                <a:solidFill>
                  <a:srgbClr val="FFFF00"/>
                </a:solidFill>
              </a:rPr>
              <a:t>%</a:t>
            </a:r>
            <a:r>
              <a:rPr lang="en-US" sz="2400" b="1" dirty="0" smtClean="0"/>
              <a:t>.</a:t>
            </a:r>
            <a:endParaRPr lang="en-US" sz="2400" b="1" dirty="0"/>
          </a:p>
        </p:txBody>
      </p:sp>
      <p:cxnSp>
        <p:nvCxnSpPr>
          <p:cNvPr id="3145733" name="Straight Connector 7"/>
          <p:cNvCxnSpPr>
            <a:cxnSpLocks/>
          </p:cNvCxnSpPr>
          <p:nvPr/>
        </p:nvCxnSpPr>
        <p:spPr>
          <a:xfrm>
            <a:off x="1963349" y="4471957"/>
            <a:ext cx="3647606" cy="0"/>
          </a:xfrm>
          <a:prstGeom prst="line">
            <a:avLst/>
          </a:prstGeom>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596" name="TextBox 8"/>
          <p:cNvSpPr txBox="1"/>
          <p:nvPr/>
        </p:nvSpPr>
        <p:spPr>
          <a:xfrm>
            <a:off x="2098485" y="3034564"/>
            <a:ext cx="461665" cy="1153521"/>
          </a:xfrm>
          <a:prstGeom prst="rect">
            <a:avLst/>
          </a:prstGeom>
          <a:noFill/>
        </p:spPr>
        <p:txBody>
          <a:bodyPr vert="vert270" wrap="none" rtlCol="0">
            <a:spAutoFit/>
          </a:bodyPr>
          <a:lstStyle/>
          <a:p>
            <a:r>
              <a:rPr lang="en-US" b="1" dirty="0"/>
              <a:t>Altitude</a:t>
            </a:r>
            <a:r>
              <a:rPr lang="en-US" dirty="0"/>
              <a:t> </a:t>
            </a:r>
            <a:r>
              <a:rPr lang="en-US" b="1" dirty="0"/>
              <a:t>+</a:t>
            </a:r>
            <a:endParaRPr lang="en-IN" b="1" dirty="0"/>
          </a:p>
        </p:txBody>
      </p:sp>
      <p:cxnSp>
        <p:nvCxnSpPr>
          <p:cNvPr id="3145734" name="Straight Arrow Connector 9"/>
          <p:cNvCxnSpPr>
            <a:cxnSpLocks/>
          </p:cNvCxnSpPr>
          <p:nvPr/>
        </p:nvCxnSpPr>
        <p:spPr>
          <a:xfrm rot="5400000">
            <a:off x="212441" y="4253426"/>
            <a:ext cx="3929090" cy="1588"/>
          </a:xfrm>
          <a:prstGeom prst="straightConnector1">
            <a:avLst/>
          </a:prstGeom>
          <a:ln w="57150">
            <a:solidFill>
              <a:srgbClr val="FF0000"/>
            </a:solidFill>
            <a:headEnd type="arrow"/>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145735" name="Straight Arrow Connector 12"/>
          <p:cNvCxnSpPr>
            <a:cxnSpLocks/>
          </p:cNvCxnSpPr>
          <p:nvPr/>
        </p:nvCxnSpPr>
        <p:spPr>
          <a:xfrm>
            <a:off x="3467815" y="3349969"/>
            <a:ext cx="2143140" cy="1857388"/>
          </a:xfrm>
          <a:prstGeom prst="straightConnector1">
            <a:avLst/>
          </a:prstGeom>
          <a:ln w="57150">
            <a:solidFill>
              <a:srgbClr val="00B05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597" name="Slide Number Placeholder 11"/>
          <p:cNvSpPr>
            <a:spLocks noGrp="1"/>
          </p:cNvSpPr>
          <p:nvPr>
            <p:ph type="sldNum" sz="quarter" idx="4294967295"/>
          </p:nvPr>
        </p:nvSpPr>
        <p:spPr>
          <a:xfrm>
            <a:off x="10487730" y="503220"/>
            <a:ext cx="609600" cy="457200"/>
          </a:xfrm>
          <a:prstGeom prst="rect">
            <a:avLst/>
          </a:prstGeom>
        </p:spPr>
        <p:txBody>
          <a:bodyPr/>
          <a:lstStyle/>
          <a:p>
            <a:fld id="{155275D3-46B5-4F93-8F5E-E0FE9130F87E}" type="slidenum">
              <a:rPr lang="en-IN" smtClean="0">
                <a:solidFill>
                  <a:schemeClr val="bg1"/>
                </a:solidFill>
              </a:rPr>
              <a:pPr/>
              <a:t>16</a:t>
            </a:fld>
            <a:endParaRPr lang="en-IN" dirty="0">
              <a:solidFill>
                <a:schemeClr val="bg1"/>
              </a:solidFill>
            </a:endParaRPr>
          </a:p>
        </p:txBody>
      </p:sp>
      <p:sp>
        <p:nvSpPr>
          <p:cNvPr id="10" name="TextBox 13"/>
          <p:cNvSpPr txBox="1"/>
          <p:nvPr/>
        </p:nvSpPr>
        <p:spPr>
          <a:xfrm>
            <a:off x="2942572" y="4124277"/>
            <a:ext cx="1010213" cy="369332"/>
          </a:xfrm>
          <a:prstGeom prst="rect">
            <a:avLst/>
          </a:prstGeom>
          <a:noFill/>
        </p:spPr>
        <p:txBody>
          <a:bodyPr wrap="none" rtlCol="0">
            <a:spAutoFit/>
          </a:bodyPr>
          <a:lstStyle/>
          <a:p>
            <a:r>
              <a:rPr lang="en-US" b="1" dirty="0"/>
              <a:t>H</a:t>
            </a:r>
            <a:r>
              <a:rPr lang="en-US" b="1" dirty="0" smtClean="0"/>
              <a:t>orizon</a:t>
            </a:r>
            <a:endParaRPr lang="en-IN" b="1"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145734"/>
                                        </p:tgtEl>
                                        <p:attrNameLst>
                                          <p:attrName>style.visibility</p:attrName>
                                        </p:attrNameLst>
                                      </p:cBhvr>
                                      <p:to>
                                        <p:strVal val="visible"/>
                                      </p:to>
                                    </p:set>
                                    <p:animEffect transition="in" filter="barn(outHorizontal)">
                                      <p:cBhvr>
                                        <p:cTn id="7" dur="1500"/>
                                        <p:tgtEl>
                                          <p:spTgt spid="31457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48596"/>
                                        </p:tgtEl>
                                        <p:attrNameLst>
                                          <p:attrName>style.visibility</p:attrName>
                                        </p:attrNameLst>
                                      </p:cBhvr>
                                      <p:to>
                                        <p:strVal val="visible"/>
                                      </p:to>
                                    </p:set>
                                    <p:animEffect transition="in" filter="wipe(down)">
                                      <p:cBhvr>
                                        <p:cTn id="10" dur="1500"/>
                                        <p:tgtEl>
                                          <p:spTgt spid="1048596"/>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3145733"/>
                                        </p:tgtEl>
                                        <p:attrNameLst>
                                          <p:attrName>style.visibility</p:attrName>
                                        </p:attrNameLst>
                                      </p:cBhvr>
                                      <p:to>
                                        <p:strVal val="visible"/>
                                      </p:to>
                                    </p:set>
                                    <p:animEffect transition="in" filter="wipe(left)">
                                      <p:cBhvr>
                                        <p:cTn id="14" dur="1500"/>
                                        <p:tgtEl>
                                          <p:spTgt spid="314573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0"/>
                                        <p:tgtEl>
                                          <p:spTgt spid="10"/>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3145735"/>
                                        </p:tgtEl>
                                        <p:attrNameLst>
                                          <p:attrName>style.visibility</p:attrName>
                                        </p:attrNameLst>
                                      </p:cBhvr>
                                      <p:to>
                                        <p:strVal val="visible"/>
                                      </p:to>
                                    </p:set>
                                    <p:animEffect transition="in" filter="wipe(left)">
                                      <p:cBhvr>
                                        <p:cTn id="21" dur="2500"/>
                                        <p:tgtEl>
                                          <p:spTgt spid="3145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4"/>
          <p:cNvPicPr>
            <a:picLocks noChangeAspect="1" noChangeArrowheads="1"/>
          </p:cNvPicPr>
          <p:nvPr/>
        </p:nvPicPr>
        <p:blipFill>
          <a:blip r:embed="rId2"/>
          <a:srcRect/>
          <a:stretch>
            <a:fillRect/>
          </a:stretch>
        </p:blipFill>
        <p:spPr bwMode="auto">
          <a:xfrm>
            <a:off x="889299" y="1437648"/>
            <a:ext cx="8929782" cy="5023002"/>
          </a:xfrm>
          <a:prstGeom prst="rect">
            <a:avLst/>
          </a:prstGeom>
          <a:noFill/>
          <a:ln w="57150">
            <a:solidFill>
              <a:srgbClr val="FFFF00"/>
            </a:solidFill>
            <a:miter lim="800000"/>
            <a:headEnd/>
            <a:tailEnd/>
          </a:ln>
          <a:effectLst/>
          <a:scene3d>
            <a:camera prst="orthographicFront"/>
            <a:lightRig rig="threePt" dir="t"/>
          </a:scene3d>
          <a:sp3d>
            <a:bevelT/>
          </a:sp3d>
        </p:spPr>
      </p:pic>
      <p:sp>
        <p:nvSpPr>
          <p:cNvPr id="1048588" name="TextBox 2"/>
          <p:cNvSpPr txBox="1"/>
          <p:nvPr/>
        </p:nvSpPr>
        <p:spPr>
          <a:xfrm>
            <a:off x="466532" y="184446"/>
            <a:ext cx="9542026" cy="1015663"/>
          </a:xfrm>
          <a:prstGeom prst="rect">
            <a:avLst/>
          </a:prstGeom>
          <a:solidFill>
            <a:schemeClr val="bg1">
              <a:lumMod val="75000"/>
              <a:lumOff val="25000"/>
            </a:schemeClr>
          </a:solidFill>
          <a:ln w="38100">
            <a:solidFill>
              <a:srgbClr val="FFFF00"/>
            </a:solidFill>
          </a:ln>
          <a:scene3d>
            <a:camera prst="orthographicFront"/>
            <a:lightRig rig="threePt" dir="t"/>
          </a:scene3d>
          <a:sp3d>
            <a:bevelT/>
          </a:sp3d>
        </p:spPr>
        <p:txBody>
          <a:bodyPr wrap="square" rtlCol="0">
            <a:spAutoFit/>
          </a:bodyPr>
          <a:lstStyle/>
          <a:p>
            <a:pPr algn="ctr"/>
            <a:r>
              <a:rPr lang="en-US" sz="2000" dirty="0"/>
              <a:t> </a:t>
            </a:r>
            <a:r>
              <a:rPr lang="en-IN" sz="2000" b="1" dirty="0"/>
              <a:t>Tuesday, 20 March 2018, </a:t>
            </a:r>
            <a:r>
              <a:rPr lang="en-IN" sz="2000" b="1" dirty="0" smtClean="0"/>
              <a:t>21:45:00 [9:45 </a:t>
            </a:r>
            <a:r>
              <a:rPr lang="en-IN" sz="2000" b="1" dirty="0"/>
              <a:t>PM</a:t>
            </a:r>
            <a:r>
              <a:rPr lang="en-IN" sz="2000" b="1" dirty="0" smtClean="0"/>
              <a:t>], </a:t>
            </a:r>
            <a:r>
              <a:rPr lang="en-IN" sz="2000" b="1" dirty="0"/>
              <a:t>we have the peak </a:t>
            </a:r>
            <a:r>
              <a:rPr lang="en-IN" sz="2000" b="1" dirty="0" smtClean="0"/>
              <a:t>time.  </a:t>
            </a:r>
            <a:br>
              <a:rPr lang="en-IN" sz="2000" b="1" dirty="0" smtClean="0"/>
            </a:br>
            <a:r>
              <a:rPr lang="en-IN" sz="2000" b="1" dirty="0" smtClean="0"/>
              <a:t>Tekufah </a:t>
            </a:r>
            <a:r>
              <a:rPr lang="en-IN" sz="2000" b="1" dirty="0"/>
              <a:t>seen at this moment is </a:t>
            </a:r>
            <a:r>
              <a:rPr lang="en-IN" sz="2000" b="1" dirty="0" smtClean="0">
                <a:solidFill>
                  <a:srgbClr val="FFFF00"/>
                </a:solidFill>
              </a:rPr>
              <a:t>100%</a:t>
            </a:r>
            <a:r>
              <a:rPr lang="en-IN" sz="2000" b="1" dirty="0" smtClean="0"/>
              <a:t>.   </a:t>
            </a:r>
            <a:r>
              <a:rPr lang="en-IN" sz="2000" b="1" dirty="0"/>
              <a:t>I</a:t>
            </a:r>
            <a:r>
              <a:rPr lang="en-IN" sz="2000" b="1" dirty="0" smtClean="0"/>
              <a:t>n </a:t>
            </a:r>
            <a:r>
              <a:rPr lang="en-IN" sz="2000" b="1" dirty="0"/>
              <a:t>India </a:t>
            </a:r>
            <a:r>
              <a:rPr lang="en-IN" sz="2000" b="1" dirty="0" smtClean="0"/>
              <a:t>we won’t </a:t>
            </a:r>
            <a:r>
              <a:rPr lang="en-IN" sz="2000" b="1" dirty="0"/>
              <a:t>be able to </a:t>
            </a:r>
            <a:r>
              <a:rPr lang="en-IN" sz="2000" b="1" dirty="0" smtClean="0"/>
              <a:t>see this event </a:t>
            </a:r>
            <a:r>
              <a:rPr lang="en-IN" sz="2000" b="1" dirty="0"/>
              <a:t>because we have entered the night </a:t>
            </a:r>
            <a:r>
              <a:rPr lang="en-IN" sz="2000" b="1" dirty="0" smtClean="0"/>
              <a:t>season.  This is the NASA time.</a:t>
            </a:r>
            <a:endParaRPr lang="en-IN" dirty="0"/>
          </a:p>
        </p:txBody>
      </p:sp>
      <p:sp>
        <p:nvSpPr>
          <p:cNvPr id="1048589" name="TextBox 4"/>
          <p:cNvSpPr txBox="1"/>
          <p:nvPr/>
        </p:nvSpPr>
        <p:spPr>
          <a:xfrm>
            <a:off x="2102653" y="3442947"/>
            <a:ext cx="461665" cy="1389163"/>
          </a:xfrm>
          <a:prstGeom prst="rect">
            <a:avLst/>
          </a:prstGeom>
          <a:noFill/>
        </p:spPr>
        <p:txBody>
          <a:bodyPr vert="vert270" wrap="none" rtlCol="0">
            <a:spAutoFit/>
          </a:bodyPr>
          <a:lstStyle/>
          <a:p>
            <a:r>
              <a:rPr lang="en-US" b="1" dirty="0"/>
              <a:t>Altitude</a:t>
            </a:r>
            <a:r>
              <a:rPr lang="en-US" dirty="0"/>
              <a:t> </a:t>
            </a:r>
            <a:r>
              <a:rPr lang="en-US" b="1" dirty="0"/>
              <a:t>-</a:t>
            </a:r>
            <a:r>
              <a:rPr lang="en-US" b="1" dirty="0" err="1"/>
              <a:t>ve</a:t>
            </a:r>
            <a:endParaRPr lang="en-IN" b="1" dirty="0"/>
          </a:p>
        </p:txBody>
      </p:sp>
      <p:cxnSp>
        <p:nvCxnSpPr>
          <p:cNvPr id="3145728" name="Straight Arrow Connector 5"/>
          <p:cNvCxnSpPr>
            <a:cxnSpLocks/>
          </p:cNvCxnSpPr>
          <p:nvPr/>
        </p:nvCxnSpPr>
        <p:spPr>
          <a:xfrm>
            <a:off x="3522950" y="3857628"/>
            <a:ext cx="2143140" cy="1857388"/>
          </a:xfrm>
          <a:prstGeom prst="straightConnector1">
            <a:avLst/>
          </a:prstGeom>
          <a:ln w="57150">
            <a:solidFill>
              <a:srgbClr val="00B05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145729" name="Straight Arrow Connector 7"/>
          <p:cNvCxnSpPr>
            <a:cxnSpLocks/>
          </p:cNvCxnSpPr>
          <p:nvPr/>
        </p:nvCxnSpPr>
        <p:spPr>
          <a:xfrm rot="5400000">
            <a:off x="201083" y="3964785"/>
            <a:ext cx="3929090" cy="1588"/>
          </a:xfrm>
          <a:prstGeom prst="straightConnector1">
            <a:avLst/>
          </a:prstGeom>
          <a:ln w="57150">
            <a:solidFill>
              <a:srgbClr val="FF000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590" name="Slide Number Placeholder 6"/>
          <p:cNvSpPr>
            <a:spLocks noGrp="1"/>
          </p:cNvSpPr>
          <p:nvPr>
            <p:ph type="sldNum" sz="quarter" idx="12"/>
          </p:nvPr>
        </p:nvSpPr>
        <p:spPr/>
        <p:txBody>
          <a:bodyPr/>
          <a:lstStyle/>
          <a:p>
            <a:fld id="{FCAB03BE-6AEB-4DA3-9D0F-932874C8E23F}" type="slidenum">
              <a:rPr lang="en-US" smtClean="0">
                <a:solidFill>
                  <a:schemeClr val="bg1"/>
                </a:solidFill>
              </a:rPr>
              <a:pPr/>
              <a:t>17</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097156"/>
                                        </p:tgtEl>
                                        <p:attrNameLst>
                                          <p:attrName>style.visibility</p:attrName>
                                        </p:attrNameLst>
                                      </p:cBhvr>
                                      <p:to>
                                        <p:strVal val="visible"/>
                                      </p:to>
                                    </p:set>
                                    <p:animEffect transition="in" filter="wipe(up)">
                                      <p:cBhvr>
                                        <p:cTn id="7" dur="2000"/>
                                        <p:tgtEl>
                                          <p:spTgt spid="20971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45728"/>
                                        </p:tgtEl>
                                        <p:attrNameLst>
                                          <p:attrName>style.visibility</p:attrName>
                                        </p:attrNameLst>
                                      </p:cBhvr>
                                      <p:to>
                                        <p:strVal val="visible"/>
                                      </p:to>
                                    </p:set>
                                    <p:animEffect transition="in" filter="wipe(up)">
                                      <p:cBhvr>
                                        <p:cTn id="12" dur="2000"/>
                                        <p:tgtEl>
                                          <p:spTgt spid="3145728"/>
                                        </p:tgtEl>
                                      </p:cBhvr>
                                    </p:animEffect>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3145729"/>
                                        </p:tgtEl>
                                        <p:attrNameLst>
                                          <p:attrName>style.visibility</p:attrName>
                                        </p:attrNameLst>
                                      </p:cBhvr>
                                      <p:to>
                                        <p:strVal val="visible"/>
                                      </p:to>
                                    </p:set>
                                    <p:animEffect transition="in" filter="wipe(up)">
                                      <p:cBhvr>
                                        <p:cTn id="16" dur="1500"/>
                                        <p:tgtEl>
                                          <p:spTgt spid="314572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48589"/>
                                        </p:tgtEl>
                                        <p:attrNameLst>
                                          <p:attrName>style.visibility</p:attrName>
                                        </p:attrNameLst>
                                      </p:cBhvr>
                                      <p:to>
                                        <p:strVal val="visible"/>
                                      </p:to>
                                    </p:set>
                                    <p:animEffect transition="in" filter="wipe(down)">
                                      <p:cBhvr>
                                        <p:cTn id="19" dur="1500"/>
                                        <p:tgtEl>
                                          <p:spTgt spid="1048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
          <p:cNvPicPr>
            <a:picLocks noGrp="1" noChangeAspect="1" noChangeArrowheads="1"/>
          </p:cNvPicPr>
          <p:nvPr>
            <p:ph idx="1"/>
          </p:nvPr>
        </p:nvPicPr>
        <p:blipFill>
          <a:blip r:embed="rId2"/>
          <a:stretch>
            <a:fillRect/>
          </a:stretch>
        </p:blipFill>
        <p:spPr bwMode="auto">
          <a:xfrm>
            <a:off x="1117575" y="1732350"/>
            <a:ext cx="8128000" cy="4572000"/>
          </a:xfrm>
          <a:prstGeom prst="rect">
            <a:avLst/>
          </a:prstGeom>
          <a:noFill/>
          <a:ln w="57150">
            <a:solidFill>
              <a:srgbClr val="FFFF00"/>
            </a:solidFill>
            <a:miter lim="800000"/>
            <a:headEnd/>
            <a:tailEnd/>
          </a:ln>
          <a:effectLst/>
          <a:scene3d>
            <a:camera prst="orthographicFront"/>
            <a:lightRig rig="threePt" dir="t"/>
          </a:scene3d>
          <a:sp3d>
            <a:bevelT/>
          </a:sp3d>
        </p:spPr>
      </p:pic>
      <p:sp>
        <p:nvSpPr>
          <p:cNvPr id="1048591" name="TextBox 3"/>
          <p:cNvSpPr txBox="1"/>
          <p:nvPr/>
        </p:nvSpPr>
        <p:spPr>
          <a:xfrm>
            <a:off x="451584" y="215910"/>
            <a:ext cx="9433197" cy="1384995"/>
          </a:xfrm>
          <a:prstGeom prst="rect">
            <a:avLst/>
          </a:prstGeom>
          <a:noFill/>
          <a:ln>
            <a:noFill/>
          </a:ln>
        </p:spPr>
        <p:txBody>
          <a:bodyPr wrap="square" rtlCol="0">
            <a:spAutoFit/>
          </a:bodyPr>
          <a:lstStyle/>
          <a:p>
            <a:pPr algn="ctr"/>
            <a:r>
              <a:rPr lang="en-US" sz="2800" b="1" dirty="0" smtClean="0"/>
              <a:t>Tekufah </a:t>
            </a:r>
            <a:r>
              <a:rPr lang="en-US" sz="2800" b="1" dirty="0"/>
              <a:t>at this moment of </a:t>
            </a:r>
            <a:r>
              <a:rPr lang="en-US" sz="2800" b="1" dirty="0" smtClean="0"/>
              <a:t>time, </a:t>
            </a:r>
            <a:r>
              <a:rPr lang="en-IN" sz="2800" b="1" dirty="0" smtClean="0"/>
              <a:t>Wednesday, 21</a:t>
            </a:r>
            <a:r>
              <a:rPr lang="en-IN" sz="2800" b="1" baseline="30000" dirty="0" smtClean="0"/>
              <a:t>st</a:t>
            </a:r>
            <a:r>
              <a:rPr lang="en-IN" sz="2800" b="1" dirty="0" smtClean="0"/>
              <a:t> March </a:t>
            </a:r>
            <a:r>
              <a:rPr lang="en-IN" sz="2800" b="1" dirty="0"/>
              <a:t>2018, 06:30:00  </a:t>
            </a:r>
            <a:r>
              <a:rPr lang="en-IN" sz="2800" b="1" dirty="0" smtClean="0"/>
              <a:t>[6:30 AM] the</a:t>
            </a:r>
            <a:r>
              <a:rPr lang="en-US" sz="2800" b="1" dirty="0" smtClean="0"/>
              <a:t> accuracy is  </a:t>
            </a:r>
            <a:br>
              <a:rPr lang="en-US" sz="2800" b="1" dirty="0" smtClean="0"/>
            </a:br>
            <a:r>
              <a:rPr lang="en-US" sz="2800" b="1" dirty="0" smtClean="0">
                <a:solidFill>
                  <a:srgbClr val="FFFF00"/>
                </a:solidFill>
              </a:rPr>
              <a:t>43-36%, </a:t>
            </a:r>
            <a:r>
              <a:rPr lang="en-US" sz="2800" b="1" dirty="0" smtClean="0"/>
              <a:t>as Tekufah is </a:t>
            </a:r>
            <a:r>
              <a:rPr lang="en-US" sz="2800" b="1" dirty="0"/>
              <a:t>beginning to fade </a:t>
            </a:r>
            <a:r>
              <a:rPr lang="en-US" sz="2800" b="1" dirty="0" smtClean="0"/>
              <a:t>away.</a:t>
            </a:r>
            <a:endParaRPr lang="en-IN" sz="2800" b="1" dirty="0"/>
          </a:p>
        </p:txBody>
      </p:sp>
      <p:cxnSp>
        <p:nvCxnSpPr>
          <p:cNvPr id="3145730" name="Straight Arrow Connector 4"/>
          <p:cNvCxnSpPr>
            <a:cxnSpLocks/>
          </p:cNvCxnSpPr>
          <p:nvPr/>
        </p:nvCxnSpPr>
        <p:spPr>
          <a:xfrm rot="10800000">
            <a:off x="2181179" y="3471324"/>
            <a:ext cx="2500330" cy="1714512"/>
          </a:xfrm>
          <a:prstGeom prst="straightConnector1">
            <a:avLst/>
          </a:prstGeom>
          <a:ln w="57150">
            <a:solidFill>
              <a:srgbClr val="00B05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145731" name="Straight Connector 5"/>
          <p:cNvCxnSpPr>
            <a:cxnSpLocks/>
          </p:cNvCxnSpPr>
          <p:nvPr/>
        </p:nvCxnSpPr>
        <p:spPr>
          <a:xfrm>
            <a:off x="1395361" y="4971522"/>
            <a:ext cx="3071834" cy="1588"/>
          </a:xfrm>
          <a:prstGeom prst="line">
            <a:avLst/>
          </a:prstGeom>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145732" name="Straight Arrow Connector 6"/>
          <p:cNvCxnSpPr>
            <a:cxnSpLocks/>
          </p:cNvCxnSpPr>
          <p:nvPr/>
        </p:nvCxnSpPr>
        <p:spPr>
          <a:xfrm rot="5400000">
            <a:off x="110271" y="4471456"/>
            <a:ext cx="2999602" cy="794"/>
          </a:xfrm>
          <a:prstGeom prst="straightConnector1">
            <a:avLst/>
          </a:prstGeom>
          <a:ln w="57150">
            <a:solidFill>
              <a:srgbClr val="FF0000"/>
            </a:solidFill>
            <a:headEnd type="arrow"/>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592" name="TextBox 7"/>
          <p:cNvSpPr txBox="1"/>
          <p:nvPr/>
        </p:nvSpPr>
        <p:spPr>
          <a:xfrm>
            <a:off x="1550322" y="3657061"/>
            <a:ext cx="461665" cy="1153521"/>
          </a:xfrm>
          <a:prstGeom prst="rect">
            <a:avLst/>
          </a:prstGeom>
          <a:noFill/>
        </p:spPr>
        <p:txBody>
          <a:bodyPr vert="vert270" wrap="none" rtlCol="0">
            <a:spAutoFit/>
          </a:bodyPr>
          <a:lstStyle/>
          <a:p>
            <a:r>
              <a:rPr lang="en-US" b="1" dirty="0"/>
              <a:t>Altitude +</a:t>
            </a:r>
            <a:endParaRPr lang="en-IN" b="1" dirty="0"/>
          </a:p>
        </p:txBody>
      </p:sp>
      <p:sp>
        <p:nvSpPr>
          <p:cNvPr id="1048593" name="TextBox 8"/>
          <p:cNvSpPr txBox="1"/>
          <p:nvPr/>
        </p:nvSpPr>
        <p:spPr>
          <a:xfrm>
            <a:off x="2395494" y="4614332"/>
            <a:ext cx="1010213" cy="369332"/>
          </a:xfrm>
          <a:prstGeom prst="rect">
            <a:avLst/>
          </a:prstGeom>
          <a:noFill/>
        </p:spPr>
        <p:txBody>
          <a:bodyPr wrap="none" rtlCol="0">
            <a:spAutoFit/>
          </a:bodyPr>
          <a:lstStyle/>
          <a:p>
            <a:r>
              <a:rPr lang="en-US" b="1" dirty="0" smtClean="0"/>
              <a:t>Horizon</a:t>
            </a:r>
            <a:endParaRPr lang="en-IN" b="1" dirty="0"/>
          </a:p>
        </p:txBody>
      </p:sp>
      <p:sp>
        <p:nvSpPr>
          <p:cNvPr id="1048594" name="Slide Number Placeholder 9"/>
          <p:cNvSpPr>
            <a:spLocks noGrp="1"/>
          </p:cNvSpPr>
          <p:nvPr>
            <p:ph type="sldNum" sz="quarter" idx="12"/>
          </p:nvPr>
        </p:nvSpPr>
        <p:spPr/>
        <p:txBody>
          <a:bodyPr/>
          <a:lstStyle/>
          <a:p>
            <a:fld id="{FCAB03BE-6AEB-4DA3-9D0F-932874C8E23F}" type="slidenum">
              <a:rPr lang="en-US" smtClean="0">
                <a:solidFill>
                  <a:schemeClr val="bg1"/>
                </a:solidFill>
              </a:rPr>
              <a:pPr/>
              <a:t>18</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097157"/>
                                        </p:tgtEl>
                                        <p:attrNameLst>
                                          <p:attrName>style.visibility</p:attrName>
                                        </p:attrNameLst>
                                      </p:cBhvr>
                                      <p:to>
                                        <p:strVal val="visible"/>
                                      </p:to>
                                    </p:set>
                                    <p:animEffect transition="in" filter="wheel(4)">
                                      <p:cBhvr>
                                        <p:cTn id="7" dur="2000"/>
                                        <p:tgtEl>
                                          <p:spTgt spid="2097157"/>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3145730"/>
                                        </p:tgtEl>
                                        <p:attrNameLst>
                                          <p:attrName>style.visibility</p:attrName>
                                        </p:attrNameLst>
                                      </p:cBhvr>
                                      <p:to>
                                        <p:strVal val="visible"/>
                                      </p:to>
                                    </p:set>
                                    <p:animEffect transition="in" filter="wipe(right)">
                                      <p:cBhvr>
                                        <p:cTn id="11" dur="1500"/>
                                        <p:tgtEl>
                                          <p:spTgt spid="3145730"/>
                                        </p:tgtEl>
                                      </p:cBhvr>
                                    </p:animEffect>
                                  </p:childTnLst>
                                </p:cTn>
                              </p:par>
                            </p:childTnLst>
                          </p:cTn>
                        </p:par>
                        <p:par>
                          <p:cTn id="12" fill="hold">
                            <p:stCondLst>
                              <p:cond delay="3500"/>
                            </p:stCondLst>
                            <p:childTnLst>
                              <p:par>
                                <p:cTn id="13" presetID="16" presetClass="entr" presetSubtype="42" fill="hold" nodeType="afterEffect">
                                  <p:stCondLst>
                                    <p:cond delay="0"/>
                                  </p:stCondLst>
                                  <p:childTnLst>
                                    <p:set>
                                      <p:cBhvr>
                                        <p:cTn id="14" dur="1" fill="hold">
                                          <p:stCondLst>
                                            <p:cond delay="0"/>
                                          </p:stCondLst>
                                        </p:cTn>
                                        <p:tgtEl>
                                          <p:spTgt spid="3145732"/>
                                        </p:tgtEl>
                                        <p:attrNameLst>
                                          <p:attrName>style.visibility</p:attrName>
                                        </p:attrNameLst>
                                      </p:cBhvr>
                                      <p:to>
                                        <p:strVal val="visible"/>
                                      </p:to>
                                    </p:set>
                                    <p:animEffect transition="in" filter="barn(outHorizontal)">
                                      <p:cBhvr>
                                        <p:cTn id="15" dur="1500"/>
                                        <p:tgtEl>
                                          <p:spTgt spid="31457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48592"/>
                                        </p:tgtEl>
                                        <p:attrNameLst>
                                          <p:attrName>style.visibility</p:attrName>
                                        </p:attrNameLst>
                                      </p:cBhvr>
                                      <p:to>
                                        <p:strVal val="visible"/>
                                      </p:to>
                                    </p:set>
                                    <p:animEffect transition="in" filter="wipe(down)">
                                      <p:cBhvr>
                                        <p:cTn id="18" dur="1500"/>
                                        <p:tgtEl>
                                          <p:spTgt spid="1048592"/>
                                        </p:tgtEl>
                                      </p:cBhvr>
                                    </p:animEffect>
                                  </p:childTnLst>
                                </p:cTn>
                              </p:par>
                            </p:childTnLst>
                          </p:cTn>
                        </p:par>
                        <p:par>
                          <p:cTn id="19" fill="hold">
                            <p:stCondLst>
                              <p:cond delay="5000"/>
                            </p:stCondLst>
                            <p:childTnLst>
                              <p:par>
                                <p:cTn id="20" presetID="22" presetClass="entr" presetSubtype="8" fill="hold" nodeType="afterEffect">
                                  <p:stCondLst>
                                    <p:cond delay="500"/>
                                  </p:stCondLst>
                                  <p:childTnLst>
                                    <p:set>
                                      <p:cBhvr>
                                        <p:cTn id="21" dur="1" fill="hold">
                                          <p:stCondLst>
                                            <p:cond delay="0"/>
                                          </p:stCondLst>
                                        </p:cTn>
                                        <p:tgtEl>
                                          <p:spTgt spid="3145731"/>
                                        </p:tgtEl>
                                        <p:attrNameLst>
                                          <p:attrName>style.visibility</p:attrName>
                                        </p:attrNameLst>
                                      </p:cBhvr>
                                      <p:to>
                                        <p:strVal val="visible"/>
                                      </p:to>
                                    </p:set>
                                    <p:animEffect transition="in" filter="wipe(left)">
                                      <p:cBhvr>
                                        <p:cTn id="22" dur="2000"/>
                                        <p:tgtEl>
                                          <p:spTgt spid="314573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48593"/>
                                        </p:tgtEl>
                                        <p:attrNameLst>
                                          <p:attrName>style.visibility</p:attrName>
                                        </p:attrNameLst>
                                      </p:cBhvr>
                                      <p:to>
                                        <p:strVal val="visible"/>
                                      </p:to>
                                    </p:set>
                                    <p:animEffect transition="in" filter="wipe(left)">
                                      <p:cBhvr>
                                        <p:cTn id="25" dur="1500"/>
                                        <p:tgtEl>
                                          <p:spTgt spid="1048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2" grpId="0"/>
      <p:bldP spid="10485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3"/>
          <p:cNvPicPr>
            <a:picLocks noGrp="1" noChangeAspect="1" noChangeArrowheads="1"/>
          </p:cNvPicPr>
          <p:nvPr>
            <p:ph idx="1"/>
          </p:nvPr>
        </p:nvPicPr>
        <p:blipFill>
          <a:blip r:embed="rId2"/>
          <a:srcRect/>
          <a:stretch>
            <a:fillRect/>
          </a:stretch>
        </p:blipFill>
        <p:spPr bwMode="auto">
          <a:xfrm>
            <a:off x="1071275" y="1847814"/>
            <a:ext cx="8128000" cy="4572000"/>
          </a:xfrm>
          <a:prstGeom prst="rect">
            <a:avLst/>
          </a:prstGeom>
          <a:noFill/>
          <a:ln w="57150">
            <a:solidFill>
              <a:srgbClr val="FFFF00"/>
            </a:solidFill>
            <a:miter lim="800000"/>
            <a:headEnd/>
            <a:tailEnd/>
          </a:ln>
          <a:effectLst/>
          <a:scene3d>
            <a:camera prst="orthographicFront"/>
            <a:lightRig rig="threePt" dir="t"/>
          </a:scene3d>
          <a:sp3d>
            <a:bevelT/>
          </a:sp3d>
        </p:spPr>
      </p:pic>
      <p:sp>
        <p:nvSpPr>
          <p:cNvPr id="1048598" name="TextBox 6"/>
          <p:cNvSpPr txBox="1"/>
          <p:nvPr/>
        </p:nvSpPr>
        <p:spPr>
          <a:xfrm>
            <a:off x="331199" y="268374"/>
            <a:ext cx="9889248" cy="1446550"/>
          </a:xfrm>
          <a:prstGeom prst="rect">
            <a:avLst/>
          </a:prstGeom>
          <a:noFill/>
          <a:ln>
            <a:noFill/>
          </a:ln>
        </p:spPr>
        <p:txBody>
          <a:bodyPr wrap="square" rtlCol="0">
            <a:spAutoFit/>
          </a:bodyPr>
          <a:lstStyle/>
          <a:p>
            <a:pPr algn="ctr"/>
            <a:r>
              <a:rPr lang="en-US" sz="2400" b="1" dirty="0"/>
              <a:t>At this time</a:t>
            </a:r>
            <a:r>
              <a:rPr lang="en-IN" sz="2400" b="1" dirty="0"/>
              <a:t> Wednesday, </a:t>
            </a:r>
            <a:r>
              <a:rPr lang="en-IN" sz="2800" b="1" dirty="0"/>
              <a:t>21</a:t>
            </a:r>
            <a:r>
              <a:rPr lang="en-IN" sz="2400" b="1" dirty="0"/>
              <a:t> March 2018, 13:52:00</a:t>
            </a:r>
            <a:r>
              <a:rPr lang="en-US" sz="2400" b="1" dirty="0"/>
              <a:t>  [1:52 PM],  </a:t>
            </a:r>
            <a:r>
              <a:rPr lang="en-US" sz="2400" b="1" dirty="0" smtClean="0"/>
              <a:t/>
            </a:r>
            <a:br>
              <a:rPr lang="en-US" sz="2400" b="1" dirty="0" smtClean="0"/>
            </a:br>
            <a:r>
              <a:rPr lang="en-US" sz="2400" b="1" dirty="0" smtClean="0"/>
              <a:t>Tekufah </a:t>
            </a:r>
            <a:r>
              <a:rPr lang="en-US" sz="2400" b="1" dirty="0"/>
              <a:t>has ended as it </a:t>
            </a:r>
            <a:r>
              <a:rPr lang="en-US" sz="2400" b="1" dirty="0" smtClean="0"/>
              <a:t>has passed through the </a:t>
            </a:r>
            <a:r>
              <a:rPr lang="en-US" sz="2400" b="1" dirty="0"/>
              <a:t>equatorial </a:t>
            </a:r>
            <a:r>
              <a:rPr lang="en-US" sz="2400" b="1" dirty="0" smtClean="0"/>
              <a:t>line. </a:t>
            </a:r>
            <a:br>
              <a:rPr lang="en-US" sz="2400" b="1" dirty="0" smtClean="0"/>
            </a:br>
            <a:r>
              <a:rPr lang="en-US" sz="2400" b="1" dirty="0" smtClean="0"/>
              <a:t>Probability </a:t>
            </a:r>
            <a:r>
              <a:rPr lang="en-US" sz="2400" b="1" dirty="0"/>
              <a:t>of watching </a:t>
            </a:r>
            <a:r>
              <a:rPr lang="en-US" sz="2400" b="1" dirty="0" smtClean="0"/>
              <a:t>Tekufah is now </a:t>
            </a:r>
            <a:r>
              <a:rPr lang="en-US" sz="3600" b="1" dirty="0">
                <a:solidFill>
                  <a:srgbClr val="FF0000"/>
                </a:solidFill>
              </a:rPr>
              <a:t>0</a:t>
            </a:r>
            <a:r>
              <a:rPr lang="en-US" sz="3600" b="1" dirty="0" smtClean="0">
                <a:solidFill>
                  <a:srgbClr val="FF0000"/>
                </a:solidFill>
              </a:rPr>
              <a:t>%.</a:t>
            </a:r>
            <a:endParaRPr lang="en-US" sz="3600" b="1" dirty="0">
              <a:solidFill>
                <a:srgbClr val="FF0000"/>
              </a:solidFill>
            </a:endParaRPr>
          </a:p>
        </p:txBody>
      </p:sp>
      <p:cxnSp>
        <p:nvCxnSpPr>
          <p:cNvPr id="3145736" name="Straight Arrow Connector 8"/>
          <p:cNvCxnSpPr>
            <a:cxnSpLocks/>
          </p:cNvCxnSpPr>
          <p:nvPr/>
        </p:nvCxnSpPr>
        <p:spPr>
          <a:xfrm flipV="1">
            <a:off x="4060001" y="3012152"/>
            <a:ext cx="1928826" cy="1571636"/>
          </a:xfrm>
          <a:prstGeom prst="straightConnector1">
            <a:avLst/>
          </a:prstGeom>
          <a:ln w="57150">
            <a:solidFill>
              <a:srgbClr val="00B05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145737" name="Straight Arrow Connector 11"/>
          <p:cNvCxnSpPr>
            <a:cxnSpLocks/>
          </p:cNvCxnSpPr>
          <p:nvPr/>
        </p:nvCxnSpPr>
        <p:spPr>
          <a:xfrm rot="5400000" flipH="1" flipV="1">
            <a:off x="1277623" y="4027277"/>
            <a:ext cx="3143272" cy="1588"/>
          </a:xfrm>
          <a:prstGeom prst="straightConnector1">
            <a:avLst/>
          </a:prstGeom>
          <a:ln w="57150">
            <a:solidFill>
              <a:srgbClr val="FF000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48599" name="TextBox 15"/>
          <p:cNvSpPr txBox="1"/>
          <p:nvPr/>
        </p:nvSpPr>
        <p:spPr>
          <a:xfrm>
            <a:off x="2815045" y="3641510"/>
            <a:ext cx="461665" cy="1153521"/>
          </a:xfrm>
          <a:prstGeom prst="rect">
            <a:avLst/>
          </a:prstGeom>
          <a:noFill/>
        </p:spPr>
        <p:txBody>
          <a:bodyPr vert="vert270" wrap="none" rtlCol="0">
            <a:spAutoFit/>
          </a:bodyPr>
          <a:lstStyle/>
          <a:p>
            <a:r>
              <a:rPr lang="en-US" b="1" dirty="0"/>
              <a:t>Altitude</a:t>
            </a:r>
            <a:r>
              <a:rPr lang="en-US" dirty="0"/>
              <a:t> </a:t>
            </a:r>
            <a:r>
              <a:rPr lang="en-US" b="1" dirty="0"/>
              <a:t>+</a:t>
            </a:r>
            <a:endParaRPr lang="en-IN" b="1" dirty="0"/>
          </a:p>
        </p:txBody>
      </p:sp>
      <p:sp>
        <p:nvSpPr>
          <p:cNvPr id="1048600" name="Slide Number Placeholder 7"/>
          <p:cNvSpPr>
            <a:spLocks noGrp="1"/>
          </p:cNvSpPr>
          <p:nvPr>
            <p:ph type="sldNum" sz="quarter" idx="12"/>
          </p:nvPr>
        </p:nvSpPr>
        <p:spPr/>
        <p:txBody>
          <a:bodyPr/>
          <a:lstStyle/>
          <a:p>
            <a:fld id="{FCAB03BE-6AEB-4DA3-9D0F-932874C8E23F}" type="slidenum">
              <a:rPr lang="en-US" smtClean="0">
                <a:solidFill>
                  <a:schemeClr val="bg1"/>
                </a:solidFill>
              </a:rPr>
              <a:pPr/>
              <a:t>19</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45736"/>
                                        </p:tgtEl>
                                        <p:attrNameLst>
                                          <p:attrName>style.visibility</p:attrName>
                                        </p:attrNameLst>
                                      </p:cBhvr>
                                      <p:to>
                                        <p:strVal val="visible"/>
                                      </p:to>
                                    </p:set>
                                    <p:animEffect transition="in" filter="wipe(down)">
                                      <p:cBhvr>
                                        <p:cTn id="7" dur="2000"/>
                                        <p:tgtEl>
                                          <p:spTgt spid="3145736"/>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048599"/>
                                        </p:tgtEl>
                                        <p:attrNameLst>
                                          <p:attrName>style.visibility</p:attrName>
                                        </p:attrNameLst>
                                      </p:cBhvr>
                                      <p:to>
                                        <p:strVal val="visible"/>
                                      </p:to>
                                    </p:set>
                                    <p:animEffect transition="in" filter="wipe(down)">
                                      <p:cBhvr>
                                        <p:cTn id="11" dur="500"/>
                                        <p:tgtEl>
                                          <p:spTgt spid="1048599"/>
                                        </p:tgtEl>
                                      </p:cBhvr>
                                    </p:animEffect>
                                  </p:childTnLst>
                                </p:cTn>
                              </p:par>
                              <p:par>
                                <p:cTn id="12" presetID="22" presetClass="entr" presetSubtype="4" fill="hold" nodeType="withEffect">
                                  <p:stCondLst>
                                    <p:cond delay="0"/>
                                  </p:stCondLst>
                                  <p:childTnLst>
                                    <p:set>
                                      <p:cBhvr>
                                        <p:cTn id="13" dur="1" fill="hold">
                                          <p:stCondLst>
                                            <p:cond delay="0"/>
                                          </p:stCondLst>
                                        </p:cTn>
                                        <p:tgtEl>
                                          <p:spTgt spid="3145737"/>
                                        </p:tgtEl>
                                        <p:attrNameLst>
                                          <p:attrName>style.visibility</p:attrName>
                                        </p:attrNameLst>
                                      </p:cBhvr>
                                      <p:to>
                                        <p:strVal val="visible"/>
                                      </p:to>
                                    </p:set>
                                    <p:animEffect transition="in" filter="wipe(down)">
                                      <p:cBhvr>
                                        <p:cTn id="14" dur="1500"/>
                                        <p:tgtEl>
                                          <p:spTgt spid="3145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17" name="Slide Number Placeholder 3"/>
          <p:cNvSpPr>
            <a:spLocks noGrp="1"/>
          </p:cNvSpPr>
          <p:nvPr>
            <p:ph type="sldNum" sz="quarter" idx="12"/>
          </p:nvPr>
        </p:nvSpPr>
        <p:spPr/>
        <p:txBody>
          <a:bodyPr/>
          <a:lstStyle/>
          <a:p>
            <a:fld id="{FCAB03BE-6AEB-4DA3-9D0F-932874C8E23F}" type="slidenum">
              <a:rPr lang="en-US" smtClean="0">
                <a:solidFill>
                  <a:schemeClr val="bg1"/>
                </a:solidFill>
              </a:rPr>
              <a:pPr/>
              <a:t>2</a:t>
            </a:fld>
            <a:endParaRPr lang="en-US" dirty="0">
              <a:solidFill>
                <a:schemeClr val="bg1"/>
              </a:solidFill>
            </a:endParaRPr>
          </a:p>
        </p:txBody>
      </p:sp>
      <p:pic>
        <p:nvPicPr>
          <p:cNvPr id="4098" name="Picture 2" descr="C:\Users\Rae\Desktop\enterprise-spring-flower-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348" y="427617"/>
            <a:ext cx="4934222" cy="3183369"/>
          </a:xfrm>
          <a:prstGeom prst="rect">
            <a:avLst/>
          </a:prstGeom>
          <a:noFill/>
          <a:ln w="76200">
            <a:solidFill>
              <a:srgbClr val="FFFF0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099" name="Picture 3" descr="C:\Users\Rae\Desktop\spring_flowers_1680_x_1050_widescreen-1920x1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97" y="3387466"/>
            <a:ext cx="5150654" cy="2893666"/>
          </a:xfrm>
          <a:prstGeom prst="rect">
            <a:avLst/>
          </a:prstGeom>
          <a:noFill/>
          <a:ln w="76200">
            <a:solidFill>
              <a:srgbClr val="7030A0"/>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649292" y="348828"/>
            <a:ext cx="5126723" cy="2800767"/>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This study will</a:t>
            </a:r>
            <a:b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attempt to answer</a:t>
            </a:r>
            <a:b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 very important</a:t>
            </a:r>
          </a:p>
          <a:p>
            <a:pPr algn="ct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a:t>
            </a: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uestion:</a:t>
            </a:r>
          </a:p>
        </p:txBody>
      </p:sp>
      <p:sp>
        <p:nvSpPr>
          <p:cNvPr id="8" name="Rectangle 7"/>
          <p:cNvSpPr/>
          <p:nvPr/>
        </p:nvSpPr>
        <p:spPr>
          <a:xfrm>
            <a:off x="6357904" y="3904170"/>
            <a:ext cx="5460149" cy="2062103"/>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How do we determine the</a:t>
            </a:r>
            <a:b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spring equinox to then find</a:t>
            </a:r>
            <a:b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1</a:t>
            </a:r>
            <a:r>
              <a:rPr lang="en-US" sz="3200" b="1" baseline="300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a:t>
            </a: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day of the year </a:t>
            </a:r>
            <a:b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on Covenant Calendar?</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2000"/>
                                        <p:tgtEl>
                                          <p:spTgt spid="4098"/>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par>
                          <p:cTn id="12" fill="hold">
                            <p:stCondLst>
                              <p:cond delay="5000"/>
                            </p:stCondLst>
                            <p:childTnLst>
                              <p:par>
                                <p:cTn id="13" presetID="22" presetClass="entr" presetSubtype="1" fill="hold" nodeType="afterEffect">
                                  <p:stCondLst>
                                    <p:cond delay="500"/>
                                  </p:stCondLst>
                                  <p:childTnLst>
                                    <p:set>
                                      <p:cBhvr>
                                        <p:cTn id="14" dur="1" fill="hold">
                                          <p:stCondLst>
                                            <p:cond delay="0"/>
                                          </p:stCondLst>
                                        </p:cTn>
                                        <p:tgtEl>
                                          <p:spTgt spid="4099"/>
                                        </p:tgtEl>
                                        <p:attrNameLst>
                                          <p:attrName>style.visibility</p:attrName>
                                        </p:attrNameLst>
                                      </p:cBhvr>
                                      <p:to>
                                        <p:strVal val="visible"/>
                                      </p:to>
                                    </p:set>
                                    <p:animEffect transition="in" filter="wipe(up)">
                                      <p:cBhvr>
                                        <p:cTn id="15"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5" name="Table 5"/>
          <p:cNvGraphicFramePr>
            <a:graphicFrameLocks noGrp="1"/>
          </p:cNvGraphicFramePr>
          <p:nvPr>
            <p:extLst>
              <p:ext uri="{D42A27DB-BD31-4B8C-83A1-F6EECF244321}">
                <p14:modId xmlns:p14="http://schemas.microsoft.com/office/powerpoint/2010/main" val="4246391878"/>
              </p:ext>
            </p:extLst>
          </p:nvPr>
        </p:nvGraphicFramePr>
        <p:xfrm>
          <a:off x="398912" y="300645"/>
          <a:ext cx="6194524" cy="6242025"/>
        </p:xfrm>
        <a:graphic>
          <a:graphicData uri="http://schemas.openxmlformats.org/drawingml/2006/table">
            <a:tbl>
              <a:tblPr/>
              <a:tblGrid>
                <a:gridCol w="1249773"/>
                <a:gridCol w="1249773"/>
                <a:gridCol w="1666363"/>
                <a:gridCol w="2028615"/>
              </a:tblGrid>
              <a:tr h="297240">
                <a:tc>
                  <a:txBody>
                    <a:bodyPr/>
                    <a:lstStyle/>
                    <a:p>
                      <a:pPr algn="ctr" fontAlgn="b"/>
                      <a:r>
                        <a:rPr lang="en-IN" sz="1100" b="1" i="0" u="none" strike="noStrike" dirty="0">
                          <a:solidFill>
                            <a:srgbClr val="FFFFFF"/>
                          </a:solidFill>
                          <a:latin typeface="Calibri"/>
                        </a:rPr>
                        <a:t>CONDITION</a:t>
                      </a:r>
                    </a:p>
                  </a:txBody>
                  <a:tcPr marL="9215" marR="9215" marT="921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IN" sz="1100" b="1" i="0" u="none" strike="noStrike">
                          <a:solidFill>
                            <a:srgbClr val="FFFFFF"/>
                          </a:solidFill>
                          <a:latin typeface="Calibri"/>
                        </a:rPr>
                        <a:t>REASON</a:t>
                      </a:r>
                    </a:p>
                  </a:txBody>
                  <a:tcPr marL="9215" marR="9215" marT="921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IN" sz="1100" b="1" i="0" u="none" strike="noStrike" dirty="0" smtClean="0">
                          <a:solidFill>
                            <a:srgbClr val="FFFFFF"/>
                          </a:solidFill>
                          <a:latin typeface="Calibri"/>
                        </a:rPr>
                        <a:t>Tekufah </a:t>
                      </a:r>
                      <a:r>
                        <a:rPr lang="en-IN" sz="1100" b="1" i="0" u="none" strike="noStrike" dirty="0">
                          <a:solidFill>
                            <a:srgbClr val="FFFFFF"/>
                          </a:solidFill>
                          <a:latin typeface="Calibri"/>
                        </a:rPr>
                        <a:t>MOMENT</a:t>
                      </a:r>
                    </a:p>
                  </a:txBody>
                  <a:tcPr marL="9215" marR="9215" marT="921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IN" sz="1100" b="1" i="0" u="none" strike="noStrike">
                          <a:solidFill>
                            <a:srgbClr val="FFFFFF"/>
                          </a:solidFill>
                          <a:latin typeface="Calibri"/>
                        </a:rPr>
                        <a:t>DATE AND TIME</a:t>
                      </a:r>
                    </a:p>
                  </a:txBody>
                  <a:tcPr marL="9215" marR="9215" marT="921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83085">
                <a:tc>
                  <a:txBody>
                    <a:bodyPr/>
                    <a:lstStyle/>
                    <a:p>
                      <a:pPr algn="ctr" fontAlgn="b"/>
                      <a:r>
                        <a:rPr lang="en-IN" sz="1100" b="0" i="0" u="none" strike="noStrike">
                          <a:solidFill>
                            <a:srgbClr val="9C0006"/>
                          </a:solidFill>
                          <a:latin typeface="Calibri"/>
                        </a:rPr>
                        <a:t>BAD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NO 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20-03-2018 05:30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83085">
                <a:tc>
                  <a:txBody>
                    <a:bodyPr/>
                    <a:lstStyle/>
                    <a:p>
                      <a:pPr algn="ctr" fontAlgn="b"/>
                      <a:r>
                        <a:rPr lang="en-IN" sz="1100" b="0" i="0" u="none" strike="noStrike">
                          <a:solidFill>
                            <a:srgbClr val="006100"/>
                          </a:solidFill>
                          <a:latin typeface="Calibri"/>
                        </a:rPr>
                        <a:t>OBSERVABLE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10.00%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20-03-2018 07:07</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OBSERVABLE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20-03-2018 08:45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OBSERVABLE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30.00%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20-03-2018 10:22</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OBSERVABLE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40.00%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20-03-2018 12:00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EXCELLENT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50.00%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20-03-2018 13:37</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EXCELLENT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60.00%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20-03-2018 15:15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EXCELLENT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70.00%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20-03-2018 16:52</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EXCELLENT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80.00%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20-03-2018 18:30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9C0006"/>
                          </a:solidFill>
                          <a:latin typeface="Calibri"/>
                        </a:rPr>
                        <a:t>BAD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NO 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90.00%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20-03-2018 20:07</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83085">
                <a:tc>
                  <a:txBody>
                    <a:bodyPr/>
                    <a:lstStyle/>
                    <a:p>
                      <a:pPr algn="ctr" fontAlgn="b"/>
                      <a:r>
                        <a:rPr lang="en-IN" sz="1100" b="0" i="0" u="none" strike="noStrike">
                          <a:solidFill>
                            <a:srgbClr val="9C0006"/>
                          </a:solidFill>
                          <a:latin typeface="Calibri"/>
                        </a:rPr>
                        <a:t>BAD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NO 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100.00%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20-03-2018 21:45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83085">
                <a:tc>
                  <a:txBody>
                    <a:bodyPr/>
                    <a:lstStyle/>
                    <a:p>
                      <a:pPr algn="ctr" fontAlgn="b"/>
                      <a:r>
                        <a:rPr lang="en-IN" sz="1100" b="0" i="0" u="none" strike="noStrike">
                          <a:solidFill>
                            <a:srgbClr val="9C0006"/>
                          </a:solidFill>
                          <a:latin typeface="Calibri"/>
                        </a:rPr>
                        <a:t>BAD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NO 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90.00%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20-03-2018 23:22</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83085">
                <a:tc>
                  <a:txBody>
                    <a:bodyPr/>
                    <a:lstStyle/>
                    <a:p>
                      <a:pPr algn="ctr" fontAlgn="b"/>
                      <a:r>
                        <a:rPr lang="en-IN" sz="1100" b="0" i="0" u="none" strike="noStrike">
                          <a:solidFill>
                            <a:srgbClr val="9C0006"/>
                          </a:solidFill>
                          <a:latin typeface="Calibri"/>
                        </a:rPr>
                        <a:t>BAD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dirty="0">
                          <a:solidFill>
                            <a:srgbClr val="9C0006"/>
                          </a:solidFill>
                          <a:latin typeface="Calibri"/>
                        </a:rPr>
                        <a:t>NO 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80.00%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21-03-2018 01:00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83085">
                <a:tc>
                  <a:txBody>
                    <a:bodyPr/>
                    <a:lstStyle/>
                    <a:p>
                      <a:pPr algn="ctr" fontAlgn="b"/>
                      <a:r>
                        <a:rPr lang="en-IN" sz="1100" b="0" i="0" u="none" strike="noStrike">
                          <a:solidFill>
                            <a:srgbClr val="9C0006"/>
                          </a:solidFill>
                          <a:latin typeface="Calibri"/>
                        </a:rPr>
                        <a:t>BAD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NO 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70.00%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21-03-2018 02:37</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83085">
                <a:tc>
                  <a:txBody>
                    <a:bodyPr/>
                    <a:lstStyle/>
                    <a:p>
                      <a:pPr algn="ctr" fontAlgn="b"/>
                      <a:r>
                        <a:rPr lang="en-IN" sz="1100" b="0" i="0" u="none" strike="noStrike">
                          <a:solidFill>
                            <a:srgbClr val="9C0006"/>
                          </a:solidFill>
                          <a:latin typeface="Calibri"/>
                        </a:rPr>
                        <a:t>BAD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NO 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60.00%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21-03-2018 04:15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83085">
                <a:tc>
                  <a:txBody>
                    <a:bodyPr/>
                    <a:lstStyle/>
                    <a:p>
                      <a:pPr algn="ctr" fontAlgn="b"/>
                      <a:r>
                        <a:rPr lang="en-IN" sz="1100" b="0" i="0" u="none" strike="noStrike">
                          <a:solidFill>
                            <a:srgbClr val="9C0006"/>
                          </a:solidFill>
                          <a:latin typeface="Calibri"/>
                        </a:rPr>
                        <a:t>BAD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NO 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50.00%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21-03-2018 05:52</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83085">
                <a:tc>
                  <a:txBody>
                    <a:bodyPr/>
                    <a:lstStyle/>
                    <a:p>
                      <a:pPr algn="ctr" fontAlgn="b"/>
                      <a:r>
                        <a:rPr lang="en-IN" sz="1100" b="0" i="0" u="none" strike="noStrike">
                          <a:solidFill>
                            <a:srgbClr val="006100"/>
                          </a:solidFill>
                          <a:latin typeface="Calibri"/>
                        </a:rPr>
                        <a:t>OBSERVABLE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40.00%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21-03-2018 07:30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OBSERVABLE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30.00%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21-03-2018 09:07</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OBSERVABLE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21-03-2018 10:45</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006100"/>
                          </a:solidFill>
                          <a:latin typeface="Calibri"/>
                        </a:rPr>
                        <a:t>OBSERVABLE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LIGHT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10.00%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IN" sz="1100" b="0" i="0" u="none" strike="noStrike">
                          <a:solidFill>
                            <a:srgbClr val="006100"/>
                          </a:solidFill>
                          <a:latin typeface="Calibri"/>
                        </a:rPr>
                        <a:t>21-03-2018 12:22</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83085">
                <a:tc>
                  <a:txBody>
                    <a:bodyPr/>
                    <a:lstStyle/>
                    <a:p>
                      <a:pPr algn="ctr" fontAlgn="b"/>
                      <a:r>
                        <a:rPr lang="en-IN" sz="1100" b="0" i="0" u="none" strike="noStrike">
                          <a:solidFill>
                            <a:srgbClr val="9C0006"/>
                          </a:solidFill>
                          <a:latin typeface="Calibri"/>
                        </a:rPr>
                        <a:t>BAD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ENDED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a:solidFill>
                            <a:srgbClr val="9C0006"/>
                          </a:solidFill>
                          <a:latin typeface="Calibri"/>
                        </a:rPr>
                        <a:t>0.00%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N" sz="1100" b="0" i="0" u="none" strike="noStrike" dirty="0">
                          <a:solidFill>
                            <a:srgbClr val="9C0006"/>
                          </a:solidFill>
                          <a:latin typeface="Calibri"/>
                        </a:rPr>
                        <a:t>21-03-2018 14:00</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bl>
          </a:graphicData>
        </a:graphic>
      </p:graphicFrame>
      <p:sp>
        <p:nvSpPr>
          <p:cNvPr id="1048606" name="TextBox 6"/>
          <p:cNvSpPr txBox="1"/>
          <p:nvPr/>
        </p:nvSpPr>
        <p:spPr>
          <a:xfrm>
            <a:off x="6833726" y="1084774"/>
            <a:ext cx="5094504" cy="5693866"/>
          </a:xfrm>
          <a:prstGeom prst="rect">
            <a:avLst/>
          </a:prstGeom>
          <a:noFill/>
        </p:spPr>
        <p:txBody>
          <a:bodyPr wrap="square" rtlCol="0">
            <a:spAutoFit/>
          </a:bodyPr>
          <a:lstStyle/>
          <a:p>
            <a:pPr algn="ctr"/>
            <a:r>
              <a:rPr lang="en-US" sz="2600" b="1" dirty="0">
                <a:solidFill>
                  <a:srgbClr val="92D050"/>
                </a:solidFill>
              </a:rPr>
              <a:t>F</a:t>
            </a:r>
            <a:r>
              <a:rPr lang="en-US" sz="2600" b="1" dirty="0" smtClean="0">
                <a:solidFill>
                  <a:srgbClr val="92D050"/>
                </a:solidFill>
              </a:rPr>
              <a:t>rom </a:t>
            </a:r>
            <a:r>
              <a:rPr lang="en-US" sz="2600" b="1" dirty="0">
                <a:solidFill>
                  <a:srgbClr val="92D050"/>
                </a:solidFill>
              </a:rPr>
              <a:t>this table , </a:t>
            </a:r>
            <a:r>
              <a:rPr lang="en-US" sz="2600" b="1" dirty="0" smtClean="0">
                <a:solidFill>
                  <a:srgbClr val="92D050"/>
                </a:solidFill>
              </a:rPr>
              <a:t>there is a </a:t>
            </a:r>
            <a:r>
              <a:rPr lang="en-US" sz="2600" b="1" dirty="0">
                <a:solidFill>
                  <a:srgbClr val="92D050"/>
                </a:solidFill>
              </a:rPr>
              <a:t>better chance of watching </a:t>
            </a:r>
            <a:r>
              <a:rPr lang="en-US" sz="2600" b="1" dirty="0" smtClean="0">
                <a:solidFill>
                  <a:srgbClr val="92D050"/>
                </a:solidFill>
              </a:rPr>
              <a:t>Tekufah on 20</a:t>
            </a:r>
            <a:r>
              <a:rPr lang="en-US" sz="2600" b="1" baseline="30000" dirty="0" smtClean="0">
                <a:solidFill>
                  <a:srgbClr val="92D050"/>
                </a:solidFill>
              </a:rPr>
              <a:t>th</a:t>
            </a:r>
            <a:r>
              <a:rPr lang="en-US" sz="2600" b="1" dirty="0" smtClean="0">
                <a:solidFill>
                  <a:srgbClr val="92D050"/>
                </a:solidFill>
              </a:rPr>
              <a:t> March </a:t>
            </a:r>
            <a:br>
              <a:rPr lang="en-US" sz="2600" b="1" dirty="0" smtClean="0">
                <a:solidFill>
                  <a:srgbClr val="92D050"/>
                </a:solidFill>
              </a:rPr>
            </a:br>
            <a:r>
              <a:rPr lang="en-US" sz="2600" b="1" dirty="0" smtClean="0">
                <a:solidFill>
                  <a:srgbClr val="92D050"/>
                </a:solidFill>
              </a:rPr>
              <a:t>than 21</a:t>
            </a:r>
            <a:r>
              <a:rPr lang="en-US" sz="2600" b="1" baseline="30000" dirty="0" smtClean="0">
                <a:solidFill>
                  <a:srgbClr val="92D050"/>
                </a:solidFill>
              </a:rPr>
              <a:t>st</a:t>
            </a:r>
            <a:r>
              <a:rPr lang="en-US" sz="2600" b="1" dirty="0" smtClean="0">
                <a:solidFill>
                  <a:srgbClr val="92D050"/>
                </a:solidFill>
              </a:rPr>
              <a:t> March. </a:t>
            </a:r>
            <a:br>
              <a:rPr lang="en-US" sz="2600" b="1" dirty="0" smtClean="0">
                <a:solidFill>
                  <a:srgbClr val="92D050"/>
                </a:solidFill>
              </a:rPr>
            </a:br>
            <a:r>
              <a:rPr lang="en-US" sz="2600" b="1" dirty="0" smtClean="0">
                <a:solidFill>
                  <a:srgbClr val="FFFF00"/>
                </a:solidFill>
              </a:rPr>
              <a:t>So we </a:t>
            </a:r>
            <a:r>
              <a:rPr lang="en-US" sz="2600" b="1" dirty="0">
                <a:solidFill>
                  <a:srgbClr val="FFFF00"/>
                </a:solidFill>
              </a:rPr>
              <a:t>can now say that </a:t>
            </a:r>
            <a:r>
              <a:rPr lang="en-US" sz="2600" b="1" dirty="0" smtClean="0">
                <a:solidFill>
                  <a:srgbClr val="FFFF00"/>
                </a:solidFill>
              </a:rPr>
              <a:t>Tekufah </a:t>
            </a:r>
            <a:r>
              <a:rPr lang="en-US" sz="2600" b="1" dirty="0">
                <a:solidFill>
                  <a:srgbClr val="FFFF00"/>
                </a:solidFill>
              </a:rPr>
              <a:t>has happened </a:t>
            </a:r>
            <a:r>
              <a:rPr lang="en-US" sz="2600" b="1" dirty="0" smtClean="0">
                <a:solidFill>
                  <a:srgbClr val="FFFF00"/>
                </a:solidFill>
              </a:rPr>
              <a:t/>
            </a:r>
            <a:br>
              <a:rPr lang="en-US" sz="2600" b="1" dirty="0" smtClean="0">
                <a:solidFill>
                  <a:srgbClr val="FFFF00"/>
                </a:solidFill>
              </a:rPr>
            </a:br>
            <a:r>
              <a:rPr lang="en-US" sz="2600" b="1" dirty="0" smtClean="0">
                <a:solidFill>
                  <a:srgbClr val="FFFF00"/>
                </a:solidFill>
              </a:rPr>
              <a:t>on 20</a:t>
            </a:r>
            <a:r>
              <a:rPr lang="en-US" sz="2600" b="1" baseline="30000" dirty="0" smtClean="0">
                <a:solidFill>
                  <a:srgbClr val="FFFF00"/>
                </a:solidFill>
              </a:rPr>
              <a:t>th</a:t>
            </a:r>
            <a:r>
              <a:rPr lang="en-US" sz="2600" b="1" dirty="0" smtClean="0">
                <a:solidFill>
                  <a:srgbClr val="FFFF00"/>
                </a:solidFill>
              </a:rPr>
              <a:t> March. </a:t>
            </a:r>
            <a:br>
              <a:rPr lang="en-US" sz="2600" b="1" dirty="0" smtClean="0">
                <a:solidFill>
                  <a:srgbClr val="FFFF00"/>
                </a:solidFill>
              </a:rPr>
            </a:br>
            <a:r>
              <a:rPr lang="en-US" sz="2600" b="1" dirty="0" smtClean="0">
                <a:solidFill>
                  <a:srgbClr val="CCECFF"/>
                </a:solidFill>
              </a:rPr>
              <a:t>Therefore 21</a:t>
            </a:r>
            <a:r>
              <a:rPr lang="en-US" sz="2600" b="1" baseline="30000" dirty="0" smtClean="0">
                <a:solidFill>
                  <a:srgbClr val="CCECFF"/>
                </a:solidFill>
              </a:rPr>
              <a:t>st</a:t>
            </a:r>
            <a:r>
              <a:rPr lang="en-US" sz="2600" b="1" dirty="0" smtClean="0">
                <a:solidFill>
                  <a:srgbClr val="CCECFF"/>
                </a:solidFill>
              </a:rPr>
              <a:t> March </a:t>
            </a:r>
            <a:r>
              <a:rPr lang="en-US" sz="2600" b="1" dirty="0">
                <a:solidFill>
                  <a:srgbClr val="CCECFF"/>
                </a:solidFill>
              </a:rPr>
              <a:t>will </a:t>
            </a:r>
            <a:r>
              <a:rPr lang="en-US" sz="2600" b="1" dirty="0" smtClean="0">
                <a:solidFill>
                  <a:srgbClr val="CCECFF"/>
                </a:solidFill>
              </a:rPr>
              <a:t>be </a:t>
            </a:r>
            <a:r>
              <a:rPr lang="en-US" sz="2600" b="1" dirty="0">
                <a:solidFill>
                  <a:srgbClr val="CCECFF"/>
                </a:solidFill>
              </a:rPr>
              <a:t>day </a:t>
            </a:r>
            <a:r>
              <a:rPr lang="en-US" sz="2600" b="1" dirty="0" smtClean="0">
                <a:solidFill>
                  <a:srgbClr val="CCECFF"/>
                </a:solidFill>
              </a:rPr>
              <a:t>1 of the new year.  Why?  </a:t>
            </a:r>
            <a:r>
              <a:rPr lang="en-US" sz="2600" dirty="0" smtClean="0"/>
              <a:t>Because the shadow casted by the device would have already surpassed, </a:t>
            </a:r>
            <a:br>
              <a:rPr lang="en-US" sz="2600" dirty="0" smtClean="0"/>
            </a:br>
            <a:r>
              <a:rPr lang="en-US" sz="2600" dirty="0" smtClean="0"/>
              <a:t>or crossed, the equinox marking (NASA time).</a:t>
            </a:r>
          </a:p>
        </p:txBody>
      </p:sp>
      <p:sp>
        <p:nvSpPr>
          <p:cNvPr id="1048607" name="Slide Number Placeholder 3"/>
          <p:cNvSpPr>
            <a:spLocks noGrp="1"/>
          </p:cNvSpPr>
          <p:nvPr>
            <p:ph type="sldNum" sz="quarter" idx="12"/>
          </p:nvPr>
        </p:nvSpPr>
        <p:spPr/>
        <p:txBody>
          <a:bodyPr/>
          <a:lstStyle/>
          <a:p>
            <a:fld id="{FCAB03BE-6AEB-4DA3-9D0F-932874C8E23F}" type="slidenum">
              <a:rPr lang="en-US" smtClean="0">
                <a:solidFill>
                  <a:schemeClr val="bg1"/>
                </a:solidFill>
              </a:rPr>
              <a:pPr/>
              <a:t>20</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a:xfrm>
            <a:off x="0" y="170330"/>
            <a:ext cx="10741306" cy="2196353"/>
          </a:xfrm>
          <a:noFill/>
          <a:ln>
            <a:noFill/>
          </a:ln>
        </p:spPr>
        <p:txBody>
          <a:bodyPr/>
          <a:lstStyle/>
          <a:p>
            <a:pPr algn="ctr"/>
            <a:r>
              <a:rPr lang="en-US" sz="3200" b="1" dirty="0" smtClean="0"/>
              <a:t>So we know we always have to watch for the </a:t>
            </a:r>
            <a:br>
              <a:rPr lang="en-US" sz="3200" b="1" dirty="0" smtClean="0"/>
            </a:br>
            <a:r>
              <a:rPr lang="en-US" sz="3200" b="1" dirty="0" smtClean="0"/>
              <a:t>mark or sign.  Assuming the fact that the Equinox measuring device has markings on it, we can come to conclusions regarding the beginning of the day.</a:t>
            </a:r>
            <a:endParaRPr lang="en-US" sz="3200" b="1" dirty="0"/>
          </a:p>
        </p:txBody>
      </p:sp>
      <p:pic>
        <p:nvPicPr>
          <p:cNvPr id="2097174" name="Picture 3"/>
          <p:cNvPicPr>
            <a:picLocks noChangeAspect="1"/>
          </p:cNvPicPr>
          <p:nvPr/>
        </p:nvPicPr>
        <p:blipFill>
          <a:blip r:embed="rId2"/>
          <a:stretch>
            <a:fillRect/>
          </a:stretch>
        </p:blipFill>
        <p:spPr>
          <a:xfrm>
            <a:off x="437829" y="2777924"/>
            <a:ext cx="3930845" cy="2997843"/>
          </a:xfrm>
          <a:prstGeom prst="rect">
            <a:avLst/>
          </a:prstGeom>
          <a:ln w="76200">
            <a:solidFill>
              <a:srgbClr val="C00000"/>
            </a:solidFill>
          </a:ln>
          <a:scene3d>
            <a:camera prst="orthographicFront"/>
            <a:lightRig rig="threePt" dir="t"/>
          </a:scene3d>
          <a:sp3d>
            <a:bevelT/>
          </a:sp3d>
        </p:spPr>
      </p:pic>
      <p:pic>
        <p:nvPicPr>
          <p:cNvPr id="2097175" name="Picture 4"/>
          <p:cNvPicPr>
            <a:picLocks noChangeAspect="1"/>
          </p:cNvPicPr>
          <p:nvPr/>
        </p:nvPicPr>
        <p:blipFill>
          <a:blip r:embed="rId3"/>
          <a:stretch>
            <a:fillRect/>
          </a:stretch>
        </p:blipFill>
        <p:spPr>
          <a:xfrm>
            <a:off x="4663133" y="2319581"/>
            <a:ext cx="5707156" cy="4280367"/>
          </a:xfrm>
          <a:prstGeom prst="rect">
            <a:avLst/>
          </a:prstGeom>
          <a:ln w="76200">
            <a:solidFill>
              <a:srgbClr val="FFFF00"/>
            </a:solidFill>
          </a:ln>
          <a:scene3d>
            <a:camera prst="orthographicFront"/>
            <a:lightRig rig="threePt" dir="t"/>
          </a:scene3d>
          <a:sp3d>
            <a:bevelT/>
          </a:sp3d>
        </p:spPr>
      </p:pic>
      <p:sp>
        <p:nvSpPr>
          <p:cNvPr id="1048664" name="Slide Number Placeholder 5"/>
          <p:cNvSpPr>
            <a:spLocks noGrp="1"/>
          </p:cNvSpPr>
          <p:nvPr>
            <p:ph type="sldNum" sz="quarter" idx="12"/>
          </p:nvPr>
        </p:nvSpPr>
        <p:spPr/>
        <p:txBody>
          <a:bodyPr/>
          <a:lstStyle/>
          <a:p>
            <a:fld id="{FCAB03BE-6AEB-4DA3-9D0F-932874C8E23F}" type="slidenum">
              <a:rPr lang="en-US" smtClean="0">
                <a:solidFill>
                  <a:schemeClr val="bg1"/>
                </a:solidFill>
              </a:rPr>
              <a:pPr/>
              <a:t>21</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500"/>
                                  </p:stCondLst>
                                  <p:childTnLst>
                                    <p:set>
                                      <p:cBhvr>
                                        <p:cTn id="6" dur="1" fill="hold">
                                          <p:stCondLst>
                                            <p:cond delay="0"/>
                                          </p:stCondLst>
                                        </p:cTn>
                                        <p:tgtEl>
                                          <p:spTgt spid="2097174"/>
                                        </p:tgtEl>
                                        <p:attrNameLst>
                                          <p:attrName>style.visibility</p:attrName>
                                        </p:attrNameLst>
                                      </p:cBhvr>
                                      <p:to>
                                        <p:strVal val="visible"/>
                                      </p:to>
                                    </p:set>
                                    <p:animEffect transition="in" filter="barn(inHorizontal)">
                                      <p:cBhvr>
                                        <p:cTn id="7" dur="1500"/>
                                        <p:tgtEl>
                                          <p:spTgt spid="2097174"/>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2097175"/>
                                        </p:tgtEl>
                                        <p:attrNameLst>
                                          <p:attrName>style.visibility</p:attrName>
                                        </p:attrNameLst>
                                      </p:cBhvr>
                                      <p:to>
                                        <p:strVal val="visible"/>
                                      </p:to>
                                    </p:set>
                                    <p:animEffect transition="in" filter="dissolve">
                                      <p:cBhvr>
                                        <p:cTn id="11" dur="1500"/>
                                        <p:tgtEl>
                                          <p:spTgt spid="209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a:xfrm>
            <a:off x="407729" y="443387"/>
            <a:ext cx="7592820" cy="528917"/>
          </a:xfrm>
          <a:noFill/>
          <a:ln>
            <a:noFill/>
          </a:ln>
        </p:spPr>
        <p:txBody>
          <a:bodyPr/>
          <a:lstStyle/>
          <a:p>
            <a:r>
              <a:rPr lang="en-US" sz="3200" b="1" dirty="0" smtClean="0"/>
              <a:t>Let us use an example from Australia.</a:t>
            </a:r>
            <a:endParaRPr lang="en-US" sz="3200" b="1" dirty="0"/>
          </a:p>
        </p:txBody>
      </p:sp>
      <p:pic>
        <p:nvPicPr>
          <p:cNvPr id="2097176" name="Picture 7"/>
          <p:cNvPicPr>
            <a:picLocks noChangeAspect="1"/>
          </p:cNvPicPr>
          <p:nvPr/>
        </p:nvPicPr>
        <p:blipFill>
          <a:blip r:embed="rId2"/>
          <a:stretch>
            <a:fillRect/>
          </a:stretch>
        </p:blipFill>
        <p:spPr>
          <a:xfrm>
            <a:off x="8515253" y="1693344"/>
            <a:ext cx="3478477" cy="4105571"/>
          </a:xfrm>
          <a:prstGeom prst="rect">
            <a:avLst/>
          </a:prstGeom>
          <a:ln w="57150">
            <a:solidFill>
              <a:srgbClr val="DF9931"/>
            </a:solidFill>
          </a:ln>
          <a:scene3d>
            <a:camera prst="orthographicFront"/>
            <a:lightRig rig="threePt" dir="t"/>
          </a:scene3d>
          <a:sp3d>
            <a:bevelT/>
          </a:sp3d>
        </p:spPr>
      </p:pic>
      <p:sp>
        <p:nvSpPr>
          <p:cNvPr id="1048668" name="Slide Number Placeholder 19"/>
          <p:cNvSpPr>
            <a:spLocks noGrp="1"/>
          </p:cNvSpPr>
          <p:nvPr>
            <p:ph type="sldNum" sz="quarter" idx="12"/>
          </p:nvPr>
        </p:nvSpPr>
        <p:spPr/>
        <p:txBody>
          <a:bodyPr/>
          <a:lstStyle/>
          <a:p>
            <a:fld id="{FCAB03BE-6AEB-4DA3-9D0F-932874C8E23F}" type="slidenum">
              <a:rPr lang="en-US" smtClean="0">
                <a:solidFill>
                  <a:schemeClr val="bg1"/>
                </a:solidFill>
              </a:rPr>
              <a:pPr/>
              <a:t>22</a:t>
            </a:fld>
            <a:endParaRPr lang="en-US" dirty="0">
              <a:solidFill>
                <a:schemeClr val="bg1"/>
              </a:solidFill>
            </a:endParaRPr>
          </a:p>
        </p:txBody>
      </p:sp>
      <p:grpSp>
        <p:nvGrpSpPr>
          <p:cNvPr id="9" name="Group 8"/>
          <p:cNvGrpSpPr/>
          <p:nvPr/>
        </p:nvGrpSpPr>
        <p:grpSpPr>
          <a:xfrm>
            <a:off x="260287" y="1301443"/>
            <a:ext cx="8063508" cy="4833798"/>
            <a:chOff x="773492" y="1693345"/>
            <a:chExt cx="8063508" cy="4833798"/>
          </a:xfrm>
        </p:grpSpPr>
        <p:pic>
          <p:nvPicPr>
            <p:cNvPr id="10" name="Content Placeholder 5"/>
            <p:cNvPicPr>
              <a:picLocks noChangeAspect="1"/>
            </p:cNvPicPr>
            <p:nvPr/>
          </p:nvPicPr>
          <p:blipFill>
            <a:blip r:embed="rId3"/>
            <a:stretch>
              <a:fillRect/>
            </a:stretch>
          </p:blipFill>
          <p:spPr>
            <a:xfrm>
              <a:off x="773492" y="1693345"/>
              <a:ext cx="8063508" cy="4833798"/>
            </a:xfrm>
            <a:prstGeom prst="rect">
              <a:avLst/>
            </a:prstGeom>
            <a:ln w="76200">
              <a:solidFill>
                <a:srgbClr val="DF9931"/>
              </a:solidFill>
            </a:ln>
            <a:scene3d>
              <a:camera prst="orthographicFront"/>
              <a:lightRig rig="threePt" dir="t"/>
            </a:scene3d>
            <a:sp3d>
              <a:bevelT/>
            </a:sp3d>
          </p:spPr>
        </p:pic>
        <p:sp>
          <p:nvSpPr>
            <p:cNvPr id="11" name="Freeform 11"/>
            <p:cNvSpPr/>
            <p:nvPr/>
          </p:nvSpPr>
          <p:spPr>
            <a:xfrm>
              <a:off x="3720662" y="4477407"/>
              <a:ext cx="1660635" cy="1140372"/>
            </a:xfrm>
            <a:custGeom>
              <a:avLst/>
              <a:gdLst>
                <a:gd name="connsiteX0" fmla="*/ 1660635 w 1660635"/>
                <a:gd name="connsiteY0" fmla="*/ 0 h 1140372"/>
                <a:gd name="connsiteX1" fmla="*/ 1566042 w 1660635"/>
                <a:gd name="connsiteY1" fmla="*/ 409904 h 1140372"/>
                <a:gd name="connsiteX2" fmla="*/ 1387366 w 1660635"/>
                <a:gd name="connsiteY2" fmla="*/ 725214 h 1140372"/>
                <a:gd name="connsiteX3" fmla="*/ 1114097 w 1660635"/>
                <a:gd name="connsiteY3" fmla="*/ 977462 h 1140372"/>
                <a:gd name="connsiteX4" fmla="*/ 809297 w 1660635"/>
                <a:gd name="connsiteY4" fmla="*/ 1103586 h 1140372"/>
                <a:gd name="connsiteX5" fmla="*/ 483476 w 1660635"/>
                <a:gd name="connsiteY5" fmla="*/ 1135117 h 1140372"/>
                <a:gd name="connsiteX6" fmla="*/ 115614 w 1660635"/>
                <a:gd name="connsiteY6" fmla="*/ 1072055 h 1140372"/>
                <a:gd name="connsiteX7" fmla="*/ 0 w 1660635"/>
                <a:gd name="connsiteY7" fmla="*/ 1019504 h 114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0635" h="1140372">
                  <a:moveTo>
                    <a:pt x="1660635" y="0"/>
                  </a:moveTo>
                  <a:cubicBezTo>
                    <a:pt x="1636111" y="144517"/>
                    <a:pt x="1611587" y="289035"/>
                    <a:pt x="1566042" y="409904"/>
                  </a:cubicBezTo>
                  <a:cubicBezTo>
                    <a:pt x="1520497" y="530773"/>
                    <a:pt x="1462690" y="630621"/>
                    <a:pt x="1387366" y="725214"/>
                  </a:cubicBezTo>
                  <a:cubicBezTo>
                    <a:pt x="1312042" y="819807"/>
                    <a:pt x="1210442" y="914400"/>
                    <a:pt x="1114097" y="977462"/>
                  </a:cubicBezTo>
                  <a:cubicBezTo>
                    <a:pt x="1017752" y="1040524"/>
                    <a:pt x="914400" y="1077310"/>
                    <a:pt x="809297" y="1103586"/>
                  </a:cubicBezTo>
                  <a:cubicBezTo>
                    <a:pt x="704194" y="1129862"/>
                    <a:pt x="599090" y="1140372"/>
                    <a:pt x="483476" y="1135117"/>
                  </a:cubicBezTo>
                  <a:cubicBezTo>
                    <a:pt x="367862" y="1129862"/>
                    <a:pt x="196193" y="1091324"/>
                    <a:pt x="115614" y="1072055"/>
                  </a:cubicBezTo>
                  <a:cubicBezTo>
                    <a:pt x="35035" y="1052786"/>
                    <a:pt x="17517" y="1036145"/>
                    <a:pt x="0" y="1019504"/>
                  </a:cubicBezTo>
                </a:path>
              </a:pathLst>
            </a:cu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 name="Freeform 15"/>
            <p:cNvSpPr/>
            <p:nvPr/>
          </p:nvSpPr>
          <p:spPr>
            <a:xfrm>
              <a:off x="3436883" y="3249447"/>
              <a:ext cx="767256" cy="303048"/>
            </a:xfrm>
            <a:custGeom>
              <a:avLst/>
              <a:gdLst>
                <a:gd name="connsiteX0" fmla="*/ 0 w 767256"/>
                <a:gd name="connsiteY0" fmla="*/ 303048 h 303048"/>
                <a:gd name="connsiteX1" fmla="*/ 199697 w 767256"/>
                <a:gd name="connsiteY1" fmla="*/ 124372 h 303048"/>
                <a:gd name="connsiteX2" fmla="*/ 493987 w 767256"/>
                <a:gd name="connsiteY2" fmla="*/ 19269 h 303048"/>
                <a:gd name="connsiteX3" fmla="*/ 767256 w 767256"/>
                <a:gd name="connsiteY3" fmla="*/ 8759 h 303048"/>
              </a:gdLst>
              <a:ahLst/>
              <a:cxnLst>
                <a:cxn ang="0">
                  <a:pos x="connsiteX0" y="connsiteY0"/>
                </a:cxn>
                <a:cxn ang="0">
                  <a:pos x="connsiteX1" y="connsiteY1"/>
                </a:cxn>
                <a:cxn ang="0">
                  <a:pos x="connsiteX2" y="connsiteY2"/>
                </a:cxn>
                <a:cxn ang="0">
                  <a:pos x="connsiteX3" y="connsiteY3"/>
                </a:cxn>
              </a:cxnLst>
              <a:rect l="l" t="t" r="r" b="b"/>
              <a:pathLst>
                <a:path w="767256" h="303048">
                  <a:moveTo>
                    <a:pt x="0" y="303048"/>
                  </a:moveTo>
                  <a:cubicBezTo>
                    <a:pt x="58683" y="237358"/>
                    <a:pt x="117366" y="171669"/>
                    <a:pt x="199697" y="124372"/>
                  </a:cubicBezTo>
                  <a:cubicBezTo>
                    <a:pt x="282028" y="77076"/>
                    <a:pt x="399394" y="38538"/>
                    <a:pt x="493987" y="19269"/>
                  </a:cubicBezTo>
                  <a:cubicBezTo>
                    <a:pt x="588580" y="0"/>
                    <a:pt x="677918" y="4379"/>
                    <a:pt x="767256" y="8759"/>
                  </a:cubicBezTo>
                </a:path>
              </a:pathLst>
            </a:cu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8139" y="3427927"/>
            <a:ext cx="4132966" cy="3191954"/>
            <a:chOff x="405167" y="3520527"/>
            <a:chExt cx="4132966" cy="3191954"/>
          </a:xfrm>
        </p:grpSpPr>
        <p:pic>
          <p:nvPicPr>
            <p:cNvPr id="2097178" name="Picture 4"/>
            <p:cNvPicPr>
              <a:picLocks noChangeAspect="1" noChangeArrowheads="1"/>
            </p:cNvPicPr>
            <p:nvPr/>
          </p:nvPicPr>
          <p:blipFill>
            <a:blip r:embed="rId2"/>
            <a:srcRect/>
            <a:stretch>
              <a:fillRect/>
            </a:stretch>
          </p:blipFill>
          <p:spPr bwMode="auto">
            <a:xfrm>
              <a:off x="405167" y="3520527"/>
              <a:ext cx="4132966" cy="3191954"/>
            </a:xfrm>
            <a:prstGeom prst="rect">
              <a:avLst/>
            </a:prstGeom>
            <a:noFill/>
            <a:ln w="57150">
              <a:solidFill>
                <a:srgbClr val="3399FF"/>
              </a:solidFill>
              <a:miter lim="800000"/>
              <a:headEnd/>
              <a:tailEnd/>
            </a:ln>
            <a:effectLst/>
            <a:scene3d>
              <a:camera prst="orthographicFront"/>
              <a:lightRig rig="threePt" dir="t"/>
            </a:scene3d>
            <a:sp3d>
              <a:bevelT/>
            </a:sp3d>
          </p:spPr>
        </p:pic>
        <p:sp>
          <p:nvSpPr>
            <p:cNvPr id="1048669" name="TextBox 8"/>
            <p:cNvSpPr txBox="1"/>
            <p:nvPr/>
          </p:nvSpPr>
          <p:spPr>
            <a:xfrm>
              <a:off x="452128" y="3566300"/>
              <a:ext cx="744114" cy="369332"/>
            </a:xfrm>
            <a:prstGeom prst="rect">
              <a:avLst/>
            </a:prstGeom>
            <a:solidFill>
              <a:schemeClr val="bg1"/>
            </a:solidFill>
            <a:ln w="38100">
              <a:solidFill>
                <a:srgbClr val="3399FF"/>
              </a:solidFill>
            </a:ln>
            <a:scene3d>
              <a:camera prst="orthographicFront"/>
              <a:lightRig rig="threePt" dir="t"/>
            </a:scene3d>
            <a:sp3d>
              <a:bevelT/>
            </a:sp3d>
          </p:spPr>
          <p:txBody>
            <a:bodyPr wrap="none" rtlCol="0">
              <a:spAutoFit/>
            </a:bodyPr>
            <a:lstStyle/>
            <a:p>
              <a:r>
                <a:rPr lang="en-US" b="1" dirty="0" smtClean="0"/>
                <a:t>FIG 1</a:t>
              </a:r>
              <a:endParaRPr lang="en-IN" b="1" dirty="0"/>
            </a:p>
          </p:txBody>
        </p:sp>
      </p:grpSp>
      <p:grpSp>
        <p:nvGrpSpPr>
          <p:cNvPr id="3" name="Group 2"/>
          <p:cNvGrpSpPr/>
          <p:nvPr/>
        </p:nvGrpSpPr>
        <p:grpSpPr>
          <a:xfrm>
            <a:off x="6623468" y="3427928"/>
            <a:ext cx="4120397" cy="3179428"/>
            <a:chOff x="4933539" y="3520528"/>
            <a:chExt cx="4120397" cy="3179428"/>
          </a:xfrm>
        </p:grpSpPr>
        <p:pic>
          <p:nvPicPr>
            <p:cNvPr id="2097179" name="Picture 5"/>
            <p:cNvPicPr>
              <a:picLocks noChangeAspect="1" noChangeArrowheads="1"/>
            </p:cNvPicPr>
            <p:nvPr/>
          </p:nvPicPr>
          <p:blipFill>
            <a:blip r:embed="rId3"/>
            <a:srcRect/>
            <a:stretch>
              <a:fillRect/>
            </a:stretch>
          </p:blipFill>
          <p:spPr bwMode="auto">
            <a:xfrm>
              <a:off x="4933539" y="3520528"/>
              <a:ext cx="4120397" cy="3179428"/>
            </a:xfrm>
            <a:prstGeom prst="rect">
              <a:avLst/>
            </a:prstGeom>
            <a:noFill/>
            <a:ln w="57150">
              <a:solidFill>
                <a:srgbClr val="FF0000"/>
              </a:solidFill>
              <a:miter lim="800000"/>
              <a:headEnd/>
              <a:tailEnd/>
            </a:ln>
            <a:effectLst/>
            <a:scene3d>
              <a:camera prst="orthographicFront"/>
              <a:lightRig rig="threePt" dir="t"/>
            </a:scene3d>
            <a:sp3d>
              <a:bevelT/>
            </a:sp3d>
          </p:spPr>
        </p:pic>
        <p:sp>
          <p:nvSpPr>
            <p:cNvPr id="1048670" name="TextBox 9"/>
            <p:cNvSpPr txBox="1"/>
            <p:nvPr/>
          </p:nvSpPr>
          <p:spPr>
            <a:xfrm>
              <a:off x="4981964" y="3554439"/>
              <a:ext cx="744114" cy="369332"/>
            </a:xfrm>
            <a:prstGeom prst="rect">
              <a:avLst/>
            </a:prstGeom>
            <a:solidFill>
              <a:schemeClr val="bg1"/>
            </a:solidFill>
            <a:ln w="38100">
              <a:solidFill>
                <a:srgbClr val="FF0000"/>
              </a:solidFill>
            </a:ln>
            <a:scene3d>
              <a:camera prst="orthographicFront"/>
              <a:lightRig rig="threePt" dir="t"/>
            </a:scene3d>
            <a:sp3d>
              <a:bevelT/>
            </a:sp3d>
          </p:spPr>
          <p:txBody>
            <a:bodyPr wrap="none" rtlCol="0">
              <a:spAutoFit/>
            </a:bodyPr>
            <a:lstStyle/>
            <a:p>
              <a:r>
                <a:rPr lang="en-US" b="1" dirty="0" smtClean="0"/>
                <a:t>FIG 2</a:t>
              </a:r>
              <a:endParaRPr lang="en-IN" b="1" dirty="0"/>
            </a:p>
          </p:txBody>
        </p:sp>
      </p:grpSp>
      <p:sp>
        <p:nvSpPr>
          <p:cNvPr id="1048671" name="Rectangle 11"/>
          <p:cNvSpPr/>
          <p:nvPr/>
        </p:nvSpPr>
        <p:spPr>
          <a:xfrm>
            <a:off x="1180618" y="111827"/>
            <a:ext cx="10208871" cy="3108543"/>
          </a:xfrm>
          <a:prstGeom prst="rect">
            <a:avLst/>
          </a:prstGeom>
          <a:noFill/>
          <a:ln>
            <a:noFill/>
          </a:ln>
        </p:spPr>
        <p:txBody>
          <a:bodyPr wrap="square">
            <a:spAutoFit/>
          </a:bodyPr>
          <a:lstStyle/>
          <a:p>
            <a:r>
              <a:rPr lang="en-US" sz="2000" b="1" dirty="0" smtClean="0"/>
              <a:t>In Australia, Tekufah seems to happen on both day 21 and 22.</a:t>
            </a:r>
          </a:p>
          <a:p>
            <a:endParaRPr lang="en-US" sz="1200" b="1" dirty="0" smtClean="0"/>
          </a:p>
          <a:p>
            <a:r>
              <a:rPr lang="en-US" sz="2000" b="1" dirty="0" smtClean="0"/>
              <a:t>On day 20, in </a:t>
            </a:r>
            <a:r>
              <a:rPr lang="en-US" sz="2000" b="1" dirty="0" smtClean="0">
                <a:solidFill>
                  <a:srgbClr val="CCECFF"/>
                </a:solidFill>
              </a:rPr>
              <a:t>FIG 1,</a:t>
            </a:r>
            <a:r>
              <a:rPr lang="en-US" sz="2000" b="1" dirty="0" smtClean="0"/>
              <a:t> at the observation of the time around 5:30 to 6:30 PM, </a:t>
            </a:r>
            <a:br>
              <a:rPr lang="en-US" sz="2000" b="1" dirty="0" smtClean="0"/>
            </a:br>
            <a:r>
              <a:rPr lang="en-US" sz="2000" b="1" dirty="0" smtClean="0"/>
              <a:t>one can witness a 40-50% Tekufah .</a:t>
            </a:r>
          </a:p>
          <a:p>
            <a:endParaRPr lang="en-US" sz="1200" b="1" dirty="0" smtClean="0"/>
          </a:p>
          <a:p>
            <a:r>
              <a:rPr lang="en-US" sz="2000" b="1" dirty="0" smtClean="0"/>
              <a:t>On day 21 in </a:t>
            </a:r>
            <a:r>
              <a:rPr lang="en-US" sz="2000" b="1" dirty="0" smtClean="0">
                <a:solidFill>
                  <a:srgbClr val="FF0000"/>
                </a:solidFill>
              </a:rPr>
              <a:t>FIG 2,</a:t>
            </a:r>
            <a:r>
              <a:rPr lang="en-US" sz="2000" b="1" dirty="0" smtClean="0"/>
              <a:t> at the observation of the time around 6:30 to 9:45 AM, </a:t>
            </a:r>
            <a:br>
              <a:rPr lang="en-US" sz="2000" b="1" dirty="0" smtClean="0"/>
            </a:br>
            <a:r>
              <a:rPr lang="en-US" sz="2000" b="1" dirty="0" smtClean="0"/>
              <a:t>one can witness a 70% Tekufah moment .</a:t>
            </a:r>
          </a:p>
          <a:p>
            <a:endParaRPr lang="en-US" sz="1200" b="1" dirty="0" smtClean="0"/>
          </a:p>
          <a:p>
            <a:r>
              <a:rPr lang="en-US" sz="2000" b="1" dirty="0" smtClean="0"/>
              <a:t>From the above scenario, a person can decide the 21st as day 1 because,  </a:t>
            </a:r>
            <a:br>
              <a:rPr lang="en-US" sz="2000" b="1" dirty="0" smtClean="0"/>
            </a:br>
            <a:r>
              <a:rPr lang="en-US" sz="2000" b="1" dirty="0" smtClean="0"/>
              <a:t>they will have seen the shadow marker would have already surpassed the equinox </a:t>
            </a:r>
            <a:r>
              <a:rPr lang="en-US" sz="2000" b="1" dirty="0"/>
              <a:t>markings on the device </a:t>
            </a:r>
            <a:r>
              <a:rPr lang="en-US" sz="2000" b="1" dirty="0" smtClean="0"/>
              <a:t>(Tekufah time as per NASA).</a:t>
            </a:r>
          </a:p>
        </p:txBody>
      </p:sp>
      <p:sp>
        <p:nvSpPr>
          <p:cNvPr id="1048672" name="Slide Number Placeholder 12"/>
          <p:cNvSpPr>
            <a:spLocks noGrp="1"/>
          </p:cNvSpPr>
          <p:nvPr>
            <p:ph type="sldNum" sz="quarter" idx="12"/>
          </p:nvPr>
        </p:nvSpPr>
        <p:spPr/>
        <p:txBody>
          <a:bodyPr/>
          <a:lstStyle/>
          <a:p>
            <a:fld id="{FCAB03BE-6AEB-4DA3-9D0F-932874C8E23F}" type="slidenum">
              <a:rPr lang="en-US" smtClean="0">
                <a:solidFill>
                  <a:schemeClr val="bg1"/>
                </a:solidFill>
              </a:rPr>
              <a:pPr/>
              <a:t>23</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48671"/>
                                        </p:tgtEl>
                                        <p:attrNameLst>
                                          <p:attrName>style.visibility</p:attrName>
                                        </p:attrNameLst>
                                      </p:cBhvr>
                                      <p:to>
                                        <p:strVal val="visible"/>
                                      </p:to>
                                    </p:set>
                                    <p:animEffect transition="in" filter="dissolve">
                                      <p:cBhvr>
                                        <p:cTn id="7" dur="1250"/>
                                        <p:tgtEl>
                                          <p:spTgt spid="1048671"/>
                                        </p:tgtEl>
                                      </p:cBhvr>
                                    </p:animEffect>
                                  </p:childTnLst>
                                </p:cTn>
                              </p:par>
                            </p:childTnLst>
                          </p:cTn>
                        </p:par>
                        <p:par>
                          <p:cTn id="8" fill="hold">
                            <p:stCondLst>
                              <p:cond delay="1250"/>
                            </p:stCondLst>
                            <p:childTnLst>
                              <p:par>
                                <p:cTn id="9" presetID="22" presetClass="entr" presetSubtype="1" fill="hold"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par>
                          <p:cTn id="12" fill="hold">
                            <p:stCondLst>
                              <p:cond delay="4750"/>
                            </p:stCondLst>
                            <p:childTnLst>
                              <p:par>
                                <p:cTn id="13" presetID="22" presetClass="entr" presetSubtype="1"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extBox 3"/>
          <p:cNvSpPr txBox="1"/>
          <p:nvPr/>
        </p:nvSpPr>
        <p:spPr>
          <a:xfrm>
            <a:off x="441870" y="237321"/>
            <a:ext cx="11258647" cy="5724644"/>
          </a:xfrm>
          <a:prstGeom prst="rect">
            <a:avLst/>
          </a:prstGeom>
          <a:noFill/>
          <a:ln>
            <a:noFill/>
          </a:ln>
        </p:spPr>
        <p:txBody>
          <a:bodyPr wrap="square" rtlCol="0">
            <a:spAutoFit/>
          </a:bodyPr>
          <a:lstStyle/>
          <a:p>
            <a:r>
              <a:rPr lang="en-US" sz="2800" b="1" dirty="0" smtClean="0"/>
              <a:t>Closing Remarks:</a:t>
            </a:r>
            <a:endParaRPr lang="en-US" sz="2800" b="1" dirty="0"/>
          </a:p>
          <a:p>
            <a:endParaRPr lang="en-US" sz="1200" b="1" dirty="0"/>
          </a:p>
          <a:p>
            <a:r>
              <a:rPr lang="en-US" sz="2800" b="1" dirty="0"/>
              <a:t>I came to this conclusion by using </a:t>
            </a:r>
            <a:r>
              <a:rPr lang="en-US" sz="2800" b="1" dirty="0" smtClean="0"/>
              <a:t>only Stellarium </a:t>
            </a:r>
            <a:br>
              <a:rPr lang="en-US" sz="2800" b="1" dirty="0" smtClean="0"/>
            </a:br>
            <a:r>
              <a:rPr lang="en-US" sz="2800" b="1" dirty="0" smtClean="0"/>
              <a:t>software and assuming the </a:t>
            </a:r>
            <a:r>
              <a:rPr lang="en-US" sz="2800" b="1" dirty="0"/>
              <a:t>size of sun and equatorial line </a:t>
            </a:r>
            <a:r>
              <a:rPr lang="en-US" sz="2800" b="1" dirty="0" smtClean="0"/>
              <a:t/>
            </a:r>
            <a:br>
              <a:rPr lang="en-US" sz="2800" b="1" dirty="0" smtClean="0"/>
            </a:br>
            <a:r>
              <a:rPr lang="en-US" sz="2800" b="1" dirty="0" smtClean="0"/>
              <a:t>is </a:t>
            </a:r>
            <a:r>
              <a:rPr lang="en-US" sz="2800" b="1" dirty="0"/>
              <a:t>well designed </a:t>
            </a:r>
            <a:r>
              <a:rPr lang="en-US" sz="2800" b="1" dirty="0" smtClean="0"/>
              <a:t>and </a:t>
            </a:r>
            <a:r>
              <a:rPr lang="en-US" sz="2800" b="1" dirty="0"/>
              <a:t>relative to real  objects</a:t>
            </a:r>
            <a:r>
              <a:rPr lang="en-US" sz="2800" b="1" dirty="0" smtClean="0"/>
              <a:t>.</a:t>
            </a:r>
            <a:br>
              <a:rPr lang="en-US" sz="2800" b="1" dirty="0" smtClean="0"/>
            </a:br>
            <a:endParaRPr lang="en-US" sz="2800" b="1" dirty="0"/>
          </a:p>
          <a:p>
            <a:r>
              <a:rPr lang="en-US" sz="2800" b="1" dirty="0"/>
              <a:t>I </a:t>
            </a:r>
            <a:r>
              <a:rPr lang="en-US" sz="2800" b="1" dirty="0" smtClean="0"/>
              <a:t>trust </a:t>
            </a:r>
            <a:r>
              <a:rPr lang="en-US" sz="2800" b="1" dirty="0"/>
              <a:t>the time taken for the sun to cross the equatorial line </a:t>
            </a:r>
            <a:r>
              <a:rPr lang="en-US" sz="2800" b="1" dirty="0" smtClean="0"/>
              <a:t/>
            </a:r>
            <a:br>
              <a:rPr lang="en-US" sz="2800" b="1" dirty="0" smtClean="0"/>
            </a:br>
            <a:r>
              <a:rPr lang="en-US" sz="2800" b="1" dirty="0" smtClean="0"/>
              <a:t>is </a:t>
            </a:r>
            <a:r>
              <a:rPr lang="en-US" sz="2800" b="1" dirty="0"/>
              <a:t>true </a:t>
            </a:r>
            <a:r>
              <a:rPr lang="en-US" sz="2800" b="1" dirty="0" smtClean="0"/>
              <a:t>as </a:t>
            </a:r>
            <a:r>
              <a:rPr lang="en-US" sz="2800" b="1" dirty="0"/>
              <a:t>per the </a:t>
            </a:r>
            <a:r>
              <a:rPr lang="en-US" sz="2800" b="1" dirty="0" smtClean="0"/>
              <a:t>software.  </a:t>
            </a:r>
            <a:br>
              <a:rPr lang="en-US" sz="2800" b="1" dirty="0" smtClean="0"/>
            </a:br>
            <a:endParaRPr lang="en-US" sz="2800" b="1" dirty="0" smtClean="0"/>
          </a:p>
          <a:p>
            <a:r>
              <a:rPr lang="en-US" sz="2800" b="1" dirty="0" smtClean="0"/>
              <a:t>I came to realize the Tekufah </a:t>
            </a:r>
            <a:br>
              <a:rPr lang="en-US" sz="2800" b="1" dirty="0" smtClean="0"/>
            </a:br>
            <a:r>
              <a:rPr lang="en-US" sz="2800" b="1" dirty="0" smtClean="0"/>
              <a:t>event </a:t>
            </a:r>
            <a:r>
              <a:rPr lang="en-US" sz="2800" b="1" dirty="0"/>
              <a:t>happens for </a:t>
            </a:r>
            <a:r>
              <a:rPr lang="en-US" sz="2800" b="1" dirty="0" smtClean="0"/>
              <a:t>approx. </a:t>
            </a:r>
            <a:br>
              <a:rPr lang="en-US" sz="2800" b="1" dirty="0" smtClean="0"/>
            </a:br>
            <a:r>
              <a:rPr lang="en-US" sz="2800" b="1" dirty="0" smtClean="0"/>
              <a:t>33 hours from beginning to </a:t>
            </a:r>
            <a:br>
              <a:rPr lang="en-US" sz="2800" b="1" dirty="0" smtClean="0"/>
            </a:br>
            <a:r>
              <a:rPr lang="en-US" sz="2800" b="1" dirty="0" smtClean="0"/>
              <a:t>end as per </a:t>
            </a:r>
            <a:r>
              <a:rPr lang="en-US" sz="2800" b="1" dirty="0"/>
              <a:t>this software.</a:t>
            </a:r>
          </a:p>
          <a:p>
            <a:endParaRPr lang="en-IN" dirty="0"/>
          </a:p>
        </p:txBody>
      </p:sp>
      <p:pic>
        <p:nvPicPr>
          <p:cNvPr id="2097180" name="Picture 3"/>
          <p:cNvPicPr>
            <a:picLocks noGrp="1" noChangeAspect="1" noChangeArrowheads="1"/>
          </p:cNvPicPr>
          <p:nvPr>
            <p:ph idx="1"/>
          </p:nvPr>
        </p:nvPicPr>
        <p:blipFill>
          <a:blip r:embed="rId2"/>
          <a:srcRect/>
          <a:stretch>
            <a:fillRect/>
          </a:stretch>
        </p:blipFill>
        <p:spPr bwMode="auto">
          <a:xfrm>
            <a:off x="5979700" y="3299328"/>
            <a:ext cx="5992826" cy="3370965"/>
          </a:xfrm>
          <a:prstGeom prst="rect">
            <a:avLst/>
          </a:prstGeom>
          <a:noFill/>
          <a:ln w="57150">
            <a:solidFill>
              <a:srgbClr val="FFFF00"/>
            </a:solidFill>
            <a:miter lim="800000"/>
            <a:headEnd/>
            <a:tailEnd/>
          </a:ln>
          <a:effectLst/>
          <a:scene3d>
            <a:camera prst="orthographicFront"/>
            <a:lightRig rig="threePt" dir="t"/>
          </a:scene3d>
          <a:sp3d>
            <a:bevelT/>
          </a:sp3d>
        </p:spPr>
      </p:pic>
      <p:sp>
        <p:nvSpPr>
          <p:cNvPr id="1048674" name="Slide Number Placeholder 5"/>
          <p:cNvSpPr>
            <a:spLocks noGrp="1"/>
          </p:cNvSpPr>
          <p:nvPr>
            <p:ph type="sldNum" sz="quarter" idx="12"/>
          </p:nvPr>
        </p:nvSpPr>
        <p:spPr/>
        <p:txBody>
          <a:bodyPr/>
          <a:lstStyle/>
          <a:p>
            <a:fld id="{FCAB03BE-6AEB-4DA3-9D0F-932874C8E23F}" type="slidenum">
              <a:rPr lang="en-US" smtClean="0">
                <a:solidFill>
                  <a:schemeClr val="bg1"/>
                </a:solidFill>
              </a:rPr>
              <a:pPr/>
              <a:t>24</a:t>
            </a:fld>
            <a:endParaRPr lang="en-US" dirty="0">
              <a:solidFill>
                <a:schemeClr val="bg1"/>
              </a:solidFill>
            </a:endParaRPr>
          </a:p>
        </p:txBody>
      </p:sp>
      <p:sp>
        <p:nvSpPr>
          <p:cNvPr id="2" name="Rectangle 1"/>
          <p:cNvSpPr/>
          <p:nvPr/>
        </p:nvSpPr>
        <p:spPr>
          <a:xfrm>
            <a:off x="441870" y="5815038"/>
            <a:ext cx="4071715" cy="92333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Segoe Print" pitchFamily="2" charset="0"/>
              </a:rPr>
              <a:t>The End</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Segoe Print"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673"/>
                                        </p:tgtEl>
                                        <p:attrNameLst>
                                          <p:attrName>style.visibility</p:attrName>
                                        </p:attrNameLst>
                                      </p:cBhvr>
                                      <p:to>
                                        <p:strVal val="visible"/>
                                      </p:to>
                                    </p:set>
                                    <p:animEffect transition="in" filter="fade">
                                      <p:cBhvr>
                                        <p:cTn id="7" dur="1750"/>
                                        <p:tgtEl>
                                          <p:spTgt spid="1048673"/>
                                        </p:tgtEl>
                                      </p:cBhvr>
                                    </p:animEffect>
                                    <p:anim calcmode="lin" valueType="num">
                                      <p:cBhvr>
                                        <p:cTn id="8" dur="1750" fill="hold"/>
                                        <p:tgtEl>
                                          <p:spTgt spid="1048673"/>
                                        </p:tgtEl>
                                        <p:attrNameLst>
                                          <p:attrName>ppt_x</p:attrName>
                                        </p:attrNameLst>
                                      </p:cBhvr>
                                      <p:tavLst>
                                        <p:tav tm="0">
                                          <p:val>
                                            <p:strVal val="#ppt_x"/>
                                          </p:val>
                                        </p:tav>
                                        <p:tav tm="100000">
                                          <p:val>
                                            <p:strVal val="#ppt_x"/>
                                          </p:val>
                                        </p:tav>
                                      </p:tavLst>
                                    </p:anim>
                                    <p:anim calcmode="lin" valueType="num">
                                      <p:cBhvr>
                                        <p:cTn id="9" dur="1750" fill="hold"/>
                                        <p:tgtEl>
                                          <p:spTgt spid="1048673"/>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097180"/>
                                        </p:tgtEl>
                                        <p:attrNameLst>
                                          <p:attrName>style.visibility</p:attrName>
                                        </p:attrNameLst>
                                      </p:cBhvr>
                                      <p:to>
                                        <p:strVal val="visible"/>
                                      </p:to>
                                    </p:set>
                                    <p:anim calcmode="lin" valueType="num">
                                      <p:cBhvr additive="base">
                                        <p:cTn id="12" dur="1750" fill="hold"/>
                                        <p:tgtEl>
                                          <p:spTgt spid="2097180"/>
                                        </p:tgtEl>
                                        <p:attrNameLst>
                                          <p:attrName>ppt_x</p:attrName>
                                        </p:attrNameLst>
                                      </p:cBhvr>
                                      <p:tavLst>
                                        <p:tav tm="0">
                                          <p:val>
                                            <p:strVal val="#ppt_x"/>
                                          </p:val>
                                        </p:tav>
                                        <p:tav tm="100000">
                                          <p:val>
                                            <p:strVal val="#ppt_x"/>
                                          </p:val>
                                        </p:tav>
                                      </p:tavLst>
                                    </p:anim>
                                    <p:anim calcmode="lin" valueType="num">
                                      <p:cBhvr additive="base">
                                        <p:cTn id="13" dur="1750" fill="hold"/>
                                        <p:tgtEl>
                                          <p:spTgt spid="20971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3"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B03BE-6AEB-4DA3-9D0F-932874C8E23F}" type="slidenum">
              <a:rPr lang="en-US" smtClean="0"/>
              <a:pPr/>
              <a:t>25</a:t>
            </a:fld>
            <a:endParaRPr lang="en-US"/>
          </a:p>
        </p:txBody>
      </p:sp>
      <p:sp>
        <p:nvSpPr>
          <p:cNvPr id="3" name="Title 1"/>
          <p:cNvSpPr txBox="1">
            <a:spLocks/>
          </p:cNvSpPr>
          <p:nvPr/>
        </p:nvSpPr>
        <p:spPr>
          <a:xfrm>
            <a:off x="225707" y="85329"/>
            <a:ext cx="10064187" cy="2183306"/>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If you need assistance </a:t>
            </a:r>
            <a:br>
              <a:rPr lang="en-US"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please email your </a:t>
            </a:r>
            <a:br>
              <a:rPr lang="en-US"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questions to</a:t>
            </a:r>
            <a:r>
              <a:rPr lang="en-US"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a:t>
            </a:r>
            <a:endPar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p:txBody>
      </p:sp>
      <p:pic>
        <p:nvPicPr>
          <p:cNvPr id="4" name="Picture 3" descr="C:\Users\Rae\Desktop\email icon.png"/>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091124" y="2258463"/>
            <a:ext cx="1328738" cy="95755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341832" y="3622979"/>
            <a:ext cx="5048616" cy="715089"/>
          </a:xfrm>
          <a:prstGeom prst="roundRect">
            <a:avLst/>
          </a:prstGeom>
          <a:solidFill>
            <a:srgbClr val="522F85"/>
          </a:solidFill>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dirty="0" smtClean="0">
                <a:latin typeface="Segoe Print" pitchFamily="2" charset="0"/>
                <a:hlinkClick r:id="rId5"/>
              </a:rPr>
              <a:t>I</a:t>
            </a:r>
            <a:r>
              <a:rPr lang="en-US" sz="3600" dirty="0" smtClean="0">
                <a:solidFill>
                  <a:srgbClr val="0037A4"/>
                </a:solidFill>
                <a:latin typeface="Segoe Print" pitchFamily="2" charset="0"/>
                <a:hlinkClick r:id="rId5"/>
              </a:rPr>
              <a:t>nfo@t4study.co</a:t>
            </a:r>
            <a:r>
              <a:rPr lang="en-US" sz="3600" dirty="0" smtClean="0">
                <a:latin typeface="Segoe Print" pitchFamily="2" charset="0"/>
                <a:hlinkClick r:id="rId5"/>
              </a:rPr>
              <a:t>m</a:t>
            </a:r>
            <a:r>
              <a:rPr lang="en-US" sz="3600" b="1" cap="none" spc="0" dirty="0" smtClean="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400" b="1" cap="none" spc="0" dirty="0" smtClean="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6" name="Rounded Rectangle 5"/>
          <p:cNvSpPr/>
          <p:nvPr/>
        </p:nvSpPr>
        <p:spPr>
          <a:xfrm>
            <a:off x="4542098" y="4532971"/>
            <a:ext cx="7318196" cy="715089"/>
          </a:xfrm>
          <a:prstGeom prst="roundRect">
            <a:avLst/>
          </a:prstGeom>
          <a:solidFill>
            <a:srgbClr val="6E3FB3"/>
          </a:solidFill>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dirty="0" smtClean="0">
                <a:latin typeface="Segoe Print" pitchFamily="2" charset="0"/>
                <a:hlinkClick r:id="rId6"/>
              </a:rPr>
              <a:t>www.</a:t>
            </a:r>
            <a:r>
              <a:rPr lang="en-US" sz="3600" dirty="0" smtClean="0">
                <a:solidFill>
                  <a:srgbClr val="0037A4"/>
                </a:solidFill>
                <a:latin typeface="Segoe Print" pitchFamily="2" charset="0"/>
                <a:hlinkClick r:id="rId6"/>
              </a:rPr>
              <a:t>t4study.com/resources</a:t>
            </a:r>
            <a:r>
              <a:rPr lang="en-US" sz="3600" b="1" cap="none" spc="0" dirty="0" smtClean="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400" b="1" cap="none" spc="0" dirty="0" smtClean="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1284391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8676" name="Slide Number Placeholder 3"/>
          <p:cNvSpPr>
            <a:spLocks noGrp="1"/>
          </p:cNvSpPr>
          <p:nvPr>
            <p:ph type="sldNum" sz="quarter" idx="12"/>
          </p:nvPr>
        </p:nvSpPr>
        <p:spPr/>
        <p:txBody>
          <a:bodyPr/>
          <a:lstStyle/>
          <a:p>
            <a:fld id="{FCAB03BE-6AEB-4DA3-9D0F-932874C8E23F}" type="slidenum">
              <a:rPr lang="en-US" smtClean="0">
                <a:solidFill>
                  <a:schemeClr val="bg1"/>
                </a:solidFill>
              </a:rPr>
              <a:pPr/>
              <a:t>26</a:t>
            </a:fld>
            <a:endParaRPr lang="en-US" dirty="0">
              <a:solidFill>
                <a:schemeClr val="bg1"/>
              </a:solidFill>
            </a:endParaRPr>
          </a:p>
        </p:txBody>
      </p:sp>
      <p:sp>
        <p:nvSpPr>
          <p:cNvPr id="4" name="Title 1"/>
          <p:cNvSpPr txBox="1">
            <a:spLocks/>
          </p:cNvSpPr>
          <p:nvPr/>
        </p:nvSpPr>
        <p:spPr>
          <a:xfrm>
            <a:off x="843279" y="233680"/>
            <a:ext cx="10353041" cy="1484084"/>
          </a:xfrm>
          <a:prstGeom prst="roundRect">
            <a:avLst/>
          </a:prstGeom>
          <a:gradFill flip="none" rotWithShape="1">
            <a:gsLst>
              <a:gs pos="23000">
                <a:srgbClr val="2A53A6"/>
              </a:gs>
              <a:gs pos="94000">
                <a:schemeClr val="bg2"/>
              </a:gs>
            </a:gsLst>
            <a:path path="circle">
              <a:fillToRect l="50000" t="50000" r="50000" b="50000"/>
            </a:path>
            <a:tileRect/>
          </a:gradFill>
          <a:ln w="76200">
            <a:solidFill>
              <a:schemeClr val="accent4"/>
            </a:solidFill>
          </a:ln>
          <a:scene3d>
            <a:camera prst="orthographicFront"/>
            <a:lightRig rig="threePt" dir="t"/>
          </a:scene3d>
          <a:sp3d>
            <a:bevelT/>
          </a:sp3d>
        </p:spPr>
        <p:txBody>
          <a:bodyPr>
            <a:scene3d>
              <a:camera prst="orthographicFront"/>
              <a:lightRig rig="balanced" dir="t">
                <a:rot lat="0" lon="0" rev="2100000"/>
              </a:lightRig>
            </a:scene3d>
            <a:sp3d extrusionH="57150" prstMaterial="metal">
              <a:bevelT w="38100" h="25400"/>
              <a:contourClr>
                <a:schemeClr val="bg2"/>
              </a:contourClr>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sz="4800" b="1" dirty="0">
              <a:ln w="50800"/>
              <a:solidFill>
                <a:srgbClr val="00CC00"/>
              </a:solidFill>
            </a:endParaRPr>
          </a:p>
        </p:txBody>
      </p:sp>
      <p:sp>
        <p:nvSpPr>
          <p:cNvPr id="5" name="Rectangle 4"/>
          <p:cNvSpPr/>
          <p:nvPr/>
        </p:nvSpPr>
        <p:spPr>
          <a:xfrm>
            <a:off x="843280" y="314235"/>
            <a:ext cx="10424160" cy="132343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Segoe Print" pitchFamily="2" charset="0"/>
              </a:rPr>
              <a:t>Thank you!</a:t>
            </a:r>
          </a:p>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Presented by </a:t>
            </a:r>
            <a:r>
              <a:rPr lang="en-US" sz="36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Nuthan</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G </a:t>
            </a:r>
            <a:r>
              <a:rPr lang="en-US" sz="36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Nuthu</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 </a:t>
            </a: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21 Sept 2018</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a:xfrm>
            <a:off x="418631" y="265676"/>
            <a:ext cx="9767495" cy="3780808"/>
          </a:xfrm>
          <a:solidFill>
            <a:schemeClr val="bg1"/>
          </a:solidFill>
          <a:ln w="57150">
            <a:solidFill>
              <a:srgbClr val="DF9931"/>
            </a:solidFill>
          </a:ln>
          <a:scene3d>
            <a:camera prst="orthographicFront"/>
            <a:lightRig rig="threePt" dir="t"/>
          </a:scene3d>
          <a:sp3d>
            <a:bevelT/>
          </a:sp3d>
        </p:spPr>
        <p:txBody>
          <a:bodyPr/>
          <a:lstStyle/>
          <a:p>
            <a:pPr algn="ctr"/>
            <a:r>
              <a:rPr lang="en-US" sz="2800" dirty="0">
                <a:solidFill>
                  <a:schemeClr val="tx1"/>
                </a:solidFill>
              </a:rPr>
              <a:t>An equinox, sometimes called an </a:t>
            </a:r>
            <a:r>
              <a:rPr lang="en-US" sz="2800" dirty="0" smtClean="0">
                <a:solidFill>
                  <a:schemeClr val="tx1"/>
                </a:solidFill>
              </a:rPr>
              <a:t>even night</a:t>
            </a:r>
            <a:r>
              <a:rPr lang="en-US" sz="2800" dirty="0">
                <a:solidFill>
                  <a:schemeClr val="tx1"/>
                </a:solidFill>
              </a:rPr>
              <a:t>, is commonly regarded as the moment when the plane (extended indefinitely in all directions) of </a:t>
            </a:r>
            <a:r>
              <a:rPr lang="en-US" sz="2800" dirty="0" smtClean="0">
                <a:solidFill>
                  <a:schemeClr val="tx1"/>
                </a:solidFill>
              </a:rPr>
              <a:t/>
            </a:r>
            <a:br>
              <a:rPr lang="en-US" sz="2800" dirty="0" smtClean="0">
                <a:solidFill>
                  <a:schemeClr val="tx1"/>
                </a:solidFill>
              </a:rPr>
            </a:br>
            <a:r>
              <a:rPr lang="en-US" sz="2800" dirty="0" smtClean="0">
                <a:solidFill>
                  <a:srgbClr val="FFFF00"/>
                </a:solidFill>
              </a:rPr>
              <a:t>Earth's</a:t>
            </a:r>
            <a:r>
              <a:rPr lang="en-US" sz="2800" dirty="0" smtClean="0">
                <a:solidFill>
                  <a:srgbClr val="FF0000"/>
                </a:solidFill>
              </a:rPr>
              <a:t> </a:t>
            </a:r>
            <a:r>
              <a:rPr lang="en-US" sz="2800" dirty="0">
                <a:solidFill>
                  <a:srgbClr val="FFFF00"/>
                </a:solidFill>
              </a:rPr>
              <a:t>equator</a:t>
            </a:r>
            <a:r>
              <a:rPr lang="en-US" sz="2800" dirty="0">
                <a:solidFill>
                  <a:srgbClr val="FF0000"/>
                </a:solidFill>
              </a:rPr>
              <a:t> </a:t>
            </a:r>
            <a:r>
              <a:rPr lang="en-US" sz="2800" dirty="0">
                <a:solidFill>
                  <a:schemeClr val="tx1"/>
                </a:solidFill>
              </a:rPr>
              <a:t>passes through the </a:t>
            </a:r>
            <a:r>
              <a:rPr lang="en-US" sz="2800" dirty="0">
                <a:solidFill>
                  <a:srgbClr val="FFFF00"/>
                </a:solidFill>
              </a:rPr>
              <a:t>center of the Sun</a:t>
            </a:r>
            <a:r>
              <a:rPr lang="en-US" sz="2800" dirty="0" smtClean="0">
                <a:solidFill>
                  <a:schemeClr val="tx1"/>
                </a:solidFill>
              </a:rPr>
              <a:t>, which </a:t>
            </a:r>
            <a:r>
              <a:rPr lang="en-US" sz="2800" dirty="0">
                <a:solidFill>
                  <a:schemeClr val="tx1"/>
                </a:solidFill>
              </a:rPr>
              <a:t>occurs twice each year: </a:t>
            </a:r>
            <a:r>
              <a:rPr lang="en-US" sz="2800" dirty="0" smtClean="0">
                <a:solidFill>
                  <a:schemeClr val="tx1"/>
                </a:solidFill>
              </a:rPr>
              <a:t> around </a:t>
            </a:r>
            <a:br>
              <a:rPr lang="en-US" sz="2800" dirty="0" smtClean="0">
                <a:solidFill>
                  <a:schemeClr val="tx1"/>
                </a:solidFill>
              </a:rPr>
            </a:br>
            <a:r>
              <a:rPr lang="en-US" sz="2800" dirty="0" smtClean="0">
                <a:solidFill>
                  <a:srgbClr val="FFFF00"/>
                </a:solidFill>
              </a:rPr>
              <a:t>20 </a:t>
            </a:r>
            <a:r>
              <a:rPr lang="en-US" sz="2800" dirty="0">
                <a:solidFill>
                  <a:srgbClr val="FFFF00"/>
                </a:solidFill>
              </a:rPr>
              <a:t>March and 22–23 September</a:t>
            </a:r>
            <a:r>
              <a:rPr lang="en-US" sz="2800" dirty="0">
                <a:solidFill>
                  <a:schemeClr val="tx1"/>
                </a:solidFill>
              </a:rPr>
              <a:t>. </a:t>
            </a:r>
            <a:r>
              <a:rPr lang="en-US" sz="2800" dirty="0" smtClean="0">
                <a:solidFill>
                  <a:schemeClr val="tx1"/>
                </a:solidFill>
              </a:rPr>
              <a:t/>
            </a:r>
            <a:br>
              <a:rPr lang="en-US" sz="2800" dirty="0" smtClean="0">
                <a:solidFill>
                  <a:schemeClr val="tx1"/>
                </a:solidFill>
              </a:rPr>
            </a:br>
            <a:r>
              <a:rPr lang="en-US" sz="2800" dirty="0" smtClean="0">
                <a:solidFill>
                  <a:schemeClr val="tx1"/>
                </a:solidFill>
              </a:rPr>
              <a:t>In </a:t>
            </a:r>
            <a:r>
              <a:rPr lang="en-US" sz="2800" dirty="0">
                <a:solidFill>
                  <a:schemeClr val="tx1"/>
                </a:solidFill>
              </a:rPr>
              <a:t>other words, it is the point at which the center of the visible Sun is directly above the Equator.</a:t>
            </a:r>
          </a:p>
        </p:txBody>
      </p:sp>
      <p:sp>
        <p:nvSpPr>
          <p:cNvPr id="1048619" name="TextBox 3"/>
          <p:cNvSpPr txBox="1"/>
          <p:nvPr/>
        </p:nvSpPr>
        <p:spPr>
          <a:xfrm>
            <a:off x="1828606" y="4418518"/>
            <a:ext cx="6690352" cy="707886"/>
          </a:xfrm>
          <a:prstGeom prst="rect">
            <a:avLst/>
          </a:prstGeom>
          <a:solidFill>
            <a:schemeClr val="bg1"/>
          </a:solidFill>
          <a:ln w="57150">
            <a:solidFill>
              <a:srgbClr val="CCECFF"/>
            </a:solidFill>
          </a:ln>
          <a:scene3d>
            <a:camera prst="orthographicFront"/>
            <a:lightRig rig="threePt" dir="t"/>
          </a:scene3d>
          <a:sp3d>
            <a:bevelT/>
          </a:sp3d>
        </p:spPr>
        <p:txBody>
          <a:bodyPr wrap="square" rtlCol="0">
            <a:spAutoFit/>
          </a:bodyPr>
          <a:lstStyle/>
          <a:p>
            <a:pPr algn="ctr"/>
            <a:r>
              <a:rPr lang="en-US" sz="2000" b="1" dirty="0" smtClean="0">
                <a:solidFill>
                  <a:srgbClr val="FFFF00"/>
                </a:solidFill>
              </a:rPr>
              <a:t>The Equator</a:t>
            </a:r>
            <a:r>
              <a:rPr lang="en-US" sz="2000" b="1" dirty="0" smtClean="0"/>
              <a:t> of earth is an imaginary line/circle </a:t>
            </a:r>
            <a:br>
              <a:rPr lang="en-US" sz="2000" b="1" dirty="0" smtClean="0"/>
            </a:br>
            <a:r>
              <a:rPr lang="en-US" sz="2000" b="1" dirty="0" smtClean="0"/>
              <a:t>that divides the earth into two halves.</a:t>
            </a:r>
            <a:endParaRPr lang="en-US" b="1" dirty="0"/>
          </a:p>
        </p:txBody>
      </p:sp>
      <p:sp>
        <p:nvSpPr>
          <p:cNvPr id="1048620" name="TextBox 4"/>
          <p:cNvSpPr txBox="1"/>
          <p:nvPr/>
        </p:nvSpPr>
        <p:spPr>
          <a:xfrm>
            <a:off x="418632" y="5481765"/>
            <a:ext cx="9824964" cy="1015663"/>
          </a:xfrm>
          <a:prstGeom prst="rect">
            <a:avLst/>
          </a:prstGeom>
          <a:solidFill>
            <a:schemeClr val="bg1"/>
          </a:solidFill>
          <a:ln w="57150">
            <a:solidFill>
              <a:srgbClr val="DF9931"/>
            </a:solidFill>
          </a:ln>
          <a:scene3d>
            <a:camera prst="orthographicFront"/>
            <a:lightRig rig="threePt" dir="t"/>
          </a:scene3d>
          <a:sp3d>
            <a:bevelT/>
          </a:sp3d>
        </p:spPr>
        <p:txBody>
          <a:bodyPr wrap="square" rtlCol="0">
            <a:spAutoFit/>
          </a:bodyPr>
          <a:lstStyle/>
          <a:p>
            <a:pPr algn="ctr"/>
            <a:r>
              <a:rPr lang="en-IN" sz="2000" b="1" dirty="0" smtClean="0">
                <a:solidFill>
                  <a:srgbClr val="FFFF00"/>
                </a:solidFill>
              </a:rPr>
              <a:t>Celestial pole</a:t>
            </a:r>
            <a:r>
              <a:rPr lang="en-IN" sz="2000" b="1" dirty="0" smtClean="0"/>
              <a:t>:  the point on the celestial sphere directly above either of the </a:t>
            </a:r>
          </a:p>
          <a:p>
            <a:pPr algn="ctr"/>
            <a:r>
              <a:rPr lang="en-IN" sz="2000" b="1" dirty="0" smtClean="0"/>
              <a:t>earth's geographic poles, around which the stars and planets appear </a:t>
            </a:r>
            <a:br>
              <a:rPr lang="en-IN" sz="2000" b="1" dirty="0" smtClean="0"/>
            </a:br>
            <a:r>
              <a:rPr lang="en-IN" sz="2000" b="1" dirty="0" smtClean="0"/>
              <a:t>to rotate  during the course of the night.</a:t>
            </a:r>
            <a:endParaRPr lang="en-US" b="1" dirty="0"/>
          </a:p>
        </p:txBody>
      </p:sp>
      <p:sp>
        <p:nvSpPr>
          <p:cNvPr id="1048621" name="Slide Number Placeholder 5"/>
          <p:cNvSpPr>
            <a:spLocks noGrp="1"/>
          </p:cNvSpPr>
          <p:nvPr>
            <p:ph type="sldNum" sz="quarter" idx="12"/>
          </p:nvPr>
        </p:nvSpPr>
        <p:spPr/>
        <p:txBody>
          <a:bodyPr/>
          <a:lstStyle/>
          <a:p>
            <a:fld id="{FCAB03BE-6AEB-4DA3-9D0F-932874C8E23F}" type="slidenum">
              <a:rPr lang="en-US" smtClean="0">
                <a:solidFill>
                  <a:schemeClr val="bg1"/>
                </a:solidFill>
              </a:rPr>
              <a:pPr/>
              <a:t>3</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19"/>
                                        </p:tgtEl>
                                        <p:attrNameLst>
                                          <p:attrName>style.visibility</p:attrName>
                                        </p:attrNameLst>
                                      </p:cBhvr>
                                      <p:to>
                                        <p:strVal val="visible"/>
                                      </p:to>
                                    </p:set>
                                    <p:animEffect transition="in" filter="fade">
                                      <p:cBhvr>
                                        <p:cTn id="7" dur="1000"/>
                                        <p:tgtEl>
                                          <p:spTgt spid="1048619"/>
                                        </p:tgtEl>
                                      </p:cBhvr>
                                    </p:animEffect>
                                    <p:anim calcmode="lin" valueType="num">
                                      <p:cBhvr>
                                        <p:cTn id="8" dur="1000" fill="hold"/>
                                        <p:tgtEl>
                                          <p:spTgt spid="1048619"/>
                                        </p:tgtEl>
                                        <p:attrNameLst>
                                          <p:attrName>ppt_x</p:attrName>
                                        </p:attrNameLst>
                                      </p:cBhvr>
                                      <p:tavLst>
                                        <p:tav tm="0">
                                          <p:val>
                                            <p:strVal val="#ppt_x"/>
                                          </p:val>
                                        </p:tav>
                                        <p:tav tm="100000">
                                          <p:val>
                                            <p:strVal val="#ppt_x"/>
                                          </p:val>
                                        </p:tav>
                                      </p:tavLst>
                                    </p:anim>
                                    <p:anim calcmode="lin" valueType="num">
                                      <p:cBhvr>
                                        <p:cTn id="9" dur="1000" fill="hold"/>
                                        <p:tgtEl>
                                          <p:spTgt spid="10486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8620"/>
                                        </p:tgtEl>
                                        <p:attrNameLst>
                                          <p:attrName>style.visibility</p:attrName>
                                        </p:attrNameLst>
                                      </p:cBhvr>
                                      <p:to>
                                        <p:strVal val="visible"/>
                                      </p:to>
                                    </p:set>
                                    <p:animEffect transition="in" filter="fade">
                                      <p:cBhvr>
                                        <p:cTn id="14" dur="1000"/>
                                        <p:tgtEl>
                                          <p:spTgt spid="1048620"/>
                                        </p:tgtEl>
                                      </p:cBhvr>
                                    </p:animEffect>
                                    <p:anim calcmode="lin" valueType="num">
                                      <p:cBhvr>
                                        <p:cTn id="15" dur="1000" fill="hold"/>
                                        <p:tgtEl>
                                          <p:spTgt spid="1048620"/>
                                        </p:tgtEl>
                                        <p:attrNameLst>
                                          <p:attrName>ppt_x</p:attrName>
                                        </p:attrNameLst>
                                      </p:cBhvr>
                                      <p:tavLst>
                                        <p:tav tm="0">
                                          <p:val>
                                            <p:strVal val="#ppt_x"/>
                                          </p:val>
                                        </p:tav>
                                        <p:tav tm="100000">
                                          <p:val>
                                            <p:strVal val="#ppt_x"/>
                                          </p:val>
                                        </p:tav>
                                      </p:tavLst>
                                    </p:anim>
                                    <p:anim calcmode="lin" valueType="num">
                                      <p:cBhvr>
                                        <p:cTn id="16" dur="1000" fill="hold"/>
                                        <p:tgtEl>
                                          <p:spTgt spid="1048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animBg="1"/>
      <p:bldP spid="10486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Content Placeholder 3"/>
          <p:cNvPicPr>
            <a:picLocks noGrp="1" noChangeAspect="1"/>
          </p:cNvPicPr>
          <p:nvPr>
            <p:ph idx="1"/>
          </p:nvPr>
        </p:nvPicPr>
        <p:blipFill>
          <a:blip r:embed="rId2" cstate="print"/>
          <a:stretch>
            <a:fillRect/>
          </a:stretch>
        </p:blipFill>
        <p:spPr>
          <a:xfrm>
            <a:off x="7903030" y="2023228"/>
            <a:ext cx="4142792" cy="2771191"/>
          </a:xfrm>
          <a:ln w="38100">
            <a:solidFill>
              <a:srgbClr val="FF0000"/>
            </a:solidFill>
          </a:ln>
          <a:scene3d>
            <a:camera prst="orthographicFront"/>
            <a:lightRig rig="threePt" dir="t"/>
          </a:scene3d>
          <a:sp3d>
            <a:bevelT w="152400" h="50800" prst="softRound"/>
          </a:sp3d>
        </p:spPr>
      </p:pic>
      <p:pic>
        <p:nvPicPr>
          <p:cNvPr id="2097163" name="Picture 4"/>
          <p:cNvPicPr>
            <a:picLocks noChangeAspect="1"/>
          </p:cNvPicPr>
          <p:nvPr/>
        </p:nvPicPr>
        <p:blipFill>
          <a:blip r:embed="rId3" cstate="print"/>
          <a:stretch>
            <a:fillRect/>
          </a:stretch>
        </p:blipFill>
        <p:spPr>
          <a:xfrm>
            <a:off x="115079" y="1212976"/>
            <a:ext cx="3694921" cy="2771191"/>
          </a:xfrm>
          <a:prstGeom prst="rect">
            <a:avLst/>
          </a:prstGeom>
          <a:ln w="38100">
            <a:solidFill>
              <a:srgbClr val="92D050"/>
            </a:solidFill>
          </a:ln>
          <a:scene3d>
            <a:camera prst="orthographicFront"/>
            <a:lightRig rig="threePt" dir="t"/>
          </a:scene3d>
          <a:sp3d>
            <a:bevelT w="152400" h="50800" prst="softRound"/>
          </a:sp3d>
        </p:spPr>
      </p:pic>
      <p:pic>
        <p:nvPicPr>
          <p:cNvPr id="2097164" name="Picture 5"/>
          <p:cNvPicPr>
            <a:picLocks noChangeAspect="1"/>
          </p:cNvPicPr>
          <p:nvPr/>
        </p:nvPicPr>
        <p:blipFill>
          <a:blip r:embed="rId4" cstate="print"/>
          <a:stretch>
            <a:fillRect/>
          </a:stretch>
        </p:blipFill>
        <p:spPr>
          <a:xfrm>
            <a:off x="3903307" y="1618102"/>
            <a:ext cx="3906416" cy="2771191"/>
          </a:xfrm>
          <a:prstGeom prst="rect">
            <a:avLst/>
          </a:prstGeom>
          <a:ln w="38100">
            <a:solidFill>
              <a:srgbClr val="DF9931"/>
            </a:solidFill>
          </a:ln>
          <a:scene3d>
            <a:camera prst="orthographicFront"/>
            <a:lightRig rig="threePt" dir="t"/>
          </a:scene3d>
          <a:sp3d>
            <a:bevelT w="152400" h="50800" prst="softRound"/>
          </a:sp3d>
        </p:spPr>
      </p:pic>
      <p:sp>
        <p:nvSpPr>
          <p:cNvPr id="1048622" name="TextBox 6"/>
          <p:cNvSpPr txBox="1"/>
          <p:nvPr/>
        </p:nvSpPr>
        <p:spPr>
          <a:xfrm>
            <a:off x="115079" y="4105470"/>
            <a:ext cx="3694921" cy="1477328"/>
          </a:xfrm>
          <a:prstGeom prst="rect">
            <a:avLst/>
          </a:prstGeom>
          <a:noFill/>
          <a:ln w="38100">
            <a:solidFill>
              <a:srgbClr val="92D050"/>
            </a:solidFill>
          </a:ln>
          <a:scene3d>
            <a:camera prst="orthographicFront"/>
            <a:lightRig rig="threePt" dir="t"/>
          </a:scene3d>
          <a:sp3d>
            <a:bevelT w="152400" h="50800" prst="softRound"/>
          </a:sp3d>
        </p:spPr>
        <p:txBody>
          <a:bodyPr wrap="square" rtlCol="0">
            <a:spAutoFit/>
          </a:bodyPr>
          <a:lstStyle/>
          <a:p>
            <a:pPr algn="ctr"/>
            <a:r>
              <a:rPr lang="en-US" b="1" dirty="0"/>
              <a:t>Day arc at 0° latitude (equator)</a:t>
            </a:r>
            <a:r>
              <a:rPr lang="en-US" dirty="0" smtClean="0"/>
              <a:t/>
            </a:r>
            <a:br>
              <a:rPr lang="en-US" dirty="0" smtClean="0"/>
            </a:br>
            <a:r>
              <a:rPr lang="en-US" dirty="0"/>
              <a:t>The arc passes through the </a:t>
            </a:r>
            <a:r>
              <a:rPr lang="en-US" dirty="0" smtClean="0">
                <a:solidFill>
                  <a:schemeClr val="tx1">
                    <a:lumMod val="95000"/>
                  </a:schemeClr>
                </a:solidFill>
              </a:rPr>
              <a:t>zenith</a:t>
            </a:r>
            <a:r>
              <a:rPr lang="en-US" dirty="0" smtClean="0"/>
              <a:t>,</a:t>
            </a:r>
          </a:p>
          <a:p>
            <a:pPr algn="ctr"/>
            <a:r>
              <a:rPr lang="en-US" dirty="0" smtClean="0"/>
              <a:t> </a:t>
            </a:r>
            <a:r>
              <a:rPr lang="en-US" dirty="0"/>
              <a:t>resulting in almost no shadows </a:t>
            </a:r>
            <a:endParaRPr lang="en-US" dirty="0" smtClean="0"/>
          </a:p>
          <a:p>
            <a:pPr algn="ctr"/>
            <a:r>
              <a:rPr lang="en-US" dirty="0" smtClean="0"/>
              <a:t>at </a:t>
            </a:r>
            <a:r>
              <a:rPr lang="en-US" dirty="0"/>
              <a:t>high noon</a:t>
            </a:r>
            <a:r>
              <a:rPr lang="en-US" dirty="0" smtClean="0"/>
              <a:t>.</a:t>
            </a:r>
          </a:p>
        </p:txBody>
      </p:sp>
      <p:sp>
        <p:nvSpPr>
          <p:cNvPr id="1048623" name="TextBox 7"/>
          <p:cNvSpPr txBox="1"/>
          <p:nvPr/>
        </p:nvSpPr>
        <p:spPr>
          <a:xfrm>
            <a:off x="3903306" y="4510595"/>
            <a:ext cx="3906417" cy="1477328"/>
          </a:xfrm>
          <a:prstGeom prst="rect">
            <a:avLst/>
          </a:prstGeom>
          <a:noFill/>
          <a:ln w="38100">
            <a:solidFill>
              <a:srgbClr val="DF9931"/>
            </a:solidFill>
          </a:ln>
          <a:scene3d>
            <a:camera prst="orthographicFront"/>
            <a:lightRig rig="threePt" dir="t"/>
          </a:scene3d>
          <a:sp3d>
            <a:bevelT w="152400" h="50800" prst="softRound"/>
          </a:sp3d>
        </p:spPr>
        <p:txBody>
          <a:bodyPr wrap="square" rtlCol="0">
            <a:spAutoFit/>
          </a:bodyPr>
          <a:lstStyle/>
          <a:p>
            <a:pPr algn="ctr"/>
            <a:r>
              <a:rPr lang="en-US" b="1" dirty="0"/>
              <a:t>Day arc at 20° latitude</a:t>
            </a:r>
            <a:r>
              <a:rPr lang="en-US" dirty="0" smtClean="0"/>
              <a:t/>
            </a:r>
            <a:br>
              <a:rPr lang="en-US" dirty="0" smtClean="0"/>
            </a:br>
            <a:r>
              <a:rPr lang="en-US" dirty="0"/>
              <a:t>The Sun culminates at 70° </a:t>
            </a:r>
            <a:r>
              <a:rPr lang="en-US" dirty="0" smtClean="0"/>
              <a:t>altitude and </a:t>
            </a:r>
            <a:r>
              <a:rPr lang="en-US" dirty="0"/>
              <a:t>its path at sunrise and sunset </a:t>
            </a:r>
            <a:r>
              <a:rPr lang="en-US" dirty="0" smtClean="0"/>
              <a:t>occurs at </a:t>
            </a:r>
            <a:r>
              <a:rPr lang="en-US" dirty="0"/>
              <a:t>a steep 70° angle </a:t>
            </a:r>
            <a:r>
              <a:rPr lang="en-US" dirty="0" smtClean="0"/>
              <a:t>to </a:t>
            </a:r>
            <a:r>
              <a:rPr lang="en-US" dirty="0"/>
              <a:t>the </a:t>
            </a:r>
            <a:r>
              <a:rPr lang="en-US" dirty="0" smtClean="0"/>
              <a:t>horizon.</a:t>
            </a:r>
            <a:endParaRPr lang="en-US" dirty="0"/>
          </a:p>
        </p:txBody>
      </p:sp>
      <p:sp>
        <p:nvSpPr>
          <p:cNvPr id="1048624" name="TextBox 8"/>
          <p:cNvSpPr txBox="1"/>
          <p:nvPr/>
        </p:nvSpPr>
        <p:spPr>
          <a:xfrm>
            <a:off x="7921690" y="4915720"/>
            <a:ext cx="4124130" cy="1477328"/>
          </a:xfrm>
          <a:prstGeom prst="rect">
            <a:avLst/>
          </a:prstGeom>
          <a:noFill/>
          <a:ln w="38100">
            <a:solidFill>
              <a:srgbClr val="FF0000"/>
            </a:solidFill>
          </a:ln>
          <a:scene3d>
            <a:camera prst="orthographicFront"/>
            <a:lightRig rig="threePt" dir="t"/>
          </a:scene3d>
          <a:sp3d>
            <a:bevelT w="152400" h="50800" prst="softRound"/>
          </a:sp3d>
        </p:spPr>
        <p:txBody>
          <a:bodyPr wrap="square" rtlCol="0">
            <a:spAutoFit/>
          </a:bodyPr>
          <a:lstStyle/>
          <a:p>
            <a:pPr algn="ctr"/>
            <a:r>
              <a:rPr lang="en-US" b="1" dirty="0"/>
              <a:t>Day arc at 90° latitude (pole)</a:t>
            </a:r>
            <a:r>
              <a:rPr lang="en-US" dirty="0" smtClean="0"/>
              <a:t/>
            </a:r>
            <a:br>
              <a:rPr lang="en-US" dirty="0" smtClean="0"/>
            </a:br>
            <a:r>
              <a:rPr lang="en-US" dirty="0"/>
              <a:t>If it were not for atmospheric </a:t>
            </a:r>
            <a:endParaRPr lang="en-US" dirty="0" smtClean="0"/>
          </a:p>
          <a:p>
            <a:pPr algn="ctr"/>
            <a:r>
              <a:rPr lang="en-US" dirty="0" smtClean="0"/>
              <a:t>refraction</a:t>
            </a:r>
            <a:r>
              <a:rPr lang="en-US" dirty="0"/>
              <a:t>, </a:t>
            </a:r>
            <a:r>
              <a:rPr lang="en-US" dirty="0" smtClean="0"/>
              <a:t>the </a:t>
            </a:r>
            <a:r>
              <a:rPr lang="en-US" dirty="0"/>
              <a:t>Sun would </a:t>
            </a:r>
            <a:r>
              <a:rPr lang="en-US" dirty="0" smtClean="0"/>
              <a:t>be </a:t>
            </a:r>
          </a:p>
          <a:p>
            <a:pPr algn="ctr"/>
            <a:r>
              <a:rPr lang="en-US" dirty="0" smtClean="0"/>
              <a:t>on </a:t>
            </a:r>
            <a:r>
              <a:rPr lang="en-US" dirty="0"/>
              <a:t>the horizon all the time</a:t>
            </a:r>
            <a:r>
              <a:rPr lang="en-US" dirty="0" smtClean="0"/>
              <a:t>.</a:t>
            </a:r>
            <a:br>
              <a:rPr lang="en-US" dirty="0" smtClean="0"/>
            </a:br>
            <a:endParaRPr lang="en-US" dirty="0"/>
          </a:p>
        </p:txBody>
      </p:sp>
      <p:sp>
        <p:nvSpPr>
          <p:cNvPr id="1048625" name="TextBox 9"/>
          <p:cNvSpPr txBox="1"/>
          <p:nvPr/>
        </p:nvSpPr>
        <p:spPr>
          <a:xfrm>
            <a:off x="1180618" y="356151"/>
            <a:ext cx="8803137" cy="523220"/>
          </a:xfrm>
          <a:prstGeom prst="rect">
            <a:avLst/>
          </a:prstGeom>
          <a:noFill/>
          <a:ln w="57150">
            <a:solidFill>
              <a:srgbClr val="DF9931"/>
            </a:solidFill>
          </a:ln>
          <a:scene3d>
            <a:camera prst="orthographicFront"/>
            <a:lightRig rig="threePt" dir="t"/>
          </a:scene3d>
          <a:sp3d>
            <a:bevelT/>
          </a:sp3d>
        </p:spPr>
        <p:txBody>
          <a:bodyPr wrap="square" rtlCol="0">
            <a:spAutoFit/>
          </a:bodyPr>
          <a:lstStyle/>
          <a:p>
            <a:pPr algn="ctr"/>
            <a:r>
              <a:rPr lang="en-US" sz="2800" b="1" dirty="0" smtClean="0"/>
              <a:t>APPEREANCE OF EQUATOR AT VARIOUS PLACES </a:t>
            </a:r>
            <a:endParaRPr lang="en-IN" sz="2800" b="1" dirty="0"/>
          </a:p>
        </p:txBody>
      </p:sp>
      <p:sp>
        <p:nvSpPr>
          <p:cNvPr id="1048626" name="Slide Number Placeholder 10"/>
          <p:cNvSpPr>
            <a:spLocks noGrp="1"/>
          </p:cNvSpPr>
          <p:nvPr>
            <p:ph type="sldNum" sz="quarter" idx="12"/>
          </p:nvPr>
        </p:nvSpPr>
        <p:spPr/>
        <p:txBody>
          <a:bodyPr/>
          <a:lstStyle/>
          <a:p>
            <a:fld id="{FCAB03BE-6AEB-4DA3-9D0F-932874C8E23F}" type="slidenum">
              <a:rPr lang="en-US" smtClean="0">
                <a:solidFill>
                  <a:schemeClr val="bg1"/>
                </a:solidFill>
              </a:rPr>
              <a:pPr/>
              <a:t>4</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625">
                                            <p:bg/>
                                          </p:spTgt>
                                        </p:tgtEl>
                                        <p:attrNameLst>
                                          <p:attrName>style.visibility</p:attrName>
                                        </p:attrNameLst>
                                      </p:cBhvr>
                                      <p:to>
                                        <p:strVal val="visible"/>
                                      </p:to>
                                    </p:set>
                                    <p:animEffect transition="in" filter="fade">
                                      <p:cBhvr>
                                        <p:cTn id="7" dur="2000"/>
                                        <p:tgtEl>
                                          <p:spTgt spid="104862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8625">
                                            <p:txEl>
                                              <p:pRg st="0" end="0"/>
                                            </p:txEl>
                                          </p:spTgt>
                                        </p:tgtEl>
                                        <p:attrNameLst>
                                          <p:attrName>style.visibility</p:attrName>
                                        </p:attrNameLst>
                                      </p:cBhvr>
                                      <p:to>
                                        <p:strVal val="visible"/>
                                      </p:to>
                                    </p:set>
                                    <p:animEffect transition="in" filter="fade">
                                      <p:cBhvr>
                                        <p:cTn id="10" dur="2000"/>
                                        <p:tgtEl>
                                          <p:spTgt spid="10486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97163"/>
                                        </p:tgtEl>
                                        <p:attrNameLst>
                                          <p:attrName>style.visibility</p:attrName>
                                        </p:attrNameLst>
                                      </p:cBhvr>
                                      <p:to>
                                        <p:strVal val="visible"/>
                                      </p:to>
                                    </p:set>
                                    <p:animEffect transition="in" filter="fade">
                                      <p:cBhvr>
                                        <p:cTn id="15" dur="1000"/>
                                        <p:tgtEl>
                                          <p:spTgt spid="2097163"/>
                                        </p:tgtEl>
                                      </p:cBhvr>
                                    </p:animEffect>
                                    <p:anim calcmode="lin" valueType="num">
                                      <p:cBhvr>
                                        <p:cTn id="16" dur="1000" fill="hold"/>
                                        <p:tgtEl>
                                          <p:spTgt spid="2097163"/>
                                        </p:tgtEl>
                                        <p:attrNameLst>
                                          <p:attrName>ppt_x</p:attrName>
                                        </p:attrNameLst>
                                      </p:cBhvr>
                                      <p:tavLst>
                                        <p:tav tm="0">
                                          <p:val>
                                            <p:strVal val="#ppt_x"/>
                                          </p:val>
                                        </p:tav>
                                        <p:tav tm="100000">
                                          <p:val>
                                            <p:strVal val="#ppt_x"/>
                                          </p:val>
                                        </p:tav>
                                      </p:tavLst>
                                    </p:anim>
                                    <p:anim calcmode="lin" valueType="num">
                                      <p:cBhvr>
                                        <p:cTn id="17" dur="1000" fill="hold"/>
                                        <p:tgtEl>
                                          <p:spTgt spid="209716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048622"/>
                                        </p:tgtEl>
                                        <p:attrNameLst>
                                          <p:attrName>style.visibility</p:attrName>
                                        </p:attrNameLst>
                                      </p:cBhvr>
                                      <p:to>
                                        <p:strVal val="visible"/>
                                      </p:to>
                                    </p:set>
                                    <p:animEffect transition="in" filter="fade">
                                      <p:cBhvr>
                                        <p:cTn id="21" dur="1000"/>
                                        <p:tgtEl>
                                          <p:spTgt spid="1048622"/>
                                        </p:tgtEl>
                                      </p:cBhvr>
                                    </p:animEffect>
                                    <p:anim calcmode="lin" valueType="num">
                                      <p:cBhvr>
                                        <p:cTn id="22" dur="1000" fill="hold"/>
                                        <p:tgtEl>
                                          <p:spTgt spid="1048622"/>
                                        </p:tgtEl>
                                        <p:attrNameLst>
                                          <p:attrName>ppt_x</p:attrName>
                                        </p:attrNameLst>
                                      </p:cBhvr>
                                      <p:tavLst>
                                        <p:tav tm="0">
                                          <p:val>
                                            <p:strVal val="#ppt_x"/>
                                          </p:val>
                                        </p:tav>
                                        <p:tav tm="100000">
                                          <p:val>
                                            <p:strVal val="#ppt_x"/>
                                          </p:val>
                                        </p:tav>
                                      </p:tavLst>
                                    </p:anim>
                                    <p:anim calcmode="lin" valueType="num">
                                      <p:cBhvr>
                                        <p:cTn id="23" dur="1000" fill="hold"/>
                                        <p:tgtEl>
                                          <p:spTgt spid="10486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97164"/>
                                        </p:tgtEl>
                                        <p:attrNameLst>
                                          <p:attrName>style.visibility</p:attrName>
                                        </p:attrNameLst>
                                      </p:cBhvr>
                                      <p:to>
                                        <p:strVal val="visible"/>
                                      </p:to>
                                    </p:set>
                                    <p:animEffect transition="in" filter="fade">
                                      <p:cBhvr>
                                        <p:cTn id="28" dur="1000"/>
                                        <p:tgtEl>
                                          <p:spTgt spid="2097164"/>
                                        </p:tgtEl>
                                      </p:cBhvr>
                                    </p:animEffect>
                                    <p:anim calcmode="lin" valueType="num">
                                      <p:cBhvr>
                                        <p:cTn id="29" dur="1000" fill="hold"/>
                                        <p:tgtEl>
                                          <p:spTgt spid="2097164"/>
                                        </p:tgtEl>
                                        <p:attrNameLst>
                                          <p:attrName>ppt_x</p:attrName>
                                        </p:attrNameLst>
                                      </p:cBhvr>
                                      <p:tavLst>
                                        <p:tav tm="0">
                                          <p:val>
                                            <p:strVal val="#ppt_x"/>
                                          </p:val>
                                        </p:tav>
                                        <p:tav tm="100000">
                                          <p:val>
                                            <p:strVal val="#ppt_x"/>
                                          </p:val>
                                        </p:tav>
                                      </p:tavLst>
                                    </p:anim>
                                    <p:anim calcmode="lin" valueType="num">
                                      <p:cBhvr>
                                        <p:cTn id="30" dur="1000" fill="hold"/>
                                        <p:tgtEl>
                                          <p:spTgt spid="2097164"/>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8" presetClass="entr" presetSubtype="16" fill="hold" grpId="0" nodeType="afterEffect">
                                  <p:stCondLst>
                                    <p:cond delay="0"/>
                                  </p:stCondLst>
                                  <p:childTnLst>
                                    <p:set>
                                      <p:cBhvr>
                                        <p:cTn id="33" dur="1" fill="hold">
                                          <p:stCondLst>
                                            <p:cond delay="0"/>
                                          </p:stCondLst>
                                        </p:cTn>
                                        <p:tgtEl>
                                          <p:spTgt spid="1048623"/>
                                        </p:tgtEl>
                                        <p:attrNameLst>
                                          <p:attrName>style.visibility</p:attrName>
                                        </p:attrNameLst>
                                      </p:cBhvr>
                                      <p:to>
                                        <p:strVal val="visible"/>
                                      </p:to>
                                    </p:set>
                                    <p:animEffect transition="in" filter="diamond(in)">
                                      <p:cBhvr>
                                        <p:cTn id="34" dur="2000"/>
                                        <p:tgtEl>
                                          <p:spTgt spid="1048623"/>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2097162"/>
                                        </p:tgtEl>
                                        <p:attrNameLst>
                                          <p:attrName>style.visibility</p:attrName>
                                        </p:attrNameLst>
                                      </p:cBhvr>
                                      <p:to>
                                        <p:strVal val="visible"/>
                                      </p:to>
                                    </p:set>
                                    <p:animEffect transition="in" filter="plus(in)">
                                      <p:cBhvr>
                                        <p:cTn id="39" dur="2000"/>
                                        <p:tgtEl>
                                          <p:spTgt spid="2097162"/>
                                        </p:tgtEl>
                                      </p:cBhvr>
                                    </p:animEffect>
                                  </p:childTnLst>
                                </p:cTn>
                              </p:par>
                            </p:childTnLst>
                          </p:cTn>
                        </p:par>
                        <p:par>
                          <p:cTn id="40" fill="hold">
                            <p:stCondLst>
                              <p:cond delay="2000"/>
                            </p:stCondLst>
                            <p:childTnLst>
                              <p:par>
                                <p:cTn id="41" presetID="5" presetClass="entr" presetSubtype="10" fill="hold" grpId="0" nodeType="afterEffect">
                                  <p:stCondLst>
                                    <p:cond delay="0"/>
                                  </p:stCondLst>
                                  <p:childTnLst>
                                    <p:set>
                                      <p:cBhvr>
                                        <p:cTn id="42" dur="1" fill="hold">
                                          <p:stCondLst>
                                            <p:cond delay="0"/>
                                          </p:stCondLst>
                                        </p:cTn>
                                        <p:tgtEl>
                                          <p:spTgt spid="1048624"/>
                                        </p:tgtEl>
                                        <p:attrNameLst>
                                          <p:attrName>style.visibility</p:attrName>
                                        </p:attrNameLst>
                                      </p:cBhvr>
                                      <p:to>
                                        <p:strVal val="visible"/>
                                      </p:to>
                                    </p:set>
                                    <p:animEffect transition="in" filter="checkerboard(across)">
                                      <p:cBhvr>
                                        <p:cTn id="43" dur="1500"/>
                                        <p:tgtEl>
                                          <p:spTgt spid="1048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2" grpId="0" animBg="1"/>
      <p:bldP spid="1048623" grpId="0" animBg="1"/>
      <p:bldP spid="1048624" grpId="0" animBg="1"/>
      <p:bldP spid="1048625"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Content Placeholder 3"/>
          <p:cNvPicPr>
            <a:picLocks noGrp="1" noChangeAspect="1"/>
          </p:cNvPicPr>
          <p:nvPr>
            <p:ph idx="1"/>
          </p:nvPr>
        </p:nvPicPr>
        <p:blipFill>
          <a:blip r:embed="rId2"/>
          <a:stretch>
            <a:fillRect/>
          </a:stretch>
        </p:blipFill>
        <p:spPr>
          <a:xfrm>
            <a:off x="1836258" y="2080727"/>
            <a:ext cx="5624000" cy="3635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48627" name="Down Arrow 4"/>
          <p:cNvSpPr/>
          <p:nvPr/>
        </p:nvSpPr>
        <p:spPr>
          <a:xfrm rot="17591443">
            <a:off x="3123186" y="1774758"/>
            <a:ext cx="228944" cy="933061"/>
          </a:xfrm>
          <a:prstGeom prst="downArrow">
            <a:avLst>
              <a:gd name="adj1" fmla="val 50000"/>
              <a:gd name="adj2" fmla="val 79433"/>
            </a:avLst>
          </a:prstGeom>
          <a:solidFill>
            <a:srgbClr val="FF0000"/>
          </a:solidFill>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28" name="TextBox 5"/>
          <p:cNvSpPr txBox="1"/>
          <p:nvPr/>
        </p:nvSpPr>
        <p:spPr>
          <a:xfrm>
            <a:off x="1312209" y="1544399"/>
            <a:ext cx="2400686" cy="369332"/>
          </a:xfrm>
          <a:prstGeom prst="rect">
            <a:avLst/>
          </a:prstGeom>
          <a:solidFill>
            <a:srgbClr val="FF0000"/>
          </a:solidFill>
          <a:ln>
            <a:solidFill>
              <a:schemeClr val="tx1"/>
            </a:solidFill>
          </a:ln>
          <a:scene3d>
            <a:camera prst="orthographicFront"/>
            <a:lightRig rig="threePt" dir="t"/>
          </a:scene3d>
          <a:sp3d>
            <a:bevelT/>
          </a:sp3d>
        </p:spPr>
        <p:txBody>
          <a:bodyPr wrap="square" rtlCol="0">
            <a:spAutoFit/>
          </a:bodyPr>
          <a:lstStyle/>
          <a:p>
            <a:pPr algn="ctr"/>
            <a:r>
              <a:rPr lang="en-US" b="1" dirty="0" smtClean="0"/>
              <a:t>North Celestial Pole </a:t>
            </a:r>
            <a:endParaRPr lang="en-US" b="1" dirty="0"/>
          </a:p>
        </p:txBody>
      </p:sp>
      <p:pic>
        <p:nvPicPr>
          <p:cNvPr id="2097166" name="Picture 7"/>
          <p:cNvPicPr>
            <a:picLocks noChangeAspect="1"/>
          </p:cNvPicPr>
          <p:nvPr/>
        </p:nvPicPr>
        <p:blipFill>
          <a:blip r:embed="rId3"/>
          <a:stretch>
            <a:fillRect/>
          </a:stretch>
        </p:blipFill>
        <p:spPr>
          <a:xfrm>
            <a:off x="8158354" y="2729590"/>
            <a:ext cx="3028556" cy="3028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145743" name="Straight Arrow Connector 9"/>
          <p:cNvCxnSpPr>
            <a:cxnSpLocks/>
            <a:stCxn id="1048629" idx="2"/>
          </p:cNvCxnSpPr>
          <p:nvPr/>
        </p:nvCxnSpPr>
        <p:spPr>
          <a:xfrm>
            <a:off x="9628379" y="2402804"/>
            <a:ext cx="67403" cy="1922105"/>
          </a:xfrm>
          <a:prstGeom prst="straightConnector1">
            <a:avLst/>
          </a:prstGeom>
          <a:ln w="76200">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48629" name="TextBox 12"/>
          <p:cNvSpPr txBox="1"/>
          <p:nvPr/>
        </p:nvSpPr>
        <p:spPr>
          <a:xfrm>
            <a:off x="8492302" y="2033472"/>
            <a:ext cx="2272153" cy="369332"/>
          </a:xfrm>
          <a:prstGeom prst="rect">
            <a:avLst/>
          </a:prstGeom>
          <a:solidFill>
            <a:srgbClr val="FF0000"/>
          </a:solidFill>
          <a:ln>
            <a:solidFill>
              <a:schemeClr val="tx1"/>
            </a:solidFill>
          </a:ln>
          <a:scene3d>
            <a:camera prst="orthographicFront"/>
            <a:lightRig rig="threePt" dir="t"/>
          </a:scene3d>
          <a:sp3d>
            <a:bevelT/>
          </a:sp3d>
        </p:spPr>
        <p:txBody>
          <a:bodyPr wrap="square" rtlCol="0">
            <a:spAutoFit/>
          </a:bodyPr>
          <a:lstStyle/>
          <a:p>
            <a:pPr algn="ctr"/>
            <a:r>
              <a:rPr lang="en-US" b="1" dirty="0" smtClean="0"/>
              <a:t>NORTH POLE STAR</a:t>
            </a:r>
            <a:endParaRPr lang="en-US" b="1" dirty="0"/>
          </a:p>
        </p:txBody>
      </p:sp>
      <p:sp>
        <p:nvSpPr>
          <p:cNvPr id="1048630" name="TextBox 8"/>
          <p:cNvSpPr txBox="1"/>
          <p:nvPr/>
        </p:nvSpPr>
        <p:spPr>
          <a:xfrm>
            <a:off x="2164466" y="503300"/>
            <a:ext cx="5982994" cy="523220"/>
          </a:xfrm>
          <a:prstGeom prst="rect">
            <a:avLst/>
          </a:prstGeom>
          <a:solidFill>
            <a:schemeClr val="accent2"/>
          </a:solidFill>
          <a:ln>
            <a:solidFill>
              <a:srgbClr val="FFFF00"/>
            </a:solidFill>
          </a:ln>
          <a:scene3d>
            <a:camera prst="orthographicFront"/>
            <a:lightRig rig="threePt" dir="t"/>
          </a:scene3d>
          <a:sp3d>
            <a:bevelT/>
          </a:sp3d>
        </p:spPr>
        <p:txBody>
          <a:bodyPr wrap="square" rtlCol="0">
            <a:spAutoFit/>
          </a:bodyPr>
          <a:lstStyle/>
          <a:p>
            <a:pPr algn="ctr"/>
            <a:r>
              <a:rPr lang="en-US" sz="2800" b="1" dirty="0" smtClean="0">
                <a:solidFill>
                  <a:sysClr val="windowText" lastClr="000000"/>
                </a:solidFill>
              </a:rPr>
              <a:t>CELESTIAL POLE AND EQUATOR</a:t>
            </a:r>
            <a:endParaRPr lang="en-IN" sz="2800" b="1" dirty="0">
              <a:solidFill>
                <a:sysClr val="windowText" lastClr="000000"/>
              </a:solidFill>
            </a:endParaRPr>
          </a:p>
        </p:txBody>
      </p:sp>
      <p:sp>
        <p:nvSpPr>
          <p:cNvPr id="1048631" name="Slide Number Placeholder 10"/>
          <p:cNvSpPr>
            <a:spLocks noGrp="1"/>
          </p:cNvSpPr>
          <p:nvPr>
            <p:ph type="sldNum" sz="quarter" idx="12"/>
          </p:nvPr>
        </p:nvSpPr>
        <p:spPr/>
        <p:txBody>
          <a:bodyPr/>
          <a:lstStyle/>
          <a:p>
            <a:fld id="{FCAB03BE-6AEB-4DA3-9D0F-932874C8E23F}" type="slidenum">
              <a:rPr lang="en-US" smtClean="0">
                <a:solidFill>
                  <a:schemeClr val="bg1"/>
                </a:solidFill>
              </a:rPr>
              <a:pPr/>
              <a:t>5</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097165"/>
                                        </p:tgtEl>
                                        <p:attrNameLst>
                                          <p:attrName>style.visibility</p:attrName>
                                        </p:attrNameLst>
                                      </p:cBhvr>
                                      <p:to>
                                        <p:strVal val="visible"/>
                                      </p:to>
                                    </p:set>
                                    <p:animEffect transition="in" filter="plus(in)">
                                      <p:cBhvr>
                                        <p:cTn id="7" dur="2000"/>
                                        <p:tgtEl>
                                          <p:spTgt spid="209716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48628"/>
                                        </p:tgtEl>
                                        <p:attrNameLst>
                                          <p:attrName>style.visibility</p:attrName>
                                        </p:attrNameLst>
                                      </p:cBhvr>
                                      <p:to>
                                        <p:strVal val="visible"/>
                                      </p:to>
                                    </p:set>
                                    <p:animEffect transition="in" filter="fade">
                                      <p:cBhvr>
                                        <p:cTn id="11" dur="1000"/>
                                        <p:tgtEl>
                                          <p:spTgt spid="1048628"/>
                                        </p:tgtEl>
                                      </p:cBhvr>
                                    </p:animEffect>
                                    <p:anim calcmode="lin" valueType="num">
                                      <p:cBhvr>
                                        <p:cTn id="12" dur="1000" fill="hold"/>
                                        <p:tgtEl>
                                          <p:spTgt spid="1048628"/>
                                        </p:tgtEl>
                                        <p:attrNameLst>
                                          <p:attrName>ppt_x</p:attrName>
                                        </p:attrNameLst>
                                      </p:cBhvr>
                                      <p:tavLst>
                                        <p:tav tm="0">
                                          <p:val>
                                            <p:strVal val="#ppt_x"/>
                                          </p:val>
                                        </p:tav>
                                        <p:tav tm="100000">
                                          <p:val>
                                            <p:strVal val="#ppt_x"/>
                                          </p:val>
                                        </p:tav>
                                      </p:tavLst>
                                    </p:anim>
                                    <p:anim calcmode="lin" valueType="num">
                                      <p:cBhvr>
                                        <p:cTn id="13" dur="1000" fill="hold"/>
                                        <p:tgtEl>
                                          <p:spTgt spid="104862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048627"/>
                                        </p:tgtEl>
                                        <p:attrNameLst>
                                          <p:attrName>style.visibility</p:attrName>
                                        </p:attrNameLst>
                                      </p:cBhvr>
                                      <p:to>
                                        <p:strVal val="visible"/>
                                      </p:to>
                                    </p:set>
                                    <p:animEffect transition="in" filter="wipe(left)">
                                      <p:cBhvr>
                                        <p:cTn id="17" dur="1750"/>
                                        <p:tgtEl>
                                          <p:spTgt spid="1048627"/>
                                        </p:tgtEl>
                                      </p:cBhvr>
                                    </p:animEffect>
                                  </p:childTnLst>
                                </p:cTn>
                              </p:par>
                            </p:childTnLst>
                          </p:cTn>
                        </p:par>
                        <p:par>
                          <p:cTn id="18" fill="hold">
                            <p:stCondLst>
                              <p:cond delay="4750"/>
                            </p:stCondLst>
                            <p:childTnLst>
                              <p:par>
                                <p:cTn id="19" presetID="22" presetClass="entr" presetSubtype="8" fill="hold" grpId="0" nodeType="afterEffect">
                                  <p:stCondLst>
                                    <p:cond delay="1000"/>
                                  </p:stCondLst>
                                  <p:childTnLst>
                                    <p:set>
                                      <p:cBhvr>
                                        <p:cTn id="20" dur="1" fill="hold">
                                          <p:stCondLst>
                                            <p:cond delay="0"/>
                                          </p:stCondLst>
                                        </p:cTn>
                                        <p:tgtEl>
                                          <p:spTgt spid="1048629"/>
                                        </p:tgtEl>
                                        <p:attrNameLst>
                                          <p:attrName>style.visibility</p:attrName>
                                        </p:attrNameLst>
                                      </p:cBhvr>
                                      <p:to>
                                        <p:strVal val="visible"/>
                                      </p:to>
                                    </p:set>
                                    <p:animEffect transition="in" filter="wipe(left)">
                                      <p:cBhvr>
                                        <p:cTn id="21" dur="1750"/>
                                        <p:tgtEl>
                                          <p:spTgt spid="1048629"/>
                                        </p:tgtEl>
                                      </p:cBhvr>
                                    </p:animEffect>
                                  </p:childTnLst>
                                </p:cTn>
                              </p:par>
                            </p:childTnLst>
                          </p:cTn>
                        </p:par>
                        <p:par>
                          <p:cTn id="22" fill="hold">
                            <p:stCondLst>
                              <p:cond delay="7500"/>
                            </p:stCondLst>
                            <p:childTnLst>
                              <p:par>
                                <p:cTn id="23" presetID="22" presetClass="entr" presetSubtype="1" fill="hold" nodeType="afterEffect">
                                  <p:stCondLst>
                                    <p:cond delay="0"/>
                                  </p:stCondLst>
                                  <p:childTnLst>
                                    <p:set>
                                      <p:cBhvr>
                                        <p:cTn id="24" dur="1" fill="hold">
                                          <p:stCondLst>
                                            <p:cond delay="0"/>
                                          </p:stCondLst>
                                        </p:cTn>
                                        <p:tgtEl>
                                          <p:spTgt spid="2097166"/>
                                        </p:tgtEl>
                                        <p:attrNameLst>
                                          <p:attrName>style.visibility</p:attrName>
                                        </p:attrNameLst>
                                      </p:cBhvr>
                                      <p:to>
                                        <p:strVal val="visible"/>
                                      </p:to>
                                    </p:set>
                                    <p:animEffect transition="in" filter="wipe(up)">
                                      <p:cBhvr>
                                        <p:cTn id="25" dur="1750"/>
                                        <p:tgtEl>
                                          <p:spTgt spid="2097166"/>
                                        </p:tgtEl>
                                      </p:cBhvr>
                                    </p:animEffect>
                                  </p:childTnLst>
                                </p:cTn>
                              </p:par>
                            </p:childTnLst>
                          </p:cTn>
                        </p:par>
                        <p:par>
                          <p:cTn id="26" fill="hold">
                            <p:stCondLst>
                              <p:cond delay="9250"/>
                            </p:stCondLst>
                            <p:childTnLst>
                              <p:par>
                                <p:cTn id="27" presetID="22" presetClass="entr" presetSubtype="1" fill="hold" nodeType="afterEffect">
                                  <p:stCondLst>
                                    <p:cond delay="0"/>
                                  </p:stCondLst>
                                  <p:childTnLst>
                                    <p:set>
                                      <p:cBhvr>
                                        <p:cTn id="28" dur="1" fill="hold">
                                          <p:stCondLst>
                                            <p:cond delay="0"/>
                                          </p:stCondLst>
                                        </p:cTn>
                                        <p:tgtEl>
                                          <p:spTgt spid="3145743"/>
                                        </p:tgtEl>
                                        <p:attrNameLst>
                                          <p:attrName>style.visibility</p:attrName>
                                        </p:attrNameLst>
                                      </p:cBhvr>
                                      <p:to>
                                        <p:strVal val="visible"/>
                                      </p:to>
                                    </p:set>
                                    <p:animEffect transition="in" filter="wipe(up)">
                                      <p:cBhvr>
                                        <p:cTn id="29" dur="2000"/>
                                        <p:tgtEl>
                                          <p:spTgt spid="3145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7" grpId="0" animBg="1"/>
      <p:bldP spid="1048628" grpId="0" animBg="1"/>
      <p:bldP spid="10486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478904" y="182129"/>
            <a:ext cx="9779193" cy="3107609"/>
          </a:xfrm>
          <a:noFill/>
          <a:ln>
            <a:noFill/>
          </a:ln>
        </p:spPr>
        <p:txBody>
          <a:bodyPr/>
          <a:lstStyle/>
          <a:p>
            <a:r>
              <a:rPr lang="en-US" sz="1600" b="1" dirty="0" smtClean="0"/>
              <a:t>Many might wonder what’s with this </a:t>
            </a:r>
            <a:r>
              <a:rPr lang="en-US" sz="1600" b="1" dirty="0" smtClean="0">
                <a:solidFill>
                  <a:srgbClr val="FFFF00"/>
                </a:solidFill>
              </a:rPr>
              <a:t>celestial equator.   </a:t>
            </a:r>
            <a:r>
              <a:rPr lang="en-US" sz="1600" b="1" dirty="0" smtClean="0"/>
              <a:t>Was it discovered in ancient times ??</a:t>
            </a:r>
            <a:br>
              <a:rPr lang="en-US" sz="1600" b="1" dirty="0" smtClean="0"/>
            </a:br>
            <a:r>
              <a:rPr lang="en-US" sz="1600" b="1" dirty="0"/>
              <a:t/>
            </a:r>
            <a:br>
              <a:rPr lang="en-US" sz="1600" b="1" dirty="0"/>
            </a:br>
            <a:r>
              <a:rPr lang="en-US" sz="1600" b="1" dirty="0" smtClean="0"/>
              <a:t>People may or may not have figured out the </a:t>
            </a:r>
            <a:r>
              <a:rPr lang="en-US" sz="1600" b="1" dirty="0" smtClean="0">
                <a:solidFill>
                  <a:srgbClr val="FFFF00"/>
                </a:solidFill>
              </a:rPr>
              <a:t>celestial equator </a:t>
            </a:r>
            <a:r>
              <a:rPr lang="en-US" sz="1600" b="1" dirty="0" smtClean="0"/>
              <a:t>but one thing for sure is that</a:t>
            </a:r>
            <a:br>
              <a:rPr lang="en-US" sz="1600" b="1" dirty="0" smtClean="0"/>
            </a:br>
            <a:r>
              <a:rPr lang="en-US" sz="1600" b="1" dirty="0" smtClean="0">
                <a:solidFill>
                  <a:srgbClr val="FFFF00"/>
                </a:solidFill>
              </a:rPr>
              <a:t>celestial equator </a:t>
            </a:r>
            <a:r>
              <a:rPr lang="en-US" sz="1600" b="1" dirty="0" smtClean="0"/>
              <a:t>and north celestial  pole  are related .</a:t>
            </a:r>
            <a:br>
              <a:rPr lang="en-US" sz="1600" b="1" dirty="0" smtClean="0"/>
            </a:br>
            <a:r>
              <a:rPr lang="en-US" sz="1600" b="1" dirty="0"/>
              <a:t/>
            </a:r>
            <a:br>
              <a:rPr lang="en-US" sz="1600" b="1" dirty="0"/>
            </a:br>
            <a:r>
              <a:rPr lang="en-US" sz="1600" b="1" dirty="0"/>
              <a:t>I</a:t>
            </a:r>
            <a:r>
              <a:rPr lang="en-US" sz="1600" b="1" dirty="0" smtClean="0"/>
              <a:t>n the night sky the North pole star would always be constant at particular place . </a:t>
            </a:r>
            <a:br>
              <a:rPr lang="en-US" sz="1600" b="1" dirty="0" smtClean="0"/>
            </a:br>
            <a:r>
              <a:rPr lang="en-US" sz="1600" b="1" dirty="0" smtClean="0"/>
              <a:t>So people would look to this star and construct an imaginary line as in the below figure .</a:t>
            </a:r>
            <a:br>
              <a:rPr lang="en-US" sz="1600" b="1" dirty="0" smtClean="0"/>
            </a:br>
            <a:r>
              <a:rPr lang="en-US" sz="1600" b="1" dirty="0" smtClean="0"/>
              <a:t>Using this north pole star, we can determine the equator.</a:t>
            </a:r>
            <a:br>
              <a:rPr lang="en-US" sz="1600" b="1" dirty="0" smtClean="0"/>
            </a:br>
            <a:r>
              <a:rPr lang="en-US" sz="1600" b="1" dirty="0"/>
              <a:t/>
            </a:r>
            <a:br>
              <a:rPr lang="en-US" sz="1600" b="1" dirty="0"/>
            </a:br>
            <a:r>
              <a:rPr lang="en-US" sz="1600" b="1" dirty="0" smtClean="0"/>
              <a:t>The </a:t>
            </a:r>
            <a:r>
              <a:rPr lang="en-US" sz="1600" b="1" dirty="0" smtClean="0">
                <a:solidFill>
                  <a:srgbClr val="FFFF00"/>
                </a:solidFill>
              </a:rPr>
              <a:t>Equator</a:t>
            </a:r>
            <a:r>
              <a:rPr lang="en-US" sz="1600" b="1" dirty="0" smtClean="0"/>
              <a:t> and the north pole star are at an angle of 90 degrees .</a:t>
            </a:r>
            <a:br>
              <a:rPr lang="en-US" sz="1600" b="1" dirty="0" smtClean="0"/>
            </a:br>
            <a:r>
              <a:rPr lang="en-US" sz="1600" b="1" dirty="0" smtClean="0"/>
              <a:t>This principle is involved in the construction of an equatorial sundial .</a:t>
            </a:r>
            <a:r>
              <a:rPr lang="en-US" sz="1600" b="1" dirty="0"/>
              <a:t/>
            </a:r>
            <a:br>
              <a:rPr lang="en-US" sz="1600" b="1" dirty="0"/>
            </a:br>
            <a:endParaRPr lang="en-US" sz="1600" b="1" dirty="0"/>
          </a:p>
        </p:txBody>
      </p:sp>
      <p:pic>
        <p:nvPicPr>
          <p:cNvPr id="2097167" name="Picture 3"/>
          <p:cNvPicPr>
            <a:picLocks noChangeAspect="1"/>
          </p:cNvPicPr>
          <p:nvPr/>
        </p:nvPicPr>
        <p:blipFill>
          <a:blip r:embed="rId2"/>
          <a:stretch>
            <a:fillRect/>
          </a:stretch>
        </p:blipFill>
        <p:spPr>
          <a:xfrm>
            <a:off x="478904" y="3496550"/>
            <a:ext cx="5165369" cy="3034878"/>
          </a:xfrm>
          <a:prstGeom prst="rect">
            <a:avLst/>
          </a:prstGeom>
          <a:ln w="76200">
            <a:solidFill>
              <a:srgbClr val="3399FF"/>
            </a:solidFill>
          </a:ln>
          <a:scene3d>
            <a:camera prst="orthographicFront"/>
            <a:lightRig rig="threePt" dir="t"/>
          </a:scene3d>
          <a:sp3d>
            <a:bevelT/>
          </a:sp3d>
        </p:spPr>
      </p:pic>
      <p:sp>
        <p:nvSpPr>
          <p:cNvPr id="1048633" name="Down Arrow 5"/>
          <p:cNvSpPr/>
          <p:nvPr/>
        </p:nvSpPr>
        <p:spPr>
          <a:xfrm rot="14167286">
            <a:off x="1919605" y="4617436"/>
            <a:ext cx="242596" cy="662474"/>
          </a:xfrm>
          <a:prstGeom prst="downArrow">
            <a:avLst/>
          </a:prstGeom>
          <a:solidFill>
            <a:srgbClr val="00B0F0"/>
          </a:solidFill>
          <a:ln>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4" name="TextBox 6"/>
          <p:cNvSpPr txBox="1"/>
          <p:nvPr/>
        </p:nvSpPr>
        <p:spPr>
          <a:xfrm>
            <a:off x="725335" y="5049355"/>
            <a:ext cx="1061509" cy="369332"/>
          </a:xfrm>
          <a:prstGeom prst="rect">
            <a:avLst/>
          </a:prstGeom>
          <a:solidFill>
            <a:srgbClr val="0070C0"/>
          </a:solidFill>
          <a:scene3d>
            <a:camera prst="orthographicFront"/>
            <a:lightRig rig="threePt" dir="t"/>
          </a:scene3d>
          <a:sp3d>
            <a:bevelT/>
          </a:sp3d>
        </p:spPr>
        <p:txBody>
          <a:bodyPr wrap="none" rtlCol="0">
            <a:spAutoFit/>
          </a:bodyPr>
          <a:lstStyle/>
          <a:p>
            <a:r>
              <a:rPr lang="en-US" b="1" dirty="0"/>
              <a:t>E</a:t>
            </a:r>
            <a:r>
              <a:rPr lang="en-US" b="1" dirty="0" smtClean="0"/>
              <a:t>quator</a:t>
            </a:r>
            <a:endParaRPr lang="en-US" b="1" dirty="0"/>
          </a:p>
        </p:txBody>
      </p:sp>
      <p:sp>
        <p:nvSpPr>
          <p:cNvPr id="1048635" name="5-Point Star 7"/>
          <p:cNvSpPr/>
          <p:nvPr/>
        </p:nvSpPr>
        <p:spPr>
          <a:xfrm>
            <a:off x="4815840" y="3577575"/>
            <a:ext cx="641824" cy="655572"/>
          </a:xfrm>
          <a:prstGeom prst="star5">
            <a:avLst>
              <a:gd name="adj" fmla="val 15493"/>
              <a:gd name="hf" fmla="val 105146"/>
              <a:gd name="vf" fmla="val 110557"/>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6" name="Oval 2"/>
          <p:cNvSpPr/>
          <p:nvPr/>
        </p:nvSpPr>
        <p:spPr>
          <a:xfrm>
            <a:off x="2651760" y="5234021"/>
            <a:ext cx="783771" cy="565888"/>
          </a:xfrm>
          <a:prstGeom prst="ellipse">
            <a:avLst/>
          </a:prstGeom>
          <a:noFill/>
          <a:ln w="762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8" name="Picture 9" descr="Pic7-9a.JPG"/>
          <p:cNvPicPr>
            <a:picLocks noChangeAspect="1"/>
          </p:cNvPicPr>
          <p:nvPr/>
        </p:nvPicPr>
        <p:blipFill>
          <a:blip r:embed="rId3"/>
          <a:stretch>
            <a:fillRect/>
          </a:stretch>
        </p:blipFill>
        <p:spPr>
          <a:xfrm>
            <a:off x="6030410" y="3469071"/>
            <a:ext cx="5089534" cy="3066771"/>
          </a:xfrm>
          <a:prstGeom prst="rect">
            <a:avLst/>
          </a:prstGeom>
          <a:solidFill>
            <a:srgbClr val="FFFFFF">
              <a:shade val="85000"/>
            </a:srgbClr>
          </a:solidFill>
          <a:ln w="57150" cap="sq">
            <a:solidFill>
              <a:srgbClr val="33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48637" name="Slide Number Placeholder 10"/>
          <p:cNvSpPr>
            <a:spLocks noGrp="1"/>
          </p:cNvSpPr>
          <p:nvPr>
            <p:ph type="sldNum" sz="quarter" idx="12"/>
          </p:nvPr>
        </p:nvSpPr>
        <p:spPr/>
        <p:txBody>
          <a:bodyPr/>
          <a:lstStyle/>
          <a:p>
            <a:fld id="{FCAB03BE-6AEB-4DA3-9D0F-932874C8E23F}" type="slidenum">
              <a:rPr lang="en-US" smtClean="0">
                <a:solidFill>
                  <a:schemeClr val="bg1"/>
                </a:solidFill>
              </a:rPr>
              <a:pPr/>
              <a:t>6</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97167"/>
                                        </p:tgtEl>
                                        <p:attrNameLst>
                                          <p:attrName>style.visibility</p:attrName>
                                        </p:attrNameLst>
                                      </p:cBhvr>
                                      <p:to>
                                        <p:strVal val="visible"/>
                                      </p:to>
                                    </p:set>
                                    <p:animEffect transition="in" filter="fade">
                                      <p:cBhvr>
                                        <p:cTn id="7" dur="1000"/>
                                        <p:tgtEl>
                                          <p:spTgt spid="2097167"/>
                                        </p:tgtEl>
                                      </p:cBhvr>
                                    </p:animEffect>
                                    <p:anim calcmode="lin" valueType="num">
                                      <p:cBhvr>
                                        <p:cTn id="8" dur="1000" fill="hold"/>
                                        <p:tgtEl>
                                          <p:spTgt spid="2097167"/>
                                        </p:tgtEl>
                                        <p:attrNameLst>
                                          <p:attrName>ppt_x</p:attrName>
                                        </p:attrNameLst>
                                      </p:cBhvr>
                                      <p:tavLst>
                                        <p:tav tm="0">
                                          <p:val>
                                            <p:strVal val="#ppt_x"/>
                                          </p:val>
                                        </p:tav>
                                        <p:tav tm="100000">
                                          <p:val>
                                            <p:strVal val="#ppt_x"/>
                                          </p:val>
                                        </p:tav>
                                      </p:tavLst>
                                    </p:anim>
                                    <p:anim calcmode="lin" valueType="num">
                                      <p:cBhvr>
                                        <p:cTn id="9" dur="1000" fill="hold"/>
                                        <p:tgtEl>
                                          <p:spTgt spid="209716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48634"/>
                                        </p:tgtEl>
                                        <p:attrNameLst>
                                          <p:attrName>style.visibility</p:attrName>
                                        </p:attrNameLst>
                                      </p:cBhvr>
                                      <p:to>
                                        <p:strVal val="visible"/>
                                      </p:to>
                                    </p:set>
                                    <p:animEffect transition="in" filter="fade">
                                      <p:cBhvr>
                                        <p:cTn id="13" dur="1000"/>
                                        <p:tgtEl>
                                          <p:spTgt spid="1048634"/>
                                        </p:tgtEl>
                                      </p:cBhvr>
                                    </p:animEffect>
                                    <p:anim calcmode="lin" valueType="num">
                                      <p:cBhvr>
                                        <p:cTn id="14" dur="1000" fill="hold"/>
                                        <p:tgtEl>
                                          <p:spTgt spid="1048634"/>
                                        </p:tgtEl>
                                        <p:attrNameLst>
                                          <p:attrName>ppt_x</p:attrName>
                                        </p:attrNameLst>
                                      </p:cBhvr>
                                      <p:tavLst>
                                        <p:tav tm="0">
                                          <p:val>
                                            <p:strVal val="#ppt_x"/>
                                          </p:val>
                                        </p:tav>
                                        <p:tav tm="100000">
                                          <p:val>
                                            <p:strVal val="#ppt_x"/>
                                          </p:val>
                                        </p:tav>
                                      </p:tavLst>
                                    </p:anim>
                                    <p:anim calcmode="lin" valueType="num">
                                      <p:cBhvr>
                                        <p:cTn id="15" dur="1000" fill="hold"/>
                                        <p:tgtEl>
                                          <p:spTgt spid="10486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048633"/>
                                        </p:tgtEl>
                                        <p:attrNameLst>
                                          <p:attrName>style.visibility</p:attrName>
                                        </p:attrNameLst>
                                      </p:cBhvr>
                                      <p:to>
                                        <p:strVal val="visible"/>
                                      </p:to>
                                    </p:set>
                                    <p:animEffect transition="in" filter="wipe(left)">
                                      <p:cBhvr>
                                        <p:cTn id="19" dur="1750"/>
                                        <p:tgtEl>
                                          <p:spTgt spid="1048633"/>
                                        </p:tgtEl>
                                      </p:cBhvr>
                                    </p:animEffect>
                                  </p:childTnLst>
                                </p:cTn>
                              </p:par>
                            </p:childTnLst>
                          </p:cTn>
                        </p:par>
                        <p:par>
                          <p:cTn id="20" fill="hold">
                            <p:stCondLst>
                              <p:cond delay="3750"/>
                            </p:stCondLst>
                            <p:childTnLst>
                              <p:par>
                                <p:cTn id="21" presetID="45" presetClass="entr" presetSubtype="0" fill="hold" grpId="0" nodeType="afterEffect">
                                  <p:stCondLst>
                                    <p:cond delay="0"/>
                                  </p:stCondLst>
                                  <p:childTnLst>
                                    <p:set>
                                      <p:cBhvr>
                                        <p:cTn id="22" dur="1" fill="hold">
                                          <p:stCondLst>
                                            <p:cond delay="0"/>
                                          </p:stCondLst>
                                        </p:cTn>
                                        <p:tgtEl>
                                          <p:spTgt spid="1048636"/>
                                        </p:tgtEl>
                                        <p:attrNameLst>
                                          <p:attrName>style.visibility</p:attrName>
                                        </p:attrNameLst>
                                      </p:cBhvr>
                                      <p:to>
                                        <p:strVal val="visible"/>
                                      </p:to>
                                    </p:set>
                                    <p:animEffect transition="in" filter="fade">
                                      <p:cBhvr>
                                        <p:cTn id="23" dur="2000"/>
                                        <p:tgtEl>
                                          <p:spTgt spid="1048636"/>
                                        </p:tgtEl>
                                      </p:cBhvr>
                                    </p:animEffect>
                                    <p:anim calcmode="lin" valueType="num">
                                      <p:cBhvr>
                                        <p:cTn id="24" dur="2000" fill="hold"/>
                                        <p:tgtEl>
                                          <p:spTgt spid="1048636"/>
                                        </p:tgtEl>
                                        <p:attrNameLst>
                                          <p:attrName>ppt_w</p:attrName>
                                        </p:attrNameLst>
                                      </p:cBhvr>
                                      <p:tavLst>
                                        <p:tav tm="0" fmla="#ppt_w*sin(2.5*pi*$)">
                                          <p:val>
                                            <p:fltVal val="0"/>
                                          </p:val>
                                        </p:tav>
                                        <p:tav tm="100000">
                                          <p:val>
                                            <p:fltVal val="1"/>
                                          </p:val>
                                        </p:tav>
                                      </p:tavLst>
                                    </p:anim>
                                    <p:anim calcmode="lin" valueType="num">
                                      <p:cBhvr>
                                        <p:cTn id="25" dur="2000" fill="hold"/>
                                        <p:tgtEl>
                                          <p:spTgt spid="104863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1" nodeType="clickEffect">
                                  <p:stCondLst>
                                    <p:cond delay="0"/>
                                  </p:stCondLst>
                                  <p:childTnLst>
                                    <p:set>
                                      <p:cBhvr>
                                        <p:cTn id="29" dur="1" fill="hold">
                                          <p:stCondLst>
                                            <p:cond delay="0"/>
                                          </p:stCondLst>
                                        </p:cTn>
                                        <p:tgtEl>
                                          <p:spTgt spid="1048635"/>
                                        </p:tgtEl>
                                        <p:attrNameLst>
                                          <p:attrName>style.visibility</p:attrName>
                                        </p:attrNameLst>
                                      </p:cBhvr>
                                      <p:to>
                                        <p:strVal val="visible"/>
                                      </p:to>
                                    </p:set>
                                    <p:animEffect transition="in" filter="circle(out)">
                                      <p:cBhvr>
                                        <p:cTn id="30" dur="2000"/>
                                        <p:tgtEl>
                                          <p:spTgt spid="1048635"/>
                                        </p:tgtEl>
                                      </p:cBhvr>
                                    </p:animEffect>
                                  </p:childTnLst>
                                </p:cTn>
                              </p:par>
                            </p:childTnLst>
                          </p:cTn>
                        </p:par>
                        <p:par>
                          <p:cTn id="31" fill="hold">
                            <p:stCondLst>
                              <p:cond delay="2000"/>
                            </p:stCondLst>
                            <p:childTnLst>
                              <p:par>
                                <p:cTn id="32" presetID="8" presetClass="emph" presetSubtype="0" fill="hold" grpId="0" nodeType="afterEffect">
                                  <p:stCondLst>
                                    <p:cond delay="0"/>
                                  </p:stCondLst>
                                  <p:childTnLst>
                                    <p:animRot by="21600000">
                                      <p:cBhvr>
                                        <p:cTn id="33" dur="2000" fill="hold"/>
                                        <p:tgtEl>
                                          <p:spTgt spid="1048635"/>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097168"/>
                                        </p:tgtEl>
                                        <p:attrNameLst>
                                          <p:attrName>style.visibility</p:attrName>
                                        </p:attrNameLst>
                                      </p:cBhvr>
                                      <p:to>
                                        <p:strVal val="visible"/>
                                      </p:to>
                                    </p:set>
                                    <p:animEffect transition="in" filter="checkerboard(across)">
                                      <p:cBhvr>
                                        <p:cTn id="38" dur="500"/>
                                        <p:tgtEl>
                                          <p:spTgt spid="209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3" grpId="0" animBg="1"/>
      <p:bldP spid="1048634" grpId="0" animBg="1"/>
      <p:bldP spid="1048635" grpId="0" animBg="1"/>
      <p:bldP spid="1048635" grpId="1" animBg="1"/>
      <p:bldP spid="10486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extBox 2"/>
          <p:cNvSpPr txBox="1"/>
          <p:nvPr/>
        </p:nvSpPr>
        <p:spPr>
          <a:xfrm>
            <a:off x="399143" y="307702"/>
            <a:ext cx="11187404" cy="2031325"/>
          </a:xfrm>
          <a:prstGeom prst="rect">
            <a:avLst/>
          </a:prstGeom>
          <a:noFill/>
          <a:ln>
            <a:noFill/>
          </a:ln>
        </p:spPr>
        <p:txBody>
          <a:bodyPr wrap="square" rtlCol="0">
            <a:spAutoFit/>
          </a:bodyPr>
          <a:lstStyle/>
          <a:p>
            <a:r>
              <a:rPr lang="en-US" b="1" dirty="0" smtClean="0"/>
              <a:t>Now we know what an equator is.  Coming back to the definition of equinox , </a:t>
            </a:r>
            <a:br>
              <a:rPr lang="en-US" b="1" dirty="0" smtClean="0"/>
            </a:br>
            <a:r>
              <a:rPr lang="en-US" b="1" dirty="0" smtClean="0"/>
              <a:t>it says it’s an event wherein the sun crosses the celestial equator . </a:t>
            </a:r>
          </a:p>
          <a:p>
            <a:endParaRPr lang="en-US" b="1" dirty="0"/>
          </a:p>
          <a:p>
            <a:r>
              <a:rPr lang="en-US" b="1" dirty="0" smtClean="0"/>
              <a:t>The figure below illustrates how this event happens.  On </a:t>
            </a:r>
            <a:r>
              <a:rPr lang="en-US" b="1" dirty="0"/>
              <a:t>S</a:t>
            </a:r>
            <a:r>
              <a:rPr lang="en-US" b="1" dirty="0" smtClean="0"/>
              <a:t>ept 21 or March 21 we see the sun’s path matching with the Earth’s equator.  The </a:t>
            </a:r>
            <a:r>
              <a:rPr lang="en-US" b="1" dirty="0" smtClean="0">
                <a:solidFill>
                  <a:srgbClr val="FFFF00"/>
                </a:solidFill>
              </a:rPr>
              <a:t>yellow circle </a:t>
            </a:r>
            <a:r>
              <a:rPr lang="en-US" b="1" dirty="0" smtClean="0"/>
              <a:t>is the sun’s path; the dotted line is equator. </a:t>
            </a:r>
          </a:p>
          <a:p>
            <a:endParaRPr lang="en-US" b="1" dirty="0"/>
          </a:p>
          <a:p>
            <a:r>
              <a:rPr lang="en-US" b="1" dirty="0" smtClean="0"/>
              <a:t>We can see the sun’s path moving from left to right when we observe the three figures .</a:t>
            </a:r>
            <a:endParaRPr lang="en-US" b="1" dirty="0"/>
          </a:p>
        </p:txBody>
      </p:sp>
      <p:pic>
        <p:nvPicPr>
          <p:cNvPr id="2097169" name="Content Placeholder 3"/>
          <p:cNvPicPr>
            <a:picLocks noGrp="1" noChangeAspect="1"/>
          </p:cNvPicPr>
          <p:nvPr>
            <p:ph idx="1"/>
          </p:nvPr>
        </p:nvPicPr>
        <p:blipFill>
          <a:blip r:embed="rId2"/>
          <a:stretch>
            <a:fillRect/>
          </a:stretch>
        </p:blipFill>
        <p:spPr>
          <a:xfrm>
            <a:off x="770810" y="2463282"/>
            <a:ext cx="9475596" cy="4178980"/>
          </a:xfrm>
          <a:ln w="57150">
            <a:solidFill>
              <a:srgbClr val="DF9931"/>
            </a:solidFill>
          </a:ln>
          <a:scene3d>
            <a:camera prst="orthographicFront"/>
            <a:lightRig rig="threePt" dir="t"/>
          </a:scene3d>
          <a:sp3d>
            <a:bevelT/>
          </a:sp3d>
        </p:spPr>
      </p:pic>
      <p:sp>
        <p:nvSpPr>
          <p:cNvPr id="1048639" name="Slide Number Placeholder 4"/>
          <p:cNvSpPr>
            <a:spLocks noGrp="1"/>
          </p:cNvSpPr>
          <p:nvPr>
            <p:ph type="sldNum" sz="quarter" idx="12"/>
          </p:nvPr>
        </p:nvSpPr>
        <p:spPr/>
        <p:txBody>
          <a:bodyPr/>
          <a:lstStyle/>
          <a:p>
            <a:fld id="{FCAB03BE-6AEB-4DA3-9D0F-932874C8E23F}" type="slidenum">
              <a:rPr lang="en-US" smtClean="0">
                <a:solidFill>
                  <a:schemeClr val="bg1"/>
                </a:solidFill>
              </a:rPr>
              <a:pPr/>
              <a:t>7</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97169"/>
                                        </p:tgtEl>
                                        <p:attrNameLst>
                                          <p:attrName>style.visibility</p:attrName>
                                        </p:attrNameLst>
                                      </p:cBhvr>
                                      <p:to>
                                        <p:strVal val="visible"/>
                                      </p:to>
                                    </p:set>
                                    <p:animEffect transition="in" filter="wipe(left)">
                                      <p:cBhvr>
                                        <p:cTn id="7" dur="6000"/>
                                        <p:tgtEl>
                                          <p:spTgt spid="209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extBox 3"/>
          <p:cNvSpPr txBox="1"/>
          <p:nvPr/>
        </p:nvSpPr>
        <p:spPr>
          <a:xfrm>
            <a:off x="8230784" y="1428708"/>
            <a:ext cx="3709096" cy="4524315"/>
          </a:xfrm>
          <a:prstGeom prst="rect">
            <a:avLst/>
          </a:prstGeom>
          <a:solidFill>
            <a:schemeClr val="accent2"/>
          </a:solidFill>
          <a:ln w="76200">
            <a:solidFill>
              <a:srgbClr val="FFFF00"/>
            </a:solidFill>
          </a:ln>
          <a:scene3d>
            <a:camera prst="orthographicFront"/>
            <a:lightRig rig="threePt" dir="t"/>
          </a:scene3d>
          <a:sp3d>
            <a:bevelT/>
          </a:sp3d>
        </p:spPr>
        <p:txBody>
          <a:bodyPr wrap="square" rtlCol="0">
            <a:spAutoFit/>
          </a:bodyPr>
          <a:lstStyle/>
          <a:p>
            <a:pPr algn="ctr"/>
            <a:r>
              <a:rPr lang="en-US" sz="3200" b="1" dirty="0">
                <a:solidFill>
                  <a:sysClr val="windowText" lastClr="000000"/>
                </a:solidFill>
              </a:rPr>
              <a:t>The </a:t>
            </a:r>
            <a:r>
              <a:rPr lang="en-US" sz="3200" b="1" dirty="0" smtClean="0">
                <a:solidFill>
                  <a:sysClr val="windowText" lastClr="000000"/>
                </a:solidFill>
              </a:rPr>
              <a:t>Tekufah </a:t>
            </a:r>
            <a:r>
              <a:rPr lang="en-US" sz="3200" b="1" dirty="0">
                <a:solidFill>
                  <a:sysClr val="windowText" lastClr="000000"/>
                </a:solidFill>
              </a:rPr>
              <a:t>time which </a:t>
            </a:r>
            <a:r>
              <a:rPr lang="en-US" sz="3200" b="1" dirty="0" smtClean="0">
                <a:solidFill>
                  <a:sysClr val="windowText" lastClr="000000"/>
                </a:solidFill>
              </a:rPr>
              <a:t>NASA </a:t>
            </a:r>
            <a:r>
              <a:rPr lang="en-US" sz="3200" b="1" dirty="0">
                <a:solidFill>
                  <a:sysClr val="windowText" lastClr="000000"/>
                </a:solidFill>
              </a:rPr>
              <a:t>gave was the mean/average </a:t>
            </a:r>
            <a:r>
              <a:rPr lang="en-US" sz="3200" b="1" dirty="0" smtClean="0">
                <a:solidFill>
                  <a:sysClr val="windowText" lastClr="000000"/>
                </a:solidFill>
              </a:rPr>
              <a:t>time from the </a:t>
            </a:r>
            <a:r>
              <a:rPr lang="en-US" sz="3200" b="1" dirty="0">
                <a:solidFill>
                  <a:sysClr val="windowText" lastClr="000000"/>
                </a:solidFill>
              </a:rPr>
              <a:t>beginning of </a:t>
            </a:r>
            <a:r>
              <a:rPr lang="en-US" sz="3200" b="1" dirty="0" smtClean="0">
                <a:solidFill>
                  <a:sysClr val="windowText" lastClr="000000"/>
                </a:solidFill>
              </a:rPr>
              <a:t>Tekufah to the </a:t>
            </a:r>
            <a:r>
              <a:rPr lang="en-US" sz="3200" b="1" dirty="0">
                <a:solidFill>
                  <a:sysClr val="windowText" lastClr="000000"/>
                </a:solidFill>
              </a:rPr>
              <a:t>ending of </a:t>
            </a:r>
            <a:r>
              <a:rPr lang="en-US" sz="3200" b="1" dirty="0" smtClean="0">
                <a:solidFill>
                  <a:sysClr val="windowText" lastClr="000000"/>
                </a:solidFill>
              </a:rPr>
              <a:t>Tekufah.</a:t>
            </a:r>
            <a:endParaRPr lang="en-IN" sz="3200" b="1" dirty="0">
              <a:solidFill>
                <a:sysClr val="windowText" lastClr="000000"/>
              </a:solidFill>
            </a:endParaRPr>
          </a:p>
        </p:txBody>
      </p:sp>
      <p:graphicFrame>
        <p:nvGraphicFramePr>
          <p:cNvPr id="4194307" name="Table 4"/>
          <p:cNvGraphicFramePr>
            <a:graphicFrameLocks noGrp="1"/>
          </p:cNvGraphicFramePr>
          <p:nvPr>
            <p:extLst>
              <p:ext uri="{D42A27DB-BD31-4B8C-83A1-F6EECF244321}">
                <p14:modId xmlns:p14="http://schemas.microsoft.com/office/powerpoint/2010/main" val="2491036796"/>
              </p:ext>
            </p:extLst>
          </p:nvPr>
        </p:nvGraphicFramePr>
        <p:xfrm>
          <a:off x="333972" y="239201"/>
          <a:ext cx="7681023" cy="6320220"/>
        </p:xfrm>
        <a:graphic>
          <a:graphicData uri="http://schemas.openxmlformats.org/drawingml/2006/table">
            <a:tbl>
              <a:tblPr/>
              <a:tblGrid>
                <a:gridCol w="2127224"/>
                <a:gridCol w="2197761"/>
                <a:gridCol w="1366174"/>
                <a:gridCol w="1989864"/>
              </a:tblGrid>
              <a:tr h="693815">
                <a:tc>
                  <a:txBody>
                    <a:bodyPr/>
                    <a:lstStyle/>
                    <a:p>
                      <a:pPr algn="l" rtl="0" fontAlgn="ctr"/>
                      <a:r>
                        <a:rPr lang="en-IN" sz="1800" b="1" i="1" u="none" strike="noStrike" dirty="0">
                          <a:solidFill>
                            <a:srgbClr val="000000"/>
                          </a:solidFill>
                          <a:latin typeface="Century Gothic"/>
                        </a:rPr>
                        <a:t>Location</a:t>
                      </a:r>
                    </a:p>
                  </a:txBody>
                  <a:tcPr marL="83650" marR="9294" marT="9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IN" sz="1800" b="1" i="1" u="none" strike="noStrike">
                          <a:solidFill>
                            <a:srgbClr val="000000"/>
                          </a:solidFill>
                          <a:latin typeface="Century Gothic"/>
                        </a:rPr>
                        <a:t>Local Time</a:t>
                      </a:r>
                    </a:p>
                  </a:txBody>
                  <a:tcPr marL="83650" marR="9294" marT="9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IN" sz="1800" b="1" i="1" u="none" strike="noStrike">
                          <a:solidFill>
                            <a:srgbClr val="000000"/>
                          </a:solidFill>
                          <a:latin typeface="Century Gothic"/>
                        </a:rPr>
                        <a:t>Time Zone</a:t>
                      </a:r>
                    </a:p>
                  </a:txBody>
                  <a:tcPr marL="83650" marR="9294" marT="9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IN" sz="1800" b="1" i="1" u="none" strike="noStrike">
                          <a:solidFill>
                            <a:srgbClr val="000000"/>
                          </a:solidFill>
                          <a:latin typeface="Century Gothic"/>
                        </a:rPr>
                        <a:t>UTC Offset</a:t>
                      </a:r>
                    </a:p>
                  </a:txBody>
                  <a:tcPr marL="83650" marR="9294" marT="9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40723">
                <a:tc>
                  <a:txBody>
                    <a:bodyPr/>
                    <a:lstStyle/>
                    <a:p>
                      <a:pPr algn="l" rtl="0" fontAlgn="ctr"/>
                      <a:r>
                        <a:rPr lang="en-IN" sz="1800" b="1" i="1" u="none" strike="noStrike" dirty="0">
                          <a:solidFill>
                            <a:srgbClr val="000000"/>
                          </a:solidFill>
                          <a:latin typeface="Century Gothic"/>
                        </a:rPr>
                        <a:t>Australian Eastern Time</a:t>
                      </a:r>
                    </a:p>
                  </a:txBody>
                  <a:tcPr marL="83650" marR="9294" marT="9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IN" sz="1800" b="1" i="1" u="none" strike="noStrike" dirty="0">
                          <a:solidFill>
                            <a:srgbClr val="000000"/>
                          </a:solidFill>
                          <a:latin typeface="Century Gothic"/>
                        </a:rPr>
                        <a:t/>
                      </a:r>
                      <a:br>
                        <a:rPr lang="en-IN" sz="1800" b="1" i="1" u="none" strike="noStrike" dirty="0">
                          <a:solidFill>
                            <a:srgbClr val="000000"/>
                          </a:solidFill>
                          <a:latin typeface="Century Gothic"/>
                        </a:rPr>
                      </a:br>
                      <a:r>
                        <a:rPr lang="en-IN" sz="1800" b="1" i="1" u="none" strike="noStrike" dirty="0">
                          <a:solidFill>
                            <a:srgbClr val="000000"/>
                          </a:solidFill>
                          <a:latin typeface="Century Gothic"/>
                        </a:rPr>
                        <a:t>Wed, 21 Mar 2018</a:t>
                      </a:r>
                    </a:p>
                  </a:txBody>
                  <a:tcPr marL="83650" marR="9294" marT="9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IN" sz="1800" b="1" i="1" u="none" strike="noStrike" dirty="0">
                          <a:solidFill>
                            <a:srgbClr val="000000"/>
                          </a:solidFill>
                          <a:latin typeface="Century Gothic"/>
                        </a:rPr>
                        <a:t>AET</a:t>
                      </a:r>
                    </a:p>
                  </a:txBody>
                  <a:tcPr marL="83650" marR="9294" marT="9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IN" sz="1800" b="1" i="1" u="none" strike="noStrike">
                          <a:solidFill>
                            <a:srgbClr val="000000"/>
                          </a:solidFill>
                          <a:latin typeface="Century Gothic"/>
                        </a:rPr>
                        <a:t>(UTC +11) </a:t>
                      </a:r>
                    </a:p>
                  </a:txBody>
                  <a:tcPr marL="83650" marR="9294" marT="9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029881">
                <a:tc>
                  <a:txBody>
                    <a:bodyPr/>
                    <a:lstStyle/>
                    <a:p>
                      <a:pPr algn="l" rtl="0" fontAlgn="t"/>
                      <a:r>
                        <a:rPr lang="en-IN" sz="1800" b="1" i="1" u="sng" strike="noStrike" dirty="0" smtClean="0">
                          <a:solidFill>
                            <a:srgbClr val="000000"/>
                          </a:solidFill>
                          <a:latin typeface="Calibri"/>
                          <a:hlinkClick r:id="rId2"/>
                        </a:rPr>
                        <a:t>Bangalore (</a:t>
                      </a:r>
                      <a:r>
                        <a:rPr lang="en-IN" sz="1800" b="1" i="1" u="sng" strike="noStrike" dirty="0">
                          <a:solidFill>
                            <a:srgbClr val="000000"/>
                          </a:solidFill>
                          <a:latin typeface="Calibri"/>
                          <a:hlinkClick r:id="rId2"/>
                        </a:rPr>
                        <a:t>India - Karnataka)</a:t>
                      </a:r>
                      <a:endParaRPr lang="en-IN" sz="1800" b="1" i="1" u="sng" strike="noStrike" dirty="0">
                        <a:solidFill>
                          <a:srgbClr val="000000"/>
                        </a:solidFill>
                        <a:latin typeface="Calibri"/>
                      </a:endParaRP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none" strike="noStrike" dirty="0">
                          <a:solidFill>
                            <a:srgbClr val="000000"/>
                          </a:solidFill>
                          <a:latin typeface="Century Gothic"/>
                        </a:rPr>
                        <a:t>Tuesday, 20 March 2018, 21:45:00</a:t>
                      </a: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none" strike="noStrike" baseline="0" dirty="0" smtClean="0">
                          <a:solidFill>
                            <a:srgbClr val="000000"/>
                          </a:solidFill>
                          <a:latin typeface="Calibri"/>
                          <a:hlinkClick r:id="rId3"/>
                        </a:rPr>
                        <a:t> </a:t>
                      </a:r>
                      <a:r>
                        <a:rPr lang="en-IN" sz="1800" b="1" i="1" u="none" strike="noStrike" dirty="0" smtClean="0">
                          <a:solidFill>
                            <a:srgbClr val="000000"/>
                          </a:solidFill>
                          <a:latin typeface="Calibri"/>
                          <a:hlinkClick r:id="rId3"/>
                        </a:rPr>
                        <a:t>IST</a:t>
                      </a:r>
                      <a:endParaRPr lang="en-IN" sz="1800" b="1" i="1" u="none" strike="noStrike" dirty="0">
                        <a:solidFill>
                          <a:srgbClr val="000000"/>
                        </a:solidFill>
                        <a:latin typeface="Calibri"/>
                      </a:endParaRP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none" strike="noStrike">
                          <a:solidFill>
                            <a:srgbClr val="000000"/>
                          </a:solidFill>
                          <a:latin typeface="Century Gothic"/>
                        </a:rPr>
                        <a:t>UTC+5:30 hours</a:t>
                      </a: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094927">
                <a:tc>
                  <a:txBody>
                    <a:bodyPr/>
                    <a:lstStyle/>
                    <a:p>
                      <a:pPr algn="l" rtl="0" fontAlgn="t"/>
                      <a:r>
                        <a:rPr lang="en-IN" sz="1800" b="1" i="1" u="sng" strike="noStrike" dirty="0" smtClean="0">
                          <a:solidFill>
                            <a:srgbClr val="000000"/>
                          </a:solidFill>
                          <a:latin typeface="Calibri"/>
                          <a:hlinkClick r:id="rId4"/>
                        </a:rPr>
                        <a:t>Jerusalem (</a:t>
                      </a:r>
                      <a:r>
                        <a:rPr lang="en-IN" sz="1800" b="1" i="1" u="sng" strike="noStrike" dirty="0">
                          <a:solidFill>
                            <a:srgbClr val="000000"/>
                          </a:solidFill>
                          <a:latin typeface="Calibri"/>
                          <a:hlinkClick r:id="rId4"/>
                        </a:rPr>
                        <a:t>Israel)</a:t>
                      </a:r>
                      <a:endParaRPr lang="en-IN" sz="1800" b="1" i="1" u="sng" strike="noStrike" dirty="0">
                        <a:solidFill>
                          <a:srgbClr val="000000"/>
                        </a:solidFill>
                        <a:latin typeface="Calibri"/>
                      </a:endParaRP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none" strike="noStrike" dirty="0">
                          <a:solidFill>
                            <a:srgbClr val="000000"/>
                          </a:solidFill>
                          <a:latin typeface="Century Gothic"/>
                        </a:rPr>
                        <a:t>Tuesday, 20 March 2018, 18:15:00</a:t>
                      </a: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sng" strike="noStrike" dirty="0" smtClean="0">
                          <a:solidFill>
                            <a:srgbClr val="000000"/>
                          </a:solidFill>
                          <a:latin typeface="Calibri"/>
                          <a:hlinkClick r:id="rId5"/>
                        </a:rPr>
                        <a:t> IST</a:t>
                      </a:r>
                      <a:endParaRPr lang="en-IN" sz="1800" b="1" i="1" u="sng" strike="noStrike" dirty="0">
                        <a:solidFill>
                          <a:srgbClr val="000000"/>
                        </a:solidFill>
                        <a:latin typeface="Calibri"/>
                      </a:endParaRP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none" strike="noStrike">
                          <a:solidFill>
                            <a:srgbClr val="000000"/>
                          </a:solidFill>
                          <a:latin typeface="Century Gothic"/>
                        </a:rPr>
                        <a:t>UTC+2 hours</a:t>
                      </a: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116608">
                <a:tc>
                  <a:txBody>
                    <a:bodyPr/>
                    <a:lstStyle/>
                    <a:p>
                      <a:pPr algn="l" rtl="0" fontAlgn="t"/>
                      <a:r>
                        <a:rPr lang="en-IN" sz="1800" b="1" i="1" u="none" strike="noStrike">
                          <a:solidFill>
                            <a:srgbClr val="000000"/>
                          </a:solidFill>
                          <a:latin typeface="Century Gothic"/>
                        </a:rPr>
                        <a:t>Corresponding UTC (GMT)</a:t>
                      </a: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sng" strike="noStrike">
                          <a:solidFill>
                            <a:srgbClr val="000000"/>
                          </a:solidFill>
                          <a:latin typeface="Calibri"/>
                          <a:hlinkClick r:id="rId6"/>
                        </a:rPr>
                        <a:t>Tuesday, 20 March 2018, 16:15:00</a:t>
                      </a:r>
                      <a:endParaRPr lang="en-IN" sz="1800" b="1" i="1" u="sng" strike="noStrike">
                        <a:solidFill>
                          <a:srgbClr val="000000"/>
                        </a:solidFill>
                        <a:latin typeface="Calibri"/>
                      </a:endParaRP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none" strike="noStrike">
                          <a:solidFill>
                            <a:srgbClr val="000000"/>
                          </a:solidFill>
                          <a:latin typeface="Century Gothic"/>
                        </a:rPr>
                        <a:t> </a:t>
                      </a: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none" strike="noStrike">
                          <a:solidFill>
                            <a:srgbClr val="000000"/>
                          </a:solidFill>
                          <a:latin typeface="Century Gothic"/>
                        </a:rPr>
                        <a:t> </a:t>
                      </a: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44266">
                <a:tc>
                  <a:txBody>
                    <a:bodyPr/>
                    <a:lstStyle/>
                    <a:p>
                      <a:pPr algn="l" rtl="0" fontAlgn="t"/>
                      <a:r>
                        <a:rPr lang="en-IN" sz="1800" b="1" i="1" u="sng" strike="noStrike" dirty="0" smtClean="0">
                          <a:solidFill>
                            <a:srgbClr val="000000"/>
                          </a:solidFill>
                          <a:latin typeface="Calibri"/>
                          <a:hlinkClick r:id="rId7"/>
                        </a:rPr>
                        <a:t>Calgary (</a:t>
                      </a:r>
                      <a:r>
                        <a:rPr lang="en-IN" sz="1800" b="1" i="1" u="sng" strike="noStrike" dirty="0">
                          <a:solidFill>
                            <a:srgbClr val="000000"/>
                          </a:solidFill>
                          <a:latin typeface="Calibri"/>
                          <a:hlinkClick r:id="rId7"/>
                        </a:rPr>
                        <a:t>Canada - Alberta)</a:t>
                      </a:r>
                      <a:endParaRPr lang="en-IN" sz="1800" b="1" i="1" u="sng" strike="noStrike" dirty="0">
                        <a:solidFill>
                          <a:srgbClr val="000000"/>
                        </a:solidFill>
                        <a:latin typeface="Calibri"/>
                      </a:endParaRP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none" strike="noStrike">
                          <a:solidFill>
                            <a:srgbClr val="000000"/>
                          </a:solidFill>
                          <a:latin typeface="Century Gothic"/>
                        </a:rPr>
                        <a:t>Tuesday, 20 March 2018, 10:15:00</a:t>
                      </a: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sng" strike="noStrike" dirty="0" smtClean="0">
                          <a:solidFill>
                            <a:srgbClr val="000000"/>
                          </a:solidFill>
                          <a:latin typeface="Calibri"/>
                          <a:hlinkClick r:id="rId8"/>
                        </a:rPr>
                        <a:t> MDT</a:t>
                      </a:r>
                      <a:endParaRPr lang="en-IN" sz="1800" b="1" i="1" u="sng" strike="noStrike" dirty="0">
                        <a:solidFill>
                          <a:srgbClr val="000000"/>
                        </a:solidFill>
                        <a:latin typeface="Calibri"/>
                      </a:endParaRP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IN" sz="1800" b="1" i="1" u="none" strike="noStrike" dirty="0">
                          <a:solidFill>
                            <a:srgbClr val="000000"/>
                          </a:solidFill>
                          <a:latin typeface="Century Gothic"/>
                        </a:rPr>
                        <a:t>UTC-6 hours</a:t>
                      </a:r>
                    </a:p>
                  </a:txBody>
                  <a:tcPr marL="9294" marR="9294" marT="92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1048641" name="Slide Number Placeholder 5"/>
          <p:cNvSpPr>
            <a:spLocks noGrp="1"/>
          </p:cNvSpPr>
          <p:nvPr>
            <p:ph type="sldNum" sz="quarter" idx="12"/>
          </p:nvPr>
        </p:nvSpPr>
        <p:spPr/>
        <p:txBody>
          <a:bodyPr/>
          <a:lstStyle/>
          <a:p>
            <a:fld id="{FCAB03BE-6AEB-4DA3-9D0F-932874C8E23F}" type="slidenum">
              <a:rPr lang="en-US" b="1" smtClean="0">
                <a:solidFill>
                  <a:schemeClr val="bg1"/>
                </a:solidFill>
              </a:rPr>
              <a:pPr/>
              <a:t>8</a:t>
            </a:fld>
            <a:endParaRPr lang="en-US"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4194307"/>
                                        </p:tgtEl>
                                        <p:attrNameLst>
                                          <p:attrName>style.visibility</p:attrName>
                                        </p:attrNameLst>
                                      </p:cBhvr>
                                      <p:to>
                                        <p:strVal val="visible"/>
                                      </p:to>
                                    </p:set>
                                    <p:animEffect transition="in" filter="randombar(horizontal)">
                                      <p:cBhvr>
                                        <p:cTn id="7" dur="2000"/>
                                        <p:tgtEl>
                                          <p:spTgt spid="4194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extBox 3"/>
          <p:cNvSpPr txBox="1"/>
          <p:nvPr/>
        </p:nvSpPr>
        <p:spPr>
          <a:xfrm>
            <a:off x="601884" y="840273"/>
            <a:ext cx="9540599" cy="1569660"/>
          </a:xfrm>
          <a:prstGeom prst="rect">
            <a:avLst/>
          </a:prstGeom>
          <a:noFill/>
          <a:ln>
            <a:noFill/>
          </a:ln>
        </p:spPr>
        <p:txBody>
          <a:bodyPr wrap="square" rtlCol="0">
            <a:spAutoFit/>
          </a:bodyPr>
          <a:lstStyle/>
          <a:p>
            <a:r>
              <a:rPr lang="en-US" sz="2400" b="1" dirty="0"/>
              <a:t>I have taken IST </a:t>
            </a:r>
            <a:r>
              <a:rPr lang="en-US" sz="2400" b="1" dirty="0" smtClean="0">
                <a:solidFill>
                  <a:srgbClr val="FF0000"/>
                </a:solidFill>
              </a:rPr>
              <a:t>(Indian </a:t>
            </a:r>
            <a:r>
              <a:rPr lang="en-US" sz="2400" b="1" dirty="0">
                <a:solidFill>
                  <a:srgbClr val="FF0000"/>
                </a:solidFill>
              </a:rPr>
              <a:t>standard </a:t>
            </a:r>
            <a:r>
              <a:rPr lang="en-US" sz="2400" b="1" dirty="0" smtClean="0">
                <a:solidFill>
                  <a:srgbClr val="FF0000"/>
                </a:solidFill>
              </a:rPr>
              <a:t>time) </a:t>
            </a:r>
            <a:r>
              <a:rPr lang="en-US" sz="2400" b="1" dirty="0"/>
              <a:t>as an example to determine the </a:t>
            </a:r>
            <a:r>
              <a:rPr lang="en-US" sz="2400" b="1" dirty="0" smtClean="0">
                <a:solidFill>
                  <a:srgbClr val="FF0000"/>
                </a:solidFill>
              </a:rPr>
              <a:t>Tekufah.  </a:t>
            </a:r>
            <a:r>
              <a:rPr lang="en-US" sz="2400" b="1" dirty="0" smtClean="0"/>
              <a:t>As </a:t>
            </a:r>
            <a:r>
              <a:rPr lang="en-US" sz="2400" b="1" dirty="0"/>
              <a:t>per </a:t>
            </a:r>
            <a:r>
              <a:rPr lang="en-US" sz="2400" b="1" dirty="0" smtClean="0"/>
              <a:t>NASA, </a:t>
            </a:r>
            <a:r>
              <a:rPr lang="en-US" sz="2400" b="1" dirty="0"/>
              <a:t>the peak </a:t>
            </a:r>
            <a:r>
              <a:rPr lang="en-US" sz="2400" b="1" dirty="0" smtClean="0">
                <a:solidFill>
                  <a:srgbClr val="FF0000"/>
                </a:solidFill>
              </a:rPr>
              <a:t>Tekufah </a:t>
            </a:r>
            <a:r>
              <a:rPr lang="en-US" sz="2400" b="1" dirty="0"/>
              <a:t>time </a:t>
            </a:r>
            <a:r>
              <a:rPr lang="en-US" sz="2400" b="1" dirty="0" smtClean="0"/>
              <a:t>is </a:t>
            </a:r>
            <a:r>
              <a:rPr lang="en-IN" sz="2400" b="1" dirty="0" smtClean="0">
                <a:solidFill>
                  <a:srgbClr val="FF0000"/>
                </a:solidFill>
              </a:rPr>
              <a:t>Tuesday</a:t>
            </a:r>
            <a:r>
              <a:rPr lang="en-IN" sz="2400" b="1" dirty="0">
                <a:solidFill>
                  <a:srgbClr val="FF0000"/>
                </a:solidFill>
              </a:rPr>
              <a:t>, 20 March 2018, 21:45:00 </a:t>
            </a:r>
            <a:r>
              <a:rPr lang="en-IN" sz="2400" b="1" dirty="0" smtClean="0">
                <a:solidFill>
                  <a:srgbClr val="FF0000"/>
                </a:solidFill>
              </a:rPr>
              <a:t>[9:45 </a:t>
            </a:r>
            <a:r>
              <a:rPr lang="en-IN" sz="2400" b="1" dirty="0">
                <a:solidFill>
                  <a:srgbClr val="FF0000"/>
                </a:solidFill>
              </a:rPr>
              <a:t>PM</a:t>
            </a:r>
            <a:r>
              <a:rPr lang="en-IN" sz="2400" b="1" dirty="0" smtClean="0">
                <a:solidFill>
                  <a:srgbClr val="FF0000"/>
                </a:solidFill>
              </a:rPr>
              <a:t>].</a:t>
            </a:r>
            <a:endParaRPr lang="en-IN" sz="2400" b="1" dirty="0">
              <a:solidFill>
                <a:srgbClr val="FF0000"/>
              </a:solidFill>
            </a:endParaRPr>
          </a:p>
          <a:p>
            <a:r>
              <a:rPr lang="en-US" sz="2400" b="1" dirty="0">
                <a:latin typeface="Roboto"/>
              </a:rPr>
              <a:t>For this time I have the day as </a:t>
            </a:r>
            <a:r>
              <a:rPr lang="en-US" sz="2400" b="1" dirty="0" smtClean="0">
                <a:latin typeface="Roboto"/>
              </a:rPr>
              <a:t>found on the table below:</a:t>
            </a:r>
            <a:endParaRPr lang="en-IN" sz="2000" dirty="0">
              <a:solidFill>
                <a:srgbClr val="FF0000"/>
              </a:solidFill>
            </a:endParaRPr>
          </a:p>
        </p:txBody>
      </p:sp>
      <p:graphicFrame>
        <p:nvGraphicFramePr>
          <p:cNvPr id="4194308" name="Table 6"/>
          <p:cNvGraphicFramePr>
            <a:graphicFrameLocks noGrp="1"/>
          </p:cNvGraphicFramePr>
          <p:nvPr>
            <p:extLst>
              <p:ext uri="{D42A27DB-BD31-4B8C-83A1-F6EECF244321}">
                <p14:modId xmlns:p14="http://schemas.microsoft.com/office/powerpoint/2010/main" val="512338868"/>
              </p:ext>
            </p:extLst>
          </p:nvPr>
        </p:nvGraphicFramePr>
        <p:xfrm>
          <a:off x="2324183" y="2897350"/>
          <a:ext cx="6096000" cy="762617"/>
        </p:xfrm>
        <a:graphic>
          <a:graphicData uri="http://schemas.openxmlformats.org/drawingml/2006/table">
            <a:tbl>
              <a:tblPr firstRow="1" bandRow="1">
                <a:tableStyleId>{7DF18680-E054-41AD-8BC1-D1AEF772440D}</a:tableStyleId>
              </a:tblPr>
              <a:tblGrid>
                <a:gridCol w="3048000"/>
                <a:gridCol w="3048000"/>
              </a:tblGrid>
              <a:tr h="396857">
                <a:tc>
                  <a:txBody>
                    <a:bodyPr/>
                    <a:lstStyle/>
                    <a:p>
                      <a:r>
                        <a:rPr lang="en-US" dirty="0" smtClean="0"/>
                        <a:t>ROMAN</a:t>
                      </a:r>
                      <a:r>
                        <a:rPr lang="en-US" baseline="0" dirty="0" smtClean="0"/>
                        <a:t> RECKONING</a:t>
                      </a:r>
                      <a:endParaRPr lang="en-IN" dirty="0"/>
                    </a:p>
                  </a:txBody>
                  <a:tcPr/>
                </a:tc>
                <a:tc>
                  <a:txBody>
                    <a:bodyPr/>
                    <a:lstStyle/>
                    <a:p>
                      <a:r>
                        <a:rPr lang="en-US" dirty="0" smtClean="0"/>
                        <a:t> TUESDAY </a:t>
                      </a:r>
                      <a:endParaRPr lang="en-IN" dirty="0"/>
                    </a:p>
                  </a:txBody>
                  <a:tcPr/>
                </a:tc>
              </a:tr>
              <a:tr h="0">
                <a:tc>
                  <a:txBody>
                    <a:bodyPr/>
                    <a:lstStyle/>
                    <a:p>
                      <a:r>
                        <a:rPr lang="en-US" b="1" smtClean="0"/>
                        <a:t>GOD’S  DAY</a:t>
                      </a:r>
                      <a:r>
                        <a:rPr lang="en-US" b="1" baseline="0" smtClean="0"/>
                        <a:t> </a:t>
                      </a:r>
                      <a:endParaRPr lang="en-IN" b="1" dirty="0"/>
                    </a:p>
                  </a:txBody>
                  <a:tcPr/>
                </a:tc>
                <a:tc>
                  <a:txBody>
                    <a:bodyPr/>
                    <a:lstStyle/>
                    <a:p>
                      <a:r>
                        <a:rPr lang="en-US" b="1" dirty="0" smtClean="0"/>
                        <a:t>3</a:t>
                      </a:r>
                      <a:r>
                        <a:rPr lang="en-US" b="1" baseline="30000" dirty="0" smtClean="0"/>
                        <a:t>rd</a:t>
                      </a:r>
                      <a:r>
                        <a:rPr lang="en-US" b="1" dirty="0" smtClean="0"/>
                        <a:t> </a:t>
                      </a:r>
                      <a:r>
                        <a:rPr lang="en-US" b="1" baseline="0" dirty="0" smtClean="0"/>
                        <a:t>cycle (</a:t>
                      </a:r>
                      <a:r>
                        <a:rPr lang="en-US" b="1" dirty="0" smtClean="0"/>
                        <a:t>Tuesday)</a:t>
                      </a:r>
                      <a:endParaRPr lang="en-IN" b="1" dirty="0"/>
                    </a:p>
                  </a:txBody>
                  <a:tcPr/>
                </a:tc>
              </a:tr>
            </a:tbl>
          </a:graphicData>
        </a:graphic>
      </p:graphicFrame>
      <p:sp>
        <p:nvSpPr>
          <p:cNvPr id="1048643" name="Title 1"/>
          <p:cNvSpPr>
            <a:spLocks noGrp="1"/>
          </p:cNvSpPr>
          <p:nvPr>
            <p:ph type="title"/>
          </p:nvPr>
        </p:nvSpPr>
        <p:spPr>
          <a:xfrm>
            <a:off x="1193965" y="4231759"/>
            <a:ext cx="8356436" cy="1063325"/>
          </a:xfrm>
          <a:noFill/>
          <a:ln w="76200">
            <a:solidFill>
              <a:srgbClr val="DF9931"/>
            </a:solidFill>
          </a:ln>
          <a:scene3d>
            <a:camera prst="orthographicFront"/>
            <a:lightRig rig="threePt" dir="t"/>
          </a:scene3d>
          <a:sp3d>
            <a:bevelT prst="angle"/>
          </a:sp3d>
        </p:spPr>
        <p:txBody>
          <a:bodyPr/>
          <a:lstStyle/>
          <a:p>
            <a:pPr algn="ctr"/>
            <a:r>
              <a:rPr lang="en-US" sz="3200" b="1" dirty="0" smtClean="0"/>
              <a:t>Now we are going to use the Stellarium software for the equinox study. </a:t>
            </a:r>
            <a:endParaRPr lang="en-US" sz="3200" b="1" dirty="0"/>
          </a:p>
        </p:txBody>
      </p:sp>
      <p:sp>
        <p:nvSpPr>
          <p:cNvPr id="1048644" name="Slide Number Placeholder 9"/>
          <p:cNvSpPr>
            <a:spLocks noGrp="1"/>
          </p:cNvSpPr>
          <p:nvPr>
            <p:ph type="sldNum" sz="quarter" idx="12"/>
          </p:nvPr>
        </p:nvSpPr>
        <p:spPr/>
        <p:txBody>
          <a:bodyPr/>
          <a:lstStyle/>
          <a:p>
            <a:fld id="{FCAB03BE-6AEB-4DA3-9D0F-932874C8E23F}" type="slidenum">
              <a:rPr lang="en-US" smtClean="0">
                <a:solidFill>
                  <a:schemeClr val="bg1"/>
                </a:solidFill>
              </a:rPr>
              <a:pPr/>
              <a:t>9</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4194308"/>
                                        </p:tgtEl>
                                        <p:attrNameLst>
                                          <p:attrName>style.visibility</p:attrName>
                                        </p:attrNameLst>
                                      </p:cBhvr>
                                      <p:to>
                                        <p:strVal val="visible"/>
                                      </p:to>
                                    </p:set>
                                    <p:animEffect transition="in" filter="barn(inVertical)">
                                      <p:cBhvr>
                                        <p:cTn id="7" dur="1500"/>
                                        <p:tgtEl>
                                          <p:spTgt spid="41943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48643"/>
                                        </p:tgtEl>
                                        <p:attrNameLst>
                                          <p:attrName>style.visibility</p:attrName>
                                        </p:attrNameLst>
                                      </p:cBhvr>
                                      <p:to>
                                        <p:strVal val="visible"/>
                                      </p:to>
                                    </p:set>
                                    <p:animEffect transition="in" filter="fade">
                                      <p:cBhvr>
                                        <p:cTn id="12" dur="1000"/>
                                        <p:tgtEl>
                                          <p:spTgt spid="1048643"/>
                                        </p:tgtEl>
                                      </p:cBhvr>
                                    </p:animEffect>
                                    <p:anim calcmode="lin" valueType="num">
                                      <p:cBhvr>
                                        <p:cTn id="13" dur="1000" fill="hold"/>
                                        <p:tgtEl>
                                          <p:spTgt spid="1048643"/>
                                        </p:tgtEl>
                                        <p:attrNameLst>
                                          <p:attrName>ppt_x</p:attrName>
                                        </p:attrNameLst>
                                      </p:cBhvr>
                                      <p:tavLst>
                                        <p:tav tm="0">
                                          <p:val>
                                            <p:strVal val="#ppt_x"/>
                                          </p:val>
                                        </p:tav>
                                        <p:tav tm="100000">
                                          <p:val>
                                            <p:strVal val="#ppt_x"/>
                                          </p:val>
                                        </p:tav>
                                      </p:tavLst>
                                    </p:anim>
                                    <p:anim calcmode="lin" valueType="num">
                                      <p:cBhvr>
                                        <p:cTn id="14" dur="1000" fill="hold"/>
                                        <p:tgtEl>
                                          <p:spTgt spid="10486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945</Words>
  <Application>Microsoft Office PowerPoint</Application>
  <PresentationFormat>Custom</PresentationFormat>
  <Paragraphs>238</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Ion</vt:lpstr>
      <vt:lpstr>Worksheet</vt:lpstr>
      <vt:lpstr>PowerPoint Presentation</vt:lpstr>
      <vt:lpstr>PowerPoint Presentation</vt:lpstr>
      <vt:lpstr>An equinox, sometimes called an even night, is commonly regarded as the moment when the plane (extended indefinitely in all directions) of  Earth's equator passes through the center of the Sun, which occurs twice each year:  around  20 March and 22–23 September.  In other words, it is the point at which the center of the visible Sun is directly above the Equator.</vt:lpstr>
      <vt:lpstr>PowerPoint Presentation</vt:lpstr>
      <vt:lpstr>PowerPoint Presentation</vt:lpstr>
      <vt:lpstr>Many might wonder what’s with this celestial equator.   Was it discovered in ancient times ??  People may or may not have figured out the celestial equator but one thing for sure is that celestial equator and north celestial  pole  are related .  In the night sky the North pole star would always be constant at particular place .  So people would look to this star and construct an imaginary line as in the below figure . Using this north pole star, we can determine the equator.  The Equator and the north pole star are at an angle of 90 degrees . This principle is involved in the construction of an equatorial sundial . </vt:lpstr>
      <vt:lpstr>PowerPoint Presentation</vt:lpstr>
      <vt:lpstr>PowerPoint Presentation</vt:lpstr>
      <vt:lpstr>Now we are going to use the Stellarium software for the equinox study. </vt:lpstr>
      <vt:lpstr>PowerPoint Presentation</vt:lpstr>
      <vt:lpstr>PowerPoint Presentation</vt:lpstr>
      <vt:lpstr>In this software, the Stellarium blue line indicates the equator of the earth.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we know we always have to watch for the  mark or sign.  Assuming the fact that the Equinox measuring device has markings on it, we can come to conclusions regarding the beginning of the day.</vt:lpstr>
      <vt:lpstr>Let us use an example from Australia.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Sahil George Xavier</dc:creator>
  <cp:lastModifiedBy>Rae</cp:lastModifiedBy>
  <cp:revision>48</cp:revision>
  <dcterms:created xsi:type="dcterms:W3CDTF">2018-09-19T01:23:30Z</dcterms:created>
  <dcterms:modified xsi:type="dcterms:W3CDTF">2018-10-14T20:15:37Z</dcterms:modified>
</cp:coreProperties>
</file>