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62" r:id="rId2"/>
    <p:sldMasterId id="2147483870" r:id="rId3"/>
    <p:sldMasterId id="2147483984" r:id="rId4"/>
    <p:sldMasterId id="2147484020" r:id="rId5"/>
    <p:sldMasterId id="2147484098" r:id="rId6"/>
    <p:sldMasterId id="2147484134" r:id="rId7"/>
    <p:sldMasterId id="2147484146" r:id="rId8"/>
  </p:sldMasterIdLst>
  <p:notesMasterIdLst>
    <p:notesMasterId r:id="rId109"/>
  </p:notesMasterIdLst>
  <p:handoutMasterIdLst>
    <p:handoutMasterId r:id="rId110"/>
  </p:handoutMasterIdLst>
  <p:sldIdLst>
    <p:sldId id="1517" r:id="rId9"/>
    <p:sldId id="1430" r:id="rId10"/>
    <p:sldId id="1487" r:id="rId11"/>
    <p:sldId id="1488" r:id="rId12"/>
    <p:sldId id="1489" r:id="rId13"/>
    <p:sldId id="1396" r:id="rId14"/>
    <p:sldId id="1466" r:id="rId15"/>
    <p:sldId id="1495" r:id="rId16"/>
    <p:sldId id="1494" r:id="rId17"/>
    <p:sldId id="1500" r:id="rId18"/>
    <p:sldId id="1397" r:id="rId19"/>
    <p:sldId id="1431" r:id="rId20"/>
    <p:sldId id="1399" r:id="rId21"/>
    <p:sldId id="1392" r:id="rId22"/>
    <p:sldId id="928" r:id="rId23"/>
    <p:sldId id="1497" r:id="rId24"/>
    <p:sldId id="1125" r:id="rId25"/>
    <p:sldId id="1130" r:id="rId26"/>
    <p:sldId id="1131" r:id="rId27"/>
    <p:sldId id="1132" r:id="rId28"/>
    <p:sldId id="1134" r:id="rId29"/>
    <p:sldId id="1401" r:id="rId30"/>
    <p:sldId id="1133" r:id="rId31"/>
    <p:sldId id="1126" r:id="rId32"/>
    <p:sldId id="1414" r:id="rId33"/>
    <p:sldId id="1467" r:id="rId34"/>
    <p:sldId id="1358" r:id="rId35"/>
    <p:sldId id="1129" r:id="rId36"/>
    <p:sldId id="1469" r:id="rId37"/>
    <p:sldId id="1140" r:id="rId38"/>
    <p:sldId id="1482" r:id="rId39"/>
    <p:sldId id="1470" r:id="rId40"/>
    <p:sldId id="1364" r:id="rId41"/>
    <p:sldId id="1365" r:id="rId42"/>
    <p:sldId id="1372" r:id="rId43"/>
    <p:sldId id="1353" r:id="rId44"/>
    <p:sldId id="1143" r:id="rId45"/>
    <p:sldId id="1141" r:id="rId46"/>
    <p:sldId id="1366" r:id="rId47"/>
    <p:sldId id="1367" r:id="rId48"/>
    <p:sldId id="1138" r:id="rId49"/>
    <p:sldId id="1142" r:id="rId50"/>
    <p:sldId id="1483" r:id="rId51"/>
    <p:sldId id="1472" r:id="rId52"/>
    <p:sldId id="1144" r:id="rId53"/>
    <p:sldId id="1474" r:id="rId54"/>
    <p:sldId id="1473" r:id="rId55"/>
    <p:sldId id="1145" r:id="rId56"/>
    <p:sldId id="1485" r:id="rId57"/>
    <p:sldId id="1475" r:id="rId58"/>
    <p:sldId id="1146" r:id="rId59"/>
    <p:sldId id="1147" r:id="rId60"/>
    <p:sldId id="1476" r:id="rId61"/>
    <p:sldId id="1148" r:id="rId62"/>
    <p:sldId id="1149" r:id="rId63"/>
    <p:sldId id="1153" r:id="rId64"/>
    <p:sldId id="1137" r:id="rId65"/>
    <p:sldId id="1439" r:id="rId66"/>
    <p:sldId id="1339" r:id="rId67"/>
    <p:sldId id="1477" r:id="rId68"/>
    <p:sldId id="1150" r:id="rId69"/>
    <p:sldId id="1154" r:id="rId70"/>
    <p:sldId id="1490" r:id="rId71"/>
    <p:sldId id="1460" r:id="rId72"/>
    <p:sldId id="1444" r:id="rId73"/>
    <p:sldId id="1478" r:id="rId74"/>
    <p:sldId id="1493" r:id="rId75"/>
    <p:sldId id="982" r:id="rId76"/>
    <p:sldId id="983" r:id="rId77"/>
    <p:sldId id="984" r:id="rId78"/>
    <p:sldId id="1492" r:id="rId79"/>
    <p:sldId id="1491" r:id="rId80"/>
    <p:sldId id="985" r:id="rId81"/>
    <p:sldId id="986" r:id="rId82"/>
    <p:sldId id="987" r:id="rId83"/>
    <p:sldId id="988" r:id="rId84"/>
    <p:sldId id="1479" r:id="rId85"/>
    <p:sldId id="1157" r:id="rId86"/>
    <p:sldId id="1160" r:id="rId87"/>
    <p:sldId id="1332" r:id="rId88"/>
    <p:sldId id="1333" r:id="rId89"/>
    <p:sldId id="1480" r:id="rId90"/>
    <p:sldId id="1158" r:id="rId91"/>
    <p:sldId id="1151" r:id="rId92"/>
    <p:sldId id="1330" r:id="rId93"/>
    <p:sldId id="1161" r:id="rId94"/>
    <p:sldId id="1162" r:id="rId95"/>
    <p:sldId id="1457" r:id="rId96"/>
    <p:sldId id="1163" r:id="rId97"/>
    <p:sldId id="1481" r:id="rId98"/>
    <p:sldId id="1164" r:id="rId99"/>
    <p:sldId id="1458" r:id="rId100"/>
    <p:sldId id="1165" r:id="rId101"/>
    <p:sldId id="1501" r:id="rId102"/>
    <p:sldId id="1516" r:id="rId103"/>
    <p:sldId id="1509" r:id="rId104"/>
    <p:sldId id="1504" r:id="rId105"/>
    <p:sldId id="1502" r:id="rId106"/>
    <p:sldId id="1515" r:id="rId107"/>
    <p:sldId id="1461" r:id="rId108"/>
  </p:sldIdLst>
  <p:sldSz cx="12192000" cy="6858000"/>
  <p:notesSz cx="6400800" cy="117316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e" initials="R" lastIdx="80" clrIdx="0"/>
  <p:cmAuthor id="1" name="Timothy" initials="T" lastIdx="2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002F"/>
    <a:srgbClr val="B83D68"/>
    <a:srgbClr val="CCFF33"/>
    <a:srgbClr val="494E16"/>
    <a:srgbClr val="006600"/>
    <a:srgbClr val="FFC9DB"/>
    <a:srgbClr val="A7574F"/>
    <a:srgbClr val="000000"/>
    <a:srgbClr val="C4D6EB"/>
    <a:srgbClr val="5125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22" autoAdjust="0"/>
    <p:restoredTop sz="92385" autoAdjust="0"/>
  </p:normalViewPr>
  <p:slideViewPr>
    <p:cSldViewPr>
      <p:cViewPr varScale="1">
        <p:scale>
          <a:sx n="112" d="100"/>
          <a:sy n="112" d="100"/>
        </p:scale>
        <p:origin x="78" y="108"/>
      </p:cViewPr>
      <p:guideLst>
        <p:guide orient="horz" pos="2160"/>
        <p:guide pos="3840"/>
      </p:guideLst>
    </p:cSldViewPr>
  </p:slideViewPr>
  <p:notesTextViewPr>
    <p:cViewPr>
      <p:scale>
        <a:sx n="75" d="100"/>
        <a:sy n="75"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presProps" Target="presProps.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viewProps" Target="viewProp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notesMaster" Target="notesMasters/notesMaster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handoutMaster" Target="handoutMasters/handoutMaster1.xml"/><Relationship Id="rId115" Type="http://schemas.openxmlformats.org/officeDocument/2006/relationships/tableStyles" Target="tableStyle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AB90E7-68D3-4641-9F82-69B9DE1B8678}" type="doc">
      <dgm:prSet loTypeId="urn:microsoft.com/office/officeart/2005/8/layout/vList4" loCatId="list" qsTypeId="urn:microsoft.com/office/officeart/2005/8/quickstyle/3d1" qsCatId="3D" csTypeId="urn:microsoft.com/office/officeart/2005/8/colors/colorful2" csCatId="colorful" phldr="1"/>
      <dgm:spPr/>
      <dgm:t>
        <a:bodyPr/>
        <a:lstStyle/>
        <a:p>
          <a:endParaRPr lang="en-US"/>
        </a:p>
      </dgm:t>
    </dgm:pt>
    <dgm:pt modelId="{DF9F5466-862B-4940-90E4-E28E7DA10901}">
      <dgm:prSet phldrT="[Text]" phldr="1"/>
      <dgm:spPr/>
      <dgm:t>
        <a:bodyPr/>
        <a:lstStyle/>
        <a:p>
          <a:pPr algn="l"/>
          <a:endParaRPr lang="en-US"/>
        </a:p>
      </dgm:t>
    </dgm:pt>
    <dgm:pt modelId="{AD742840-2E35-41F3-ACEA-08D86DDE4C27}" type="parTrans" cxnId="{A500797C-E305-4C51-8D78-CFEC659849F2}">
      <dgm:prSet/>
      <dgm:spPr/>
      <dgm:t>
        <a:bodyPr/>
        <a:lstStyle/>
        <a:p>
          <a:endParaRPr lang="en-US"/>
        </a:p>
      </dgm:t>
    </dgm:pt>
    <dgm:pt modelId="{ABBDEA39-9877-471A-82A8-90F5AE822C27}" type="sibTrans" cxnId="{A500797C-E305-4C51-8D78-CFEC659849F2}">
      <dgm:prSet/>
      <dgm:spPr/>
      <dgm:t>
        <a:bodyPr/>
        <a:lstStyle/>
        <a:p>
          <a:endParaRPr lang="en-US"/>
        </a:p>
      </dgm:t>
    </dgm:pt>
    <dgm:pt modelId="{E40EA1C4-B1BB-4646-B011-CB7FCDC97596}">
      <dgm:prSet phldrT="[Text]" phldr="1"/>
      <dgm:spPr/>
      <dgm:t>
        <a:bodyPr/>
        <a:lstStyle/>
        <a:p>
          <a:pPr algn="l"/>
          <a:endParaRPr lang="en-US" dirty="0"/>
        </a:p>
      </dgm:t>
    </dgm:pt>
    <dgm:pt modelId="{2A3CB316-C2B5-4A36-A3FA-87113FAF5D8B}" type="parTrans" cxnId="{3F7CE18C-3C84-4C04-AC7B-0D531AFC9474}">
      <dgm:prSet/>
      <dgm:spPr/>
      <dgm:t>
        <a:bodyPr/>
        <a:lstStyle/>
        <a:p>
          <a:endParaRPr lang="en-US"/>
        </a:p>
      </dgm:t>
    </dgm:pt>
    <dgm:pt modelId="{0612DA88-3019-48F5-9B3F-F6FD7A3FE571}" type="sibTrans" cxnId="{3F7CE18C-3C84-4C04-AC7B-0D531AFC9474}">
      <dgm:prSet/>
      <dgm:spPr/>
      <dgm:t>
        <a:bodyPr/>
        <a:lstStyle/>
        <a:p>
          <a:endParaRPr lang="en-US"/>
        </a:p>
      </dgm:t>
    </dgm:pt>
    <dgm:pt modelId="{38F2C4CB-9348-477A-9861-9E29165B5291}">
      <dgm:prSet phldrT="[Text]" phldr="1"/>
      <dgm:spPr/>
      <dgm:t>
        <a:bodyPr/>
        <a:lstStyle/>
        <a:p>
          <a:pPr algn="l"/>
          <a:endParaRPr lang="en-US"/>
        </a:p>
      </dgm:t>
    </dgm:pt>
    <dgm:pt modelId="{7D867DAB-31AE-4243-8848-734F7D17DA89}" type="parTrans" cxnId="{6AB41E38-D124-45E2-8EC7-C211F3D079C2}">
      <dgm:prSet/>
      <dgm:spPr/>
      <dgm:t>
        <a:bodyPr/>
        <a:lstStyle/>
        <a:p>
          <a:endParaRPr lang="en-US"/>
        </a:p>
      </dgm:t>
    </dgm:pt>
    <dgm:pt modelId="{FF4AC910-03C2-40DF-B2C3-CF08ED67DB3C}" type="sibTrans" cxnId="{6AB41E38-D124-45E2-8EC7-C211F3D079C2}">
      <dgm:prSet/>
      <dgm:spPr/>
      <dgm:t>
        <a:bodyPr/>
        <a:lstStyle/>
        <a:p>
          <a:endParaRPr lang="en-US"/>
        </a:p>
      </dgm:t>
    </dgm:pt>
    <dgm:pt modelId="{BF0F2530-0CB8-4BED-A20F-52056F6B59F6}">
      <dgm:prSet phldrT="[Text]"/>
      <dgm:spPr/>
      <dgm:t>
        <a:bodyPr/>
        <a:lstStyle/>
        <a:p>
          <a:endParaRPr lang="en-US"/>
        </a:p>
      </dgm:t>
    </dgm:pt>
    <dgm:pt modelId="{1F0D3C94-935A-4A76-AC69-171489FEC928}" type="parTrans" cxnId="{A5BD6195-AEF9-43F4-824A-6A9D03D45686}">
      <dgm:prSet/>
      <dgm:spPr/>
      <dgm:t>
        <a:bodyPr/>
        <a:lstStyle/>
        <a:p>
          <a:endParaRPr lang="en-US"/>
        </a:p>
      </dgm:t>
    </dgm:pt>
    <dgm:pt modelId="{820045EB-AC87-4C54-81F9-F60FA3752521}" type="sibTrans" cxnId="{A5BD6195-AEF9-43F4-824A-6A9D03D45686}">
      <dgm:prSet/>
      <dgm:spPr/>
      <dgm:t>
        <a:bodyPr/>
        <a:lstStyle/>
        <a:p>
          <a:endParaRPr lang="en-US"/>
        </a:p>
      </dgm:t>
    </dgm:pt>
    <dgm:pt modelId="{99EC38EB-9856-4D90-B9C8-BF196CAFE4EC}">
      <dgm:prSet phldrT="[Text]"/>
      <dgm:spPr/>
      <dgm:t>
        <a:bodyPr/>
        <a:lstStyle/>
        <a:p>
          <a:endParaRPr lang="en-US"/>
        </a:p>
      </dgm:t>
    </dgm:pt>
    <dgm:pt modelId="{7E3066C9-71C8-4A4A-B544-65D8CFA0CBE4}" type="parTrans" cxnId="{D4BBB410-40B8-4FC5-B871-E1AA389471CE}">
      <dgm:prSet/>
      <dgm:spPr/>
      <dgm:t>
        <a:bodyPr/>
        <a:lstStyle/>
        <a:p>
          <a:endParaRPr lang="en-US"/>
        </a:p>
      </dgm:t>
    </dgm:pt>
    <dgm:pt modelId="{7369C7D0-2B88-4E2F-AE15-94F1D5FE13E2}" type="sibTrans" cxnId="{D4BBB410-40B8-4FC5-B871-E1AA389471CE}">
      <dgm:prSet/>
      <dgm:spPr/>
      <dgm:t>
        <a:bodyPr/>
        <a:lstStyle/>
        <a:p>
          <a:endParaRPr lang="en-US"/>
        </a:p>
      </dgm:t>
    </dgm:pt>
    <dgm:pt modelId="{0F0E3091-1C00-469C-AEAB-9336F1992BB1}">
      <dgm:prSet phldrT="[Text]"/>
      <dgm:spPr/>
      <dgm:t>
        <a:bodyPr/>
        <a:lstStyle/>
        <a:p>
          <a:endParaRPr lang="en-US"/>
        </a:p>
      </dgm:t>
    </dgm:pt>
    <dgm:pt modelId="{2100EDF2-FEB0-475E-92AA-55F5B6BE6BE7}" type="parTrans" cxnId="{91F14372-EF92-4B02-BF83-C08BBDAE1C5D}">
      <dgm:prSet/>
      <dgm:spPr/>
      <dgm:t>
        <a:bodyPr/>
        <a:lstStyle/>
        <a:p>
          <a:endParaRPr lang="en-US"/>
        </a:p>
      </dgm:t>
    </dgm:pt>
    <dgm:pt modelId="{DB5A778B-7D82-45FB-9CF5-9DD18CD3D5E4}" type="sibTrans" cxnId="{91F14372-EF92-4B02-BF83-C08BBDAE1C5D}">
      <dgm:prSet/>
      <dgm:spPr/>
      <dgm:t>
        <a:bodyPr/>
        <a:lstStyle/>
        <a:p>
          <a:endParaRPr lang="en-US"/>
        </a:p>
      </dgm:t>
    </dgm:pt>
    <dgm:pt modelId="{DA4A7F83-F3A9-4590-B8BC-48AB9784BF57}">
      <dgm:prSet phldrT="[Text]"/>
      <dgm:spPr/>
      <dgm:t>
        <a:bodyPr/>
        <a:lstStyle/>
        <a:p>
          <a:endParaRPr lang="en-US"/>
        </a:p>
      </dgm:t>
    </dgm:pt>
    <dgm:pt modelId="{DE8008C1-41AE-40FD-B691-8D68610BBF91}" type="parTrans" cxnId="{DEFF34BA-F8F8-40B2-B6FC-9505161324FF}">
      <dgm:prSet/>
      <dgm:spPr/>
      <dgm:t>
        <a:bodyPr/>
        <a:lstStyle/>
        <a:p>
          <a:endParaRPr lang="en-US"/>
        </a:p>
      </dgm:t>
    </dgm:pt>
    <dgm:pt modelId="{DBD69752-CF51-4C49-A220-F2BA0BDB2EF5}" type="sibTrans" cxnId="{DEFF34BA-F8F8-40B2-B6FC-9505161324FF}">
      <dgm:prSet/>
      <dgm:spPr/>
      <dgm:t>
        <a:bodyPr/>
        <a:lstStyle/>
        <a:p>
          <a:endParaRPr lang="en-US"/>
        </a:p>
      </dgm:t>
    </dgm:pt>
    <dgm:pt modelId="{8769FFAF-4B4D-4761-A816-FB458A5A9680}">
      <dgm:prSet phldrT="[Text]"/>
      <dgm:spPr/>
      <dgm:t>
        <a:bodyPr/>
        <a:lstStyle/>
        <a:p>
          <a:endParaRPr lang="en-US"/>
        </a:p>
      </dgm:t>
    </dgm:pt>
    <dgm:pt modelId="{E94BE67C-636A-456A-845B-2DCCD57D003D}" type="parTrans" cxnId="{1F877F5D-7B57-4162-92E7-FDC6F40F3119}">
      <dgm:prSet/>
      <dgm:spPr/>
      <dgm:t>
        <a:bodyPr/>
        <a:lstStyle/>
        <a:p>
          <a:endParaRPr lang="en-US"/>
        </a:p>
      </dgm:t>
    </dgm:pt>
    <dgm:pt modelId="{3AD5A619-0985-4B9F-A142-E503EC5E0B40}" type="sibTrans" cxnId="{1F877F5D-7B57-4162-92E7-FDC6F40F3119}">
      <dgm:prSet/>
      <dgm:spPr/>
      <dgm:t>
        <a:bodyPr/>
        <a:lstStyle/>
        <a:p>
          <a:endParaRPr lang="en-US"/>
        </a:p>
      </dgm:t>
    </dgm:pt>
    <dgm:pt modelId="{48A9A73F-9008-4F28-BCD9-83AD1B35E5E7}">
      <dgm:prSet phldrT="[Text]"/>
      <dgm:spPr/>
      <dgm:t>
        <a:bodyPr/>
        <a:lstStyle/>
        <a:p>
          <a:endParaRPr lang="en-US"/>
        </a:p>
      </dgm:t>
    </dgm:pt>
    <dgm:pt modelId="{F173F37F-DED4-481D-AFD4-7E433E4DD387}" type="parTrans" cxnId="{32A1B614-10BA-46D9-8955-489DF8F7428F}">
      <dgm:prSet/>
      <dgm:spPr/>
      <dgm:t>
        <a:bodyPr/>
        <a:lstStyle/>
        <a:p>
          <a:endParaRPr lang="en-US"/>
        </a:p>
      </dgm:t>
    </dgm:pt>
    <dgm:pt modelId="{3FEE5D80-59CF-4714-B1C7-6A0E2CB69C51}" type="sibTrans" cxnId="{32A1B614-10BA-46D9-8955-489DF8F7428F}">
      <dgm:prSet/>
      <dgm:spPr/>
      <dgm:t>
        <a:bodyPr/>
        <a:lstStyle/>
        <a:p>
          <a:endParaRPr lang="en-US"/>
        </a:p>
      </dgm:t>
    </dgm:pt>
    <dgm:pt modelId="{6A8E92A7-A4BD-4A2C-9B95-D5AB0AF39E67}">
      <dgm:prSet/>
      <dgm:spPr/>
      <dgm:t>
        <a:bodyPr/>
        <a:lstStyle/>
        <a:p>
          <a:pPr algn="l"/>
          <a:endParaRPr lang="en-US"/>
        </a:p>
      </dgm:t>
    </dgm:pt>
    <dgm:pt modelId="{57B090BD-85FA-4CED-8EF1-EDF994C30603}" type="parTrans" cxnId="{D0A74BFC-E01E-4749-A9DD-8DF44A9D1CA8}">
      <dgm:prSet/>
      <dgm:spPr/>
      <dgm:t>
        <a:bodyPr/>
        <a:lstStyle/>
        <a:p>
          <a:endParaRPr lang="en-US"/>
        </a:p>
      </dgm:t>
    </dgm:pt>
    <dgm:pt modelId="{BA0E8CAB-981B-4C23-84CD-5F6D6483BE2B}" type="sibTrans" cxnId="{D0A74BFC-E01E-4749-A9DD-8DF44A9D1CA8}">
      <dgm:prSet/>
      <dgm:spPr/>
      <dgm:t>
        <a:bodyPr/>
        <a:lstStyle/>
        <a:p>
          <a:endParaRPr lang="en-US"/>
        </a:p>
      </dgm:t>
    </dgm:pt>
    <dgm:pt modelId="{32484CC9-B2E2-42A4-87A8-CEFB3A82041A}">
      <dgm:prSet/>
      <dgm:spPr/>
      <dgm:t>
        <a:bodyPr/>
        <a:lstStyle/>
        <a:p>
          <a:endParaRPr lang="en-US"/>
        </a:p>
      </dgm:t>
    </dgm:pt>
    <dgm:pt modelId="{79DCDB72-6BD7-444D-BB91-1075123E40F0}" type="parTrans" cxnId="{0A2C1ABD-8FB6-4A88-A9DA-F6CE4DDE3CCC}">
      <dgm:prSet/>
      <dgm:spPr/>
      <dgm:t>
        <a:bodyPr/>
        <a:lstStyle/>
        <a:p>
          <a:endParaRPr lang="en-US"/>
        </a:p>
      </dgm:t>
    </dgm:pt>
    <dgm:pt modelId="{C2D42260-1236-4748-8C77-EB6BA473169F}" type="sibTrans" cxnId="{0A2C1ABD-8FB6-4A88-A9DA-F6CE4DDE3CCC}">
      <dgm:prSet/>
      <dgm:spPr/>
      <dgm:t>
        <a:bodyPr/>
        <a:lstStyle/>
        <a:p>
          <a:endParaRPr lang="en-US"/>
        </a:p>
      </dgm:t>
    </dgm:pt>
    <dgm:pt modelId="{5EEA3D59-5AF9-4FA7-80D8-07CC0D3B399A}">
      <dgm:prSet/>
      <dgm:spPr/>
      <dgm:t>
        <a:bodyPr/>
        <a:lstStyle/>
        <a:p>
          <a:endParaRPr lang="en-US"/>
        </a:p>
      </dgm:t>
    </dgm:pt>
    <dgm:pt modelId="{0BDB4A37-11EE-47EE-B277-F4E00850B872}" type="parTrans" cxnId="{F12EE8D5-5548-498B-8FCE-C899A50900F6}">
      <dgm:prSet/>
      <dgm:spPr/>
      <dgm:t>
        <a:bodyPr/>
        <a:lstStyle/>
        <a:p>
          <a:endParaRPr lang="en-US"/>
        </a:p>
      </dgm:t>
    </dgm:pt>
    <dgm:pt modelId="{877A6990-DE04-4616-BF8D-4D2C4876CC39}" type="sibTrans" cxnId="{F12EE8D5-5548-498B-8FCE-C899A50900F6}">
      <dgm:prSet/>
      <dgm:spPr/>
      <dgm:t>
        <a:bodyPr/>
        <a:lstStyle/>
        <a:p>
          <a:endParaRPr lang="en-US"/>
        </a:p>
      </dgm:t>
    </dgm:pt>
    <dgm:pt modelId="{A7BFF2C1-016A-4049-B83E-8F5D06D24B53}">
      <dgm:prSet/>
      <dgm:spPr/>
      <dgm:t>
        <a:bodyPr/>
        <a:lstStyle/>
        <a:p>
          <a:endParaRPr lang="en-US"/>
        </a:p>
      </dgm:t>
    </dgm:pt>
    <dgm:pt modelId="{DB968C9D-222E-4119-91B9-0A26C3D6CFDF}" type="parTrans" cxnId="{0376FC59-D338-4BAE-A1FA-6D42BD48F736}">
      <dgm:prSet/>
      <dgm:spPr/>
      <dgm:t>
        <a:bodyPr/>
        <a:lstStyle/>
        <a:p>
          <a:endParaRPr lang="en-US"/>
        </a:p>
      </dgm:t>
    </dgm:pt>
    <dgm:pt modelId="{6C8EC32A-655E-4554-90C5-A6B80DAF94C6}" type="sibTrans" cxnId="{0376FC59-D338-4BAE-A1FA-6D42BD48F736}">
      <dgm:prSet/>
      <dgm:spPr/>
      <dgm:t>
        <a:bodyPr/>
        <a:lstStyle/>
        <a:p>
          <a:endParaRPr lang="en-US"/>
        </a:p>
      </dgm:t>
    </dgm:pt>
    <dgm:pt modelId="{1B9F5F0C-5D4B-496D-9ECE-411C55983FED}" type="pres">
      <dgm:prSet presAssocID="{C3AB90E7-68D3-4641-9F82-69B9DE1B8678}" presName="linear" presStyleCnt="0">
        <dgm:presLayoutVars>
          <dgm:dir/>
          <dgm:resizeHandles val="exact"/>
        </dgm:presLayoutVars>
      </dgm:prSet>
      <dgm:spPr/>
    </dgm:pt>
    <dgm:pt modelId="{2CAE1AF3-A972-4576-AB6F-0BE33D71BF49}" type="pres">
      <dgm:prSet presAssocID="{5EEA3D59-5AF9-4FA7-80D8-07CC0D3B399A}" presName="comp" presStyleCnt="0"/>
      <dgm:spPr/>
    </dgm:pt>
    <dgm:pt modelId="{CA0FC287-05EC-454A-BC75-33751600A5A3}" type="pres">
      <dgm:prSet presAssocID="{5EEA3D59-5AF9-4FA7-80D8-07CC0D3B399A}" presName="box" presStyleLbl="node1" presStyleIdx="0" presStyleCnt="4"/>
      <dgm:spPr/>
    </dgm:pt>
    <dgm:pt modelId="{C9FA5B17-520D-4B43-BB9F-AECCBDB01B16}" type="pres">
      <dgm:prSet presAssocID="{5EEA3D59-5AF9-4FA7-80D8-07CC0D3B399A}" presName="img" presStyleLbl="fgImgPlace1" presStyleIdx="0" presStyleCnt="4" custScaleX="21517" custScaleY="51482" custLinFactNeighborX="-27664" custLinFactNeighborY="863"/>
      <dgm:spPr/>
    </dgm:pt>
    <dgm:pt modelId="{FCA758C7-F407-4BAE-974F-AD9A4515CCDD}" type="pres">
      <dgm:prSet presAssocID="{5EEA3D59-5AF9-4FA7-80D8-07CC0D3B399A}" presName="text" presStyleLbl="node1" presStyleIdx="0" presStyleCnt="4">
        <dgm:presLayoutVars>
          <dgm:bulletEnabled val="1"/>
        </dgm:presLayoutVars>
      </dgm:prSet>
      <dgm:spPr/>
    </dgm:pt>
    <dgm:pt modelId="{5F2681B9-1A71-489E-8DAB-336A8086E173}" type="pres">
      <dgm:prSet presAssocID="{877A6990-DE04-4616-BF8D-4D2C4876CC39}" presName="spacer" presStyleCnt="0"/>
      <dgm:spPr/>
    </dgm:pt>
    <dgm:pt modelId="{BF2E5000-5457-44DC-B7F1-1BD38276B12B}" type="pres">
      <dgm:prSet presAssocID="{A7BFF2C1-016A-4049-B83E-8F5D06D24B53}" presName="comp" presStyleCnt="0"/>
      <dgm:spPr/>
    </dgm:pt>
    <dgm:pt modelId="{3CBFEE7E-DE65-4AA0-A95D-0592CF0F6140}" type="pres">
      <dgm:prSet presAssocID="{A7BFF2C1-016A-4049-B83E-8F5D06D24B53}" presName="box" presStyleLbl="node1" presStyleIdx="1" presStyleCnt="4"/>
      <dgm:spPr/>
    </dgm:pt>
    <dgm:pt modelId="{9D8D7AFD-AD1E-40A8-B1CA-71262CEE45E7}" type="pres">
      <dgm:prSet presAssocID="{A7BFF2C1-016A-4049-B83E-8F5D06D24B53}" presName="img" presStyleLbl="fgImgPlace1" presStyleIdx="1" presStyleCnt="4" custScaleX="13822" custScaleY="26779" custLinFactNeighborX="-28003" custLinFactNeighborY="3221"/>
      <dgm:spPr/>
    </dgm:pt>
    <dgm:pt modelId="{2680DB02-CBD4-473D-A916-5C30A1F49D77}" type="pres">
      <dgm:prSet presAssocID="{A7BFF2C1-016A-4049-B83E-8F5D06D24B53}" presName="text" presStyleLbl="node1" presStyleIdx="1" presStyleCnt="4">
        <dgm:presLayoutVars>
          <dgm:bulletEnabled val="1"/>
        </dgm:presLayoutVars>
      </dgm:prSet>
      <dgm:spPr/>
    </dgm:pt>
    <dgm:pt modelId="{A5407E99-2F23-48A1-80F0-071B63E6A3C6}" type="pres">
      <dgm:prSet presAssocID="{6C8EC32A-655E-4554-90C5-A6B80DAF94C6}" presName="spacer" presStyleCnt="0"/>
      <dgm:spPr/>
    </dgm:pt>
    <dgm:pt modelId="{45C986AB-B287-4EA5-B205-D931D9D618DC}" type="pres">
      <dgm:prSet presAssocID="{32484CC9-B2E2-42A4-87A8-CEFB3A82041A}" presName="comp" presStyleCnt="0"/>
      <dgm:spPr/>
    </dgm:pt>
    <dgm:pt modelId="{8AC9CA0E-94D8-4853-84C3-91F2C854645F}" type="pres">
      <dgm:prSet presAssocID="{32484CC9-B2E2-42A4-87A8-CEFB3A82041A}" presName="box" presStyleLbl="node1" presStyleIdx="2" presStyleCnt="4"/>
      <dgm:spPr/>
    </dgm:pt>
    <dgm:pt modelId="{AD5F5FDF-82AE-4E2F-A941-DAE839C5B0A7}" type="pres">
      <dgm:prSet presAssocID="{32484CC9-B2E2-42A4-87A8-CEFB3A82041A}" presName="img" presStyleLbl="fgImgPlace1" presStyleIdx="2" presStyleCnt="4" custScaleX="13493" custScaleY="24710" custLinFactNeighborX="-27299" custLinFactNeighborY="2611"/>
      <dgm:spPr/>
    </dgm:pt>
    <dgm:pt modelId="{661AA78A-CAA6-4A3E-90BA-62271865C45E}" type="pres">
      <dgm:prSet presAssocID="{32484CC9-B2E2-42A4-87A8-CEFB3A82041A}" presName="text" presStyleLbl="node1" presStyleIdx="2" presStyleCnt="4">
        <dgm:presLayoutVars>
          <dgm:bulletEnabled val="1"/>
        </dgm:presLayoutVars>
      </dgm:prSet>
      <dgm:spPr/>
    </dgm:pt>
    <dgm:pt modelId="{6C1CDFEB-7067-4B28-AE68-05F4CB563861}" type="pres">
      <dgm:prSet presAssocID="{C2D42260-1236-4748-8C77-EB6BA473169F}" presName="spacer" presStyleCnt="0"/>
      <dgm:spPr/>
    </dgm:pt>
    <dgm:pt modelId="{79E12E99-1D34-441B-90AB-B71174CE92DE}" type="pres">
      <dgm:prSet presAssocID="{DF9F5466-862B-4940-90E4-E28E7DA10901}" presName="comp" presStyleCnt="0"/>
      <dgm:spPr/>
    </dgm:pt>
    <dgm:pt modelId="{9ABE277A-89B0-4ED3-A255-1003CB4E6B52}" type="pres">
      <dgm:prSet presAssocID="{DF9F5466-862B-4940-90E4-E28E7DA10901}" presName="box" presStyleLbl="node1" presStyleIdx="3" presStyleCnt="4"/>
      <dgm:spPr/>
    </dgm:pt>
    <dgm:pt modelId="{63707556-4ED5-447C-A68F-F220D7A9D405}" type="pres">
      <dgm:prSet presAssocID="{DF9F5466-862B-4940-90E4-E28E7DA10901}" presName="img" presStyleLbl="fgImgPlace1" presStyleIdx="3" presStyleCnt="4" custScaleX="13493" custScaleY="27295" custLinFactNeighborX="-27469"/>
      <dgm:spPr/>
    </dgm:pt>
    <dgm:pt modelId="{804663B3-D167-4878-AB0B-674EB4189C96}" type="pres">
      <dgm:prSet presAssocID="{DF9F5466-862B-4940-90E4-E28E7DA10901}" presName="text" presStyleLbl="node1" presStyleIdx="3" presStyleCnt="4">
        <dgm:presLayoutVars>
          <dgm:bulletEnabled val="1"/>
        </dgm:presLayoutVars>
      </dgm:prSet>
      <dgm:spPr/>
    </dgm:pt>
  </dgm:ptLst>
  <dgm:cxnLst>
    <dgm:cxn modelId="{5873EF0D-7F1D-4013-BE0D-2767A73C3AF1}" type="presOf" srcId="{38F2C4CB-9348-477A-9861-9E29165B5291}" destId="{9ABE277A-89B0-4ED3-A255-1003CB4E6B52}" srcOrd="0" destOrd="2" presId="urn:microsoft.com/office/officeart/2005/8/layout/vList4"/>
    <dgm:cxn modelId="{556C0B0F-534E-48D4-8486-1A653339DF6C}" type="presOf" srcId="{DA4A7F83-F3A9-4590-B8BC-48AB9784BF57}" destId="{804663B3-D167-4878-AB0B-674EB4189C96}" srcOrd="1" destOrd="7" presId="urn:microsoft.com/office/officeart/2005/8/layout/vList4"/>
    <dgm:cxn modelId="{D4BBB410-40B8-4FC5-B871-E1AA389471CE}" srcId="{BF0F2530-0CB8-4BED-A20F-52056F6B59F6}" destId="{99EC38EB-9856-4D90-B9C8-BF196CAFE4EC}" srcOrd="0" destOrd="0" parTransId="{7E3066C9-71C8-4A4A-B544-65D8CFA0CBE4}" sibTransId="{7369C7D0-2B88-4E2F-AE15-94F1D5FE13E2}"/>
    <dgm:cxn modelId="{F9079913-FDB4-42E4-96FB-31F4EF6870E3}" type="presOf" srcId="{8769FFAF-4B4D-4761-A816-FB458A5A9680}" destId="{804663B3-D167-4878-AB0B-674EB4189C96}" srcOrd="1" destOrd="8" presId="urn:microsoft.com/office/officeart/2005/8/layout/vList4"/>
    <dgm:cxn modelId="{32A1B614-10BA-46D9-8955-489DF8F7428F}" srcId="{DA4A7F83-F3A9-4590-B8BC-48AB9784BF57}" destId="{48A9A73F-9008-4F28-BCD9-83AD1B35E5E7}" srcOrd="1" destOrd="0" parTransId="{F173F37F-DED4-481D-AFD4-7E433E4DD387}" sibTransId="{3FEE5D80-59CF-4714-B1C7-6A0E2CB69C51}"/>
    <dgm:cxn modelId="{5ACD801A-9BC4-4E9A-B8BB-FB6637CF6DF8}" type="presOf" srcId="{5EEA3D59-5AF9-4FA7-80D8-07CC0D3B399A}" destId="{CA0FC287-05EC-454A-BC75-33751600A5A3}" srcOrd="0" destOrd="0" presId="urn:microsoft.com/office/officeart/2005/8/layout/vList4"/>
    <dgm:cxn modelId="{897AB41C-627E-4468-8179-D98587A1C4AC}" type="presOf" srcId="{C3AB90E7-68D3-4641-9F82-69B9DE1B8678}" destId="{1B9F5F0C-5D4B-496D-9ECE-411C55983FED}" srcOrd="0" destOrd="0" presId="urn:microsoft.com/office/officeart/2005/8/layout/vList4"/>
    <dgm:cxn modelId="{6AB41E38-D124-45E2-8EC7-C211F3D079C2}" srcId="{DF9F5466-862B-4940-90E4-E28E7DA10901}" destId="{38F2C4CB-9348-477A-9861-9E29165B5291}" srcOrd="1" destOrd="0" parTransId="{7D867DAB-31AE-4243-8848-734F7D17DA89}" sibTransId="{FF4AC910-03C2-40DF-B2C3-CF08ED67DB3C}"/>
    <dgm:cxn modelId="{F6DE703C-9D58-4598-B973-20818F8F0110}" type="presOf" srcId="{48A9A73F-9008-4F28-BCD9-83AD1B35E5E7}" destId="{804663B3-D167-4878-AB0B-674EB4189C96}" srcOrd="1" destOrd="9" presId="urn:microsoft.com/office/officeart/2005/8/layout/vList4"/>
    <dgm:cxn modelId="{47BA3B3D-9303-495F-ACC5-DE7A4D3631DE}" type="presOf" srcId="{32484CC9-B2E2-42A4-87A8-CEFB3A82041A}" destId="{8AC9CA0E-94D8-4853-84C3-91F2C854645F}" srcOrd="0" destOrd="0" presId="urn:microsoft.com/office/officeart/2005/8/layout/vList4"/>
    <dgm:cxn modelId="{1F877F5D-7B57-4162-92E7-FDC6F40F3119}" srcId="{DA4A7F83-F3A9-4590-B8BC-48AB9784BF57}" destId="{8769FFAF-4B4D-4761-A816-FB458A5A9680}" srcOrd="0" destOrd="0" parTransId="{E94BE67C-636A-456A-845B-2DCCD57D003D}" sibTransId="{3AD5A619-0985-4B9F-A142-E503EC5E0B40}"/>
    <dgm:cxn modelId="{BF710963-921E-46BC-B42F-590D617190C4}" type="presOf" srcId="{48A9A73F-9008-4F28-BCD9-83AD1B35E5E7}" destId="{9ABE277A-89B0-4ED3-A255-1003CB4E6B52}" srcOrd="0" destOrd="9" presId="urn:microsoft.com/office/officeart/2005/8/layout/vList4"/>
    <dgm:cxn modelId="{B43A3045-EAC0-4433-B2AC-65F553939D21}" type="presOf" srcId="{32484CC9-B2E2-42A4-87A8-CEFB3A82041A}" destId="{661AA78A-CAA6-4A3E-90BA-62271865C45E}" srcOrd="1" destOrd="0" presId="urn:microsoft.com/office/officeart/2005/8/layout/vList4"/>
    <dgm:cxn modelId="{DB4ABF4D-5A34-417D-BC70-4116D2855FB7}" type="presOf" srcId="{0F0E3091-1C00-469C-AEAB-9336F1992BB1}" destId="{9ABE277A-89B0-4ED3-A255-1003CB4E6B52}" srcOrd="0" destOrd="6" presId="urn:microsoft.com/office/officeart/2005/8/layout/vList4"/>
    <dgm:cxn modelId="{91F14372-EF92-4B02-BF83-C08BBDAE1C5D}" srcId="{BF0F2530-0CB8-4BED-A20F-52056F6B59F6}" destId="{0F0E3091-1C00-469C-AEAB-9336F1992BB1}" srcOrd="1" destOrd="0" parTransId="{2100EDF2-FEB0-475E-92AA-55F5B6BE6BE7}" sibTransId="{DB5A778B-7D82-45FB-9CF5-9DD18CD3D5E4}"/>
    <dgm:cxn modelId="{6D3AD052-49D0-4479-9D4B-358317D6FFE7}" type="presOf" srcId="{A7BFF2C1-016A-4049-B83E-8F5D06D24B53}" destId="{3CBFEE7E-DE65-4AA0-A95D-0592CF0F6140}" srcOrd="0" destOrd="0" presId="urn:microsoft.com/office/officeart/2005/8/layout/vList4"/>
    <dgm:cxn modelId="{9D781C53-40EE-4563-8002-70B71B02B977}" type="presOf" srcId="{DF9F5466-862B-4940-90E4-E28E7DA10901}" destId="{804663B3-D167-4878-AB0B-674EB4189C96}" srcOrd="1" destOrd="0" presId="urn:microsoft.com/office/officeart/2005/8/layout/vList4"/>
    <dgm:cxn modelId="{D5663974-28CF-4A07-A86F-6462151F6E4A}" type="presOf" srcId="{0F0E3091-1C00-469C-AEAB-9336F1992BB1}" destId="{804663B3-D167-4878-AB0B-674EB4189C96}" srcOrd="1" destOrd="6" presId="urn:microsoft.com/office/officeart/2005/8/layout/vList4"/>
    <dgm:cxn modelId="{753B9255-B1A7-4422-B9A9-42B5E4F47C27}" type="presOf" srcId="{BF0F2530-0CB8-4BED-A20F-52056F6B59F6}" destId="{804663B3-D167-4878-AB0B-674EB4189C96}" srcOrd="1" destOrd="4" presId="urn:microsoft.com/office/officeart/2005/8/layout/vList4"/>
    <dgm:cxn modelId="{786E4F58-7405-4001-9DB4-6A5DDC8090AC}" type="presOf" srcId="{A7BFF2C1-016A-4049-B83E-8F5D06D24B53}" destId="{2680DB02-CBD4-473D-A916-5C30A1F49D77}" srcOrd="1" destOrd="0" presId="urn:microsoft.com/office/officeart/2005/8/layout/vList4"/>
    <dgm:cxn modelId="{0376FC59-D338-4BAE-A1FA-6D42BD48F736}" srcId="{C3AB90E7-68D3-4641-9F82-69B9DE1B8678}" destId="{A7BFF2C1-016A-4049-B83E-8F5D06D24B53}" srcOrd="1" destOrd="0" parTransId="{DB968C9D-222E-4119-91B9-0A26C3D6CFDF}" sibTransId="{6C8EC32A-655E-4554-90C5-A6B80DAF94C6}"/>
    <dgm:cxn modelId="{A500797C-E305-4C51-8D78-CFEC659849F2}" srcId="{C3AB90E7-68D3-4641-9F82-69B9DE1B8678}" destId="{DF9F5466-862B-4940-90E4-E28E7DA10901}" srcOrd="3" destOrd="0" parTransId="{AD742840-2E35-41F3-ACEA-08D86DDE4C27}" sibTransId="{ABBDEA39-9877-471A-82A8-90F5AE822C27}"/>
    <dgm:cxn modelId="{4532127E-83E1-4C5C-AF67-AD1E03D569CA}" type="presOf" srcId="{BF0F2530-0CB8-4BED-A20F-52056F6B59F6}" destId="{9ABE277A-89B0-4ED3-A255-1003CB4E6B52}" srcOrd="0" destOrd="4" presId="urn:microsoft.com/office/officeart/2005/8/layout/vList4"/>
    <dgm:cxn modelId="{07E8547F-9920-4952-A1B2-E5239D788031}" type="presOf" srcId="{8769FFAF-4B4D-4761-A816-FB458A5A9680}" destId="{9ABE277A-89B0-4ED3-A255-1003CB4E6B52}" srcOrd="0" destOrd="8" presId="urn:microsoft.com/office/officeart/2005/8/layout/vList4"/>
    <dgm:cxn modelId="{1C88BC81-E46C-4094-A3D6-076AB3C47DFD}" type="presOf" srcId="{38F2C4CB-9348-477A-9861-9E29165B5291}" destId="{804663B3-D167-4878-AB0B-674EB4189C96}" srcOrd="1" destOrd="2" presId="urn:microsoft.com/office/officeart/2005/8/layout/vList4"/>
    <dgm:cxn modelId="{C7AF8383-88CE-47A0-9ABE-76B4D03BDB76}" type="presOf" srcId="{E40EA1C4-B1BB-4646-B011-CB7FCDC97596}" destId="{804663B3-D167-4878-AB0B-674EB4189C96}" srcOrd="1" destOrd="1" presId="urn:microsoft.com/office/officeart/2005/8/layout/vList4"/>
    <dgm:cxn modelId="{6C023C89-0AD2-40FA-A056-659298A834DD}" type="presOf" srcId="{DF9F5466-862B-4940-90E4-E28E7DA10901}" destId="{9ABE277A-89B0-4ED3-A255-1003CB4E6B52}" srcOrd="0" destOrd="0" presId="urn:microsoft.com/office/officeart/2005/8/layout/vList4"/>
    <dgm:cxn modelId="{3F7CE18C-3C84-4C04-AC7B-0D531AFC9474}" srcId="{DF9F5466-862B-4940-90E4-E28E7DA10901}" destId="{E40EA1C4-B1BB-4646-B011-CB7FCDC97596}" srcOrd="0" destOrd="0" parTransId="{2A3CB316-C2B5-4A36-A3FA-87113FAF5D8B}" sibTransId="{0612DA88-3019-48F5-9B3F-F6FD7A3FE571}"/>
    <dgm:cxn modelId="{C34C9C94-C0FF-473F-A6DD-4CE9D8D63BAA}" type="presOf" srcId="{6A8E92A7-A4BD-4A2C-9B95-D5AB0AF39E67}" destId="{9ABE277A-89B0-4ED3-A255-1003CB4E6B52}" srcOrd="0" destOrd="3" presId="urn:microsoft.com/office/officeart/2005/8/layout/vList4"/>
    <dgm:cxn modelId="{A5BD6195-AEF9-43F4-824A-6A9D03D45686}" srcId="{DF9F5466-862B-4940-90E4-E28E7DA10901}" destId="{BF0F2530-0CB8-4BED-A20F-52056F6B59F6}" srcOrd="3" destOrd="0" parTransId="{1F0D3C94-935A-4A76-AC69-171489FEC928}" sibTransId="{820045EB-AC87-4C54-81F9-F60FA3752521}"/>
    <dgm:cxn modelId="{45D33C9B-0D4C-49E9-883C-369C2ADD2D11}" type="presOf" srcId="{DA4A7F83-F3A9-4590-B8BC-48AB9784BF57}" destId="{9ABE277A-89B0-4ED3-A255-1003CB4E6B52}" srcOrd="0" destOrd="7" presId="urn:microsoft.com/office/officeart/2005/8/layout/vList4"/>
    <dgm:cxn modelId="{9066A8A0-BD1F-46C7-9DA1-CE67CC3DCD85}" type="presOf" srcId="{6A8E92A7-A4BD-4A2C-9B95-D5AB0AF39E67}" destId="{804663B3-D167-4878-AB0B-674EB4189C96}" srcOrd="1" destOrd="3" presId="urn:microsoft.com/office/officeart/2005/8/layout/vList4"/>
    <dgm:cxn modelId="{DEFF34BA-F8F8-40B2-B6FC-9505161324FF}" srcId="{DF9F5466-862B-4940-90E4-E28E7DA10901}" destId="{DA4A7F83-F3A9-4590-B8BC-48AB9784BF57}" srcOrd="4" destOrd="0" parTransId="{DE8008C1-41AE-40FD-B691-8D68610BBF91}" sibTransId="{DBD69752-CF51-4C49-A220-F2BA0BDB2EF5}"/>
    <dgm:cxn modelId="{0A2C1ABD-8FB6-4A88-A9DA-F6CE4DDE3CCC}" srcId="{C3AB90E7-68D3-4641-9F82-69B9DE1B8678}" destId="{32484CC9-B2E2-42A4-87A8-CEFB3A82041A}" srcOrd="2" destOrd="0" parTransId="{79DCDB72-6BD7-444D-BB91-1075123E40F0}" sibTransId="{C2D42260-1236-4748-8C77-EB6BA473169F}"/>
    <dgm:cxn modelId="{FD80B0C6-76F0-4146-9317-3ACBC39391DE}" type="presOf" srcId="{99EC38EB-9856-4D90-B9C8-BF196CAFE4EC}" destId="{804663B3-D167-4878-AB0B-674EB4189C96}" srcOrd="1" destOrd="5" presId="urn:microsoft.com/office/officeart/2005/8/layout/vList4"/>
    <dgm:cxn modelId="{F12EE8D5-5548-498B-8FCE-C899A50900F6}" srcId="{C3AB90E7-68D3-4641-9F82-69B9DE1B8678}" destId="{5EEA3D59-5AF9-4FA7-80D8-07CC0D3B399A}" srcOrd="0" destOrd="0" parTransId="{0BDB4A37-11EE-47EE-B277-F4E00850B872}" sibTransId="{877A6990-DE04-4616-BF8D-4D2C4876CC39}"/>
    <dgm:cxn modelId="{FD253AEE-2659-457E-AFAB-8BEEA194B61D}" type="presOf" srcId="{99EC38EB-9856-4D90-B9C8-BF196CAFE4EC}" destId="{9ABE277A-89B0-4ED3-A255-1003CB4E6B52}" srcOrd="0" destOrd="5" presId="urn:microsoft.com/office/officeart/2005/8/layout/vList4"/>
    <dgm:cxn modelId="{EB02AAF4-DDA7-45CE-80D4-C77DC3C8775A}" type="presOf" srcId="{5EEA3D59-5AF9-4FA7-80D8-07CC0D3B399A}" destId="{FCA758C7-F407-4BAE-974F-AD9A4515CCDD}" srcOrd="1" destOrd="0" presId="urn:microsoft.com/office/officeart/2005/8/layout/vList4"/>
    <dgm:cxn modelId="{D0A74BFC-E01E-4749-A9DD-8DF44A9D1CA8}" srcId="{DF9F5466-862B-4940-90E4-E28E7DA10901}" destId="{6A8E92A7-A4BD-4A2C-9B95-D5AB0AF39E67}" srcOrd="2" destOrd="0" parTransId="{57B090BD-85FA-4CED-8EF1-EDF994C30603}" sibTransId="{BA0E8CAB-981B-4C23-84CD-5F6D6483BE2B}"/>
    <dgm:cxn modelId="{4BC906FD-5232-46CC-9ADA-64EB810B5367}" type="presOf" srcId="{E40EA1C4-B1BB-4646-B011-CB7FCDC97596}" destId="{9ABE277A-89B0-4ED3-A255-1003CB4E6B52}" srcOrd="0" destOrd="1" presId="urn:microsoft.com/office/officeart/2005/8/layout/vList4"/>
    <dgm:cxn modelId="{4E8BE071-2F34-4BEE-A623-407E21C9FB5E}" type="presParOf" srcId="{1B9F5F0C-5D4B-496D-9ECE-411C55983FED}" destId="{2CAE1AF3-A972-4576-AB6F-0BE33D71BF49}" srcOrd="0" destOrd="0" presId="urn:microsoft.com/office/officeart/2005/8/layout/vList4"/>
    <dgm:cxn modelId="{6CD6A639-36F6-4152-A07B-4DB0C0B12AFB}" type="presParOf" srcId="{2CAE1AF3-A972-4576-AB6F-0BE33D71BF49}" destId="{CA0FC287-05EC-454A-BC75-33751600A5A3}" srcOrd="0" destOrd="0" presId="urn:microsoft.com/office/officeart/2005/8/layout/vList4"/>
    <dgm:cxn modelId="{632203BE-F26C-4428-90DD-BCC88B9BF4FD}" type="presParOf" srcId="{2CAE1AF3-A972-4576-AB6F-0BE33D71BF49}" destId="{C9FA5B17-520D-4B43-BB9F-AECCBDB01B16}" srcOrd="1" destOrd="0" presId="urn:microsoft.com/office/officeart/2005/8/layout/vList4"/>
    <dgm:cxn modelId="{86A71078-B1E4-4704-9DED-4485B4136311}" type="presParOf" srcId="{2CAE1AF3-A972-4576-AB6F-0BE33D71BF49}" destId="{FCA758C7-F407-4BAE-974F-AD9A4515CCDD}" srcOrd="2" destOrd="0" presId="urn:microsoft.com/office/officeart/2005/8/layout/vList4"/>
    <dgm:cxn modelId="{B6283739-4063-4F05-A73E-243C015CD065}" type="presParOf" srcId="{1B9F5F0C-5D4B-496D-9ECE-411C55983FED}" destId="{5F2681B9-1A71-489E-8DAB-336A8086E173}" srcOrd="1" destOrd="0" presId="urn:microsoft.com/office/officeart/2005/8/layout/vList4"/>
    <dgm:cxn modelId="{61770C32-88F1-404C-8C24-C7F1D7957CE0}" type="presParOf" srcId="{1B9F5F0C-5D4B-496D-9ECE-411C55983FED}" destId="{BF2E5000-5457-44DC-B7F1-1BD38276B12B}" srcOrd="2" destOrd="0" presId="urn:microsoft.com/office/officeart/2005/8/layout/vList4"/>
    <dgm:cxn modelId="{53E7A1D3-047D-4836-938F-6F030B33A617}" type="presParOf" srcId="{BF2E5000-5457-44DC-B7F1-1BD38276B12B}" destId="{3CBFEE7E-DE65-4AA0-A95D-0592CF0F6140}" srcOrd="0" destOrd="0" presId="urn:microsoft.com/office/officeart/2005/8/layout/vList4"/>
    <dgm:cxn modelId="{FDE5B4E6-7F09-42F2-BA40-C1176069EFB5}" type="presParOf" srcId="{BF2E5000-5457-44DC-B7F1-1BD38276B12B}" destId="{9D8D7AFD-AD1E-40A8-B1CA-71262CEE45E7}" srcOrd="1" destOrd="0" presId="urn:microsoft.com/office/officeart/2005/8/layout/vList4"/>
    <dgm:cxn modelId="{256F8329-3FDD-487C-B1E9-9A598F7C6D4E}" type="presParOf" srcId="{BF2E5000-5457-44DC-B7F1-1BD38276B12B}" destId="{2680DB02-CBD4-473D-A916-5C30A1F49D77}" srcOrd="2" destOrd="0" presId="urn:microsoft.com/office/officeart/2005/8/layout/vList4"/>
    <dgm:cxn modelId="{D781D69C-8B2B-4AC5-90D6-3F3D9E23AD2F}" type="presParOf" srcId="{1B9F5F0C-5D4B-496D-9ECE-411C55983FED}" destId="{A5407E99-2F23-48A1-80F0-071B63E6A3C6}" srcOrd="3" destOrd="0" presId="urn:microsoft.com/office/officeart/2005/8/layout/vList4"/>
    <dgm:cxn modelId="{D63A4770-4A78-4EBB-A09E-3FE6AD52E082}" type="presParOf" srcId="{1B9F5F0C-5D4B-496D-9ECE-411C55983FED}" destId="{45C986AB-B287-4EA5-B205-D931D9D618DC}" srcOrd="4" destOrd="0" presId="urn:microsoft.com/office/officeart/2005/8/layout/vList4"/>
    <dgm:cxn modelId="{CC436540-3C5E-49C6-B4FC-DAB59D6D6E7F}" type="presParOf" srcId="{45C986AB-B287-4EA5-B205-D931D9D618DC}" destId="{8AC9CA0E-94D8-4853-84C3-91F2C854645F}" srcOrd="0" destOrd="0" presId="urn:microsoft.com/office/officeart/2005/8/layout/vList4"/>
    <dgm:cxn modelId="{7056F33E-6EF3-424B-8AF5-75FAFCBC2CC7}" type="presParOf" srcId="{45C986AB-B287-4EA5-B205-D931D9D618DC}" destId="{AD5F5FDF-82AE-4E2F-A941-DAE839C5B0A7}" srcOrd="1" destOrd="0" presId="urn:microsoft.com/office/officeart/2005/8/layout/vList4"/>
    <dgm:cxn modelId="{D3121C37-FB28-4D81-AE31-DABBC79FEE08}" type="presParOf" srcId="{45C986AB-B287-4EA5-B205-D931D9D618DC}" destId="{661AA78A-CAA6-4A3E-90BA-62271865C45E}" srcOrd="2" destOrd="0" presId="urn:microsoft.com/office/officeart/2005/8/layout/vList4"/>
    <dgm:cxn modelId="{6D22074A-7CBE-4911-9CBE-6D699D956011}" type="presParOf" srcId="{1B9F5F0C-5D4B-496D-9ECE-411C55983FED}" destId="{6C1CDFEB-7067-4B28-AE68-05F4CB563861}" srcOrd="5" destOrd="0" presId="urn:microsoft.com/office/officeart/2005/8/layout/vList4"/>
    <dgm:cxn modelId="{1F5D169A-6A3A-4F9D-8614-A5EA70DE3A39}" type="presParOf" srcId="{1B9F5F0C-5D4B-496D-9ECE-411C55983FED}" destId="{79E12E99-1D34-441B-90AB-B71174CE92DE}" srcOrd="6" destOrd="0" presId="urn:microsoft.com/office/officeart/2005/8/layout/vList4"/>
    <dgm:cxn modelId="{B86916B5-4E3B-480A-89D4-BAF62CA9A6BC}" type="presParOf" srcId="{79E12E99-1D34-441B-90AB-B71174CE92DE}" destId="{9ABE277A-89B0-4ED3-A255-1003CB4E6B52}" srcOrd="0" destOrd="0" presId="urn:microsoft.com/office/officeart/2005/8/layout/vList4"/>
    <dgm:cxn modelId="{3C28B323-1AF3-4EDE-9DDE-8D2D7F2B95C8}" type="presParOf" srcId="{79E12E99-1D34-441B-90AB-B71174CE92DE}" destId="{63707556-4ED5-447C-A68F-F220D7A9D405}" srcOrd="1" destOrd="0" presId="urn:microsoft.com/office/officeart/2005/8/layout/vList4"/>
    <dgm:cxn modelId="{F5D422C5-8517-46F2-A70D-DF0F33B52FEE}" type="presParOf" srcId="{79E12E99-1D34-441B-90AB-B71174CE92DE}" destId="{804663B3-D167-4878-AB0B-674EB4189C96}"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FC287-05EC-454A-BC75-33751600A5A3}">
      <dsp:nvSpPr>
        <dsp:cNvPr id="0" name=""/>
        <dsp:cNvSpPr/>
      </dsp:nvSpPr>
      <dsp:spPr>
        <a:xfrm>
          <a:off x="0" y="0"/>
          <a:ext cx="11404599" cy="1259416"/>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0"/>
        <a:ext cx="8997738" cy="1259416"/>
      </dsp:txXfrm>
    </dsp:sp>
    <dsp:sp modelId="{C9FA5B17-520D-4B43-BB9F-AECCBDB01B16}">
      <dsp:nvSpPr>
        <dsp:cNvPr id="0" name=""/>
        <dsp:cNvSpPr/>
      </dsp:nvSpPr>
      <dsp:spPr>
        <a:xfrm>
          <a:off x="390015" y="379054"/>
          <a:ext cx="490785" cy="518698"/>
        </a:xfrm>
        <a:prstGeom prst="roundRect">
          <a:avLst>
            <a:gd name="adj" fmla="val 10000"/>
          </a:avLst>
        </a:prstGeom>
        <a:solidFill>
          <a:schemeClr val="accent2">
            <a:tint val="50000"/>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BFEE7E-DE65-4AA0-A95D-0592CF0F6140}">
      <dsp:nvSpPr>
        <dsp:cNvPr id="0" name=""/>
        <dsp:cNvSpPr/>
      </dsp:nvSpPr>
      <dsp:spPr>
        <a:xfrm>
          <a:off x="0" y="1385358"/>
          <a:ext cx="11404599" cy="1259416"/>
        </a:xfrm>
        <a:prstGeom prst="roundRect">
          <a:avLst>
            <a:gd name="adj" fmla="val 10000"/>
          </a:avLst>
        </a:prstGeom>
        <a:solidFill>
          <a:schemeClr val="accent2">
            <a:hueOff val="-2847830"/>
            <a:satOff val="8321"/>
            <a:lumOff val="-1569"/>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1385358"/>
        <a:ext cx="8997738" cy="1259416"/>
      </dsp:txXfrm>
    </dsp:sp>
    <dsp:sp modelId="{9D8D7AFD-AD1E-40A8-B1CA-71262CEE45E7}">
      <dsp:nvSpPr>
        <dsp:cNvPr id="0" name=""/>
        <dsp:cNvSpPr/>
      </dsp:nvSpPr>
      <dsp:spPr>
        <a:xfrm>
          <a:off x="470041" y="1912615"/>
          <a:ext cx="315268" cy="269807"/>
        </a:xfrm>
        <a:prstGeom prst="roundRect">
          <a:avLst>
            <a:gd name="adj" fmla="val 10000"/>
          </a:avLst>
        </a:prstGeom>
        <a:solidFill>
          <a:schemeClr val="accent2">
            <a:tint val="50000"/>
            <a:hueOff val="-2858364"/>
            <a:satOff val="7326"/>
            <a:lumOff val="-356"/>
            <a:alphaOff val="0"/>
          </a:schemeClr>
        </a:solidFill>
        <a:ln>
          <a:noFill/>
        </a:ln>
        <a:effectLst>
          <a:outerShdw blurRad="38100" dist="30000" dir="5400000" rotWithShape="0">
            <a:srgbClr val="000000">
              <a:alpha val="4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AC9CA0E-94D8-4853-84C3-91F2C854645F}">
      <dsp:nvSpPr>
        <dsp:cNvPr id="0" name=""/>
        <dsp:cNvSpPr/>
      </dsp:nvSpPr>
      <dsp:spPr>
        <a:xfrm>
          <a:off x="0" y="2770716"/>
          <a:ext cx="11404599" cy="1259416"/>
        </a:xfrm>
        <a:prstGeom prst="roundRect">
          <a:avLst>
            <a:gd name="adj" fmla="val 10000"/>
          </a:avLst>
        </a:prstGeom>
        <a:solidFill>
          <a:schemeClr val="accent2">
            <a:hueOff val="-5695660"/>
            <a:satOff val="16641"/>
            <a:lumOff val="-3137"/>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2770716"/>
        <a:ext cx="8997738" cy="1259416"/>
      </dsp:txXfrm>
    </dsp:sp>
    <dsp:sp modelId="{AD5F5FDF-82AE-4E2F-A941-DAE839C5B0A7}">
      <dsp:nvSpPr>
        <dsp:cNvPr id="0" name=""/>
        <dsp:cNvSpPr/>
      </dsp:nvSpPr>
      <dsp:spPr>
        <a:xfrm>
          <a:off x="489851" y="3302251"/>
          <a:ext cx="307764" cy="248961"/>
        </a:xfrm>
        <a:prstGeom prst="roundRect">
          <a:avLst>
            <a:gd name="adj" fmla="val 10000"/>
          </a:avLst>
        </a:prstGeom>
        <a:solidFill>
          <a:schemeClr val="accent2">
            <a:tint val="50000"/>
            <a:hueOff val="-5716728"/>
            <a:satOff val="14653"/>
            <a:lumOff val="-711"/>
            <a:alphaOff val="0"/>
          </a:schemeClr>
        </a:solidFill>
        <a:ln>
          <a:noFill/>
        </a:ln>
        <a:effectLst>
          <a:outerShdw blurRad="38100" dist="30000" dir="5400000" rotWithShape="0">
            <a:srgbClr val="000000">
              <a:alpha val="4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BE277A-89B0-4ED3-A255-1003CB4E6B52}">
      <dsp:nvSpPr>
        <dsp:cNvPr id="0" name=""/>
        <dsp:cNvSpPr/>
      </dsp:nvSpPr>
      <dsp:spPr>
        <a:xfrm>
          <a:off x="0" y="4156075"/>
          <a:ext cx="11404599" cy="1259416"/>
        </a:xfrm>
        <a:prstGeom prst="roundRect">
          <a:avLst>
            <a:gd name="adj" fmla="val 10000"/>
          </a:avLst>
        </a:prstGeom>
        <a:solidFill>
          <a:schemeClr val="accent2">
            <a:hueOff val="-8543491"/>
            <a:satOff val="24962"/>
            <a:lumOff val="-4706"/>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endParaRPr lang="en-US" sz="900" kern="1200"/>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dsp:txBody>
      <dsp:txXfrm>
        <a:off x="2406861" y="4156075"/>
        <a:ext cx="8997738" cy="1259416"/>
      </dsp:txXfrm>
    </dsp:sp>
    <dsp:sp modelId="{63707556-4ED5-447C-A68F-F220D7A9D405}">
      <dsp:nvSpPr>
        <dsp:cNvPr id="0" name=""/>
        <dsp:cNvSpPr/>
      </dsp:nvSpPr>
      <dsp:spPr>
        <a:xfrm>
          <a:off x="485973" y="4648280"/>
          <a:ext cx="307764" cy="275006"/>
        </a:xfrm>
        <a:prstGeom prst="roundRect">
          <a:avLst>
            <a:gd name="adj" fmla="val 10000"/>
          </a:avLst>
        </a:prstGeom>
        <a:solidFill>
          <a:schemeClr val="accent2">
            <a:tint val="50000"/>
            <a:hueOff val="-8575092"/>
            <a:satOff val="21979"/>
            <a:lumOff val="-1067"/>
            <a:alphaOff val="0"/>
          </a:schemeClr>
        </a:solidFill>
        <a:ln>
          <a:noFill/>
        </a:ln>
        <a:effectLst>
          <a:outerShdw blurRad="38100" dist="30000" dir="5400000" rotWithShape="0">
            <a:srgbClr val="000000">
              <a:alpha val="4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5"/>
            <a:ext cx="2774260" cy="586983"/>
          </a:xfrm>
          <a:prstGeom prst="rect">
            <a:avLst/>
          </a:prstGeom>
        </p:spPr>
        <p:txBody>
          <a:bodyPr vert="horz" lIns="91378" tIns="45688" rIns="91378" bIns="45688" rtlCol="0"/>
          <a:lstStyle>
            <a:lvl1pPr algn="l">
              <a:defRPr sz="1200"/>
            </a:lvl1pPr>
          </a:lstStyle>
          <a:p>
            <a:endParaRPr lang="en-US"/>
          </a:p>
        </p:txBody>
      </p:sp>
      <p:sp>
        <p:nvSpPr>
          <p:cNvPr id="3" name="Date Placeholder 2"/>
          <p:cNvSpPr>
            <a:spLocks noGrp="1"/>
          </p:cNvSpPr>
          <p:nvPr>
            <p:ph type="dt" sz="quarter" idx="1"/>
          </p:nvPr>
        </p:nvSpPr>
        <p:spPr>
          <a:xfrm>
            <a:off x="3625097" y="5"/>
            <a:ext cx="2774260" cy="586983"/>
          </a:xfrm>
          <a:prstGeom prst="rect">
            <a:avLst/>
          </a:prstGeom>
        </p:spPr>
        <p:txBody>
          <a:bodyPr vert="horz" lIns="91378" tIns="45688" rIns="91378" bIns="45688" rtlCol="0"/>
          <a:lstStyle>
            <a:lvl1pPr algn="r">
              <a:defRPr sz="1200"/>
            </a:lvl1pPr>
          </a:lstStyle>
          <a:p>
            <a:fld id="{E9EBAB40-F4A6-4117-BFA3-B941ED733B11}" type="datetimeFigureOut">
              <a:rPr lang="en-US" smtClean="0"/>
              <a:t>12/11/2020</a:t>
            </a:fld>
            <a:endParaRPr lang="en-US"/>
          </a:p>
        </p:txBody>
      </p:sp>
      <p:sp>
        <p:nvSpPr>
          <p:cNvPr id="4" name="Footer Placeholder 3"/>
          <p:cNvSpPr>
            <a:spLocks noGrp="1"/>
          </p:cNvSpPr>
          <p:nvPr>
            <p:ph type="ftr" sz="quarter" idx="2"/>
          </p:nvPr>
        </p:nvSpPr>
        <p:spPr>
          <a:xfrm>
            <a:off x="5" y="11142642"/>
            <a:ext cx="2774260" cy="586983"/>
          </a:xfrm>
          <a:prstGeom prst="rect">
            <a:avLst/>
          </a:prstGeom>
        </p:spPr>
        <p:txBody>
          <a:bodyPr vert="horz" lIns="91378" tIns="45688" rIns="91378" bIns="45688" rtlCol="0" anchor="b"/>
          <a:lstStyle>
            <a:lvl1pPr algn="l">
              <a:defRPr sz="1200"/>
            </a:lvl1pPr>
          </a:lstStyle>
          <a:p>
            <a:endParaRPr lang="en-US"/>
          </a:p>
        </p:txBody>
      </p:sp>
      <p:sp>
        <p:nvSpPr>
          <p:cNvPr id="5" name="Slide Number Placeholder 4"/>
          <p:cNvSpPr>
            <a:spLocks noGrp="1"/>
          </p:cNvSpPr>
          <p:nvPr>
            <p:ph type="sldNum" sz="quarter" idx="3"/>
          </p:nvPr>
        </p:nvSpPr>
        <p:spPr>
          <a:xfrm>
            <a:off x="3625097" y="11142642"/>
            <a:ext cx="2774260" cy="586983"/>
          </a:xfrm>
          <a:prstGeom prst="rect">
            <a:avLst/>
          </a:prstGeom>
        </p:spPr>
        <p:txBody>
          <a:bodyPr vert="horz" lIns="91378" tIns="45688" rIns="91378" bIns="45688" rtlCol="0" anchor="b"/>
          <a:lstStyle>
            <a:lvl1pPr algn="r">
              <a:defRPr sz="1200"/>
            </a:lvl1pPr>
          </a:lstStyle>
          <a:p>
            <a:fld id="{D0633F5D-5A8E-46F9-A509-FA79CE3BB845}" type="slidenum">
              <a:rPr lang="en-US" smtClean="0"/>
              <a:t>‹#›</a:t>
            </a:fld>
            <a:endParaRPr lang="en-US"/>
          </a:p>
        </p:txBody>
      </p:sp>
    </p:spTree>
    <p:extLst>
      <p:ext uri="{BB962C8B-B14F-4D97-AF65-F5344CB8AC3E}">
        <p14:creationId xmlns:p14="http://schemas.microsoft.com/office/powerpoint/2010/main" val="3936693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773680" cy="586581"/>
          </a:xfrm>
          <a:prstGeom prst="rect">
            <a:avLst/>
          </a:prstGeom>
        </p:spPr>
        <p:txBody>
          <a:bodyPr vert="horz" lIns="93112" tIns="46559" rIns="93112" bIns="46559" rtlCol="0"/>
          <a:lstStyle>
            <a:lvl1pPr algn="l">
              <a:defRPr sz="1200"/>
            </a:lvl1pPr>
          </a:lstStyle>
          <a:p>
            <a:endParaRPr lang="en-US"/>
          </a:p>
        </p:txBody>
      </p:sp>
      <p:sp>
        <p:nvSpPr>
          <p:cNvPr id="3" name="Date Placeholder 2"/>
          <p:cNvSpPr>
            <a:spLocks noGrp="1"/>
          </p:cNvSpPr>
          <p:nvPr>
            <p:ph type="dt" idx="1"/>
          </p:nvPr>
        </p:nvSpPr>
        <p:spPr>
          <a:xfrm>
            <a:off x="3625642" y="0"/>
            <a:ext cx="2773680" cy="586581"/>
          </a:xfrm>
          <a:prstGeom prst="rect">
            <a:avLst/>
          </a:prstGeom>
        </p:spPr>
        <p:txBody>
          <a:bodyPr vert="horz" lIns="93112" tIns="46559" rIns="93112" bIns="46559" rtlCol="0"/>
          <a:lstStyle>
            <a:lvl1pPr algn="r">
              <a:defRPr sz="1200"/>
            </a:lvl1pPr>
          </a:lstStyle>
          <a:p>
            <a:fld id="{11EDA49C-D616-4389-92D6-539FE563DE9A}" type="datetimeFigureOut">
              <a:rPr lang="en-US" smtClean="0"/>
              <a:t>12/11/2020</a:t>
            </a:fld>
            <a:endParaRPr lang="en-US"/>
          </a:p>
        </p:txBody>
      </p:sp>
      <p:sp>
        <p:nvSpPr>
          <p:cNvPr id="4" name="Slide Image Placeholder 3"/>
          <p:cNvSpPr>
            <a:spLocks noGrp="1" noRot="1" noChangeAspect="1"/>
          </p:cNvSpPr>
          <p:nvPr>
            <p:ph type="sldImg" idx="2"/>
          </p:nvPr>
        </p:nvSpPr>
        <p:spPr>
          <a:xfrm>
            <a:off x="-709613" y="879475"/>
            <a:ext cx="7820026" cy="4398963"/>
          </a:xfrm>
          <a:prstGeom prst="rect">
            <a:avLst/>
          </a:prstGeom>
          <a:noFill/>
          <a:ln w="12700">
            <a:solidFill>
              <a:prstClr val="black"/>
            </a:solidFill>
          </a:ln>
        </p:spPr>
        <p:txBody>
          <a:bodyPr vert="horz" lIns="93112" tIns="46559" rIns="93112" bIns="46559" rtlCol="0" anchor="ctr"/>
          <a:lstStyle/>
          <a:p>
            <a:endParaRPr lang="en-US"/>
          </a:p>
        </p:txBody>
      </p:sp>
      <p:sp>
        <p:nvSpPr>
          <p:cNvPr id="5" name="Notes Placeholder 4"/>
          <p:cNvSpPr>
            <a:spLocks noGrp="1"/>
          </p:cNvSpPr>
          <p:nvPr>
            <p:ph type="body" sz="quarter" idx="3"/>
          </p:nvPr>
        </p:nvSpPr>
        <p:spPr>
          <a:xfrm>
            <a:off x="640080" y="5572522"/>
            <a:ext cx="5120640" cy="5279231"/>
          </a:xfrm>
          <a:prstGeom prst="rect">
            <a:avLst/>
          </a:prstGeom>
        </p:spPr>
        <p:txBody>
          <a:bodyPr vert="horz" lIns="93112" tIns="46559" rIns="93112" bIns="465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11143008"/>
            <a:ext cx="2773680" cy="586581"/>
          </a:xfrm>
          <a:prstGeom prst="rect">
            <a:avLst/>
          </a:prstGeom>
        </p:spPr>
        <p:txBody>
          <a:bodyPr vert="horz" lIns="93112" tIns="46559" rIns="93112" bIns="46559" rtlCol="0" anchor="b"/>
          <a:lstStyle>
            <a:lvl1pPr algn="l">
              <a:defRPr sz="1200"/>
            </a:lvl1pPr>
          </a:lstStyle>
          <a:p>
            <a:endParaRPr lang="en-US"/>
          </a:p>
        </p:txBody>
      </p:sp>
      <p:sp>
        <p:nvSpPr>
          <p:cNvPr id="7" name="Slide Number Placeholder 6"/>
          <p:cNvSpPr>
            <a:spLocks noGrp="1"/>
          </p:cNvSpPr>
          <p:nvPr>
            <p:ph type="sldNum" sz="quarter" idx="5"/>
          </p:nvPr>
        </p:nvSpPr>
        <p:spPr>
          <a:xfrm>
            <a:off x="3625642" y="11143008"/>
            <a:ext cx="2773680" cy="586581"/>
          </a:xfrm>
          <a:prstGeom prst="rect">
            <a:avLst/>
          </a:prstGeom>
        </p:spPr>
        <p:txBody>
          <a:bodyPr vert="horz" lIns="93112" tIns="46559" rIns="93112" bIns="46559" rtlCol="0" anchor="b"/>
          <a:lstStyle>
            <a:lvl1pPr algn="r">
              <a:defRPr sz="1200"/>
            </a:lvl1pPr>
          </a:lstStyle>
          <a:p>
            <a:fld id="{1E3BB627-F75A-47EE-93B6-91C05A5D7029}" type="slidenum">
              <a:rPr lang="en-US" smtClean="0"/>
              <a:t>‹#›</a:t>
            </a:fld>
            <a:endParaRPr lang="en-US"/>
          </a:p>
        </p:txBody>
      </p:sp>
    </p:spTree>
    <p:extLst>
      <p:ext uri="{BB962C8B-B14F-4D97-AF65-F5344CB8AC3E}">
        <p14:creationId xmlns:p14="http://schemas.microsoft.com/office/powerpoint/2010/main" val="147930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12:54-56  And he said also to the people, When ye see a cloud rise out of the west, straightway ye say, There cometh a shower; and so it is.</a:t>
            </a:r>
            <a:br>
              <a:rPr lang="en-US" dirty="0"/>
            </a:br>
            <a:br>
              <a:rPr lang="en-US" dirty="0"/>
            </a:br>
            <a:r>
              <a:rPr lang="en-US" dirty="0"/>
              <a:t>55 And when ye see the south wind blow, ye say, There will be heat; and it cometh to pass.</a:t>
            </a:r>
            <a:br>
              <a:rPr lang="en-US" dirty="0"/>
            </a:br>
            <a:br>
              <a:rPr lang="en-US" dirty="0"/>
            </a:br>
            <a:r>
              <a:rPr lang="en-US" dirty="0"/>
              <a:t>56 Ye hypocrites, </a:t>
            </a:r>
            <a:r>
              <a:rPr lang="en-US" dirty="0">
                <a:effectLst/>
              </a:rPr>
              <a:t>ye can discern the face of the sky and of the earth</a:t>
            </a:r>
            <a:r>
              <a:rPr lang="en-US" dirty="0"/>
              <a:t>; </a:t>
            </a:r>
            <a:r>
              <a:rPr lang="en-US" b="1" dirty="0">
                <a:effectLst/>
              </a:rPr>
              <a:t>but how is it that ye do not discern this time</a:t>
            </a:r>
            <a:r>
              <a:rPr lang="en-US" dirty="0"/>
              <a:t>?  KJV</a:t>
            </a:r>
          </a:p>
        </p:txBody>
      </p:sp>
      <p:sp>
        <p:nvSpPr>
          <p:cNvPr id="4" name="Slide Number Placeholder 3"/>
          <p:cNvSpPr>
            <a:spLocks noGrp="1"/>
          </p:cNvSpPr>
          <p:nvPr>
            <p:ph type="sldNum" sz="quarter" idx="10"/>
          </p:nvPr>
        </p:nvSpPr>
        <p:spPr/>
        <p:txBody>
          <a:bodyPr/>
          <a:lstStyle/>
          <a:p>
            <a:fld id="{1E3BB627-F75A-47EE-93B6-91C05A5D7029}" type="slidenum">
              <a:rPr lang="en-US" smtClean="0"/>
              <a:t>6</a:t>
            </a:fld>
            <a:endParaRPr lang="en-US"/>
          </a:p>
        </p:txBody>
      </p:sp>
    </p:spTree>
    <p:extLst>
      <p:ext uri="{BB962C8B-B14F-4D97-AF65-F5344CB8AC3E}">
        <p14:creationId xmlns:p14="http://schemas.microsoft.com/office/powerpoint/2010/main" val="3607771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126-135cf June 25</a:t>
            </a:r>
            <a:r>
              <a:rPr lang="en-US" baseline="30000" dirty="0"/>
              <a:t>th</a:t>
            </a:r>
            <a:r>
              <a:rPr lang="en-US" dirty="0"/>
              <a:t> … beginning section to go over the 20 controversial verses</a:t>
            </a:r>
            <a:r>
              <a:rPr lang="en-US" baseline="0" dirty="0"/>
              <a:t> using “new moons” rather than H2320 new months.  Changed thee wording on the bottom box.</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24</a:t>
            </a:fld>
            <a:endParaRPr lang="en-US"/>
          </a:p>
        </p:txBody>
      </p:sp>
    </p:spTree>
    <p:extLst>
      <p:ext uri="{BB962C8B-B14F-4D97-AF65-F5344CB8AC3E}">
        <p14:creationId xmlns:p14="http://schemas.microsoft.com/office/powerpoint/2010/main" val="1078808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 23</a:t>
            </a:r>
            <a:r>
              <a:rPr lang="en-US" baseline="30000" dirty="0"/>
              <a:t>rd</a:t>
            </a:r>
            <a:r>
              <a:rPr lang="en-US" dirty="0"/>
              <a:t>  new slide  1040 am – 205 pm </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27</a:t>
            </a:fld>
            <a:endParaRPr lang="en-US"/>
          </a:p>
        </p:txBody>
      </p:sp>
    </p:spTree>
    <p:extLst>
      <p:ext uri="{BB962C8B-B14F-4D97-AF65-F5344CB8AC3E}">
        <p14:creationId xmlns:p14="http://schemas.microsoft.com/office/powerpoint/2010/main" val="1530888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142 </a:t>
            </a:r>
            <a:r>
              <a:rPr lang="en-US" dirty="0" err="1"/>
              <a:t>cf</a:t>
            </a:r>
            <a:r>
              <a:rPr lang="en-US" dirty="0"/>
              <a:t>  June 27/17</a:t>
            </a:r>
            <a:r>
              <a:rPr lang="en-US" baseline="0" dirty="0"/>
              <a:t> … new slide </a:t>
            </a:r>
          </a:p>
          <a:p>
            <a:r>
              <a:rPr lang="en-US" baseline="0" dirty="0"/>
              <a:t>125</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142 </a:t>
            </a:r>
            <a:r>
              <a:rPr lang="en-US" dirty="0" err="1"/>
              <a:t>cf</a:t>
            </a:r>
            <a:r>
              <a:rPr lang="en-US" dirty="0"/>
              <a:t>  June 27/17</a:t>
            </a:r>
            <a:r>
              <a:rPr lang="en-US" baseline="0" dirty="0"/>
              <a:t> … new slide  (David, a man of God’s heart … 3 times:  2 </a:t>
            </a:r>
            <a:r>
              <a:rPr lang="en-US" baseline="0" dirty="0" err="1"/>
              <a:t>Chr</a:t>
            </a:r>
            <a:r>
              <a:rPr lang="en-US" baseline="0" dirty="0"/>
              <a:t> 8:14; </a:t>
            </a:r>
            <a:r>
              <a:rPr lang="en-US" baseline="0" dirty="0" err="1"/>
              <a:t>Neh</a:t>
            </a:r>
            <a:r>
              <a:rPr lang="en-US" baseline="0" dirty="0"/>
              <a:t> 12:24 &amp; 36)</a:t>
            </a:r>
          </a:p>
          <a:p>
            <a:r>
              <a:rPr lang="en-US" baseline="0" dirty="0"/>
              <a:t>400                                         (Moses, a man of God’s heart … 5 times:  Deut 33:1; Josh 14:6; 1 Chron 23:14; 2 Chron 30:16; Ezra 3:2 … &amp; Ps 90:1)</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142 </a:t>
            </a:r>
            <a:r>
              <a:rPr lang="en-US" dirty="0" err="1"/>
              <a:t>cf</a:t>
            </a:r>
            <a:r>
              <a:rPr lang="en-US" dirty="0"/>
              <a:t>  June 27/17</a:t>
            </a:r>
            <a:r>
              <a:rPr lang="en-US" baseline="0" dirty="0"/>
              <a:t> … new slide  (David, a man of God’s heart … 3 times:  2 </a:t>
            </a:r>
            <a:r>
              <a:rPr lang="en-US" baseline="0" dirty="0" err="1"/>
              <a:t>Chr</a:t>
            </a:r>
            <a:r>
              <a:rPr lang="en-US" baseline="0" dirty="0"/>
              <a:t> 8:14; </a:t>
            </a:r>
            <a:r>
              <a:rPr lang="en-US" baseline="0" dirty="0" err="1"/>
              <a:t>Neh</a:t>
            </a:r>
            <a:r>
              <a:rPr lang="en-US" baseline="0" dirty="0"/>
              <a:t> 12:24 &amp; 36)</a:t>
            </a:r>
          </a:p>
          <a:p>
            <a:r>
              <a:rPr lang="en-US" baseline="0" dirty="0"/>
              <a:t>400                                         (Moses, a man of God’s heart … 5 times:  Deut 33:1; Josh 14:6; 1 Chron 23:14; 2 Chron 30:16; Ezra 3:2 … &amp; Ps 90:1)</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 18  new slide 1120 pm</a:t>
            </a:r>
          </a:p>
        </p:txBody>
      </p:sp>
      <p:sp>
        <p:nvSpPr>
          <p:cNvPr id="4" name="Slide Number Placeholder 3"/>
          <p:cNvSpPr>
            <a:spLocks noGrp="1"/>
          </p:cNvSpPr>
          <p:nvPr>
            <p:ph type="sldNum" sz="quarter" idx="10"/>
          </p:nvPr>
        </p:nvSpPr>
        <p:spPr/>
        <p:txBody>
          <a:bodyPr/>
          <a:lstStyle/>
          <a:p>
            <a:fld id="{1E3BB627-F75A-47EE-93B6-91C05A5D7029}" type="slidenum">
              <a:rPr lang="en-US" smtClean="0"/>
              <a:t>33</a:t>
            </a:fld>
            <a:endParaRPr lang="en-US"/>
          </a:p>
        </p:txBody>
      </p:sp>
    </p:spTree>
    <p:extLst>
      <p:ext uri="{BB962C8B-B14F-4D97-AF65-F5344CB8AC3E}">
        <p14:creationId xmlns:p14="http://schemas.microsoft.com/office/powerpoint/2010/main" val="882425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 18</a:t>
            </a:r>
            <a:r>
              <a:rPr lang="en-US" baseline="30000" dirty="0"/>
              <a:t>th</a:t>
            </a:r>
            <a:r>
              <a:rPr lang="en-US" dirty="0"/>
              <a:t>  new slide 722 pm  1055 pm</a:t>
            </a:r>
          </a:p>
        </p:txBody>
      </p:sp>
      <p:sp>
        <p:nvSpPr>
          <p:cNvPr id="4" name="Slide Number Placeholder 3"/>
          <p:cNvSpPr>
            <a:spLocks noGrp="1"/>
          </p:cNvSpPr>
          <p:nvPr>
            <p:ph type="sldNum" sz="quarter" idx="10"/>
          </p:nvPr>
        </p:nvSpPr>
        <p:spPr/>
        <p:txBody>
          <a:bodyPr/>
          <a:lstStyle/>
          <a:p>
            <a:fld id="{1E3BB627-F75A-47EE-93B6-91C05A5D7029}" type="slidenum">
              <a:rPr lang="en-US" smtClean="0"/>
              <a:t>34</a:t>
            </a:fld>
            <a:endParaRPr lang="en-US"/>
          </a:p>
        </p:txBody>
      </p:sp>
    </p:spTree>
    <p:extLst>
      <p:ext uri="{BB962C8B-B14F-4D97-AF65-F5344CB8AC3E}">
        <p14:creationId xmlns:p14="http://schemas.microsoft.com/office/powerpoint/2010/main" val="2496185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 22</a:t>
            </a:r>
            <a:r>
              <a:rPr lang="en-US" baseline="30000" dirty="0"/>
              <a:t>nd</a:t>
            </a:r>
            <a:r>
              <a:rPr lang="en-US" dirty="0"/>
              <a:t>  new slide  1035 am</a:t>
            </a:r>
          </a:p>
        </p:txBody>
      </p:sp>
      <p:sp>
        <p:nvSpPr>
          <p:cNvPr id="4" name="Slide Number Placeholder 3"/>
          <p:cNvSpPr>
            <a:spLocks noGrp="1"/>
          </p:cNvSpPr>
          <p:nvPr>
            <p:ph type="sldNum" sz="quarter" idx="10"/>
          </p:nvPr>
        </p:nvSpPr>
        <p:spPr/>
        <p:txBody>
          <a:bodyPr/>
          <a:lstStyle/>
          <a:p>
            <a:fld id="{1E3BB627-F75A-47EE-93B6-91C05A5D7029}" type="slidenum">
              <a:rPr lang="en-US" smtClean="0"/>
              <a:t>35</a:t>
            </a:fld>
            <a:endParaRPr lang="en-US"/>
          </a:p>
        </p:txBody>
      </p:sp>
    </p:spTree>
    <p:extLst>
      <p:ext uri="{BB962C8B-B14F-4D97-AF65-F5344CB8AC3E}">
        <p14:creationId xmlns:p14="http://schemas.microsoft.com/office/powerpoint/2010/main" val="1564174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 23</a:t>
            </a:r>
            <a:r>
              <a:rPr lang="en-US" baseline="30000" dirty="0"/>
              <a:t>rd</a:t>
            </a:r>
            <a:r>
              <a:rPr lang="en-US" dirty="0"/>
              <a:t>  new slide  1210 pm</a:t>
            </a:r>
          </a:p>
        </p:txBody>
      </p:sp>
      <p:sp>
        <p:nvSpPr>
          <p:cNvPr id="4" name="Slide Number Placeholder 3"/>
          <p:cNvSpPr>
            <a:spLocks noGrp="1"/>
          </p:cNvSpPr>
          <p:nvPr>
            <p:ph type="sldNum" sz="quarter" idx="10"/>
          </p:nvPr>
        </p:nvSpPr>
        <p:spPr/>
        <p:txBody>
          <a:bodyPr/>
          <a:lstStyle/>
          <a:p>
            <a:fld id="{1E3BB627-F75A-47EE-93B6-91C05A5D7029}" type="slidenum">
              <a:rPr lang="en-US" smtClean="0"/>
              <a:t>36</a:t>
            </a:fld>
            <a:endParaRPr lang="en-US"/>
          </a:p>
        </p:txBody>
      </p:sp>
    </p:spTree>
    <p:extLst>
      <p:ext uri="{BB962C8B-B14F-4D97-AF65-F5344CB8AC3E}">
        <p14:creationId xmlns:p14="http://schemas.microsoft.com/office/powerpoint/2010/main" val="1564174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142 </a:t>
            </a:r>
            <a:r>
              <a:rPr lang="en-US" dirty="0" err="1"/>
              <a:t>cf</a:t>
            </a:r>
            <a:r>
              <a:rPr lang="en-US" dirty="0"/>
              <a:t>  June 27/17</a:t>
            </a:r>
            <a:r>
              <a:rPr lang="en-US" baseline="0" dirty="0"/>
              <a:t> … new slide </a:t>
            </a:r>
          </a:p>
          <a:p>
            <a:r>
              <a:rPr lang="en-US" baseline="0" dirty="0"/>
              <a:t>615</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 12/18</a:t>
            </a:r>
          </a:p>
        </p:txBody>
      </p:sp>
      <p:sp>
        <p:nvSpPr>
          <p:cNvPr id="4" name="Slide Number Placeholder 3"/>
          <p:cNvSpPr>
            <a:spLocks noGrp="1"/>
          </p:cNvSpPr>
          <p:nvPr>
            <p:ph type="sldNum" sz="quarter" idx="10"/>
          </p:nvPr>
        </p:nvSpPr>
        <p:spPr/>
        <p:txBody>
          <a:bodyPr/>
          <a:lstStyle/>
          <a:p>
            <a:fld id="{1E3BB627-F75A-47EE-93B6-91C05A5D7029}" type="slidenum">
              <a:rPr lang="en-US" smtClean="0"/>
              <a:t>12</a:t>
            </a:fld>
            <a:endParaRPr lang="en-US"/>
          </a:p>
        </p:txBody>
      </p:sp>
    </p:spTree>
    <p:extLst>
      <p:ext uri="{BB962C8B-B14F-4D97-AF65-F5344CB8AC3E}">
        <p14:creationId xmlns:p14="http://schemas.microsoft.com/office/powerpoint/2010/main" val="4080545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142 </a:t>
            </a:r>
            <a:r>
              <a:rPr lang="en-US" dirty="0" err="1"/>
              <a:t>cf</a:t>
            </a:r>
            <a:r>
              <a:rPr lang="en-US" dirty="0"/>
              <a:t>  June 27/17</a:t>
            </a:r>
            <a:r>
              <a:rPr lang="en-US" baseline="0" dirty="0"/>
              <a:t> … new slide   </a:t>
            </a:r>
          </a:p>
          <a:p>
            <a:r>
              <a:rPr lang="en-US" baseline="0" dirty="0"/>
              <a:t>500</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 18</a:t>
            </a:r>
            <a:r>
              <a:rPr lang="en-US" baseline="30000" dirty="0"/>
              <a:t>th</a:t>
            </a:r>
            <a:r>
              <a:rPr lang="en-US" dirty="0"/>
              <a:t>  new slide 735 pm</a:t>
            </a:r>
          </a:p>
        </p:txBody>
      </p:sp>
      <p:sp>
        <p:nvSpPr>
          <p:cNvPr id="4" name="Slide Number Placeholder 3"/>
          <p:cNvSpPr>
            <a:spLocks noGrp="1"/>
          </p:cNvSpPr>
          <p:nvPr>
            <p:ph type="sldNum" sz="quarter" idx="10"/>
          </p:nvPr>
        </p:nvSpPr>
        <p:spPr/>
        <p:txBody>
          <a:bodyPr/>
          <a:lstStyle/>
          <a:p>
            <a:fld id="{1E3BB627-F75A-47EE-93B6-91C05A5D7029}" type="slidenum">
              <a:rPr lang="en-US" smtClean="0"/>
              <a:t>39</a:t>
            </a:fld>
            <a:endParaRPr lang="en-US"/>
          </a:p>
        </p:txBody>
      </p:sp>
    </p:spTree>
    <p:extLst>
      <p:ext uri="{BB962C8B-B14F-4D97-AF65-F5344CB8AC3E}">
        <p14:creationId xmlns:p14="http://schemas.microsoft.com/office/powerpoint/2010/main" val="2496185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a:t>
            </a:r>
            <a:r>
              <a:rPr lang="en-US" baseline="0" dirty="0"/>
              <a:t> 22</a:t>
            </a:r>
            <a:r>
              <a:rPr lang="en-US" baseline="30000" dirty="0"/>
              <a:t>nd</a:t>
            </a:r>
            <a:r>
              <a:rPr lang="en-US" baseline="0" dirty="0"/>
              <a:t>  new slide  1030 am</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40</a:t>
            </a:fld>
            <a:endParaRPr lang="en-US"/>
          </a:p>
        </p:txBody>
      </p:sp>
    </p:spTree>
    <p:extLst>
      <p:ext uri="{BB962C8B-B14F-4D97-AF65-F5344CB8AC3E}">
        <p14:creationId xmlns:p14="http://schemas.microsoft.com/office/powerpoint/2010/main" val="1564174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145/156  June 27/17  new slide</a:t>
            </a:r>
          </a:p>
          <a:p>
            <a:r>
              <a:rPr lang="en-US" dirty="0"/>
              <a:t>830</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149/158 </a:t>
            </a:r>
            <a:r>
              <a:rPr lang="en-US" dirty="0" err="1"/>
              <a:t>cf</a:t>
            </a:r>
            <a:r>
              <a:rPr lang="en-US" dirty="0"/>
              <a:t>  June 27/17</a:t>
            </a:r>
            <a:r>
              <a:rPr lang="en-US" baseline="0" dirty="0"/>
              <a:t> … new slide   </a:t>
            </a:r>
          </a:p>
          <a:p>
            <a:r>
              <a:rPr lang="en-US" baseline="0" dirty="0"/>
              <a:t>610</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149/158 </a:t>
            </a:r>
            <a:r>
              <a:rPr lang="en-US" dirty="0" err="1"/>
              <a:t>cf</a:t>
            </a:r>
            <a:r>
              <a:rPr lang="en-US" dirty="0"/>
              <a:t>  June 27/17</a:t>
            </a:r>
            <a:r>
              <a:rPr lang="en-US" baseline="0" dirty="0"/>
              <a:t> … new slide   </a:t>
            </a:r>
          </a:p>
          <a:p>
            <a:r>
              <a:rPr lang="en-US" baseline="0" dirty="0"/>
              <a:t>610</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144cf</a:t>
            </a:r>
            <a:r>
              <a:rPr lang="en-US" baseline="0" dirty="0"/>
              <a:t>  June 28/17 … new slide</a:t>
            </a:r>
          </a:p>
          <a:p>
            <a:r>
              <a:rPr lang="en-US" baseline="0" dirty="0"/>
              <a:t>100</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145cf</a:t>
            </a:r>
            <a:r>
              <a:rPr lang="en-US" baseline="0" dirty="0"/>
              <a:t>  June 28/17 … new slide</a:t>
            </a:r>
          </a:p>
          <a:p>
            <a:r>
              <a:rPr lang="en-US" baseline="0" dirty="0"/>
              <a:t>110</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145cf</a:t>
            </a:r>
            <a:r>
              <a:rPr lang="en-US" baseline="0" dirty="0"/>
              <a:t>  June 28/17 … new slide</a:t>
            </a:r>
          </a:p>
          <a:p>
            <a:r>
              <a:rPr lang="en-US" baseline="0" dirty="0"/>
              <a:t>110</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159-160cf</a:t>
            </a:r>
            <a:r>
              <a:rPr lang="en-US" baseline="0" dirty="0"/>
              <a:t>  June 28/17 … new slide</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905319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159-160cf</a:t>
            </a:r>
            <a:r>
              <a:rPr lang="en-US" baseline="0" dirty="0"/>
              <a:t>  June 28/17 … new slide</a:t>
            </a:r>
          </a:p>
          <a:p>
            <a:r>
              <a:rPr lang="en-US" baseline="0" dirty="0"/>
              <a:t>200</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161-162cf</a:t>
            </a:r>
            <a:r>
              <a:rPr lang="en-US" baseline="0" dirty="0"/>
              <a:t>  June 28/17 … new slide</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161-162cf</a:t>
            </a:r>
            <a:r>
              <a:rPr lang="en-US" baseline="0" dirty="0"/>
              <a:t>  June 28/17 … new slide</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166 … June 28/17 … new slide</a:t>
            </a:r>
          </a:p>
          <a:p>
            <a:r>
              <a:rPr lang="en-US" dirty="0"/>
              <a:t>425</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164cf … June 28</a:t>
            </a:r>
            <a:r>
              <a:rPr lang="en-US" baseline="30000" dirty="0"/>
              <a:t>th</a:t>
            </a:r>
            <a:r>
              <a:rPr lang="en-US" dirty="0"/>
              <a:t> …. New slide</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 12/18</a:t>
            </a:r>
          </a:p>
        </p:txBody>
      </p:sp>
      <p:sp>
        <p:nvSpPr>
          <p:cNvPr id="4" name="Slide Number Placeholder 3"/>
          <p:cNvSpPr>
            <a:spLocks noGrp="1"/>
          </p:cNvSpPr>
          <p:nvPr>
            <p:ph type="sldNum" sz="quarter" idx="10"/>
          </p:nvPr>
        </p:nvSpPr>
        <p:spPr/>
        <p:txBody>
          <a:bodyPr/>
          <a:lstStyle/>
          <a:p>
            <a:fld id="{1E3BB627-F75A-47EE-93B6-91C05A5D7029}" type="slidenum">
              <a:rPr lang="en-US" smtClean="0"/>
              <a:t>58</a:t>
            </a:fld>
            <a:endParaRPr lang="en-US"/>
          </a:p>
        </p:txBody>
      </p:sp>
    </p:spTree>
    <p:extLst>
      <p:ext uri="{BB962C8B-B14F-4D97-AF65-F5344CB8AC3E}">
        <p14:creationId xmlns:p14="http://schemas.microsoft.com/office/powerpoint/2010/main" val="40805453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 10</a:t>
            </a:r>
            <a:r>
              <a:rPr lang="en-US" baseline="30000" dirty="0"/>
              <a:t>th</a:t>
            </a:r>
            <a:r>
              <a:rPr lang="en-US" dirty="0"/>
              <a:t> p 24  711 pm</a:t>
            </a:r>
          </a:p>
        </p:txBody>
      </p:sp>
      <p:sp>
        <p:nvSpPr>
          <p:cNvPr id="4" name="Slide Number Placeholder 3"/>
          <p:cNvSpPr>
            <a:spLocks noGrp="1"/>
          </p:cNvSpPr>
          <p:nvPr>
            <p:ph type="sldNum" sz="quarter" idx="10"/>
          </p:nvPr>
        </p:nvSpPr>
        <p:spPr/>
        <p:txBody>
          <a:bodyPr/>
          <a:lstStyle/>
          <a:p>
            <a:fld id="{1E3BB627-F75A-47EE-93B6-91C05A5D7029}" type="slidenum">
              <a:rPr lang="en-US" smtClean="0"/>
              <a:t>59</a:t>
            </a:fld>
            <a:endParaRPr lang="en-US"/>
          </a:p>
        </p:txBody>
      </p:sp>
    </p:spTree>
    <p:extLst>
      <p:ext uri="{BB962C8B-B14F-4D97-AF65-F5344CB8AC3E}">
        <p14:creationId xmlns:p14="http://schemas.microsoft.com/office/powerpoint/2010/main" val="20500612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168-169cf</a:t>
            </a:r>
            <a:r>
              <a:rPr lang="en-US" baseline="0" dirty="0"/>
              <a:t>  June 28/17 … new slide</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168-169cf</a:t>
            </a:r>
            <a:r>
              <a:rPr lang="en-US" baseline="0" dirty="0"/>
              <a:t>  June 29/17 … new slide</a:t>
            </a:r>
          </a:p>
          <a:p>
            <a:r>
              <a:rPr lang="en-US" baseline="0" dirty="0"/>
              <a:t>100</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211cf</a:t>
            </a:r>
            <a:r>
              <a:rPr lang="en-US" baseline="0" dirty="0"/>
              <a:t>  June 29/17 … new slide</a:t>
            </a:r>
          </a:p>
          <a:p>
            <a:r>
              <a:rPr lang="en-US" baseline="0" dirty="0"/>
              <a:t>430</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New slide June</a:t>
            </a:r>
            <a:r>
              <a:rPr lang="en-US" baseline="0" dirty="0"/>
              <a:t> 26/17.</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306cf … </a:t>
            </a:r>
            <a:r>
              <a:rPr lang="en-US" dirty="0" err="1"/>
              <a:t>july</a:t>
            </a:r>
            <a:r>
              <a:rPr lang="en-US" dirty="0"/>
              <a:t> 3/17 … new background so the moon would not be so squashed.</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36698283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309cf … </a:t>
            </a:r>
            <a:r>
              <a:rPr lang="en-US" dirty="0" err="1"/>
              <a:t>july</a:t>
            </a:r>
            <a:r>
              <a:rPr lang="en-US" dirty="0"/>
              <a:t> 3/17 … changed the background so moon would not be squashed.  The verse is on the next slide, so no</a:t>
            </a:r>
            <a:r>
              <a:rPr lang="en-US" baseline="0" dirty="0"/>
              <a:t> need to have it here as well.</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23563323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312cf … </a:t>
            </a:r>
            <a:r>
              <a:rPr lang="en-US" dirty="0" err="1"/>
              <a:t>july</a:t>
            </a:r>
            <a:r>
              <a:rPr lang="en-US" dirty="0"/>
              <a:t> 3/17</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35468578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313cf … </a:t>
            </a:r>
            <a:r>
              <a:rPr lang="en-US" dirty="0" err="1"/>
              <a:t>july</a:t>
            </a:r>
            <a:r>
              <a:rPr lang="en-US" dirty="0"/>
              <a:t> 3/17</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40649657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314cf … </a:t>
            </a:r>
            <a:r>
              <a:rPr lang="en-US" dirty="0" err="1"/>
              <a:t>july</a:t>
            </a:r>
            <a:r>
              <a:rPr lang="en-US" dirty="0"/>
              <a:t> 3/17</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3788186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315cf … </a:t>
            </a:r>
            <a:r>
              <a:rPr lang="en-US" dirty="0" err="1"/>
              <a:t>july</a:t>
            </a:r>
            <a:r>
              <a:rPr lang="en-US" dirty="0"/>
              <a:t> 3/17</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2351888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318cf</a:t>
            </a:r>
            <a:r>
              <a:rPr lang="en-US" baseline="0" dirty="0"/>
              <a:t> … </a:t>
            </a:r>
            <a:r>
              <a:rPr lang="en-US" baseline="0" dirty="0" err="1"/>
              <a:t>july</a:t>
            </a:r>
            <a:r>
              <a:rPr lang="en-US" baseline="0" dirty="0"/>
              <a:t> 3/17</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37806448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170-171CF</a:t>
            </a:r>
            <a:r>
              <a:rPr lang="en-US" baseline="0" dirty="0"/>
              <a:t> … June 29</a:t>
            </a:r>
            <a:r>
              <a:rPr lang="en-US" baseline="30000" dirty="0"/>
              <a:t>th</a:t>
            </a:r>
            <a:r>
              <a:rPr lang="en-US" baseline="0" dirty="0"/>
              <a:t> … new slide</a:t>
            </a:r>
          </a:p>
          <a:p>
            <a:r>
              <a:rPr lang="en-US" baseline="0" dirty="0"/>
              <a:t>500</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147, 170-171CF</a:t>
            </a:r>
            <a:r>
              <a:rPr lang="en-US" baseline="0" dirty="0"/>
              <a:t> … June 29</a:t>
            </a:r>
            <a:r>
              <a:rPr lang="en-US" baseline="30000" dirty="0"/>
              <a:t>th</a:t>
            </a:r>
            <a:r>
              <a:rPr lang="en-US" baseline="0" dirty="0"/>
              <a:t> … new slide</a:t>
            </a:r>
          </a:p>
          <a:p>
            <a:r>
              <a:rPr lang="en-US" baseline="0" dirty="0"/>
              <a:t>515</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 19</a:t>
            </a:r>
            <a:r>
              <a:rPr lang="en-US" baseline="30000" dirty="0"/>
              <a:t>th</a:t>
            </a:r>
            <a:r>
              <a:rPr lang="en-US" dirty="0"/>
              <a:t> new slide 1130 am – 1155 am</a:t>
            </a:r>
          </a:p>
          <a:p>
            <a:endParaRPr lang="en-US" dirty="0"/>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80</a:t>
            </a:fld>
            <a:endParaRPr lang="en-US"/>
          </a:p>
        </p:txBody>
      </p:sp>
    </p:spTree>
    <p:extLst>
      <p:ext uri="{BB962C8B-B14F-4D97-AF65-F5344CB8AC3E}">
        <p14:creationId xmlns:p14="http://schemas.microsoft.com/office/powerpoint/2010/main" val="4274009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129/139 </a:t>
            </a:r>
            <a:r>
              <a:rPr lang="en-US" dirty="0" err="1"/>
              <a:t>cf</a:t>
            </a:r>
            <a:r>
              <a:rPr lang="en-US" dirty="0"/>
              <a:t>  June 26/17 – work up for introduction to the 20 questionable verses.  Many new slides.</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 19</a:t>
            </a:r>
            <a:r>
              <a:rPr lang="en-US" baseline="30000" dirty="0"/>
              <a:t>th</a:t>
            </a:r>
            <a:r>
              <a:rPr lang="en-US" dirty="0"/>
              <a:t> new slide 1205 pm </a:t>
            </a:r>
          </a:p>
        </p:txBody>
      </p:sp>
      <p:sp>
        <p:nvSpPr>
          <p:cNvPr id="4" name="Slide Number Placeholder 3"/>
          <p:cNvSpPr>
            <a:spLocks noGrp="1"/>
          </p:cNvSpPr>
          <p:nvPr>
            <p:ph type="sldNum" sz="quarter" idx="10"/>
          </p:nvPr>
        </p:nvSpPr>
        <p:spPr/>
        <p:txBody>
          <a:bodyPr/>
          <a:lstStyle/>
          <a:p>
            <a:fld id="{1E3BB627-F75A-47EE-93B6-91C05A5D7029}" type="slidenum">
              <a:rPr lang="en-US" smtClean="0"/>
              <a:t>81</a:t>
            </a:fld>
            <a:endParaRPr lang="en-US"/>
          </a:p>
        </p:txBody>
      </p:sp>
    </p:spTree>
    <p:extLst>
      <p:ext uri="{BB962C8B-B14F-4D97-AF65-F5344CB8AC3E}">
        <p14:creationId xmlns:p14="http://schemas.microsoft.com/office/powerpoint/2010/main" val="33509511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174-176cf</a:t>
            </a:r>
            <a:r>
              <a:rPr lang="en-US" baseline="0" dirty="0"/>
              <a:t>… June 29</a:t>
            </a:r>
            <a:r>
              <a:rPr lang="en-US" baseline="30000" dirty="0"/>
              <a:t>th</a:t>
            </a:r>
            <a:r>
              <a:rPr lang="en-US" baseline="0" dirty="0"/>
              <a:t> … new slide</a:t>
            </a:r>
          </a:p>
          <a:p>
            <a:r>
              <a:rPr lang="en-US" baseline="0" dirty="0"/>
              <a:t>530</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174-176 … JUNE 30</a:t>
            </a:r>
            <a:r>
              <a:rPr lang="en-US" baseline="30000" dirty="0"/>
              <a:t>TH</a:t>
            </a:r>
            <a:r>
              <a:rPr lang="en-US" dirty="0"/>
              <a:t> … NEW SLIDE</a:t>
            </a:r>
          </a:p>
          <a:p>
            <a:r>
              <a:rPr lang="en-US" dirty="0"/>
              <a:t>610</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aug</a:t>
            </a:r>
            <a:r>
              <a:rPr lang="en-US" dirty="0"/>
              <a:t> 19</a:t>
            </a:r>
            <a:r>
              <a:rPr lang="en-US" baseline="30000" dirty="0"/>
              <a:t>th</a:t>
            </a:r>
            <a:r>
              <a:rPr lang="en-US" dirty="0"/>
              <a:t> new slide 335 pm </a:t>
            </a:r>
          </a:p>
          <a:p>
            <a:endParaRPr lang="en-US" dirty="0"/>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85</a:t>
            </a:fld>
            <a:endParaRPr lang="en-US"/>
          </a:p>
        </p:txBody>
      </p:sp>
    </p:spTree>
    <p:extLst>
      <p:ext uri="{BB962C8B-B14F-4D97-AF65-F5344CB8AC3E}">
        <p14:creationId xmlns:p14="http://schemas.microsoft.com/office/powerpoint/2010/main" val="36796525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174-175 … JUNE 30</a:t>
            </a:r>
            <a:r>
              <a:rPr lang="en-US" baseline="30000" dirty="0"/>
              <a:t>TH</a:t>
            </a:r>
            <a:r>
              <a:rPr lang="en-US" dirty="0"/>
              <a:t> … NEW SLIDE</a:t>
            </a:r>
          </a:p>
          <a:p>
            <a:r>
              <a:rPr lang="en-US" dirty="0"/>
              <a:t>640</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178 … JUNE 30</a:t>
            </a:r>
            <a:r>
              <a:rPr lang="en-US" baseline="30000" dirty="0"/>
              <a:t>TH</a:t>
            </a:r>
            <a:r>
              <a:rPr lang="en-US" dirty="0"/>
              <a:t> … NEW SLIDE</a:t>
            </a:r>
          </a:p>
          <a:p>
            <a:r>
              <a:rPr lang="en-US" dirty="0"/>
              <a:t>700</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180-181cf  …  June 30</a:t>
            </a:r>
            <a:r>
              <a:rPr lang="en-US" baseline="30000" dirty="0"/>
              <a:t>th</a:t>
            </a:r>
            <a:r>
              <a:rPr lang="en-US" dirty="0"/>
              <a:t> … </a:t>
            </a:r>
          </a:p>
          <a:p>
            <a:r>
              <a:rPr lang="en-US" dirty="0"/>
              <a:t>730</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182-183… JUNE 30</a:t>
            </a:r>
            <a:r>
              <a:rPr lang="en-US" baseline="30000" dirty="0"/>
              <a:t>TH</a:t>
            </a:r>
            <a:r>
              <a:rPr lang="en-US" dirty="0"/>
              <a:t> … NEW SLIDE</a:t>
            </a:r>
          </a:p>
          <a:p>
            <a:r>
              <a:rPr lang="en-US" dirty="0"/>
              <a:t>745</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182-183… JUNE 30</a:t>
            </a:r>
            <a:r>
              <a:rPr lang="en-US" baseline="30000" dirty="0"/>
              <a:t>TH</a:t>
            </a:r>
            <a:r>
              <a:rPr lang="en-US" dirty="0"/>
              <a:t> … NEW SLIDE</a:t>
            </a:r>
          </a:p>
          <a:p>
            <a:r>
              <a:rPr lang="en-US" dirty="0"/>
              <a:t>745</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184… JUNE 30</a:t>
            </a:r>
            <a:r>
              <a:rPr lang="en-US" baseline="30000" dirty="0"/>
              <a:t>TH</a:t>
            </a:r>
            <a:r>
              <a:rPr lang="en-US" dirty="0"/>
              <a:t> … NEW SLIDE</a:t>
            </a:r>
          </a:p>
          <a:p>
            <a:r>
              <a:rPr lang="en-US" dirty="0"/>
              <a:t>800</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139/149 </a:t>
            </a:r>
            <a:r>
              <a:rPr lang="en-US" dirty="0" err="1"/>
              <a:t>cf</a:t>
            </a:r>
            <a:r>
              <a:rPr lang="en-US" dirty="0"/>
              <a:t> Jun3</a:t>
            </a:r>
            <a:r>
              <a:rPr lang="en-US" baseline="0" dirty="0"/>
              <a:t> 27/17 … new slide</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180cf</a:t>
            </a:r>
            <a:r>
              <a:rPr lang="en-US" baseline="0" dirty="0"/>
              <a:t> … June 30</a:t>
            </a:r>
            <a:r>
              <a:rPr lang="en-US" baseline="30000" dirty="0"/>
              <a:t>th</a:t>
            </a:r>
            <a:r>
              <a:rPr lang="en-US" baseline="0" dirty="0"/>
              <a:t> … WT slide</a:t>
            </a:r>
          </a:p>
          <a:p>
            <a:r>
              <a:rPr lang="en-US" baseline="0" dirty="0"/>
              <a:t>815</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2584717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New slide … June 27/17 … new slide</a:t>
            </a:r>
          </a:p>
          <a:p>
            <a:r>
              <a:rPr lang="en-US" dirty="0"/>
              <a:t>1100</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New slide  June 27/17 … new slide</a:t>
            </a:r>
          </a:p>
          <a:p>
            <a:r>
              <a:rPr lang="en-US" dirty="0"/>
              <a:t>1200</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79475"/>
            <a:ext cx="7820026" cy="4398963"/>
          </a:xfrm>
        </p:spPr>
      </p:sp>
      <p:sp>
        <p:nvSpPr>
          <p:cNvPr id="3" name="Notes Placeholder 2"/>
          <p:cNvSpPr>
            <a:spLocks noGrp="1"/>
          </p:cNvSpPr>
          <p:nvPr>
            <p:ph type="body" idx="1"/>
          </p:nvPr>
        </p:nvSpPr>
        <p:spPr/>
        <p:txBody>
          <a:bodyPr/>
          <a:lstStyle/>
          <a:p>
            <a:r>
              <a:rPr lang="en-US" dirty="0"/>
              <a:t>New slide … June 27/17 … new slide</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943380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t>12/11/2020</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t>12/11/2020</a:t>
            </a:fld>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F42F2B-AED1-4D8A-84DE-C49A7808E283}"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365462759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142F89-F1A1-4B0C-847A-EFCD9CB80DCE}"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395296204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5E8978-ED33-4ACB-8CC5-7CE0531DC42B}"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333611259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167192-48AF-48E0-98A1-8E9034283859}" type="slidenum">
              <a:rPr lang="en-US" smtClean="0"/>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73195312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924842-74D9-44E0-A927-F531F7FEAC29}" type="slidenum">
              <a:rPr lang="en-US" smtClean="0"/>
              <a:t>‹#›</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151475837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6467FA-9F49-4741-8645-A4655A6742EE}" type="slidenum">
              <a:rPr lang="en-US" smtClean="0"/>
              <a:t>‹#›</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267561592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t>‹#›</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26685478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2341E-A9D5-4793-9ED7-44DBBC03E021}" type="slidenum">
              <a:rPr lang="en-US" smtClean="0"/>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176797327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E142F89-F1A1-4B0C-847A-EFCD9CB80DCE}"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C6D17B-6B16-40EA-95E3-BF5439F15D23}" type="slidenum">
              <a:rPr lang="en-US" smtClean="0"/>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238104237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B2EADD-2D7A-4F74-9AFB-DF0A22682A1C}"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44894342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54DC9F-60EB-45E7-89E8-951AAA4B3BB6}"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260728568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A7FE5883-F95F-438B-AB33-A70AFA7A9214}" type="datetimeFigureOut">
              <a:rPr lang="en-US" smtClean="0"/>
              <a:pPr/>
              <a:t>12/11/2020</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D1E3941-A038-4FE0-A928-5EE0C65E15EE}" type="slidenum">
              <a:rPr lang="en-US" smtClean="0"/>
              <a:pPr/>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54353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E5883-F95F-438B-AB33-A70AFA7A9214}" type="datetimeFigureOut">
              <a:rPr lang="en-US" smtClean="0">
                <a:solidFill>
                  <a:srgbClr val="1CADE4"/>
                </a:solidFill>
              </a:rPr>
              <a:pPr/>
              <a:t>12/11/2020</a:t>
            </a:fld>
            <a:endParaRPr lang="en-US">
              <a:solidFill>
                <a:srgbClr val="1CADE4"/>
              </a:solidFill>
            </a:endParaRPr>
          </a:p>
        </p:txBody>
      </p:sp>
      <p:sp>
        <p:nvSpPr>
          <p:cNvPr id="5" name="Footer Placeholder 4"/>
          <p:cNvSpPr>
            <a:spLocks noGrp="1"/>
          </p:cNvSpPr>
          <p:nvPr>
            <p:ph type="ftr" sz="quarter" idx="11"/>
          </p:nvPr>
        </p:nvSpPr>
        <p:spPr/>
        <p:txBody>
          <a:bodyPr/>
          <a:lstStyle/>
          <a:p>
            <a:endParaRPr lang="en-US">
              <a:solidFill>
                <a:srgbClr val="1CADE4"/>
              </a:solidFill>
            </a:endParaRPr>
          </a:p>
        </p:txBody>
      </p:sp>
      <p:sp>
        <p:nvSpPr>
          <p:cNvPr id="6" name="Slide Number Placeholder 5"/>
          <p:cNvSpPr>
            <a:spLocks noGrp="1"/>
          </p:cNvSpPr>
          <p:nvPr>
            <p:ph type="sldNum" sz="quarter" idx="12"/>
          </p:nvPr>
        </p:nvSpPr>
        <p:spPr/>
        <p:txBody>
          <a:bodyPr/>
          <a:lstStyle/>
          <a:p>
            <a:fld id="{3D1E3941-A038-4FE0-A928-5EE0C65E15EE}"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332222523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FE5883-F95F-438B-AB33-A70AFA7A9214}" type="datetimeFigureOut">
              <a:rPr lang="en-US" smtClean="0">
                <a:solidFill>
                  <a:srgbClr val="1CADE4"/>
                </a:solidFill>
              </a:rPr>
              <a:pPr/>
              <a:t>12/11/2020</a:t>
            </a:fld>
            <a:endParaRPr lang="en-US">
              <a:solidFill>
                <a:srgbClr val="1CADE4"/>
              </a:solidFill>
            </a:endParaRPr>
          </a:p>
        </p:txBody>
      </p:sp>
      <p:sp>
        <p:nvSpPr>
          <p:cNvPr id="5" name="Footer Placeholder 4"/>
          <p:cNvSpPr>
            <a:spLocks noGrp="1"/>
          </p:cNvSpPr>
          <p:nvPr>
            <p:ph type="ftr" sz="quarter" idx="11"/>
          </p:nvPr>
        </p:nvSpPr>
        <p:spPr/>
        <p:txBody>
          <a:bodyPr/>
          <a:lstStyle/>
          <a:p>
            <a:endParaRPr lang="en-US">
              <a:solidFill>
                <a:srgbClr val="1CADE4"/>
              </a:solidFill>
            </a:endParaRPr>
          </a:p>
        </p:txBody>
      </p:sp>
      <p:sp>
        <p:nvSpPr>
          <p:cNvPr id="6" name="Slide Number Placeholder 5"/>
          <p:cNvSpPr>
            <a:spLocks noGrp="1"/>
          </p:cNvSpPr>
          <p:nvPr>
            <p:ph type="sldNum" sz="quarter" idx="12"/>
          </p:nvPr>
        </p:nvSpPr>
        <p:spPr/>
        <p:txBody>
          <a:bodyPr/>
          <a:lstStyle/>
          <a:p>
            <a:fld id="{3D1E3941-A038-4FE0-A928-5EE0C65E15EE}" type="slidenum">
              <a:rPr lang="en-US" smtClean="0">
                <a:solidFill>
                  <a:srgbClr val="1CADE4"/>
                </a:solidFill>
              </a:rPr>
              <a:pPr/>
              <a:t>‹#›</a:t>
            </a:fld>
            <a:endParaRPr lang="en-US">
              <a:solidFill>
                <a:srgbClr val="1CADE4"/>
              </a:solidFill>
            </a:endParaRP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60054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FE5883-F95F-438B-AB33-A70AFA7A9214}" type="datetimeFigureOut">
              <a:rPr lang="en-US" smtClean="0">
                <a:solidFill>
                  <a:srgbClr val="1CADE4"/>
                </a:solidFill>
              </a:rPr>
              <a:pPr/>
              <a:t>12/11/2020</a:t>
            </a:fld>
            <a:endParaRPr lang="en-US">
              <a:solidFill>
                <a:srgbClr val="1CADE4"/>
              </a:solidFill>
            </a:endParaRPr>
          </a:p>
        </p:txBody>
      </p:sp>
      <p:sp>
        <p:nvSpPr>
          <p:cNvPr id="6" name="Footer Placeholder 5"/>
          <p:cNvSpPr>
            <a:spLocks noGrp="1"/>
          </p:cNvSpPr>
          <p:nvPr>
            <p:ph type="ftr" sz="quarter" idx="11"/>
          </p:nvPr>
        </p:nvSpPr>
        <p:spPr/>
        <p:txBody>
          <a:bodyPr/>
          <a:lstStyle/>
          <a:p>
            <a:endParaRPr lang="en-US">
              <a:solidFill>
                <a:srgbClr val="1CADE4"/>
              </a:solidFill>
            </a:endParaRPr>
          </a:p>
        </p:txBody>
      </p:sp>
      <p:sp>
        <p:nvSpPr>
          <p:cNvPr id="7" name="Slide Number Placeholder 6"/>
          <p:cNvSpPr>
            <a:spLocks noGrp="1"/>
          </p:cNvSpPr>
          <p:nvPr>
            <p:ph type="sldNum" sz="quarter" idx="12"/>
          </p:nvPr>
        </p:nvSpPr>
        <p:spPr/>
        <p:txBody>
          <a:bodyPr/>
          <a:lstStyle/>
          <a:p>
            <a:fld id="{3D1E3941-A038-4FE0-A928-5EE0C65E15EE}"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163098115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FE5883-F95F-438B-AB33-A70AFA7A9214}" type="datetimeFigureOut">
              <a:rPr lang="en-US" smtClean="0">
                <a:solidFill>
                  <a:srgbClr val="1CADE4"/>
                </a:solidFill>
              </a:rPr>
              <a:pPr/>
              <a:t>12/11/2020</a:t>
            </a:fld>
            <a:endParaRPr lang="en-US">
              <a:solidFill>
                <a:srgbClr val="1CADE4"/>
              </a:solidFill>
            </a:endParaRPr>
          </a:p>
        </p:txBody>
      </p:sp>
      <p:sp>
        <p:nvSpPr>
          <p:cNvPr id="8" name="Footer Placeholder 7"/>
          <p:cNvSpPr>
            <a:spLocks noGrp="1"/>
          </p:cNvSpPr>
          <p:nvPr>
            <p:ph type="ftr" sz="quarter" idx="11"/>
          </p:nvPr>
        </p:nvSpPr>
        <p:spPr/>
        <p:txBody>
          <a:bodyPr/>
          <a:lstStyle/>
          <a:p>
            <a:endParaRPr lang="en-US">
              <a:solidFill>
                <a:srgbClr val="1CADE4"/>
              </a:solidFill>
            </a:endParaRPr>
          </a:p>
        </p:txBody>
      </p:sp>
      <p:sp>
        <p:nvSpPr>
          <p:cNvPr id="9" name="Slide Number Placeholder 8"/>
          <p:cNvSpPr>
            <a:spLocks noGrp="1"/>
          </p:cNvSpPr>
          <p:nvPr>
            <p:ph type="sldNum" sz="quarter" idx="12"/>
          </p:nvPr>
        </p:nvSpPr>
        <p:spPr/>
        <p:txBody>
          <a:bodyPr/>
          <a:lstStyle/>
          <a:p>
            <a:fld id="{3D1E3941-A038-4FE0-A928-5EE0C65E15EE}"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2094859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FE5883-F95F-438B-AB33-A70AFA7A9214}" type="datetimeFigureOut">
              <a:rPr lang="en-US" smtClean="0">
                <a:solidFill>
                  <a:srgbClr val="1CADE4"/>
                </a:solidFill>
              </a:rPr>
              <a:pPr/>
              <a:t>12/11/2020</a:t>
            </a:fld>
            <a:endParaRPr lang="en-US">
              <a:solidFill>
                <a:srgbClr val="1CADE4"/>
              </a:solidFill>
            </a:endParaRPr>
          </a:p>
        </p:txBody>
      </p:sp>
      <p:sp>
        <p:nvSpPr>
          <p:cNvPr id="4" name="Footer Placeholder 3"/>
          <p:cNvSpPr>
            <a:spLocks noGrp="1"/>
          </p:cNvSpPr>
          <p:nvPr>
            <p:ph type="ftr" sz="quarter" idx="11"/>
          </p:nvPr>
        </p:nvSpPr>
        <p:spPr/>
        <p:txBody>
          <a:bodyPr/>
          <a:lstStyle/>
          <a:p>
            <a:endParaRPr lang="en-US">
              <a:solidFill>
                <a:srgbClr val="1CADE4"/>
              </a:solidFill>
            </a:endParaRPr>
          </a:p>
        </p:txBody>
      </p:sp>
      <p:sp>
        <p:nvSpPr>
          <p:cNvPr id="5" name="Slide Number Placeholder 4"/>
          <p:cNvSpPr>
            <a:spLocks noGrp="1"/>
          </p:cNvSpPr>
          <p:nvPr>
            <p:ph type="sldNum" sz="quarter" idx="12"/>
          </p:nvPr>
        </p:nvSpPr>
        <p:spPr/>
        <p:txBody>
          <a:bodyPr/>
          <a:lstStyle/>
          <a:p>
            <a:fld id="{3D1E3941-A038-4FE0-A928-5EE0C65E15EE}"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310023015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E5883-F95F-438B-AB33-A70AFA7A9214}" type="datetimeFigureOut">
              <a:rPr lang="en-US" smtClean="0">
                <a:solidFill>
                  <a:srgbClr val="1CADE4"/>
                </a:solidFill>
              </a:rPr>
              <a:pPr/>
              <a:t>12/11/2020</a:t>
            </a:fld>
            <a:endParaRPr lang="en-US">
              <a:solidFill>
                <a:srgbClr val="1CADE4"/>
              </a:solidFill>
            </a:endParaRPr>
          </a:p>
        </p:txBody>
      </p:sp>
      <p:sp>
        <p:nvSpPr>
          <p:cNvPr id="3" name="Footer Placeholder 2"/>
          <p:cNvSpPr>
            <a:spLocks noGrp="1"/>
          </p:cNvSpPr>
          <p:nvPr>
            <p:ph type="ftr" sz="quarter" idx="11"/>
          </p:nvPr>
        </p:nvSpPr>
        <p:spPr/>
        <p:txBody>
          <a:bodyPr/>
          <a:lstStyle/>
          <a:p>
            <a:endParaRPr lang="en-US">
              <a:solidFill>
                <a:srgbClr val="1CADE4"/>
              </a:solidFill>
            </a:endParaRPr>
          </a:p>
        </p:txBody>
      </p:sp>
      <p:sp>
        <p:nvSpPr>
          <p:cNvPr id="4" name="Slide Number Placeholder 3"/>
          <p:cNvSpPr>
            <a:spLocks noGrp="1"/>
          </p:cNvSpPr>
          <p:nvPr>
            <p:ph type="sldNum" sz="quarter" idx="12"/>
          </p:nvPr>
        </p:nvSpPr>
        <p:spPr/>
        <p:txBody>
          <a:bodyPr/>
          <a:lstStyle/>
          <a:p>
            <a:fld id="{3D1E3941-A038-4FE0-A928-5EE0C65E15EE}"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233931555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F75E8978-ED33-4ACB-8CC5-7CE0531DC42B}" type="datetime1">
              <a:rPr lang="en-US" smtClean="0"/>
              <a:t>12/11/2020</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FE5883-F95F-438B-AB33-A70AFA7A9214}" type="datetimeFigureOut">
              <a:rPr lang="en-US" smtClean="0">
                <a:solidFill>
                  <a:srgbClr val="1CADE4"/>
                </a:solidFill>
              </a:rPr>
              <a:pPr/>
              <a:t>12/11/2020</a:t>
            </a:fld>
            <a:endParaRPr lang="en-US">
              <a:solidFill>
                <a:srgbClr val="1CADE4"/>
              </a:solidFill>
            </a:endParaRPr>
          </a:p>
        </p:txBody>
      </p:sp>
      <p:sp>
        <p:nvSpPr>
          <p:cNvPr id="6" name="Footer Placeholder 5"/>
          <p:cNvSpPr>
            <a:spLocks noGrp="1"/>
          </p:cNvSpPr>
          <p:nvPr>
            <p:ph type="ftr" sz="quarter" idx="11"/>
          </p:nvPr>
        </p:nvSpPr>
        <p:spPr/>
        <p:txBody>
          <a:bodyPr/>
          <a:lstStyle/>
          <a:p>
            <a:endParaRPr lang="en-US">
              <a:solidFill>
                <a:srgbClr val="1CADE4"/>
              </a:solidFill>
            </a:endParaRPr>
          </a:p>
        </p:txBody>
      </p:sp>
      <p:sp>
        <p:nvSpPr>
          <p:cNvPr id="7" name="Slide Number Placeholder 6"/>
          <p:cNvSpPr>
            <a:spLocks noGrp="1"/>
          </p:cNvSpPr>
          <p:nvPr>
            <p:ph type="sldNum" sz="quarter" idx="12"/>
          </p:nvPr>
        </p:nvSpPr>
        <p:spPr/>
        <p:txBody>
          <a:bodyPr/>
          <a:lstStyle/>
          <a:p>
            <a:fld id="{3D1E3941-A038-4FE0-A928-5EE0C65E15EE}"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198546576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FE5883-F95F-438B-AB33-A70AFA7A9214}" type="datetimeFigureOut">
              <a:rPr lang="en-US" smtClean="0">
                <a:solidFill>
                  <a:srgbClr val="1CADE4"/>
                </a:solidFill>
              </a:rPr>
              <a:pPr/>
              <a:t>12/11/2020</a:t>
            </a:fld>
            <a:endParaRPr lang="en-US">
              <a:solidFill>
                <a:srgbClr val="1CADE4"/>
              </a:solidFill>
            </a:endParaRPr>
          </a:p>
        </p:txBody>
      </p:sp>
      <p:sp>
        <p:nvSpPr>
          <p:cNvPr id="6" name="Footer Placeholder 5"/>
          <p:cNvSpPr>
            <a:spLocks noGrp="1"/>
          </p:cNvSpPr>
          <p:nvPr>
            <p:ph type="ftr" sz="quarter" idx="11"/>
          </p:nvPr>
        </p:nvSpPr>
        <p:spPr/>
        <p:txBody>
          <a:bodyPr/>
          <a:lstStyle/>
          <a:p>
            <a:endParaRPr lang="en-US">
              <a:solidFill>
                <a:srgbClr val="1CADE4"/>
              </a:solidFill>
            </a:endParaRPr>
          </a:p>
        </p:txBody>
      </p:sp>
      <p:sp>
        <p:nvSpPr>
          <p:cNvPr id="7" name="Slide Number Placeholder 6"/>
          <p:cNvSpPr>
            <a:spLocks noGrp="1"/>
          </p:cNvSpPr>
          <p:nvPr>
            <p:ph type="sldNum" sz="quarter" idx="12"/>
          </p:nvPr>
        </p:nvSpPr>
        <p:spPr/>
        <p:txBody>
          <a:bodyPr/>
          <a:lstStyle/>
          <a:p>
            <a:fld id="{3D1E3941-A038-4FE0-A928-5EE0C65E15EE}"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262466373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E5883-F95F-438B-AB33-A70AFA7A9214}" type="datetimeFigureOut">
              <a:rPr lang="en-US" smtClean="0">
                <a:solidFill>
                  <a:srgbClr val="1CADE4"/>
                </a:solidFill>
              </a:rPr>
              <a:pPr/>
              <a:t>12/11/2020</a:t>
            </a:fld>
            <a:endParaRPr lang="en-US">
              <a:solidFill>
                <a:srgbClr val="1CADE4"/>
              </a:solidFill>
            </a:endParaRPr>
          </a:p>
        </p:txBody>
      </p:sp>
      <p:sp>
        <p:nvSpPr>
          <p:cNvPr id="5" name="Footer Placeholder 4"/>
          <p:cNvSpPr>
            <a:spLocks noGrp="1"/>
          </p:cNvSpPr>
          <p:nvPr>
            <p:ph type="ftr" sz="quarter" idx="11"/>
          </p:nvPr>
        </p:nvSpPr>
        <p:spPr/>
        <p:txBody>
          <a:bodyPr/>
          <a:lstStyle/>
          <a:p>
            <a:endParaRPr lang="en-US">
              <a:solidFill>
                <a:srgbClr val="1CADE4"/>
              </a:solidFill>
            </a:endParaRPr>
          </a:p>
        </p:txBody>
      </p:sp>
      <p:sp>
        <p:nvSpPr>
          <p:cNvPr id="6" name="Slide Number Placeholder 5"/>
          <p:cNvSpPr>
            <a:spLocks noGrp="1"/>
          </p:cNvSpPr>
          <p:nvPr>
            <p:ph type="sldNum" sz="quarter" idx="12"/>
          </p:nvPr>
        </p:nvSpPr>
        <p:spPr/>
        <p:txBody>
          <a:bodyPr/>
          <a:lstStyle/>
          <a:p>
            <a:fld id="{3D1E3941-A038-4FE0-A928-5EE0C65E15EE}"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403181042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E5883-F95F-438B-AB33-A70AFA7A9214}" type="datetimeFigureOut">
              <a:rPr lang="en-US" smtClean="0">
                <a:solidFill>
                  <a:srgbClr val="1CADE4"/>
                </a:solidFill>
              </a:rPr>
              <a:pPr/>
              <a:t>12/11/2020</a:t>
            </a:fld>
            <a:endParaRPr lang="en-US">
              <a:solidFill>
                <a:srgbClr val="1CADE4"/>
              </a:solidFill>
            </a:endParaRPr>
          </a:p>
        </p:txBody>
      </p:sp>
      <p:sp>
        <p:nvSpPr>
          <p:cNvPr id="5" name="Footer Placeholder 4"/>
          <p:cNvSpPr>
            <a:spLocks noGrp="1"/>
          </p:cNvSpPr>
          <p:nvPr>
            <p:ph type="ftr" sz="quarter" idx="11"/>
          </p:nvPr>
        </p:nvSpPr>
        <p:spPr/>
        <p:txBody>
          <a:bodyPr/>
          <a:lstStyle/>
          <a:p>
            <a:endParaRPr lang="en-US">
              <a:solidFill>
                <a:srgbClr val="1CADE4"/>
              </a:solidFill>
            </a:endParaRPr>
          </a:p>
        </p:txBody>
      </p:sp>
      <p:sp>
        <p:nvSpPr>
          <p:cNvPr id="6" name="Slide Number Placeholder 5"/>
          <p:cNvSpPr>
            <a:spLocks noGrp="1"/>
          </p:cNvSpPr>
          <p:nvPr>
            <p:ph type="sldNum" sz="quarter" idx="12"/>
          </p:nvPr>
        </p:nvSpPr>
        <p:spPr/>
        <p:txBody>
          <a:bodyPr/>
          <a:lstStyle/>
          <a:p>
            <a:fld id="{3D1E3941-A038-4FE0-A928-5EE0C65E15EE}"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56952321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solidFill>
                <a:srgbClr val="DF5327"/>
              </a:solidFill>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3D1E3941-A038-4FE0-A928-5EE0C65E15EE}" type="slidenum">
              <a:rPr lang="en-US" smtClean="0">
                <a:solidFill>
                  <a:srgbClr val="DF5327"/>
                </a:solidFill>
              </a:rPr>
              <a:pPr/>
              <a:t>‹#›</a:t>
            </a:fld>
            <a:endParaRPr lang="en-US">
              <a:solidFill>
                <a:srgbClr val="DF5327"/>
              </a:solidFill>
            </a:endParaRPr>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62522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5" name="Footer Placeholder 4"/>
          <p:cNvSpPr>
            <a:spLocks noGrp="1"/>
          </p:cNvSpPr>
          <p:nvPr>
            <p:ph type="ftr" sz="quarter" idx="11"/>
          </p:nvPr>
        </p:nvSpPr>
        <p:spPr/>
        <p:txBody>
          <a:bodyPr/>
          <a:lstStyle/>
          <a:p>
            <a:endParaRPr lang="en-US">
              <a:solidFill>
                <a:srgbClr val="DF5327"/>
              </a:solidFill>
            </a:endParaRPr>
          </a:p>
        </p:txBody>
      </p:sp>
      <p:sp>
        <p:nvSpPr>
          <p:cNvPr id="6" name="Slide Number Placeholder 5"/>
          <p:cNvSpPr>
            <a:spLocks noGrp="1"/>
          </p:cNvSpPr>
          <p:nvPr>
            <p:ph type="sldNum" sz="quarter" idx="12"/>
          </p:nvPr>
        </p:nvSpPr>
        <p:spPr/>
        <p:txBody>
          <a:bodyPr/>
          <a:lstStyle/>
          <a:p>
            <a:fld id="{3D1E3941-A038-4FE0-A928-5EE0C65E15EE}" type="slidenum">
              <a:rPr lang="en-US" smtClean="0">
                <a:solidFill>
                  <a:srgbClr val="DF5327"/>
                </a:solidFill>
              </a:rPr>
              <a:pPr/>
              <a:t>‹#›</a:t>
            </a:fld>
            <a:endParaRPr lang="en-US">
              <a:solidFill>
                <a:srgbClr val="DF5327"/>
              </a:solidFill>
            </a:endParaRPr>
          </a:p>
        </p:txBody>
      </p:sp>
    </p:spTree>
    <p:extLst>
      <p:ext uri="{BB962C8B-B14F-4D97-AF65-F5344CB8AC3E}">
        <p14:creationId xmlns:p14="http://schemas.microsoft.com/office/powerpoint/2010/main" val="274925851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5" name="Footer Placeholder 4"/>
          <p:cNvSpPr>
            <a:spLocks noGrp="1"/>
          </p:cNvSpPr>
          <p:nvPr>
            <p:ph type="ftr" sz="quarter" idx="11"/>
          </p:nvPr>
        </p:nvSpPr>
        <p:spPr/>
        <p:txBody>
          <a:bodyPr/>
          <a:lstStyle/>
          <a:p>
            <a:endParaRPr lang="en-US">
              <a:solidFill>
                <a:srgbClr val="DF5327"/>
              </a:solidFill>
            </a:endParaRPr>
          </a:p>
        </p:txBody>
      </p:sp>
      <p:sp>
        <p:nvSpPr>
          <p:cNvPr id="6" name="Slide Number Placeholder 5"/>
          <p:cNvSpPr>
            <a:spLocks noGrp="1"/>
          </p:cNvSpPr>
          <p:nvPr>
            <p:ph type="sldNum" sz="quarter" idx="12"/>
          </p:nvPr>
        </p:nvSpPr>
        <p:spPr/>
        <p:txBody>
          <a:bodyPr/>
          <a:lstStyle/>
          <a:p>
            <a:fld id="{3D1E3941-A038-4FE0-A928-5EE0C65E15EE}" type="slidenum">
              <a:rPr lang="en-US" smtClean="0">
                <a:solidFill>
                  <a:srgbClr val="DF5327"/>
                </a:solidFill>
              </a:rPr>
              <a:pPr/>
              <a:t>‹#›</a:t>
            </a:fld>
            <a:endParaRPr lang="en-US">
              <a:solidFill>
                <a:srgbClr val="DF5327"/>
              </a:solidFill>
            </a:endParaRP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62801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6" name="Footer Placeholder 5"/>
          <p:cNvSpPr>
            <a:spLocks noGrp="1"/>
          </p:cNvSpPr>
          <p:nvPr>
            <p:ph type="ftr" sz="quarter" idx="11"/>
          </p:nvPr>
        </p:nvSpPr>
        <p:spPr/>
        <p:txBody>
          <a:bodyPr/>
          <a:lstStyle/>
          <a:p>
            <a:endParaRPr lang="en-US">
              <a:solidFill>
                <a:srgbClr val="DF5327"/>
              </a:solidFill>
            </a:endParaRPr>
          </a:p>
        </p:txBody>
      </p:sp>
      <p:sp>
        <p:nvSpPr>
          <p:cNvPr id="7" name="Slide Number Placeholder 6"/>
          <p:cNvSpPr>
            <a:spLocks noGrp="1"/>
          </p:cNvSpPr>
          <p:nvPr>
            <p:ph type="sldNum" sz="quarter" idx="12"/>
          </p:nvPr>
        </p:nvSpPr>
        <p:spPr/>
        <p:txBody>
          <a:bodyPr/>
          <a:lstStyle/>
          <a:p>
            <a:fld id="{3D1E3941-A038-4FE0-A928-5EE0C65E15EE}" type="slidenum">
              <a:rPr lang="en-US" smtClean="0">
                <a:solidFill>
                  <a:srgbClr val="DF5327"/>
                </a:solidFill>
              </a:rPr>
              <a:pPr/>
              <a:t>‹#›</a:t>
            </a:fld>
            <a:endParaRPr lang="en-US">
              <a:solidFill>
                <a:srgbClr val="DF5327"/>
              </a:solidFill>
            </a:endParaRPr>
          </a:p>
        </p:txBody>
      </p:sp>
    </p:spTree>
    <p:extLst>
      <p:ext uri="{BB962C8B-B14F-4D97-AF65-F5344CB8AC3E}">
        <p14:creationId xmlns:p14="http://schemas.microsoft.com/office/powerpoint/2010/main" val="366261436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8" name="Footer Placeholder 7"/>
          <p:cNvSpPr>
            <a:spLocks noGrp="1"/>
          </p:cNvSpPr>
          <p:nvPr>
            <p:ph type="ftr" sz="quarter" idx="11"/>
          </p:nvPr>
        </p:nvSpPr>
        <p:spPr/>
        <p:txBody>
          <a:bodyPr/>
          <a:lstStyle/>
          <a:p>
            <a:endParaRPr lang="en-US">
              <a:solidFill>
                <a:srgbClr val="DF5327"/>
              </a:solidFill>
            </a:endParaRPr>
          </a:p>
        </p:txBody>
      </p:sp>
      <p:sp>
        <p:nvSpPr>
          <p:cNvPr id="9" name="Slide Number Placeholder 8"/>
          <p:cNvSpPr>
            <a:spLocks noGrp="1"/>
          </p:cNvSpPr>
          <p:nvPr>
            <p:ph type="sldNum" sz="quarter" idx="12"/>
          </p:nvPr>
        </p:nvSpPr>
        <p:spPr/>
        <p:txBody>
          <a:bodyPr/>
          <a:lstStyle/>
          <a:p>
            <a:fld id="{3D1E3941-A038-4FE0-A928-5EE0C65E15EE}" type="slidenum">
              <a:rPr lang="en-US" smtClean="0">
                <a:solidFill>
                  <a:srgbClr val="DF5327"/>
                </a:solidFill>
              </a:rPr>
              <a:pPr/>
              <a:t>‹#›</a:t>
            </a:fld>
            <a:endParaRPr lang="en-US">
              <a:solidFill>
                <a:srgbClr val="DF5327"/>
              </a:solidFill>
            </a:endParaRPr>
          </a:p>
        </p:txBody>
      </p:sp>
    </p:spTree>
    <p:extLst>
      <p:ext uri="{BB962C8B-B14F-4D97-AF65-F5344CB8AC3E}">
        <p14:creationId xmlns:p14="http://schemas.microsoft.com/office/powerpoint/2010/main" val="425120054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4" name="Footer Placeholder 3"/>
          <p:cNvSpPr>
            <a:spLocks noGrp="1"/>
          </p:cNvSpPr>
          <p:nvPr>
            <p:ph type="ftr" sz="quarter" idx="11"/>
          </p:nvPr>
        </p:nvSpPr>
        <p:spPr/>
        <p:txBody>
          <a:bodyPr/>
          <a:lstStyle/>
          <a:p>
            <a:endParaRPr lang="en-US">
              <a:solidFill>
                <a:srgbClr val="DF5327"/>
              </a:solidFill>
            </a:endParaRPr>
          </a:p>
        </p:txBody>
      </p:sp>
      <p:sp>
        <p:nvSpPr>
          <p:cNvPr id="5" name="Slide Number Placeholder 4"/>
          <p:cNvSpPr>
            <a:spLocks noGrp="1"/>
          </p:cNvSpPr>
          <p:nvPr>
            <p:ph type="sldNum" sz="quarter" idx="12"/>
          </p:nvPr>
        </p:nvSpPr>
        <p:spPr/>
        <p:txBody>
          <a:bodyPr/>
          <a:lstStyle/>
          <a:p>
            <a:fld id="{3D1E3941-A038-4FE0-A928-5EE0C65E15EE}" type="slidenum">
              <a:rPr lang="en-US" smtClean="0">
                <a:solidFill>
                  <a:srgbClr val="DF5327"/>
                </a:solidFill>
              </a:rPr>
              <a:pPr/>
              <a:t>‹#›</a:t>
            </a:fld>
            <a:endParaRPr lang="en-US">
              <a:solidFill>
                <a:srgbClr val="DF5327"/>
              </a:solidFill>
            </a:endParaRPr>
          </a:p>
        </p:txBody>
      </p:sp>
    </p:spTree>
    <p:extLst>
      <p:ext uri="{BB962C8B-B14F-4D97-AF65-F5344CB8AC3E}">
        <p14:creationId xmlns:p14="http://schemas.microsoft.com/office/powerpoint/2010/main" val="17652789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t>‹#›</a:t>
            </a:fld>
            <a:endParaRPr lang="en-US" dirty="0"/>
          </a:p>
        </p:txBody>
      </p:sp>
      <p:sp>
        <p:nvSpPr>
          <p:cNvPr id="10" name="Slide Number Placeholder 9"/>
          <p:cNvSpPr>
            <a:spLocks noGrp="1"/>
          </p:cNvSpPr>
          <p:nvPr>
            <p:ph type="sldNum" sz="quarter" idx="16"/>
          </p:nvPr>
        </p:nvSpPr>
        <p:spPr/>
        <p:txBody>
          <a:bodyPr rtlCol="0"/>
          <a:lstStyle/>
          <a:p>
            <a:fld id="{AA4C6552-42F6-43F2-A3FB-E92E8C09004E}"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3" name="Footer Placeholder 2"/>
          <p:cNvSpPr>
            <a:spLocks noGrp="1"/>
          </p:cNvSpPr>
          <p:nvPr>
            <p:ph type="ftr" sz="quarter" idx="11"/>
          </p:nvPr>
        </p:nvSpPr>
        <p:spPr/>
        <p:txBody>
          <a:bodyPr/>
          <a:lstStyle/>
          <a:p>
            <a:endParaRPr lang="en-US">
              <a:solidFill>
                <a:srgbClr val="DF5327"/>
              </a:solidFill>
            </a:endParaRPr>
          </a:p>
        </p:txBody>
      </p:sp>
      <p:sp>
        <p:nvSpPr>
          <p:cNvPr id="4" name="Slide Number Placeholder 3"/>
          <p:cNvSpPr>
            <a:spLocks noGrp="1"/>
          </p:cNvSpPr>
          <p:nvPr>
            <p:ph type="sldNum" sz="quarter" idx="12"/>
          </p:nvPr>
        </p:nvSpPr>
        <p:spPr/>
        <p:txBody>
          <a:bodyPr/>
          <a:lstStyle/>
          <a:p>
            <a:fld id="{3D1E3941-A038-4FE0-A928-5EE0C65E15EE}" type="slidenum">
              <a:rPr lang="en-US" smtClean="0">
                <a:solidFill>
                  <a:srgbClr val="DF5327"/>
                </a:solidFill>
              </a:rPr>
              <a:pPr/>
              <a:t>‹#›</a:t>
            </a:fld>
            <a:endParaRPr lang="en-US">
              <a:solidFill>
                <a:srgbClr val="DF5327"/>
              </a:solidFill>
            </a:endParaRPr>
          </a:p>
        </p:txBody>
      </p:sp>
    </p:spTree>
    <p:extLst>
      <p:ext uri="{BB962C8B-B14F-4D97-AF65-F5344CB8AC3E}">
        <p14:creationId xmlns:p14="http://schemas.microsoft.com/office/powerpoint/2010/main" val="422571905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6" name="Footer Placeholder 5"/>
          <p:cNvSpPr>
            <a:spLocks noGrp="1"/>
          </p:cNvSpPr>
          <p:nvPr>
            <p:ph type="ftr" sz="quarter" idx="11"/>
          </p:nvPr>
        </p:nvSpPr>
        <p:spPr/>
        <p:txBody>
          <a:bodyPr/>
          <a:lstStyle/>
          <a:p>
            <a:endParaRPr lang="en-US">
              <a:solidFill>
                <a:srgbClr val="DF5327"/>
              </a:solidFill>
            </a:endParaRPr>
          </a:p>
        </p:txBody>
      </p:sp>
      <p:sp>
        <p:nvSpPr>
          <p:cNvPr id="7" name="Slide Number Placeholder 6"/>
          <p:cNvSpPr>
            <a:spLocks noGrp="1"/>
          </p:cNvSpPr>
          <p:nvPr>
            <p:ph type="sldNum" sz="quarter" idx="12"/>
          </p:nvPr>
        </p:nvSpPr>
        <p:spPr/>
        <p:txBody>
          <a:bodyPr/>
          <a:lstStyle/>
          <a:p>
            <a:fld id="{3D1E3941-A038-4FE0-A928-5EE0C65E15EE}" type="slidenum">
              <a:rPr lang="en-US" smtClean="0">
                <a:solidFill>
                  <a:srgbClr val="DF5327"/>
                </a:solidFill>
              </a:rPr>
              <a:pPr/>
              <a:t>‹#›</a:t>
            </a:fld>
            <a:endParaRPr lang="en-US">
              <a:solidFill>
                <a:srgbClr val="DF5327"/>
              </a:solidFill>
            </a:endParaRPr>
          </a:p>
        </p:txBody>
      </p:sp>
    </p:spTree>
    <p:extLst>
      <p:ext uri="{BB962C8B-B14F-4D97-AF65-F5344CB8AC3E}">
        <p14:creationId xmlns:p14="http://schemas.microsoft.com/office/powerpoint/2010/main" val="400957183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6" name="Footer Placeholder 5"/>
          <p:cNvSpPr>
            <a:spLocks noGrp="1"/>
          </p:cNvSpPr>
          <p:nvPr>
            <p:ph type="ftr" sz="quarter" idx="11"/>
          </p:nvPr>
        </p:nvSpPr>
        <p:spPr/>
        <p:txBody>
          <a:bodyPr/>
          <a:lstStyle/>
          <a:p>
            <a:endParaRPr lang="en-US">
              <a:solidFill>
                <a:srgbClr val="DF5327"/>
              </a:solidFill>
            </a:endParaRPr>
          </a:p>
        </p:txBody>
      </p:sp>
      <p:sp>
        <p:nvSpPr>
          <p:cNvPr id="7" name="Slide Number Placeholder 6"/>
          <p:cNvSpPr>
            <a:spLocks noGrp="1"/>
          </p:cNvSpPr>
          <p:nvPr>
            <p:ph type="sldNum" sz="quarter" idx="12"/>
          </p:nvPr>
        </p:nvSpPr>
        <p:spPr/>
        <p:txBody>
          <a:bodyPr/>
          <a:lstStyle/>
          <a:p>
            <a:fld id="{3D1E3941-A038-4FE0-A928-5EE0C65E15EE}" type="slidenum">
              <a:rPr lang="en-US" smtClean="0">
                <a:solidFill>
                  <a:srgbClr val="DF5327"/>
                </a:solidFill>
              </a:rPr>
              <a:pPr/>
              <a:t>‹#›</a:t>
            </a:fld>
            <a:endParaRPr lang="en-US">
              <a:solidFill>
                <a:srgbClr val="DF5327"/>
              </a:solidFill>
            </a:endParaRPr>
          </a:p>
        </p:txBody>
      </p:sp>
    </p:spTree>
    <p:extLst>
      <p:ext uri="{BB962C8B-B14F-4D97-AF65-F5344CB8AC3E}">
        <p14:creationId xmlns:p14="http://schemas.microsoft.com/office/powerpoint/2010/main" val="89429362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5" name="Footer Placeholder 4"/>
          <p:cNvSpPr>
            <a:spLocks noGrp="1"/>
          </p:cNvSpPr>
          <p:nvPr>
            <p:ph type="ftr" sz="quarter" idx="11"/>
          </p:nvPr>
        </p:nvSpPr>
        <p:spPr/>
        <p:txBody>
          <a:bodyPr/>
          <a:lstStyle/>
          <a:p>
            <a:endParaRPr lang="en-US">
              <a:solidFill>
                <a:srgbClr val="DF5327"/>
              </a:solidFill>
            </a:endParaRPr>
          </a:p>
        </p:txBody>
      </p:sp>
      <p:sp>
        <p:nvSpPr>
          <p:cNvPr id="6" name="Slide Number Placeholder 5"/>
          <p:cNvSpPr>
            <a:spLocks noGrp="1"/>
          </p:cNvSpPr>
          <p:nvPr>
            <p:ph type="sldNum" sz="quarter" idx="12"/>
          </p:nvPr>
        </p:nvSpPr>
        <p:spPr/>
        <p:txBody>
          <a:bodyPr/>
          <a:lstStyle/>
          <a:p>
            <a:fld id="{3D1E3941-A038-4FE0-A928-5EE0C65E15EE}" type="slidenum">
              <a:rPr lang="en-US" smtClean="0">
                <a:solidFill>
                  <a:srgbClr val="DF5327"/>
                </a:solidFill>
              </a:rPr>
              <a:pPr/>
              <a:t>‹#›</a:t>
            </a:fld>
            <a:endParaRPr lang="en-US">
              <a:solidFill>
                <a:srgbClr val="DF5327"/>
              </a:solidFill>
            </a:endParaRPr>
          </a:p>
        </p:txBody>
      </p:sp>
    </p:spTree>
    <p:extLst>
      <p:ext uri="{BB962C8B-B14F-4D97-AF65-F5344CB8AC3E}">
        <p14:creationId xmlns:p14="http://schemas.microsoft.com/office/powerpoint/2010/main" val="254050184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5" name="Footer Placeholder 4"/>
          <p:cNvSpPr>
            <a:spLocks noGrp="1"/>
          </p:cNvSpPr>
          <p:nvPr>
            <p:ph type="ftr" sz="quarter" idx="11"/>
          </p:nvPr>
        </p:nvSpPr>
        <p:spPr/>
        <p:txBody>
          <a:bodyPr/>
          <a:lstStyle/>
          <a:p>
            <a:endParaRPr lang="en-US">
              <a:solidFill>
                <a:srgbClr val="DF5327"/>
              </a:solidFill>
            </a:endParaRPr>
          </a:p>
        </p:txBody>
      </p:sp>
      <p:sp>
        <p:nvSpPr>
          <p:cNvPr id="6" name="Slide Number Placeholder 5"/>
          <p:cNvSpPr>
            <a:spLocks noGrp="1"/>
          </p:cNvSpPr>
          <p:nvPr>
            <p:ph type="sldNum" sz="quarter" idx="12"/>
          </p:nvPr>
        </p:nvSpPr>
        <p:spPr/>
        <p:txBody>
          <a:bodyPr/>
          <a:lstStyle/>
          <a:p>
            <a:fld id="{3D1E3941-A038-4FE0-A928-5EE0C65E15EE}" type="slidenum">
              <a:rPr lang="en-US" smtClean="0">
                <a:solidFill>
                  <a:srgbClr val="DF5327"/>
                </a:solidFill>
              </a:rPr>
              <a:pPr/>
              <a:t>‹#›</a:t>
            </a:fld>
            <a:endParaRPr lang="en-US">
              <a:solidFill>
                <a:srgbClr val="DF5327"/>
              </a:solidFill>
            </a:endParaRPr>
          </a:p>
        </p:txBody>
      </p:sp>
    </p:spTree>
    <p:extLst>
      <p:ext uri="{BB962C8B-B14F-4D97-AF65-F5344CB8AC3E}">
        <p14:creationId xmlns:p14="http://schemas.microsoft.com/office/powerpoint/2010/main" val="13737963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A7FE5883-F95F-438B-AB33-A70AFA7A9214}" type="datetimeFigureOut">
              <a:rPr lang="en-US" smtClean="0"/>
              <a:pPr/>
              <a:t>12/11/2020</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D1E3941-A038-4FE0-A928-5EE0C65E15EE}" type="slidenum">
              <a:rPr lang="en-US" smtClean="0"/>
              <a:pPr/>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42547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E5883-F95F-438B-AB33-A70AFA7A9214}" type="datetimeFigureOut">
              <a:rPr lang="en-US" smtClean="0">
                <a:solidFill>
                  <a:srgbClr val="A6B727"/>
                </a:solidFill>
              </a:rPr>
              <a:pPr/>
              <a:t>12/11/2020</a:t>
            </a:fld>
            <a:endParaRPr lang="en-US">
              <a:solidFill>
                <a:srgbClr val="A6B727"/>
              </a:solidFill>
            </a:endParaRPr>
          </a:p>
        </p:txBody>
      </p:sp>
      <p:sp>
        <p:nvSpPr>
          <p:cNvPr id="5" name="Footer Placeholder 4"/>
          <p:cNvSpPr>
            <a:spLocks noGrp="1"/>
          </p:cNvSpPr>
          <p:nvPr>
            <p:ph type="ftr" sz="quarter" idx="11"/>
          </p:nvPr>
        </p:nvSpPr>
        <p:spPr/>
        <p:txBody>
          <a:bodyPr/>
          <a:lstStyle/>
          <a:p>
            <a:endParaRPr lang="en-US">
              <a:solidFill>
                <a:srgbClr val="A6B727"/>
              </a:solidFill>
            </a:endParaRPr>
          </a:p>
        </p:txBody>
      </p:sp>
      <p:sp>
        <p:nvSpPr>
          <p:cNvPr id="6" name="Slide Number Placeholder 5"/>
          <p:cNvSpPr>
            <a:spLocks noGrp="1"/>
          </p:cNvSpPr>
          <p:nvPr>
            <p:ph type="sldNum" sz="quarter" idx="12"/>
          </p:nvPr>
        </p:nvSpPr>
        <p:spPr/>
        <p:txBody>
          <a:bodyPr/>
          <a:lstStyle/>
          <a:p>
            <a:fld id="{3D1E3941-A038-4FE0-A928-5EE0C65E15EE}" type="slidenum">
              <a:rPr lang="en-US" smtClean="0">
                <a:solidFill>
                  <a:srgbClr val="A6B727"/>
                </a:solidFill>
              </a:rPr>
              <a:pPr/>
              <a:t>‹#›</a:t>
            </a:fld>
            <a:endParaRPr lang="en-US">
              <a:solidFill>
                <a:srgbClr val="A6B727"/>
              </a:solidFill>
            </a:endParaRPr>
          </a:p>
        </p:txBody>
      </p:sp>
    </p:spTree>
    <p:extLst>
      <p:ext uri="{BB962C8B-B14F-4D97-AF65-F5344CB8AC3E}">
        <p14:creationId xmlns:p14="http://schemas.microsoft.com/office/powerpoint/2010/main" val="244224559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FE5883-F95F-438B-AB33-A70AFA7A9214}" type="datetimeFigureOut">
              <a:rPr lang="en-US" smtClean="0">
                <a:solidFill>
                  <a:srgbClr val="A6B727"/>
                </a:solidFill>
              </a:rPr>
              <a:pPr/>
              <a:t>12/11/2020</a:t>
            </a:fld>
            <a:endParaRPr lang="en-US">
              <a:solidFill>
                <a:srgbClr val="A6B727"/>
              </a:solidFill>
            </a:endParaRPr>
          </a:p>
        </p:txBody>
      </p:sp>
      <p:sp>
        <p:nvSpPr>
          <p:cNvPr id="5" name="Footer Placeholder 4"/>
          <p:cNvSpPr>
            <a:spLocks noGrp="1"/>
          </p:cNvSpPr>
          <p:nvPr>
            <p:ph type="ftr" sz="quarter" idx="11"/>
          </p:nvPr>
        </p:nvSpPr>
        <p:spPr/>
        <p:txBody>
          <a:bodyPr/>
          <a:lstStyle/>
          <a:p>
            <a:endParaRPr lang="en-US">
              <a:solidFill>
                <a:srgbClr val="A6B727"/>
              </a:solidFill>
            </a:endParaRPr>
          </a:p>
        </p:txBody>
      </p:sp>
      <p:sp>
        <p:nvSpPr>
          <p:cNvPr id="6" name="Slide Number Placeholder 5"/>
          <p:cNvSpPr>
            <a:spLocks noGrp="1"/>
          </p:cNvSpPr>
          <p:nvPr>
            <p:ph type="sldNum" sz="quarter" idx="12"/>
          </p:nvPr>
        </p:nvSpPr>
        <p:spPr/>
        <p:txBody>
          <a:bodyPr/>
          <a:lstStyle/>
          <a:p>
            <a:fld id="{3D1E3941-A038-4FE0-A928-5EE0C65E15EE}" type="slidenum">
              <a:rPr lang="en-US" smtClean="0">
                <a:solidFill>
                  <a:srgbClr val="A6B727"/>
                </a:solidFill>
              </a:rPr>
              <a:pPr/>
              <a:t>‹#›</a:t>
            </a:fld>
            <a:endParaRPr lang="en-US">
              <a:solidFill>
                <a:srgbClr val="A6B727"/>
              </a:solidFill>
            </a:endParaRP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4220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FE5883-F95F-438B-AB33-A70AFA7A9214}" type="datetimeFigureOut">
              <a:rPr lang="en-US" smtClean="0">
                <a:solidFill>
                  <a:srgbClr val="A6B727"/>
                </a:solidFill>
              </a:rPr>
              <a:pPr/>
              <a:t>12/11/2020</a:t>
            </a:fld>
            <a:endParaRPr lang="en-US">
              <a:solidFill>
                <a:srgbClr val="A6B727"/>
              </a:solidFill>
            </a:endParaRPr>
          </a:p>
        </p:txBody>
      </p:sp>
      <p:sp>
        <p:nvSpPr>
          <p:cNvPr id="6" name="Footer Placeholder 5"/>
          <p:cNvSpPr>
            <a:spLocks noGrp="1"/>
          </p:cNvSpPr>
          <p:nvPr>
            <p:ph type="ftr" sz="quarter" idx="11"/>
          </p:nvPr>
        </p:nvSpPr>
        <p:spPr/>
        <p:txBody>
          <a:bodyPr/>
          <a:lstStyle/>
          <a:p>
            <a:endParaRPr lang="en-US">
              <a:solidFill>
                <a:srgbClr val="A6B727"/>
              </a:solidFill>
            </a:endParaRPr>
          </a:p>
        </p:txBody>
      </p:sp>
      <p:sp>
        <p:nvSpPr>
          <p:cNvPr id="7" name="Slide Number Placeholder 6"/>
          <p:cNvSpPr>
            <a:spLocks noGrp="1"/>
          </p:cNvSpPr>
          <p:nvPr>
            <p:ph type="sldNum" sz="quarter" idx="12"/>
          </p:nvPr>
        </p:nvSpPr>
        <p:spPr/>
        <p:txBody>
          <a:bodyPr/>
          <a:lstStyle/>
          <a:p>
            <a:fld id="{3D1E3941-A038-4FE0-A928-5EE0C65E15EE}" type="slidenum">
              <a:rPr lang="en-US" smtClean="0">
                <a:solidFill>
                  <a:srgbClr val="A6B727"/>
                </a:solidFill>
              </a:rPr>
              <a:pPr/>
              <a:t>‹#›</a:t>
            </a:fld>
            <a:endParaRPr lang="en-US">
              <a:solidFill>
                <a:srgbClr val="A6B727"/>
              </a:solidFill>
            </a:endParaRPr>
          </a:p>
        </p:txBody>
      </p:sp>
    </p:spTree>
    <p:extLst>
      <p:ext uri="{BB962C8B-B14F-4D97-AF65-F5344CB8AC3E}">
        <p14:creationId xmlns:p14="http://schemas.microsoft.com/office/powerpoint/2010/main" val="32194057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FE5883-F95F-438B-AB33-A70AFA7A9214}" type="datetimeFigureOut">
              <a:rPr lang="en-US" smtClean="0">
                <a:solidFill>
                  <a:srgbClr val="A6B727"/>
                </a:solidFill>
              </a:rPr>
              <a:pPr/>
              <a:t>12/11/2020</a:t>
            </a:fld>
            <a:endParaRPr lang="en-US">
              <a:solidFill>
                <a:srgbClr val="A6B727"/>
              </a:solidFill>
            </a:endParaRPr>
          </a:p>
        </p:txBody>
      </p:sp>
      <p:sp>
        <p:nvSpPr>
          <p:cNvPr id="8" name="Footer Placeholder 7"/>
          <p:cNvSpPr>
            <a:spLocks noGrp="1"/>
          </p:cNvSpPr>
          <p:nvPr>
            <p:ph type="ftr" sz="quarter" idx="11"/>
          </p:nvPr>
        </p:nvSpPr>
        <p:spPr/>
        <p:txBody>
          <a:bodyPr/>
          <a:lstStyle/>
          <a:p>
            <a:endParaRPr lang="en-US">
              <a:solidFill>
                <a:srgbClr val="A6B727"/>
              </a:solidFill>
            </a:endParaRPr>
          </a:p>
        </p:txBody>
      </p:sp>
      <p:sp>
        <p:nvSpPr>
          <p:cNvPr id="9" name="Slide Number Placeholder 8"/>
          <p:cNvSpPr>
            <a:spLocks noGrp="1"/>
          </p:cNvSpPr>
          <p:nvPr>
            <p:ph type="sldNum" sz="quarter" idx="12"/>
          </p:nvPr>
        </p:nvSpPr>
        <p:spPr/>
        <p:txBody>
          <a:bodyPr/>
          <a:lstStyle/>
          <a:p>
            <a:fld id="{3D1E3941-A038-4FE0-A928-5EE0C65E15EE}" type="slidenum">
              <a:rPr lang="en-US" smtClean="0">
                <a:solidFill>
                  <a:srgbClr val="A6B727"/>
                </a:solidFill>
              </a:rPr>
              <a:pPr/>
              <a:t>‹#›</a:t>
            </a:fld>
            <a:endParaRPr lang="en-US">
              <a:solidFill>
                <a:srgbClr val="A6B727"/>
              </a:solidFill>
            </a:endParaRPr>
          </a:p>
        </p:txBody>
      </p:sp>
    </p:spTree>
    <p:extLst>
      <p:ext uri="{BB962C8B-B14F-4D97-AF65-F5344CB8AC3E}">
        <p14:creationId xmlns:p14="http://schemas.microsoft.com/office/powerpoint/2010/main" val="76553398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t>‹#›</a:t>
            </a:fld>
            <a:endParaRPr lang="en-US" dirty="0"/>
          </a:p>
        </p:txBody>
      </p:sp>
      <p:sp>
        <p:nvSpPr>
          <p:cNvPr id="12" name="Slide Number Placeholder 11"/>
          <p:cNvSpPr>
            <a:spLocks noGrp="1"/>
          </p:cNvSpPr>
          <p:nvPr>
            <p:ph type="sldNum" sz="quarter" idx="16"/>
          </p:nvPr>
        </p:nvSpPr>
        <p:spPr/>
        <p:txBody>
          <a:bodyPr rtlCol="0"/>
          <a:lstStyle/>
          <a:p>
            <a:fld id="{AA4C6552-42F6-43F2-A3FB-E92E8C09004E}"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FE5883-F95F-438B-AB33-A70AFA7A9214}" type="datetimeFigureOut">
              <a:rPr lang="en-US" smtClean="0">
                <a:solidFill>
                  <a:srgbClr val="A6B727"/>
                </a:solidFill>
              </a:rPr>
              <a:pPr/>
              <a:t>12/11/2020</a:t>
            </a:fld>
            <a:endParaRPr lang="en-US">
              <a:solidFill>
                <a:srgbClr val="A6B727"/>
              </a:solidFill>
            </a:endParaRPr>
          </a:p>
        </p:txBody>
      </p:sp>
      <p:sp>
        <p:nvSpPr>
          <p:cNvPr id="4" name="Footer Placeholder 3"/>
          <p:cNvSpPr>
            <a:spLocks noGrp="1"/>
          </p:cNvSpPr>
          <p:nvPr>
            <p:ph type="ftr" sz="quarter" idx="11"/>
          </p:nvPr>
        </p:nvSpPr>
        <p:spPr/>
        <p:txBody>
          <a:bodyPr/>
          <a:lstStyle/>
          <a:p>
            <a:endParaRPr lang="en-US">
              <a:solidFill>
                <a:srgbClr val="A6B727"/>
              </a:solidFill>
            </a:endParaRPr>
          </a:p>
        </p:txBody>
      </p:sp>
      <p:sp>
        <p:nvSpPr>
          <p:cNvPr id="5" name="Slide Number Placeholder 4"/>
          <p:cNvSpPr>
            <a:spLocks noGrp="1"/>
          </p:cNvSpPr>
          <p:nvPr>
            <p:ph type="sldNum" sz="quarter" idx="12"/>
          </p:nvPr>
        </p:nvSpPr>
        <p:spPr/>
        <p:txBody>
          <a:bodyPr/>
          <a:lstStyle/>
          <a:p>
            <a:fld id="{3D1E3941-A038-4FE0-A928-5EE0C65E15EE}" type="slidenum">
              <a:rPr lang="en-US" smtClean="0">
                <a:solidFill>
                  <a:srgbClr val="A6B727"/>
                </a:solidFill>
              </a:rPr>
              <a:pPr/>
              <a:t>‹#›</a:t>
            </a:fld>
            <a:endParaRPr lang="en-US">
              <a:solidFill>
                <a:srgbClr val="A6B727"/>
              </a:solidFill>
            </a:endParaRPr>
          </a:p>
        </p:txBody>
      </p:sp>
    </p:spTree>
    <p:extLst>
      <p:ext uri="{BB962C8B-B14F-4D97-AF65-F5344CB8AC3E}">
        <p14:creationId xmlns:p14="http://schemas.microsoft.com/office/powerpoint/2010/main" val="181983124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E5883-F95F-438B-AB33-A70AFA7A9214}" type="datetimeFigureOut">
              <a:rPr lang="en-US" smtClean="0">
                <a:solidFill>
                  <a:srgbClr val="A6B727"/>
                </a:solidFill>
              </a:rPr>
              <a:pPr/>
              <a:t>12/11/2020</a:t>
            </a:fld>
            <a:endParaRPr lang="en-US">
              <a:solidFill>
                <a:srgbClr val="A6B727"/>
              </a:solidFill>
            </a:endParaRPr>
          </a:p>
        </p:txBody>
      </p:sp>
      <p:sp>
        <p:nvSpPr>
          <p:cNvPr id="3" name="Footer Placeholder 2"/>
          <p:cNvSpPr>
            <a:spLocks noGrp="1"/>
          </p:cNvSpPr>
          <p:nvPr>
            <p:ph type="ftr" sz="quarter" idx="11"/>
          </p:nvPr>
        </p:nvSpPr>
        <p:spPr/>
        <p:txBody>
          <a:bodyPr/>
          <a:lstStyle/>
          <a:p>
            <a:endParaRPr lang="en-US">
              <a:solidFill>
                <a:srgbClr val="A6B727"/>
              </a:solidFill>
            </a:endParaRPr>
          </a:p>
        </p:txBody>
      </p:sp>
      <p:sp>
        <p:nvSpPr>
          <p:cNvPr id="4" name="Slide Number Placeholder 3"/>
          <p:cNvSpPr>
            <a:spLocks noGrp="1"/>
          </p:cNvSpPr>
          <p:nvPr>
            <p:ph type="sldNum" sz="quarter" idx="12"/>
          </p:nvPr>
        </p:nvSpPr>
        <p:spPr/>
        <p:txBody>
          <a:bodyPr/>
          <a:lstStyle/>
          <a:p>
            <a:fld id="{3D1E3941-A038-4FE0-A928-5EE0C65E15EE}" type="slidenum">
              <a:rPr lang="en-US" smtClean="0">
                <a:solidFill>
                  <a:srgbClr val="A6B727"/>
                </a:solidFill>
              </a:rPr>
              <a:pPr/>
              <a:t>‹#›</a:t>
            </a:fld>
            <a:endParaRPr lang="en-US">
              <a:solidFill>
                <a:srgbClr val="A6B727"/>
              </a:solidFill>
            </a:endParaRPr>
          </a:p>
        </p:txBody>
      </p:sp>
    </p:spTree>
    <p:extLst>
      <p:ext uri="{BB962C8B-B14F-4D97-AF65-F5344CB8AC3E}">
        <p14:creationId xmlns:p14="http://schemas.microsoft.com/office/powerpoint/2010/main" val="116632715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FE5883-F95F-438B-AB33-A70AFA7A9214}" type="datetimeFigureOut">
              <a:rPr lang="en-US" smtClean="0">
                <a:solidFill>
                  <a:srgbClr val="A6B727"/>
                </a:solidFill>
              </a:rPr>
              <a:pPr/>
              <a:t>12/11/2020</a:t>
            </a:fld>
            <a:endParaRPr lang="en-US">
              <a:solidFill>
                <a:srgbClr val="A6B727"/>
              </a:solidFill>
            </a:endParaRPr>
          </a:p>
        </p:txBody>
      </p:sp>
      <p:sp>
        <p:nvSpPr>
          <p:cNvPr id="6" name="Footer Placeholder 5"/>
          <p:cNvSpPr>
            <a:spLocks noGrp="1"/>
          </p:cNvSpPr>
          <p:nvPr>
            <p:ph type="ftr" sz="quarter" idx="11"/>
          </p:nvPr>
        </p:nvSpPr>
        <p:spPr/>
        <p:txBody>
          <a:bodyPr/>
          <a:lstStyle/>
          <a:p>
            <a:endParaRPr lang="en-US">
              <a:solidFill>
                <a:srgbClr val="A6B727"/>
              </a:solidFill>
            </a:endParaRPr>
          </a:p>
        </p:txBody>
      </p:sp>
      <p:sp>
        <p:nvSpPr>
          <p:cNvPr id="7" name="Slide Number Placeholder 6"/>
          <p:cNvSpPr>
            <a:spLocks noGrp="1"/>
          </p:cNvSpPr>
          <p:nvPr>
            <p:ph type="sldNum" sz="quarter" idx="12"/>
          </p:nvPr>
        </p:nvSpPr>
        <p:spPr/>
        <p:txBody>
          <a:bodyPr/>
          <a:lstStyle/>
          <a:p>
            <a:fld id="{3D1E3941-A038-4FE0-A928-5EE0C65E15EE}" type="slidenum">
              <a:rPr lang="en-US" smtClean="0">
                <a:solidFill>
                  <a:srgbClr val="A6B727"/>
                </a:solidFill>
              </a:rPr>
              <a:pPr/>
              <a:t>‹#›</a:t>
            </a:fld>
            <a:endParaRPr lang="en-US">
              <a:solidFill>
                <a:srgbClr val="A6B727"/>
              </a:solidFill>
            </a:endParaRPr>
          </a:p>
        </p:txBody>
      </p:sp>
    </p:spTree>
    <p:extLst>
      <p:ext uri="{BB962C8B-B14F-4D97-AF65-F5344CB8AC3E}">
        <p14:creationId xmlns:p14="http://schemas.microsoft.com/office/powerpoint/2010/main" val="253938789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FE5883-F95F-438B-AB33-A70AFA7A9214}" type="datetimeFigureOut">
              <a:rPr lang="en-US" smtClean="0">
                <a:solidFill>
                  <a:srgbClr val="A6B727"/>
                </a:solidFill>
              </a:rPr>
              <a:pPr/>
              <a:t>12/11/2020</a:t>
            </a:fld>
            <a:endParaRPr lang="en-US">
              <a:solidFill>
                <a:srgbClr val="A6B727"/>
              </a:solidFill>
            </a:endParaRPr>
          </a:p>
        </p:txBody>
      </p:sp>
      <p:sp>
        <p:nvSpPr>
          <p:cNvPr id="6" name="Footer Placeholder 5"/>
          <p:cNvSpPr>
            <a:spLocks noGrp="1"/>
          </p:cNvSpPr>
          <p:nvPr>
            <p:ph type="ftr" sz="quarter" idx="11"/>
          </p:nvPr>
        </p:nvSpPr>
        <p:spPr/>
        <p:txBody>
          <a:bodyPr/>
          <a:lstStyle/>
          <a:p>
            <a:endParaRPr lang="en-US">
              <a:solidFill>
                <a:srgbClr val="A6B727"/>
              </a:solidFill>
            </a:endParaRPr>
          </a:p>
        </p:txBody>
      </p:sp>
      <p:sp>
        <p:nvSpPr>
          <p:cNvPr id="7" name="Slide Number Placeholder 6"/>
          <p:cNvSpPr>
            <a:spLocks noGrp="1"/>
          </p:cNvSpPr>
          <p:nvPr>
            <p:ph type="sldNum" sz="quarter" idx="12"/>
          </p:nvPr>
        </p:nvSpPr>
        <p:spPr/>
        <p:txBody>
          <a:bodyPr/>
          <a:lstStyle/>
          <a:p>
            <a:fld id="{3D1E3941-A038-4FE0-A928-5EE0C65E15EE}" type="slidenum">
              <a:rPr lang="en-US" smtClean="0">
                <a:solidFill>
                  <a:srgbClr val="A6B727"/>
                </a:solidFill>
              </a:rPr>
              <a:pPr/>
              <a:t>‹#›</a:t>
            </a:fld>
            <a:endParaRPr lang="en-US">
              <a:solidFill>
                <a:srgbClr val="A6B727"/>
              </a:solidFill>
            </a:endParaRPr>
          </a:p>
        </p:txBody>
      </p:sp>
    </p:spTree>
    <p:extLst>
      <p:ext uri="{BB962C8B-B14F-4D97-AF65-F5344CB8AC3E}">
        <p14:creationId xmlns:p14="http://schemas.microsoft.com/office/powerpoint/2010/main" val="285314746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E5883-F95F-438B-AB33-A70AFA7A9214}" type="datetimeFigureOut">
              <a:rPr lang="en-US" smtClean="0">
                <a:solidFill>
                  <a:srgbClr val="A6B727"/>
                </a:solidFill>
              </a:rPr>
              <a:pPr/>
              <a:t>12/11/2020</a:t>
            </a:fld>
            <a:endParaRPr lang="en-US">
              <a:solidFill>
                <a:srgbClr val="A6B727"/>
              </a:solidFill>
            </a:endParaRPr>
          </a:p>
        </p:txBody>
      </p:sp>
      <p:sp>
        <p:nvSpPr>
          <p:cNvPr id="5" name="Footer Placeholder 4"/>
          <p:cNvSpPr>
            <a:spLocks noGrp="1"/>
          </p:cNvSpPr>
          <p:nvPr>
            <p:ph type="ftr" sz="quarter" idx="11"/>
          </p:nvPr>
        </p:nvSpPr>
        <p:spPr/>
        <p:txBody>
          <a:bodyPr/>
          <a:lstStyle/>
          <a:p>
            <a:endParaRPr lang="en-US">
              <a:solidFill>
                <a:srgbClr val="A6B727"/>
              </a:solidFill>
            </a:endParaRPr>
          </a:p>
        </p:txBody>
      </p:sp>
      <p:sp>
        <p:nvSpPr>
          <p:cNvPr id="6" name="Slide Number Placeholder 5"/>
          <p:cNvSpPr>
            <a:spLocks noGrp="1"/>
          </p:cNvSpPr>
          <p:nvPr>
            <p:ph type="sldNum" sz="quarter" idx="12"/>
          </p:nvPr>
        </p:nvSpPr>
        <p:spPr/>
        <p:txBody>
          <a:bodyPr/>
          <a:lstStyle/>
          <a:p>
            <a:fld id="{3D1E3941-A038-4FE0-A928-5EE0C65E15EE}" type="slidenum">
              <a:rPr lang="en-US" smtClean="0">
                <a:solidFill>
                  <a:srgbClr val="A6B727"/>
                </a:solidFill>
              </a:rPr>
              <a:pPr/>
              <a:t>‹#›</a:t>
            </a:fld>
            <a:endParaRPr lang="en-US">
              <a:solidFill>
                <a:srgbClr val="A6B727"/>
              </a:solidFill>
            </a:endParaRPr>
          </a:p>
        </p:txBody>
      </p:sp>
    </p:spTree>
    <p:extLst>
      <p:ext uri="{BB962C8B-B14F-4D97-AF65-F5344CB8AC3E}">
        <p14:creationId xmlns:p14="http://schemas.microsoft.com/office/powerpoint/2010/main" val="258642744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E5883-F95F-438B-AB33-A70AFA7A9214}" type="datetimeFigureOut">
              <a:rPr lang="en-US" smtClean="0">
                <a:solidFill>
                  <a:srgbClr val="A6B727"/>
                </a:solidFill>
              </a:rPr>
              <a:pPr/>
              <a:t>12/11/2020</a:t>
            </a:fld>
            <a:endParaRPr lang="en-US">
              <a:solidFill>
                <a:srgbClr val="A6B727"/>
              </a:solidFill>
            </a:endParaRPr>
          </a:p>
        </p:txBody>
      </p:sp>
      <p:sp>
        <p:nvSpPr>
          <p:cNvPr id="5" name="Footer Placeholder 4"/>
          <p:cNvSpPr>
            <a:spLocks noGrp="1"/>
          </p:cNvSpPr>
          <p:nvPr>
            <p:ph type="ftr" sz="quarter" idx="11"/>
          </p:nvPr>
        </p:nvSpPr>
        <p:spPr/>
        <p:txBody>
          <a:bodyPr/>
          <a:lstStyle/>
          <a:p>
            <a:endParaRPr lang="en-US">
              <a:solidFill>
                <a:srgbClr val="A6B727"/>
              </a:solidFill>
            </a:endParaRPr>
          </a:p>
        </p:txBody>
      </p:sp>
      <p:sp>
        <p:nvSpPr>
          <p:cNvPr id="6" name="Slide Number Placeholder 5"/>
          <p:cNvSpPr>
            <a:spLocks noGrp="1"/>
          </p:cNvSpPr>
          <p:nvPr>
            <p:ph type="sldNum" sz="quarter" idx="12"/>
          </p:nvPr>
        </p:nvSpPr>
        <p:spPr/>
        <p:txBody>
          <a:bodyPr/>
          <a:lstStyle/>
          <a:p>
            <a:fld id="{3D1E3941-A038-4FE0-A928-5EE0C65E15EE}" type="slidenum">
              <a:rPr lang="en-US" smtClean="0">
                <a:solidFill>
                  <a:srgbClr val="A6B727"/>
                </a:solidFill>
              </a:rPr>
              <a:pPr/>
              <a:t>‹#›</a:t>
            </a:fld>
            <a:endParaRPr lang="en-US">
              <a:solidFill>
                <a:srgbClr val="A6B727"/>
              </a:solidFill>
            </a:endParaRPr>
          </a:p>
        </p:txBody>
      </p:sp>
    </p:spTree>
    <p:extLst>
      <p:ext uri="{BB962C8B-B14F-4D97-AF65-F5344CB8AC3E}">
        <p14:creationId xmlns:p14="http://schemas.microsoft.com/office/powerpoint/2010/main" val="401651678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F42F2B-AED1-4D8A-84DE-C49A7808E283}"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59210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142F89-F1A1-4B0C-847A-EFCD9CB80DCE}"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00298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5E8978-ED33-4ACB-8CC5-7CE0531DC42B}"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04648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167192-48AF-48E0-98A1-8E9034283859}"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38133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a:lstStyle/>
          <a:p>
            <a:fld id="{946467FA-9F49-4741-8645-A4655A6742EE}" type="slidenum">
              <a:rPr lang="en-US" smtClean="0"/>
              <a:t>‹#›</a:t>
            </a:fld>
            <a:endParaRPr lang="en-US" dirty="0"/>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AA4C6552-42F6-43F2-A3FB-E92E8C09004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924842-74D9-44E0-A927-F531F7FEAC29}"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34036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6467FA-9F49-4741-8645-A4655A6742EE}" type="slidenum">
              <a:rPr lang="en-US" smtClean="0">
                <a:solidFill>
                  <a:prstClr val="black">
                    <a:tint val="75000"/>
                  </a:prstClr>
                </a:solidFill>
              </a:rPr>
              <a:pPr/>
              <a:t>‹#›</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72060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prstClr val="black">
                    <a:tint val="75000"/>
                  </a:prstClr>
                </a:solidFill>
              </a:rPr>
              <a:pPr/>
              <a:t>‹#›</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17440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2341E-A9D5-4793-9ED7-44DBBC03E021}"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027296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C6D17B-6B16-40EA-95E3-BF5439F15D23}"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40675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B2EADD-2D7A-4F74-9AFB-DF0A22682A1C}"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31869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54DC9F-60EB-45E7-89E8-951AAA4B3BB6}"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867436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F42F2B-AED1-4D8A-84DE-C49A7808E283}"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5039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142F89-F1A1-4B0C-847A-EFCD9CB80DCE}"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98390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5E8978-ED33-4ACB-8CC5-7CE0531DC42B}"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16948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t>‹#›</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167192-48AF-48E0-98A1-8E9034283859}"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78919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924842-74D9-44E0-A927-F531F7FEAC29}"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98035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6467FA-9F49-4741-8645-A4655A6742EE}" type="slidenum">
              <a:rPr lang="en-US" smtClean="0">
                <a:solidFill>
                  <a:prstClr val="black">
                    <a:tint val="75000"/>
                  </a:prstClr>
                </a:solidFill>
              </a:rPr>
              <a:pPr/>
              <a:t>‹#›</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13221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prstClr val="black">
                    <a:tint val="75000"/>
                  </a:prstClr>
                </a:solidFill>
              </a:rPr>
              <a:pPr/>
              <a:t>‹#›</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17701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2341E-A9D5-4793-9ED7-44DBBC03E021}"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25247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C6D17B-6B16-40EA-95E3-BF5439F15D23}"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580342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B2EADD-2D7A-4F74-9AFB-DF0A22682A1C}"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26419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54DC9F-60EB-45E7-89E8-951AAA4B3BB6}"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6741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F42F2B-AED1-4D8A-84DE-C49A7808E283}"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51256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142F89-F1A1-4B0C-847A-EFCD9CB80DCE}"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27086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06A2341E-A9D5-4793-9ED7-44DBBC03E021}" type="slidenum">
              <a:rPr lang="en-US" smtClean="0"/>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5E8978-ED33-4ACB-8CC5-7CE0531DC42B}"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13643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167192-48AF-48E0-98A1-8E9034283859}"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16121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924842-74D9-44E0-A927-F531F7FEAC29}"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501516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6467FA-9F49-4741-8645-A4655A6742EE}" type="slidenum">
              <a:rPr lang="en-US" smtClean="0">
                <a:solidFill>
                  <a:prstClr val="black">
                    <a:tint val="75000"/>
                  </a:prstClr>
                </a:solidFill>
              </a:rPr>
              <a:pPr/>
              <a:t>‹#›</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24687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prstClr val="black">
                    <a:tint val="75000"/>
                  </a:prstClr>
                </a:solidFill>
              </a:rPr>
              <a:pPr/>
              <a:t>‹#›</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30544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2341E-A9D5-4793-9ED7-44DBBC03E021}"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69077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C6D17B-6B16-40EA-95E3-BF5439F15D23}"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88977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B2EADD-2D7A-4F74-9AFB-DF0A22682A1C}"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968497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54DC9F-60EB-45E7-89E8-951AAA4B3BB6}"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41006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t>‹#›</a:t>
            </a:fld>
            <a:endParaRPr lang="en-US" dirty="0"/>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t>12/11/2020</a:t>
            </a:fld>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FAD30-6B15-4E38-BD6C-B38E1FDE31CA}" type="datetime1">
              <a:rPr lang="en-US" smtClean="0"/>
              <a:t>12/11/2020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C6552-42F6-43F2-A3FB-E92E8C09004E}" type="slidenum">
              <a:rPr lang="en-US" smtClean="0"/>
              <a:t>‹#›</a:t>
            </a:fld>
            <a:endParaRPr lang="en-US"/>
          </a:p>
        </p:txBody>
      </p:sp>
    </p:spTree>
    <p:extLst>
      <p:ext uri="{BB962C8B-B14F-4D97-AF65-F5344CB8AC3E}">
        <p14:creationId xmlns:p14="http://schemas.microsoft.com/office/powerpoint/2010/main" val="173991263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A7FE5883-F95F-438B-AB33-A70AFA7A9214}" type="datetimeFigureOut">
              <a:rPr lang="en-US" smtClean="0">
                <a:solidFill>
                  <a:srgbClr val="1CADE4"/>
                </a:solidFill>
              </a:rPr>
              <a:pPr/>
              <a:t>12/11/2020</a:t>
            </a:fld>
            <a:endParaRPr lang="en-US">
              <a:solidFill>
                <a:srgbClr val="1CADE4"/>
              </a:solidFill>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solidFill>
                <a:srgbClr val="1CADE4"/>
              </a:solidFill>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3D1E3941-A038-4FE0-A928-5EE0C65E15EE}"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1979110419"/>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solidFill>
                <a:srgbClr val="DF5327"/>
              </a:solidFill>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3D1E3941-A038-4FE0-A928-5EE0C65E15EE}" type="slidenum">
              <a:rPr lang="en-US" smtClean="0">
                <a:solidFill>
                  <a:srgbClr val="DF5327"/>
                </a:solidFill>
              </a:rPr>
              <a:pPr/>
              <a:t>‹#›</a:t>
            </a:fld>
            <a:endParaRPr lang="en-US">
              <a:solidFill>
                <a:srgbClr val="DF5327"/>
              </a:solidFill>
            </a:endParaRPr>
          </a:p>
        </p:txBody>
      </p:sp>
    </p:spTree>
    <p:extLst>
      <p:ext uri="{BB962C8B-B14F-4D97-AF65-F5344CB8AC3E}">
        <p14:creationId xmlns:p14="http://schemas.microsoft.com/office/powerpoint/2010/main" val="854015030"/>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A7FE5883-F95F-438B-AB33-A70AFA7A9214}" type="datetimeFigureOut">
              <a:rPr lang="en-US" smtClean="0">
                <a:solidFill>
                  <a:srgbClr val="A6B727"/>
                </a:solidFill>
              </a:rPr>
              <a:pPr/>
              <a:t>12/11/2020</a:t>
            </a:fld>
            <a:endParaRPr lang="en-US">
              <a:solidFill>
                <a:srgbClr val="A6B727"/>
              </a:solidFill>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solidFill>
                <a:srgbClr val="A6B727"/>
              </a:solidFill>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3D1E3941-A038-4FE0-A928-5EE0C65E15EE}" type="slidenum">
              <a:rPr lang="en-US" smtClean="0">
                <a:solidFill>
                  <a:srgbClr val="A6B727"/>
                </a:solidFill>
              </a:rPr>
              <a:pPr/>
              <a:t>‹#›</a:t>
            </a:fld>
            <a:endParaRPr lang="en-US">
              <a:solidFill>
                <a:srgbClr val="A6B727"/>
              </a:solidFill>
            </a:endParaRPr>
          </a:p>
        </p:txBody>
      </p:sp>
    </p:spTree>
    <p:extLst>
      <p:ext uri="{BB962C8B-B14F-4D97-AF65-F5344CB8AC3E}">
        <p14:creationId xmlns:p14="http://schemas.microsoft.com/office/powerpoint/2010/main" val="54304562"/>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FAD30-6B15-4E38-BD6C-B38E1FDE31CA}"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297566"/>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FAD30-6B15-4E38-BD6C-B38E1FDE31CA}"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10228"/>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FAD30-6B15-4E38-BD6C-B38E1FDE31CA}"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884777"/>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2.xml"/></Relationships>
</file>

<file path=ppt/slides/_rels/slide100.xml.rels><?xml version="1.0" encoding="UTF-8" standalone="yes"?>
<Relationships xmlns="http://schemas.openxmlformats.org/package/2006/relationships"><Relationship Id="rId8" Type="http://schemas.openxmlformats.org/officeDocument/2006/relationships/hyperlink" Target="mailto:charlene@torahtothetribes.com" TargetMode="External"/><Relationship Id="rId3" Type="http://schemas.openxmlformats.org/officeDocument/2006/relationships/image" Target="../media/image120.jpeg"/><Relationship Id="rId7" Type="http://schemas.openxmlformats.org/officeDocument/2006/relationships/image" Target="../media/image122.png"/><Relationship Id="rId2" Type="http://schemas.openxmlformats.org/officeDocument/2006/relationships/image" Target="../media/image119.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121.png"/><Relationship Id="rId10" Type="http://schemas.openxmlformats.org/officeDocument/2006/relationships/hyperlink" Target="http://www.studythecalendar.com/" TargetMode="External"/><Relationship Id="rId4" Type="http://schemas.microsoft.com/office/2007/relationships/hdphoto" Target="../media/hdphoto9.wdp"/><Relationship Id="rId9" Type="http://schemas.openxmlformats.org/officeDocument/2006/relationships/hyperlink" Target="mailto:questions@studythecalendar.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27.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5" Type="http://schemas.openxmlformats.org/officeDocument/2006/relationships/image" Target="../media/image41.jp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0.jpeg"/></Relationships>
</file>

<file path=ppt/slides/_rels/slide23.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4.JP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notesSlide" Target="../notesSlides/notesSlide9.xml"/><Relationship Id="rId16"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5" Type="http://schemas.openxmlformats.org/officeDocument/2006/relationships/image" Target="../media/image40.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43.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46.jpe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48.jpeg"/><Relationship Id="rId4" Type="http://schemas.openxmlformats.org/officeDocument/2006/relationships/image" Target="../media/image50.jpg"/></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57.jpe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38.jpeg"/><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17.png"/><Relationship Id="rId2" Type="http://schemas.openxmlformats.org/officeDocument/2006/relationships/image" Target="../media/image62.jp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35.jpeg"/><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5.jpeg"/></Relationships>
</file>

<file path=ppt/slides/_rels/slide49.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6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6.jpeg"/></Relationships>
</file>

<file path=ppt/slides/_rels/slide5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2.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6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80.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3.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62.xml"/><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2.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51.xml"/><Relationship Id="rId5" Type="http://schemas.openxmlformats.org/officeDocument/2006/relationships/image" Target="../media/image89.png"/><Relationship Id="rId4" Type="http://schemas.microsoft.com/office/2007/relationships/hdphoto" Target="../media/hdphoto6.wdp"/></Relationships>
</file>

<file path=ppt/slides/_rels/slide7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40.xml"/><Relationship Id="rId4" Type="http://schemas.openxmlformats.org/officeDocument/2006/relationships/image" Target="../media/image92.jpg"/></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84.xml"/><Relationship Id="rId4" Type="http://schemas.openxmlformats.org/officeDocument/2006/relationships/image" Target="../media/image94.png"/></Relationships>
</file>

<file path=ppt/slides/_rels/slide7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62.xml"/></Relationships>
</file>

<file path=ppt/slides/_rels/slide8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9.xml"/><Relationship Id="rId1" Type="http://schemas.openxmlformats.org/officeDocument/2006/relationships/slideLayout" Target="../slideLayouts/slideLayout9.xml"/><Relationship Id="rId5" Type="http://schemas.openxmlformats.org/officeDocument/2006/relationships/image" Target="../media/image41.jpg"/><Relationship Id="rId4" Type="http://schemas.openxmlformats.org/officeDocument/2006/relationships/image" Target="../media/image97.png"/></Relationships>
</file>

<file path=ppt/slides/_rels/slide81.xml.rels><?xml version="1.0" encoding="UTF-8" standalone="yes"?>
<Relationships xmlns="http://schemas.openxmlformats.org/package/2006/relationships"><Relationship Id="rId3" Type="http://schemas.openxmlformats.org/officeDocument/2006/relationships/image" Target="../media/image98.jpg"/><Relationship Id="rId7" Type="http://schemas.openxmlformats.org/officeDocument/2006/relationships/image" Target="../media/image99.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31.jpeg"/><Relationship Id="rId4" Type="http://schemas.openxmlformats.org/officeDocument/2006/relationships/image" Target="../media/image30.jpeg"/></Relationships>
</file>

<file path=ppt/slides/_rels/slide8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00.jp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8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8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41.jpg"/></Relationships>
</file>

<file path=ppt/slides/_rels/slide8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62.jpg"/><Relationship Id="rId7" Type="http://schemas.microsoft.com/office/2007/relationships/hdphoto" Target="../media/hdphoto7.wdp"/><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image" Target="../media/image103.jpeg"/><Relationship Id="rId5" Type="http://schemas.openxmlformats.org/officeDocument/2006/relationships/image" Target="../media/image26.png"/><Relationship Id="rId4" Type="http://schemas.openxmlformats.org/officeDocument/2006/relationships/image" Target="../media/image102.jpeg"/></Relationships>
</file>

<file path=ppt/slides/_rels/slide8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0.jpeg"/></Relationships>
</file>

<file path=ppt/slides/_rels/slide8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0.jpeg"/></Relationships>
</file>

<file path=ppt/slides/_rels/slide88.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102.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2.xml"/></Relationships>
</file>

<file path=ppt/slides/_rels/slide9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9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9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94.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27.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5" Type="http://schemas.openxmlformats.org/officeDocument/2006/relationships/image" Target="../media/image41.jp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0.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1.jpg"/><Relationship Id="rId1" Type="http://schemas.openxmlformats.org/officeDocument/2006/relationships/slideLayout" Target="../slideLayouts/slideLayout62.xml"/><Relationship Id="rId5" Type="http://schemas.microsoft.com/office/2007/relationships/hdphoto" Target="../media/hdphoto8.wdp"/><Relationship Id="rId4" Type="http://schemas.openxmlformats.org/officeDocument/2006/relationships/image" Target="../media/image111.jpeg"/></Relationships>
</file>

<file path=ppt/slides/_rels/slide9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102.jpeg"/><Relationship Id="rId4" Type="http://schemas.openxmlformats.org/officeDocument/2006/relationships/image" Target="../media/image113.jpeg"/></Relationships>
</file>

<file path=ppt/slides/_rels/slide9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01.jpg"/><Relationship Id="rId1" Type="http://schemas.openxmlformats.org/officeDocument/2006/relationships/slideLayout" Target="../slideLayouts/slideLayout62.xml"/><Relationship Id="rId5" Type="http://schemas.openxmlformats.org/officeDocument/2006/relationships/image" Target="../media/image114.jpeg"/><Relationship Id="rId4" Type="http://schemas.microsoft.com/office/2007/relationships/hdphoto" Target="../media/hdphoto8.wdp"/></Relationships>
</file>

<file path=ppt/slides/_rels/slide99.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4.png"/><Relationship Id="rId7" Type="http://schemas.openxmlformats.org/officeDocument/2006/relationships/image" Target="../media/image117.jpeg"/><Relationship Id="rId2" Type="http://schemas.openxmlformats.org/officeDocument/2006/relationships/image" Target="../media/image115.JPG"/><Relationship Id="rId1" Type="http://schemas.openxmlformats.org/officeDocument/2006/relationships/slideLayout" Target="../slideLayouts/slideLayout84.xml"/><Relationship Id="rId6" Type="http://schemas.openxmlformats.org/officeDocument/2006/relationships/image" Target="../media/image116.jpeg"/><Relationship Id="rId5" Type="http://schemas.openxmlformats.org/officeDocument/2006/relationships/image" Target="../media/image16.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EE194A-6761-4077-ABEA-57A3CF3449AC}"/>
              </a:ext>
            </a:extLst>
          </p:cNvPr>
          <p:cNvSpPr>
            <a:spLocks noGrp="1"/>
          </p:cNvSpPr>
          <p:nvPr>
            <p:ph type="sldNum" sz="quarter" idx="12"/>
          </p:nvPr>
        </p:nvSpPr>
        <p:spPr/>
        <p:txBody>
          <a:bodyPr/>
          <a:lstStyle/>
          <a:p>
            <a:fld id="{AA4C6552-42F6-43F2-A3FB-E92E8C09004E}" type="slidenum">
              <a:rPr lang="en-US" smtClean="0"/>
              <a:t>1</a:t>
            </a:fld>
            <a:endParaRPr lang="en-US"/>
          </a:p>
        </p:txBody>
      </p:sp>
      <p:sp>
        <p:nvSpPr>
          <p:cNvPr id="3" name="Content Placeholder 3">
            <a:extLst>
              <a:ext uri="{FF2B5EF4-FFF2-40B4-BE49-F238E27FC236}">
                <a16:creationId xmlns:a16="http://schemas.microsoft.com/office/drawing/2014/main" id="{F5838AF2-2FBC-40FB-BF2F-C480ACF6DCED}"/>
              </a:ext>
            </a:extLst>
          </p:cNvPr>
          <p:cNvSpPr txBox="1">
            <a:spLocks/>
          </p:cNvSpPr>
          <p:nvPr/>
        </p:nvSpPr>
        <p:spPr>
          <a:xfrm>
            <a:off x="-148390" y="5181600"/>
            <a:ext cx="12340390" cy="1676400"/>
          </a:xfrm>
          <a:prstGeom prst="rect">
            <a:avLst/>
          </a:prstGeom>
        </p:spPr>
        <p:txBody>
          <a:bodyPr>
            <a:no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82296" indent="0" algn="ctr">
              <a:buNone/>
            </a:pPr>
            <a:r>
              <a:rPr lang="en-US" sz="10000" b="1" dirty="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The </a:t>
            </a:r>
            <a:r>
              <a:rPr lang="en-US" sz="10000" b="1" dirty="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t> </a:t>
            </a:r>
            <a:r>
              <a:rPr lang="en-US" sz="10000" b="1" dirty="0">
                <a:ln w="900" cmpd="sng">
                  <a:solidFill>
                    <a:srgbClr val="B13F9A">
                      <a:alpha val="55000"/>
                    </a:srgbClr>
                  </a:solidFill>
                  <a:prstDash val="solid"/>
                </a:ln>
                <a:solidFill>
                  <a:srgbClr val="C00000"/>
                </a:solidFill>
                <a:effectLst>
                  <a:innerShdw blurRad="101600" dist="76200" dir="5400000">
                    <a:schemeClr val="accent1">
                      <a:satMod val="190000"/>
                      <a:tint val="100000"/>
                      <a:alpha val="74000"/>
                    </a:schemeClr>
                  </a:innerShdw>
                </a:effectLst>
                <a:latin typeface="Edwardian Script ITC" pitchFamily="66" charset="0"/>
              </a:rPr>
              <a:t>Moon! </a:t>
            </a:r>
            <a:r>
              <a:rPr lang="en-US" sz="10000" b="1" dirty="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Oh, the</a:t>
            </a:r>
            <a:r>
              <a:rPr lang="en-US" sz="10000" b="1" dirty="0">
                <a:ln w="900" cmpd="sng">
                  <a:solidFill>
                    <a:sysClr val="windowText" lastClr="000000">
                      <a:alpha val="55000"/>
                    </a:sysClr>
                  </a:solidFill>
                  <a:prstDash val="solid"/>
                </a:ln>
                <a:solidFill>
                  <a:srgbClr val="002060"/>
                </a:solidFill>
                <a:effectLst>
                  <a:innerShdw blurRad="101600" dist="76200" dir="5400000">
                    <a:schemeClr val="accent1">
                      <a:satMod val="190000"/>
                      <a:tint val="100000"/>
                      <a:alpha val="74000"/>
                    </a:schemeClr>
                  </a:innerShdw>
                </a:effectLst>
                <a:latin typeface="Edwardian Script ITC" pitchFamily="66" charset="0"/>
              </a:rPr>
              <a:t> </a:t>
            </a:r>
            <a:r>
              <a:rPr lang="en-US" sz="10000" b="1" dirty="0">
                <a:ln w="900" cmpd="sng">
                  <a:solidFill>
                    <a:srgbClr val="B13F9A">
                      <a:alpha val="55000"/>
                    </a:srgbClr>
                  </a:solidFill>
                  <a:prstDash val="solid"/>
                </a:ln>
                <a:solidFill>
                  <a:srgbClr val="C00000"/>
                </a:solidFill>
                <a:effectLst>
                  <a:innerShdw blurRad="101600" dist="76200" dir="5400000">
                    <a:schemeClr val="accent1">
                      <a:satMod val="190000"/>
                      <a:tint val="100000"/>
                      <a:alpha val="74000"/>
                    </a:schemeClr>
                  </a:innerShdw>
                </a:effectLst>
                <a:latin typeface="Edwardian Script ITC" pitchFamily="66" charset="0"/>
              </a:rPr>
              <a:t>Moon!</a:t>
            </a:r>
            <a:r>
              <a:rPr lang="en-US" sz="4400" b="1" dirty="0">
                <a:ln w="900" cmpd="sng">
                  <a:solidFill>
                    <a:srgbClr val="B13F9A">
                      <a:alpha val="55000"/>
                    </a:srgbClr>
                  </a:solidFill>
                  <a:prstDash val="solid"/>
                </a:ln>
                <a:solidFill>
                  <a:srgbClr val="C00000"/>
                </a:solidFill>
                <a:effectLst>
                  <a:innerShdw blurRad="101600" dist="76200" dir="5400000">
                    <a:schemeClr val="accent1">
                      <a:satMod val="190000"/>
                      <a:tint val="100000"/>
                      <a:alpha val="74000"/>
                    </a:schemeClr>
                  </a:innerShdw>
                </a:effectLst>
                <a:latin typeface="Edwardian Script ITC" pitchFamily="66" charset="0"/>
              </a:rPr>
              <a:t> </a:t>
            </a:r>
            <a:r>
              <a:rPr lang="en-US" sz="4400" b="1" dirty="0" err="1">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Pt</a:t>
            </a:r>
            <a:r>
              <a:rPr lang="en-US" sz="4400" b="1" dirty="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 6</a:t>
            </a:r>
            <a:endParaRPr lang="en-US" sz="10000" b="1" dirty="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endParaRPr>
          </a:p>
        </p:txBody>
      </p:sp>
      <p:pic>
        <p:nvPicPr>
          <p:cNvPr id="4" name="Picture 3">
            <a:extLst>
              <a:ext uri="{FF2B5EF4-FFF2-40B4-BE49-F238E27FC236}">
                <a16:creationId xmlns:a16="http://schemas.microsoft.com/office/drawing/2014/main" id="{D5D043A6-1B6E-41DC-9BE3-C526EB7312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10200"/>
          </a:xfrm>
          <a:prstGeom prst="rect">
            <a:avLst/>
          </a:prstGeom>
        </p:spPr>
      </p:pic>
    </p:spTree>
    <p:extLst>
      <p:ext uri="{BB962C8B-B14F-4D97-AF65-F5344CB8AC3E}">
        <p14:creationId xmlns:p14="http://schemas.microsoft.com/office/powerpoint/2010/main" val="271950927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296400" y="6416675"/>
            <a:ext cx="2743200" cy="365125"/>
          </a:xfrm>
        </p:spPr>
        <p:txBody>
          <a:bodyPr/>
          <a:lstStyle/>
          <a:p>
            <a:fld id="{AA4C6552-42F6-43F2-A3FB-E92E8C09004E}" type="slidenum">
              <a:rPr lang="en-US" sz="1600" smtClean="0">
                <a:solidFill>
                  <a:schemeClr val="bg1"/>
                </a:solidFill>
              </a:rPr>
              <a:pPr/>
              <a:t>10</a:t>
            </a:fld>
            <a:endParaRPr lang="en-US" sz="1600" dirty="0">
              <a:solidFill>
                <a:schemeClr val="bg1"/>
              </a:solidFill>
            </a:endParaRPr>
          </a:p>
        </p:txBody>
      </p:sp>
      <p:sp>
        <p:nvSpPr>
          <p:cNvPr id="3" name="TextBox 2"/>
          <p:cNvSpPr txBox="1"/>
          <p:nvPr/>
        </p:nvSpPr>
        <p:spPr>
          <a:xfrm>
            <a:off x="304800" y="1811734"/>
            <a:ext cx="11668760" cy="4739759"/>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endParaRPr lang="en-US" sz="1400" b="1" spc="150" dirty="0">
              <a:ln w="11430"/>
              <a:solidFill>
                <a:srgbClr val="F8F8F8"/>
              </a:solidFill>
              <a:effectLst>
                <a:outerShdw blurRad="25400" algn="tl" rotWithShape="0">
                  <a:srgbClr val="000000">
                    <a:alpha val="43000"/>
                  </a:srgbClr>
                </a:outerShdw>
              </a:effectLst>
              <a:latin typeface="Algerian" pitchFamily="82" charset="0"/>
            </a:endParaRPr>
          </a:p>
          <a:p>
            <a:r>
              <a:rPr lang="en-US" sz="32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t>“... Ur was a major center of moon god </a:t>
            </a:r>
            <a:br>
              <a:rPr lang="en-US" sz="32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br>
            <a:r>
              <a:rPr lang="en-US" sz="32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t>worship with a famous temple, the ruins </a:t>
            </a:r>
            <a:br>
              <a:rPr lang="en-US" sz="32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br>
            <a:r>
              <a:rPr lang="en-US" sz="32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t>of which are still visible today.  Historical records do </a:t>
            </a:r>
            <a:br>
              <a:rPr lang="en-US" sz="32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br>
            <a:r>
              <a:rPr lang="en-US" sz="32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t>in fact indicate that in ancient times the two major centers of the pagan moon god were at Haran and Ur of </a:t>
            </a:r>
            <a:r>
              <a:rPr lang="en-US" sz="3200" b="1" spc="150" dirty="0" err="1">
                <a:ln w="11430"/>
                <a:solidFill>
                  <a:srgbClr val="F8F8F8"/>
                </a:solidFill>
                <a:effectLst>
                  <a:glow rad="101600">
                    <a:schemeClr val="accent2">
                      <a:satMod val="175000"/>
                      <a:alpha val="40000"/>
                    </a:schemeClr>
                  </a:glow>
                  <a:outerShdw blurRad="25400" algn="tl" rotWithShape="0">
                    <a:srgbClr val="000000">
                      <a:alpha val="43000"/>
                    </a:srgbClr>
                  </a:outerShdw>
                </a:effectLst>
              </a:rPr>
              <a:t>Chaldees</a:t>
            </a:r>
            <a:r>
              <a:rPr lang="en-US" sz="32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t>.  </a:t>
            </a:r>
            <a:br>
              <a:rPr lang="en-US" sz="32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br>
            <a:r>
              <a:rPr lang="en-US" sz="32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t>The family of Abram [and Terah, his father] originally worshipped the moon god in their pagan state before </a:t>
            </a:r>
            <a:br>
              <a:rPr lang="en-US" sz="32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br>
            <a:r>
              <a:rPr lang="en-US" sz="32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t>Elohim revealed Himself to them.”   </a:t>
            </a:r>
            <a:br>
              <a:rPr lang="en-US" sz="32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br>
            <a:r>
              <a:rPr lang="en-US" sz="2400" b="1" spc="150" dirty="0">
                <a:ln w="11430"/>
                <a:solidFill>
                  <a:srgbClr val="CCFF33"/>
                </a:solidFill>
                <a:effectLst>
                  <a:glow rad="101600">
                    <a:schemeClr val="accent2">
                      <a:satMod val="175000"/>
                      <a:alpha val="40000"/>
                    </a:schemeClr>
                  </a:glow>
                  <a:outerShdw blurRad="25400" algn="tl" rotWithShape="0">
                    <a:srgbClr val="000000">
                      <a:alpha val="43000"/>
                    </a:srgbClr>
                  </a:outerShdw>
                </a:effectLst>
              </a:rPr>
              <a:t>(The Role of Canaanites in the History of Civilization, p. 333.) </a:t>
            </a:r>
            <a:endParaRPr lang="en-US" sz="2600" b="1" spc="150" dirty="0">
              <a:ln w="11430"/>
              <a:solidFill>
                <a:srgbClr val="CCFF33"/>
              </a:solidFill>
              <a:effectLst>
                <a:outerShdw blurRad="25400" algn="tl" rotWithShape="0">
                  <a:srgbClr val="000000">
                    <a:alpha val="43000"/>
                  </a:srgbClr>
                </a:outerShdw>
              </a:effectLst>
            </a:endParaRPr>
          </a:p>
        </p:txBody>
      </p:sp>
      <p:sp>
        <p:nvSpPr>
          <p:cNvPr id="4" name="TextBox 3"/>
          <p:cNvSpPr txBox="1"/>
          <p:nvPr/>
        </p:nvSpPr>
        <p:spPr>
          <a:xfrm>
            <a:off x="533400" y="228600"/>
            <a:ext cx="5867400" cy="1508105"/>
          </a:xfrm>
          <a:prstGeom prst="rect">
            <a:avLst/>
          </a:prstGeom>
          <a:noFill/>
        </p:spPr>
        <p:txBody>
          <a:bodyPr wrap="square" rtlCol="0">
            <a:spAutoFit/>
            <a:scene3d>
              <a:camera prst="orthographicFront"/>
              <a:lightRig rig="soft" dir="t">
                <a:rot lat="0" lon="0" rev="10800000"/>
              </a:lightRig>
            </a:scene3d>
            <a:sp3d extrusionH="57150">
              <a:bevelT w="27940" h="12700" prst="angle"/>
              <a:contourClr>
                <a:srgbClr val="DDDDDD"/>
              </a:contourClr>
            </a:sp3d>
          </a:bodyPr>
          <a:lstStyle/>
          <a:p>
            <a:r>
              <a:rPr lang="en-US" sz="4800" b="1" spc="150" dirty="0">
                <a:ln w="11430">
                  <a:solidFill>
                    <a:srgbClr val="F3EBF9"/>
                  </a:solidFill>
                </a:ln>
                <a:solidFill>
                  <a:srgbClr val="8E002F"/>
                </a:solidFill>
                <a:effectLst>
                  <a:outerShdw blurRad="25400" algn="tl" rotWithShape="0">
                    <a:srgbClr val="000000">
                      <a:alpha val="43000"/>
                    </a:srgbClr>
                  </a:outerShdw>
                </a:effectLst>
                <a:latin typeface="Algerian" pitchFamily="82" charset="0"/>
              </a:rPr>
              <a:t>MOON</a:t>
            </a:r>
            <a:r>
              <a:rPr lang="en-US" sz="4800" b="1" spc="150" dirty="0">
                <a:ln w="11430"/>
                <a:solidFill>
                  <a:srgbClr val="8E002F"/>
                </a:solidFill>
                <a:effectLst>
                  <a:outerShdw blurRad="25400" algn="tl" rotWithShape="0">
                    <a:srgbClr val="000000">
                      <a:alpha val="43000"/>
                    </a:srgbClr>
                  </a:outerShdw>
                </a:effectLst>
                <a:latin typeface="Algerian" pitchFamily="82" charset="0"/>
              </a:rPr>
              <a:t>  </a:t>
            </a:r>
            <a:r>
              <a:rPr lang="en-US" sz="4800" b="1" spc="150" dirty="0">
                <a:ln w="11430">
                  <a:solidFill>
                    <a:srgbClr val="F3EBF9"/>
                  </a:solidFill>
                </a:ln>
                <a:solidFill>
                  <a:srgbClr val="8E002F"/>
                </a:solidFill>
                <a:effectLst>
                  <a:outerShdw blurRad="25400" algn="tl" rotWithShape="0">
                    <a:srgbClr val="000000">
                      <a:alpha val="43000"/>
                    </a:srgbClr>
                  </a:outerShdw>
                </a:effectLst>
                <a:latin typeface="Algerian" pitchFamily="82" charset="0"/>
              </a:rPr>
              <a:t>worship</a:t>
            </a:r>
            <a:endParaRPr lang="en-US" sz="2800" b="1" spc="150" dirty="0">
              <a:ln w="11430"/>
              <a:solidFill>
                <a:schemeClr val="bg2">
                  <a:lumMod val="25000"/>
                </a:schemeClr>
              </a:solidFill>
              <a:effectLst>
                <a:outerShdw blurRad="25400" algn="tl" rotWithShape="0">
                  <a:srgbClr val="000000">
                    <a:alpha val="43000"/>
                  </a:srgbClr>
                </a:outerShdw>
              </a:effectLst>
            </a:endParaRPr>
          </a:p>
          <a:p>
            <a:endParaRPr lang="en-US" sz="1600" b="1" spc="150" dirty="0">
              <a:ln w="11430"/>
              <a:solidFill>
                <a:srgbClr val="CCFF33"/>
              </a:solidFill>
              <a:effectLst>
                <a:outerShdw blurRad="25400" algn="tl" rotWithShape="0">
                  <a:srgbClr val="000000">
                    <a:alpha val="43000"/>
                  </a:srgbClr>
                </a:outerShdw>
              </a:effectLst>
            </a:endParaRPr>
          </a:p>
          <a:p>
            <a:r>
              <a:rPr lang="en-US" sz="2800" b="1" spc="150" dirty="0">
                <a:ln w="11430"/>
                <a:solidFill>
                  <a:srgbClr val="CCFF33"/>
                </a:solidFill>
                <a:effectLst>
                  <a:outerShdw blurRad="25400" algn="tl" rotWithShape="0">
                    <a:srgbClr val="000000">
                      <a:alpha val="43000"/>
                    </a:srgbClr>
                  </a:outerShdw>
                </a:effectLst>
              </a:rPr>
              <a:t>W. F. Albright also writes:</a:t>
            </a:r>
          </a:p>
        </p:txBody>
      </p:sp>
    </p:spTree>
    <p:extLst>
      <p:ext uri="{BB962C8B-B14F-4D97-AF65-F5344CB8AC3E}">
        <p14:creationId xmlns:p14="http://schemas.microsoft.com/office/powerpoint/2010/main" val="2252343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0" y="-20320"/>
            <a:ext cx="7315200" cy="37338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If you need assistance </a:t>
            </a:r>
            <a:b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with this information, </a:t>
            </a:r>
            <a:b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please send your </a:t>
            </a:r>
            <a:b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questions to</a:t>
            </a:r>
            <a:b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a:ln w="11430">
                  <a:solidFill>
                    <a:srgbClr val="B83D68"/>
                  </a:solidFill>
                </a:ln>
                <a:solidFill>
                  <a:srgbClr val="FFC9DB"/>
                </a:solidFill>
                <a:effectLst>
                  <a:outerShdw blurRad="50800" dist="39000" dir="5460000" algn="tl">
                    <a:srgbClr val="000000">
                      <a:alpha val="38000"/>
                    </a:srgbClr>
                  </a:outerShdw>
                </a:effectLst>
                <a:latin typeface="Segoe Print" pitchFamily="2" charset="0"/>
              </a:rPr>
              <a:t>Charlene Fortsch </a:t>
            </a:r>
            <a: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or</a:t>
            </a:r>
            <a:b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Timothy Astleford:</a:t>
            </a:r>
          </a:p>
        </p:txBody>
      </p:sp>
      <p:sp>
        <p:nvSpPr>
          <p:cNvPr id="3" name="Slide Number Placeholder 2"/>
          <p:cNvSpPr>
            <a:spLocks noGrp="1"/>
          </p:cNvSpPr>
          <p:nvPr>
            <p:ph type="sldNum" sz="quarter" idx="12"/>
          </p:nvPr>
        </p:nvSpPr>
        <p:spPr>
          <a:xfrm>
            <a:off x="11353800" y="6477000"/>
            <a:ext cx="711200" cy="244476"/>
          </a:xfrm>
        </p:spPr>
        <p:txBody>
          <a:bodyPr>
            <a:noAutofit/>
          </a:bodyPr>
          <a:lstStyle/>
          <a:p>
            <a:fld id="{AA4C6552-42F6-43F2-A3FB-E92E8C09004E}" type="slidenum">
              <a:rPr lang="en-US" smtClean="0">
                <a:solidFill>
                  <a:schemeClr val="bg1"/>
                </a:solidFill>
              </a:rPr>
              <a:t>100</a:t>
            </a:fld>
            <a:endParaRPr lang="en-US" dirty="0">
              <a:solidFill>
                <a:schemeClr val="bg1"/>
              </a:solidFill>
            </a:endParaRPr>
          </a:p>
        </p:txBody>
      </p:sp>
      <p:pic>
        <p:nvPicPr>
          <p:cNvPr id="2050" name="Picture 2" descr="C:\Users\Rae\Desktop\Art on Desktop\white man clip art\3d white people\3d help.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
                    </a14:imgEffect>
                  </a14:imgLayer>
                </a14:imgProps>
              </a:ext>
              <a:ext uri="{28A0092B-C50C-407E-A947-70E740481C1C}">
                <a14:useLocalDpi xmlns:a14="http://schemas.microsoft.com/office/drawing/2010/main" val="0"/>
              </a:ext>
            </a:extLst>
          </a:blip>
          <a:srcRect/>
          <a:stretch>
            <a:fillRect/>
          </a:stretch>
        </p:blipFill>
        <p:spPr bwMode="auto">
          <a:xfrm>
            <a:off x="10648244" y="152400"/>
            <a:ext cx="1315156" cy="12192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2051" name="Picture 3" descr="C:\Users\Rae\Desktop\email icon.png"/>
          <p:cNvPicPr>
            <a:picLocks noChangeAspect="1" noChangeArrowheads="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919662" y="4184579"/>
            <a:ext cx="1328738" cy="9575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ae\Desktop\Art on Desktop\white man clip art\3d white people\3d contact us mouse p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87200" y="1661160"/>
            <a:ext cx="2873375" cy="15803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2420600" y="4331584"/>
            <a:ext cx="7608935"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solidFill>
                    <a:srgbClr val="B83D68"/>
                  </a:solidFill>
                </a:ln>
                <a:solidFill>
                  <a:srgbClr val="000000"/>
                </a:solidFill>
                <a:effectLst>
                  <a:glow rad="228600">
                    <a:schemeClr val="accent5">
                      <a:satMod val="175000"/>
                      <a:alpha val="40000"/>
                    </a:schemeClr>
                  </a:glow>
                  <a:outerShdw blurRad="50800" dist="39000" dir="5460000" algn="tl">
                    <a:srgbClr val="000000">
                      <a:alpha val="38000"/>
                    </a:srgbClr>
                  </a:outerShdw>
                </a:effectLst>
                <a:latin typeface="Segoe Print" pitchFamily="2" charset="0"/>
                <a:hlinkClick r:id="rId8"/>
              </a:rPr>
              <a:t>charlene@torahtothetribes.com</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br>
            <a:r>
              <a:rPr lang="en-US" sz="3600" b="1"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or</a:t>
            </a:r>
            <a:br>
              <a:rPr lang="en-US" sz="3600" b="1"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br>
            <a:r>
              <a:rPr lang="en-US" sz="3600" b="1"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Shofar1owr@gmail.com</a:t>
            </a:r>
            <a:r>
              <a:rPr lang="en-US" sz="3600" b="1" cap="none" spc="0"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 </a:t>
            </a:r>
            <a:r>
              <a:rPr lang="en-US" sz="2400" b="1" cap="none" spc="0"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400" b="1" cap="none" spc="0" dirty="0">
              <a:ln w="11430">
                <a:solidFill>
                  <a:srgbClr val="0070C0"/>
                </a:solidFill>
              </a:ln>
              <a:solidFill>
                <a:srgbClr val="00B0F0"/>
              </a:solidFill>
              <a:effectLst>
                <a:outerShdw blurRad="50800" dist="39000" dir="5460000" algn="tl">
                  <a:srgbClr val="000000">
                    <a:alpha val="38000"/>
                  </a:srgbClr>
                </a:outerShdw>
              </a:effectLst>
              <a:latin typeface="Segoe Print" pitchFamily="2" charset="0"/>
            </a:endParaRPr>
          </a:p>
        </p:txBody>
      </p:sp>
      <p:sp>
        <p:nvSpPr>
          <p:cNvPr id="9" name="Rectangle 8"/>
          <p:cNvSpPr/>
          <p:nvPr/>
        </p:nvSpPr>
        <p:spPr>
          <a:xfrm>
            <a:off x="5912845" y="4020405"/>
            <a:ext cx="6050555" cy="523220"/>
          </a:xfrm>
          <a:prstGeom prst="rect">
            <a:avLst/>
          </a:prstGeom>
          <a:solidFill>
            <a:schemeClr val="accent2">
              <a:lumMod val="50000"/>
            </a:schemeClr>
          </a:solidFill>
          <a:scene3d>
            <a:camera prst="orthographicFront"/>
            <a:lightRig rig="flat" dir="tl">
              <a:rot lat="0" lon="0" rev="6600000"/>
            </a:lightRig>
          </a:scene3d>
          <a:sp3d>
            <a:bevelT w="165100" prst="coolSlan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800" dirty="0">
                <a:solidFill>
                  <a:srgbClr val="0037A4"/>
                </a:solidFill>
                <a:latin typeface="Segoe Print" pitchFamily="2" charset="0"/>
                <a:hlinkClick r:id="rId9"/>
              </a:rPr>
              <a:t>questions@studythecalendar.co</a:t>
            </a:r>
            <a:r>
              <a:rPr lang="en-US" sz="2800" dirty="0">
                <a:latin typeface="Segoe Print" pitchFamily="2" charset="0"/>
                <a:hlinkClick r:id="rId9"/>
              </a:rPr>
              <a:t>m</a:t>
            </a:r>
            <a:r>
              <a:rPr lang="en-US" sz="2800" b="1" cap="none" spc="0"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 </a:t>
            </a:r>
            <a:r>
              <a:rPr lang="en-US" sz="2800" b="1" cap="none" spc="0"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800" b="1" cap="none" spc="0" dirty="0">
              <a:ln w="11430">
                <a:solidFill>
                  <a:srgbClr val="0070C0"/>
                </a:solidFill>
              </a:ln>
              <a:solidFill>
                <a:srgbClr val="00B0F0"/>
              </a:solidFill>
              <a:effectLst>
                <a:outerShdw blurRad="50800" dist="39000" dir="5460000" algn="tl">
                  <a:srgbClr val="000000">
                    <a:alpha val="38000"/>
                  </a:srgbClr>
                </a:outerShdw>
              </a:effectLst>
              <a:latin typeface="Segoe Print" pitchFamily="2" charset="0"/>
            </a:endParaRPr>
          </a:p>
        </p:txBody>
      </p:sp>
      <p:sp>
        <p:nvSpPr>
          <p:cNvPr id="10" name="Rectangle 9"/>
          <p:cNvSpPr/>
          <p:nvPr/>
        </p:nvSpPr>
        <p:spPr>
          <a:xfrm>
            <a:off x="4578974" y="5762744"/>
            <a:ext cx="7318196" cy="646331"/>
          </a:xfrm>
          <a:prstGeom prst="rect">
            <a:avLst/>
          </a:prstGeom>
          <a:solidFill>
            <a:schemeClr val="accent2">
              <a:lumMod val="50000"/>
            </a:schemeClr>
          </a:solidFill>
          <a:scene3d>
            <a:camera prst="orthographicFront"/>
            <a:lightRig rig="flat" dir="tl">
              <a:rot lat="0" lon="0" rev="6600000"/>
            </a:lightRig>
          </a:scene3d>
          <a:sp3d>
            <a:bevelT w="165100" prst="coolSlan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3600" dirty="0">
                <a:latin typeface="Segoe Print" pitchFamily="2" charset="0"/>
                <a:hlinkClick r:id="rId10"/>
              </a:rPr>
              <a:t>www.</a:t>
            </a:r>
            <a:r>
              <a:rPr lang="en-US" sz="3600" dirty="0">
                <a:solidFill>
                  <a:srgbClr val="0037A4"/>
                </a:solidFill>
                <a:latin typeface="Segoe Print" pitchFamily="2" charset="0"/>
                <a:hlinkClick r:id="rId10"/>
              </a:rPr>
              <a:t>studythecalendar.com</a:t>
            </a:r>
            <a:endParaRPr lang="en-US" sz="2400" b="1" cap="none" spc="0" dirty="0">
              <a:ln w="11430">
                <a:solidFill>
                  <a:srgbClr val="0070C0"/>
                </a:solidFill>
              </a:ln>
              <a:solidFill>
                <a:srgbClr val="00B0F0"/>
              </a:soli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192655086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b="0" smtClean="0">
                <a:solidFill>
                  <a:schemeClr val="bg1"/>
                </a:solidFill>
              </a:rPr>
              <a:t>11</a:t>
            </a:fld>
            <a:endParaRPr lang="en-US" b="0" dirty="0">
              <a:solidFill>
                <a:schemeClr val="bg1"/>
              </a:solidFill>
            </a:endParaRPr>
          </a:p>
        </p:txBody>
      </p:sp>
      <p:sp>
        <p:nvSpPr>
          <p:cNvPr id="3" name="Rounded Rectangle 2"/>
          <p:cNvSpPr/>
          <p:nvPr/>
        </p:nvSpPr>
        <p:spPr>
          <a:xfrm>
            <a:off x="228599" y="108284"/>
            <a:ext cx="3699075" cy="2553891"/>
          </a:xfrm>
          <a:prstGeom prst="roundRect">
            <a:avLst/>
          </a:prstGeom>
          <a:blipFill>
            <a:blip r:embed="rId3"/>
            <a:tile tx="0" ty="0" sx="100000" sy="100000" flip="none" algn="tl"/>
          </a:blipFill>
          <a:ln w="38100">
            <a:solidFill>
              <a:srgbClr val="0037A4"/>
            </a:solidFill>
          </a:ln>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algn="ctr"/>
            <a:r>
              <a:rPr lang="en-US" sz="3600" b="1" dirty="0">
                <a:ln w="10541" cmpd="sng">
                  <a:solidFill>
                    <a:schemeClr val="accent1">
                      <a:shade val="88000"/>
                      <a:satMod val="110000"/>
                    </a:schemeClr>
                  </a:solidFill>
                  <a:prstDash val="solid"/>
                </a:ln>
                <a:solidFill>
                  <a:srgbClr val="0070C0"/>
                </a:solidFill>
                <a:latin typeface="Comic Sans MS" pitchFamily="66" charset="0"/>
              </a:rPr>
              <a:t>What have </a:t>
            </a:r>
            <a:br>
              <a:rPr lang="en-US" sz="3600" b="1" dirty="0">
                <a:ln w="10541" cmpd="sng">
                  <a:solidFill>
                    <a:schemeClr val="accent1">
                      <a:shade val="88000"/>
                      <a:satMod val="110000"/>
                    </a:schemeClr>
                  </a:solidFill>
                  <a:prstDash val="solid"/>
                </a:ln>
                <a:solidFill>
                  <a:srgbClr val="0070C0"/>
                </a:solidFill>
                <a:latin typeface="Comic Sans MS" pitchFamily="66" charset="0"/>
              </a:rPr>
            </a:br>
            <a:r>
              <a:rPr lang="en-US" sz="3600" b="1" dirty="0">
                <a:ln w="10541" cmpd="sng">
                  <a:solidFill>
                    <a:schemeClr val="accent1">
                      <a:shade val="88000"/>
                      <a:satMod val="110000"/>
                    </a:schemeClr>
                  </a:solidFill>
                  <a:prstDash val="solid"/>
                </a:ln>
                <a:solidFill>
                  <a:srgbClr val="0070C0"/>
                </a:solidFill>
                <a:latin typeface="Comic Sans MS" pitchFamily="66" charset="0"/>
              </a:rPr>
              <a:t>we learned </a:t>
            </a:r>
            <a:br>
              <a:rPr lang="en-US" sz="3600" b="1" dirty="0">
                <a:ln w="10541" cmpd="sng">
                  <a:solidFill>
                    <a:schemeClr val="accent1">
                      <a:shade val="88000"/>
                      <a:satMod val="110000"/>
                    </a:schemeClr>
                  </a:solidFill>
                  <a:prstDash val="solid"/>
                </a:ln>
                <a:solidFill>
                  <a:srgbClr val="0070C0"/>
                </a:solidFill>
                <a:latin typeface="Comic Sans MS" pitchFamily="66" charset="0"/>
              </a:rPr>
            </a:br>
            <a:r>
              <a:rPr lang="en-US" sz="3600" b="1" dirty="0">
                <a:ln w="10541" cmpd="sng">
                  <a:solidFill>
                    <a:schemeClr val="accent1">
                      <a:shade val="88000"/>
                      <a:satMod val="110000"/>
                    </a:schemeClr>
                  </a:solidFill>
                  <a:prstDash val="solid"/>
                </a:ln>
                <a:solidFill>
                  <a:srgbClr val="0070C0"/>
                </a:solidFill>
                <a:latin typeface="Comic Sans MS" pitchFamily="66" charset="0"/>
              </a:rPr>
              <a:t>so far about</a:t>
            </a:r>
            <a:br>
              <a:rPr lang="en-US" sz="3600" b="1" dirty="0">
                <a:ln w="10541" cmpd="sng">
                  <a:solidFill>
                    <a:schemeClr val="accent1">
                      <a:shade val="88000"/>
                      <a:satMod val="110000"/>
                    </a:schemeClr>
                  </a:solidFill>
                  <a:prstDash val="solid"/>
                </a:ln>
                <a:solidFill>
                  <a:srgbClr val="0070C0"/>
                </a:solidFill>
                <a:latin typeface="Comic Sans MS" pitchFamily="66" charset="0"/>
              </a:rPr>
            </a:br>
            <a:r>
              <a:rPr lang="en-US" sz="3600" b="1" dirty="0">
                <a:ln w="10541" cmpd="sng">
                  <a:solidFill>
                    <a:schemeClr val="accent1">
                      <a:shade val="88000"/>
                      <a:satMod val="110000"/>
                    </a:schemeClr>
                  </a:solidFill>
                  <a:prstDash val="solid"/>
                </a:ln>
                <a:solidFill>
                  <a:srgbClr val="0070C0"/>
                </a:solidFill>
                <a:latin typeface="Comic Sans MS" pitchFamily="66" charset="0"/>
              </a:rPr>
              <a:t>H2320/2318?</a:t>
            </a:r>
          </a:p>
        </p:txBody>
      </p:sp>
      <p:pic>
        <p:nvPicPr>
          <p:cNvPr id="6" name="Picture 6" descr="C:\Users\Rae\Desktop\book Englishma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725" y="3276600"/>
            <a:ext cx="2047875" cy="272503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239000" y="108284"/>
            <a:ext cx="3962400" cy="5105400"/>
          </a:xfrm>
          <a:prstGeom prst="rect">
            <a:avLst/>
          </a:prstGeom>
        </p:spPr>
        <p:txBody>
          <a:bodyPr>
            <a:normAutofit fontScale="97500"/>
            <a:scene3d>
              <a:camera prst="orthographicFront"/>
              <a:lightRig rig="threePt" dir="t"/>
            </a:scene3d>
            <a:sp3d extrusionH="57150">
              <a:bevelT w="38100" h="38100" prst="angle"/>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solidFill>
                  <a:schemeClr val="accent4">
                    <a:lumMod val="75000"/>
                  </a:schemeClr>
                </a:solidFill>
                <a:effectLst>
                  <a:glow rad="139700">
                    <a:schemeClr val="accent2">
                      <a:satMod val="175000"/>
                      <a:alpha val="40000"/>
                    </a:schemeClr>
                  </a:glow>
                </a:effectLst>
                <a:latin typeface="Arial Rounded MT Bold" pitchFamily="34" charset="0"/>
              </a:rPr>
              <a:t>H2320 </a:t>
            </a:r>
            <a:br>
              <a:rPr lang="en-US" sz="4800" b="1" dirty="0">
                <a:solidFill>
                  <a:schemeClr val="accent4">
                    <a:lumMod val="75000"/>
                  </a:schemeClr>
                </a:solidFill>
                <a:effectLst>
                  <a:glow rad="139700">
                    <a:schemeClr val="accent2">
                      <a:satMod val="175000"/>
                      <a:alpha val="40000"/>
                    </a:schemeClr>
                  </a:glow>
                </a:effectLst>
                <a:latin typeface="Arial Rounded MT Bold" pitchFamily="34" charset="0"/>
              </a:rPr>
            </a:br>
            <a:r>
              <a:rPr lang="en-US" sz="4000" b="1" dirty="0">
                <a:solidFill>
                  <a:schemeClr val="accent4">
                    <a:lumMod val="75000"/>
                  </a:schemeClr>
                </a:solidFill>
                <a:effectLst>
                  <a:glow rad="139700">
                    <a:schemeClr val="accent2">
                      <a:satMod val="175000"/>
                      <a:alpha val="40000"/>
                    </a:schemeClr>
                  </a:glow>
                </a:effectLst>
                <a:latin typeface="Arial Rounded MT Bold" pitchFamily="34" charset="0"/>
              </a:rPr>
              <a:t>&lt;</a:t>
            </a:r>
            <a:r>
              <a:rPr lang="en-US" sz="4000" b="1" dirty="0" err="1">
                <a:solidFill>
                  <a:schemeClr val="accent4">
                    <a:lumMod val="75000"/>
                  </a:schemeClr>
                </a:solidFill>
                <a:effectLst>
                  <a:glow rad="139700">
                    <a:schemeClr val="accent2">
                      <a:satMod val="175000"/>
                      <a:alpha val="40000"/>
                    </a:schemeClr>
                  </a:glow>
                </a:effectLst>
                <a:latin typeface="Arial Rounded MT Bold" pitchFamily="34" charset="0"/>
              </a:rPr>
              <a:t>chodesh</a:t>
            </a:r>
            <a:r>
              <a:rPr lang="en-US" sz="4000" b="1" dirty="0">
                <a:solidFill>
                  <a:schemeClr val="accent4">
                    <a:lumMod val="75000"/>
                  </a:schemeClr>
                </a:solidFill>
                <a:effectLst>
                  <a:glow rad="139700">
                    <a:schemeClr val="accent2">
                      <a:satMod val="175000"/>
                      <a:alpha val="40000"/>
                    </a:schemeClr>
                  </a:glow>
                </a:effectLst>
                <a:latin typeface="Arial Rounded MT Bold" pitchFamily="34" charset="0"/>
              </a:rPr>
              <a:t>&gt; </a:t>
            </a:r>
            <a:br>
              <a:rPr lang="en-US" sz="4000" b="1" dirty="0">
                <a:solidFill>
                  <a:schemeClr val="accent4">
                    <a:lumMod val="75000"/>
                  </a:schemeClr>
                </a:solidFill>
                <a:effectLst>
                  <a:glow rad="139700">
                    <a:schemeClr val="accent2">
                      <a:satMod val="175000"/>
                      <a:alpha val="40000"/>
                    </a:schemeClr>
                  </a:glow>
                </a:effectLst>
                <a:latin typeface="Arial Rounded MT Bold" pitchFamily="34" charset="0"/>
              </a:rPr>
            </a:br>
            <a:r>
              <a:rPr lang="en-US" sz="3300" b="1" dirty="0">
                <a:solidFill>
                  <a:schemeClr val="accent4">
                    <a:lumMod val="75000"/>
                  </a:schemeClr>
                </a:solidFill>
                <a:effectLst>
                  <a:glow rad="139700">
                    <a:schemeClr val="accent2">
                      <a:satMod val="175000"/>
                      <a:alpha val="40000"/>
                    </a:schemeClr>
                  </a:glow>
                </a:effectLst>
                <a:latin typeface="Arial Rounded MT Bold" pitchFamily="34" charset="0"/>
              </a:rPr>
              <a:t>(noun)</a:t>
            </a:r>
            <a:br>
              <a:rPr lang="en-US" sz="3300" b="1" dirty="0">
                <a:solidFill>
                  <a:schemeClr val="accent4">
                    <a:lumMod val="75000"/>
                  </a:schemeClr>
                </a:solidFill>
                <a:effectLst>
                  <a:glow rad="139700">
                    <a:schemeClr val="accent2">
                      <a:satMod val="175000"/>
                      <a:alpha val="40000"/>
                    </a:schemeClr>
                  </a:glow>
                </a:effectLst>
                <a:latin typeface="Arial Rounded MT Bold" pitchFamily="34" charset="0"/>
              </a:rPr>
            </a:br>
            <a:br>
              <a:rPr lang="en-US" sz="2500" b="1" dirty="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br>
            <a:r>
              <a:rPr lang="en-US" sz="2500" b="1" spc="300" dirty="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[primitive root:] </a:t>
            </a:r>
            <a:br>
              <a:rPr lang="en-US" sz="2500" b="1" dirty="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br>
            <a:br>
              <a:rPr lang="en-US" sz="2500" b="1" dirty="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br>
            <a:r>
              <a:rPr lang="en-US" sz="4800" b="1" dirty="0">
                <a:ln>
                  <a:solidFill>
                    <a:schemeClr val="bg1"/>
                  </a:solidFill>
                </a:ln>
                <a:solidFill>
                  <a:schemeClr val="accent4">
                    <a:lumMod val="60000"/>
                    <a:lumOff val="40000"/>
                  </a:schemeClr>
                </a:solidFill>
                <a:effectLst>
                  <a:glow rad="101600">
                    <a:schemeClr val="accent4">
                      <a:satMod val="175000"/>
                      <a:alpha val="40000"/>
                    </a:schemeClr>
                  </a:glow>
                </a:effectLst>
                <a:latin typeface="Arial Rounded MT Bold" pitchFamily="34" charset="0"/>
              </a:rPr>
              <a:t>H2318 </a:t>
            </a:r>
            <a:br>
              <a:rPr lang="en-US" sz="4100" b="1" dirty="0">
                <a:ln>
                  <a:solidFill>
                    <a:schemeClr val="bg1"/>
                  </a:solidFill>
                </a:ln>
                <a:solidFill>
                  <a:schemeClr val="accent4">
                    <a:lumMod val="60000"/>
                    <a:lumOff val="40000"/>
                  </a:schemeClr>
                </a:solidFill>
                <a:effectLst>
                  <a:glow rad="101600">
                    <a:schemeClr val="accent4">
                      <a:satMod val="175000"/>
                      <a:alpha val="40000"/>
                    </a:schemeClr>
                  </a:glow>
                </a:effectLst>
                <a:latin typeface="Arial Rounded MT Bold" pitchFamily="34" charset="0"/>
              </a:rPr>
            </a:br>
            <a:r>
              <a:rPr lang="en-US" sz="4000" b="1" dirty="0">
                <a:ln>
                  <a:solidFill>
                    <a:schemeClr val="bg1"/>
                  </a:solidFill>
                </a:ln>
                <a:solidFill>
                  <a:schemeClr val="accent4">
                    <a:lumMod val="60000"/>
                    <a:lumOff val="40000"/>
                  </a:schemeClr>
                </a:solidFill>
                <a:effectLst>
                  <a:glow rad="101600">
                    <a:schemeClr val="accent4">
                      <a:satMod val="175000"/>
                      <a:alpha val="40000"/>
                    </a:schemeClr>
                  </a:glow>
                </a:effectLst>
                <a:latin typeface="Arial Rounded MT Bold" pitchFamily="34" charset="0"/>
              </a:rPr>
              <a:t>&lt;</a:t>
            </a:r>
            <a:r>
              <a:rPr lang="en-US" sz="4000" b="1" dirty="0" err="1">
                <a:ln>
                  <a:solidFill>
                    <a:schemeClr val="bg1"/>
                  </a:solidFill>
                </a:ln>
                <a:solidFill>
                  <a:schemeClr val="accent4">
                    <a:lumMod val="60000"/>
                    <a:lumOff val="40000"/>
                  </a:schemeClr>
                </a:solidFill>
                <a:effectLst>
                  <a:glow rad="101600">
                    <a:schemeClr val="accent4">
                      <a:satMod val="175000"/>
                      <a:alpha val="40000"/>
                    </a:schemeClr>
                  </a:glow>
                </a:effectLst>
                <a:latin typeface="Arial Rounded MT Bold" pitchFamily="34" charset="0"/>
              </a:rPr>
              <a:t>chadash</a:t>
            </a:r>
            <a:r>
              <a:rPr lang="en-US" sz="4000" b="1" dirty="0">
                <a:ln>
                  <a:solidFill>
                    <a:schemeClr val="bg1"/>
                  </a:solidFill>
                </a:ln>
                <a:solidFill>
                  <a:schemeClr val="accent4">
                    <a:lumMod val="60000"/>
                    <a:lumOff val="40000"/>
                  </a:schemeClr>
                </a:solidFill>
                <a:effectLst>
                  <a:glow rad="101600">
                    <a:schemeClr val="accent4">
                      <a:satMod val="175000"/>
                      <a:alpha val="40000"/>
                    </a:schemeClr>
                  </a:glow>
                </a:effectLst>
                <a:latin typeface="Arial Rounded MT Bold" pitchFamily="34" charset="0"/>
              </a:rPr>
              <a:t>&gt;</a:t>
            </a:r>
            <a:r>
              <a:rPr lang="en-US" sz="4000" b="1" spc="50" dirty="0">
                <a:ln w="13500">
                  <a:solidFill>
                    <a:schemeClr val="accent1">
                      <a:shade val="2500"/>
                      <a:alpha val="6500"/>
                    </a:schemeClr>
                  </a:solidFill>
                  <a:prstDash val="solid"/>
                </a:ln>
                <a:solidFill>
                  <a:schemeClr val="accent4">
                    <a:lumMod val="60000"/>
                    <a:lumOff val="40000"/>
                  </a:schemeClr>
                </a:solidFill>
                <a:effectLst>
                  <a:glow rad="101600">
                    <a:schemeClr val="accent4">
                      <a:satMod val="175000"/>
                      <a:alpha val="40000"/>
                    </a:schemeClr>
                  </a:glow>
                  <a:innerShdw blurRad="50900" dist="38500" dir="13500000">
                    <a:srgbClr val="000000">
                      <a:alpha val="60000"/>
                    </a:srgbClr>
                  </a:innerShdw>
                </a:effectLst>
              </a:rPr>
              <a:t> </a:t>
            </a:r>
            <a:br>
              <a:rPr lang="en-US" sz="4100" b="1" spc="50" dirty="0">
                <a:ln w="13500">
                  <a:solidFill>
                    <a:schemeClr val="accent1">
                      <a:shade val="2500"/>
                      <a:alpha val="6500"/>
                    </a:schemeClr>
                  </a:solidFill>
                  <a:prstDash val="solid"/>
                </a:ln>
                <a:solidFill>
                  <a:schemeClr val="accent4">
                    <a:lumMod val="60000"/>
                    <a:lumOff val="40000"/>
                  </a:schemeClr>
                </a:solidFill>
                <a:effectLst>
                  <a:glow rad="101600">
                    <a:schemeClr val="accent4">
                      <a:satMod val="175000"/>
                      <a:alpha val="40000"/>
                    </a:schemeClr>
                  </a:glow>
                  <a:innerShdw blurRad="50900" dist="38500" dir="13500000">
                    <a:srgbClr val="000000">
                      <a:alpha val="60000"/>
                    </a:srgbClr>
                  </a:innerShdw>
                </a:effectLst>
              </a:rPr>
            </a:br>
            <a:r>
              <a:rPr lang="en-US" sz="3300" b="1" dirty="0">
                <a:solidFill>
                  <a:schemeClr val="accent4">
                    <a:lumMod val="60000"/>
                    <a:lumOff val="40000"/>
                  </a:schemeClr>
                </a:solidFill>
                <a:effectLst>
                  <a:glow rad="101600">
                    <a:schemeClr val="accent4">
                      <a:satMod val="175000"/>
                      <a:alpha val="40000"/>
                    </a:schemeClr>
                  </a:glow>
                </a:effectLst>
                <a:latin typeface="Arial Rounded MT Bold" pitchFamily="34" charset="0"/>
              </a:rPr>
              <a:t>(verb)</a:t>
            </a:r>
            <a:endParaRPr lang="en-US" sz="2100" dirty="0">
              <a:solidFill>
                <a:schemeClr val="accent4">
                  <a:lumMod val="60000"/>
                  <a:lumOff val="40000"/>
                </a:schemeClr>
              </a:solidFill>
              <a:effectLst>
                <a:glow rad="101600">
                  <a:schemeClr val="accent4">
                    <a:satMod val="175000"/>
                    <a:alpha val="40000"/>
                  </a:schemeClr>
                </a:glow>
              </a:effectLst>
              <a:latin typeface="Arial Rounded MT Bold" pitchFamily="34" charset="0"/>
            </a:endParaRPr>
          </a:p>
        </p:txBody>
      </p:sp>
    </p:spTree>
    <p:extLst>
      <p:ext uri="{BB962C8B-B14F-4D97-AF65-F5344CB8AC3E}">
        <p14:creationId xmlns:p14="http://schemas.microsoft.com/office/powerpoint/2010/main" val="326466670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480800" y="6400800"/>
            <a:ext cx="711200" cy="381000"/>
          </a:xfrm>
        </p:spPr>
        <p:txBody>
          <a:bodyPr>
            <a:normAutofit/>
          </a:bodyPr>
          <a:lstStyle/>
          <a:p>
            <a:fld id="{AA4C6552-42F6-43F2-A3FB-E92E8C09004E}" type="slidenum">
              <a:rPr lang="en-US" sz="1800" smtClean="0">
                <a:solidFill>
                  <a:schemeClr val="bg1"/>
                </a:solidFill>
              </a:rPr>
              <a:t>12</a:t>
            </a:fld>
            <a:endParaRPr lang="en-US" dirty="0">
              <a:solidFill>
                <a:schemeClr val="bg1"/>
              </a:solidFill>
            </a:endParaRPr>
          </a:p>
        </p:txBody>
      </p:sp>
      <p:sp>
        <p:nvSpPr>
          <p:cNvPr id="7" name="TextBox 6"/>
          <p:cNvSpPr txBox="1"/>
          <p:nvPr/>
        </p:nvSpPr>
        <p:spPr>
          <a:xfrm>
            <a:off x="304800" y="6334780"/>
            <a:ext cx="11433448"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F8F8F8"/>
                </a:solidFill>
                <a:effectLst>
                  <a:outerShdw blurRad="25400" algn="tl" rotWithShape="0">
                    <a:srgbClr val="000000">
                      <a:alpha val="43000"/>
                    </a:srgbClr>
                  </a:outerShdw>
                </a:effectLst>
              </a:rPr>
              <a:t>Both ‘new months’ renew, &amp; rebuild when their 30</a:t>
            </a:r>
            <a:r>
              <a:rPr lang="en-US" sz="2800" b="1" spc="150" baseline="30000" dirty="0">
                <a:ln w="11430"/>
                <a:solidFill>
                  <a:srgbClr val="F8F8F8"/>
                </a:solidFill>
                <a:effectLst>
                  <a:outerShdw blurRad="25400" algn="tl" rotWithShape="0">
                    <a:srgbClr val="000000">
                      <a:alpha val="43000"/>
                    </a:srgbClr>
                  </a:outerShdw>
                </a:effectLst>
              </a:rPr>
              <a:t>th</a:t>
            </a:r>
            <a:r>
              <a:rPr lang="en-US" sz="2800" b="1" spc="150" dirty="0">
                <a:ln w="11430"/>
                <a:solidFill>
                  <a:srgbClr val="F8F8F8"/>
                </a:solidFill>
                <a:effectLst>
                  <a:outerShdw blurRad="25400" algn="tl" rotWithShape="0">
                    <a:srgbClr val="000000">
                      <a:alpha val="43000"/>
                    </a:srgbClr>
                  </a:outerShdw>
                </a:effectLst>
              </a:rPr>
              <a:t> day ends.</a:t>
            </a:r>
          </a:p>
        </p:txBody>
      </p:sp>
      <p:sp>
        <p:nvSpPr>
          <p:cNvPr id="11" name="Rectangle 10"/>
          <p:cNvSpPr/>
          <p:nvPr/>
        </p:nvSpPr>
        <p:spPr>
          <a:xfrm>
            <a:off x="1" y="-76200"/>
            <a:ext cx="12043048"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a:ln w="11430"/>
                <a:solidFill>
                  <a:schemeClr val="accent2">
                    <a:lumMod val="40000"/>
                    <a:lumOff val="60000"/>
                  </a:schemeClr>
                </a:solidFill>
                <a:effectLst>
                  <a:outerShdw blurRad="50800" dist="39000" dir="5460000" algn="tl">
                    <a:srgbClr val="000000">
                      <a:alpha val="38000"/>
                    </a:srgbClr>
                  </a:outerShdw>
                </a:effectLst>
                <a:latin typeface="Arial Rounded MT Bold" pitchFamily="34" charset="0"/>
              </a:rPr>
              <a:t>Creation’s Proper Placement of Definitions</a:t>
            </a:r>
          </a:p>
        </p:txBody>
      </p:sp>
      <p:pic>
        <p:nvPicPr>
          <p:cNvPr id="12" name="Picture 3" descr="C:\Users\Rae\Desktop\Creation 1st Mon jpeg sm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95" y="754796"/>
            <a:ext cx="11721605" cy="556980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5105400" y="1371600"/>
            <a:ext cx="2133600" cy="890554"/>
          </a:xfrm>
          <a:prstGeom prst="rect">
            <a:avLst/>
          </a:prstGeom>
        </p:spPr>
        <p:txBody>
          <a:bodyPr>
            <a:normAutofit fontScale="97500"/>
            <a:scene3d>
              <a:camera prst="orthographicFront"/>
              <a:lightRig rig="threePt" dir="t"/>
            </a:scene3d>
            <a:sp3d extrusionH="57150">
              <a:bevelT w="38100" h="38100" prst="angle"/>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2800" dirty="0">
                <a:solidFill>
                  <a:schemeClr val="tx1">
                    <a:lumMod val="75000"/>
                    <a:lumOff val="25000"/>
                  </a:schemeClr>
                </a:solidFill>
                <a:effectLst/>
                <a:latin typeface="Arial Rounded MT Bold" pitchFamily="34" charset="0"/>
              </a:rPr>
              <a:t>   </a:t>
            </a:r>
            <a:r>
              <a:rPr lang="en-US" sz="2800" dirty="0">
                <a:solidFill>
                  <a:srgbClr val="006600"/>
                </a:solidFill>
                <a:effectLst/>
                <a:latin typeface="Arial Rounded MT Bold" pitchFamily="34" charset="0"/>
              </a:rPr>
              <a:t>H3394 </a:t>
            </a:r>
            <a:br>
              <a:rPr lang="en-US" sz="2400" dirty="0">
                <a:solidFill>
                  <a:srgbClr val="006600"/>
                </a:solidFill>
                <a:effectLst/>
                <a:latin typeface="Arial Rounded MT Bold" pitchFamily="34" charset="0"/>
              </a:rPr>
            </a:br>
            <a:r>
              <a:rPr lang="en-US" sz="2000" dirty="0">
                <a:solidFill>
                  <a:srgbClr val="006600"/>
                </a:solidFill>
                <a:effectLst/>
                <a:latin typeface="Arial Rounded MT Bold" pitchFamily="34" charset="0"/>
              </a:rPr>
              <a:t>&lt;</a:t>
            </a:r>
            <a:r>
              <a:rPr lang="en-US" sz="2000" dirty="0" err="1">
                <a:solidFill>
                  <a:srgbClr val="006600"/>
                </a:solidFill>
                <a:effectLst/>
                <a:latin typeface="Arial Rounded MT Bold" pitchFamily="34" charset="0"/>
              </a:rPr>
              <a:t>yareach</a:t>
            </a:r>
            <a:r>
              <a:rPr lang="en-US" sz="2000" dirty="0">
                <a:solidFill>
                  <a:srgbClr val="006600"/>
                </a:solidFill>
                <a:effectLst/>
                <a:latin typeface="Arial Rounded MT Bold" pitchFamily="34" charset="0"/>
              </a:rPr>
              <a:t>&gt;</a:t>
            </a:r>
            <a:r>
              <a:rPr lang="en-US" sz="2000" spc="50" dirty="0">
                <a:ln w="13500">
                  <a:noFill/>
                  <a:prstDash val="solid"/>
                </a:ln>
                <a:solidFill>
                  <a:srgbClr val="006600"/>
                </a:solidFill>
                <a:effectLst>
                  <a:innerShdw blurRad="50900" dist="38500" dir="13500000">
                    <a:srgbClr val="000000">
                      <a:alpha val="60000"/>
                    </a:srgbClr>
                  </a:innerShdw>
                </a:effectLst>
              </a:rPr>
              <a:t> </a:t>
            </a:r>
            <a:endParaRPr lang="en-US" sz="1200" dirty="0">
              <a:ln w="13500">
                <a:noFill/>
                <a:prstDash val="solid"/>
              </a:ln>
              <a:solidFill>
                <a:srgbClr val="006600"/>
              </a:solidFill>
              <a:effectLst>
                <a:innerShdw blurRad="50900" dist="38500" dir="13500000">
                  <a:srgbClr val="000000">
                    <a:alpha val="60000"/>
                  </a:srgbClr>
                </a:innerShdw>
              </a:effectLst>
              <a:latin typeface="Arial Rounded MT Bold" pitchFamily="34" charset="0"/>
            </a:endParaRPr>
          </a:p>
        </p:txBody>
      </p:sp>
      <p:sp>
        <p:nvSpPr>
          <p:cNvPr id="16" name="Title 1"/>
          <p:cNvSpPr txBox="1">
            <a:spLocks/>
          </p:cNvSpPr>
          <p:nvPr/>
        </p:nvSpPr>
        <p:spPr>
          <a:xfrm>
            <a:off x="8337246" y="5410199"/>
            <a:ext cx="2286000" cy="890554"/>
          </a:xfrm>
          <a:prstGeom prst="rect">
            <a:avLst/>
          </a:prstGeom>
        </p:spPr>
        <p:txBody>
          <a:bodyPr>
            <a:normAutofit fontScale="90000" lnSpcReduction="20000"/>
            <a:scene3d>
              <a:camera prst="orthographicFront"/>
              <a:lightRig rig="threePt" dir="t"/>
            </a:scene3d>
            <a:sp3d extrusionH="57150">
              <a:bevelT w="38100" h="38100" prst="angle"/>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2800" dirty="0">
                <a:solidFill>
                  <a:schemeClr val="tx1">
                    <a:lumMod val="75000"/>
                    <a:lumOff val="25000"/>
                  </a:schemeClr>
                </a:solidFill>
                <a:effectLst/>
                <a:latin typeface="Arial Rounded MT Bold" pitchFamily="34" charset="0"/>
              </a:rPr>
              <a:t>   </a:t>
            </a:r>
            <a:r>
              <a:rPr lang="en-US" sz="2800" dirty="0">
                <a:solidFill>
                  <a:srgbClr val="006600"/>
                </a:solidFill>
                <a:effectLst/>
                <a:latin typeface="Arial Rounded MT Bold" pitchFamily="34" charset="0"/>
              </a:rPr>
              <a:t>H3391 </a:t>
            </a:r>
            <a:br>
              <a:rPr lang="en-US" sz="2400" dirty="0">
                <a:solidFill>
                  <a:srgbClr val="006600"/>
                </a:solidFill>
                <a:effectLst/>
                <a:latin typeface="Arial Rounded MT Bold" pitchFamily="34" charset="0"/>
              </a:rPr>
            </a:br>
            <a:r>
              <a:rPr lang="en-US" sz="2000" dirty="0">
                <a:solidFill>
                  <a:srgbClr val="006600"/>
                </a:solidFill>
                <a:effectLst/>
                <a:latin typeface="Arial Rounded MT Bold" pitchFamily="34" charset="0"/>
              </a:rPr>
              <a:t>&lt;</a:t>
            </a:r>
            <a:r>
              <a:rPr lang="en-US" sz="2000" dirty="0" err="1">
                <a:solidFill>
                  <a:srgbClr val="006600"/>
                </a:solidFill>
                <a:effectLst/>
                <a:latin typeface="Arial Rounded MT Bold" pitchFamily="34" charset="0"/>
              </a:rPr>
              <a:t>yerach</a:t>
            </a:r>
            <a:r>
              <a:rPr lang="en-US" sz="2000" dirty="0">
                <a:solidFill>
                  <a:srgbClr val="006600"/>
                </a:solidFill>
                <a:effectLst/>
                <a:latin typeface="Arial Rounded MT Bold" pitchFamily="34" charset="0"/>
              </a:rPr>
              <a:t>&gt;</a:t>
            </a:r>
            <a:br>
              <a:rPr lang="en-US" sz="2000" dirty="0">
                <a:solidFill>
                  <a:srgbClr val="006600"/>
                </a:solidFill>
                <a:effectLst/>
                <a:latin typeface="Arial Rounded MT Bold" pitchFamily="34" charset="0"/>
              </a:rPr>
            </a:br>
            <a:r>
              <a:rPr lang="en-US" sz="2000" dirty="0">
                <a:solidFill>
                  <a:srgbClr val="006600"/>
                </a:solidFill>
                <a:effectLst/>
                <a:latin typeface="Arial Rounded MT Bold" pitchFamily="34" charset="0"/>
              </a:rPr>
              <a:t>“rebuild”</a:t>
            </a:r>
            <a:r>
              <a:rPr lang="en-US" sz="2000" spc="50" dirty="0">
                <a:ln w="13500">
                  <a:noFill/>
                  <a:prstDash val="solid"/>
                </a:ln>
                <a:solidFill>
                  <a:srgbClr val="006600"/>
                </a:solidFill>
                <a:effectLst>
                  <a:innerShdw blurRad="50900" dist="38500" dir="13500000">
                    <a:srgbClr val="000000">
                      <a:alpha val="60000"/>
                    </a:srgbClr>
                  </a:innerShdw>
                </a:effectLst>
              </a:rPr>
              <a:t> </a:t>
            </a:r>
            <a:endParaRPr lang="en-US" sz="1200" dirty="0">
              <a:ln w="13500">
                <a:noFill/>
                <a:prstDash val="solid"/>
              </a:ln>
              <a:solidFill>
                <a:srgbClr val="006600"/>
              </a:solidFill>
              <a:effectLst>
                <a:innerShdw blurRad="50900" dist="38500" dir="13500000">
                  <a:srgbClr val="000000">
                    <a:alpha val="60000"/>
                  </a:srgbClr>
                </a:innerShdw>
              </a:effectLst>
              <a:latin typeface="Arial Rounded MT Bold" pitchFamily="34" charset="0"/>
            </a:endParaRPr>
          </a:p>
        </p:txBody>
      </p:sp>
      <p:sp>
        <p:nvSpPr>
          <p:cNvPr id="17" name="Title 1"/>
          <p:cNvSpPr txBox="1">
            <a:spLocks/>
          </p:cNvSpPr>
          <p:nvPr/>
        </p:nvSpPr>
        <p:spPr>
          <a:xfrm>
            <a:off x="0" y="1371600"/>
            <a:ext cx="2133600" cy="890554"/>
          </a:xfrm>
          <a:prstGeom prst="rect">
            <a:avLst/>
          </a:prstGeom>
        </p:spPr>
        <p:txBody>
          <a:bodyPr>
            <a:normAutofit fontScale="97500"/>
            <a:scene3d>
              <a:camera prst="orthographicFront"/>
              <a:lightRig rig="soft" dir="t">
                <a:rot lat="0" lon="0" rev="10800000"/>
              </a:lightRig>
            </a:scene3d>
            <a:sp3d>
              <a:bevelT w="27940" h="12700"/>
              <a:contourClr>
                <a:srgbClr val="DDDDDD"/>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2800" b="1" spc="150" dirty="0">
                <a:ln w="11430"/>
                <a:solidFill>
                  <a:srgbClr val="F8F8F8"/>
                </a:solidFill>
                <a:effectLst>
                  <a:outerShdw blurRad="25400" algn="tl" rotWithShape="0">
                    <a:srgbClr val="000000">
                      <a:alpha val="43000"/>
                    </a:srgbClr>
                  </a:outerShdw>
                </a:effectLst>
                <a:latin typeface="Arial Rounded MT Bold" pitchFamily="34" charset="0"/>
              </a:rPr>
              <a:t>   </a:t>
            </a:r>
            <a:r>
              <a:rPr lang="en-US" sz="2800" spc="150" dirty="0">
                <a:ln w="11430"/>
                <a:solidFill>
                  <a:srgbClr val="F8F8F8"/>
                </a:solidFill>
                <a:latin typeface="Arial Rounded MT Bold" pitchFamily="34" charset="0"/>
              </a:rPr>
              <a:t>H2320 </a:t>
            </a:r>
            <a:br>
              <a:rPr lang="en-US" sz="2400" spc="150" dirty="0">
                <a:ln w="11430"/>
                <a:solidFill>
                  <a:srgbClr val="F8F8F8"/>
                </a:solidFill>
                <a:latin typeface="Arial Rounded MT Bold" pitchFamily="34" charset="0"/>
              </a:rPr>
            </a:br>
            <a:r>
              <a:rPr lang="en-US" sz="2000" spc="150" dirty="0">
                <a:ln w="11430"/>
                <a:solidFill>
                  <a:srgbClr val="F8F8F8"/>
                </a:solidFill>
                <a:latin typeface="Arial Rounded MT Bold" pitchFamily="34" charset="0"/>
              </a:rPr>
              <a:t>&lt;</a:t>
            </a:r>
            <a:r>
              <a:rPr lang="en-US" sz="2000" spc="150" dirty="0" err="1">
                <a:ln w="11430"/>
                <a:solidFill>
                  <a:srgbClr val="F8F8F8"/>
                </a:solidFill>
                <a:latin typeface="Arial Rounded MT Bold" pitchFamily="34" charset="0"/>
              </a:rPr>
              <a:t>chodesh</a:t>
            </a:r>
            <a:r>
              <a:rPr lang="en-US" sz="2000" spc="150" dirty="0">
                <a:ln w="11430"/>
                <a:solidFill>
                  <a:srgbClr val="F8F8F8"/>
                </a:solidFill>
                <a:latin typeface="Arial Rounded MT Bold" pitchFamily="34" charset="0"/>
              </a:rPr>
              <a:t>&gt;</a:t>
            </a:r>
            <a:r>
              <a:rPr lang="en-US" sz="2000" spc="150" dirty="0">
                <a:ln w="11430"/>
                <a:solidFill>
                  <a:srgbClr val="F8F8F8"/>
                </a:solidFill>
              </a:rPr>
              <a:t> </a:t>
            </a:r>
            <a:endParaRPr lang="en-US" sz="1200" spc="150" dirty="0">
              <a:ln w="11430"/>
              <a:solidFill>
                <a:srgbClr val="F8F8F8"/>
              </a:solidFill>
              <a:latin typeface="Arial Rounded MT Bold" pitchFamily="34" charset="0"/>
            </a:endParaRPr>
          </a:p>
        </p:txBody>
      </p:sp>
      <p:sp>
        <p:nvSpPr>
          <p:cNvPr id="18" name="Title 1"/>
          <p:cNvSpPr txBox="1">
            <a:spLocks/>
          </p:cNvSpPr>
          <p:nvPr/>
        </p:nvSpPr>
        <p:spPr>
          <a:xfrm>
            <a:off x="3352800" y="5434045"/>
            <a:ext cx="2133600" cy="890554"/>
          </a:xfrm>
          <a:prstGeom prst="rect">
            <a:avLst/>
          </a:prstGeom>
        </p:spPr>
        <p:txBody>
          <a:bodyPr>
            <a:normAutofit fontScale="90000" lnSpcReduction="20000"/>
            <a:scene3d>
              <a:camera prst="orthographicFront"/>
              <a:lightRig rig="soft" dir="t">
                <a:rot lat="0" lon="0" rev="10800000"/>
              </a:lightRig>
            </a:scene3d>
            <a:sp3d>
              <a:bevelT w="27940" h="12700"/>
              <a:contourClr>
                <a:srgbClr val="DDDDDD"/>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2800" b="1" spc="150" dirty="0">
                <a:ln w="11430"/>
                <a:solidFill>
                  <a:srgbClr val="F8F8F8"/>
                </a:solidFill>
                <a:effectLst>
                  <a:outerShdw blurRad="25400" algn="tl" rotWithShape="0">
                    <a:srgbClr val="000000">
                      <a:alpha val="43000"/>
                    </a:srgbClr>
                  </a:outerShdw>
                </a:effectLst>
                <a:latin typeface="Arial Rounded MT Bold" pitchFamily="34" charset="0"/>
              </a:rPr>
              <a:t>   </a:t>
            </a:r>
            <a:r>
              <a:rPr lang="en-US" sz="2800" spc="150" dirty="0">
                <a:ln w="11430"/>
                <a:solidFill>
                  <a:srgbClr val="F8F8F8"/>
                </a:solidFill>
                <a:latin typeface="Arial Rounded MT Bold" pitchFamily="34" charset="0"/>
              </a:rPr>
              <a:t>H2318 </a:t>
            </a:r>
            <a:br>
              <a:rPr lang="en-US" sz="2400" spc="150" dirty="0">
                <a:ln w="11430"/>
                <a:solidFill>
                  <a:srgbClr val="F8F8F8"/>
                </a:solidFill>
                <a:latin typeface="Arial Rounded MT Bold" pitchFamily="34" charset="0"/>
              </a:rPr>
            </a:br>
            <a:r>
              <a:rPr lang="en-US" sz="2000" spc="150" dirty="0">
                <a:ln w="11430"/>
                <a:solidFill>
                  <a:srgbClr val="F8F8F8"/>
                </a:solidFill>
                <a:latin typeface="Arial Rounded MT Bold" pitchFamily="34" charset="0"/>
              </a:rPr>
              <a:t>&lt;</a:t>
            </a:r>
            <a:r>
              <a:rPr lang="en-US" sz="2000" spc="150" dirty="0" err="1">
                <a:ln w="11430"/>
                <a:solidFill>
                  <a:srgbClr val="F8F8F8"/>
                </a:solidFill>
                <a:latin typeface="Arial Rounded MT Bold" pitchFamily="34" charset="0"/>
              </a:rPr>
              <a:t>chadash</a:t>
            </a:r>
            <a:r>
              <a:rPr lang="en-US" sz="2000" spc="150" dirty="0">
                <a:ln w="11430"/>
                <a:solidFill>
                  <a:srgbClr val="F8F8F8"/>
                </a:solidFill>
                <a:latin typeface="Arial Rounded MT Bold" pitchFamily="34" charset="0"/>
              </a:rPr>
              <a:t>&gt;</a:t>
            </a:r>
            <a:br>
              <a:rPr lang="en-US" sz="2000" spc="150" dirty="0">
                <a:ln w="11430"/>
                <a:solidFill>
                  <a:srgbClr val="F8F8F8"/>
                </a:solidFill>
                <a:latin typeface="Arial Rounded MT Bold" pitchFamily="34" charset="0"/>
              </a:rPr>
            </a:br>
            <a:r>
              <a:rPr lang="en-US" sz="2000" spc="150" dirty="0">
                <a:ln w="11430"/>
                <a:solidFill>
                  <a:srgbClr val="F8F8F8"/>
                </a:solidFill>
                <a:latin typeface="Arial Rounded MT Bold" pitchFamily="34" charset="0"/>
              </a:rPr>
              <a:t>“renew”</a:t>
            </a:r>
            <a:r>
              <a:rPr lang="en-US" sz="2000" spc="150" dirty="0">
                <a:ln w="11430"/>
                <a:solidFill>
                  <a:srgbClr val="F8F8F8"/>
                </a:solidFill>
              </a:rPr>
              <a:t> </a:t>
            </a:r>
            <a:endParaRPr lang="en-US" sz="1200" spc="150" dirty="0">
              <a:ln w="11430"/>
              <a:solidFill>
                <a:srgbClr val="F8F8F8"/>
              </a:solidFill>
              <a:latin typeface="Arial Rounded MT Bold" pitchFamily="34" charset="0"/>
            </a:endParaRPr>
          </a:p>
        </p:txBody>
      </p:sp>
      <p:sp>
        <p:nvSpPr>
          <p:cNvPr id="19" name="Rectangle 18"/>
          <p:cNvSpPr/>
          <p:nvPr/>
        </p:nvSpPr>
        <p:spPr>
          <a:xfrm>
            <a:off x="558811" y="2275300"/>
            <a:ext cx="1271566" cy="1323439"/>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3200" b="1" cap="none" spc="0" dirty="0">
                <a:ln w="1905"/>
                <a:solidFill>
                  <a:srgbClr val="00B0F0"/>
                </a:solidFill>
                <a:effectLst>
                  <a:innerShdw blurRad="69850" dist="43180" dir="5400000">
                    <a:srgbClr val="000000">
                      <a:alpha val="65000"/>
                    </a:srgbClr>
                  </a:innerShdw>
                </a:effectLst>
              </a:rPr>
              <a:t>Noun</a:t>
            </a:r>
            <a:br>
              <a:rPr lang="en-US" sz="3200" b="1" cap="none" spc="0" dirty="0">
                <a:ln w="1905"/>
                <a:solidFill>
                  <a:srgbClr val="00B0F0"/>
                </a:solidFill>
                <a:effectLst>
                  <a:innerShdw blurRad="69850" dist="43180" dir="5400000">
                    <a:srgbClr val="000000">
                      <a:alpha val="65000"/>
                    </a:srgbClr>
                  </a:innerShdw>
                </a:effectLst>
              </a:rPr>
            </a:br>
            <a:r>
              <a:rPr lang="en-US" sz="2400" b="1" cap="none" spc="0" dirty="0">
                <a:ln w="1905"/>
                <a:solidFill>
                  <a:srgbClr val="00B0F0"/>
                </a:solidFill>
                <a:effectLst>
                  <a:innerShdw blurRad="69850" dist="43180" dir="5400000">
                    <a:srgbClr val="000000">
                      <a:alpha val="65000"/>
                    </a:srgbClr>
                  </a:innerShdw>
                </a:effectLst>
              </a:rPr>
              <a:t>Creation</a:t>
            </a:r>
            <a:br>
              <a:rPr lang="en-US" sz="2400" b="1" cap="none" spc="0" dirty="0">
                <a:ln w="1905"/>
                <a:solidFill>
                  <a:srgbClr val="00B0F0"/>
                </a:solidFill>
                <a:effectLst>
                  <a:innerShdw blurRad="69850" dist="43180" dir="5400000">
                    <a:srgbClr val="000000">
                      <a:alpha val="65000"/>
                    </a:srgbClr>
                  </a:innerShdw>
                </a:effectLst>
              </a:rPr>
            </a:br>
            <a:r>
              <a:rPr lang="en-US" sz="2400" b="1" cap="none" spc="0" dirty="0">
                <a:ln w="1905"/>
                <a:solidFill>
                  <a:srgbClr val="00B0F0"/>
                </a:solidFill>
                <a:effectLst>
                  <a:innerShdw blurRad="69850" dist="43180" dir="5400000">
                    <a:srgbClr val="000000">
                      <a:alpha val="65000"/>
                    </a:srgbClr>
                  </a:innerShdw>
                </a:effectLst>
              </a:rPr>
              <a:t>Month</a:t>
            </a:r>
            <a:endParaRPr lang="en-US" sz="3200" b="1" cap="none" spc="0" dirty="0">
              <a:ln w="1905"/>
              <a:solidFill>
                <a:srgbClr val="00B0F0"/>
              </a:solidFill>
              <a:effectLst>
                <a:innerShdw blurRad="69850" dist="43180" dir="5400000">
                  <a:srgbClr val="000000">
                    <a:alpha val="65000"/>
                  </a:srgbClr>
                </a:innerShdw>
              </a:effectLst>
            </a:endParaRPr>
          </a:p>
        </p:txBody>
      </p:sp>
      <p:sp>
        <p:nvSpPr>
          <p:cNvPr id="20" name="Rectangle 19"/>
          <p:cNvSpPr/>
          <p:nvPr/>
        </p:nvSpPr>
        <p:spPr>
          <a:xfrm>
            <a:off x="5706183" y="2275300"/>
            <a:ext cx="1133644" cy="1323439"/>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3200" b="1" cap="none" spc="0" dirty="0">
                <a:ln w="1905"/>
                <a:solidFill>
                  <a:srgbClr val="006600"/>
                </a:solidFill>
                <a:effectLst>
                  <a:innerShdw blurRad="69850" dist="43180" dir="5400000">
                    <a:srgbClr val="000000">
                      <a:alpha val="65000"/>
                    </a:srgbClr>
                  </a:innerShdw>
                </a:effectLst>
              </a:rPr>
              <a:t>Noun</a:t>
            </a:r>
            <a:br>
              <a:rPr lang="en-US" sz="3200" b="1" cap="none" spc="0" dirty="0">
                <a:ln w="1905"/>
                <a:solidFill>
                  <a:srgbClr val="006600"/>
                </a:solidFill>
                <a:effectLst>
                  <a:innerShdw blurRad="69850" dist="43180" dir="5400000">
                    <a:srgbClr val="000000">
                      <a:alpha val="65000"/>
                    </a:srgbClr>
                  </a:innerShdw>
                </a:effectLst>
              </a:rPr>
            </a:br>
            <a:r>
              <a:rPr lang="en-US" sz="2400" b="1" cap="none" spc="0" dirty="0">
                <a:ln w="1905"/>
                <a:solidFill>
                  <a:srgbClr val="006600"/>
                </a:solidFill>
                <a:effectLst>
                  <a:innerShdw blurRad="69850" dist="43180" dir="5400000">
                    <a:srgbClr val="000000">
                      <a:alpha val="65000"/>
                    </a:srgbClr>
                  </a:innerShdw>
                </a:effectLst>
              </a:rPr>
              <a:t>Moon</a:t>
            </a:r>
            <a:br>
              <a:rPr lang="en-US" sz="2400" b="1" cap="none" spc="0" dirty="0">
                <a:ln w="1905"/>
                <a:solidFill>
                  <a:srgbClr val="006600"/>
                </a:solidFill>
                <a:effectLst>
                  <a:innerShdw blurRad="69850" dist="43180" dir="5400000">
                    <a:srgbClr val="000000">
                      <a:alpha val="65000"/>
                    </a:srgbClr>
                  </a:innerShdw>
                </a:effectLst>
              </a:rPr>
            </a:br>
            <a:r>
              <a:rPr lang="en-US" sz="2400" b="1" cap="none" spc="0" dirty="0">
                <a:ln w="1905"/>
                <a:solidFill>
                  <a:srgbClr val="006600"/>
                </a:solidFill>
                <a:effectLst>
                  <a:innerShdw blurRad="69850" dist="43180" dir="5400000">
                    <a:srgbClr val="000000">
                      <a:alpha val="65000"/>
                    </a:srgbClr>
                  </a:innerShdw>
                </a:effectLst>
              </a:rPr>
              <a:t>Month</a:t>
            </a:r>
            <a:endParaRPr lang="en-US" sz="3200" b="1" cap="none" spc="0" dirty="0">
              <a:ln w="1905"/>
              <a:solidFill>
                <a:srgbClr val="006600"/>
              </a:solidFill>
              <a:effectLst>
                <a:innerShdw blurRad="69850" dist="43180" dir="5400000">
                  <a:srgbClr val="000000">
                    <a:alpha val="65000"/>
                  </a:srgbClr>
                </a:innerShdw>
              </a:effectLst>
            </a:endParaRPr>
          </a:p>
        </p:txBody>
      </p:sp>
      <p:sp>
        <p:nvSpPr>
          <p:cNvPr id="21" name="Rectangle 20"/>
          <p:cNvSpPr/>
          <p:nvPr/>
        </p:nvSpPr>
        <p:spPr>
          <a:xfrm>
            <a:off x="3930619" y="4724400"/>
            <a:ext cx="977961" cy="584775"/>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3200" b="1" cap="none" spc="0" dirty="0">
                <a:ln w="1905"/>
                <a:solidFill>
                  <a:srgbClr val="00B0F0"/>
                </a:solidFill>
                <a:effectLst>
                  <a:innerShdw blurRad="69850" dist="43180" dir="5400000">
                    <a:srgbClr val="000000">
                      <a:alpha val="65000"/>
                    </a:srgbClr>
                  </a:innerShdw>
                </a:effectLst>
              </a:rPr>
              <a:t>Verb</a:t>
            </a:r>
          </a:p>
        </p:txBody>
      </p:sp>
      <p:sp>
        <p:nvSpPr>
          <p:cNvPr id="22" name="Rectangle 21"/>
          <p:cNvSpPr/>
          <p:nvPr/>
        </p:nvSpPr>
        <p:spPr>
          <a:xfrm>
            <a:off x="8977833" y="4724399"/>
            <a:ext cx="1004827" cy="584775"/>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3200" b="1" cap="none" spc="0" dirty="0">
                <a:ln w="1905"/>
                <a:solidFill>
                  <a:srgbClr val="006600"/>
                </a:solidFill>
                <a:effectLst>
                  <a:innerShdw blurRad="69850" dist="43180" dir="5400000">
                    <a:srgbClr val="000000">
                      <a:alpha val="65000"/>
                    </a:srgbClr>
                  </a:innerShdw>
                </a:effectLst>
              </a:rPr>
              <a:t>Verb</a:t>
            </a:r>
          </a:p>
        </p:txBody>
      </p:sp>
    </p:spTree>
    <p:extLst>
      <p:ext uri="{BB962C8B-B14F-4D97-AF65-F5344CB8AC3E}">
        <p14:creationId xmlns:p14="http://schemas.microsoft.com/office/powerpoint/2010/main" val="259972857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grpId="0" nodeType="afterEffect">
                                  <p:stCondLst>
                                    <p:cond delay="15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000"/>
                                        <p:tgtEl>
                                          <p:spTgt spid="21"/>
                                        </p:tgtEl>
                                      </p:cBhvr>
                                    </p:animEffect>
                                    <p:anim calcmode="lin" valueType="num">
                                      <p:cBhvr>
                                        <p:cTn id="28" dur="2000" fill="hold"/>
                                        <p:tgtEl>
                                          <p:spTgt spid="21"/>
                                        </p:tgtEl>
                                        <p:attrNameLst>
                                          <p:attrName>ppt_x</p:attrName>
                                        </p:attrNameLst>
                                      </p:cBhvr>
                                      <p:tavLst>
                                        <p:tav tm="0">
                                          <p:val>
                                            <p:strVal val="#ppt_x"/>
                                          </p:val>
                                        </p:tav>
                                        <p:tav tm="100000">
                                          <p:val>
                                            <p:strVal val="#ppt_x"/>
                                          </p:val>
                                        </p:tav>
                                      </p:tavLst>
                                    </p:anim>
                                    <p:anim calcmode="lin" valueType="num">
                                      <p:cBhvr>
                                        <p:cTn id="29"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47" presetClass="entr" presetSubtype="0" fill="hold" grpId="0" nodeType="afterEffect">
                                  <p:stCondLst>
                                    <p:cond delay="150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2000"/>
                                        <p:tgtEl>
                                          <p:spTgt spid="22"/>
                                        </p:tgtEl>
                                      </p:cBhvr>
                                    </p:animEffect>
                                    <p:anim calcmode="lin" valueType="num">
                                      <p:cBhvr>
                                        <p:cTn id="55" dur="2000" fill="hold"/>
                                        <p:tgtEl>
                                          <p:spTgt spid="22"/>
                                        </p:tgtEl>
                                        <p:attrNameLst>
                                          <p:attrName>ppt_x</p:attrName>
                                        </p:attrNameLst>
                                      </p:cBhvr>
                                      <p:tavLst>
                                        <p:tav tm="0">
                                          <p:val>
                                            <p:strVal val="#ppt_x"/>
                                          </p:val>
                                        </p:tav>
                                        <p:tav tm="100000">
                                          <p:val>
                                            <p:strVal val="#ppt_x"/>
                                          </p:val>
                                        </p:tav>
                                      </p:tavLst>
                                    </p:anim>
                                    <p:anim calcmode="lin" valueType="num">
                                      <p:cBhvr>
                                        <p:cTn id="56" dur="2000" fill="hold"/>
                                        <p:tgtEl>
                                          <p:spTgt spid="22"/>
                                        </p:tgtEl>
                                        <p:attrNameLst>
                                          <p:attrName>ppt_y</p:attrName>
                                        </p:attrNameLst>
                                      </p:cBhvr>
                                      <p:tavLst>
                                        <p:tav tm="0">
                                          <p:val>
                                            <p:strVal val="#ppt_y-.1"/>
                                          </p:val>
                                        </p:tav>
                                        <p:tav tm="100000">
                                          <p:val>
                                            <p:strVal val="#ppt_y"/>
                                          </p:val>
                                        </p:tav>
                                      </p:tavLst>
                                    </p:anim>
                                  </p:childTnLst>
                                </p:cTn>
                              </p:par>
                            </p:childTnLst>
                          </p:cTn>
                        </p:par>
                        <p:par>
                          <p:cTn id="57" fill="hold">
                            <p:stCondLst>
                              <p:cond delay="4500"/>
                            </p:stCondLst>
                            <p:childTnLst>
                              <p:par>
                                <p:cTn id="58" presetID="22" presetClass="entr" presetSubtype="8" fill="hold" grpId="0" nodeType="afterEffect">
                                  <p:stCondLst>
                                    <p:cond delay="50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6" grpId="0"/>
      <p:bldP spid="17" grpId="0"/>
      <p:bldP spid="18" grpId="0"/>
      <p:bldP spid="19" grpId="0"/>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34000">
              <a:srgbClr val="FEE7F2"/>
            </a:gs>
            <a:gs pos="74000">
              <a:schemeClr val="bg1"/>
            </a:gs>
          </a:gsLst>
          <a:lin ang="5400000" scaled="1"/>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480800" y="6324600"/>
            <a:ext cx="711200" cy="381000"/>
          </a:xfrm>
        </p:spPr>
        <p:txBody>
          <a:bodyPr/>
          <a:lstStyle/>
          <a:p>
            <a:fld id="{AA4C6552-42F6-43F2-A3FB-E92E8C09004E}" type="slidenum">
              <a:rPr lang="en-US" smtClean="0"/>
              <a:t>13</a:t>
            </a:fld>
            <a:endParaRPr lang="en-US" dirty="0"/>
          </a:p>
        </p:txBody>
      </p:sp>
      <p:pic>
        <p:nvPicPr>
          <p:cNvPr id="3074" name="Picture 2" descr="C:\Users\Rae\Desktop\learned so far-sm edit.jpg"/>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32127" y="4138772"/>
            <a:ext cx="5127272" cy="2871628"/>
          </a:xfrm>
          <a:prstGeom prst="rect">
            <a:avLst/>
          </a:prstGeom>
          <a:noFill/>
          <a:effectLst>
            <a:softEdge rad="685800"/>
          </a:effectLst>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609600" y="1364694"/>
            <a:ext cx="4125854" cy="2826306"/>
          </a:xfrm>
          <a:prstGeom prst="roundRect">
            <a:avLst/>
          </a:prstGeom>
          <a:blipFill>
            <a:blip r:embed="rId4"/>
            <a:tile tx="0" ty="0" sx="100000" sy="100000" flip="none" algn="tl"/>
          </a:blipFill>
          <a:ln w="38100">
            <a:solidFill>
              <a:srgbClr val="0037A4"/>
            </a:solidFill>
          </a:ln>
          <a:scene3d>
            <a:camera prst="orthographicFront"/>
            <a:lightRig rig="threePt" dir="t"/>
          </a:scene3d>
          <a:sp3d>
            <a:bevelT prst="angle"/>
          </a:sp3d>
        </p:spPr>
        <p:txBody>
          <a:bodyPr wrap="square" lIns="91440" tIns="45720" rIns="91440" bIns="45720">
            <a:spAutoFit/>
            <a:sp3d extrusionH="57150">
              <a:bevelT w="38100" h="38100"/>
            </a:sp3d>
          </a:bodyPr>
          <a:lstStyle/>
          <a:p>
            <a:pPr algn="ctr"/>
            <a:r>
              <a:rPr lang="en-US" sz="4000" b="1" dirty="0">
                <a:ln w="10541" cmpd="sng">
                  <a:solidFill>
                    <a:schemeClr val="accent1">
                      <a:shade val="88000"/>
                      <a:satMod val="110000"/>
                    </a:schemeClr>
                  </a:solidFill>
                  <a:prstDash val="solid"/>
                </a:ln>
                <a:solidFill>
                  <a:srgbClr val="0070C0"/>
                </a:solidFill>
                <a:latin typeface="Comic Sans MS" pitchFamily="66" charset="0"/>
              </a:rPr>
              <a:t>Keys to Understanding the &lt;</a:t>
            </a:r>
            <a:r>
              <a:rPr lang="en-US" sz="4000" b="1" dirty="0" err="1">
                <a:ln w="10541" cmpd="sng">
                  <a:solidFill>
                    <a:schemeClr val="accent1">
                      <a:shade val="88000"/>
                      <a:satMod val="110000"/>
                    </a:schemeClr>
                  </a:solidFill>
                  <a:prstDash val="solid"/>
                </a:ln>
                <a:solidFill>
                  <a:srgbClr val="0070C0"/>
                </a:solidFill>
                <a:latin typeface="Comic Sans MS" pitchFamily="66" charset="0"/>
              </a:rPr>
              <a:t>chodesh</a:t>
            </a:r>
            <a:r>
              <a:rPr lang="en-US" sz="4000" b="1" dirty="0">
                <a:ln w="10541" cmpd="sng">
                  <a:solidFill>
                    <a:schemeClr val="accent1">
                      <a:shade val="88000"/>
                      <a:satMod val="110000"/>
                    </a:schemeClr>
                  </a:solidFill>
                  <a:prstDash val="solid"/>
                </a:ln>
                <a:solidFill>
                  <a:srgbClr val="0070C0"/>
                </a:solidFill>
                <a:latin typeface="Comic Sans MS" pitchFamily="66" charset="0"/>
              </a:rPr>
              <a:t>&gt; Study</a:t>
            </a:r>
          </a:p>
        </p:txBody>
      </p:sp>
      <p:sp>
        <p:nvSpPr>
          <p:cNvPr id="3" name="Rectangle 2"/>
          <p:cNvSpPr/>
          <p:nvPr/>
        </p:nvSpPr>
        <p:spPr>
          <a:xfrm>
            <a:off x="5333999" y="304800"/>
            <a:ext cx="6671837" cy="8802410"/>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r>
              <a:rPr lang="en-US" sz="3200" b="1" dirty="0">
                <a:ln w="1905"/>
                <a:solidFill>
                  <a:srgbClr val="0070C0"/>
                </a:solidFill>
                <a:effectLst>
                  <a:innerShdw blurRad="69850" dist="43180" dir="5400000">
                    <a:srgbClr val="000000">
                      <a:alpha val="65000"/>
                    </a:srgbClr>
                  </a:innerShdw>
                </a:effectLst>
                <a:latin typeface="Ravie" pitchFamily="82" charset="0"/>
              </a:rPr>
              <a:t>Start here:</a:t>
            </a:r>
            <a:endParaRPr lang="en-US" sz="3200" b="1" dirty="0">
              <a:ln w="1905"/>
              <a:solidFill>
                <a:srgbClr val="0070C0"/>
              </a:solidFill>
              <a:effectLst>
                <a:innerShdw blurRad="69850" dist="43180" dir="5400000">
                  <a:srgbClr val="000000">
                    <a:alpha val="65000"/>
                  </a:srgbClr>
                </a:innerShdw>
              </a:effectLst>
            </a:endParaRPr>
          </a:p>
          <a:p>
            <a:pPr marL="457200" indent="-457200">
              <a:buAutoNum type="arabicParen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Properly understand the H2320 &lt;</a:t>
            </a:r>
            <a:r>
              <a:rPr lang="en-US" sz="3200" b="1" dirty="0" err="1">
                <a:ln w="1905">
                  <a:solidFill>
                    <a:srgbClr val="00B0F0"/>
                  </a:solidFill>
                </a:ln>
                <a:solidFill>
                  <a:srgbClr val="0070C0"/>
                </a:solidFill>
                <a:effectLst>
                  <a:innerShdw blurRad="69850" dist="43180" dir="5400000">
                    <a:srgbClr val="000000">
                      <a:alpha val="65000"/>
                    </a:srgbClr>
                  </a:innerShdw>
                </a:effectLst>
              </a:rPr>
              <a:t>chodesh</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&gt; definition.</a:t>
            </a:r>
          </a:p>
          <a:p>
            <a:pPr marL="457200" indent="-457200">
              <a:buAutoNum type="arabicParen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Discernment when Lexicon definitions do not align with Torah.</a:t>
            </a:r>
            <a:endPar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514350" indent="-514350">
              <a:buAutoNum type="arabicParenR" startAt="3"/>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Careful consideration of content and context with Torah. </a:t>
            </a:r>
          </a:p>
          <a:p>
            <a:pPr marL="514350" indent="-514350">
              <a:buAutoNum type="arabicParenR" startAt="3"/>
            </a:pPr>
            <a: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Plan to study the “new moon” Scriptures </a:t>
            </a:r>
            <a:r>
              <a:rPr lang="en-US" sz="3200" b="1" u="sng"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a:t>
            </a:r>
            <a: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200" b="1" u="sng" cap="none" spc="0" dirty="0">
                <a:ln w="1905"/>
                <a:solidFill>
                  <a:srgbClr val="0070C0"/>
                </a:solidFill>
                <a:effectLst>
                  <a:innerShdw blurRad="69850" dist="43180" dir="5400000">
                    <a:srgbClr val="000000">
                      <a:alpha val="65000"/>
                    </a:srgbClr>
                  </a:innerShdw>
                </a:effectLst>
              </a:rPr>
              <a:t>order</a:t>
            </a:r>
            <a: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200" b="1" u="sng"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of date</a:t>
            </a:r>
            <a: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pPr marL="514350" indent="-514350">
              <a:buAutoNum type="arabicParenR" startAt="3"/>
            </a:pPr>
            <a: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Any ancient/secular history </a:t>
            </a:r>
            <a:b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must align with Torah.</a:t>
            </a:r>
          </a:p>
          <a:p>
            <a:pPr marL="514350" indent="-514350">
              <a:buAutoNum type="arabicParenR" startAt="3"/>
            </a:pP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514350" indent="-514350">
              <a:buAutoNum type="arabicParenR" startAt="3"/>
            </a:pPr>
            <a:endPar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b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b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avie" pitchFamily="82" charset="0"/>
              </a:rPr>
            </a:br>
            <a:endParaRPr lang="en-US" sz="3200" b="1" cap="none" spc="0" dirty="0">
              <a:ln w="1905">
                <a:solidFill>
                  <a:srgbClr val="92D050"/>
                </a:solidFill>
              </a:ln>
              <a:solidFill>
                <a:srgbClr val="00B050"/>
              </a:solidFill>
              <a:effectLst>
                <a:innerShdw blurRad="69850" dist="43180" dir="5400000">
                  <a:srgbClr val="000000">
                    <a:alpha val="65000"/>
                  </a:srgbClr>
                </a:innerShdw>
              </a:effectLst>
            </a:endParaRPr>
          </a:p>
        </p:txBody>
      </p:sp>
      <p:pic>
        <p:nvPicPr>
          <p:cNvPr id="6" name="Picture 2" descr="C:\Users\Rae\Desktop\key p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622432">
            <a:off x="1109271" y="-876027"/>
            <a:ext cx="3253514" cy="3161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45606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34000">
              <a:srgbClr val="FEE7F2"/>
            </a:gs>
            <a:gs pos="74000">
              <a:schemeClr val="bg1"/>
            </a:gs>
          </a:gsLst>
          <a:lin ang="5400000" scaled="1"/>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b="1" smtClean="0">
                <a:solidFill>
                  <a:schemeClr val="accent2">
                    <a:lumMod val="50000"/>
                  </a:schemeClr>
                </a:solidFill>
              </a:rPr>
              <a:pPr/>
              <a:t>14</a:t>
            </a:fld>
            <a:endParaRPr lang="en-US" b="1" dirty="0">
              <a:solidFill>
                <a:schemeClr val="accent2">
                  <a:lumMod val="50000"/>
                </a:schemeClr>
              </a:solidFill>
            </a:endParaRPr>
          </a:p>
        </p:txBody>
      </p:sp>
      <p:sp>
        <p:nvSpPr>
          <p:cNvPr id="5" name="Title 1"/>
          <p:cNvSpPr txBox="1">
            <a:spLocks/>
          </p:cNvSpPr>
          <p:nvPr/>
        </p:nvSpPr>
        <p:spPr>
          <a:xfrm>
            <a:off x="76200" y="262759"/>
            <a:ext cx="12115800" cy="990600"/>
          </a:xfrm>
          <a:prstGeom prst="rect">
            <a:avLst/>
          </a:prstGeom>
        </p:spPr>
        <p:txBody>
          <a:bodyPr vert="horz"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a:ln w="11430"/>
                <a:solidFill>
                  <a:schemeClr val="accent2">
                    <a:lumMod val="50000"/>
                  </a:schemeClr>
                </a:solidFill>
                <a:effectLst>
                  <a:outerShdw blurRad="50800" dist="39000" dir="5460000" algn="tl">
                    <a:srgbClr val="000000">
                      <a:alpha val="38000"/>
                    </a:srgbClr>
                  </a:outerShdw>
                </a:effectLst>
                <a:latin typeface="Arial Rounded MT Bold" pitchFamily="34" charset="0"/>
              </a:rPr>
              <a:t>Moon Hebrew Word #s &amp; Grammar</a:t>
            </a:r>
          </a:p>
        </p:txBody>
      </p:sp>
      <p:graphicFrame>
        <p:nvGraphicFramePr>
          <p:cNvPr id="6" name="Table 5"/>
          <p:cNvGraphicFramePr>
            <a:graphicFrameLocks noGrp="1"/>
          </p:cNvGraphicFramePr>
          <p:nvPr>
            <p:extLst>
              <p:ext uri="{D42A27DB-BD31-4B8C-83A1-F6EECF244321}">
                <p14:modId xmlns:p14="http://schemas.microsoft.com/office/powerpoint/2010/main" val="4101289203"/>
              </p:ext>
            </p:extLst>
          </p:nvPr>
        </p:nvGraphicFramePr>
        <p:xfrm>
          <a:off x="742448" y="1828800"/>
          <a:ext cx="11201400" cy="4732224"/>
        </p:xfrm>
        <a:graphic>
          <a:graphicData uri="http://schemas.openxmlformats.org/drawingml/2006/table">
            <a:tbl>
              <a:tblPr firstRow="1" bandRow="1">
                <a:tableStyleId>{5C22544A-7EE6-4342-B048-85BDC9FD1C3A}</a:tableStyleId>
              </a:tblPr>
              <a:tblGrid>
                <a:gridCol w="5600700">
                  <a:extLst>
                    <a:ext uri="{9D8B030D-6E8A-4147-A177-3AD203B41FA5}">
                      <a16:colId xmlns:a16="http://schemas.microsoft.com/office/drawing/2014/main" val="20000"/>
                    </a:ext>
                  </a:extLst>
                </a:gridCol>
                <a:gridCol w="5600700">
                  <a:extLst>
                    <a:ext uri="{9D8B030D-6E8A-4147-A177-3AD203B41FA5}">
                      <a16:colId xmlns:a16="http://schemas.microsoft.com/office/drawing/2014/main" val="20001"/>
                    </a:ext>
                  </a:extLst>
                </a:gridCol>
              </a:tblGrid>
              <a:tr h="819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andara"/>
                        <a:ea typeface="+mn-ea"/>
                        <a:cs typeface="+mn-cs"/>
                      </a:endParaRPr>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andara"/>
                        <a:ea typeface="+mn-ea"/>
                        <a:cs typeface="+mn-cs"/>
                      </a:endParaRPr>
                    </a:p>
                  </a:txBody>
                  <a:tcPr>
                    <a:cell3D prstMaterial="dkEdge">
                      <a:bevel w="77470" h="12700" prst="softRound"/>
                      <a:lightRig rig="flood" dir="t"/>
                    </a:cell3D>
                  </a:tcPr>
                </a:tc>
                <a:extLst>
                  <a:ext uri="{0D108BD9-81ED-4DB2-BD59-A6C34878D82A}">
                    <a16:rowId xmlns:a16="http://schemas.microsoft.com/office/drawing/2014/main" val="10000"/>
                  </a:ext>
                </a:extLst>
              </a:tr>
              <a:tr h="819320">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kern="1200" dirty="0">
                          <a:effectLst>
                            <a:outerShdw blurRad="69850" dist="43180" dir="5400000" sx="0" sy="0">
                              <a:srgbClr val="000000">
                                <a:alpha val="65000"/>
                              </a:srgbClr>
                            </a:outerShdw>
                          </a:effectLst>
                        </a:rPr>
                        <a:t>1</a:t>
                      </a:r>
                      <a:r>
                        <a:rPr kumimoji="0" lang="en-US" sz="2800" b="0" kern="1200" dirty="0">
                          <a:effectLst>
                            <a:outerShdw blurRad="69850" dist="43180" dir="5400000" sx="0" sy="0">
                              <a:srgbClr val="000000">
                                <a:alpha val="65000"/>
                              </a:srgbClr>
                            </a:outerShdw>
                          </a:effectLst>
                        </a:rPr>
                        <a:t>. </a:t>
                      </a:r>
                      <a:r>
                        <a:rPr kumimoji="0" lang="en-US" sz="2800" kern="1200" dirty="0">
                          <a:effectLst>
                            <a:glow rad="101600">
                              <a:srgbClr val="FFC000">
                                <a:alpha val="60000"/>
                              </a:srgbClr>
                            </a:glow>
                            <a:outerShdw blurRad="69850" dist="43180" dir="5400000" sx="0" sy="0">
                              <a:srgbClr val="000000">
                                <a:alpha val="65000"/>
                              </a:srgbClr>
                            </a:outerShdw>
                          </a:effectLst>
                        </a:rPr>
                        <a:t>H3394</a:t>
                      </a:r>
                      <a:r>
                        <a:rPr kumimoji="0" lang="en-US" sz="2800" kern="1200" dirty="0">
                          <a:effectLst/>
                        </a:rPr>
                        <a:t> </a:t>
                      </a:r>
                      <a:r>
                        <a:rPr kumimoji="0" lang="en-US" sz="2800" b="0" kern="1200" dirty="0">
                          <a:effectLst/>
                        </a:rPr>
                        <a:t>= 26 listings      &lt;</a:t>
                      </a:r>
                      <a:r>
                        <a:rPr kumimoji="0" lang="en-US" sz="2800" b="0" kern="1200" dirty="0" err="1">
                          <a:effectLst>
                            <a:glow rad="101600">
                              <a:srgbClr val="FFC000">
                                <a:alpha val="60000"/>
                              </a:srgbClr>
                            </a:glow>
                            <a:outerShdw blurRad="69850" dist="43180" dir="5400000" sx="0" sy="0">
                              <a:srgbClr val="000000">
                                <a:alpha val="65000"/>
                              </a:srgbClr>
                            </a:outerShdw>
                          </a:effectLst>
                        </a:rPr>
                        <a:t>yareach</a:t>
                      </a:r>
                      <a:r>
                        <a:rPr kumimoji="0" lang="en-US" sz="2800" b="0" kern="1200" dirty="0">
                          <a:effectLst/>
                        </a:rPr>
                        <a:t>&gt;</a:t>
                      </a:r>
                      <a:endParaRPr kumimoji="0" lang="en-US" sz="2800" b="0" i="0" u="sng" strike="noStrike" kern="1200" cap="none" spc="0" normalizeH="0" baseline="0" noProof="0" dirty="0">
                        <a:ln>
                          <a:noFill/>
                        </a:ln>
                        <a:solidFill>
                          <a:prstClr val="black"/>
                        </a:solidFill>
                        <a:effectLst/>
                        <a:uLnTx/>
                        <a:uFillTx/>
                        <a:latin typeface="Candara"/>
                        <a:ea typeface="+mn-ea"/>
                        <a:cs typeface="+mn-cs"/>
                      </a:endParaRPr>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andara"/>
                        <a:ea typeface="+mn-ea"/>
                        <a:cs typeface="+mn-cs"/>
                      </a:endParaRPr>
                    </a:p>
                  </a:txBody>
                  <a:tcPr>
                    <a:cell3D prstMaterial="dkEdge">
                      <a:bevel w="77470" h="12700" prst="softRound"/>
                      <a:lightRig rig="flood" dir="t"/>
                    </a:cell3D>
                  </a:tcPr>
                </a:tc>
                <a:extLst>
                  <a:ext uri="{0D108BD9-81ED-4DB2-BD59-A6C34878D82A}">
                    <a16:rowId xmlns:a16="http://schemas.microsoft.com/office/drawing/2014/main" val="10001"/>
                  </a:ext>
                </a:extLst>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a:effectLst/>
                        </a:rPr>
                        <a:t>2</a:t>
                      </a:r>
                      <a:r>
                        <a:rPr kumimoji="0" lang="en-US" sz="2800" kern="1200" dirty="0">
                          <a:effectLst/>
                        </a:rPr>
                        <a:t>. </a:t>
                      </a:r>
                      <a:r>
                        <a:rPr kumimoji="0" lang="en-US" sz="2800" b="1" kern="1200" dirty="0">
                          <a:effectLst>
                            <a:glow rad="101600">
                              <a:srgbClr val="00B050">
                                <a:alpha val="60000"/>
                              </a:srgbClr>
                            </a:glow>
                          </a:effectLst>
                        </a:rPr>
                        <a:t>H3391</a:t>
                      </a:r>
                      <a:r>
                        <a:rPr kumimoji="0" lang="en-US" sz="2800" kern="1200" dirty="0">
                          <a:effectLst/>
                        </a:rPr>
                        <a:t>  = 2 listings        &lt;</a:t>
                      </a:r>
                      <a:r>
                        <a:rPr kumimoji="0" lang="en-US" sz="2800" kern="1200" dirty="0" err="1">
                          <a:effectLst>
                            <a:glow rad="101600">
                              <a:srgbClr val="00B050">
                                <a:alpha val="60000"/>
                              </a:srgbClr>
                            </a:glow>
                          </a:effectLst>
                        </a:rPr>
                        <a:t>yerach</a:t>
                      </a:r>
                      <a:r>
                        <a:rPr kumimoji="0" lang="en-US" sz="2800" kern="1200" dirty="0">
                          <a:effectLst/>
                        </a:rPr>
                        <a:t>&gt;</a:t>
                      </a:r>
                      <a:endParaRPr lang="en-US" sz="2800" b="1" u="sng" dirty="0"/>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txBody>
                  <a:tcPr>
                    <a:cell3D prstMaterial="dkEdge">
                      <a:bevel w="77470" h="12700" prst="softRound"/>
                      <a:lightRig rig="flood" dir="t"/>
                    </a:cell3D>
                  </a:tcPr>
                </a:tc>
                <a:extLst>
                  <a:ext uri="{0D108BD9-81ED-4DB2-BD59-A6C34878D82A}">
                    <a16:rowId xmlns:a16="http://schemas.microsoft.com/office/drawing/2014/main" val="10002"/>
                  </a:ext>
                </a:extLst>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r>
                        <a:rPr kumimoji="0" lang="en-US" sz="1800" kern="1200" dirty="0">
                          <a:effectLst/>
                        </a:rPr>
                        <a:t>3</a:t>
                      </a:r>
                      <a:r>
                        <a:rPr kumimoji="0" lang="en-US" sz="2800" kern="1200" dirty="0">
                          <a:effectLst/>
                        </a:rPr>
                        <a:t>. </a:t>
                      </a:r>
                      <a:r>
                        <a:rPr kumimoji="0" lang="en-US" sz="2800" b="1" kern="1200" dirty="0">
                          <a:effectLst>
                            <a:glow rad="228600">
                              <a:schemeClr val="accent4">
                                <a:satMod val="175000"/>
                                <a:alpha val="40000"/>
                              </a:schemeClr>
                            </a:glow>
                          </a:effectLst>
                        </a:rPr>
                        <a:t>H3842</a:t>
                      </a:r>
                      <a:r>
                        <a:rPr kumimoji="0" lang="en-US" sz="2800" kern="1200" dirty="0">
                          <a:effectLst/>
                        </a:rPr>
                        <a:t> = 3 listings        &lt;</a:t>
                      </a:r>
                      <a:r>
                        <a:rPr kumimoji="0" lang="en-US" sz="2800" kern="1200" dirty="0" err="1">
                          <a:effectLst>
                            <a:glow rad="228600">
                              <a:schemeClr val="accent4">
                                <a:satMod val="175000"/>
                                <a:alpha val="40000"/>
                              </a:schemeClr>
                            </a:glow>
                          </a:effectLst>
                        </a:rPr>
                        <a:t>lebanah</a:t>
                      </a:r>
                      <a:r>
                        <a:rPr kumimoji="0" lang="en-US" sz="2800" kern="1200" dirty="0">
                          <a:effectLst/>
                        </a:rPr>
                        <a:t>&gt;</a:t>
                      </a:r>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u="sng" kern="1200" dirty="0">
                        <a:solidFill>
                          <a:schemeClr val="dk1"/>
                        </a:solidFill>
                        <a:effectLst/>
                        <a:latin typeface="+mn-lt"/>
                        <a:ea typeface="+mn-ea"/>
                        <a:cs typeface="+mn-cs"/>
                      </a:endParaRPr>
                    </a:p>
                  </a:txBody>
                  <a:tcPr>
                    <a:cell3D prstMaterial="dkEdge">
                      <a:bevel w="77470" h="12700" prst="softRound"/>
                      <a:lightRig rig="flood" dir="t"/>
                    </a:cell3D>
                  </a:tcPr>
                </a:tc>
                <a:extLst>
                  <a:ext uri="{0D108BD9-81ED-4DB2-BD59-A6C34878D82A}">
                    <a16:rowId xmlns:a16="http://schemas.microsoft.com/office/drawing/2014/main" val="10003"/>
                  </a:ext>
                </a:extLst>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a:effectLst/>
                        </a:rPr>
                        <a:t>4.  </a:t>
                      </a:r>
                      <a:r>
                        <a:rPr kumimoji="0" lang="en-US" sz="2800" b="1" kern="1200" dirty="0">
                          <a:effectLst>
                            <a:glow rad="228600">
                              <a:schemeClr val="accent5">
                                <a:satMod val="175000"/>
                                <a:alpha val="40000"/>
                              </a:schemeClr>
                            </a:glow>
                          </a:effectLst>
                        </a:rPr>
                        <a:t>H7720</a:t>
                      </a:r>
                      <a:r>
                        <a:rPr kumimoji="0" lang="en-US" sz="2800" kern="1200" dirty="0">
                          <a:effectLst/>
                        </a:rPr>
                        <a:t>  = 1 listing          &lt;</a:t>
                      </a:r>
                      <a:r>
                        <a:rPr kumimoji="0" lang="en-US" sz="2800" kern="1200" dirty="0" err="1">
                          <a:effectLst>
                            <a:glow rad="228600">
                              <a:schemeClr val="accent5">
                                <a:satMod val="175000"/>
                                <a:alpha val="40000"/>
                              </a:schemeClr>
                            </a:glow>
                          </a:effectLst>
                        </a:rPr>
                        <a:t>saharon</a:t>
                      </a:r>
                      <a:r>
                        <a:rPr kumimoji="0" lang="en-US" sz="2800" kern="1200" dirty="0">
                          <a:effectLst/>
                        </a:rPr>
                        <a:t>&gt;</a:t>
                      </a:r>
                    </a:p>
                  </a:txBody>
                  <a:tcPr>
                    <a:cell3D prstMaterial="dkEdge">
                      <a:bevel w="77470" h="12700" prst="softRound"/>
                      <a:lightRig rig="flood" dir="t"/>
                    </a:cell3D>
                  </a:tcPr>
                </a:tc>
                <a:tc>
                  <a:txBody>
                    <a:bodyPr/>
                    <a:lstStyle/>
                    <a:p>
                      <a:endParaRPr lang="en-US" b="1" dirty="0"/>
                    </a:p>
                  </a:txBody>
                  <a:tcPr>
                    <a:cell3D prstMaterial="dkEdge">
                      <a:bevel w="77470" h="12700" prst="softRound"/>
                      <a:lightRig rig="flood" dir="t"/>
                    </a:cell3D>
                  </a:tcPr>
                </a:tc>
                <a:extLst>
                  <a:ext uri="{0D108BD9-81ED-4DB2-BD59-A6C34878D82A}">
                    <a16:rowId xmlns:a16="http://schemas.microsoft.com/office/drawing/2014/main" val="10004"/>
                  </a:ext>
                </a:extLst>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a:effectLst/>
                        </a:rPr>
                        <a:t>5</a:t>
                      </a:r>
                      <a:r>
                        <a:rPr kumimoji="0" lang="en-US" sz="2800" kern="1200" dirty="0">
                          <a:effectLst/>
                        </a:rPr>
                        <a:t>. </a:t>
                      </a:r>
                      <a:r>
                        <a:rPr kumimoji="0" lang="en-US" sz="2800" b="1" kern="1200" dirty="0">
                          <a:effectLst>
                            <a:glow rad="228600">
                              <a:srgbClr val="00B0F0">
                                <a:alpha val="40000"/>
                              </a:srgbClr>
                            </a:glow>
                          </a:effectLst>
                        </a:rPr>
                        <a:t>H2320</a:t>
                      </a:r>
                      <a:r>
                        <a:rPr kumimoji="0" lang="en-US" sz="2800" kern="1200" dirty="0">
                          <a:effectLst/>
                        </a:rPr>
                        <a:t>  = 20 listings     &lt;</a:t>
                      </a:r>
                      <a:r>
                        <a:rPr kumimoji="0" lang="en-US" sz="2800" kern="1200" dirty="0" err="1">
                          <a:effectLst>
                            <a:glow rad="228600">
                              <a:srgbClr val="00B0F0">
                                <a:alpha val="40000"/>
                              </a:srgbClr>
                            </a:glow>
                          </a:effectLst>
                        </a:rPr>
                        <a:t>chodesh</a:t>
                      </a:r>
                      <a:r>
                        <a:rPr kumimoji="0" lang="en-US" sz="2800" kern="1200" dirty="0">
                          <a:effectLst/>
                        </a:rPr>
                        <a:t>&gt;</a:t>
                      </a:r>
                      <a:endParaRPr lang="en-US" sz="2800" dirty="0"/>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cell3D prstMaterial="dkEdge">
                      <a:bevel w="77470" h="12700" prst="softRound"/>
                      <a:lightRig rig="flood" dir="t"/>
                    </a:cell3D>
                  </a:tcPr>
                </a:tc>
                <a:extLst>
                  <a:ext uri="{0D108BD9-81ED-4DB2-BD59-A6C34878D82A}">
                    <a16:rowId xmlns:a16="http://schemas.microsoft.com/office/drawing/2014/main" val="10005"/>
                  </a:ext>
                </a:extLst>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kumimoji="0" lang="en-US" sz="4000" b="1" kern="1200" dirty="0">
                          <a:solidFill>
                            <a:srgbClr val="0070C0"/>
                          </a:solidFill>
                          <a:effectLst/>
                        </a:rPr>
                        <a:t>Total of </a:t>
                      </a:r>
                      <a:r>
                        <a:rPr kumimoji="0" lang="en-US" sz="4000" b="1" u="sng" kern="1200" dirty="0">
                          <a:solidFill>
                            <a:srgbClr val="C00000"/>
                          </a:solidFill>
                          <a:effectLst/>
                        </a:rPr>
                        <a:t>52</a:t>
                      </a:r>
                      <a:r>
                        <a:rPr kumimoji="0" lang="en-US" sz="4000" b="1" kern="1200" dirty="0">
                          <a:effectLst/>
                        </a:rPr>
                        <a:t> </a:t>
                      </a:r>
                      <a:r>
                        <a:rPr kumimoji="0" lang="en-US" sz="4000" b="1" kern="1200" dirty="0">
                          <a:solidFill>
                            <a:srgbClr val="0070C0"/>
                          </a:solidFill>
                          <a:effectLst/>
                        </a:rPr>
                        <a:t>references.</a:t>
                      </a:r>
                      <a:endParaRPr kumimoji="0" lang="en-US" sz="2400" b="1" kern="1200" dirty="0">
                        <a:solidFill>
                          <a:srgbClr val="0070C0"/>
                        </a:solidFill>
                        <a:effectLst/>
                        <a:latin typeface="+mn-lt"/>
                        <a:ea typeface="+mn-ea"/>
                        <a:cs typeface="+mn-cs"/>
                      </a:endParaRPr>
                    </a:p>
                  </a:txBody>
                  <a:tcPr anchor="ctr">
                    <a:cell3D prstMaterial="dkEdge">
                      <a:bevel w="77470" h="12700" prst="softRound"/>
                      <a:lightRig rig="flood" dir="t"/>
                    </a:cell3D>
                  </a:tcPr>
                </a:tc>
                <a:tc>
                  <a:txBody>
                    <a:bodyPr/>
                    <a:lstStyle/>
                    <a:p>
                      <a:pPr algn="ctr"/>
                      <a:endParaRPr kumimoji="0" lang="en-US" sz="1800" kern="1200" dirty="0">
                        <a:solidFill>
                          <a:schemeClr val="dk1"/>
                        </a:solidFill>
                        <a:effectLst/>
                        <a:latin typeface="+mn-lt"/>
                        <a:ea typeface="+mn-ea"/>
                        <a:cs typeface="+mn-cs"/>
                      </a:endParaRPr>
                    </a:p>
                  </a:txBody>
                  <a:tcPr>
                    <a:cell3D prstMaterial="dkEdge">
                      <a:bevel w="77470" h="12700" prst="softRound"/>
                      <a:lightRig rig="flood" dir="t"/>
                    </a:cell3D>
                  </a:tcPr>
                </a:tc>
                <a:extLst>
                  <a:ext uri="{0D108BD9-81ED-4DB2-BD59-A6C34878D82A}">
                    <a16:rowId xmlns:a16="http://schemas.microsoft.com/office/drawing/2014/main" val="10006"/>
                  </a:ext>
                </a:extLst>
              </a:tr>
            </a:tbl>
          </a:graphicData>
        </a:graphic>
      </p:graphicFrame>
      <p:sp>
        <p:nvSpPr>
          <p:cNvPr id="7" name="Rectangle 6"/>
          <p:cNvSpPr/>
          <p:nvPr/>
        </p:nvSpPr>
        <p:spPr>
          <a:xfrm>
            <a:off x="1678061" y="1787325"/>
            <a:ext cx="3328155" cy="92333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Pr>
              <a:t>Hebrew #</a:t>
            </a:r>
          </a:p>
        </p:txBody>
      </p:sp>
      <p:sp>
        <p:nvSpPr>
          <p:cNvPr id="8" name="Rectangle 7"/>
          <p:cNvSpPr/>
          <p:nvPr/>
        </p:nvSpPr>
        <p:spPr>
          <a:xfrm>
            <a:off x="6337582" y="1788072"/>
            <a:ext cx="5473417" cy="92333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Pr>
              <a:t>Part of speech</a:t>
            </a:r>
          </a:p>
        </p:txBody>
      </p:sp>
      <p:sp>
        <p:nvSpPr>
          <p:cNvPr id="9" name="Rectangle 8"/>
          <p:cNvSpPr/>
          <p:nvPr/>
        </p:nvSpPr>
        <p:spPr>
          <a:xfrm>
            <a:off x="6386385" y="2686389"/>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a:ln w="9000" cmpd="sng">
                  <a:solidFill>
                    <a:schemeClr val="accent4">
                      <a:shade val="50000"/>
                      <a:satMod val="120000"/>
                    </a:schemeClr>
                  </a:solidFill>
                  <a:prstDash val="solid"/>
                </a:ln>
                <a:solidFill>
                  <a:srgbClr val="FF9900"/>
                </a:solidFill>
                <a:effectLst/>
              </a:rPr>
              <a:t>Noun – literal moon</a:t>
            </a:r>
          </a:p>
        </p:txBody>
      </p:sp>
      <p:sp>
        <p:nvSpPr>
          <p:cNvPr id="10" name="Rectangle 9"/>
          <p:cNvSpPr/>
          <p:nvPr/>
        </p:nvSpPr>
        <p:spPr>
          <a:xfrm>
            <a:off x="6324600" y="3389442"/>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a:ln w="9000" cmpd="sng">
                  <a:solidFill>
                    <a:schemeClr val="accent4">
                      <a:shade val="50000"/>
                      <a:satMod val="120000"/>
                    </a:schemeClr>
                  </a:solidFill>
                  <a:prstDash val="solid"/>
                </a:ln>
                <a:solidFill>
                  <a:srgbClr val="00B050"/>
                </a:solidFill>
                <a:effectLst/>
              </a:rPr>
              <a:t>verb – lunation cycle</a:t>
            </a:r>
          </a:p>
        </p:txBody>
      </p:sp>
      <p:sp>
        <p:nvSpPr>
          <p:cNvPr id="11" name="Rectangle 10"/>
          <p:cNvSpPr/>
          <p:nvPr/>
        </p:nvSpPr>
        <p:spPr>
          <a:xfrm>
            <a:off x="6386385" y="4038600"/>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a:ln w="9000" cmpd="sng">
                  <a:solidFill>
                    <a:schemeClr val="accent4">
                      <a:shade val="50000"/>
                      <a:satMod val="120000"/>
                    </a:schemeClr>
                  </a:solidFill>
                  <a:prstDash val="solid"/>
                </a:ln>
                <a:solidFill>
                  <a:srgbClr val="FFFF00"/>
                </a:solidFill>
                <a:effectLst/>
              </a:rPr>
              <a:t>Adjective – color</a:t>
            </a:r>
          </a:p>
        </p:txBody>
      </p:sp>
      <p:sp>
        <p:nvSpPr>
          <p:cNvPr id="12" name="Rectangle 11"/>
          <p:cNvSpPr/>
          <p:nvPr/>
        </p:nvSpPr>
        <p:spPr>
          <a:xfrm>
            <a:off x="6337583" y="4613475"/>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a:ln w="9000" cmpd="sng">
                  <a:solidFill>
                    <a:schemeClr val="accent4">
                      <a:shade val="50000"/>
                      <a:satMod val="120000"/>
                    </a:schemeClr>
                  </a:solidFill>
                  <a:prstDash val="solid"/>
                </a:ln>
                <a:solidFill>
                  <a:schemeClr val="accent5">
                    <a:lumMod val="75000"/>
                  </a:schemeClr>
                </a:solidFill>
                <a:effectLst/>
              </a:rPr>
              <a:t>Simile – comparison</a:t>
            </a:r>
          </a:p>
        </p:txBody>
      </p:sp>
      <p:sp>
        <p:nvSpPr>
          <p:cNvPr id="13" name="Rectangle 12"/>
          <p:cNvSpPr/>
          <p:nvPr/>
        </p:nvSpPr>
        <p:spPr>
          <a:xfrm>
            <a:off x="6381248" y="5235714"/>
            <a:ext cx="5638800" cy="64633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3600" b="1" cap="all" spc="0" dirty="0">
                <a:ln w="9000" cmpd="sng">
                  <a:solidFill>
                    <a:schemeClr val="accent4">
                      <a:shade val="50000"/>
                      <a:satMod val="120000"/>
                    </a:schemeClr>
                  </a:solidFill>
                  <a:prstDash val="solid"/>
                </a:ln>
                <a:solidFill>
                  <a:srgbClr val="00B0F0"/>
                </a:solidFill>
                <a:effectLst/>
              </a:rPr>
              <a:t>noun/Verb – repetition</a:t>
            </a:r>
          </a:p>
        </p:txBody>
      </p:sp>
      <p:sp>
        <p:nvSpPr>
          <p:cNvPr id="14" name="Rectangle 13"/>
          <p:cNvSpPr/>
          <p:nvPr/>
        </p:nvSpPr>
        <p:spPr>
          <a:xfrm>
            <a:off x="6386385" y="5821100"/>
            <a:ext cx="5638800"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2400" b="1" cap="all" spc="0" dirty="0">
                <a:ln w="9000" cmpd="sng">
                  <a:solidFill>
                    <a:schemeClr val="accent4">
                      <a:shade val="50000"/>
                      <a:satMod val="120000"/>
                    </a:schemeClr>
                  </a:solidFill>
                  <a:prstDash val="solid"/>
                </a:ln>
                <a:solidFill>
                  <a:srgbClr val="FF0000"/>
                </a:solidFill>
                <a:effectLst/>
              </a:rPr>
              <a:t>Question:  are there really 2 verbs </a:t>
            </a:r>
            <a:br>
              <a:rPr lang="en-US" sz="2400" b="1" cap="all" spc="0" dirty="0">
                <a:ln w="9000" cmpd="sng">
                  <a:solidFill>
                    <a:schemeClr val="accent4">
                      <a:shade val="50000"/>
                      <a:satMod val="120000"/>
                    </a:schemeClr>
                  </a:solidFill>
                  <a:prstDash val="solid"/>
                </a:ln>
                <a:solidFill>
                  <a:srgbClr val="FF0000"/>
                </a:solidFill>
                <a:effectLst/>
              </a:rPr>
            </a:br>
            <a:r>
              <a:rPr lang="en-US" sz="2400" b="1" cap="all" spc="0" dirty="0">
                <a:ln w="9000" cmpd="sng">
                  <a:solidFill>
                    <a:schemeClr val="accent4">
                      <a:shade val="50000"/>
                      <a:satMod val="120000"/>
                    </a:schemeClr>
                  </a:solidFill>
                  <a:prstDash val="solid"/>
                </a:ln>
                <a:solidFill>
                  <a:srgbClr val="FF0000"/>
                </a:solidFill>
                <a:effectLst/>
              </a:rPr>
              <a:t>&amp; 2 Nouns for </a:t>
            </a:r>
            <a:r>
              <a:rPr lang="en-US" sz="2400" b="1" u="sng" cap="all" spc="0" dirty="0">
                <a:ln w="9000" cmpd="sng">
                  <a:solidFill>
                    <a:schemeClr val="accent4">
                      <a:shade val="50000"/>
                      <a:satMod val="120000"/>
                    </a:schemeClr>
                  </a:solidFill>
                  <a:prstDash val="solid"/>
                </a:ln>
                <a:solidFill>
                  <a:srgbClr val="FF0000"/>
                </a:solidFill>
                <a:effectLst/>
              </a:rPr>
              <a:t>ONE</a:t>
            </a:r>
            <a:r>
              <a:rPr lang="en-US" sz="2400" b="1" cap="all" spc="0" dirty="0">
                <a:ln w="9000" cmpd="sng">
                  <a:solidFill>
                    <a:schemeClr val="accent4">
                      <a:shade val="50000"/>
                      <a:satMod val="120000"/>
                    </a:schemeClr>
                  </a:solidFill>
                  <a:prstDash val="solid"/>
                </a:ln>
                <a:solidFill>
                  <a:srgbClr val="FF0000"/>
                </a:solidFill>
                <a:effectLst/>
              </a:rPr>
              <a:t> “moon”?</a:t>
            </a:r>
          </a:p>
        </p:txBody>
      </p:sp>
      <p:sp>
        <p:nvSpPr>
          <p:cNvPr id="15" name="TextBox 14"/>
          <p:cNvSpPr txBox="1"/>
          <p:nvPr/>
        </p:nvSpPr>
        <p:spPr>
          <a:xfrm>
            <a:off x="18119" y="1876485"/>
            <a:ext cx="685800" cy="452431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a:ln w="11430"/>
                <a:solidFill>
                  <a:schemeClr val="accent1">
                    <a:lumMod val="75000"/>
                  </a:schemeClr>
                </a:solidFill>
                <a:effectLst>
                  <a:outerShdw blurRad="50800" dist="39000" dir="5460000" algn="tl">
                    <a:srgbClr val="000000">
                      <a:alpha val="38000"/>
                    </a:srgbClr>
                  </a:outerShdw>
                </a:effectLst>
              </a:rPr>
              <a:t>R</a:t>
            </a:r>
            <a:br>
              <a:rPr lang="en-US" sz="4800" b="1" dirty="0">
                <a:ln w="11430"/>
                <a:solidFill>
                  <a:schemeClr val="accent1">
                    <a:lumMod val="75000"/>
                  </a:schemeClr>
                </a:solidFill>
                <a:effectLst>
                  <a:outerShdw blurRad="50800" dist="39000" dir="5460000" algn="tl">
                    <a:srgbClr val="000000">
                      <a:alpha val="38000"/>
                    </a:srgbClr>
                  </a:outerShdw>
                </a:effectLst>
              </a:rPr>
            </a:br>
            <a:r>
              <a:rPr lang="en-US" sz="4800" b="1" dirty="0">
                <a:ln w="11430"/>
                <a:solidFill>
                  <a:schemeClr val="accent1">
                    <a:lumMod val="75000"/>
                  </a:schemeClr>
                </a:solidFill>
                <a:effectLst>
                  <a:outerShdw blurRad="50800" dist="39000" dir="5460000" algn="tl">
                    <a:srgbClr val="000000">
                      <a:alpha val="38000"/>
                    </a:srgbClr>
                  </a:outerShdw>
                </a:effectLst>
              </a:rPr>
              <a:t>E</a:t>
            </a:r>
            <a:br>
              <a:rPr lang="en-US" sz="4800" b="1" dirty="0">
                <a:ln w="11430"/>
                <a:solidFill>
                  <a:schemeClr val="accent1">
                    <a:lumMod val="75000"/>
                  </a:schemeClr>
                </a:solidFill>
                <a:effectLst>
                  <a:outerShdw blurRad="50800" dist="39000" dir="5460000" algn="tl">
                    <a:srgbClr val="000000">
                      <a:alpha val="38000"/>
                    </a:srgbClr>
                  </a:outerShdw>
                </a:effectLst>
              </a:rPr>
            </a:br>
            <a:r>
              <a:rPr lang="en-US" sz="4800" b="1" dirty="0">
                <a:ln w="11430"/>
                <a:solidFill>
                  <a:schemeClr val="accent1">
                    <a:lumMod val="75000"/>
                  </a:schemeClr>
                </a:solidFill>
                <a:effectLst>
                  <a:outerShdw blurRad="50800" dist="39000" dir="5460000" algn="tl">
                    <a:srgbClr val="000000">
                      <a:alpha val="38000"/>
                    </a:srgbClr>
                  </a:outerShdw>
                </a:effectLst>
              </a:rPr>
              <a:t>V</a:t>
            </a:r>
            <a:br>
              <a:rPr lang="en-US" sz="4800" b="1" dirty="0">
                <a:ln w="11430"/>
                <a:solidFill>
                  <a:schemeClr val="accent1">
                    <a:lumMod val="75000"/>
                  </a:schemeClr>
                </a:solidFill>
                <a:effectLst>
                  <a:outerShdw blurRad="50800" dist="39000" dir="5460000" algn="tl">
                    <a:srgbClr val="000000">
                      <a:alpha val="38000"/>
                    </a:srgbClr>
                  </a:outerShdw>
                </a:effectLst>
              </a:rPr>
            </a:br>
            <a:r>
              <a:rPr lang="en-US" sz="4800" b="1" dirty="0">
                <a:ln w="11430"/>
                <a:solidFill>
                  <a:schemeClr val="accent1">
                    <a:lumMod val="75000"/>
                  </a:schemeClr>
                </a:solidFill>
                <a:effectLst>
                  <a:outerShdw blurRad="50800" dist="39000" dir="5460000" algn="tl">
                    <a:srgbClr val="000000">
                      <a:alpha val="38000"/>
                    </a:srgbClr>
                  </a:outerShdw>
                </a:effectLst>
              </a:rPr>
              <a:t>I</a:t>
            </a:r>
            <a:br>
              <a:rPr lang="en-US" sz="4800" b="1" dirty="0">
                <a:ln w="11430"/>
                <a:solidFill>
                  <a:schemeClr val="accent1">
                    <a:lumMod val="75000"/>
                  </a:schemeClr>
                </a:solidFill>
                <a:effectLst>
                  <a:outerShdw blurRad="50800" dist="39000" dir="5460000" algn="tl">
                    <a:srgbClr val="000000">
                      <a:alpha val="38000"/>
                    </a:srgbClr>
                  </a:outerShdw>
                </a:effectLst>
              </a:rPr>
            </a:br>
            <a:r>
              <a:rPr lang="en-US" sz="4800" b="1" dirty="0">
                <a:ln w="11430"/>
                <a:solidFill>
                  <a:schemeClr val="accent1">
                    <a:lumMod val="75000"/>
                  </a:schemeClr>
                </a:solidFill>
                <a:effectLst>
                  <a:outerShdw blurRad="50800" dist="39000" dir="5460000" algn="tl">
                    <a:srgbClr val="000000">
                      <a:alpha val="38000"/>
                    </a:srgbClr>
                  </a:outerShdw>
                </a:effectLst>
              </a:rPr>
              <a:t>E</a:t>
            </a:r>
            <a:br>
              <a:rPr lang="en-US" sz="4800" b="1" dirty="0">
                <a:ln w="11430"/>
                <a:solidFill>
                  <a:schemeClr val="accent1">
                    <a:lumMod val="75000"/>
                  </a:schemeClr>
                </a:solidFill>
                <a:effectLst>
                  <a:outerShdw blurRad="50800" dist="39000" dir="5460000" algn="tl">
                    <a:srgbClr val="000000">
                      <a:alpha val="38000"/>
                    </a:srgbClr>
                  </a:outerShdw>
                </a:effectLst>
              </a:rPr>
            </a:br>
            <a:r>
              <a:rPr lang="en-US" sz="4800" b="1" dirty="0">
                <a:ln w="11430"/>
                <a:solidFill>
                  <a:schemeClr val="accent1">
                    <a:lumMod val="75000"/>
                  </a:schemeClr>
                </a:solidFill>
                <a:effectLst>
                  <a:outerShdw blurRad="50800" dist="39000" dir="5460000" algn="tl">
                    <a:srgbClr val="000000">
                      <a:alpha val="38000"/>
                    </a:srgbClr>
                  </a:outerShdw>
                </a:effectLst>
              </a:rPr>
              <a:t>W</a:t>
            </a:r>
          </a:p>
        </p:txBody>
      </p:sp>
    </p:spTree>
    <p:extLst>
      <p:ext uri="{BB962C8B-B14F-4D97-AF65-F5344CB8AC3E}">
        <p14:creationId xmlns:p14="http://schemas.microsoft.com/office/powerpoint/2010/main" val="409508944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up)">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1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1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left)">
                                      <p:cBhvr>
                                        <p:cTn id="22" dur="1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left)">
                                      <p:cBhvr>
                                        <p:cTn id="27" dur="1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left)">
                                      <p:cBhvr>
                                        <p:cTn id="32" dur="1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up)">
                                      <p:cBhvr>
                                        <p:cTn id="37" dur="125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2" name="TextBox 1"/>
          <p:cNvSpPr txBox="1"/>
          <p:nvPr/>
        </p:nvSpPr>
        <p:spPr>
          <a:xfrm>
            <a:off x="591370" y="865287"/>
            <a:ext cx="5809430" cy="5078313"/>
          </a:xfrm>
          <a:prstGeom prst="rect">
            <a:avLst/>
          </a:prstGeom>
          <a:noFill/>
          <a:ln w="57150">
            <a:noFill/>
          </a:ln>
          <a:effectLst/>
          <a:scene3d>
            <a:camera prst="orthographicFront">
              <a:rot lat="0" lon="0" rev="0"/>
            </a:camera>
            <a:lightRig rig="contrasting" dir="t">
              <a:rot lat="0" lon="0" rev="1500000"/>
            </a:lightRig>
          </a:scene3d>
          <a:sp3d prstMaterial="metal">
            <a:bevelT w="88900" h="88900" prst="artDeco"/>
          </a:sp3d>
        </p:spPr>
        <p:style>
          <a:lnRef idx="3">
            <a:schemeClr val="lt1"/>
          </a:lnRef>
          <a:fillRef idx="1">
            <a:schemeClr val="accent2"/>
          </a:fillRef>
          <a:effectRef idx="1">
            <a:schemeClr val="accent2"/>
          </a:effectRef>
          <a:fontRef idx="minor">
            <a:schemeClr val="lt1"/>
          </a:fontRef>
        </p:style>
        <p:txBody>
          <a:bodyPr wrap="square" rtlCol="0">
            <a:spAutoFit/>
            <a:sp3d extrusionH="57150">
              <a:bevelT w="38100" h="38100"/>
            </a:sp3d>
          </a:bodyPr>
          <a:lstStyle/>
          <a:p>
            <a:pPr marL="514350" indent="-514350">
              <a:buFont typeface="+mj-lt"/>
              <a:buAutoNum type="arabicPeriod"/>
            </a:pPr>
            <a:r>
              <a:rPr lang="en-US" sz="2700" b="1" dirty="0">
                <a:solidFill>
                  <a:srgbClr val="002060"/>
                </a:solidFill>
              </a:rPr>
              <a:t>Whenever the word “</a:t>
            </a:r>
            <a:r>
              <a:rPr lang="en-US" sz="2700" b="1" dirty="0" err="1">
                <a:solidFill>
                  <a:srgbClr val="002060"/>
                </a:solidFill>
              </a:rPr>
              <a:t>chodesh</a:t>
            </a:r>
            <a:r>
              <a:rPr lang="en-US" sz="2700" b="1" dirty="0">
                <a:solidFill>
                  <a:srgbClr val="002060"/>
                </a:solidFill>
              </a:rPr>
              <a:t>” is translated as </a:t>
            </a:r>
            <a:r>
              <a:rPr lang="en-US" sz="2700" b="1" dirty="0">
                <a:solidFill>
                  <a:srgbClr val="C00000"/>
                </a:solidFill>
              </a:rPr>
              <a:t>“moon” </a:t>
            </a:r>
            <a:r>
              <a:rPr lang="en-US" sz="2700" i="1" dirty="0">
                <a:solidFill>
                  <a:srgbClr val="002060"/>
                </a:solidFill>
              </a:rPr>
              <a:t>(instead of month)</a:t>
            </a:r>
            <a:r>
              <a:rPr lang="en-US" sz="2700" b="1" dirty="0">
                <a:solidFill>
                  <a:srgbClr val="002060"/>
                </a:solidFill>
              </a:rPr>
              <a:t> it is a </a:t>
            </a:r>
            <a:r>
              <a:rPr lang="en-US" sz="2700" b="1" u="sng" dirty="0">
                <a:solidFill>
                  <a:srgbClr val="C00000"/>
                </a:solidFill>
              </a:rPr>
              <a:t>gross mistranslation</a:t>
            </a:r>
            <a:r>
              <a:rPr lang="en-US" sz="2700" b="1" dirty="0">
                <a:solidFill>
                  <a:srgbClr val="C00000"/>
                </a:solidFill>
              </a:rPr>
              <a:t>!</a:t>
            </a:r>
            <a:r>
              <a:rPr lang="en-US" sz="2700" b="1" dirty="0">
                <a:solidFill>
                  <a:srgbClr val="002060"/>
                </a:solidFill>
              </a:rPr>
              <a:t>  </a:t>
            </a:r>
          </a:p>
          <a:p>
            <a:pPr marL="514350" indent="-514350">
              <a:buFont typeface="+mj-lt"/>
              <a:buAutoNum type="arabicPeriod"/>
            </a:pPr>
            <a:r>
              <a:rPr lang="en-US" sz="2700" b="1" dirty="0">
                <a:solidFill>
                  <a:srgbClr val="C00000"/>
                </a:solidFill>
              </a:rPr>
              <a:t>Satan has </a:t>
            </a:r>
            <a:r>
              <a:rPr lang="en-US" sz="2700" b="1" dirty="0">
                <a:solidFill>
                  <a:srgbClr val="002060"/>
                </a:solidFill>
              </a:rPr>
              <a:t>used this gross error to </a:t>
            </a:r>
            <a:r>
              <a:rPr lang="en-US" sz="2700" b="1" dirty="0">
                <a:solidFill>
                  <a:srgbClr val="C00000"/>
                </a:solidFill>
              </a:rPr>
              <a:t>mislead Judaism and Christianity </a:t>
            </a:r>
            <a:r>
              <a:rPr lang="en-US" sz="2700" b="1" dirty="0">
                <a:solidFill>
                  <a:srgbClr val="002060"/>
                </a:solidFill>
              </a:rPr>
              <a:t>with regards to the Truth about Yahuah's calendar and the beginning of His month. </a:t>
            </a:r>
          </a:p>
          <a:p>
            <a:pPr marL="514350" indent="-514350">
              <a:buFont typeface="+mj-lt"/>
              <a:buAutoNum type="arabicPeriod"/>
            </a:pPr>
            <a:r>
              <a:rPr lang="en-US" sz="2700" b="1" dirty="0">
                <a:solidFill>
                  <a:srgbClr val="C00000"/>
                </a:solidFill>
              </a:rPr>
              <a:t>Satan has led people to </a:t>
            </a:r>
            <a:r>
              <a:rPr lang="en-US" sz="2700" b="1" dirty="0">
                <a:solidFill>
                  <a:srgbClr val="002060"/>
                </a:solidFill>
              </a:rPr>
              <a:t>wrongly </a:t>
            </a:r>
            <a:r>
              <a:rPr lang="en-US" sz="2700" b="1" dirty="0">
                <a:solidFill>
                  <a:srgbClr val="C00000"/>
                </a:solidFill>
              </a:rPr>
              <a:t>focus</a:t>
            </a:r>
            <a:r>
              <a:rPr lang="en-US" sz="2700" b="1" dirty="0">
                <a:solidFill>
                  <a:srgbClr val="002060"/>
                </a:solidFill>
              </a:rPr>
              <a:t> </a:t>
            </a:r>
            <a:r>
              <a:rPr lang="en-US" sz="2700" b="1" dirty="0">
                <a:solidFill>
                  <a:srgbClr val="C00000"/>
                </a:solidFill>
              </a:rPr>
              <a:t>on</a:t>
            </a:r>
            <a:r>
              <a:rPr lang="en-US" sz="2700" b="1" dirty="0">
                <a:solidFill>
                  <a:srgbClr val="002060"/>
                </a:solidFill>
              </a:rPr>
              <a:t> the various phases of </a:t>
            </a:r>
            <a:br>
              <a:rPr lang="en-US" sz="2700" b="1" dirty="0">
                <a:solidFill>
                  <a:srgbClr val="002060"/>
                </a:solidFill>
              </a:rPr>
            </a:br>
            <a:r>
              <a:rPr lang="en-US" sz="2700" b="1" dirty="0">
                <a:solidFill>
                  <a:srgbClr val="C00000"/>
                </a:solidFill>
              </a:rPr>
              <a:t>the moon </a:t>
            </a:r>
            <a:r>
              <a:rPr lang="en-US" sz="2700" b="1" dirty="0">
                <a:solidFill>
                  <a:srgbClr val="002060"/>
                </a:solidFill>
              </a:rPr>
              <a:t>to determine Yahuah’s months and His Feast days!  </a:t>
            </a:r>
          </a:p>
        </p:txBody>
      </p:sp>
      <p:sp>
        <p:nvSpPr>
          <p:cNvPr id="3" name="Slide Number Placeholder 1"/>
          <p:cNvSpPr>
            <a:spLocks noGrp="1"/>
          </p:cNvSpPr>
          <p:nvPr>
            <p:ph type="sldNum" sz="quarter" idx="12"/>
          </p:nvPr>
        </p:nvSpPr>
        <p:spPr>
          <a:xfrm>
            <a:off x="10972800" y="6324600"/>
            <a:ext cx="947895" cy="450632"/>
          </a:xfrm>
        </p:spPr>
        <p:txBody>
          <a:bodyPr/>
          <a:lstStyle/>
          <a:p>
            <a:fld id="{AA4C6552-42F6-43F2-A3FB-E92E8C09004E}" type="slidenum">
              <a:rPr lang="en-US" sz="2000" b="1" smtClean="0">
                <a:solidFill>
                  <a:schemeClr val="tx1">
                    <a:lumMod val="75000"/>
                    <a:lumOff val="25000"/>
                  </a:schemeClr>
                </a:solidFill>
              </a:rPr>
              <a:pPr/>
              <a:t>15</a:t>
            </a:fld>
            <a:endParaRPr lang="en-US" b="1" dirty="0">
              <a:solidFill>
                <a:schemeClr val="tx1">
                  <a:lumMod val="75000"/>
                  <a:lumOff val="25000"/>
                </a:schemeClr>
              </a:solidFill>
            </a:endParaRPr>
          </a:p>
        </p:txBody>
      </p:sp>
      <p:sp>
        <p:nvSpPr>
          <p:cNvPr id="4" name="TextBox 3"/>
          <p:cNvSpPr txBox="1"/>
          <p:nvPr/>
        </p:nvSpPr>
        <p:spPr>
          <a:xfrm>
            <a:off x="6553200" y="182880"/>
            <a:ext cx="5562600" cy="5909310"/>
          </a:xfrm>
          <a:prstGeom prst="rect">
            <a:avLst/>
          </a:prstGeom>
          <a:noFill/>
          <a:ln w="57150">
            <a:noFill/>
          </a:ln>
          <a:effectLst/>
          <a:scene3d>
            <a:camera prst="orthographicFront">
              <a:rot lat="0" lon="0" rev="0"/>
            </a:camera>
            <a:lightRig rig="contrasting" dir="t">
              <a:rot lat="0" lon="0" rev="1500000"/>
            </a:lightRig>
          </a:scene3d>
          <a:sp3d prstMaterial="metal">
            <a:bevelT w="88900" h="88900" prst="artDeco"/>
          </a:sp3d>
        </p:spPr>
        <p:style>
          <a:lnRef idx="3">
            <a:schemeClr val="lt1"/>
          </a:lnRef>
          <a:fillRef idx="1">
            <a:schemeClr val="accent2"/>
          </a:fillRef>
          <a:effectRef idx="1">
            <a:schemeClr val="accent2"/>
          </a:effectRef>
          <a:fontRef idx="minor">
            <a:schemeClr val="lt1"/>
          </a:fontRef>
        </p:style>
        <p:txBody>
          <a:bodyPr wrap="square" rtlCol="0">
            <a:spAutoFit/>
            <a:sp3d extrusionH="57150">
              <a:bevelT w="38100" h="38100"/>
            </a:sp3d>
          </a:bodyPr>
          <a:lstStyle/>
          <a:p>
            <a:pPr marL="514350" indent="-514350">
              <a:buFont typeface="+mj-lt"/>
              <a:buAutoNum type="arabicPeriod" startAt="4"/>
            </a:pPr>
            <a:r>
              <a:rPr lang="en-US" sz="2700" b="1" dirty="0">
                <a:solidFill>
                  <a:srgbClr val="002060"/>
                </a:solidFill>
              </a:rPr>
              <a:t>Because of wrong preconceived ideas based on an allegiance </a:t>
            </a:r>
            <a:br>
              <a:rPr lang="en-US" sz="2700" b="1" dirty="0">
                <a:solidFill>
                  <a:srgbClr val="002060"/>
                </a:solidFill>
              </a:rPr>
            </a:br>
            <a:r>
              <a:rPr lang="en-US" sz="2700" b="1" dirty="0">
                <a:solidFill>
                  <a:srgbClr val="002060"/>
                </a:solidFill>
              </a:rPr>
              <a:t>to false religion</a:t>
            </a:r>
            <a:r>
              <a:rPr lang="en-US" sz="2700" dirty="0">
                <a:solidFill>
                  <a:srgbClr val="002060"/>
                </a:solidFill>
              </a:rPr>
              <a:t>,</a:t>
            </a:r>
            <a:r>
              <a:rPr lang="en-US" sz="2700" b="1" dirty="0">
                <a:solidFill>
                  <a:srgbClr val="002060"/>
                </a:solidFill>
              </a:rPr>
              <a:t> physical and spiritual </a:t>
            </a:r>
            <a:r>
              <a:rPr lang="en-US" sz="2700" b="1" dirty="0">
                <a:solidFill>
                  <a:srgbClr val="C00000"/>
                </a:solidFill>
              </a:rPr>
              <a:t>Jews today use a calendar based on pagan premises!  </a:t>
            </a:r>
          </a:p>
          <a:p>
            <a:pPr marL="514350" indent="-514350">
              <a:buFont typeface="+mj-lt"/>
              <a:buAutoNum type="arabicPeriod" startAt="4"/>
            </a:pPr>
            <a:r>
              <a:rPr lang="en-US" sz="2700" b="1" dirty="0">
                <a:solidFill>
                  <a:srgbClr val="002060"/>
                </a:solidFill>
              </a:rPr>
              <a:t>As a result</a:t>
            </a:r>
            <a:r>
              <a:rPr lang="en-US" sz="2700" dirty="0">
                <a:solidFill>
                  <a:srgbClr val="002060"/>
                </a:solidFill>
              </a:rPr>
              <a:t>, </a:t>
            </a:r>
            <a:r>
              <a:rPr lang="en-US" sz="2700" b="1" dirty="0">
                <a:solidFill>
                  <a:srgbClr val="002060"/>
                </a:solidFill>
              </a:rPr>
              <a:t>people are trying </a:t>
            </a:r>
            <a:br>
              <a:rPr lang="en-US" sz="2700" b="1" dirty="0">
                <a:solidFill>
                  <a:srgbClr val="002060"/>
                </a:solidFill>
              </a:rPr>
            </a:br>
            <a:r>
              <a:rPr lang="en-US" sz="2700" b="1" dirty="0">
                <a:solidFill>
                  <a:srgbClr val="002060"/>
                </a:solidFill>
              </a:rPr>
              <a:t>to keep Yahuah’s Feast days according to pagan reckoning.  </a:t>
            </a:r>
          </a:p>
          <a:p>
            <a:pPr marL="514350" indent="-514350">
              <a:buFont typeface="+mj-lt"/>
              <a:buAutoNum type="arabicPeriod" startAt="4"/>
            </a:pPr>
            <a:r>
              <a:rPr lang="en-US" sz="2700" b="1" dirty="0">
                <a:solidFill>
                  <a:srgbClr val="002060"/>
                </a:solidFill>
              </a:rPr>
              <a:t>By inserting the word </a:t>
            </a:r>
            <a:r>
              <a:rPr lang="en-US" sz="2700" b="1" dirty="0">
                <a:solidFill>
                  <a:srgbClr val="C00000"/>
                </a:solidFill>
              </a:rPr>
              <a:t>“moon” </a:t>
            </a:r>
            <a:r>
              <a:rPr lang="en-US" sz="2700" b="1" dirty="0">
                <a:solidFill>
                  <a:srgbClr val="002060"/>
                </a:solidFill>
              </a:rPr>
              <a:t>for the translation of the word </a:t>
            </a:r>
            <a:r>
              <a:rPr lang="en-US" sz="2700" b="1" dirty="0">
                <a:solidFill>
                  <a:srgbClr val="0070C0"/>
                </a:solidFill>
              </a:rPr>
              <a:t>“</a:t>
            </a:r>
            <a:r>
              <a:rPr lang="en-US" sz="2700" b="1" dirty="0" err="1">
                <a:solidFill>
                  <a:srgbClr val="0070C0"/>
                </a:solidFill>
              </a:rPr>
              <a:t>chodesh</a:t>
            </a:r>
            <a:r>
              <a:rPr lang="en-US" sz="2700" dirty="0">
                <a:solidFill>
                  <a:srgbClr val="0070C0"/>
                </a:solidFill>
              </a:rPr>
              <a:t>,</a:t>
            </a:r>
            <a:r>
              <a:rPr lang="en-US" sz="2700" b="1" dirty="0">
                <a:solidFill>
                  <a:srgbClr val="0070C0"/>
                </a:solidFill>
              </a:rPr>
              <a:t>” </a:t>
            </a:r>
            <a:r>
              <a:rPr lang="en-US" sz="2700" b="1" dirty="0">
                <a:solidFill>
                  <a:srgbClr val="C00000"/>
                </a:solidFill>
              </a:rPr>
              <a:t>Satan has </a:t>
            </a:r>
            <a:r>
              <a:rPr lang="en-US" sz="2700" b="1" dirty="0">
                <a:solidFill>
                  <a:srgbClr val="002060"/>
                </a:solidFill>
              </a:rPr>
              <a:t>deviously </a:t>
            </a:r>
            <a:r>
              <a:rPr lang="en-US" sz="2700" b="1" dirty="0">
                <a:solidFill>
                  <a:srgbClr val="C00000"/>
                </a:solidFill>
              </a:rPr>
              <a:t>focused the attention onto the moon to calculate the months!  </a:t>
            </a:r>
          </a:p>
        </p:txBody>
      </p:sp>
      <p:sp>
        <p:nvSpPr>
          <p:cNvPr id="5" name="Rectangle 4"/>
          <p:cNvSpPr/>
          <p:nvPr/>
        </p:nvSpPr>
        <p:spPr>
          <a:xfrm>
            <a:off x="286570" y="5943600"/>
            <a:ext cx="11618885" cy="646331"/>
          </a:xfrm>
          <a:prstGeom prst="rect">
            <a:avLst/>
          </a:prstGeom>
          <a:noFill/>
        </p:spPr>
        <p:txBody>
          <a:bodyPr wrap="none" lIns="91440" tIns="45720" rIns="91440" bIns="45720">
            <a:spAutoFit/>
          </a:bodyPr>
          <a:lstStyle/>
          <a:p>
            <a:pPr algn="ctr"/>
            <a:r>
              <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This has led to the calendar being built on a false premise!</a:t>
            </a:r>
          </a:p>
        </p:txBody>
      </p:sp>
      <p:sp>
        <p:nvSpPr>
          <p:cNvPr id="6" name="Rectangle 5"/>
          <p:cNvSpPr/>
          <p:nvPr/>
        </p:nvSpPr>
        <p:spPr>
          <a:xfrm>
            <a:off x="1575719" y="218956"/>
            <a:ext cx="3840731" cy="646331"/>
          </a:xfrm>
          <a:prstGeom prst="rect">
            <a:avLst/>
          </a:prstGeom>
          <a:noFill/>
        </p:spPr>
        <p:txBody>
          <a:bodyPr wrap="none" lIns="91440" tIns="45720" rIns="91440" bIns="45720">
            <a:spAutoFit/>
          </a:bodyPr>
          <a:lstStyle/>
          <a:p>
            <a:pPr algn="ctr"/>
            <a:r>
              <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For Consideration:</a:t>
            </a:r>
          </a:p>
        </p:txBody>
      </p:sp>
      <p:sp>
        <p:nvSpPr>
          <p:cNvPr id="8" name="TextBox 7"/>
          <p:cNvSpPr txBox="1"/>
          <p:nvPr/>
        </p:nvSpPr>
        <p:spPr>
          <a:xfrm>
            <a:off x="56219" y="1295400"/>
            <a:ext cx="685800" cy="452431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a:ln w="11430"/>
                <a:solidFill>
                  <a:schemeClr val="accent3">
                    <a:lumMod val="50000"/>
                  </a:schemeClr>
                </a:solidFill>
                <a:effectLst>
                  <a:outerShdw blurRad="50800" dist="39000" dir="5460000" algn="tl">
                    <a:srgbClr val="000000">
                      <a:alpha val="38000"/>
                    </a:srgbClr>
                  </a:outerShdw>
                </a:effectLst>
              </a:rPr>
              <a:t>R</a:t>
            </a:r>
            <a:br>
              <a:rPr lang="en-US" sz="4800" b="1" dirty="0">
                <a:ln w="11430"/>
                <a:solidFill>
                  <a:schemeClr val="accent3">
                    <a:lumMod val="50000"/>
                  </a:schemeClr>
                </a:solidFill>
                <a:effectLst>
                  <a:outerShdw blurRad="50800" dist="39000" dir="5460000" algn="tl">
                    <a:srgbClr val="000000">
                      <a:alpha val="38000"/>
                    </a:srgbClr>
                  </a:outerShdw>
                </a:effectLst>
              </a:rPr>
            </a:br>
            <a:r>
              <a:rPr lang="en-US" sz="4800" b="1" dirty="0">
                <a:ln w="11430"/>
                <a:solidFill>
                  <a:schemeClr val="accent3">
                    <a:lumMod val="50000"/>
                  </a:schemeClr>
                </a:solidFill>
                <a:effectLst>
                  <a:outerShdw blurRad="50800" dist="39000" dir="5460000" algn="tl">
                    <a:srgbClr val="000000">
                      <a:alpha val="38000"/>
                    </a:srgbClr>
                  </a:outerShdw>
                </a:effectLst>
              </a:rPr>
              <a:t>E</a:t>
            </a:r>
            <a:br>
              <a:rPr lang="en-US" sz="4800" b="1" dirty="0">
                <a:ln w="11430"/>
                <a:solidFill>
                  <a:schemeClr val="accent3">
                    <a:lumMod val="50000"/>
                  </a:schemeClr>
                </a:solidFill>
                <a:effectLst>
                  <a:outerShdw blurRad="50800" dist="39000" dir="5460000" algn="tl">
                    <a:srgbClr val="000000">
                      <a:alpha val="38000"/>
                    </a:srgbClr>
                  </a:outerShdw>
                </a:effectLst>
              </a:rPr>
            </a:br>
            <a:r>
              <a:rPr lang="en-US" sz="4800" b="1" dirty="0">
                <a:ln w="11430"/>
                <a:solidFill>
                  <a:schemeClr val="accent3">
                    <a:lumMod val="50000"/>
                  </a:schemeClr>
                </a:solidFill>
                <a:effectLst>
                  <a:outerShdw blurRad="50800" dist="39000" dir="5460000" algn="tl">
                    <a:srgbClr val="000000">
                      <a:alpha val="38000"/>
                    </a:srgbClr>
                  </a:outerShdw>
                </a:effectLst>
              </a:rPr>
              <a:t>V</a:t>
            </a:r>
            <a:br>
              <a:rPr lang="en-US" sz="4800" b="1" dirty="0">
                <a:ln w="11430"/>
                <a:solidFill>
                  <a:schemeClr val="accent3">
                    <a:lumMod val="50000"/>
                  </a:schemeClr>
                </a:solidFill>
                <a:effectLst>
                  <a:outerShdw blurRad="50800" dist="39000" dir="5460000" algn="tl">
                    <a:srgbClr val="000000">
                      <a:alpha val="38000"/>
                    </a:srgbClr>
                  </a:outerShdw>
                </a:effectLst>
              </a:rPr>
            </a:br>
            <a:r>
              <a:rPr lang="en-US" sz="4800" b="1" dirty="0">
                <a:ln w="11430"/>
                <a:solidFill>
                  <a:schemeClr val="accent3">
                    <a:lumMod val="50000"/>
                  </a:schemeClr>
                </a:solidFill>
                <a:effectLst>
                  <a:outerShdw blurRad="50800" dist="39000" dir="5460000" algn="tl">
                    <a:srgbClr val="000000">
                      <a:alpha val="38000"/>
                    </a:srgbClr>
                  </a:outerShdw>
                </a:effectLst>
              </a:rPr>
              <a:t>I</a:t>
            </a:r>
            <a:br>
              <a:rPr lang="en-US" sz="4800" b="1" dirty="0">
                <a:ln w="11430"/>
                <a:solidFill>
                  <a:schemeClr val="accent3">
                    <a:lumMod val="50000"/>
                  </a:schemeClr>
                </a:solidFill>
                <a:effectLst>
                  <a:outerShdw blurRad="50800" dist="39000" dir="5460000" algn="tl">
                    <a:srgbClr val="000000">
                      <a:alpha val="38000"/>
                    </a:srgbClr>
                  </a:outerShdw>
                </a:effectLst>
              </a:rPr>
            </a:br>
            <a:r>
              <a:rPr lang="en-US" sz="4800" b="1" dirty="0">
                <a:ln w="11430"/>
                <a:solidFill>
                  <a:schemeClr val="accent3">
                    <a:lumMod val="50000"/>
                  </a:schemeClr>
                </a:solidFill>
                <a:effectLst>
                  <a:outerShdw blurRad="50800" dist="39000" dir="5460000" algn="tl">
                    <a:srgbClr val="000000">
                      <a:alpha val="38000"/>
                    </a:srgbClr>
                  </a:outerShdw>
                </a:effectLst>
              </a:rPr>
              <a:t>E</a:t>
            </a:r>
            <a:br>
              <a:rPr lang="en-US" sz="4800" b="1" dirty="0">
                <a:ln w="11430"/>
                <a:solidFill>
                  <a:schemeClr val="accent3">
                    <a:lumMod val="50000"/>
                  </a:schemeClr>
                </a:solidFill>
                <a:effectLst>
                  <a:outerShdw blurRad="50800" dist="39000" dir="5460000" algn="tl">
                    <a:srgbClr val="000000">
                      <a:alpha val="38000"/>
                    </a:srgbClr>
                  </a:outerShdw>
                </a:effectLst>
              </a:rPr>
            </a:br>
            <a:r>
              <a:rPr lang="en-US" sz="4800" b="1" dirty="0">
                <a:ln w="11430"/>
                <a:solidFill>
                  <a:schemeClr val="accent3">
                    <a:lumMod val="50000"/>
                  </a:schemeClr>
                </a:solidFill>
                <a:effectLst>
                  <a:outerShdw blurRad="50800" dist="39000" dir="5460000" algn="tl">
                    <a:srgbClr val="000000">
                      <a:alpha val="38000"/>
                    </a:srgbClr>
                  </a:outerShdw>
                </a:effectLst>
              </a:rPr>
              <a:t>W</a:t>
            </a:r>
          </a:p>
        </p:txBody>
      </p:sp>
    </p:spTree>
    <p:extLst>
      <p:ext uri="{BB962C8B-B14F-4D97-AF65-F5344CB8AC3E}">
        <p14:creationId xmlns:p14="http://schemas.microsoft.com/office/powerpoint/2010/main" val="421056170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125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125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125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125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125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6" name="Title 1"/>
          <p:cNvSpPr txBox="1">
            <a:spLocks/>
          </p:cNvSpPr>
          <p:nvPr/>
        </p:nvSpPr>
        <p:spPr>
          <a:xfrm>
            <a:off x="0" y="0"/>
            <a:ext cx="12192000" cy="869950"/>
          </a:xfrm>
          <a:prstGeom prst="rect">
            <a:avLst/>
          </a:prstGeom>
        </p:spPr>
        <p:txBody>
          <a:bodyPr vert="horz" anchor="ct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H2320 &lt;</a:t>
            </a:r>
            <a:r>
              <a:rPr lang="en-US" sz="4800" b="1" dirty="0" err="1">
                <a:ln w="11430"/>
                <a:solidFill>
                  <a:srgbClr val="8E002F"/>
                </a:solidFill>
                <a:effectLst>
                  <a:outerShdw blurRad="50800" dist="39000" dir="5460000" algn="tl">
                    <a:srgbClr val="000000">
                      <a:alpha val="38000"/>
                    </a:srgbClr>
                  </a:outerShdw>
                </a:effectLst>
                <a:latin typeface="Arial Rounded MT Bold" pitchFamily="34" charset="0"/>
              </a:rPr>
              <a:t>chodesh</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&gt; </a:t>
            </a:r>
          </a:p>
        </p:txBody>
      </p:sp>
      <p:sp>
        <p:nvSpPr>
          <p:cNvPr id="27" name="Content Placeholder 2"/>
          <p:cNvSpPr txBox="1">
            <a:spLocks/>
          </p:cNvSpPr>
          <p:nvPr/>
        </p:nvSpPr>
        <p:spPr>
          <a:xfrm>
            <a:off x="12661900" y="2771338"/>
            <a:ext cx="4592320" cy="914400"/>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endParaRPr lang="en-US" sz="2400" dirty="0"/>
          </a:p>
        </p:txBody>
      </p:sp>
      <p:sp>
        <p:nvSpPr>
          <p:cNvPr id="28" name="Content Placeholder 2"/>
          <p:cNvSpPr txBox="1">
            <a:spLocks/>
          </p:cNvSpPr>
          <p:nvPr/>
        </p:nvSpPr>
        <p:spPr>
          <a:xfrm>
            <a:off x="12674600" y="4350434"/>
            <a:ext cx="4592320" cy="1237566"/>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endParaRPr lang="en-US" sz="2400" dirty="0"/>
          </a:p>
        </p:txBody>
      </p:sp>
      <p:sp>
        <p:nvSpPr>
          <p:cNvPr id="33" name="Slide Number Placeholder 2"/>
          <p:cNvSpPr txBox="1">
            <a:spLocks/>
          </p:cNvSpPr>
          <p:nvPr/>
        </p:nvSpPr>
        <p:spPr>
          <a:xfrm>
            <a:off x="11353800" y="6400800"/>
            <a:ext cx="711200" cy="381000"/>
          </a:xfrm>
          <a:prstGeom prst="rect">
            <a:avLst/>
          </a:prstGeom>
        </p:spPr>
        <p:txBody>
          <a:bodyPr vert="horz" anchor="ctr" anchorCtr="0">
            <a:noAutofit/>
          </a:bodyPr>
          <a:lstStyle>
            <a:defPPr>
              <a:defRPr lang="en-US"/>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2000" smtClean="0">
                <a:solidFill>
                  <a:schemeClr val="tx1"/>
                </a:solidFill>
              </a:rPr>
              <a:pPr algn="r"/>
              <a:t>16</a:t>
            </a:fld>
            <a:endParaRPr lang="en-US" sz="2000" dirty="0">
              <a:solidFill>
                <a:schemeClr val="tx1"/>
              </a:solidFill>
            </a:endParaRPr>
          </a:p>
        </p:txBody>
      </p:sp>
      <p:graphicFrame>
        <p:nvGraphicFramePr>
          <p:cNvPr id="2" name="Diagram 1"/>
          <p:cNvGraphicFramePr/>
          <p:nvPr>
            <p:extLst>
              <p:ext uri="{D42A27DB-BD31-4B8C-83A1-F6EECF244321}">
                <p14:modId xmlns:p14="http://schemas.microsoft.com/office/powerpoint/2010/main" val="1820496665"/>
              </p:ext>
            </p:extLst>
          </p:nvPr>
        </p:nvGraphicFramePr>
        <p:xfrm>
          <a:off x="304800" y="929900"/>
          <a:ext cx="114046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 name="TextBox 36"/>
          <p:cNvSpPr txBox="1"/>
          <p:nvPr/>
        </p:nvSpPr>
        <p:spPr>
          <a:xfrm>
            <a:off x="437744" y="2648049"/>
            <a:ext cx="4617720" cy="646331"/>
          </a:xfrm>
          <a:prstGeom prst="rect">
            <a:avLst/>
          </a:prstGeom>
          <a:solidFill>
            <a:srgbClr val="D8EEC0"/>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 Lexicon Challenges  </a:t>
            </a:r>
            <a:endParaRPr lang="en-US" sz="3600" dirty="0"/>
          </a:p>
        </p:txBody>
      </p:sp>
      <p:sp>
        <p:nvSpPr>
          <p:cNvPr id="38" name="TextBox 37"/>
          <p:cNvSpPr txBox="1"/>
          <p:nvPr/>
        </p:nvSpPr>
        <p:spPr>
          <a:xfrm>
            <a:off x="429640" y="4027268"/>
            <a:ext cx="4617720"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 Counsel from Moses  </a:t>
            </a:r>
            <a:endParaRPr lang="en-US" sz="3600" dirty="0"/>
          </a:p>
        </p:txBody>
      </p:sp>
      <p:sp>
        <p:nvSpPr>
          <p:cNvPr id="40" name="TextBox 39"/>
          <p:cNvSpPr txBox="1"/>
          <p:nvPr/>
        </p:nvSpPr>
        <p:spPr>
          <a:xfrm>
            <a:off x="433528" y="5400038"/>
            <a:ext cx="4617720"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4. New Moon Verses  </a:t>
            </a:r>
            <a:endParaRPr lang="en-US" sz="3600" dirty="0"/>
          </a:p>
        </p:txBody>
      </p:sp>
      <p:sp>
        <p:nvSpPr>
          <p:cNvPr id="42" name="TextBox 41"/>
          <p:cNvSpPr txBox="1"/>
          <p:nvPr/>
        </p:nvSpPr>
        <p:spPr>
          <a:xfrm>
            <a:off x="428666" y="1266398"/>
            <a:ext cx="4617720"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 H2320 Definition</a:t>
            </a:r>
            <a:endParaRPr lang="en-US" sz="3600" dirty="0"/>
          </a:p>
        </p:txBody>
      </p:sp>
      <p:sp>
        <p:nvSpPr>
          <p:cNvPr id="43" name="Content Placeholder 2"/>
          <p:cNvSpPr txBox="1">
            <a:spLocks/>
          </p:cNvSpPr>
          <p:nvPr/>
        </p:nvSpPr>
        <p:spPr>
          <a:xfrm>
            <a:off x="5074920" y="1076540"/>
            <a:ext cx="6583680" cy="1057060"/>
          </a:xfrm>
          <a:prstGeom prst="rect">
            <a:avLst/>
          </a:prstGeom>
        </p:spPr>
        <p:txBody>
          <a:bodyPr vert="horz">
            <a:normAutofit fontScale="92500"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dirty="0">
                <a:solidFill>
                  <a:srgbClr val="002060"/>
                </a:solidFill>
              </a:rPr>
              <a:t>H2320 &lt;</a:t>
            </a:r>
            <a:r>
              <a:rPr lang="en-US" sz="2400" dirty="0" err="1">
                <a:solidFill>
                  <a:srgbClr val="002060"/>
                </a:solidFill>
              </a:rPr>
              <a:t>chodesh</a:t>
            </a:r>
            <a:r>
              <a:rPr lang="en-US" sz="2400" dirty="0">
                <a:solidFill>
                  <a:srgbClr val="002060"/>
                </a:solidFill>
              </a:rPr>
              <a:t>&gt; must come into alignment with Moses &amp; Torah as Yahuah’s “new [</a:t>
            </a:r>
            <a:r>
              <a:rPr lang="en-US" sz="2400" dirty="0" err="1">
                <a:solidFill>
                  <a:srgbClr val="002060"/>
                </a:solidFill>
              </a:rPr>
              <a:t>chodesh</a:t>
            </a:r>
            <a:r>
              <a:rPr lang="en-US" sz="2400" dirty="0">
                <a:solidFill>
                  <a:srgbClr val="002060"/>
                </a:solidFill>
              </a:rPr>
              <a:t>] month” not Yahuah’s “new moon” or man’s agenda.</a:t>
            </a:r>
          </a:p>
        </p:txBody>
      </p:sp>
      <p:sp>
        <p:nvSpPr>
          <p:cNvPr id="44" name="Content Placeholder 2"/>
          <p:cNvSpPr txBox="1">
            <a:spLocks/>
          </p:cNvSpPr>
          <p:nvPr/>
        </p:nvSpPr>
        <p:spPr>
          <a:xfrm>
            <a:off x="5074920" y="2438400"/>
            <a:ext cx="6583680" cy="1109770"/>
          </a:xfrm>
          <a:prstGeom prst="rect">
            <a:avLst/>
          </a:prstGeom>
        </p:spPr>
        <p:txBody>
          <a:bodyPr vert="horz">
            <a:normAutofit fontScale="925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dirty="0">
                <a:solidFill>
                  <a:schemeClr val="bg2">
                    <a:lumMod val="25000"/>
                  </a:schemeClr>
                </a:solidFill>
              </a:rPr>
              <a:t>Examination of Theologians of Hebrew Lexicon Study Tools:  Strong’s; Brown-Driver-Briggs; </a:t>
            </a:r>
            <a:r>
              <a:rPr lang="en-US" sz="2400" dirty="0" err="1">
                <a:solidFill>
                  <a:schemeClr val="bg2">
                    <a:lumMod val="25000"/>
                  </a:schemeClr>
                </a:solidFill>
              </a:rPr>
              <a:t>Gesenius</a:t>
            </a:r>
            <a:r>
              <a:rPr lang="en-US" sz="2400" dirty="0">
                <a:solidFill>
                  <a:schemeClr val="bg2">
                    <a:lumMod val="25000"/>
                  </a:schemeClr>
                </a:solidFill>
              </a:rPr>
              <a:t>; Theological Wordbook of the Old Testament (TWOT).</a:t>
            </a:r>
          </a:p>
        </p:txBody>
      </p:sp>
      <p:sp>
        <p:nvSpPr>
          <p:cNvPr id="45" name="Content Placeholder 2"/>
          <p:cNvSpPr txBox="1">
            <a:spLocks/>
          </p:cNvSpPr>
          <p:nvPr/>
        </p:nvSpPr>
        <p:spPr>
          <a:xfrm>
            <a:off x="5090160" y="3810000"/>
            <a:ext cx="6568440" cy="1066800"/>
          </a:xfrm>
          <a:prstGeom prst="rect">
            <a:avLst/>
          </a:prstGeom>
        </p:spPr>
        <p:txBody>
          <a:bodyPr vert="horz">
            <a:normAutofit fontScale="92500"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dirty="0">
                <a:solidFill>
                  <a:srgbClr val="006600"/>
                </a:solidFill>
              </a:rPr>
              <a:t>From 1450 BC [2550 years </a:t>
            </a:r>
            <a:r>
              <a:rPr lang="en-US" sz="2400" b="1" u="sng" dirty="0">
                <a:solidFill>
                  <a:srgbClr val="006600"/>
                </a:solidFill>
              </a:rPr>
              <a:t>after</a:t>
            </a:r>
            <a:r>
              <a:rPr lang="en-US" sz="2400" dirty="0">
                <a:solidFill>
                  <a:srgbClr val="006600"/>
                </a:solidFill>
              </a:rPr>
              <a:t> creation]:  What were his Calendar Instructions to all Kings, Prophets and Leaders including Yahuah’s people today?</a:t>
            </a:r>
          </a:p>
        </p:txBody>
      </p:sp>
      <p:sp>
        <p:nvSpPr>
          <p:cNvPr id="46" name="Content Placeholder 2"/>
          <p:cNvSpPr txBox="1">
            <a:spLocks/>
          </p:cNvSpPr>
          <p:nvPr/>
        </p:nvSpPr>
        <p:spPr>
          <a:xfrm>
            <a:off x="5074920" y="5334000"/>
            <a:ext cx="6583680" cy="914400"/>
          </a:xfrm>
          <a:prstGeom prst="rect">
            <a:avLst/>
          </a:prstGeom>
        </p:spPr>
        <p:txBody>
          <a:bodyPr vert="horz">
            <a:normAutofit fontScale="925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dirty="0">
                <a:solidFill>
                  <a:srgbClr val="494E16"/>
                </a:solidFill>
              </a:rPr>
              <a:t>All 20 “new moon” verses are NON-Torah references.  How will these align with the Torah instructions?</a:t>
            </a:r>
          </a:p>
        </p:txBody>
      </p:sp>
      <p:sp>
        <p:nvSpPr>
          <p:cNvPr id="49" name="TextBox 48"/>
          <p:cNvSpPr txBox="1"/>
          <p:nvPr/>
        </p:nvSpPr>
        <p:spPr>
          <a:xfrm>
            <a:off x="11640820" y="913472"/>
            <a:ext cx="551519" cy="2677656"/>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dirty="0">
                <a:ln w="11430"/>
                <a:solidFill>
                  <a:schemeClr val="accent1">
                    <a:lumMod val="75000"/>
                  </a:schemeClr>
                </a:solidFill>
                <a:effectLst>
                  <a:outerShdw blurRad="50800" dist="39000" dir="5460000" algn="tl">
                    <a:srgbClr val="000000">
                      <a:alpha val="38000"/>
                    </a:srgbClr>
                  </a:outerShdw>
                </a:effectLst>
              </a:rPr>
              <a:t>R</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E</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V</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I</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E</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W</a:t>
            </a:r>
          </a:p>
        </p:txBody>
      </p:sp>
      <p:cxnSp>
        <p:nvCxnSpPr>
          <p:cNvPr id="4" name="Straight Connector 3"/>
          <p:cNvCxnSpPr/>
          <p:nvPr/>
        </p:nvCxnSpPr>
        <p:spPr>
          <a:xfrm>
            <a:off x="-152400" y="1076540"/>
            <a:ext cx="0" cy="494326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871976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wipe(up)">
                                      <p:cBhvr>
                                        <p:cTn id="7" dur="2000"/>
                                        <p:tgtEl>
                                          <p:spTgt spid="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1750"/>
                                        <p:tgtEl>
                                          <p:spTgt spid="37">
                                            <p:txEl>
                                              <p:pRg st="0" end="0"/>
                                            </p:txEl>
                                          </p:spTgt>
                                        </p:tgtEl>
                                      </p:cBhvr>
                                    </p:animEffect>
                                  </p:childTnLst>
                                </p:cTn>
                              </p:par>
                            </p:childTnLst>
                          </p:cTn>
                        </p:par>
                        <p:par>
                          <p:cTn id="13" fill="hold">
                            <p:stCondLst>
                              <p:cond delay="1750"/>
                            </p:stCondLst>
                            <p:childTnLst>
                              <p:par>
                                <p:cTn id="14" presetID="22" presetClass="entr" presetSubtype="8" fill="hold" nodeType="afterEffect">
                                  <p:stCondLst>
                                    <p:cond delay="500"/>
                                  </p:stCondLst>
                                  <p:childTnLst>
                                    <p:set>
                                      <p:cBhvr>
                                        <p:cTn id="15" dur="1" fill="hold">
                                          <p:stCondLst>
                                            <p:cond delay="0"/>
                                          </p:stCondLst>
                                        </p:cTn>
                                        <p:tgtEl>
                                          <p:spTgt spid="44">
                                            <p:txEl>
                                              <p:pRg st="0" end="0"/>
                                            </p:txEl>
                                          </p:spTgt>
                                        </p:tgtEl>
                                        <p:attrNameLst>
                                          <p:attrName>style.visibility</p:attrName>
                                        </p:attrNameLst>
                                      </p:cBhvr>
                                      <p:to>
                                        <p:strVal val="visible"/>
                                      </p:to>
                                    </p:set>
                                    <p:animEffect transition="in" filter="wipe(left)">
                                      <p:cBhvr>
                                        <p:cTn id="16" dur="1750"/>
                                        <p:tgtEl>
                                          <p:spTgt spid="4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animEffect transition="in" filter="wipe(left)">
                                      <p:cBhvr>
                                        <p:cTn id="21" dur="1750"/>
                                        <p:tgtEl>
                                          <p:spTgt spid="38">
                                            <p:txEl>
                                              <p:pRg st="0" end="0"/>
                                            </p:txEl>
                                          </p:spTgt>
                                        </p:tgtEl>
                                      </p:cBhvr>
                                    </p:animEffect>
                                  </p:childTnLst>
                                </p:cTn>
                              </p:par>
                            </p:childTnLst>
                          </p:cTn>
                        </p:par>
                        <p:par>
                          <p:cTn id="22" fill="hold">
                            <p:stCondLst>
                              <p:cond delay="1750"/>
                            </p:stCondLst>
                            <p:childTnLst>
                              <p:par>
                                <p:cTn id="23" presetID="22" presetClass="entr" presetSubtype="8" fill="hold" nodeType="afterEffect">
                                  <p:stCondLst>
                                    <p:cond delay="500"/>
                                  </p:stCondLst>
                                  <p:childTnLst>
                                    <p:set>
                                      <p:cBhvr>
                                        <p:cTn id="24" dur="1" fill="hold">
                                          <p:stCondLst>
                                            <p:cond delay="0"/>
                                          </p:stCondLst>
                                        </p:cTn>
                                        <p:tgtEl>
                                          <p:spTgt spid="45">
                                            <p:txEl>
                                              <p:pRg st="0" end="0"/>
                                            </p:txEl>
                                          </p:spTgt>
                                        </p:tgtEl>
                                        <p:attrNameLst>
                                          <p:attrName>style.visibility</p:attrName>
                                        </p:attrNameLst>
                                      </p:cBhvr>
                                      <p:to>
                                        <p:strVal val="visible"/>
                                      </p:to>
                                    </p:set>
                                    <p:animEffect transition="in" filter="wipe(left)">
                                      <p:cBhvr>
                                        <p:cTn id="25" dur="1750"/>
                                        <p:tgtEl>
                                          <p:spTgt spid="4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250"/>
                                  </p:stCondLst>
                                  <p:childTnLst>
                                    <p:set>
                                      <p:cBhvr>
                                        <p:cTn id="29" dur="1" fill="hold">
                                          <p:stCondLst>
                                            <p:cond delay="0"/>
                                          </p:stCondLst>
                                        </p:cTn>
                                        <p:tgtEl>
                                          <p:spTgt spid="40">
                                            <p:txEl>
                                              <p:pRg st="0" end="0"/>
                                            </p:txEl>
                                          </p:spTgt>
                                        </p:tgtEl>
                                        <p:attrNameLst>
                                          <p:attrName>style.visibility</p:attrName>
                                        </p:attrNameLst>
                                      </p:cBhvr>
                                      <p:to>
                                        <p:strVal val="visible"/>
                                      </p:to>
                                    </p:set>
                                    <p:animEffect transition="in" filter="wipe(left)">
                                      <p:cBhvr>
                                        <p:cTn id="30" dur="1750"/>
                                        <p:tgtEl>
                                          <p:spTgt spid="40">
                                            <p:txEl>
                                              <p:pRg st="0" end="0"/>
                                            </p:txEl>
                                          </p:spTgt>
                                        </p:tgtEl>
                                      </p:cBhvr>
                                    </p:animEffect>
                                  </p:childTnLst>
                                </p:cTn>
                              </p:par>
                            </p:childTnLst>
                          </p:cTn>
                        </p:par>
                        <p:par>
                          <p:cTn id="31" fill="hold">
                            <p:stCondLst>
                              <p:cond delay="2000"/>
                            </p:stCondLst>
                            <p:childTnLst>
                              <p:par>
                                <p:cTn id="32" presetID="22" presetClass="entr" presetSubtype="8" fill="hold" nodeType="afterEffect">
                                  <p:stCondLst>
                                    <p:cond delay="500"/>
                                  </p:stCondLst>
                                  <p:childTnLst>
                                    <p:set>
                                      <p:cBhvr>
                                        <p:cTn id="33" dur="1" fill="hold">
                                          <p:stCondLst>
                                            <p:cond delay="0"/>
                                          </p:stCondLst>
                                        </p:cTn>
                                        <p:tgtEl>
                                          <p:spTgt spid="46">
                                            <p:txEl>
                                              <p:pRg st="0" end="0"/>
                                            </p:txEl>
                                          </p:spTgt>
                                        </p:tgtEl>
                                        <p:attrNameLst>
                                          <p:attrName>style.visibility</p:attrName>
                                        </p:attrNameLst>
                                      </p:cBhvr>
                                      <p:to>
                                        <p:strVal val="visible"/>
                                      </p:to>
                                    </p:set>
                                    <p:animEffect transition="in" filter="wipe(left)">
                                      <p:cBhvr>
                                        <p:cTn id="34" dur="175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0070C0"/>
                </a:solidFill>
                <a:effectLst>
                  <a:outerShdw blurRad="50800" dist="39000" dir="5460000" algn="tl">
                    <a:srgbClr val="000000">
                      <a:alpha val="38000"/>
                    </a:srgbClr>
                  </a:outerShdw>
                </a:effectLst>
              </a:rPr>
              <a:t>Moses’ Use of “moon” in Torah </a:t>
            </a:r>
          </a:p>
        </p:txBody>
      </p:sp>
      <p:sp>
        <p:nvSpPr>
          <p:cNvPr id="3" name="Content Placeholder 2"/>
          <p:cNvSpPr>
            <a:spLocks noGrp="1"/>
          </p:cNvSpPr>
          <p:nvPr>
            <p:ph sz="quarter" idx="2"/>
          </p:nvPr>
        </p:nvSpPr>
        <p:spPr>
          <a:xfrm>
            <a:off x="1143000" y="2672864"/>
            <a:ext cx="4572000" cy="3962400"/>
          </a:xfrm>
        </p:spPr>
        <p:txBody>
          <a:bodyPr>
            <a:normAutofit fontScale="55000" lnSpcReduction="20000"/>
            <a:scene3d>
              <a:camera prst="orthographicFront"/>
              <a:lightRig rig="threePt" dir="t"/>
            </a:scene3d>
            <a:sp3d extrusionH="57150">
              <a:bevelT w="38100" h="38100"/>
            </a:sp3d>
          </a:bodyPr>
          <a:lstStyle/>
          <a:p>
            <a:pPr marL="0" indent="0">
              <a:buNone/>
            </a:pPr>
            <a:r>
              <a:rPr lang="en-US" sz="3300" b="1" dirty="0">
                <a:solidFill>
                  <a:srgbClr val="0070C0"/>
                </a:solidFill>
              </a:rPr>
              <a:t>Gen 37:9   </a:t>
            </a:r>
            <a:r>
              <a:rPr lang="en-US" sz="3300" dirty="0">
                <a:solidFill>
                  <a:schemeClr val="tx1">
                    <a:lumMod val="65000"/>
                    <a:lumOff val="35000"/>
                  </a:schemeClr>
                </a:solidFill>
              </a:rPr>
              <a:t>And he [Joseph] dreamed yet another dream … and, behold, the sun and the moon </a:t>
            </a:r>
            <a:r>
              <a:rPr lang="en-US" sz="3300" b="1" dirty="0">
                <a:solidFill>
                  <a:srgbClr val="0070C0"/>
                </a:solidFill>
              </a:rPr>
              <a:t>[H3394] </a:t>
            </a:r>
            <a:r>
              <a:rPr lang="en-US" sz="3300" dirty="0">
                <a:solidFill>
                  <a:schemeClr val="tx1">
                    <a:lumMod val="65000"/>
                    <a:lumOff val="35000"/>
                  </a:schemeClr>
                </a:solidFill>
              </a:rPr>
              <a:t>and the eleven stars made obeisance to me.   </a:t>
            </a:r>
            <a:r>
              <a:rPr lang="en-US" sz="3300" dirty="0">
                <a:solidFill>
                  <a:srgbClr val="B83D68"/>
                </a:solidFill>
              </a:rPr>
              <a:t>(Moon as </a:t>
            </a:r>
            <a:r>
              <a:rPr lang="en-US" sz="3300" u="sng" dirty="0">
                <a:solidFill>
                  <a:srgbClr val="B83D68"/>
                </a:solidFill>
              </a:rPr>
              <a:t>prophetic</a:t>
            </a:r>
            <a:r>
              <a:rPr lang="en-US" sz="3300" dirty="0">
                <a:solidFill>
                  <a:srgbClr val="B83D68"/>
                </a:solidFill>
              </a:rPr>
              <a:t> </a:t>
            </a:r>
            <a:r>
              <a:rPr lang="en-US" sz="3300" u="sng" dirty="0">
                <a:solidFill>
                  <a:srgbClr val="B83D68"/>
                </a:solidFill>
              </a:rPr>
              <a:t>sign</a:t>
            </a:r>
            <a:r>
              <a:rPr lang="en-US" sz="3300" dirty="0">
                <a:solidFill>
                  <a:srgbClr val="B83D68"/>
                </a:solidFill>
              </a:rPr>
              <a:t>.)</a:t>
            </a:r>
          </a:p>
          <a:p>
            <a:pPr marL="0" indent="0">
              <a:buNone/>
            </a:pPr>
            <a:endParaRPr lang="en-US" sz="1500" dirty="0">
              <a:solidFill>
                <a:srgbClr val="0070C0"/>
              </a:solidFill>
            </a:endParaRPr>
          </a:p>
          <a:p>
            <a:pPr marL="0" indent="0" algn="ctr">
              <a:buNone/>
            </a:pPr>
            <a:r>
              <a:rPr lang="en-US" sz="3300" dirty="0">
                <a:solidFill>
                  <a:srgbClr val="B83D68"/>
                </a:solidFill>
              </a:rPr>
              <a:t>(2 </a:t>
            </a:r>
            <a:r>
              <a:rPr lang="en-US" sz="3300" u="sng" dirty="0">
                <a:solidFill>
                  <a:srgbClr val="B83D68"/>
                </a:solidFill>
              </a:rPr>
              <a:t>Warnings</a:t>
            </a:r>
            <a:r>
              <a:rPr lang="en-US" sz="3300" dirty="0">
                <a:solidFill>
                  <a:srgbClr val="B83D68"/>
                </a:solidFill>
              </a:rPr>
              <a:t> to NOT worship the Moon.)</a:t>
            </a:r>
            <a:endParaRPr lang="en-US" sz="3300" b="1" dirty="0">
              <a:solidFill>
                <a:srgbClr val="0070C0"/>
              </a:solidFill>
            </a:endParaRPr>
          </a:p>
          <a:p>
            <a:pPr marL="0" indent="0">
              <a:buNone/>
            </a:pPr>
            <a:r>
              <a:rPr lang="en-US" sz="3300" b="1" dirty="0">
                <a:solidFill>
                  <a:srgbClr val="0070C0"/>
                </a:solidFill>
              </a:rPr>
              <a:t>Deut 4:19 </a:t>
            </a:r>
            <a:r>
              <a:rPr lang="en-US" sz="3300" b="1" dirty="0">
                <a:solidFill>
                  <a:schemeClr val="tx1">
                    <a:lumMod val="65000"/>
                    <a:lumOff val="35000"/>
                  </a:schemeClr>
                </a:solidFill>
              </a:rPr>
              <a:t>  </a:t>
            </a:r>
            <a:r>
              <a:rPr lang="en-US" sz="3300" dirty="0">
                <a:solidFill>
                  <a:schemeClr val="tx1">
                    <a:lumMod val="65000"/>
                    <a:lumOff val="35000"/>
                  </a:schemeClr>
                </a:solidFill>
              </a:rPr>
              <a:t>And lest thou lift up thine eyes unto heaven, and when thou </a:t>
            </a:r>
            <a:r>
              <a:rPr lang="en-US" sz="3300" dirty="0" err="1">
                <a:solidFill>
                  <a:schemeClr val="tx1">
                    <a:lumMod val="65000"/>
                    <a:lumOff val="35000"/>
                  </a:schemeClr>
                </a:solidFill>
              </a:rPr>
              <a:t>seest</a:t>
            </a:r>
            <a:r>
              <a:rPr lang="en-US" sz="3300" dirty="0">
                <a:solidFill>
                  <a:schemeClr val="tx1">
                    <a:lumMod val="65000"/>
                    <a:lumOff val="35000"/>
                  </a:schemeClr>
                </a:solidFill>
              </a:rPr>
              <a:t> the sun, and the moon </a:t>
            </a:r>
            <a:r>
              <a:rPr lang="en-US" sz="3300" b="1" dirty="0">
                <a:solidFill>
                  <a:srgbClr val="0070C0"/>
                </a:solidFill>
              </a:rPr>
              <a:t>[H3394]</a:t>
            </a:r>
            <a:r>
              <a:rPr lang="en-US" sz="3300" dirty="0">
                <a:solidFill>
                  <a:srgbClr val="0070C0"/>
                </a:solidFill>
              </a:rPr>
              <a:t>, </a:t>
            </a:r>
            <a:r>
              <a:rPr lang="en-US" sz="3300" dirty="0">
                <a:solidFill>
                  <a:schemeClr val="tx1">
                    <a:lumMod val="65000"/>
                    <a:lumOff val="35000"/>
                  </a:schemeClr>
                </a:solidFill>
              </a:rPr>
              <a:t>and the stars, even </a:t>
            </a:r>
            <a:br>
              <a:rPr lang="en-US" sz="3300" dirty="0">
                <a:solidFill>
                  <a:schemeClr val="tx1">
                    <a:lumMod val="65000"/>
                    <a:lumOff val="35000"/>
                  </a:schemeClr>
                </a:solidFill>
              </a:rPr>
            </a:br>
            <a:r>
              <a:rPr lang="en-US" sz="3300" dirty="0">
                <a:solidFill>
                  <a:schemeClr val="tx1">
                    <a:lumMod val="65000"/>
                    <a:lumOff val="35000"/>
                  </a:schemeClr>
                </a:solidFill>
              </a:rPr>
              <a:t>all the host of heaven, </a:t>
            </a:r>
            <a:r>
              <a:rPr lang="en-US" sz="3300" dirty="0" err="1">
                <a:solidFill>
                  <a:schemeClr val="tx1">
                    <a:lumMod val="65000"/>
                    <a:lumOff val="35000"/>
                  </a:schemeClr>
                </a:solidFill>
              </a:rPr>
              <a:t>shouldest</a:t>
            </a:r>
            <a:r>
              <a:rPr lang="en-US" sz="3300" dirty="0">
                <a:solidFill>
                  <a:schemeClr val="tx1">
                    <a:lumMod val="65000"/>
                    <a:lumOff val="35000"/>
                  </a:schemeClr>
                </a:solidFill>
              </a:rPr>
              <a:t> be driven </a:t>
            </a:r>
            <a:br>
              <a:rPr lang="en-US" sz="3300" dirty="0">
                <a:solidFill>
                  <a:schemeClr val="tx1">
                    <a:lumMod val="65000"/>
                    <a:lumOff val="35000"/>
                  </a:schemeClr>
                </a:solidFill>
              </a:rPr>
            </a:br>
            <a:r>
              <a:rPr lang="en-US" sz="3300" dirty="0">
                <a:solidFill>
                  <a:schemeClr val="tx1">
                    <a:lumMod val="65000"/>
                    <a:lumOff val="35000"/>
                  </a:schemeClr>
                </a:solidFill>
              </a:rPr>
              <a:t>to worship them, and serve them … </a:t>
            </a:r>
          </a:p>
          <a:p>
            <a:pPr marL="0" indent="0">
              <a:buNone/>
            </a:pPr>
            <a:r>
              <a:rPr lang="en-US" sz="3400" b="1" dirty="0">
                <a:solidFill>
                  <a:srgbClr val="0070C0"/>
                </a:solidFill>
              </a:rPr>
              <a:t>Deut 17:3 </a:t>
            </a:r>
            <a:r>
              <a:rPr lang="en-US" sz="3400" b="1" dirty="0">
                <a:solidFill>
                  <a:schemeClr val="tx1">
                    <a:lumMod val="65000"/>
                    <a:lumOff val="35000"/>
                  </a:schemeClr>
                </a:solidFill>
              </a:rPr>
              <a:t>  </a:t>
            </a:r>
            <a:r>
              <a:rPr lang="en-US" sz="3400" dirty="0">
                <a:solidFill>
                  <a:schemeClr val="tx1">
                    <a:lumMod val="65000"/>
                    <a:lumOff val="35000"/>
                  </a:schemeClr>
                </a:solidFill>
              </a:rPr>
              <a:t>And hath gone and served other gods, and worshipped them, either the sun, or moon </a:t>
            </a:r>
            <a:r>
              <a:rPr lang="en-US" sz="3400" b="1" dirty="0">
                <a:solidFill>
                  <a:srgbClr val="0070C0"/>
                </a:solidFill>
              </a:rPr>
              <a:t>[H3394</a:t>
            </a:r>
            <a:r>
              <a:rPr lang="en-US" sz="3400" dirty="0">
                <a:solidFill>
                  <a:srgbClr val="0070C0"/>
                </a:solidFill>
              </a:rPr>
              <a:t>],</a:t>
            </a:r>
            <a:r>
              <a:rPr lang="en-US" sz="3400" b="1" dirty="0">
                <a:solidFill>
                  <a:srgbClr val="0070C0"/>
                </a:solidFill>
              </a:rPr>
              <a:t> </a:t>
            </a:r>
            <a:r>
              <a:rPr lang="en-US" sz="3400" dirty="0">
                <a:solidFill>
                  <a:schemeClr val="tx1">
                    <a:lumMod val="65000"/>
                    <a:lumOff val="35000"/>
                  </a:schemeClr>
                </a:solidFill>
              </a:rPr>
              <a:t>or any of the host of heaven, which I have not commanded.</a:t>
            </a:r>
          </a:p>
          <a:p>
            <a:pPr marL="0" indent="0">
              <a:buNone/>
            </a:pPr>
            <a:endParaRPr lang="en-US" dirty="0">
              <a:solidFill>
                <a:srgbClr val="0070C0"/>
              </a:solidFill>
            </a:endParaRPr>
          </a:p>
        </p:txBody>
      </p:sp>
      <p:sp>
        <p:nvSpPr>
          <p:cNvPr id="10" name="Content Placeholder 9"/>
          <p:cNvSpPr>
            <a:spLocks noGrp="1"/>
          </p:cNvSpPr>
          <p:nvPr>
            <p:ph sz="quarter" idx="4"/>
          </p:nvPr>
        </p:nvSpPr>
        <p:spPr>
          <a:xfrm>
            <a:off x="7010400" y="2672864"/>
            <a:ext cx="4267200" cy="1365736"/>
          </a:xfrm>
        </p:spPr>
        <p:txBody>
          <a:bodyPr>
            <a:normAutofit/>
            <a:scene3d>
              <a:camera prst="orthographicFront"/>
              <a:lightRig rig="threePt" dir="t"/>
            </a:scene3d>
            <a:sp3d extrusionH="57150">
              <a:bevelT w="38100" h="38100" prst="angle"/>
            </a:sp3d>
          </a:bodyPr>
          <a:lstStyle/>
          <a:p>
            <a:pPr marL="0" indent="0">
              <a:buNone/>
            </a:pPr>
            <a:r>
              <a:rPr lang="en-US" sz="1800" b="1" dirty="0">
                <a:solidFill>
                  <a:srgbClr val="0070C0"/>
                </a:solidFill>
              </a:rPr>
              <a:t>Deut 33:14  </a:t>
            </a:r>
            <a:r>
              <a:rPr lang="en-US" sz="1800" dirty="0">
                <a:solidFill>
                  <a:schemeClr val="tx1">
                    <a:lumMod val="65000"/>
                    <a:lumOff val="35000"/>
                  </a:schemeClr>
                </a:solidFill>
              </a:rPr>
              <a:t>And for the precious fruits brought forth by the sun, and for the precious things put forth by the moon </a:t>
            </a:r>
            <a:r>
              <a:rPr lang="en-US" sz="1800" b="1" dirty="0">
                <a:solidFill>
                  <a:srgbClr val="0070C0"/>
                </a:solidFill>
              </a:rPr>
              <a:t>[H3391</a:t>
            </a:r>
            <a:r>
              <a:rPr lang="en-US" sz="1800" dirty="0">
                <a:solidFill>
                  <a:srgbClr val="0070C0"/>
                </a:solidFill>
              </a:rPr>
              <a:t>].  </a:t>
            </a:r>
            <a:r>
              <a:rPr lang="en-US" sz="1800" dirty="0">
                <a:solidFill>
                  <a:srgbClr val="B83D68"/>
                </a:solidFill>
              </a:rPr>
              <a:t>(Moon given for </a:t>
            </a:r>
            <a:r>
              <a:rPr lang="en-US" sz="1800" u="sng" dirty="0">
                <a:solidFill>
                  <a:srgbClr val="B83D68"/>
                </a:solidFill>
              </a:rPr>
              <a:t>ordinances</a:t>
            </a:r>
            <a:r>
              <a:rPr lang="en-US" sz="1800" dirty="0">
                <a:solidFill>
                  <a:srgbClr val="B83D68"/>
                </a:solidFill>
              </a:rPr>
              <a:t>.) </a:t>
            </a:r>
            <a:endParaRPr lang="en-US" sz="1800" dirty="0"/>
          </a:p>
        </p:txBody>
      </p:sp>
      <p:sp>
        <p:nvSpPr>
          <p:cNvPr id="5" name="Slide Number Placeholder 4"/>
          <p:cNvSpPr>
            <a:spLocks noGrp="1"/>
          </p:cNvSpPr>
          <p:nvPr>
            <p:ph type="sldNum" sz="quarter" idx="16"/>
          </p:nvPr>
        </p:nvSpPr>
        <p:spPr/>
        <p:txBody>
          <a:bodyPr>
            <a:normAutofit fontScale="85000" lnSpcReduction="20000"/>
          </a:bodyPr>
          <a:lstStyle/>
          <a:p>
            <a:fld id="{AA4C6552-42F6-43F2-A3FB-E92E8C09004E}" type="slidenum">
              <a:rPr lang="en-US" smtClean="0"/>
              <a:pPr/>
              <a:t>17</a:t>
            </a:fld>
            <a:endParaRPr lang="en-US"/>
          </a:p>
        </p:txBody>
      </p:sp>
      <p:sp>
        <p:nvSpPr>
          <p:cNvPr id="8" name="Text Placeholder 7"/>
          <p:cNvSpPr>
            <a:spLocks noGrp="1"/>
          </p:cNvSpPr>
          <p:nvPr>
            <p:ph type="body" sz="quarter" idx="1"/>
          </p:nvPr>
        </p:nvSpPr>
        <p:spPr>
          <a:xfrm>
            <a:off x="1117600" y="1987064"/>
            <a:ext cx="4572000" cy="640080"/>
          </a:xfrm>
          <a:scene3d>
            <a:camera prst="orthographicFront"/>
            <a:lightRig rig="threePt" dir="t"/>
          </a:scene3d>
          <a:sp3d>
            <a:bevelT w="165100" prst="coolSlant"/>
          </a:sp3d>
        </p:spPr>
        <p:txBody>
          <a:bodyPr>
            <a:normAutofit/>
          </a:bodyPr>
          <a:lstStyle/>
          <a:p>
            <a:pPr algn="ctr"/>
            <a:r>
              <a:rPr lang="en-US"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&lt;</a:t>
            </a:r>
            <a:r>
              <a:rPr lang="en-US" sz="36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yareach</a:t>
            </a:r>
            <a:r>
              <a:rPr lang="en-US"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&gt;  [H3394]</a:t>
            </a:r>
          </a:p>
        </p:txBody>
      </p:sp>
      <p:sp>
        <p:nvSpPr>
          <p:cNvPr id="9" name="Text Placeholder 8"/>
          <p:cNvSpPr>
            <a:spLocks noGrp="1"/>
          </p:cNvSpPr>
          <p:nvPr>
            <p:ph type="body" sz="quarter" idx="3"/>
          </p:nvPr>
        </p:nvSpPr>
        <p:spPr>
          <a:xfrm>
            <a:off x="6705600" y="1987064"/>
            <a:ext cx="4572000" cy="640080"/>
          </a:xfrm>
          <a:solidFill>
            <a:schemeClr val="accent5">
              <a:lumMod val="60000"/>
              <a:lumOff val="40000"/>
            </a:schemeClr>
          </a:solidFill>
          <a:scene3d>
            <a:camera prst="orthographicFront"/>
            <a:lightRig rig="threePt" dir="t"/>
          </a:scene3d>
          <a:sp3d>
            <a:bevelT w="165100" prst="coolSlant"/>
          </a:sp3d>
        </p:spPr>
        <p:txBody>
          <a:bodyPr>
            <a:normAutofit/>
          </a:bodyPr>
          <a:lstStyle/>
          <a:p>
            <a:pPr algn="ctr"/>
            <a:r>
              <a:rPr lang="en-US"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&lt;</a:t>
            </a:r>
            <a:r>
              <a:rPr lang="en-US" sz="36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yerach</a:t>
            </a:r>
            <a:r>
              <a:rPr lang="en-US"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&gt;   [H3391]</a:t>
            </a:r>
          </a:p>
        </p:txBody>
      </p:sp>
      <p:sp>
        <p:nvSpPr>
          <p:cNvPr id="11" name="TextBox 10"/>
          <p:cNvSpPr txBox="1"/>
          <p:nvPr/>
        </p:nvSpPr>
        <p:spPr>
          <a:xfrm>
            <a:off x="1143000" y="1467896"/>
            <a:ext cx="10134600" cy="52322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800" b="1" dirty="0">
                <a:ln w="1905"/>
                <a:solidFill>
                  <a:srgbClr val="0070C0"/>
                </a:solidFill>
                <a:effectLst>
                  <a:innerShdw blurRad="69850" dist="43180" dir="5400000">
                    <a:srgbClr val="000000">
                      <a:alpha val="65000"/>
                    </a:srgbClr>
                  </a:innerShdw>
                </a:effectLst>
              </a:rPr>
              <a:t>The word “moon” is used only 4 times in the Books of Moses.</a:t>
            </a:r>
          </a:p>
        </p:txBody>
      </p:sp>
      <p:sp>
        <p:nvSpPr>
          <p:cNvPr id="13" name="Rectangle 12"/>
          <p:cNvSpPr/>
          <p:nvPr/>
        </p:nvSpPr>
        <p:spPr>
          <a:xfrm>
            <a:off x="76200" y="1705222"/>
            <a:ext cx="915122" cy="4953000"/>
          </a:xfrm>
          <a:prstGeom prst="rect">
            <a:avLst/>
          </a:prstGeom>
          <a:noFill/>
        </p:spPr>
        <p:txBody>
          <a:bodyPr vert="wordArtVert"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dirty="0">
                <a:ln w="11430"/>
                <a:solidFill>
                  <a:srgbClr val="7030A0"/>
                </a:solidFill>
                <a:effectLst>
                  <a:outerShdw blurRad="80000" dist="40000" dir="5040000" algn="tl">
                    <a:srgbClr val="000000">
                      <a:alpha val="30000"/>
                    </a:srgbClr>
                  </a:outerShdw>
                </a:effectLst>
              </a:rPr>
              <a:t>REVIEW</a:t>
            </a:r>
            <a:endParaRPr lang="en-US" sz="4000" b="1" cap="none" spc="0" dirty="0">
              <a:ln w="11430"/>
              <a:solidFill>
                <a:srgbClr val="7030A0"/>
              </a:solidFill>
              <a:effectLst>
                <a:outerShdw blurRad="80000" dist="40000" dir="5040000" algn="tl">
                  <a:srgbClr val="000000">
                    <a:alpha val="30000"/>
                  </a:srgbClr>
                </a:outerShdw>
              </a:effectLst>
            </a:endParaRPr>
          </a:p>
        </p:txBody>
      </p:sp>
      <p:sp>
        <p:nvSpPr>
          <p:cNvPr id="14" name="Rectangle 13"/>
          <p:cNvSpPr/>
          <p:nvPr/>
        </p:nvSpPr>
        <p:spPr>
          <a:xfrm>
            <a:off x="5486400" y="3885864"/>
            <a:ext cx="6781800" cy="286232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a:ln w="11430"/>
                <a:solidFill>
                  <a:srgbClr val="7030A0"/>
                </a:solidFill>
                <a:effectLst>
                  <a:outerShdw blurRad="50800" dist="39000" dir="5460000" algn="tl">
                    <a:srgbClr val="000000">
                      <a:alpha val="38000"/>
                    </a:srgbClr>
                  </a:outerShdw>
                </a:effectLst>
              </a:rPr>
              <a:t>Not once does Torah </a:t>
            </a:r>
            <a:br>
              <a:rPr lang="en-US" sz="3600" b="1" cap="none" spc="0" dirty="0">
                <a:ln w="11430"/>
                <a:solidFill>
                  <a:srgbClr val="7030A0"/>
                </a:solidFill>
                <a:effectLst>
                  <a:outerShdw blurRad="50800" dist="39000" dir="5460000" algn="tl">
                    <a:srgbClr val="000000">
                      <a:alpha val="38000"/>
                    </a:srgbClr>
                  </a:outerShdw>
                </a:effectLst>
              </a:rPr>
            </a:br>
            <a:r>
              <a:rPr lang="en-US" sz="3600" b="1" cap="none" spc="0" dirty="0">
                <a:ln w="11430"/>
                <a:solidFill>
                  <a:srgbClr val="7030A0"/>
                </a:solidFill>
                <a:effectLst>
                  <a:outerShdw blurRad="50800" dist="39000" dir="5460000" algn="tl">
                    <a:srgbClr val="000000">
                      <a:alpha val="38000"/>
                    </a:srgbClr>
                  </a:outerShdw>
                </a:effectLst>
              </a:rPr>
              <a:t>designate any phase</a:t>
            </a:r>
            <a:br>
              <a:rPr lang="en-US" sz="3600" b="1" cap="none" spc="0" dirty="0">
                <a:ln w="11430"/>
                <a:solidFill>
                  <a:srgbClr val="7030A0"/>
                </a:solidFill>
                <a:effectLst>
                  <a:outerShdw blurRad="50800" dist="39000" dir="5460000" algn="tl">
                    <a:srgbClr val="000000">
                      <a:alpha val="38000"/>
                    </a:srgbClr>
                  </a:outerShdw>
                </a:effectLst>
              </a:rPr>
            </a:br>
            <a:r>
              <a:rPr lang="en-US" sz="3600" b="1" cap="none" spc="0" dirty="0">
                <a:ln w="11430"/>
                <a:solidFill>
                  <a:srgbClr val="7030A0"/>
                </a:solidFill>
                <a:effectLst>
                  <a:outerShdw blurRad="50800" dist="39000" dir="5460000" algn="tl">
                    <a:srgbClr val="000000">
                      <a:alpha val="38000"/>
                    </a:srgbClr>
                  </a:outerShdw>
                </a:effectLst>
              </a:rPr>
              <a:t>of the moon to</a:t>
            </a:r>
            <a:br>
              <a:rPr lang="en-US" sz="3600" b="1" cap="none" spc="0" dirty="0">
                <a:ln w="11430"/>
                <a:solidFill>
                  <a:srgbClr val="7030A0"/>
                </a:solidFill>
                <a:effectLst>
                  <a:outerShdw blurRad="50800" dist="39000" dir="5460000" algn="tl">
                    <a:srgbClr val="000000">
                      <a:alpha val="38000"/>
                    </a:srgbClr>
                  </a:outerShdw>
                </a:effectLst>
              </a:rPr>
            </a:br>
            <a:r>
              <a:rPr lang="en-US" sz="3600" b="1" cap="none" spc="0" dirty="0">
                <a:ln w="11430"/>
                <a:solidFill>
                  <a:srgbClr val="7030A0"/>
                </a:solidFill>
                <a:effectLst>
                  <a:outerShdw blurRad="50800" dist="39000" dir="5460000" algn="tl">
                    <a:srgbClr val="000000">
                      <a:alpha val="38000"/>
                    </a:srgbClr>
                  </a:outerShdw>
                </a:effectLst>
              </a:rPr>
              <a:t>commence the month.</a:t>
            </a:r>
          </a:p>
          <a:p>
            <a:pPr algn="ctr"/>
            <a:r>
              <a:rPr lang="en-US" sz="3600" b="1" dirty="0">
                <a:ln w="11430"/>
                <a:solidFill>
                  <a:srgbClr val="7030A0"/>
                </a:solidFill>
                <a:effectLst>
                  <a:outerShdw blurRad="50800" dist="39000" dir="5460000" algn="tl">
                    <a:srgbClr val="000000">
                      <a:alpha val="38000"/>
                    </a:srgbClr>
                  </a:outerShdw>
                </a:effectLst>
              </a:rPr>
              <a:t>That is a default Law of MOSES!</a:t>
            </a:r>
            <a:endParaRPr lang="en-US" sz="3600" b="1" cap="none" spc="0" dirty="0">
              <a:ln w="11430"/>
              <a:solidFill>
                <a:srgbClr val="7030A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27205661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2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2000"/>
                                        <p:tgtEl>
                                          <p:spTgt spid="3">
                                            <p:txEl>
                                              <p:pRg st="2" end="2"/>
                                            </p:txEl>
                                          </p:spTgt>
                                        </p:tgtEl>
                                      </p:cBhvr>
                                    </p:animEffect>
                                  </p:childTnLst>
                                </p:cTn>
                              </p:par>
                            </p:childTnLst>
                          </p:cTn>
                        </p:par>
                        <p:par>
                          <p:cTn id="20" fill="hold">
                            <p:stCondLst>
                              <p:cond delay="2000"/>
                            </p:stCondLst>
                            <p:childTnLst>
                              <p:par>
                                <p:cTn id="21" presetID="22" presetClass="entr" presetSubtype="8" fill="hold" nodeType="afterEffect">
                                  <p:stCondLst>
                                    <p:cond delay="100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left)">
                                      <p:cBhvr>
                                        <p:cTn id="23" dur="2000"/>
                                        <p:tgtEl>
                                          <p:spTgt spid="3">
                                            <p:txEl>
                                              <p:pRg st="3" end="3"/>
                                            </p:txEl>
                                          </p:spTgt>
                                        </p:tgtEl>
                                      </p:cBhvr>
                                    </p:animEffect>
                                  </p:childTnLst>
                                </p:cTn>
                              </p:par>
                            </p:childTnLst>
                          </p:cTn>
                        </p:par>
                        <p:par>
                          <p:cTn id="24" fill="hold">
                            <p:stCondLst>
                              <p:cond delay="5000"/>
                            </p:stCondLst>
                            <p:childTnLst>
                              <p:par>
                                <p:cTn id="25" presetID="22" presetClass="entr" presetSubtype="8" fill="hold" nodeType="afterEffect">
                                  <p:stCondLst>
                                    <p:cond delay="100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left)">
                                      <p:cBhvr>
                                        <p:cTn id="32" dur="20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914400" y="273050"/>
            <a:ext cx="10591800" cy="86995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0070C0"/>
                </a:solidFill>
                <a:effectLst>
                  <a:outerShdw blurRad="50800" dist="39000" dir="5460000" algn="tl">
                    <a:srgbClr val="000000">
                      <a:alpha val="38000"/>
                    </a:srgbClr>
                  </a:outerShdw>
                </a:effectLst>
              </a:rPr>
              <a:t>Counsel From Moses       </a:t>
            </a:r>
            <a:r>
              <a:rPr lang="en-US" sz="4800" b="1" dirty="0">
                <a:ln w="11430"/>
                <a:solidFill>
                  <a:srgbClr val="0070C0"/>
                </a:solidFill>
                <a:effectLst>
                  <a:outerShdw blurRad="50800" dist="39000" dir="5460000" algn="tl">
                    <a:srgbClr val="000000">
                      <a:alpha val="38000"/>
                    </a:srgbClr>
                  </a:outerShdw>
                </a:effectLst>
              </a:rPr>
              <a:t>1450 BC</a:t>
            </a:r>
          </a:p>
        </p:txBody>
      </p:sp>
      <p:sp>
        <p:nvSpPr>
          <p:cNvPr id="7" name="Slide Number Placeholder 4"/>
          <p:cNvSpPr>
            <a:spLocks noGrp="1"/>
          </p:cNvSpPr>
          <p:nvPr>
            <p:ph type="sldNum" sz="quarter" idx="12"/>
          </p:nvPr>
        </p:nvSpPr>
        <p:spPr>
          <a:xfrm>
            <a:off x="76200" y="1272222"/>
            <a:ext cx="533400" cy="244476"/>
          </a:xfrm>
        </p:spPr>
        <p:txBody>
          <a:bodyPr>
            <a:normAutofit fontScale="85000" lnSpcReduction="20000"/>
          </a:bodyPr>
          <a:lstStyle/>
          <a:p>
            <a:fld id="{AA4C6552-42F6-43F2-A3FB-E92E8C09004E}" type="slidenum">
              <a:rPr lang="en-US" smtClean="0"/>
              <a:t>18</a:t>
            </a:fld>
            <a:endParaRPr lang="en-US"/>
          </a:p>
        </p:txBody>
      </p:sp>
      <p:sp>
        <p:nvSpPr>
          <p:cNvPr id="9" name="Content Placeholder 2"/>
          <p:cNvSpPr>
            <a:spLocks noGrp="1"/>
          </p:cNvSpPr>
          <p:nvPr>
            <p:ph sz="quarter" idx="1"/>
          </p:nvPr>
        </p:nvSpPr>
        <p:spPr>
          <a:xfrm>
            <a:off x="3810000" y="1600201"/>
            <a:ext cx="8001000" cy="5105400"/>
          </a:xfrm>
        </p:spPr>
        <p:txBody>
          <a:bodyPr>
            <a:normAutofit fontScale="92500" lnSpcReduction="10000"/>
            <a:scene3d>
              <a:camera prst="orthographicFront"/>
              <a:lightRig rig="threePt" dir="t"/>
            </a:scene3d>
            <a:sp3d extrusionH="57150">
              <a:bevelT w="38100" h="38100" prst="angle"/>
            </a:sp3d>
          </a:bodyPr>
          <a:lstStyle/>
          <a:p>
            <a:pPr>
              <a:lnSpc>
                <a:spcPct val="134000"/>
              </a:lnSpc>
              <a:buFont typeface="Wingdings" pitchFamily="2" charset="2"/>
              <a:buChar char="§"/>
            </a:pPr>
            <a:r>
              <a:rPr lang="en-US" b="1" dirty="0">
                <a:solidFill>
                  <a:srgbClr val="0070C0"/>
                </a:solidFill>
              </a:rPr>
              <a:t>For about 400 years after Moses the people were led by prophets and judges.</a:t>
            </a:r>
          </a:p>
          <a:p>
            <a:pPr>
              <a:lnSpc>
                <a:spcPct val="134000"/>
              </a:lnSpc>
              <a:buFont typeface="Wingdings" pitchFamily="2" charset="2"/>
              <a:buChar char="§"/>
            </a:pPr>
            <a:r>
              <a:rPr lang="en-US" b="1" dirty="0">
                <a:solidFill>
                  <a:srgbClr val="002060"/>
                </a:solidFill>
              </a:rPr>
              <a:t>Prophets taught and </a:t>
            </a:r>
            <a:r>
              <a:rPr lang="en-US" b="1" dirty="0">
                <a:solidFill>
                  <a:srgbClr val="006600"/>
                </a:solidFill>
              </a:rPr>
              <a:t>judges counseled until </a:t>
            </a:r>
            <a:br>
              <a:rPr lang="en-US" b="1" dirty="0">
                <a:solidFill>
                  <a:srgbClr val="006600"/>
                </a:solidFill>
              </a:rPr>
            </a:br>
            <a:r>
              <a:rPr lang="en-US" b="1" dirty="0">
                <a:solidFill>
                  <a:srgbClr val="006600"/>
                </a:solidFill>
              </a:rPr>
              <a:t>the people clamored for a king.</a:t>
            </a:r>
          </a:p>
          <a:p>
            <a:pPr>
              <a:lnSpc>
                <a:spcPct val="134000"/>
              </a:lnSpc>
              <a:buFont typeface="Wingdings" pitchFamily="2" charset="2"/>
              <a:buChar char="§"/>
            </a:pPr>
            <a:r>
              <a:rPr lang="en-US" b="1" dirty="0">
                <a:solidFill>
                  <a:srgbClr val="76003B"/>
                </a:solidFill>
              </a:rPr>
              <a:t>Moses gave instructions for all future </a:t>
            </a:r>
            <a:br>
              <a:rPr lang="en-US" b="1" dirty="0">
                <a:solidFill>
                  <a:srgbClr val="76003B"/>
                </a:solidFill>
              </a:rPr>
            </a:br>
            <a:r>
              <a:rPr lang="en-US" b="1" dirty="0">
                <a:solidFill>
                  <a:srgbClr val="76003B"/>
                </a:solidFill>
              </a:rPr>
              <a:t>kings, including worship statutes regarding </a:t>
            </a:r>
            <a:br>
              <a:rPr lang="en-US" b="1" dirty="0">
                <a:solidFill>
                  <a:srgbClr val="76003B"/>
                </a:solidFill>
              </a:rPr>
            </a:br>
            <a:r>
              <a:rPr lang="en-US" b="1" dirty="0">
                <a:solidFill>
                  <a:srgbClr val="76003B"/>
                </a:solidFill>
              </a:rPr>
              <a:t>Yahuah’s calendar. </a:t>
            </a:r>
          </a:p>
          <a:p>
            <a:pPr>
              <a:lnSpc>
                <a:spcPct val="134000"/>
              </a:lnSpc>
              <a:buFont typeface="Wingdings" pitchFamily="2" charset="2"/>
              <a:buChar char="§"/>
            </a:pPr>
            <a:r>
              <a:rPr lang="en-US" b="1" dirty="0"/>
              <a:t>Did these instructions include the </a:t>
            </a:r>
            <a:r>
              <a:rPr lang="en-US" b="1" dirty="0">
                <a:solidFill>
                  <a:srgbClr val="FF0000"/>
                </a:solidFill>
              </a:rPr>
              <a:t>“new moon” </a:t>
            </a:r>
            <a:r>
              <a:rPr lang="en-US" b="1" dirty="0"/>
              <a:t>as the marker for the </a:t>
            </a:r>
            <a:r>
              <a:rPr lang="en-US" b="1" dirty="0">
                <a:solidFill>
                  <a:srgbClr val="0070C0"/>
                </a:solidFill>
              </a:rPr>
              <a:t>“new month”?</a:t>
            </a:r>
            <a:r>
              <a:rPr lang="en-US" b="1" dirty="0"/>
              <a:t>   </a:t>
            </a:r>
          </a:p>
        </p:txBody>
      </p:sp>
      <p:pic>
        <p:nvPicPr>
          <p:cNvPr id="10" name="Picture 5" descr="C:\Users\Rae\Desktop\moses pointing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41710"/>
            <a:ext cx="2895600" cy="173736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12" name="Text Placeholder 7"/>
          <p:cNvSpPr txBox="1">
            <a:spLocks/>
          </p:cNvSpPr>
          <p:nvPr/>
        </p:nvSpPr>
        <p:spPr>
          <a:xfrm>
            <a:off x="304800" y="3511950"/>
            <a:ext cx="3429000" cy="3193650"/>
          </a:xfrm>
          <a:prstGeom prst="rect">
            <a:avLst/>
          </a:prstGeom>
          <a:solidFill>
            <a:schemeClr val="accent2"/>
          </a:solidFill>
          <a:scene3d>
            <a:camera prst="orthographicFront"/>
            <a:lightRig rig="threePt" dir="t"/>
          </a:scene3d>
          <a:sp3d>
            <a:bevelT w="152400" h="50800" prst="softRound"/>
          </a:sp3d>
        </p:spPr>
        <p:txBody>
          <a:bodyPr>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2800" b="1" dirty="0">
                <a:solidFill>
                  <a:srgbClr val="002060"/>
                </a:solidFill>
                <a:latin typeface="Comic Sans MS" pitchFamily="66" charset="0"/>
              </a:rPr>
              <a:t>Moses gave Yahuah’s inspired and explicit commands about the type of year His people were to live their lives by.</a:t>
            </a:r>
          </a:p>
        </p:txBody>
      </p:sp>
      <p:pic>
        <p:nvPicPr>
          <p:cNvPr id="11" name="Picture 2" descr="C:\Users\Rae\Desktop\gold star 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76237">
            <a:off x="2659445" y="2964245"/>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68193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2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fade">
                                      <p:cBhvr>
                                        <p:cTn id="26" dur="1000"/>
                                        <p:tgtEl>
                                          <p:spTgt spid="9">
                                            <p:txEl>
                                              <p:pRg st="3" end="3"/>
                                            </p:txEl>
                                          </p:spTgt>
                                        </p:tgtEl>
                                      </p:cBhvr>
                                    </p:animEffect>
                                    <p:anim calcmode="lin" valueType="num">
                                      <p:cBhvr>
                                        <p:cTn id="27"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76200" y="273050"/>
            <a:ext cx="11887200" cy="86995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a:ln w="11430"/>
                <a:solidFill>
                  <a:srgbClr val="0070C0"/>
                </a:solidFill>
                <a:effectLst>
                  <a:outerShdw blurRad="50800" dist="39000" dir="5460000" algn="tl">
                    <a:srgbClr val="000000">
                      <a:alpha val="38000"/>
                    </a:srgbClr>
                  </a:outerShdw>
                </a:effectLst>
              </a:rPr>
              <a:t>Torah Instructions For Leaders in Deut 17</a:t>
            </a:r>
          </a:p>
        </p:txBody>
      </p:sp>
      <p:sp>
        <p:nvSpPr>
          <p:cNvPr id="8" name="Slide Number Placeholder 4"/>
          <p:cNvSpPr>
            <a:spLocks noGrp="1"/>
          </p:cNvSpPr>
          <p:nvPr>
            <p:ph type="sldNum" sz="quarter" idx="12"/>
          </p:nvPr>
        </p:nvSpPr>
        <p:spPr>
          <a:xfrm>
            <a:off x="96296" y="1272222"/>
            <a:ext cx="533400" cy="244476"/>
          </a:xfrm>
        </p:spPr>
        <p:txBody>
          <a:bodyPr>
            <a:normAutofit fontScale="85000" lnSpcReduction="20000"/>
          </a:bodyPr>
          <a:lstStyle/>
          <a:p>
            <a:fld id="{AA4C6552-42F6-43F2-A3FB-E92E8C09004E}" type="slidenum">
              <a:rPr lang="en-US" smtClean="0"/>
              <a:t>19</a:t>
            </a:fld>
            <a:endParaRPr lang="en-US" dirty="0"/>
          </a:p>
        </p:txBody>
      </p:sp>
      <p:sp>
        <p:nvSpPr>
          <p:cNvPr id="9" name="Text Placeholder 7"/>
          <p:cNvSpPr txBox="1">
            <a:spLocks/>
          </p:cNvSpPr>
          <p:nvPr/>
        </p:nvSpPr>
        <p:spPr>
          <a:xfrm>
            <a:off x="1905000" y="1656522"/>
            <a:ext cx="8382000" cy="800100"/>
          </a:xfrm>
          <a:prstGeom prst="rect">
            <a:avLst/>
          </a:prstGeom>
          <a:scene3d>
            <a:camera prst="orthographicFront"/>
            <a:lightRig rig="threePt" dir="t"/>
          </a:scene3d>
          <a:sp3d>
            <a:bevelT w="152400" h="50800" prst="softRound"/>
          </a:sp3d>
        </p:spPr>
        <p:txBody>
          <a:bodyPr>
            <a:sp3d extrusionH="57150">
              <a:bevelT w="38100" h="38100" prst="relaxedInset"/>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2000" b="1" dirty="0">
                <a:solidFill>
                  <a:srgbClr val="0070C0"/>
                </a:solidFill>
                <a:latin typeface="Comic Sans MS" pitchFamily="66" charset="0"/>
              </a:rPr>
              <a:t>Every “king” of Yahuah’s people were to make a copy of Torah, read it, govern/judge by it - never departing from its Words.</a:t>
            </a:r>
          </a:p>
        </p:txBody>
      </p:sp>
      <p:sp>
        <p:nvSpPr>
          <p:cNvPr id="10" name="Content Placeholder 2"/>
          <p:cNvSpPr>
            <a:spLocks noGrp="1"/>
          </p:cNvSpPr>
          <p:nvPr>
            <p:ph sz="quarter" idx="1"/>
          </p:nvPr>
        </p:nvSpPr>
        <p:spPr>
          <a:xfrm>
            <a:off x="1676400" y="2438400"/>
            <a:ext cx="9220200" cy="4157868"/>
          </a:xfrm>
        </p:spPr>
        <p:txBody>
          <a:bodyPr>
            <a:normAutofit fontScale="62500" lnSpcReduction="20000"/>
            <a:scene3d>
              <a:camera prst="orthographicFront"/>
              <a:lightRig rig="threePt" dir="t"/>
            </a:scene3d>
            <a:sp3d extrusionH="57150">
              <a:bevelT w="38100" h="38100" prst="angle"/>
            </a:sp3d>
          </a:bodyPr>
          <a:lstStyle/>
          <a:p>
            <a:pPr marL="0" lvl="0" indent="0">
              <a:lnSpc>
                <a:spcPct val="134000"/>
              </a:lnSpc>
              <a:buNone/>
            </a:pPr>
            <a:r>
              <a:rPr lang="en-US" dirty="0">
                <a:solidFill>
                  <a:srgbClr val="0070C0"/>
                </a:solidFill>
              </a:rPr>
              <a:t>                      14</a:t>
            </a:r>
            <a:r>
              <a:rPr lang="en-US" dirty="0"/>
              <a:t>  When you come to the land which </a:t>
            </a:r>
            <a:r>
              <a:rPr lang="en-US" dirty="0" err="1"/>
              <a:t>Yahauh</a:t>
            </a:r>
            <a:r>
              <a:rPr lang="en-US" dirty="0"/>
              <a:t>                               </a:t>
            </a:r>
            <a:br>
              <a:rPr lang="en-US" dirty="0"/>
            </a:br>
            <a:r>
              <a:rPr lang="en-US" dirty="0"/>
              <a:t>                      your Elohim is giving you … and say,‘ I will set a king </a:t>
            </a:r>
            <a:br>
              <a:rPr lang="en-US" dirty="0"/>
            </a:br>
            <a:r>
              <a:rPr lang="en-US" dirty="0"/>
              <a:t>                      over me like all the nations that are around me,' </a:t>
            </a:r>
            <a:br>
              <a:rPr lang="en-US" dirty="0"/>
            </a:br>
            <a:r>
              <a:rPr lang="en-US" dirty="0">
                <a:solidFill>
                  <a:srgbClr val="0070C0"/>
                </a:solidFill>
              </a:rPr>
              <a:t>15 </a:t>
            </a:r>
            <a:r>
              <a:rPr lang="en-US" dirty="0"/>
              <a:t> you shall surely set a king over you whom Yahuah your Elohim chooses …  </a:t>
            </a:r>
          </a:p>
          <a:p>
            <a:pPr marL="0" lvl="0" indent="0">
              <a:lnSpc>
                <a:spcPct val="134000"/>
              </a:lnSpc>
              <a:buNone/>
            </a:pPr>
            <a:r>
              <a:rPr lang="en-US" dirty="0">
                <a:solidFill>
                  <a:srgbClr val="0070C0"/>
                </a:solidFill>
              </a:rPr>
              <a:t>18</a:t>
            </a:r>
            <a:r>
              <a:rPr lang="en-US" dirty="0"/>
              <a:t>  Also it shall be, when he sits on the throne of his kingdom, that </a:t>
            </a:r>
            <a:r>
              <a:rPr lang="en-US" u="sng" dirty="0"/>
              <a:t>he shall write for himself</a:t>
            </a:r>
            <a:r>
              <a:rPr lang="en-US" dirty="0"/>
              <a:t> </a:t>
            </a:r>
            <a:r>
              <a:rPr lang="en-US" b="1" u="sng" dirty="0">
                <a:solidFill>
                  <a:srgbClr val="0070C0"/>
                </a:solidFill>
              </a:rPr>
              <a:t>a copy of </a:t>
            </a:r>
            <a:r>
              <a:rPr lang="en-US" sz="3600" b="1" u="sng" dirty="0">
                <a:solidFill>
                  <a:srgbClr val="76003B"/>
                </a:solidFill>
              </a:rPr>
              <a:t>this</a:t>
            </a:r>
            <a:r>
              <a:rPr lang="en-US" b="1" u="sng" dirty="0">
                <a:solidFill>
                  <a:srgbClr val="0070C0"/>
                </a:solidFill>
              </a:rPr>
              <a:t> </a:t>
            </a:r>
            <a:r>
              <a:rPr lang="en-US" sz="3600" b="1" u="sng" dirty="0">
                <a:solidFill>
                  <a:srgbClr val="0070C0"/>
                </a:solidFill>
              </a:rPr>
              <a:t>law</a:t>
            </a:r>
            <a:r>
              <a:rPr lang="en-US" b="1" u="sng" dirty="0">
                <a:solidFill>
                  <a:srgbClr val="0070C0"/>
                </a:solidFill>
              </a:rPr>
              <a:t> </a:t>
            </a:r>
            <a:r>
              <a:rPr lang="en-US" u="sng" dirty="0"/>
              <a:t>in a book</a:t>
            </a:r>
            <a:r>
              <a:rPr lang="en-US" dirty="0"/>
              <a:t> … </a:t>
            </a:r>
            <a:r>
              <a:rPr lang="en-US" sz="2200" dirty="0"/>
              <a:t>[obtained from the </a:t>
            </a:r>
            <a:r>
              <a:rPr lang="en-US" sz="2200" dirty="0" err="1"/>
              <a:t>Levitical</a:t>
            </a:r>
            <a:r>
              <a:rPr lang="en-US" sz="2200" dirty="0"/>
              <a:t> priests]</a:t>
            </a:r>
          </a:p>
          <a:p>
            <a:pPr marL="0" lvl="0" indent="0">
              <a:lnSpc>
                <a:spcPct val="134000"/>
              </a:lnSpc>
              <a:buNone/>
            </a:pPr>
            <a:r>
              <a:rPr lang="en-US" dirty="0">
                <a:solidFill>
                  <a:srgbClr val="0070C0"/>
                </a:solidFill>
              </a:rPr>
              <a:t>19 </a:t>
            </a:r>
            <a:r>
              <a:rPr lang="en-US" dirty="0"/>
              <a:t> And </a:t>
            </a:r>
            <a:r>
              <a:rPr lang="en-US" b="1" dirty="0">
                <a:solidFill>
                  <a:srgbClr val="0070C0"/>
                </a:solidFill>
              </a:rPr>
              <a:t>it </a:t>
            </a:r>
            <a:r>
              <a:rPr lang="en-US" sz="2600" dirty="0"/>
              <a:t>[Torah]</a:t>
            </a:r>
            <a:r>
              <a:rPr lang="en-US" sz="2200" b="1" dirty="0">
                <a:solidFill>
                  <a:srgbClr val="0070C0"/>
                </a:solidFill>
              </a:rPr>
              <a:t> </a:t>
            </a:r>
            <a:r>
              <a:rPr lang="en-US" b="1" dirty="0">
                <a:solidFill>
                  <a:srgbClr val="0070C0"/>
                </a:solidFill>
              </a:rPr>
              <a:t>shall be with him, </a:t>
            </a:r>
            <a:r>
              <a:rPr lang="en-US" dirty="0"/>
              <a:t>and </a:t>
            </a:r>
            <a:r>
              <a:rPr lang="en-US" b="1" dirty="0">
                <a:solidFill>
                  <a:srgbClr val="60163B"/>
                </a:solidFill>
              </a:rPr>
              <a:t>he shall </a:t>
            </a:r>
            <a:r>
              <a:rPr lang="en-US" b="1" u="sng" dirty="0">
                <a:solidFill>
                  <a:srgbClr val="60163B"/>
                </a:solidFill>
              </a:rPr>
              <a:t>read it</a:t>
            </a:r>
            <a:r>
              <a:rPr lang="en-US" b="1" dirty="0">
                <a:solidFill>
                  <a:srgbClr val="60163B"/>
                </a:solidFill>
              </a:rPr>
              <a:t> all the days of his life, </a:t>
            </a:r>
            <a:r>
              <a:rPr lang="en-US" dirty="0"/>
              <a:t>that he may learn to fear Yahuah his Elohim </a:t>
            </a:r>
            <a:r>
              <a:rPr lang="en-US" b="1" dirty="0">
                <a:solidFill>
                  <a:srgbClr val="0070C0"/>
                </a:solidFill>
              </a:rPr>
              <a:t>and be </a:t>
            </a:r>
            <a:r>
              <a:rPr lang="en-US" b="1" u="sng" dirty="0">
                <a:solidFill>
                  <a:srgbClr val="0070C0"/>
                </a:solidFill>
              </a:rPr>
              <a:t>careful to observe</a:t>
            </a:r>
            <a:r>
              <a:rPr lang="en-US" b="1" dirty="0">
                <a:solidFill>
                  <a:srgbClr val="0070C0"/>
                </a:solidFill>
              </a:rPr>
              <a:t> all the words of this law and these statutes,</a:t>
            </a:r>
          </a:p>
          <a:p>
            <a:pPr marL="0" lvl="0" indent="0">
              <a:lnSpc>
                <a:spcPct val="134000"/>
              </a:lnSpc>
              <a:buNone/>
            </a:pPr>
            <a:r>
              <a:rPr lang="en-US" dirty="0">
                <a:solidFill>
                  <a:srgbClr val="0070C0"/>
                </a:solidFill>
              </a:rPr>
              <a:t>20  </a:t>
            </a:r>
            <a:r>
              <a:rPr lang="en-US" dirty="0"/>
              <a:t>… </a:t>
            </a:r>
            <a:r>
              <a:rPr lang="en-US" b="1" u="sng" dirty="0">
                <a:solidFill>
                  <a:srgbClr val="006600"/>
                </a:solidFill>
              </a:rPr>
              <a:t>that he</a:t>
            </a:r>
            <a:r>
              <a:rPr lang="en-US" b="1" dirty="0">
                <a:solidFill>
                  <a:srgbClr val="006600"/>
                </a:solidFill>
              </a:rPr>
              <a:t> </a:t>
            </a:r>
            <a:r>
              <a:rPr lang="en-US" sz="3800" b="1" u="sng" dirty="0">
                <a:solidFill>
                  <a:srgbClr val="C00000"/>
                </a:solidFill>
              </a:rPr>
              <a:t>may not turn aside</a:t>
            </a:r>
            <a:r>
              <a:rPr lang="en-US" b="1" dirty="0">
                <a:solidFill>
                  <a:srgbClr val="006600"/>
                </a:solidFill>
              </a:rPr>
              <a:t> </a:t>
            </a:r>
            <a:r>
              <a:rPr lang="en-US" b="1" u="sng" dirty="0">
                <a:solidFill>
                  <a:srgbClr val="006600"/>
                </a:solidFill>
              </a:rPr>
              <a:t>from the commandment</a:t>
            </a:r>
            <a:r>
              <a:rPr lang="en-US" b="1" dirty="0">
                <a:solidFill>
                  <a:srgbClr val="006600"/>
                </a:solidFill>
              </a:rPr>
              <a:t> to the right hand or to the left,</a:t>
            </a:r>
            <a:r>
              <a:rPr lang="en-US" dirty="0"/>
              <a:t> and that he may prolong his days in his kingdom … </a:t>
            </a:r>
            <a:r>
              <a:rPr lang="en-US" sz="2200" i="1" dirty="0"/>
              <a:t>NKJV</a:t>
            </a:r>
            <a:endParaRPr lang="en-US" i="1" dirty="0"/>
          </a:p>
        </p:txBody>
      </p:sp>
      <p:pic>
        <p:nvPicPr>
          <p:cNvPr id="11" name="Picture 2" descr="F:\Moon-Month Study July 2016\Moon Art for PPT\prophets\king saul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906000" y="1885122"/>
            <a:ext cx="2016539" cy="1924878"/>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2" name="Picture 2" descr="C:\Users\Rae\Desktop\moses pointing edit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600200"/>
            <a:ext cx="1752600" cy="2355056"/>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42541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fade">
                                      <p:cBhvr>
                                        <p:cTn id="14" dur="1000"/>
                                        <p:tgtEl>
                                          <p:spTgt spid="10">
                                            <p:txEl>
                                              <p:pRg st="2" end="2"/>
                                            </p:txEl>
                                          </p:spTgt>
                                        </p:tgtEl>
                                      </p:cBhvr>
                                    </p:animEffect>
                                    <p:anim calcmode="lin" valueType="num">
                                      <p:cBhvr>
                                        <p:cTn id="1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1000"/>
                                        <p:tgtEl>
                                          <p:spTgt spid="10">
                                            <p:txEl>
                                              <p:pRg st="3" end="3"/>
                                            </p:txEl>
                                          </p:spTgt>
                                        </p:tgtEl>
                                      </p:cBhvr>
                                    </p:animEffect>
                                    <p:anim calcmode="lin" valueType="num">
                                      <p:cBhvr>
                                        <p:cTn id="22"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9" y="0"/>
            <a:ext cx="12175050" cy="1068725"/>
          </a:xfrm>
          <a:blipFill dpi="0" rotWithShape="1">
            <a:blip r:embed="rId2">
              <a:extLst>
                <a:ext uri="{28A0092B-C50C-407E-A947-70E740481C1C}">
                  <a14:useLocalDpi xmlns:a14="http://schemas.microsoft.com/office/drawing/2010/main" val="0"/>
                </a:ext>
              </a:extLst>
            </a:blip>
            <a:srcRect/>
            <a:stretch>
              <a:fillRect/>
            </a:stretch>
          </a:blipFill>
          <a:scene3d>
            <a:camera prst="orthographicFront"/>
            <a:lightRig rig="flat" dir="tl">
              <a:rot lat="0" lon="0" rev="6600000"/>
            </a:lightRig>
          </a:scene3d>
          <a:sp3d>
            <a:bevelT w="152400" h="50800" prst="softRound"/>
          </a:sp3d>
        </p:spPr>
        <p:txBody>
          <a:bodyPr>
            <a:normAutofit/>
            <a:sp3d extrusionH="25400" contourW="8890">
              <a:bevelT w="38100" h="31750"/>
              <a:contourClr>
                <a:schemeClr val="accent2">
                  <a:shade val="75000"/>
                </a:schemeClr>
              </a:contourClr>
            </a:sp3d>
          </a:bodyPr>
          <a:lstStyle/>
          <a:p>
            <a:pPr algn="ctr"/>
            <a:r>
              <a:rPr lang="en-US" sz="6000" b="1" dirty="0">
                <a:ln w="38100">
                  <a:solidFill>
                    <a:schemeClr val="accent2">
                      <a:lumMod val="50000"/>
                    </a:schemeClr>
                  </a:solidFill>
                </a:ln>
                <a:solidFill>
                  <a:schemeClr val="accent4"/>
                </a:solidFill>
                <a:effectLst>
                  <a:outerShdw blurRad="50800" dist="39000" dir="5460000" algn="tl">
                    <a:srgbClr val="000000">
                      <a:alpha val="38000"/>
                    </a:srgbClr>
                  </a:outerShdw>
                </a:effectLst>
                <a:latin typeface="Arial Rounded MT Bold" pitchFamily="34" charset="0"/>
              </a:rPr>
              <a:t>Everyone Wants to KNOW the</a:t>
            </a:r>
          </a:p>
        </p:txBody>
      </p:sp>
      <p:sp>
        <p:nvSpPr>
          <p:cNvPr id="8" name="Rectangle 7"/>
          <p:cNvSpPr/>
          <p:nvPr/>
        </p:nvSpPr>
        <p:spPr>
          <a:xfrm>
            <a:off x="15468600" y="609600"/>
            <a:ext cx="253466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Part 5</a:t>
            </a:r>
          </a:p>
        </p:txBody>
      </p:sp>
      <p:pic>
        <p:nvPicPr>
          <p:cNvPr id="1026" name="Picture 2" descr="C:\Users\Rae\Desktop\truth sets f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1" y="1071266"/>
            <a:ext cx="12235404" cy="579734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76200" y="4343400"/>
            <a:ext cx="12235404" cy="11430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n w="57150">
                  <a:solidFill>
                    <a:schemeClr val="accent2">
                      <a:lumMod val="50000"/>
                    </a:schemeClr>
                  </a:solidFill>
                </a:ln>
                <a:solidFill>
                  <a:schemeClr val="accent4"/>
                </a:solidFill>
                <a:effectLst>
                  <a:outerShdw blurRad="50800" dist="39000" dir="5460000" algn="tl">
                    <a:srgbClr val="000000">
                      <a:alpha val="38000"/>
                    </a:srgbClr>
                  </a:outerShdw>
                </a:effectLst>
                <a:latin typeface="Arial Rounded MT Bold" pitchFamily="34" charset="0"/>
              </a:rPr>
              <a:t>About the Moon!  Oh, the Moon!</a:t>
            </a:r>
          </a:p>
        </p:txBody>
      </p:sp>
      <p:sp>
        <p:nvSpPr>
          <p:cNvPr id="5" name="Rectangle 4"/>
          <p:cNvSpPr/>
          <p:nvPr/>
        </p:nvSpPr>
        <p:spPr>
          <a:xfrm>
            <a:off x="0" y="5257800"/>
            <a:ext cx="12180425" cy="1600200"/>
          </a:xfrm>
          <a:prstGeom prst="rect">
            <a:avLst/>
          </a:prstGeom>
          <a:blipFill>
            <a:blip r:embed="rId4"/>
            <a:tile tx="0" ty="0" sx="100000" sy="100000" flip="none" algn="tl"/>
          </a:blipFill>
          <a:ln w="38100">
            <a:solidFill>
              <a:schemeClr val="accent4">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3"/>
          <p:cNvSpPr>
            <a:spLocks noGrp="1"/>
          </p:cNvSpPr>
          <p:nvPr>
            <p:ph sz="quarter" idx="1"/>
          </p:nvPr>
        </p:nvSpPr>
        <p:spPr>
          <a:xfrm>
            <a:off x="12539" y="5334000"/>
            <a:ext cx="12167886" cy="1524000"/>
          </a:xfrm>
        </p:spPr>
        <p:txBody>
          <a:bodyPr>
            <a:normAutofit lnSpcReduction="10000"/>
            <a:scene3d>
              <a:camera prst="orthographicFront"/>
              <a:lightRig rig="balanced" dir="t">
                <a:rot lat="0" lon="0" rev="2100000"/>
              </a:lightRig>
            </a:scene3d>
            <a:sp3d extrusionH="57150" prstMaterial="metal">
              <a:bevelT w="38100" h="25400" prst="softRound"/>
              <a:contourClr>
                <a:schemeClr val="bg2"/>
              </a:contourClr>
            </a:sp3d>
          </a:bodyPr>
          <a:lstStyle/>
          <a:p>
            <a:pPr marL="0" indent="0" algn="ctr">
              <a:buNone/>
            </a:pPr>
            <a:r>
              <a:rPr lang="en-US" sz="4400" b="1" dirty="0">
                <a:ln w="50800"/>
                <a:solidFill>
                  <a:srgbClr val="3366CC"/>
                </a:solidFill>
                <a:effectLst>
                  <a:glow rad="63500">
                    <a:schemeClr val="accent2">
                      <a:satMod val="175000"/>
                      <a:alpha val="40000"/>
                    </a:schemeClr>
                  </a:glow>
                </a:effectLst>
                <a:latin typeface="Edwardian Script ITC" pitchFamily="66" charset="0"/>
              </a:rPr>
              <a:t>Part 6:  </a:t>
            </a:r>
            <a:r>
              <a:rPr lang="en-US" sz="4400" b="1" dirty="0">
                <a:ln w="50800"/>
                <a:solidFill>
                  <a:srgbClr val="3366CC"/>
                </a:solidFill>
                <a:effectLst>
                  <a:glow rad="63500">
                    <a:schemeClr val="accent1">
                      <a:satMod val="175000"/>
                      <a:alpha val="40000"/>
                    </a:schemeClr>
                  </a:glow>
                </a:effectLst>
                <a:latin typeface="Edwardian Script ITC" pitchFamily="66" charset="0"/>
              </a:rPr>
              <a:t>“Yahuah’s Month in non-Torah Scriptures!”   </a:t>
            </a:r>
          </a:p>
          <a:p>
            <a:pPr marL="0" indent="0" algn="ctr">
              <a:buNone/>
            </a:pPr>
            <a:r>
              <a:rPr lang="en-US" sz="3200" b="1" dirty="0">
                <a:ln w="50800"/>
                <a:solidFill>
                  <a:schemeClr val="accent4">
                    <a:lumMod val="75000"/>
                  </a:schemeClr>
                </a:solidFill>
                <a:latin typeface="Ravie" pitchFamily="82" charset="0"/>
              </a:rPr>
              <a:t>Our Question:  </a:t>
            </a:r>
            <a:r>
              <a:rPr lang="en-US" sz="3200" b="1" dirty="0">
                <a:ln w="50800"/>
                <a:solidFill>
                  <a:srgbClr val="3366CC"/>
                </a:solidFill>
                <a:latin typeface="Segoe Print" pitchFamily="2" charset="0"/>
              </a:rPr>
              <a:t>Oh &lt;</a:t>
            </a:r>
            <a:r>
              <a:rPr lang="en-US" sz="3200" b="1" dirty="0" err="1">
                <a:ln w="50800"/>
                <a:solidFill>
                  <a:srgbClr val="3366CC"/>
                </a:solidFill>
                <a:latin typeface="Segoe Print" pitchFamily="2" charset="0"/>
              </a:rPr>
              <a:t>chodesh</a:t>
            </a:r>
            <a:r>
              <a:rPr lang="en-US" sz="3200" b="1" dirty="0">
                <a:ln w="50800"/>
                <a:solidFill>
                  <a:srgbClr val="3366CC"/>
                </a:solidFill>
                <a:latin typeface="Segoe Print" pitchFamily="2" charset="0"/>
              </a:rPr>
              <a:t>&gt; H2320!  </a:t>
            </a:r>
            <a:br>
              <a:rPr lang="en-US" sz="3200" b="1" dirty="0">
                <a:ln w="50800"/>
                <a:solidFill>
                  <a:srgbClr val="3366CC"/>
                </a:solidFill>
                <a:latin typeface="Segoe Print" pitchFamily="2" charset="0"/>
              </a:rPr>
            </a:br>
            <a:r>
              <a:rPr lang="en-US" b="1" dirty="0">
                <a:ln w="50800"/>
                <a:solidFill>
                  <a:srgbClr val="3366CC"/>
                </a:solidFill>
                <a:effectLst>
                  <a:glow rad="139700">
                    <a:schemeClr val="accent2">
                      <a:satMod val="175000"/>
                      <a:alpha val="40000"/>
                    </a:schemeClr>
                  </a:glow>
                </a:effectLst>
                <a:latin typeface="Segoe Print" pitchFamily="2" charset="0"/>
              </a:rPr>
              <a:t>Will the H2320 “new moon” verses align with Moses &amp; Torah?</a:t>
            </a:r>
            <a:endParaRPr lang="en-US" b="1" dirty="0">
              <a:ln w="50800"/>
              <a:solidFill>
                <a:schemeClr val="bg1">
                  <a:shade val="50000"/>
                </a:schemeClr>
              </a:solidFill>
            </a:endParaRPr>
          </a:p>
        </p:txBody>
      </p:sp>
      <p:sp>
        <p:nvSpPr>
          <p:cNvPr id="3" name="Slide Number Placeholder 2"/>
          <p:cNvSpPr>
            <a:spLocks noGrp="1"/>
          </p:cNvSpPr>
          <p:nvPr>
            <p:ph type="sldNum" sz="quarter" idx="12"/>
          </p:nvPr>
        </p:nvSpPr>
        <p:spPr>
          <a:xfrm>
            <a:off x="11473404" y="6503487"/>
            <a:ext cx="685800" cy="365125"/>
          </a:xfrm>
        </p:spPr>
        <p:txBody>
          <a:bodyPr>
            <a:normAutofit/>
          </a:bodyPr>
          <a:lstStyle/>
          <a:p>
            <a:fld id="{AA4C6552-42F6-43F2-A3FB-E92E8C09004E}" type="slidenum">
              <a:rPr lang="en-US" b="1" smtClean="0">
                <a:solidFill>
                  <a:sysClr val="windowText" lastClr="000000"/>
                </a:solidFill>
              </a:rPr>
              <a:pPr/>
              <a:t>2</a:t>
            </a:fld>
            <a:endParaRPr lang="en-US" b="1" dirty="0">
              <a:solidFill>
                <a:sysClr val="windowText" lastClr="000000"/>
              </a:solidFill>
            </a:endParaRPr>
          </a:p>
        </p:txBody>
      </p:sp>
    </p:spTree>
    <p:extLst>
      <p:ext uri="{BB962C8B-B14F-4D97-AF65-F5344CB8AC3E}">
        <p14:creationId xmlns:p14="http://schemas.microsoft.com/office/powerpoint/2010/main" val="247336991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75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00000">
              <a:srgbClr val="5E9EFF">
                <a:alpha val="72000"/>
              </a:srgbClr>
            </a:gs>
            <a:gs pos="17000">
              <a:srgbClr val="85C2FF"/>
            </a:gs>
            <a:gs pos="67000">
              <a:schemeClr val="accent2">
                <a:lumMod val="20000"/>
                <a:lumOff val="80000"/>
              </a:schemeClr>
            </a:gs>
            <a:gs pos="48000">
              <a:srgbClr val="C4D6EB">
                <a:alpha val="50980"/>
              </a:srgbClr>
            </a:gs>
            <a:gs pos="1000">
              <a:srgbClr val="FFEBFA"/>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609600" y="273050"/>
            <a:ext cx="11277600" cy="86995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0070C0"/>
                </a:solidFill>
                <a:effectLst>
                  <a:outerShdw blurRad="50800" dist="39000" dir="5460000" algn="tl">
                    <a:srgbClr val="000000">
                      <a:alpha val="38000"/>
                    </a:srgbClr>
                  </a:outerShdw>
                </a:effectLst>
              </a:rPr>
              <a:t>20 Non-Torah Controversial Verses </a:t>
            </a:r>
          </a:p>
        </p:txBody>
      </p:sp>
      <p:sp>
        <p:nvSpPr>
          <p:cNvPr id="8" name="Slide Number Placeholder 4"/>
          <p:cNvSpPr>
            <a:spLocks noGrp="1"/>
          </p:cNvSpPr>
          <p:nvPr>
            <p:ph type="sldNum" sz="quarter" idx="12"/>
          </p:nvPr>
        </p:nvSpPr>
        <p:spPr>
          <a:xfrm>
            <a:off x="96296" y="1272222"/>
            <a:ext cx="533400" cy="244476"/>
          </a:xfrm>
        </p:spPr>
        <p:txBody>
          <a:bodyPr>
            <a:normAutofit fontScale="85000" lnSpcReduction="20000"/>
          </a:bodyPr>
          <a:lstStyle/>
          <a:p>
            <a:fld id="{AA4C6552-42F6-43F2-A3FB-E92E8C09004E}" type="slidenum">
              <a:rPr lang="en-US" smtClean="0"/>
              <a:t>20</a:t>
            </a:fld>
            <a:endParaRPr lang="en-US" dirty="0"/>
          </a:p>
        </p:txBody>
      </p:sp>
      <p:sp>
        <p:nvSpPr>
          <p:cNvPr id="9" name="Content Placeholder 2"/>
          <p:cNvSpPr>
            <a:spLocks noGrp="1"/>
          </p:cNvSpPr>
          <p:nvPr>
            <p:ph sz="quarter" idx="1"/>
          </p:nvPr>
        </p:nvSpPr>
        <p:spPr>
          <a:xfrm>
            <a:off x="3276600" y="1524001"/>
            <a:ext cx="8763000" cy="5486399"/>
          </a:xfrm>
        </p:spPr>
        <p:txBody>
          <a:bodyPr>
            <a:normAutofit fontScale="40000" lnSpcReduction="20000"/>
            <a:scene3d>
              <a:camera prst="orthographicFront"/>
              <a:lightRig rig="threePt" dir="t"/>
            </a:scene3d>
            <a:sp3d extrusionH="57150">
              <a:bevelT w="38100" h="38100" prst="angle"/>
            </a:sp3d>
          </a:bodyPr>
          <a:lstStyle/>
          <a:p>
            <a:pPr marL="0" indent="0">
              <a:lnSpc>
                <a:spcPct val="134000"/>
              </a:lnSpc>
              <a:buNone/>
            </a:pPr>
            <a:r>
              <a:rPr lang="en-US" sz="4800" b="1" dirty="0">
                <a:solidFill>
                  <a:srgbClr val="0070C0"/>
                </a:solidFill>
              </a:rPr>
              <a:t>In this section we are going to address the 20 controversial verses </a:t>
            </a:r>
            <a:br>
              <a:rPr lang="en-US" sz="4800" b="1" dirty="0">
                <a:solidFill>
                  <a:srgbClr val="0070C0"/>
                </a:solidFill>
              </a:rPr>
            </a:br>
            <a:r>
              <a:rPr lang="en-US" sz="4800" b="1" dirty="0">
                <a:solidFill>
                  <a:srgbClr val="0070C0"/>
                </a:solidFill>
              </a:rPr>
              <a:t>from non-Torah Old Testament books that promote the “new moon” … </a:t>
            </a:r>
          </a:p>
          <a:p>
            <a:pPr marL="514350" indent="-514350">
              <a:lnSpc>
                <a:spcPct val="134000"/>
              </a:lnSpc>
              <a:buFont typeface="+mj-lt"/>
              <a:buAutoNum type="arabicPeriod"/>
            </a:pPr>
            <a:r>
              <a:rPr lang="en-US" sz="4800" b="1" dirty="0">
                <a:solidFill>
                  <a:srgbClr val="C00000"/>
                </a:solidFill>
              </a:rPr>
              <a:t>as the commencement of the Biblical month </a:t>
            </a:r>
          </a:p>
          <a:p>
            <a:pPr marL="514350" indent="-514350">
              <a:lnSpc>
                <a:spcPct val="134000"/>
              </a:lnSpc>
              <a:buFont typeface="+mj-lt"/>
              <a:buAutoNum type="arabicPeriod"/>
            </a:pPr>
            <a:r>
              <a:rPr lang="en-US" sz="4800" b="1" dirty="0">
                <a:solidFill>
                  <a:srgbClr val="C00000"/>
                </a:solidFill>
              </a:rPr>
              <a:t>as being affiliated with the weekly Sabbath and annual festivals.</a:t>
            </a:r>
          </a:p>
          <a:p>
            <a:pPr marL="0" indent="0">
              <a:lnSpc>
                <a:spcPct val="134000"/>
              </a:lnSpc>
              <a:buNone/>
            </a:pPr>
            <a:r>
              <a:rPr lang="en-US" sz="4800" b="1" dirty="0">
                <a:solidFill>
                  <a:srgbClr val="002060"/>
                </a:solidFill>
              </a:rPr>
              <a:t>We’ll examine approximately 1000 years of history for these </a:t>
            </a:r>
            <a:br>
              <a:rPr lang="en-US" sz="4800" b="1" dirty="0">
                <a:solidFill>
                  <a:srgbClr val="002060"/>
                </a:solidFill>
              </a:rPr>
            </a:br>
            <a:r>
              <a:rPr lang="en-US" sz="4800" b="1" dirty="0">
                <a:solidFill>
                  <a:srgbClr val="002060"/>
                </a:solidFill>
              </a:rPr>
              <a:t>non-Torah verses in accordance with the leadership of: </a:t>
            </a:r>
          </a:p>
          <a:p>
            <a:pPr marL="514350" indent="-514350">
              <a:lnSpc>
                <a:spcPct val="134000"/>
              </a:lnSpc>
              <a:buFont typeface="+mj-lt"/>
              <a:buAutoNum type="arabicPeriod"/>
            </a:pPr>
            <a:r>
              <a:rPr lang="en-US" sz="4800" b="1" dirty="0">
                <a:solidFill>
                  <a:srgbClr val="7030A0"/>
                </a:solidFill>
              </a:rPr>
              <a:t>4 Kings (Saul, David, Solomon, Hezekiah)</a:t>
            </a:r>
          </a:p>
          <a:p>
            <a:pPr marL="514350" indent="-514350">
              <a:lnSpc>
                <a:spcPct val="134000"/>
              </a:lnSpc>
              <a:buFont typeface="+mj-lt"/>
              <a:buAutoNum type="arabicPeriod"/>
            </a:pPr>
            <a:r>
              <a:rPr lang="en-US" sz="4800" b="1" dirty="0">
                <a:solidFill>
                  <a:srgbClr val="0070C0"/>
                </a:solidFill>
              </a:rPr>
              <a:t>5 Prophets (Elisha, Amos, Hosea, Isaiah, Ezekiel)</a:t>
            </a:r>
          </a:p>
          <a:p>
            <a:pPr marL="514350" indent="-514350">
              <a:lnSpc>
                <a:spcPct val="134000"/>
              </a:lnSpc>
              <a:buFont typeface="+mj-lt"/>
              <a:buAutoNum type="arabicPeriod"/>
            </a:pPr>
            <a:r>
              <a:rPr lang="en-US" sz="4800" b="1" dirty="0">
                <a:solidFill>
                  <a:srgbClr val="00B050"/>
                </a:solidFill>
              </a:rPr>
              <a:t>3 Prominent Leaders (</a:t>
            </a:r>
            <a:r>
              <a:rPr lang="en-US" sz="4800" b="1" dirty="0" err="1">
                <a:solidFill>
                  <a:srgbClr val="00B050"/>
                </a:solidFill>
              </a:rPr>
              <a:t>Zerubbabel</a:t>
            </a:r>
            <a:r>
              <a:rPr lang="en-US" sz="4800" b="1" dirty="0">
                <a:solidFill>
                  <a:srgbClr val="00B050"/>
                </a:solidFill>
              </a:rPr>
              <a:t>, Ezra, Nehemiah)</a:t>
            </a:r>
          </a:p>
          <a:p>
            <a:pPr>
              <a:lnSpc>
                <a:spcPct val="134000"/>
              </a:lnSpc>
              <a:buFont typeface="Wingdings" pitchFamily="2" charset="2"/>
              <a:buChar char="§"/>
            </a:pPr>
            <a:r>
              <a:rPr lang="en-US" sz="4800" b="1" dirty="0">
                <a:solidFill>
                  <a:srgbClr val="76003B"/>
                </a:solidFill>
              </a:rPr>
              <a:t>Moses gave specific instructions in Deut 17 to all future kings, prophets and leaders for every worship statute on Yahuah’s calendar. </a:t>
            </a:r>
          </a:p>
        </p:txBody>
      </p:sp>
      <p:pic>
        <p:nvPicPr>
          <p:cNvPr id="10" name="Picture 5" descr="C:\Users\Rae\Desktop\moses pointing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70310"/>
            <a:ext cx="2895600" cy="173736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12" name="Text Placeholder 7"/>
          <p:cNvSpPr txBox="1">
            <a:spLocks/>
          </p:cNvSpPr>
          <p:nvPr/>
        </p:nvSpPr>
        <p:spPr>
          <a:xfrm>
            <a:off x="304800" y="3886200"/>
            <a:ext cx="2743200" cy="2039912"/>
          </a:xfrm>
          <a:prstGeom prst="rect">
            <a:avLst/>
          </a:prstGeom>
          <a:solidFill>
            <a:schemeClr val="accent2"/>
          </a:solidFill>
          <a:scene3d>
            <a:camera prst="orthographicFront"/>
            <a:lightRig rig="threePt" dir="t"/>
          </a:scene3d>
          <a:sp3d>
            <a:bevelT w="152400" h="50800" prst="softRound"/>
          </a:sp3d>
        </p:spPr>
        <p:txBody>
          <a:bodyPr>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2000" b="1" dirty="0">
                <a:solidFill>
                  <a:srgbClr val="00B0F0"/>
                </a:solidFill>
                <a:latin typeface="Comic Sans MS" pitchFamily="66" charset="0"/>
              </a:rPr>
              <a:t>Moses said:  </a:t>
            </a:r>
            <a:br>
              <a:rPr lang="en-US" sz="2000" b="1" dirty="0">
                <a:solidFill>
                  <a:srgbClr val="00B0F0"/>
                </a:solidFill>
                <a:latin typeface="Comic Sans MS" pitchFamily="66" charset="0"/>
              </a:rPr>
            </a:br>
            <a:r>
              <a:rPr lang="en-US" sz="2000" b="1" dirty="0">
                <a:solidFill>
                  <a:srgbClr val="C00000"/>
                </a:solidFill>
                <a:latin typeface="Comic Sans MS" pitchFamily="66" charset="0"/>
              </a:rPr>
              <a:t>“After I die, </a:t>
            </a:r>
            <a:br>
              <a:rPr lang="en-US" sz="2000" b="1" dirty="0">
                <a:solidFill>
                  <a:srgbClr val="C00000"/>
                </a:solidFill>
                <a:latin typeface="Comic Sans MS" pitchFamily="66" charset="0"/>
              </a:rPr>
            </a:br>
            <a:r>
              <a:rPr lang="en-US" sz="2000" b="1" dirty="0">
                <a:solidFill>
                  <a:srgbClr val="C00000"/>
                </a:solidFill>
                <a:latin typeface="Comic Sans MS" pitchFamily="66" charset="0"/>
              </a:rPr>
              <a:t>you will worship other gods </a:t>
            </a:r>
            <a:br>
              <a:rPr lang="en-US" sz="2000" b="1" dirty="0">
                <a:solidFill>
                  <a:srgbClr val="C00000"/>
                </a:solidFill>
                <a:latin typeface="Comic Sans MS" pitchFamily="66" charset="0"/>
              </a:rPr>
            </a:br>
            <a:r>
              <a:rPr lang="en-US" sz="2000" b="1" dirty="0">
                <a:solidFill>
                  <a:srgbClr val="C00000"/>
                </a:solidFill>
                <a:latin typeface="Comic Sans MS" pitchFamily="66" charset="0"/>
              </a:rPr>
              <a:t>that are strictly forbidden.” </a:t>
            </a:r>
            <a:endParaRPr lang="en-US" b="1" dirty="0">
              <a:solidFill>
                <a:srgbClr val="C00000"/>
              </a:solidFill>
            </a:endParaRPr>
          </a:p>
        </p:txBody>
      </p:sp>
      <p:pic>
        <p:nvPicPr>
          <p:cNvPr id="11" name="Picture 2" descr="C:\Users\Rae\Desktop\gold star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76237">
            <a:off x="1991133" y="3286534"/>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 y="6096000"/>
            <a:ext cx="11653179" cy="669735"/>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lIns="91440" tIns="45720" rIns="91440" bIns="45720">
            <a:spAutoFit/>
            <a:sp3d extrusionH="57150">
              <a:bevelT h="25400" prst="softRound"/>
            </a:sp3d>
          </a:bodyPr>
          <a:lstStyle/>
          <a:p>
            <a:pPr>
              <a:lnSpc>
                <a:spcPct val="134000"/>
              </a:lnSpc>
            </a:pPr>
            <a:r>
              <a:rPr lang="en-US" sz="2800" b="1" dirty="0">
                <a:solidFill>
                  <a:srgbClr val="B83D68"/>
                </a:solidFill>
                <a:latin typeface="Ravie" pitchFamily="82" charset="0"/>
              </a:rPr>
              <a:t>Question:</a:t>
            </a:r>
            <a:r>
              <a:rPr lang="en-US" sz="2800" b="1" dirty="0">
                <a:solidFill>
                  <a:srgbClr val="FF0000"/>
                </a:solidFill>
                <a:latin typeface="Ravie" pitchFamily="82" charset="0"/>
              </a:rPr>
              <a:t>  </a:t>
            </a:r>
            <a:r>
              <a:rPr lang="en-US" sz="2800" b="1" dirty="0">
                <a:solidFill>
                  <a:schemeClr val="tx1">
                    <a:lumMod val="75000"/>
                    <a:lumOff val="25000"/>
                  </a:schemeClr>
                </a:solidFill>
              </a:rPr>
              <a:t>Did these leaders teach according to the </a:t>
            </a:r>
            <a:r>
              <a:rPr lang="en-US" sz="2800" b="1" dirty="0">
                <a:solidFill>
                  <a:srgbClr val="0070C0"/>
                </a:solidFill>
              </a:rPr>
              <a:t>“Laws of Moses”? </a:t>
            </a:r>
            <a:r>
              <a:rPr lang="en-US" sz="2800" b="1" dirty="0"/>
              <a:t> </a:t>
            </a:r>
          </a:p>
        </p:txBody>
      </p:sp>
    </p:spTree>
    <p:extLst>
      <p:ext uri="{BB962C8B-B14F-4D97-AF65-F5344CB8AC3E}">
        <p14:creationId xmlns:p14="http://schemas.microsoft.com/office/powerpoint/2010/main" val="52770173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fade">
                                      <p:cBhvr>
                                        <p:cTn id="7" dur="1000"/>
                                        <p:tgtEl>
                                          <p:spTgt spid="9">
                                            <p:txEl>
                                              <p:pRg st="3" end="3"/>
                                            </p:txEl>
                                          </p:spTgt>
                                        </p:tgtEl>
                                      </p:cBhvr>
                                    </p:animEffect>
                                    <p:anim calcmode="lin" valueType="num">
                                      <p:cBhvr>
                                        <p:cTn id="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9">
                                            <p:txEl>
                                              <p:pRg st="4" end="4"/>
                                            </p:txEl>
                                          </p:spTgt>
                                        </p:tgtEl>
                                        <p:attrNameLst>
                                          <p:attrName>style.visibility</p:attrName>
                                        </p:attrNameLst>
                                      </p:cBhvr>
                                      <p:to>
                                        <p:strVal val="visible"/>
                                      </p:to>
                                    </p:set>
                                    <p:animEffect transition="in" filter="fade">
                                      <p:cBhvr>
                                        <p:cTn id="13" dur="1000"/>
                                        <p:tgtEl>
                                          <p:spTgt spid="9">
                                            <p:txEl>
                                              <p:pRg st="4" end="4"/>
                                            </p:txEl>
                                          </p:spTgt>
                                        </p:tgtEl>
                                      </p:cBhvr>
                                    </p:animEffect>
                                    <p:anim calcmode="lin" valueType="num">
                                      <p:cBhvr>
                                        <p:cTn id="14"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100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fade">
                                      <p:cBhvr>
                                        <p:cTn id="19" dur="1000"/>
                                        <p:tgtEl>
                                          <p:spTgt spid="9">
                                            <p:txEl>
                                              <p:pRg st="5" end="5"/>
                                            </p:txEl>
                                          </p:spTgt>
                                        </p:tgtEl>
                                      </p:cBhvr>
                                    </p:animEffect>
                                    <p:anim calcmode="lin" valueType="num">
                                      <p:cBhvr>
                                        <p:cTn id="20"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nodeType="afterEffect">
                                  <p:stCondLst>
                                    <p:cond delay="1000"/>
                                  </p:stCondLst>
                                  <p:childTnLst>
                                    <p:set>
                                      <p:cBhvr>
                                        <p:cTn id="24" dur="1" fill="hold">
                                          <p:stCondLst>
                                            <p:cond delay="0"/>
                                          </p:stCondLst>
                                        </p:cTn>
                                        <p:tgtEl>
                                          <p:spTgt spid="9">
                                            <p:txEl>
                                              <p:pRg st="6" end="6"/>
                                            </p:txEl>
                                          </p:spTgt>
                                        </p:tgtEl>
                                        <p:attrNameLst>
                                          <p:attrName>style.visibility</p:attrName>
                                        </p:attrNameLst>
                                      </p:cBhvr>
                                      <p:to>
                                        <p:strVal val="visible"/>
                                      </p:to>
                                    </p:set>
                                    <p:animEffect transition="in" filter="fade">
                                      <p:cBhvr>
                                        <p:cTn id="25" dur="1000"/>
                                        <p:tgtEl>
                                          <p:spTgt spid="9">
                                            <p:txEl>
                                              <p:pRg st="6" end="6"/>
                                            </p:txEl>
                                          </p:spTgt>
                                        </p:tgtEl>
                                      </p:cBhvr>
                                    </p:animEffect>
                                    <p:anim calcmode="lin" valueType="num">
                                      <p:cBhvr>
                                        <p:cTn id="26"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xEl>
                                              <p:pRg st="7" end="7"/>
                                            </p:txEl>
                                          </p:spTgt>
                                        </p:tgtEl>
                                        <p:attrNameLst>
                                          <p:attrName>style.visibility</p:attrName>
                                        </p:attrNameLst>
                                      </p:cBhvr>
                                      <p:to>
                                        <p:strVal val="visible"/>
                                      </p:to>
                                    </p:set>
                                    <p:animEffect transition="in" filter="fade">
                                      <p:cBhvr>
                                        <p:cTn id="32" dur="1000"/>
                                        <p:tgtEl>
                                          <p:spTgt spid="9">
                                            <p:txEl>
                                              <p:pRg st="7" end="7"/>
                                            </p:txEl>
                                          </p:spTgt>
                                        </p:tgtEl>
                                      </p:cBhvr>
                                    </p:animEffect>
                                    <p:anim calcmode="lin" valueType="num">
                                      <p:cBhvr>
                                        <p:cTn id="33"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125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
                                            <p:txEl>
                                              <p:pRg st="0" end="0"/>
                                            </p:txEl>
                                          </p:spTgt>
                                        </p:tgtEl>
                                        <p:attrNameLst>
                                          <p:attrName>style.visibility</p:attrName>
                                        </p:attrNameLst>
                                      </p:cBhvr>
                                      <p:to>
                                        <p:strVal val="visible"/>
                                      </p:to>
                                    </p:set>
                                    <p:animEffect transition="in" filter="wipe(left)">
                                      <p:cBhvr>
                                        <p:cTn id="44"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776046" y="273050"/>
            <a:ext cx="10187354" cy="86995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a:ln w="11430"/>
                <a:solidFill>
                  <a:schemeClr val="accent2">
                    <a:lumMod val="50000"/>
                  </a:schemeClr>
                </a:solidFill>
                <a:effectLst>
                  <a:outerShdw blurRad="50800" dist="39000" dir="5460000" algn="tl">
                    <a:srgbClr val="000000">
                      <a:alpha val="38000"/>
                    </a:srgbClr>
                  </a:outerShdw>
                </a:effectLst>
              </a:rPr>
              <a:t>Leaders, Dates &amp; “new moon” Verses </a:t>
            </a:r>
          </a:p>
        </p:txBody>
      </p:sp>
      <p:sp>
        <p:nvSpPr>
          <p:cNvPr id="8" name="Content Placeholder 7"/>
          <p:cNvSpPr>
            <a:spLocks noGrp="1"/>
          </p:cNvSpPr>
          <p:nvPr>
            <p:ph sz="quarter" idx="2"/>
          </p:nvPr>
        </p:nvSpPr>
        <p:spPr>
          <a:xfrm>
            <a:off x="228600" y="2438400"/>
            <a:ext cx="3657600" cy="4419600"/>
          </a:xfrm>
        </p:spPr>
        <p:txBody>
          <a:bodyPr>
            <a:normAutofit lnSpcReduction="10000"/>
            <a:scene3d>
              <a:camera prst="orthographicFront"/>
              <a:lightRig rig="threePt" dir="t"/>
            </a:scene3d>
            <a:sp3d extrusionH="57150">
              <a:bevelT w="38100" h="38100"/>
            </a:sp3d>
          </a:bodyPr>
          <a:lstStyle/>
          <a:p>
            <a:pPr marL="514350" indent="-514350">
              <a:buFont typeface="+mj-lt"/>
              <a:buAutoNum type="arabicPeriod"/>
            </a:pPr>
            <a:r>
              <a:rPr lang="en-US" sz="3200" b="1" dirty="0">
                <a:solidFill>
                  <a:srgbClr val="7030A0"/>
                </a:solidFill>
              </a:rPr>
              <a:t>King Saul </a:t>
            </a:r>
            <a:r>
              <a:rPr lang="en-US" sz="2000" dirty="0"/>
              <a:t>[1062 BC]</a:t>
            </a:r>
            <a:r>
              <a:rPr lang="en-US" sz="1600" dirty="0"/>
              <a:t>  </a:t>
            </a:r>
            <a:br>
              <a:rPr lang="en-US" sz="1600" dirty="0"/>
            </a:br>
            <a:r>
              <a:rPr lang="en-US" sz="2200" dirty="0"/>
              <a:t>1 Sam 20:5; 20:18; 20:24</a:t>
            </a:r>
            <a:endParaRPr lang="en-US" sz="2600" dirty="0"/>
          </a:p>
          <a:p>
            <a:pPr marL="514350" indent="-514350">
              <a:buFont typeface="+mj-lt"/>
              <a:buAutoNum type="arabicPeriod"/>
            </a:pPr>
            <a:r>
              <a:rPr lang="en-US" sz="3200" b="1" dirty="0">
                <a:solidFill>
                  <a:srgbClr val="7030A0"/>
                </a:solidFill>
              </a:rPr>
              <a:t>King David</a:t>
            </a:r>
            <a:r>
              <a:rPr lang="en-US" b="1" dirty="0">
                <a:solidFill>
                  <a:srgbClr val="7030A0"/>
                </a:solidFill>
              </a:rPr>
              <a:t>  </a:t>
            </a:r>
            <a:br>
              <a:rPr lang="en-US" sz="2000" b="1" dirty="0">
                <a:solidFill>
                  <a:srgbClr val="7030A0"/>
                </a:solidFill>
              </a:rPr>
            </a:br>
            <a:r>
              <a:rPr lang="en-US" sz="2000" b="1" dirty="0">
                <a:solidFill>
                  <a:srgbClr val="7030A0"/>
                </a:solidFill>
              </a:rPr>
              <a:t> </a:t>
            </a:r>
            <a:r>
              <a:rPr lang="en-US" sz="2000" dirty="0"/>
              <a:t>[1030 BC]</a:t>
            </a:r>
            <a:r>
              <a:rPr lang="en-US" sz="2400" dirty="0"/>
              <a:t>  </a:t>
            </a:r>
            <a:br>
              <a:rPr lang="en-US" sz="2400" dirty="0"/>
            </a:br>
            <a:r>
              <a:rPr lang="en-US" sz="2200" dirty="0"/>
              <a:t>Psalm 81:3</a:t>
            </a:r>
            <a:endParaRPr lang="en-US" sz="3000" dirty="0"/>
          </a:p>
          <a:p>
            <a:pPr marL="514350" indent="-514350">
              <a:buFont typeface="+mj-lt"/>
              <a:buAutoNum type="arabicPeriod"/>
            </a:pPr>
            <a:r>
              <a:rPr lang="en-US" sz="3200" b="1" dirty="0">
                <a:solidFill>
                  <a:srgbClr val="7030A0"/>
                </a:solidFill>
              </a:rPr>
              <a:t>King Solomon </a:t>
            </a:r>
            <a:br>
              <a:rPr lang="en-US" b="1" dirty="0">
                <a:solidFill>
                  <a:srgbClr val="7030A0"/>
                </a:solidFill>
              </a:rPr>
            </a:br>
            <a:r>
              <a:rPr lang="en-US" sz="2000" b="1" dirty="0">
                <a:solidFill>
                  <a:srgbClr val="7030A0"/>
                </a:solidFill>
              </a:rPr>
              <a:t> </a:t>
            </a:r>
            <a:r>
              <a:rPr lang="en-US" sz="2000" dirty="0"/>
              <a:t>[1017-1004 BC]</a:t>
            </a:r>
            <a:r>
              <a:rPr lang="en-US" sz="2400" dirty="0"/>
              <a:t>  </a:t>
            </a:r>
            <a:br>
              <a:rPr lang="en-US" sz="2400" dirty="0"/>
            </a:br>
            <a:r>
              <a:rPr lang="en-US" sz="1900" dirty="0"/>
              <a:t>1 Chron 23:31;   </a:t>
            </a:r>
            <a:br>
              <a:rPr lang="en-US" sz="1900" dirty="0"/>
            </a:br>
            <a:r>
              <a:rPr lang="en-US" sz="1900" dirty="0"/>
              <a:t>2 Chron 2:4;   8:13</a:t>
            </a:r>
          </a:p>
          <a:p>
            <a:pPr marL="514350" indent="-514350">
              <a:buFont typeface="+mj-lt"/>
              <a:buAutoNum type="arabicPeriod" startAt="4"/>
            </a:pPr>
            <a:r>
              <a:rPr lang="en-US" sz="3200" b="1" dirty="0">
                <a:solidFill>
                  <a:srgbClr val="0070C0"/>
                </a:solidFill>
              </a:rPr>
              <a:t>Elisha</a:t>
            </a:r>
            <a:r>
              <a:rPr lang="en-US" sz="3200" dirty="0"/>
              <a:t>  </a:t>
            </a:r>
            <a:r>
              <a:rPr lang="en-US" sz="2000" dirty="0"/>
              <a:t>[895 BC]</a:t>
            </a:r>
            <a:br>
              <a:rPr lang="en-US" sz="2000" dirty="0"/>
            </a:br>
            <a:r>
              <a:rPr lang="en-US" sz="2200" dirty="0"/>
              <a:t>2 Kings 4:23</a:t>
            </a:r>
          </a:p>
          <a:p>
            <a:pPr marL="514350" indent="-514350">
              <a:buFont typeface="+mj-lt"/>
              <a:buAutoNum type="arabicPeriod"/>
            </a:pPr>
            <a:endParaRPr lang="en-US" sz="3200" dirty="0"/>
          </a:p>
        </p:txBody>
      </p:sp>
      <p:sp>
        <p:nvSpPr>
          <p:cNvPr id="10" name="Content Placeholder 9"/>
          <p:cNvSpPr>
            <a:spLocks noGrp="1"/>
          </p:cNvSpPr>
          <p:nvPr>
            <p:ph sz="quarter" idx="4"/>
          </p:nvPr>
        </p:nvSpPr>
        <p:spPr>
          <a:xfrm>
            <a:off x="8699500" y="2438400"/>
            <a:ext cx="3733800" cy="4267200"/>
          </a:xfrm>
        </p:spPr>
        <p:txBody>
          <a:bodyPr>
            <a:normAutofit lnSpcReduction="10000"/>
            <a:scene3d>
              <a:camera prst="orthographicFront"/>
              <a:lightRig rig="threePt" dir="t"/>
            </a:scene3d>
            <a:sp3d extrusionH="57150">
              <a:bevelT w="38100" h="38100"/>
            </a:sp3d>
          </a:bodyPr>
          <a:lstStyle/>
          <a:p>
            <a:pPr marL="514350" indent="-514350">
              <a:buFont typeface="+mj-lt"/>
              <a:buAutoNum type="arabicPeriod" startAt="9"/>
            </a:pPr>
            <a:r>
              <a:rPr lang="en-US" sz="3200" b="1" dirty="0">
                <a:solidFill>
                  <a:srgbClr val="0070C0"/>
                </a:solidFill>
              </a:rPr>
              <a:t>Ezekiel</a:t>
            </a:r>
            <a:r>
              <a:rPr lang="en-US" dirty="0"/>
              <a:t>  </a:t>
            </a:r>
            <a:r>
              <a:rPr lang="en-US" sz="2000" dirty="0"/>
              <a:t>[574 BC]</a:t>
            </a:r>
            <a:br>
              <a:rPr lang="en-US" sz="2000" dirty="0"/>
            </a:br>
            <a:r>
              <a:rPr lang="en-US" sz="2200" dirty="0"/>
              <a:t>Ezekiel 45:17;  46:1, 3, 6</a:t>
            </a:r>
          </a:p>
          <a:p>
            <a:pPr marL="514350" indent="-514350">
              <a:buFont typeface="+mj-lt"/>
              <a:buAutoNum type="arabicPeriod" startAt="9"/>
            </a:pPr>
            <a:r>
              <a:rPr lang="en-US" sz="3200" b="1" dirty="0" err="1">
                <a:solidFill>
                  <a:srgbClr val="00B050"/>
                </a:solidFill>
              </a:rPr>
              <a:t>Zerubbabel</a:t>
            </a:r>
            <a:r>
              <a:rPr lang="en-US" b="1" dirty="0">
                <a:solidFill>
                  <a:srgbClr val="00B050"/>
                </a:solidFill>
              </a:rPr>
              <a:t> </a:t>
            </a:r>
            <a:br>
              <a:rPr lang="en-US" b="1" dirty="0">
                <a:solidFill>
                  <a:srgbClr val="00B050"/>
                </a:solidFill>
              </a:rPr>
            </a:br>
            <a:r>
              <a:rPr lang="en-US" sz="2000" dirty="0"/>
              <a:t>[538-516 BC]</a:t>
            </a:r>
            <a:br>
              <a:rPr lang="en-US" sz="2000" dirty="0"/>
            </a:br>
            <a:r>
              <a:rPr lang="en-US" sz="2200" dirty="0"/>
              <a:t>Ezra 3:5</a:t>
            </a:r>
            <a:r>
              <a:rPr lang="en-US" sz="2200" b="1" dirty="0">
                <a:solidFill>
                  <a:srgbClr val="00B050"/>
                </a:solidFill>
              </a:rPr>
              <a:t>  </a:t>
            </a:r>
          </a:p>
          <a:p>
            <a:pPr marL="514350" indent="-514350">
              <a:buFont typeface="+mj-lt"/>
              <a:buAutoNum type="arabicPeriod" startAt="9"/>
            </a:pPr>
            <a:r>
              <a:rPr lang="en-US" sz="3200" b="1" dirty="0">
                <a:solidFill>
                  <a:srgbClr val="00B050"/>
                </a:solidFill>
              </a:rPr>
              <a:t>Ezra</a:t>
            </a:r>
            <a:r>
              <a:rPr lang="en-US" b="1" dirty="0">
                <a:solidFill>
                  <a:srgbClr val="00B050"/>
                </a:solidFill>
              </a:rPr>
              <a:t>  </a:t>
            </a:r>
            <a:r>
              <a:rPr lang="en-US" sz="2000" dirty="0"/>
              <a:t>[458 BC]</a:t>
            </a:r>
            <a:br>
              <a:rPr lang="en-US" sz="2000" dirty="0"/>
            </a:br>
            <a:r>
              <a:rPr lang="en-US" sz="2200" dirty="0"/>
              <a:t>Ezra 7:1, 5, 6, 10; </a:t>
            </a:r>
            <a:br>
              <a:rPr lang="en-US" sz="2200" dirty="0"/>
            </a:br>
            <a:r>
              <a:rPr lang="en-US" sz="2200" dirty="0" err="1"/>
              <a:t>Neh</a:t>
            </a:r>
            <a:r>
              <a:rPr lang="en-US" sz="2200" dirty="0"/>
              <a:t> 8:1-3, 9</a:t>
            </a:r>
            <a:endParaRPr lang="en-US" sz="2200" b="1" dirty="0"/>
          </a:p>
          <a:p>
            <a:pPr marL="514350" indent="-514350">
              <a:buFont typeface="+mj-lt"/>
              <a:buAutoNum type="arabicPeriod" startAt="9"/>
            </a:pPr>
            <a:r>
              <a:rPr lang="en-US" sz="3200" b="1" dirty="0">
                <a:solidFill>
                  <a:srgbClr val="00B050"/>
                </a:solidFill>
              </a:rPr>
              <a:t>Nehemiah</a:t>
            </a:r>
            <a:r>
              <a:rPr lang="en-US" b="1" dirty="0">
                <a:solidFill>
                  <a:srgbClr val="00B050"/>
                </a:solidFill>
              </a:rPr>
              <a:t> </a:t>
            </a:r>
            <a:br>
              <a:rPr lang="en-US" sz="2000" b="1" dirty="0">
                <a:solidFill>
                  <a:srgbClr val="00B050"/>
                </a:solidFill>
              </a:rPr>
            </a:br>
            <a:r>
              <a:rPr lang="en-US" sz="2000" dirty="0"/>
              <a:t>[445 BC]</a:t>
            </a:r>
            <a:br>
              <a:rPr lang="en-US" sz="2000" dirty="0"/>
            </a:br>
            <a:r>
              <a:rPr lang="en-US" sz="2200" dirty="0" err="1"/>
              <a:t>Neh</a:t>
            </a:r>
            <a:r>
              <a:rPr lang="en-US" sz="2200" dirty="0"/>
              <a:t> 10:33</a:t>
            </a:r>
            <a:endParaRPr lang="en-US" sz="2200" b="1" dirty="0"/>
          </a:p>
        </p:txBody>
      </p:sp>
      <p:sp>
        <p:nvSpPr>
          <p:cNvPr id="2" name="Slide Number Placeholder 4"/>
          <p:cNvSpPr>
            <a:spLocks noGrp="1"/>
          </p:cNvSpPr>
          <p:nvPr>
            <p:ph type="sldNum" sz="quarter" idx="16"/>
          </p:nvPr>
        </p:nvSpPr>
        <p:spPr/>
        <p:txBody>
          <a:bodyPr>
            <a:normAutofit fontScale="85000" lnSpcReduction="20000"/>
          </a:bodyPr>
          <a:lstStyle/>
          <a:p>
            <a:fld id="{AA4C6552-42F6-43F2-A3FB-E92E8C09004E}" type="slidenum">
              <a:rPr lang="en-US" smtClean="0"/>
              <a:t>21</a:t>
            </a:fld>
            <a:endParaRPr lang="en-US" dirty="0"/>
          </a:p>
        </p:txBody>
      </p:sp>
      <p:sp>
        <p:nvSpPr>
          <p:cNvPr id="7" name="Text Placeholder 6"/>
          <p:cNvSpPr>
            <a:spLocks noGrp="1"/>
          </p:cNvSpPr>
          <p:nvPr>
            <p:ph type="body" sz="quarter" idx="1"/>
          </p:nvPr>
        </p:nvSpPr>
        <p:spPr>
          <a:xfrm>
            <a:off x="457200" y="1741127"/>
            <a:ext cx="3048000" cy="640080"/>
          </a:xfrm>
          <a:solidFill>
            <a:schemeClr val="accent2"/>
          </a:solidFill>
          <a:scene3d>
            <a:camera prst="orthographicFront"/>
            <a:lightRig rig="threePt" dir="t"/>
          </a:scene3d>
          <a:sp3d>
            <a:bevelT w="152400" h="50800" prst="softRound"/>
          </a:sp3d>
        </p:spPr>
        <p:txBody>
          <a:bodyPr>
            <a:noAutofit/>
            <a:sp3d extrusionH="57150">
              <a:bevelT w="38100" h="38100"/>
            </a:sp3d>
          </a:bodyPr>
          <a:lstStyle/>
          <a:p>
            <a:pPr algn="ctr"/>
            <a:r>
              <a:rPr lang="en-US" sz="4000" dirty="0">
                <a:ln>
                  <a:solidFill>
                    <a:schemeClr val="bg1"/>
                  </a:solidFill>
                </a:ln>
              </a:rPr>
              <a:t>1062-895 BC</a:t>
            </a:r>
          </a:p>
        </p:txBody>
      </p:sp>
      <p:sp>
        <p:nvSpPr>
          <p:cNvPr id="9" name="Text Placeholder 8"/>
          <p:cNvSpPr>
            <a:spLocks noGrp="1"/>
          </p:cNvSpPr>
          <p:nvPr>
            <p:ph type="body" sz="quarter" idx="3"/>
          </p:nvPr>
        </p:nvSpPr>
        <p:spPr>
          <a:xfrm>
            <a:off x="8699500" y="1752600"/>
            <a:ext cx="3095501" cy="640080"/>
          </a:xfrm>
          <a:solidFill>
            <a:schemeClr val="accent2"/>
          </a:solidFill>
          <a:scene3d>
            <a:camera prst="orthographicFront"/>
            <a:lightRig rig="threePt" dir="t"/>
          </a:scene3d>
          <a:sp3d>
            <a:bevelT w="152400" h="50800" prst="softRound"/>
          </a:sp3d>
        </p:spPr>
        <p:txBody>
          <a:bodyPr>
            <a:noAutofit/>
            <a:sp3d extrusionH="57150">
              <a:bevelT w="38100" h="38100"/>
            </a:sp3d>
          </a:bodyPr>
          <a:lstStyle/>
          <a:p>
            <a:pPr algn="ctr"/>
            <a:r>
              <a:rPr lang="en-US" sz="4000" dirty="0">
                <a:ln>
                  <a:solidFill>
                    <a:schemeClr val="bg1"/>
                  </a:solidFill>
                </a:ln>
              </a:rPr>
              <a:t>701-445 BC</a:t>
            </a:r>
          </a:p>
        </p:txBody>
      </p:sp>
      <p:pic>
        <p:nvPicPr>
          <p:cNvPr id="6" name="Picture 2" descr="C:\Users\Rae\Desktop\moses pointing edit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8100"/>
            <a:ext cx="1219200" cy="163830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11" name="Text Placeholder 8"/>
          <p:cNvSpPr txBox="1">
            <a:spLocks/>
          </p:cNvSpPr>
          <p:nvPr/>
        </p:nvSpPr>
        <p:spPr>
          <a:xfrm>
            <a:off x="3810000" y="1752600"/>
            <a:ext cx="3019301" cy="640080"/>
          </a:xfrm>
          <a:prstGeom prst="rect">
            <a:avLst/>
          </a:prstGeom>
          <a:solidFill>
            <a:schemeClr val="accent2"/>
          </a:solidFill>
          <a:scene3d>
            <a:camera prst="orthographicFront"/>
            <a:lightRig rig="threePt" dir="t"/>
          </a:scene3d>
          <a:sp3d>
            <a:bevelT w="152400" h="50800" prst="softRound"/>
          </a:sp3d>
        </p:spPr>
        <p:txBody>
          <a:bodyPr vert="horz" rtlCol="0" anchor="ctr">
            <a:noAutofit/>
            <a:sp3d extrusionH="57150">
              <a:bevelT w="38100" h="38100"/>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r>
              <a:rPr lang="en-US" sz="4000" dirty="0">
                <a:ln>
                  <a:solidFill>
                    <a:schemeClr val="bg1"/>
                  </a:solidFill>
                </a:ln>
              </a:rPr>
              <a:t>787-726 BC</a:t>
            </a:r>
          </a:p>
        </p:txBody>
      </p:sp>
      <p:sp>
        <p:nvSpPr>
          <p:cNvPr id="14" name="Content Placeholder 7"/>
          <p:cNvSpPr txBox="1">
            <a:spLocks/>
          </p:cNvSpPr>
          <p:nvPr/>
        </p:nvSpPr>
        <p:spPr>
          <a:xfrm>
            <a:off x="3810000" y="2438400"/>
            <a:ext cx="3505200" cy="4419600"/>
          </a:xfrm>
          <a:prstGeom prst="rect">
            <a:avLst/>
          </a:prstGeom>
        </p:spPr>
        <p:txBody>
          <a:bodyPr vert="horz">
            <a:normAutofit/>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indent="-514350">
              <a:buFont typeface="+mj-lt"/>
              <a:buAutoNum type="arabicPeriod" startAt="5"/>
            </a:pPr>
            <a:r>
              <a:rPr lang="en-US" sz="3200" b="1" dirty="0">
                <a:solidFill>
                  <a:srgbClr val="0070C0"/>
                </a:solidFill>
              </a:rPr>
              <a:t>Amos</a:t>
            </a:r>
            <a:r>
              <a:rPr lang="en-US" sz="3200" dirty="0"/>
              <a:t>  </a:t>
            </a:r>
            <a:r>
              <a:rPr lang="en-US" sz="2000" dirty="0"/>
              <a:t>[787 BC]</a:t>
            </a:r>
            <a:br>
              <a:rPr lang="en-US" sz="2000" dirty="0"/>
            </a:br>
            <a:r>
              <a:rPr lang="en-US" sz="2200" dirty="0"/>
              <a:t>Amos 8:5 </a:t>
            </a:r>
          </a:p>
          <a:p>
            <a:pPr marL="514350" indent="-514350">
              <a:buFont typeface="+mj-lt"/>
              <a:buAutoNum type="arabicPeriod" startAt="5"/>
            </a:pPr>
            <a:r>
              <a:rPr lang="en-US" sz="3200" b="1" dirty="0">
                <a:solidFill>
                  <a:srgbClr val="0070C0"/>
                </a:solidFill>
              </a:rPr>
              <a:t>Hosea</a:t>
            </a:r>
            <a:r>
              <a:rPr lang="en-US" sz="3200" dirty="0"/>
              <a:t>  </a:t>
            </a:r>
            <a:r>
              <a:rPr lang="en-US" sz="2000" dirty="0"/>
              <a:t>[785 BC]</a:t>
            </a:r>
            <a:br>
              <a:rPr lang="en-US" sz="2000" dirty="0"/>
            </a:br>
            <a:r>
              <a:rPr lang="en-US" sz="2200" dirty="0"/>
              <a:t>Hosea 2:11 </a:t>
            </a:r>
          </a:p>
          <a:p>
            <a:pPr marL="514350" indent="-514350">
              <a:buFont typeface="+mj-lt"/>
              <a:buAutoNum type="arabicPeriod" startAt="7"/>
            </a:pPr>
            <a:r>
              <a:rPr lang="en-US" sz="3200" b="1" dirty="0">
                <a:solidFill>
                  <a:srgbClr val="0070C0"/>
                </a:solidFill>
              </a:rPr>
              <a:t>Isaiah</a:t>
            </a:r>
            <a:r>
              <a:rPr lang="en-US" sz="2400" dirty="0"/>
              <a:t>  </a:t>
            </a:r>
            <a:r>
              <a:rPr lang="en-US" sz="2000" dirty="0"/>
              <a:t>[760 &amp; 698 BC]</a:t>
            </a:r>
            <a:br>
              <a:rPr lang="en-US" sz="2000" dirty="0"/>
            </a:br>
            <a:r>
              <a:rPr lang="en-US" sz="2200" dirty="0"/>
              <a:t>Isa 1:13, 14;   Isa 66:23</a:t>
            </a:r>
          </a:p>
          <a:p>
            <a:pPr marL="514350" indent="-514350">
              <a:buFont typeface="+mj-lt"/>
              <a:buAutoNum type="arabicPeriod" startAt="7"/>
            </a:pPr>
            <a:r>
              <a:rPr lang="en-US" sz="3200" b="1" dirty="0">
                <a:solidFill>
                  <a:srgbClr val="7030A0"/>
                </a:solidFill>
              </a:rPr>
              <a:t>King Hezekiah</a:t>
            </a:r>
            <a:r>
              <a:rPr lang="en-US" sz="3200" dirty="0">
                <a:solidFill>
                  <a:srgbClr val="7030A0"/>
                </a:solidFill>
              </a:rPr>
              <a:t> </a:t>
            </a:r>
            <a:br>
              <a:rPr lang="en-US" sz="2700" dirty="0"/>
            </a:br>
            <a:r>
              <a:rPr lang="en-US" sz="2000" dirty="0"/>
              <a:t>[726 BC]</a:t>
            </a:r>
            <a:br>
              <a:rPr lang="en-US" sz="2000" dirty="0"/>
            </a:br>
            <a:r>
              <a:rPr lang="en-US" sz="2200" dirty="0"/>
              <a:t>2 Chron 31:3</a:t>
            </a:r>
          </a:p>
          <a:p>
            <a:pPr marL="514350" indent="-514350">
              <a:buFont typeface="+mj-lt"/>
              <a:buAutoNum type="arabicPeriod" startAt="4"/>
            </a:pPr>
            <a:endParaRPr lang="en-US" sz="2400" dirty="0"/>
          </a:p>
          <a:p>
            <a:pPr marL="514350" indent="-514350">
              <a:buFont typeface="+mj-lt"/>
              <a:buAutoNum type="arabicPeriod" startAt="4"/>
            </a:pPr>
            <a:endParaRPr lang="en-US" sz="3200" dirty="0"/>
          </a:p>
          <a:p>
            <a:pPr marL="514350" indent="-514350">
              <a:buFont typeface="+mj-lt"/>
              <a:buAutoNum type="arabicPeriod"/>
            </a:pPr>
            <a:endParaRPr lang="en-US" sz="3200" dirty="0"/>
          </a:p>
        </p:txBody>
      </p:sp>
      <p:sp>
        <p:nvSpPr>
          <p:cNvPr id="15" name="TextBox 14"/>
          <p:cNvSpPr txBox="1"/>
          <p:nvPr/>
        </p:nvSpPr>
        <p:spPr>
          <a:xfrm>
            <a:off x="7403084" y="2224748"/>
            <a:ext cx="759460" cy="4401205"/>
          </a:xfrm>
          <a:prstGeom prst="rect">
            <a:avLst/>
          </a:prstGeom>
          <a:solidFill>
            <a:schemeClr val="accent1"/>
          </a:solidFill>
          <a:scene3d>
            <a:camera prst="orthographicFront"/>
            <a:lightRig rig="threePt" dir="t"/>
          </a:scene3d>
          <a:sp3d>
            <a:bevelT w="152400" h="50800" prst="softRound"/>
          </a:sp3d>
        </p:spPr>
        <p:txBody>
          <a:bodyPr wrap="square" rtlCol="0">
            <a:spAutoFit/>
            <a:sp3d extrusionH="57150">
              <a:bevelT h="25400" prst="softRound"/>
            </a:sp3d>
          </a:bodyPr>
          <a:lstStyle/>
          <a:p>
            <a:pPr algn="ctr"/>
            <a:r>
              <a:rPr lang="en-US" sz="4000" b="1" dirty="0">
                <a:ln>
                  <a:solidFill>
                    <a:schemeClr val="accent4">
                      <a:lumMod val="75000"/>
                    </a:schemeClr>
                  </a:solidFill>
                </a:ln>
                <a:solidFill>
                  <a:schemeClr val="accent4">
                    <a:lumMod val="75000"/>
                  </a:schemeClr>
                </a:solidFill>
                <a:latin typeface="Comic Sans MS" pitchFamily="66" charset="0"/>
              </a:rPr>
              <a:t>S</a:t>
            </a:r>
            <a:br>
              <a:rPr lang="en-US" sz="4000" b="1" dirty="0">
                <a:ln>
                  <a:solidFill>
                    <a:schemeClr val="accent4">
                      <a:lumMod val="75000"/>
                    </a:schemeClr>
                  </a:solidFill>
                </a:ln>
                <a:solidFill>
                  <a:schemeClr val="accent4">
                    <a:lumMod val="75000"/>
                  </a:schemeClr>
                </a:solidFill>
                <a:latin typeface="Comic Sans MS" pitchFamily="66" charset="0"/>
              </a:rPr>
            </a:br>
            <a:r>
              <a:rPr lang="en-US" sz="4000" b="1" dirty="0">
                <a:ln>
                  <a:solidFill>
                    <a:schemeClr val="accent4">
                      <a:lumMod val="75000"/>
                    </a:schemeClr>
                  </a:solidFill>
                </a:ln>
                <a:solidFill>
                  <a:schemeClr val="accent4">
                    <a:lumMod val="75000"/>
                  </a:schemeClr>
                </a:solidFill>
                <a:latin typeface="Comic Sans MS" pitchFamily="66" charset="0"/>
              </a:rPr>
              <a:t>U</a:t>
            </a:r>
            <a:br>
              <a:rPr lang="en-US" sz="4000" b="1" dirty="0">
                <a:ln>
                  <a:solidFill>
                    <a:schemeClr val="accent4">
                      <a:lumMod val="75000"/>
                    </a:schemeClr>
                  </a:solidFill>
                </a:ln>
                <a:solidFill>
                  <a:schemeClr val="accent4">
                    <a:lumMod val="75000"/>
                  </a:schemeClr>
                </a:solidFill>
                <a:latin typeface="Comic Sans MS" pitchFamily="66" charset="0"/>
              </a:rPr>
            </a:br>
            <a:r>
              <a:rPr lang="en-US" sz="4000" b="1" dirty="0">
                <a:ln>
                  <a:solidFill>
                    <a:schemeClr val="accent4">
                      <a:lumMod val="75000"/>
                    </a:schemeClr>
                  </a:solidFill>
                </a:ln>
                <a:solidFill>
                  <a:schemeClr val="accent4">
                    <a:lumMod val="75000"/>
                  </a:schemeClr>
                </a:solidFill>
                <a:latin typeface="Comic Sans MS" pitchFamily="66" charset="0"/>
              </a:rPr>
              <a:t>N</a:t>
            </a:r>
            <a:br>
              <a:rPr lang="en-US" sz="4000" b="1" dirty="0">
                <a:ln>
                  <a:solidFill>
                    <a:schemeClr val="accent4">
                      <a:lumMod val="75000"/>
                    </a:schemeClr>
                  </a:solidFill>
                </a:ln>
                <a:solidFill>
                  <a:schemeClr val="accent4">
                    <a:lumMod val="75000"/>
                  </a:schemeClr>
                </a:solidFill>
                <a:latin typeface="Comic Sans MS" pitchFamily="66" charset="0"/>
              </a:rPr>
            </a:br>
            <a:r>
              <a:rPr lang="en-US" sz="4000" b="1" dirty="0">
                <a:ln>
                  <a:solidFill>
                    <a:schemeClr val="accent4">
                      <a:lumMod val="75000"/>
                    </a:schemeClr>
                  </a:solidFill>
                </a:ln>
                <a:solidFill>
                  <a:schemeClr val="accent4">
                    <a:lumMod val="75000"/>
                  </a:schemeClr>
                </a:solidFill>
                <a:latin typeface="Comic Sans MS" pitchFamily="66" charset="0"/>
              </a:rPr>
              <a:t>D</a:t>
            </a:r>
            <a:br>
              <a:rPr lang="en-US" sz="4000" b="1" dirty="0">
                <a:ln>
                  <a:solidFill>
                    <a:schemeClr val="accent4">
                      <a:lumMod val="75000"/>
                    </a:schemeClr>
                  </a:solidFill>
                </a:ln>
                <a:solidFill>
                  <a:schemeClr val="accent4">
                    <a:lumMod val="75000"/>
                  </a:schemeClr>
                </a:solidFill>
                <a:latin typeface="Comic Sans MS" pitchFamily="66" charset="0"/>
              </a:rPr>
            </a:br>
            <a:r>
              <a:rPr lang="en-US" sz="4000" b="1" dirty="0">
                <a:ln>
                  <a:solidFill>
                    <a:schemeClr val="accent4">
                      <a:lumMod val="75000"/>
                    </a:schemeClr>
                  </a:solidFill>
                </a:ln>
                <a:solidFill>
                  <a:schemeClr val="accent4">
                    <a:lumMod val="75000"/>
                  </a:schemeClr>
                </a:solidFill>
                <a:latin typeface="Comic Sans MS" pitchFamily="66" charset="0"/>
              </a:rPr>
              <a:t>I</a:t>
            </a:r>
            <a:br>
              <a:rPr lang="en-US" sz="4000" b="1" dirty="0">
                <a:ln>
                  <a:solidFill>
                    <a:schemeClr val="accent4">
                      <a:lumMod val="75000"/>
                    </a:schemeClr>
                  </a:solidFill>
                </a:ln>
                <a:solidFill>
                  <a:schemeClr val="accent4">
                    <a:lumMod val="75000"/>
                  </a:schemeClr>
                </a:solidFill>
                <a:latin typeface="Comic Sans MS" pitchFamily="66" charset="0"/>
              </a:rPr>
            </a:br>
            <a:r>
              <a:rPr lang="en-US" sz="4000" b="1" dirty="0">
                <a:ln>
                  <a:solidFill>
                    <a:schemeClr val="accent4">
                      <a:lumMod val="75000"/>
                    </a:schemeClr>
                  </a:solidFill>
                </a:ln>
                <a:solidFill>
                  <a:schemeClr val="accent4">
                    <a:lumMod val="75000"/>
                  </a:schemeClr>
                </a:solidFill>
                <a:latin typeface="Comic Sans MS" pitchFamily="66" charset="0"/>
              </a:rPr>
              <a:t>A</a:t>
            </a:r>
            <a:br>
              <a:rPr lang="en-US" sz="4000" b="1" dirty="0">
                <a:ln>
                  <a:solidFill>
                    <a:schemeClr val="accent4">
                      <a:lumMod val="75000"/>
                    </a:schemeClr>
                  </a:solidFill>
                </a:ln>
                <a:solidFill>
                  <a:schemeClr val="accent4">
                    <a:lumMod val="75000"/>
                  </a:schemeClr>
                </a:solidFill>
                <a:latin typeface="Comic Sans MS" pitchFamily="66" charset="0"/>
              </a:rPr>
            </a:br>
            <a:r>
              <a:rPr lang="en-US" sz="4000" b="1" dirty="0">
                <a:ln>
                  <a:solidFill>
                    <a:schemeClr val="accent4">
                      <a:lumMod val="75000"/>
                    </a:schemeClr>
                  </a:solidFill>
                </a:ln>
                <a:solidFill>
                  <a:schemeClr val="accent4">
                    <a:lumMod val="75000"/>
                  </a:schemeClr>
                </a:solidFill>
                <a:latin typeface="Comic Sans MS" pitchFamily="66" charset="0"/>
              </a:rPr>
              <a:t>L</a:t>
            </a:r>
          </a:p>
        </p:txBody>
      </p:sp>
      <p:sp>
        <p:nvSpPr>
          <p:cNvPr id="16" name="Text Placeholder 8"/>
          <p:cNvSpPr txBox="1">
            <a:spLocks/>
          </p:cNvSpPr>
          <p:nvPr/>
        </p:nvSpPr>
        <p:spPr>
          <a:xfrm>
            <a:off x="7040880" y="1764792"/>
            <a:ext cx="1457960" cy="452120"/>
          </a:xfrm>
          <a:prstGeom prst="rect">
            <a:avLst/>
          </a:prstGeom>
          <a:solidFill>
            <a:schemeClr val="accent1"/>
          </a:solidFill>
          <a:scene3d>
            <a:camera prst="orthographicFront"/>
            <a:lightRig rig="threePt" dir="t"/>
          </a:scene3d>
          <a:sp3d>
            <a:bevelT w="152400" h="50800" prst="softRound"/>
          </a:sp3d>
        </p:spPr>
        <p:txBody>
          <a:bodyPr vert="horz" rtlCol="0" anchor="ctr">
            <a:noAutofit/>
            <a:sp3d extrusionH="57150">
              <a:bevelT w="38100" h="38100"/>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r>
              <a:rPr lang="en-US" sz="3200" dirty="0">
                <a:ln>
                  <a:solidFill>
                    <a:schemeClr val="bg1"/>
                  </a:solidFill>
                </a:ln>
                <a:solidFill>
                  <a:srgbClr val="FFFF00"/>
                </a:solidFill>
              </a:rPr>
              <a:t>701 BC</a:t>
            </a:r>
          </a:p>
        </p:txBody>
      </p:sp>
      <p:sp>
        <p:nvSpPr>
          <p:cNvPr id="3" name="Oval 2"/>
          <p:cNvSpPr/>
          <p:nvPr/>
        </p:nvSpPr>
        <p:spPr>
          <a:xfrm>
            <a:off x="-660763" y="-1905000"/>
            <a:ext cx="1447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663837" y="-2537460"/>
            <a:ext cx="1447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55785" y="-2049740"/>
            <a:ext cx="8813631" cy="2062103"/>
          </a:xfrm>
          <a:prstGeom prst="rect">
            <a:avLst/>
          </a:prstGeom>
          <a:noFill/>
        </p:spPr>
        <p:txBody>
          <a:bodyPr wrap="none" lIns="91440" tIns="45720" rIns="91440" bIns="45720">
            <a:spAutoFit/>
          </a:bodyPr>
          <a:lstStyle/>
          <a:p>
            <a:pPr algn="ctr"/>
            <a: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1450-1060=390 – Moses to Saul – all approx. dates</a:t>
            </a:r>
          </a:p>
          <a:p>
            <a:pPr algn="ctr"/>
            <a: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1450-450=1000  Moses to Nehemiah</a:t>
            </a:r>
          </a:p>
          <a:p>
            <a:pPr algn="ctr"/>
            <a: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1060-700=360  Saul to </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Hezek</a:t>
            </a:r>
            <a: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iah </a:t>
            </a:r>
          </a:p>
          <a:p>
            <a:pPr algn="ct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1060-445=615  Saul to Nehemiah</a:t>
            </a:r>
            <a:endPar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39550562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1000"/>
                                        <p:tgtEl>
                                          <p:spTgt spid="8">
                                            <p:txEl>
                                              <p:pRg st="3" end="3"/>
                                            </p:txEl>
                                          </p:spTgt>
                                        </p:tgtEl>
                                      </p:cBhvr>
                                    </p:animEffect>
                                    <p:anim calcmode="lin" valueType="num">
                                      <p:cBhvr>
                                        <p:cTn id="2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fade">
                                      <p:cBhvr>
                                        <p:cTn id="32" dur="1000"/>
                                        <p:tgtEl>
                                          <p:spTgt spid="14">
                                            <p:txEl>
                                              <p:pRg st="0" end="0"/>
                                            </p:txEl>
                                          </p:spTgt>
                                        </p:tgtEl>
                                      </p:cBhvr>
                                    </p:animEffect>
                                    <p:anim calcmode="lin" valueType="num">
                                      <p:cBhvr>
                                        <p:cTn id="3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nodeType="afterEffect">
                                  <p:stCondLst>
                                    <p:cond delay="0"/>
                                  </p:stCondLst>
                                  <p:childTnLst>
                                    <p:set>
                                      <p:cBhvr>
                                        <p:cTn id="37" dur="1" fill="hold">
                                          <p:stCondLst>
                                            <p:cond delay="0"/>
                                          </p:stCondLst>
                                        </p:cTn>
                                        <p:tgtEl>
                                          <p:spTgt spid="14">
                                            <p:txEl>
                                              <p:pRg st="1" end="1"/>
                                            </p:txEl>
                                          </p:spTgt>
                                        </p:tgtEl>
                                        <p:attrNameLst>
                                          <p:attrName>style.visibility</p:attrName>
                                        </p:attrNameLst>
                                      </p:cBhvr>
                                      <p:to>
                                        <p:strVal val="visible"/>
                                      </p:to>
                                    </p:set>
                                    <p:animEffect transition="in" filter="fade">
                                      <p:cBhvr>
                                        <p:cTn id="38" dur="1000"/>
                                        <p:tgtEl>
                                          <p:spTgt spid="14">
                                            <p:txEl>
                                              <p:pRg st="1" end="1"/>
                                            </p:txEl>
                                          </p:spTgt>
                                        </p:tgtEl>
                                      </p:cBhvr>
                                    </p:animEffect>
                                    <p:anim calcmode="lin" valueType="num">
                                      <p:cBhvr>
                                        <p:cTn id="39"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nodeType="afterEffect">
                                  <p:stCondLst>
                                    <p:cond delay="0"/>
                                  </p:stCondLst>
                                  <p:childTnLst>
                                    <p:set>
                                      <p:cBhvr>
                                        <p:cTn id="43" dur="1" fill="hold">
                                          <p:stCondLst>
                                            <p:cond delay="0"/>
                                          </p:stCondLst>
                                        </p:cTn>
                                        <p:tgtEl>
                                          <p:spTgt spid="14">
                                            <p:txEl>
                                              <p:pRg st="2" end="2"/>
                                            </p:txEl>
                                          </p:spTgt>
                                        </p:tgtEl>
                                        <p:attrNameLst>
                                          <p:attrName>style.visibility</p:attrName>
                                        </p:attrNameLst>
                                      </p:cBhvr>
                                      <p:to>
                                        <p:strVal val="visible"/>
                                      </p:to>
                                    </p:set>
                                    <p:animEffect transition="in" filter="fade">
                                      <p:cBhvr>
                                        <p:cTn id="44" dur="1000"/>
                                        <p:tgtEl>
                                          <p:spTgt spid="14">
                                            <p:txEl>
                                              <p:pRg st="2" end="2"/>
                                            </p:txEl>
                                          </p:spTgt>
                                        </p:tgtEl>
                                      </p:cBhvr>
                                    </p:animEffect>
                                    <p:anim calcmode="lin" valueType="num">
                                      <p:cBhvr>
                                        <p:cTn id="45"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nodeType="afterEffect">
                                  <p:stCondLst>
                                    <p:cond delay="0"/>
                                  </p:stCondLst>
                                  <p:childTnLst>
                                    <p:set>
                                      <p:cBhvr>
                                        <p:cTn id="49" dur="1" fill="hold">
                                          <p:stCondLst>
                                            <p:cond delay="0"/>
                                          </p:stCondLst>
                                        </p:cTn>
                                        <p:tgtEl>
                                          <p:spTgt spid="14">
                                            <p:txEl>
                                              <p:pRg st="3" end="3"/>
                                            </p:txEl>
                                          </p:spTgt>
                                        </p:tgtEl>
                                        <p:attrNameLst>
                                          <p:attrName>style.visibility</p:attrName>
                                        </p:attrNameLst>
                                      </p:cBhvr>
                                      <p:to>
                                        <p:strVal val="visible"/>
                                      </p:to>
                                    </p:set>
                                    <p:animEffect transition="in" filter="fade">
                                      <p:cBhvr>
                                        <p:cTn id="50" dur="1000"/>
                                        <p:tgtEl>
                                          <p:spTgt spid="14">
                                            <p:txEl>
                                              <p:pRg st="3" end="3"/>
                                            </p:txEl>
                                          </p:spTgt>
                                        </p:tgtEl>
                                      </p:cBhvr>
                                    </p:animEffect>
                                    <p:anim calcmode="lin" valueType="num">
                                      <p:cBhvr>
                                        <p:cTn id="51"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up)">
                                      <p:cBhvr>
                                        <p:cTn id="57" dur="1000"/>
                                        <p:tgtEl>
                                          <p:spTgt spid="16"/>
                                        </p:tgtEl>
                                      </p:cBhvr>
                                    </p:animEffect>
                                  </p:childTnLst>
                                </p:cTn>
                              </p:par>
                            </p:childTnLst>
                          </p:cTn>
                        </p:par>
                        <p:par>
                          <p:cTn id="58" fill="hold">
                            <p:stCondLst>
                              <p:cond delay="1000"/>
                            </p:stCondLst>
                            <p:childTnLst>
                              <p:par>
                                <p:cTn id="59" presetID="22" presetClass="entr" presetSubtype="1"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up)">
                                      <p:cBhvr>
                                        <p:cTn id="61" dur="1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0">
                                            <p:txEl>
                                              <p:pRg st="0" end="0"/>
                                            </p:txEl>
                                          </p:spTgt>
                                        </p:tgtEl>
                                        <p:attrNameLst>
                                          <p:attrName>style.visibility</p:attrName>
                                        </p:attrNameLst>
                                      </p:cBhvr>
                                      <p:to>
                                        <p:strVal val="visible"/>
                                      </p:to>
                                    </p:set>
                                    <p:animEffect transition="in" filter="fade">
                                      <p:cBhvr>
                                        <p:cTn id="66" dur="1000"/>
                                        <p:tgtEl>
                                          <p:spTgt spid="10">
                                            <p:txEl>
                                              <p:pRg st="0" end="0"/>
                                            </p:txEl>
                                          </p:spTgt>
                                        </p:tgtEl>
                                      </p:cBhvr>
                                    </p:animEffect>
                                    <p:anim calcmode="lin" valueType="num">
                                      <p:cBhvr>
                                        <p:cTn id="6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10">
                                            <p:txEl>
                                              <p:pRg st="1" end="1"/>
                                            </p:txEl>
                                          </p:spTgt>
                                        </p:tgtEl>
                                        <p:attrNameLst>
                                          <p:attrName>style.visibility</p:attrName>
                                        </p:attrNameLst>
                                      </p:cBhvr>
                                      <p:to>
                                        <p:strVal val="visible"/>
                                      </p:to>
                                    </p:set>
                                    <p:animEffect transition="in" filter="fade">
                                      <p:cBhvr>
                                        <p:cTn id="72" dur="1000"/>
                                        <p:tgtEl>
                                          <p:spTgt spid="10">
                                            <p:txEl>
                                              <p:pRg st="1" end="1"/>
                                            </p:txEl>
                                          </p:spTgt>
                                        </p:tgtEl>
                                      </p:cBhvr>
                                    </p:animEffect>
                                    <p:anim calcmode="lin" valueType="num">
                                      <p:cBhvr>
                                        <p:cTn id="7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7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75" fill="hold">
                            <p:stCondLst>
                              <p:cond delay="2000"/>
                            </p:stCondLst>
                            <p:childTnLst>
                              <p:par>
                                <p:cTn id="76" presetID="42" presetClass="entr" presetSubtype="0" fill="hold" grpId="0" nodeType="afterEffect">
                                  <p:stCondLst>
                                    <p:cond delay="0"/>
                                  </p:stCondLst>
                                  <p:childTnLst>
                                    <p:set>
                                      <p:cBhvr>
                                        <p:cTn id="77" dur="1" fill="hold">
                                          <p:stCondLst>
                                            <p:cond delay="0"/>
                                          </p:stCondLst>
                                        </p:cTn>
                                        <p:tgtEl>
                                          <p:spTgt spid="10">
                                            <p:txEl>
                                              <p:pRg st="2" end="2"/>
                                            </p:txEl>
                                          </p:spTgt>
                                        </p:tgtEl>
                                        <p:attrNameLst>
                                          <p:attrName>style.visibility</p:attrName>
                                        </p:attrNameLst>
                                      </p:cBhvr>
                                      <p:to>
                                        <p:strVal val="visible"/>
                                      </p:to>
                                    </p:set>
                                    <p:animEffect transition="in" filter="fade">
                                      <p:cBhvr>
                                        <p:cTn id="78" dur="1000"/>
                                        <p:tgtEl>
                                          <p:spTgt spid="10">
                                            <p:txEl>
                                              <p:pRg st="2" end="2"/>
                                            </p:txEl>
                                          </p:spTgt>
                                        </p:tgtEl>
                                      </p:cBhvr>
                                    </p:animEffect>
                                    <p:anim calcmode="lin" valueType="num">
                                      <p:cBhvr>
                                        <p:cTn id="79"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80"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81" fill="hold">
                            <p:stCondLst>
                              <p:cond delay="3000"/>
                            </p:stCondLst>
                            <p:childTnLst>
                              <p:par>
                                <p:cTn id="82" presetID="42" presetClass="entr" presetSubtype="0" fill="hold" grpId="0" nodeType="afterEffect">
                                  <p:stCondLst>
                                    <p:cond delay="0"/>
                                  </p:stCondLst>
                                  <p:childTnLst>
                                    <p:set>
                                      <p:cBhvr>
                                        <p:cTn id="83" dur="1" fill="hold">
                                          <p:stCondLst>
                                            <p:cond delay="0"/>
                                          </p:stCondLst>
                                        </p:cTn>
                                        <p:tgtEl>
                                          <p:spTgt spid="10">
                                            <p:txEl>
                                              <p:pRg st="3" end="3"/>
                                            </p:txEl>
                                          </p:spTgt>
                                        </p:tgtEl>
                                        <p:attrNameLst>
                                          <p:attrName>style.visibility</p:attrName>
                                        </p:attrNameLst>
                                      </p:cBhvr>
                                      <p:to>
                                        <p:strVal val="visible"/>
                                      </p:to>
                                    </p:set>
                                    <p:animEffect transition="in" filter="fade">
                                      <p:cBhvr>
                                        <p:cTn id="84" dur="1000"/>
                                        <p:tgtEl>
                                          <p:spTgt spid="10">
                                            <p:txEl>
                                              <p:pRg st="3" end="3"/>
                                            </p:txEl>
                                          </p:spTgt>
                                        </p:tgtEl>
                                      </p:cBhvr>
                                    </p:animEffect>
                                    <p:anim calcmode="lin" valueType="num">
                                      <p:cBhvr>
                                        <p:cTn id="85"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86"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uiExpand="1" build="p"/>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405289" y="6402021"/>
            <a:ext cx="711200" cy="381000"/>
          </a:xfrm>
        </p:spPr>
        <p:txBody>
          <a:bodyPr/>
          <a:lstStyle/>
          <a:p>
            <a:fld id="{AA4C6552-42F6-43F2-A3FB-E92E8C09004E}" type="slidenum">
              <a:rPr lang="en-US" smtClean="0">
                <a:solidFill>
                  <a:schemeClr val="tx1"/>
                </a:solidFill>
              </a:rPr>
              <a:t>22</a:t>
            </a:fld>
            <a:endParaRPr lang="en-US" dirty="0">
              <a:solidFill>
                <a:schemeClr val="tx1"/>
              </a:solidFill>
            </a:endParaRPr>
          </a:p>
        </p:txBody>
      </p:sp>
      <p:sp>
        <p:nvSpPr>
          <p:cNvPr id="4" name="Title 1"/>
          <p:cNvSpPr txBox="1">
            <a:spLocks/>
          </p:cNvSpPr>
          <p:nvPr/>
        </p:nvSpPr>
        <p:spPr>
          <a:xfrm>
            <a:off x="4239554" y="609600"/>
            <a:ext cx="4511554" cy="646330"/>
          </a:xfrm>
          <a:prstGeom prst="rect">
            <a:avLst/>
          </a:prstGeom>
          <a:solidFill>
            <a:schemeClr val="accent4">
              <a:lumMod val="20000"/>
              <a:lumOff val="80000"/>
            </a:schemeClr>
          </a:solidFill>
          <a:ln w="76200">
            <a:solidFill>
              <a:schemeClr val="bg2">
                <a:lumMod val="50000"/>
              </a:schemeClr>
            </a:solidFill>
          </a:ln>
          <a:scene3d>
            <a:camera prst="orthographicFront"/>
            <a:lightRig rig="flat" dir="tl">
              <a:rot lat="0" lon="0" rev="6600000"/>
            </a:lightRig>
          </a:scene3d>
          <a:sp3d>
            <a:bevelT/>
          </a:sp3d>
        </p:spPr>
        <p:txBody>
          <a:bodyPr>
            <a:noAutofit/>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3200" b="1" dirty="0">
                <a:ln w="11430"/>
                <a:solidFill>
                  <a:schemeClr val="bg2">
                    <a:lumMod val="50000"/>
                  </a:schemeClr>
                </a:solidFill>
                <a:effectLst>
                  <a:outerShdw blurRad="50800" dist="39000" dir="5460000" algn="tl">
                    <a:srgbClr val="000000">
                      <a:alpha val="38000"/>
                    </a:srgbClr>
                  </a:outerShdw>
                </a:effectLst>
              </a:rPr>
              <a:t>In the complete study:</a:t>
            </a:r>
          </a:p>
        </p:txBody>
      </p:sp>
      <p:sp>
        <p:nvSpPr>
          <p:cNvPr id="6" name="Title 4"/>
          <p:cNvSpPr txBox="1">
            <a:spLocks/>
          </p:cNvSpPr>
          <p:nvPr/>
        </p:nvSpPr>
        <p:spPr>
          <a:xfrm>
            <a:off x="3728967" y="1468299"/>
            <a:ext cx="5447325" cy="2862322"/>
          </a:xfrm>
          <a:prstGeom prst="rect">
            <a:avLst/>
          </a:prstGeom>
          <a:noFill/>
        </p:spPr>
        <p:txBody>
          <a:bodyPr vert="horz" wrap="none" lIns="91440" tIns="45720" rIns="91440" bIns="4572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3600" b="1" dirty="0">
                <a:ln w="11430"/>
                <a:solidFill>
                  <a:srgbClr val="002060"/>
                </a:solidFill>
                <a:effectLst>
                  <a:outerShdw blurRad="50800" dist="39000" dir="5460000" algn="tl">
                    <a:srgbClr val="000000">
                      <a:alpha val="38000"/>
                    </a:srgbClr>
                  </a:outerShdw>
                </a:effectLst>
              </a:rPr>
              <a:t>We will investigate </a:t>
            </a:r>
            <a:br>
              <a:rPr lang="en-US" sz="3600" b="1" dirty="0">
                <a:ln w="11430"/>
                <a:solidFill>
                  <a:srgbClr val="002060"/>
                </a:solidFill>
                <a:effectLst>
                  <a:outerShdw blurRad="50800" dist="39000" dir="5460000" algn="tl">
                    <a:srgbClr val="000000">
                      <a:alpha val="38000"/>
                    </a:srgbClr>
                  </a:outerShdw>
                </a:effectLst>
              </a:rPr>
            </a:br>
            <a:r>
              <a:rPr lang="en-US" sz="3600" b="1" dirty="0">
                <a:ln w="11430"/>
                <a:solidFill>
                  <a:srgbClr val="002060"/>
                </a:solidFill>
                <a:effectLst>
                  <a:outerShdw blurRad="50800" dist="39000" dir="5460000" algn="tl">
                    <a:srgbClr val="000000">
                      <a:alpha val="38000"/>
                    </a:srgbClr>
                  </a:outerShdw>
                </a:effectLst>
              </a:rPr>
              <a:t>12 Great Leaders around </a:t>
            </a:r>
            <a:br>
              <a:rPr lang="en-US" sz="3600" b="1" dirty="0">
                <a:ln w="11430"/>
                <a:solidFill>
                  <a:srgbClr val="002060"/>
                </a:solidFill>
                <a:effectLst>
                  <a:outerShdw blurRad="50800" dist="39000" dir="5460000" algn="tl">
                    <a:srgbClr val="000000">
                      <a:alpha val="38000"/>
                    </a:srgbClr>
                  </a:outerShdw>
                </a:effectLst>
              </a:rPr>
            </a:br>
            <a:r>
              <a:rPr lang="en-US" sz="3600" b="1" dirty="0">
                <a:ln w="11430"/>
                <a:solidFill>
                  <a:srgbClr val="002060"/>
                </a:solidFill>
                <a:effectLst>
                  <a:outerShdw blurRad="50800" dist="39000" dir="5460000" algn="tl">
                    <a:srgbClr val="000000">
                      <a:alpha val="38000"/>
                    </a:srgbClr>
                  </a:outerShdw>
                </a:effectLst>
              </a:rPr>
              <a:t>the 20 </a:t>
            </a:r>
            <a:r>
              <a:rPr lang="en-US" sz="3600" b="1" dirty="0">
                <a:ln w="11430"/>
                <a:solidFill>
                  <a:srgbClr val="C00000"/>
                </a:solidFill>
                <a:effectLst>
                  <a:outerShdw blurRad="50800" dist="39000" dir="5460000" algn="tl">
                    <a:srgbClr val="000000">
                      <a:alpha val="38000"/>
                    </a:srgbClr>
                  </a:outerShdw>
                </a:effectLst>
              </a:rPr>
              <a:t>“new moon” verses</a:t>
            </a:r>
            <a:br>
              <a:rPr lang="en-US" sz="3600" b="1" dirty="0">
                <a:ln w="11430"/>
                <a:solidFill>
                  <a:srgbClr val="C00000"/>
                </a:solidFill>
                <a:effectLst>
                  <a:outerShdw blurRad="50800" dist="39000" dir="5460000" algn="tl">
                    <a:srgbClr val="000000">
                      <a:alpha val="38000"/>
                    </a:srgbClr>
                  </a:outerShdw>
                </a:effectLst>
              </a:rPr>
            </a:br>
            <a:r>
              <a:rPr lang="en-US" sz="3600" b="1" dirty="0">
                <a:ln w="11430"/>
                <a:solidFill>
                  <a:srgbClr val="002060"/>
                </a:solidFill>
                <a:effectLst>
                  <a:outerShdw blurRad="50800" dist="39000" dir="5460000" algn="tl">
                    <a:srgbClr val="000000">
                      <a:alpha val="38000"/>
                    </a:srgbClr>
                  </a:outerShdw>
                </a:effectLst>
              </a:rPr>
              <a:t>to see if they taught from </a:t>
            </a:r>
            <a:br>
              <a:rPr lang="en-US" sz="3600" b="1" dirty="0">
                <a:ln w="11430"/>
                <a:solidFill>
                  <a:srgbClr val="002060"/>
                </a:solidFill>
                <a:effectLst>
                  <a:outerShdw blurRad="50800" dist="39000" dir="5460000" algn="tl">
                    <a:srgbClr val="000000">
                      <a:alpha val="38000"/>
                    </a:srgbClr>
                  </a:outerShdw>
                </a:effectLst>
              </a:rPr>
            </a:br>
            <a:r>
              <a:rPr lang="en-US" sz="3600" b="1" dirty="0">
                <a:ln w="11430"/>
                <a:solidFill>
                  <a:srgbClr val="002060"/>
                </a:solidFill>
                <a:effectLst>
                  <a:outerShdw blurRad="50800" dist="39000" dir="5460000" algn="tl">
                    <a:srgbClr val="000000">
                      <a:alpha val="38000"/>
                    </a:srgbClr>
                  </a:outerShdw>
                </a:effectLst>
              </a:rPr>
              <a:t>Torah or </a:t>
            </a:r>
            <a:r>
              <a:rPr lang="en-US" sz="3600" b="1" dirty="0">
                <a:ln w="11430"/>
                <a:solidFill>
                  <a:srgbClr val="C00000"/>
                </a:solidFill>
                <a:effectLst>
                  <a:outerShdw blurRad="50800" dist="39000" dir="5460000" algn="tl">
                    <a:srgbClr val="000000">
                      <a:alpha val="38000"/>
                    </a:srgbClr>
                  </a:outerShdw>
                </a:effectLst>
              </a:rPr>
              <a:t>other books</a:t>
            </a:r>
            <a:r>
              <a:rPr lang="en-US" sz="3600" b="1" dirty="0">
                <a:ln w="11430"/>
                <a:solidFill>
                  <a:srgbClr val="002060"/>
                </a:solidFill>
                <a:effectLst>
                  <a:outerShdw blurRad="50800" dist="39000" dir="5460000" algn="tl">
                    <a:srgbClr val="000000">
                      <a:alpha val="38000"/>
                    </a:srgbClr>
                  </a:outerShdw>
                </a:effectLst>
              </a:rPr>
              <a:t>! </a:t>
            </a:r>
          </a:p>
        </p:txBody>
      </p:sp>
      <p:pic>
        <p:nvPicPr>
          <p:cNvPr id="8" name="Picture 7" descr="C:\Users\Rae\Desktop\isaiah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497273" y="983920"/>
            <a:ext cx="1525929" cy="1629204"/>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9" name="Picture 2" descr="C:\Users\Rae\Desktop\prophet for circl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235320" y="53679"/>
            <a:ext cx="1385710" cy="156319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10" name="Picture 9" descr="C:\Users\Rae\Desktop\displayFile ed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982200" y="4191771"/>
            <a:ext cx="1753564" cy="1962169"/>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11" name="Picture 2" descr="F:\Moon-Month Study July 2016\Moon Art for PPT\hezekiah edi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363675" y="4726935"/>
            <a:ext cx="1600200" cy="2056086"/>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2" name="Picture 3" descr="C:\Users\Rae\Desktop\1386785594e15ba-1 edi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559949" y="4816244"/>
            <a:ext cx="1745850" cy="1992389"/>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13" name="Picture 3" descr="C:\Users\Rae\Desktop\amos edit 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3233752" y="4800600"/>
            <a:ext cx="1654250" cy="2001101"/>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4" name="Picture 5" descr="C:\Users\Rae\Desktop\hosea edit 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4923100" y="4800600"/>
            <a:ext cx="1580824" cy="1988113"/>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5" name="Picture 4" descr="F:\Moon-Month Study July 2016\Moon Art for PPT\prophets\king david flipped edit 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1577054"/>
            <a:ext cx="1354915" cy="1775746"/>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6" name="Picture 3" descr="F:\Moon-Month Study July 2016\Moon Art for PPT\prophets\king solomon 2 edit.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3335049"/>
            <a:ext cx="1337555" cy="167640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7" name="Picture 3" descr="F:\Moon-Month Study July 2016\Moon Art for PPT\prophets\david jonathan maybe 3 edit.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759266" y="863275"/>
            <a:ext cx="1921484" cy="1029689"/>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8" name="Picture 2" descr="F:\Moon-Month Study July 2016\Moon Art for PPT\prophets\king saul edit.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7659" y="22388"/>
            <a:ext cx="1745365" cy="160020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9" name="Picture 2" descr="C:\Users\Rae\Desktop\shunammite woman 3 edit.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4662" y="5011449"/>
            <a:ext cx="2559090" cy="1415254"/>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209799" y="228600"/>
            <a:ext cx="1883209" cy="646331"/>
          </a:xfrm>
          <a:prstGeom prst="rect">
            <a:avLst/>
          </a:prstGeom>
          <a:noFill/>
        </p:spPr>
        <p:txBody>
          <a:bodyPr wrap="square" rtlCol="0">
            <a:spAutoFit/>
            <a:scene3d>
              <a:camera prst="orthographicFront"/>
              <a:lightRig rig="threePt" dir="t"/>
            </a:scene3d>
            <a:sp3d extrusionH="57150">
              <a:bevelT w="38100" h="38100"/>
            </a:sp3d>
          </a:bodyPr>
          <a:lstStyle/>
          <a:p>
            <a:r>
              <a:rPr lang="en-US" b="1" dirty="0">
                <a:solidFill>
                  <a:srgbClr val="7030A0"/>
                </a:solidFill>
                <a:latin typeface="Comic Sans MS" pitchFamily="66" charset="0"/>
              </a:rPr>
              <a:t>King Saul </a:t>
            </a:r>
            <a:r>
              <a:rPr lang="en-US" dirty="0">
                <a:solidFill>
                  <a:schemeClr val="bg1">
                    <a:lumMod val="50000"/>
                  </a:schemeClr>
                </a:solidFill>
                <a:latin typeface="Comic Sans MS" pitchFamily="66" charset="0"/>
              </a:rPr>
              <a:t>Jonathan/David</a:t>
            </a:r>
          </a:p>
        </p:txBody>
      </p:sp>
      <p:sp>
        <p:nvSpPr>
          <p:cNvPr id="21" name="TextBox 20"/>
          <p:cNvSpPr txBox="1"/>
          <p:nvPr/>
        </p:nvSpPr>
        <p:spPr>
          <a:xfrm>
            <a:off x="1545590" y="2289958"/>
            <a:ext cx="1883209" cy="369332"/>
          </a:xfrm>
          <a:prstGeom prst="rect">
            <a:avLst/>
          </a:prstGeom>
          <a:noFill/>
        </p:spPr>
        <p:txBody>
          <a:bodyPr wrap="square" rtlCol="0">
            <a:spAutoFit/>
            <a:scene3d>
              <a:camera prst="orthographicFront"/>
              <a:lightRig rig="threePt" dir="t"/>
            </a:scene3d>
            <a:sp3d extrusionH="57150">
              <a:bevelT w="38100" h="38100"/>
            </a:sp3d>
          </a:bodyPr>
          <a:lstStyle/>
          <a:p>
            <a:r>
              <a:rPr lang="en-US" b="1" dirty="0">
                <a:solidFill>
                  <a:srgbClr val="7030A0"/>
                </a:solidFill>
                <a:latin typeface="Comic Sans MS" pitchFamily="66" charset="0"/>
              </a:rPr>
              <a:t>King David</a:t>
            </a:r>
          </a:p>
        </p:txBody>
      </p:sp>
      <p:sp>
        <p:nvSpPr>
          <p:cNvPr id="22" name="TextBox 21"/>
          <p:cNvSpPr txBox="1"/>
          <p:nvPr/>
        </p:nvSpPr>
        <p:spPr>
          <a:xfrm>
            <a:off x="8447600" y="4091862"/>
            <a:ext cx="1287274"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7030A0"/>
                </a:solidFill>
                <a:latin typeface="Comic Sans MS" pitchFamily="66" charset="0"/>
              </a:rPr>
              <a:t>King </a:t>
            </a:r>
            <a:br>
              <a:rPr lang="en-US" b="1" dirty="0">
                <a:solidFill>
                  <a:srgbClr val="7030A0"/>
                </a:solidFill>
                <a:latin typeface="Comic Sans MS" pitchFamily="66" charset="0"/>
              </a:rPr>
            </a:br>
            <a:r>
              <a:rPr lang="en-US" b="1" dirty="0">
                <a:solidFill>
                  <a:srgbClr val="7030A0"/>
                </a:solidFill>
                <a:latin typeface="Comic Sans MS" pitchFamily="66" charset="0"/>
              </a:rPr>
              <a:t>Hezekiah</a:t>
            </a:r>
          </a:p>
        </p:txBody>
      </p:sp>
      <p:sp>
        <p:nvSpPr>
          <p:cNvPr id="23" name="TextBox 22"/>
          <p:cNvSpPr txBox="1"/>
          <p:nvPr/>
        </p:nvSpPr>
        <p:spPr>
          <a:xfrm>
            <a:off x="1850390" y="3605200"/>
            <a:ext cx="1087833"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7030A0"/>
                </a:solidFill>
                <a:latin typeface="Comic Sans MS" pitchFamily="66" charset="0"/>
              </a:rPr>
              <a:t>King </a:t>
            </a:r>
            <a:br>
              <a:rPr lang="en-US" b="1" dirty="0">
                <a:solidFill>
                  <a:srgbClr val="7030A0"/>
                </a:solidFill>
                <a:latin typeface="Comic Sans MS" pitchFamily="66" charset="0"/>
              </a:rPr>
            </a:br>
            <a:r>
              <a:rPr lang="en-US" b="1" dirty="0">
                <a:solidFill>
                  <a:srgbClr val="7030A0"/>
                </a:solidFill>
                <a:latin typeface="Comic Sans MS" pitchFamily="66" charset="0"/>
              </a:rPr>
              <a:t>Solomon</a:t>
            </a:r>
          </a:p>
        </p:txBody>
      </p:sp>
      <p:sp>
        <p:nvSpPr>
          <p:cNvPr id="24" name="TextBox 23"/>
          <p:cNvSpPr txBox="1"/>
          <p:nvPr/>
        </p:nvSpPr>
        <p:spPr>
          <a:xfrm>
            <a:off x="1913578" y="4663337"/>
            <a:ext cx="1024645" cy="369332"/>
          </a:xfrm>
          <a:prstGeom prst="rect">
            <a:avLst/>
          </a:prstGeom>
          <a:noFill/>
        </p:spPr>
        <p:txBody>
          <a:bodyPr wrap="square" rtlCol="0">
            <a:spAutoFit/>
            <a:scene3d>
              <a:camera prst="orthographicFront"/>
              <a:lightRig rig="threePt" dir="t"/>
            </a:scene3d>
            <a:sp3d extrusionH="57150">
              <a:bevelT w="38100" h="38100"/>
            </a:sp3d>
          </a:bodyPr>
          <a:lstStyle/>
          <a:p>
            <a:r>
              <a:rPr lang="en-US" b="1" dirty="0">
                <a:solidFill>
                  <a:srgbClr val="0070C0"/>
                </a:solidFill>
                <a:latin typeface="Comic Sans MS" pitchFamily="66" charset="0"/>
              </a:rPr>
              <a:t>Elisha</a:t>
            </a:r>
          </a:p>
        </p:txBody>
      </p:sp>
      <p:sp>
        <p:nvSpPr>
          <p:cNvPr id="25" name="TextBox 24"/>
          <p:cNvSpPr txBox="1"/>
          <p:nvPr/>
        </p:nvSpPr>
        <p:spPr>
          <a:xfrm>
            <a:off x="9601200" y="3952147"/>
            <a:ext cx="1024645"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0070C0"/>
                </a:solidFill>
                <a:latin typeface="Comic Sans MS" pitchFamily="66" charset="0"/>
              </a:rPr>
              <a:t>Ezekiel </a:t>
            </a:r>
          </a:p>
        </p:txBody>
      </p:sp>
      <p:sp>
        <p:nvSpPr>
          <p:cNvPr id="26" name="TextBox 25"/>
          <p:cNvSpPr txBox="1"/>
          <p:nvPr/>
        </p:nvSpPr>
        <p:spPr>
          <a:xfrm>
            <a:off x="6920551" y="4410205"/>
            <a:ext cx="1024645"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0070C0"/>
                </a:solidFill>
                <a:latin typeface="Comic Sans MS" pitchFamily="66" charset="0"/>
              </a:rPr>
              <a:t>Isaiah </a:t>
            </a:r>
          </a:p>
        </p:txBody>
      </p:sp>
      <p:sp>
        <p:nvSpPr>
          <p:cNvPr id="27" name="TextBox 26"/>
          <p:cNvSpPr txBox="1"/>
          <p:nvPr/>
        </p:nvSpPr>
        <p:spPr>
          <a:xfrm>
            <a:off x="5201189" y="4408376"/>
            <a:ext cx="1024645"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0070C0"/>
                </a:solidFill>
                <a:latin typeface="Comic Sans MS" pitchFamily="66" charset="0"/>
              </a:rPr>
              <a:t>Hosea </a:t>
            </a:r>
          </a:p>
        </p:txBody>
      </p:sp>
      <p:sp>
        <p:nvSpPr>
          <p:cNvPr id="28" name="TextBox 27"/>
          <p:cNvSpPr txBox="1"/>
          <p:nvPr/>
        </p:nvSpPr>
        <p:spPr>
          <a:xfrm>
            <a:off x="3534386" y="4410205"/>
            <a:ext cx="1024645"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0070C0"/>
                </a:solidFill>
                <a:latin typeface="Comic Sans MS" pitchFamily="66" charset="0"/>
              </a:rPr>
              <a:t>Amos </a:t>
            </a:r>
          </a:p>
        </p:txBody>
      </p:sp>
      <p:sp>
        <p:nvSpPr>
          <p:cNvPr id="29" name="TextBox 28"/>
          <p:cNvSpPr txBox="1"/>
          <p:nvPr/>
        </p:nvSpPr>
        <p:spPr>
          <a:xfrm>
            <a:off x="10555712" y="58125"/>
            <a:ext cx="1518399"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00B050"/>
                </a:solidFill>
                <a:latin typeface="Comic Sans MS" pitchFamily="66" charset="0"/>
              </a:rPr>
              <a:t>Nehemiah</a:t>
            </a:r>
            <a:r>
              <a:rPr lang="en-US" b="1" dirty="0">
                <a:solidFill>
                  <a:srgbClr val="0070C0"/>
                </a:solidFill>
                <a:latin typeface="Comic Sans MS" pitchFamily="66" charset="0"/>
              </a:rPr>
              <a:t> </a:t>
            </a:r>
          </a:p>
        </p:txBody>
      </p:sp>
      <p:sp>
        <p:nvSpPr>
          <p:cNvPr id="30" name="TextBox 29"/>
          <p:cNvSpPr txBox="1"/>
          <p:nvPr/>
        </p:nvSpPr>
        <p:spPr>
          <a:xfrm>
            <a:off x="9267276" y="3212068"/>
            <a:ext cx="1518399"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err="1">
                <a:solidFill>
                  <a:srgbClr val="00B050"/>
                </a:solidFill>
                <a:latin typeface="Comic Sans MS" pitchFamily="66" charset="0"/>
              </a:rPr>
              <a:t>Zerubbabel</a:t>
            </a:r>
            <a:r>
              <a:rPr lang="en-US" b="1" dirty="0">
                <a:solidFill>
                  <a:srgbClr val="00B050"/>
                </a:solidFill>
                <a:latin typeface="Comic Sans MS" pitchFamily="66" charset="0"/>
              </a:rPr>
              <a:t> </a:t>
            </a:r>
            <a:endParaRPr lang="en-US" b="1" dirty="0">
              <a:solidFill>
                <a:srgbClr val="0070C0"/>
              </a:solidFill>
              <a:latin typeface="Comic Sans MS" pitchFamily="66" charset="0"/>
            </a:endParaRPr>
          </a:p>
        </p:txBody>
      </p:sp>
      <p:sp>
        <p:nvSpPr>
          <p:cNvPr id="31" name="TextBox 30"/>
          <p:cNvSpPr txBox="1"/>
          <p:nvPr/>
        </p:nvSpPr>
        <p:spPr>
          <a:xfrm>
            <a:off x="9738073" y="1929446"/>
            <a:ext cx="759200"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00B050"/>
                </a:solidFill>
                <a:latin typeface="Comic Sans MS" pitchFamily="66" charset="0"/>
              </a:rPr>
              <a:t>Ezra </a:t>
            </a:r>
            <a:endParaRPr lang="en-US" b="1" dirty="0">
              <a:solidFill>
                <a:srgbClr val="0070C0"/>
              </a:solidFill>
              <a:latin typeface="Comic Sans MS" pitchFamily="66" charset="0"/>
            </a:endParaRPr>
          </a:p>
        </p:txBody>
      </p:sp>
      <p:pic>
        <p:nvPicPr>
          <p:cNvPr id="32" name="Picture 31"/>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0747575" y="2659290"/>
            <a:ext cx="1326536" cy="1561303"/>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4372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25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3250"/>
                            </p:stCondLst>
                            <p:childTnLst>
                              <p:par>
                                <p:cTn id="23" presetID="42"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4250"/>
                            </p:stCondLst>
                            <p:childTnLst>
                              <p:par>
                                <p:cTn id="29" presetID="42"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5250"/>
                            </p:stCondLst>
                            <p:childTnLst>
                              <p:par>
                                <p:cTn id="35" presetID="42"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par>
                          <p:cTn id="40" fill="hold">
                            <p:stCondLst>
                              <p:cond delay="6250"/>
                            </p:stCondLst>
                            <p:childTnLst>
                              <p:par>
                                <p:cTn id="41" presetID="42" presetClass="entr" presetSubtype="0"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par>
                          <p:cTn id="46" fill="hold">
                            <p:stCondLst>
                              <p:cond delay="7250"/>
                            </p:stCondLst>
                            <p:childTnLst>
                              <p:par>
                                <p:cTn id="47" presetID="42" presetClass="entr" presetSubtype="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par>
                          <p:cTn id="52" fill="hold">
                            <p:stCondLst>
                              <p:cond delay="8250"/>
                            </p:stCondLst>
                            <p:childTnLst>
                              <p:par>
                                <p:cTn id="53" presetID="42" presetClass="entr" presetSubtype="0"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par>
                          <p:cTn id="58" fill="hold">
                            <p:stCondLst>
                              <p:cond delay="9250"/>
                            </p:stCondLst>
                            <p:childTnLst>
                              <p:par>
                                <p:cTn id="59" presetID="42"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par>
                          <p:cTn id="64" fill="hold">
                            <p:stCondLst>
                              <p:cond delay="10250"/>
                            </p:stCondLst>
                            <p:childTnLst>
                              <p:par>
                                <p:cTn id="65" presetID="42"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childTnLst>
                          </p:cTn>
                        </p:par>
                        <p:par>
                          <p:cTn id="70" fill="hold">
                            <p:stCondLst>
                              <p:cond delay="11250"/>
                            </p:stCondLst>
                            <p:childTnLst>
                              <p:par>
                                <p:cTn id="71" presetID="42" presetClass="entr" presetSubtype="0" fill="hold" nodeType="after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1000"/>
                                        <p:tgtEl>
                                          <p:spTgt spid="32"/>
                                        </p:tgtEl>
                                      </p:cBhvr>
                                    </p:animEffect>
                                    <p:anim calcmode="lin" valueType="num">
                                      <p:cBhvr>
                                        <p:cTn id="74" dur="1000" fill="hold"/>
                                        <p:tgtEl>
                                          <p:spTgt spid="32"/>
                                        </p:tgtEl>
                                        <p:attrNameLst>
                                          <p:attrName>ppt_x</p:attrName>
                                        </p:attrNameLst>
                                      </p:cBhvr>
                                      <p:tavLst>
                                        <p:tav tm="0">
                                          <p:val>
                                            <p:strVal val="#ppt_x"/>
                                          </p:val>
                                        </p:tav>
                                        <p:tav tm="100000">
                                          <p:val>
                                            <p:strVal val="#ppt_x"/>
                                          </p:val>
                                        </p:tav>
                                      </p:tavLst>
                                    </p:anim>
                                    <p:anim calcmode="lin" valueType="num">
                                      <p:cBhvr>
                                        <p:cTn id="75" dur="1000" fill="hold"/>
                                        <p:tgtEl>
                                          <p:spTgt spid="32"/>
                                        </p:tgtEl>
                                        <p:attrNameLst>
                                          <p:attrName>ppt_y</p:attrName>
                                        </p:attrNameLst>
                                      </p:cBhvr>
                                      <p:tavLst>
                                        <p:tav tm="0">
                                          <p:val>
                                            <p:strVal val="#ppt_y+.1"/>
                                          </p:val>
                                        </p:tav>
                                        <p:tav tm="100000">
                                          <p:val>
                                            <p:strVal val="#ppt_y"/>
                                          </p:val>
                                        </p:tav>
                                      </p:tavLst>
                                    </p:anim>
                                  </p:childTnLst>
                                </p:cTn>
                              </p:par>
                            </p:childTnLst>
                          </p:cTn>
                        </p:par>
                        <p:par>
                          <p:cTn id="76" fill="hold">
                            <p:stCondLst>
                              <p:cond delay="12250"/>
                            </p:stCondLst>
                            <p:childTnLst>
                              <p:par>
                                <p:cTn id="77" presetID="42" presetClass="entr" presetSubtype="0" fill="hold" nodeType="after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1000"/>
                                        <p:tgtEl>
                                          <p:spTgt spid="8"/>
                                        </p:tgtEl>
                                      </p:cBhvr>
                                    </p:animEffect>
                                    <p:anim calcmode="lin" valueType="num">
                                      <p:cBhvr>
                                        <p:cTn id="80" dur="1000" fill="hold"/>
                                        <p:tgtEl>
                                          <p:spTgt spid="8"/>
                                        </p:tgtEl>
                                        <p:attrNameLst>
                                          <p:attrName>ppt_x</p:attrName>
                                        </p:attrNameLst>
                                      </p:cBhvr>
                                      <p:tavLst>
                                        <p:tav tm="0">
                                          <p:val>
                                            <p:strVal val="#ppt_x"/>
                                          </p:val>
                                        </p:tav>
                                        <p:tav tm="100000">
                                          <p:val>
                                            <p:strVal val="#ppt_x"/>
                                          </p:val>
                                        </p:tav>
                                      </p:tavLst>
                                    </p:anim>
                                    <p:anim calcmode="lin" valueType="num">
                                      <p:cBhvr>
                                        <p:cTn id="81" dur="1000" fill="hold"/>
                                        <p:tgtEl>
                                          <p:spTgt spid="8"/>
                                        </p:tgtEl>
                                        <p:attrNameLst>
                                          <p:attrName>ppt_y</p:attrName>
                                        </p:attrNameLst>
                                      </p:cBhvr>
                                      <p:tavLst>
                                        <p:tav tm="0">
                                          <p:val>
                                            <p:strVal val="#ppt_y+.1"/>
                                          </p:val>
                                        </p:tav>
                                        <p:tav tm="100000">
                                          <p:val>
                                            <p:strVal val="#ppt_y"/>
                                          </p:val>
                                        </p:tav>
                                      </p:tavLst>
                                    </p:anim>
                                  </p:childTnLst>
                                </p:cTn>
                              </p:par>
                            </p:childTnLst>
                          </p:cTn>
                        </p:par>
                        <p:par>
                          <p:cTn id="82" fill="hold">
                            <p:stCondLst>
                              <p:cond delay="13250"/>
                            </p:stCondLst>
                            <p:childTnLst>
                              <p:par>
                                <p:cTn id="83" presetID="42" presetClass="entr" presetSubtype="0" fill="hold" nodeType="after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1000"/>
                                        <p:tgtEl>
                                          <p:spTgt spid="9"/>
                                        </p:tgtEl>
                                      </p:cBhvr>
                                    </p:animEffect>
                                    <p:anim calcmode="lin" valueType="num">
                                      <p:cBhvr>
                                        <p:cTn id="86" dur="1000" fill="hold"/>
                                        <p:tgtEl>
                                          <p:spTgt spid="9"/>
                                        </p:tgtEl>
                                        <p:attrNameLst>
                                          <p:attrName>ppt_x</p:attrName>
                                        </p:attrNameLst>
                                      </p:cBhvr>
                                      <p:tavLst>
                                        <p:tav tm="0">
                                          <p:val>
                                            <p:strVal val="#ppt_x"/>
                                          </p:val>
                                        </p:tav>
                                        <p:tav tm="100000">
                                          <p:val>
                                            <p:strVal val="#ppt_x"/>
                                          </p:val>
                                        </p:tav>
                                      </p:tavLst>
                                    </p:anim>
                                    <p:anim calcmode="lin" valueType="num">
                                      <p:cBhvr>
                                        <p:cTn id="8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75766" y="205067"/>
            <a:ext cx="4175246" cy="1570683"/>
          </a:xfrm>
          <a:solidFill>
            <a:schemeClr val="accent4">
              <a:lumMod val="20000"/>
              <a:lumOff val="80000"/>
            </a:schemeClr>
          </a:solidFill>
          <a:ln w="76200">
            <a:solidFill>
              <a:srgbClr val="8E002F"/>
            </a:solidFill>
          </a:ln>
          <a:scene3d>
            <a:camera prst="orthographicFront"/>
            <a:lightRig rig="flat" dir="tl">
              <a:rot lat="0" lon="0" rev="6600000"/>
            </a:lightRig>
          </a:scene3d>
          <a:sp3d>
            <a:bevelT/>
          </a:sp3d>
        </p:spPr>
        <p:txBody>
          <a:bodyPr>
            <a:noAutofit/>
            <a:sp3d extrusionH="25400" contourW="8890">
              <a:bevelT w="38100" h="31750"/>
              <a:contourClr>
                <a:schemeClr val="accent2">
                  <a:shade val="75000"/>
                </a:schemeClr>
              </a:contourClr>
            </a:sp3d>
          </a:bodyPr>
          <a:lstStyle/>
          <a:p>
            <a:pPr algn="ctr"/>
            <a:r>
              <a:rPr lang="en-US" sz="4800" b="1" dirty="0">
                <a:ln w="11430"/>
                <a:solidFill>
                  <a:srgbClr val="8E002F"/>
                </a:solidFill>
                <a:effectLst>
                  <a:outerShdw blurRad="50800" dist="39000" dir="5460000" algn="tl">
                    <a:srgbClr val="000000">
                      <a:alpha val="38000"/>
                    </a:srgbClr>
                  </a:outerShdw>
                </a:effectLst>
              </a:rPr>
              <a:t>An Important Question </a:t>
            </a:r>
          </a:p>
        </p:txBody>
      </p:sp>
      <p:sp>
        <p:nvSpPr>
          <p:cNvPr id="5" name="Slide Number Placeholder 4"/>
          <p:cNvSpPr>
            <a:spLocks noGrp="1"/>
          </p:cNvSpPr>
          <p:nvPr>
            <p:ph type="sldNum" sz="quarter" idx="12"/>
          </p:nvPr>
        </p:nvSpPr>
        <p:spPr>
          <a:xfrm>
            <a:off x="11277600" y="6479498"/>
            <a:ext cx="711200" cy="244476"/>
          </a:xfrm>
        </p:spPr>
        <p:txBody>
          <a:bodyPr>
            <a:normAutofit fontScale="62500" lnSpcReduction="20000"/>
          </a:bodyPr>
          <a:lstStyle/>
          <a:p>
            <a:fld id="{AA4C6552-42F6-43F2-A3FB-E92E8C09004E}" type="slidenum">
              <a:rPr lang="en-US" sz="1900" smtClean="0">
                <a:solidFill>
                  <a:schemeClr val="tx1">
                    <a:lumMod val="65000"/>
                    <a:lumOff val="35000"/>
                  </a:schemeClr>
                </a:solidFill>
              </a:rPr>
              <a:pPr/>
              <a:t>23</a:t>
            </a:fld>
            <a:endParaRPr lang="en-US" dirty="0">
              <a:solidFill>
                <a:schemeClr val="tx1">
                  <a:lumMod val="65000"/>
                  <a:lumOff val="35000"/>
                </a:schemeClr>
              </a:solidFill>
            </a:endParaRPr>
          </a:p>
        </p:txBody>
      </p:sp>
      <p:sp>
        <p:nvSpPr>
          <p:cNvPr id="6" name="Title 4"/>
          <p:cNvSpPr txBox="1">
            <a:spLocks/>
          </p:cNvSpPr>
          <p:nvPr/>
        </p:nvSpPr>
        <p:spPr>
          <a:xfrm>
            <a:off x="3184059" y="1883447"/>
            <a:ext cx="6417141" cy="2308324"/>
          </a:xfrm>
          <a:prstGeom prst="rect">
            <a:avLst/>
          </a:prstGeom>
          <a:noFill/>
        </p:spPr>
        <p:txBody>
          <a:bodyPr vert="horz" wrap="none" lIns="91440" tIns="45720" rIns="91440" bIns="4572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3600" b="1" dirty="0">
                <a:ln w="11430"/>
                <a:solidFill>
                  <a:srgbClr val="002060"/>
                </a:solidFill>
                <a:effectLst>
                  <a:outerShdw blurRad="50800" dist="39000" dir="5460000" algn="tl">
                    <a:srgbClr val="000000">
                      <a:alpha val="38000"/>
                    </a:srgbClr>
                  </a:outerShdw>
                </a:effectLst>
              </a:rPr>
              <a:t>Would/Could 12 Great Leaders </a:t>
            </a:r>
            <a:br>
              <a:rPr lang="en-US" sz="3600" b="1" dirty="0">
                <a:ln w="11430"/>
                <a:solidFill>
                  <a:srgbClr val="002060"/>
                </a:solidFill>
                <a:effectLst>
                  <a:outerShdw blurRad="50800" dist="39000" dir="5460000" algn="tl">
                    <a:srgbClr val="000000">
                      <a:alpha val="38000"/>
                    </a:srgbClr>
                  </a:outerShdw>
                </a:effectLst>
              </a:rPr>
            </a:br>
            <a:r>
              <a:rPr lang="en-US" sz="3600" b="1" u="sng" dirty="0">
                <a:ln w="11430"/>
                <a:solidFill>
                  <a:srgbClr val="8E002F"/>
                </a:solidFill>
                <a:effectLst>
                  <a:outerShdw blurRad="50800" dist="39000" dir="5460000" algn="tl">
                    <a:srgbClr val="000000">
                      <a:alpha val="38000"/>
                    </a:srgbClr>
                  </a:outerShdw>
                </a:effectLst>
              </a:rPr>
              <a:t>ALL</a:t>
            </a:r>
            <a:r>
              <a:rPr lang="en-US" sz="3600" b="1" dirty="0">
                <a:ln w="11430"/>
                <a:solidFill>
                  <a:srgbClr val="002060"/>
                </a:solidFill>
                <a:effectLst>
                  <a:outerShdw blurRad="50800" dist="39000" dir="5460000" algn="tl">
                    <a:srgbClr val="000000">
                      <a:alpha val="38000"/>
                    </a:srgbClr>
                  </a:outerShdw>
                </a:effectLst>
              </a:rPr>
              <a:t> Make the Same Mistake of</a:t>
            </a:r>
            <a:br>
              <a:rPr lang="en-US" sz="3600" b="1" dirty="0">
                <a:ln w="11430"/>
                <a:solidFill>
                  <a:srgbClr val="002060"/>
                </a:solidFill>
                <a:effectLst>
                  <a:outerShdw blurRad="50800" dist="39000" dir="5460000" algn="tl">
                    <a:srgbClr val="000000">
                      <a:alpha val="38000"/>
                    </a:srgbClr>
                  </a:outerShdw>
                </a:effectLst>
              </a:rPr>
            </a:br>
            <a:r>
              <a:rPr lang="en-US" sz="3600" b="1" dirty="0">
                <a:ln w="11430"/>
                <a:solidFill>
                  <a:srgbClr val="002060"/>
                </a:solidFill>
                <a:effectLst>
                  <a:outerShdw blurRad="50800" dist="39000" dir="5460000" algn="tl">
                    <a:srgbClr val="000000">
                      <a:alpha val="38000"/>
                    </a:srgbClr>
                  </a:outerShdw>
                </a:effectLst>
              </a:rPr>
              <a:t>Teaching the </a:t>
            </a:r>
            <a:r>
              <a:rPr lang="en-US" sz="3600" b="1" dirty="0">
                <a:ln w="11430"/>
                <a:solidFill>
                  <a:srgbClr val="8E002F"/>
                </a:solidFill>
                <a:effectLst>
                  <a:outerShdw blurRad="50800" dist="39000" dir="5460000" algn="tl">
                    <a:srgbClr val="000000">
                      <a:alpha val="38000"/>
                    </a:srgbClr>
                  </a:outerShdw>
                </a:effectLst>
              </a:rPr>
              <a:t>“new moon”</a:t>
            </a:r>
            <a:br>
              <a:rPr lang="en-US" sz="3600" b="1" dirty="0">
                <a:ln w="11430"/>
                <a:solidFill>
                  <a:srgbClr val="8E002F"/>
                </a:solidFill>
                <a:effectLst>
                  <a:outerShdw blurRad="50800" dist="39000" dir="5460000" algn="tl">
                    <a:srgbClr val="000000">
                      <a:alpha val="38000"/>
                    </a:srgbClr>
                  </a:outerShdw>
                </a:effectLst>
              </a:rPr>
            </a:br>
            <a:r>
              <a:rPr lang="en-US" sz="3600" b="1" dirty="0">
                <a:ln w="11430"/>
                <a:solidFill>
                  <a:srgbClr val="002060"/>
                </a:solidFill>
                <a:effectLst>
                  <a:outerShdw blurRad="50800" dist="39000" dir="5460000" algn="tl">
                    <a:srgbClr val="000000">
                      <a:alpha val="38000"/>
                    </a:srgbClr>
                  </a:outerShdw>
                </a:effectLst>
              </a:rPr>
              <a:t>to begin the </a:t>
            </a:r>
            <a:r>
              <a:rPr lang="en-US" sz="3600" b="1" dirty="0">
                <a:ln w="11430"/>
                <a:solidFill>
                  <a:srgbClr val="0070C0"/>
                </a:solidFill>
                <a:effectLst>
                  <a:outerShdw blurRad="50800" dist="39000" dir="5460000" algn="tl">
                    <a:srgbClr val="000000">
                      <a:alpha val="38000"/>
                    </a:srgbClr>
                  </a:outerShdw>
                </a:effectLst>
              </a:rPr>
              <a:t>“new month”</a:t>
            </a:r>
            <a:r>
              <a:rPr lang="en-US" sz="3600" b="1" dirty="0">
                <a:ln w="11430"/>
                <a:solidFill>
                  <a:srgbClr val="002060"/>
                </a:solidFill>
                <a:effectLst>
                  <a:outerShdw blurRad="50800" dist="39000" dir="5460000" algn="tl">
                    <a:srgbClr val="000000">
                      <a:alpha val="38000"/>
                    </a:srgbClr>
                  </a:outerShdw>
                </a:effectLst>
              </a:rPr>
              <a:t>? </a:t>
            </a:r>
          </a:p>
        </p:txBody>
      </p:sp>
      <p:pic>
        <p:nvPicPr>
          <p:cNvPr id="9" name="Picture 8" descr="C:\Users\Rae\Desktop\isaiah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497273" y="983920"/>
            <a:ext cx="1525929" cy="1629204"/>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10" name="Picture 2" descr="C:\Users\Rae\Desktop\prophet for circ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235320" y="53679"/>
            <a:ext cx="1385710" cy="156319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11" name="Picture 8" descr="C:\Users\Rae\Desktop\displayFile edi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982200" y="4191771"/>
            <a:ext cx="1753564" cy="1962169"/>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12" name="Picture 2" descr="F:\Moon-Month Study July 2016\Moon Art for PPT\hezekiah edi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363675" y="4726935"/>
            <a:ext cx="1600200" cy="2056086"/>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3" name="Picture 3" descr="C:\Users\Rae\Desktop\1386785594e15ba-1 edi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6559949" y="4816244"/>
            <a:ext cx="1745850" cy="1992389"/>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14" name="Picture 3" descr="C:\Users\Rae\Desktop\amos edit 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3233752" y="4800600"/>
            <a:ext cx="1654250" cy="2001101"/>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5" name="Picture 5" descr="C:\Users\Rae\Desktop\hosea edit 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4923100" y="4800600"/>
            <a:ext cx="1580824" cy="1988113"/>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6" name="Picture 4" descr="F:\Moon-Month Study July 2016\Moon Art for PPT\prophets\king david flipped edit 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1577054"/>
            <a:ext cx="1354915" cy="1775746"/>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7" name="Picture 3" descr="F:\Moon-Month Study July 2016\Moon Art for PPT\prophets\king solomon 2 edit.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3400" y="3335049"/>
            <a:ext cx="1337555" cy="167640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20" name="Picture 3" descr="F:\Moon-Month Study July 2016\Moon Art for PPT\prophets\david jonathan maybe 3 edit.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1759266" y="863275"/>
            <a:ext cx="1921484" cy="1029689"/>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9" name="Picture 2" descr="F:\Moon-Month Study July 2016\Moon Art for PPT\prophets\king saul edit.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7659" y="22388"/>
            <a:ext cx="1745365" cy="160020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21" name="Picture 2" descr="C:\Users\Rae\Desktop\shunammite woman 3 edit.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4662" y="5011449"/>
            <a:ext cx="2559090" cy="1415254"/>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209799" y="228600"/>
            <a:ext cx="1883209" cy="646331"/>
          </a:xfrm>
          <a:prstGeom prst="rect">
            <a:avLst/>
          </a:prstGeom>
          <a:noFill/>
        </p:spPr>
        <p:txBody>
          <a:bodyPr wrap="square" rtlCol="0">
            <a:spAutoFit/>
            <a:scene3d>
              <a:camera prst="orthographicFront"/>
              <a:lightRig rig="threePt" dir="t"/>
            </a:scene3d>
            <a:sp3d extrusionH="57150">
              <a:bevelT w="38100" h="38100"/>
            </a:sp3d>
          </a:bodyPr>
          <a:lstStyle/>
          <a:p>
            <a:r>
              <a:rPr lang="en-US" b="1" dirty="0">
                <a:solidFill>
                  <a:srgbClr val="7030A0"/>
                </a:solidFill>
                <a:latin typeface="Comic Sans MS" pitchFamily="66" charset="0"/>
              </a:rPr>
              <a:t>King Saul </a:t>
            </a:r>
            <a:r>
              <a:rPr lang="en-US" dirty="0">
                <a:solidFill>
                  <a:schemeClr val="bg1">
                    <a:lumMod val="50000"/>
                  </a:schemeClr>
                </a:solidFill>
                <a:latin typeface="Comic Sans MS" pitchFamily="66" charset="0"/>
              </a:rPr>
              <a:t>Jonathan/David</a:t>
            </a:r>
          </a:p>
        </p:txBody>
      </p:sp>
      <p:sp>
        <p:nvSpPr>
          <p:cNvPr id="23" name="TextBox 22"/>
          <p:cNvSpPr txBox="1"/>
          <p:nvPr/>
        </p:nvSpPr>
        <p:spPr>
          <a:xfrm>
            <a:off x="1545590" y="2289958"/>
            <a:ext cx="1883209" cy="369332"/>
          </a:xfrm>
          <a:prstGeom prst="rect">
            <a:avLst/>
          </a:prstGeom>
          <a:noFill/>
        </p:spPr>
        <p:txBody>
          <a:bodyPr wrap="square" rtlCol="0">
            <a:spAutoFit/>
            <a:scene3d>
              <a:camera prst="orthographicFront"/>
              <a:lightRig rig="threePt" dir="t"/>
            </a:scene3d>
            <a:sp3d extrusionH="57150">
              <a:bevelT w="38100" h="38100"/>
            </a:sp3d>
          </a:bodyPr>
          <a:lstStyle/>
          <a:p>
            <a:r>
              <a:rPr lang="en-US" b="1" dirty="0">
                <a:solidFill>
                  <a:srgbClr val="7030A0"/>
                </a:solidFill>
                <a:latin typeface="Comic Sans MS" pitchFamily="66" charset="0"/>
              </a:rPr>
              <a:t>King David</a:t>
            </a:r>
          </a:p>
        </p:txBody>
      </p:sp>
      <p:sp>
        <p:nvSpPr>
          <p:cNvPr id="24" name="TextBox 23"/>
          <p:cNvSpPr txBox="1"/>
          <p:nvPr/>
        </p:nvSpPr>
        <p:spPr>
          <a:xfrm>
            <a:off x="8447600" y="4091862"/>
            <a:ext cx="1287274"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7030A0"/>
                </a:solidFill>
                <a:latin typeface="Comic Sans MS" pitchFamily="66" charset="0"/>
              </a:rPr>
              <a:t>King </a:t>
            </a:r>
            <a:br>
              <a:rPr lang="en-US" b="1" dirty="0">
                <a:solidFill>
                  <a:srgbClr val="7030A0"/>
                </a:solidFill>
                <a:latin typeface="Comic Sans MS" pitchFamily="66" charset="0"/>
              </a:rPr>
            </a:br>
            <a:r>
              <a:rPr lang="en-US" b="1" dirty="0">
                <a:solidFill>
                  <a:srgbClr val="7030A0"/>
                </a:solidFill>
                <a:latin typeface="Comic Sans MS" pitchFamily="66" charset="0"/>
              </a:rPr>
              <a:t>Hezekiah</a:t>
            </a:r>
          </a:p>
        </p:txBody>
      </p:sp>
      <p:sp>
        <p:nvSpPr>
          <p:cNvPr id="25" name="TextBox 24"/>
          <p:cNvSpPr txBox="1"/>
          <p:nvPr/>
        </p:nvSpPr>
        <p:spPr>
          <a:xfrm>
            <a:off x="1850390" y="3605200"/>
            <a:ext cx="1087833"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7030A0"/>
                </a:solidFill>
                <a:latin typeface="Comic Sans MS" pitchFamily="66" charset="0"/>
              </a:rPr>
              <a:t>King </a:t>
            </a:r>
            <a:br>
              <a:rPr lang="en-US" b="1" dirty="0">
                <a:solidFill>
                  <a:srgbClr val="7030A0"/>
                </a:solidFill>
                <a:latin typeface="Comic Sans MS" pitchFamily="66" charset="0"/>
              </a:rPr>
            </a:br>
            <a:r>
              <a:rPr lang="en-US" b="1" dirty="0">
                <a:solidFill>
                  <a:srgbClr val="7030A0"/>
                </a:solidFill>
                <a:latin typeface="Comic Sans MS" pitchFamily="66" charset="0"/>
              </a:rPr>
              <a:t>Solomon</a:t>
            </a:r>
          </a:p>
        </p:txBody>
      </p:sp>
      <p:sp>
        <p:nvSpPr>
          <p:cNvPr id="26" name="TextBox 25"/>
          <p:cNvSpPr txBox="1"/>
          <p:nvPr/>
        </p:nvSpPr>
        <p:spPr>
          <a:xfrm>
            <a:off x="1913578" y="4663337"/>
            <a:ext cx="1024645" cy="369332"/>
          </a:xfrm>
          <a:prstGeom prst="rect">
            <a:avLst/>
          </a:prstGeom>
          <a:noFill/>
        </p:spPr>
        <p:txBody>
          <a:bodyPr wrap="square" rtlCol="0">
            <a:spAutoFit/>
            <a:scene3d>
              <a:camera prst="orthographicFront"/>
              <a:lightRig rig="threePt" dir="t"/>
            </a:scene3d>
            <a:sp3d extrusionH="57150">
              <a:bevelT w="38100" h="38100"/>
            </a:sp3d>
          </a:bodyPr>
          <a:lstStyle/>
          <a:p>
            <a:r>
              <a:rPr lang="en-US" b="1" dirty="0">
                <a:solidFill>
                  <a:srgbClr val="0070C0"/>
                </a:solidFill>
                <a:latin typeface="Comic Sans MS" pitchFamily="66" charset="0"/>
              </a:rPr>
              <a:t>Elisha</a:t>
            </a:r>
          </a:p>
        </p:txBody>
      </p:sp>
      <p:sp>
        <p:nvSpPr>
          <p:cNvPr id="27" name="TextBox 26"/>
          <p:cNvSpPr txBox="1"/>
          <p:nvPr/>
        </p:nvSpPr>
        <p:spPr>
          <a:xfrm>
            <a:off x="9601200" y="3952147"/>
            <a:ext cx="1024645"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0070C0"/>
                </a:solidFill>
                <a:latin typeface="Comic Sans MS" pitchFamily="66" charset="0"/>
              </a:rPr>
              <a:t>Ezekiel </a:t>
            </a:r>
          </a:p>
        </p:txBody>
      </p:sp>
      <p:sp>
        <p:nvSpPr>
          <p:cNvPr id="28" name="TextBox 27"/>
          <p:cNvSpPr txBox="1"/>
          <p:nvPr/>
        </p:nvSpPr>
        <p:spPr>
          <a:xfrm>
            <a:off x="6920551" y="4410205"/>
            <a:ext cx="1024645"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0070C0"/>
                </a:solidFill>
                <a:latin typeface="Comic Sans MS" pitchFamily="66" charset="0"/>
              </a:rPr>
              <a:t>Isaiah </a:t>
            </a:r>
          </a:p>
        </p:txBody>
      </p:sp>
      <p:sp>
        <p:nvSpPr>
          <p:cNvPr id="29" name="TextBox 28"/>
          <p:cNvSpPr txBox="1"/>
          <p:nvPr/>
        </p:nvSpPr>
        <p:spPr>
          <a:xfrm>
            <a:off x="5201189" y="4408376"/>
            <a:ext cx="1024645"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0070C0"/>
                </a:solidFill>
                <a:latin typeface="Comic Sans MS" pitchFamily="66" charset="0"/>
              </a:rPr>
              <a:t>Hosea </a:t>
            </a:r>
          </a:p>
        </p:txBody>
      </p:sp>
      <p:sp>
        <p:nvSpPr>
          <p:cNvPr id="30" name="TextBox 29"/>
          <p:cNvSpPr txBox="1"/>
          <p:nvPr/>
        </p:nvSpPr>
        <p:spPr>
          <a:xfrm>
            <a:off x="3534386" y="4410205"/>
            <a:ext cx="1024645"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0070C0"/>
                </a:solidFill>
                <a:latin typeface="Comic Sans MS" pitchFamily="66" charset="0"/>
              </a:rPr>
              <a:t>Amos </a:t>
            </a:r>
          </a:p>
        </p:txBody>
      </p:sp>
      <p:sp>
        <p:nvSpPr>
          <p:cNvPr id="31" name="TextBox 30"/>
          <p:cNvSpPr txBox="1"/>
          <p:nvPr/>
        </p:nvSpPr>
        <p:spPr>
          <a:xfrm>
            <a:off x="10555712" y="58125"/>
            <a:ext cx="1518399"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00B050"/>
                </a:solidFill>
                <a:latin typeface="Comic Sans MS" pitchFamily="66" charset="0"/>
              </a:rPr>
              <a:t>Nehemiah</a:t>
            </a:r>
            <a:r>
              <a:rPr lang="en-US" b="1" dirty="0">
                <a:solidFill>
                  <a:srgbClr val="0070C0"/>
                </a:solidFill>
                <a:latin typeface="Comic Sans MS" pitchFamily="66" charset="0"/>
              </a:rPr>
              <a:t> </a:t>
            </a:r>
          </a:p>
        </p:txBody>
      </p:sp>
      <p:sp>
        <p:nvSpPr>
          <p:cNvPr id="32" name="TextBox 31"/>
          <p:cNvSpPr txBox="1"/>
          <p:nvPr/>
        </p:nvSpPr>
        <p:spPr>
          <a:xfrm>
            <a:off x="9267276" y="3212068"/>
            <a:ext cx="1518399"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err="1">
                <a:solidFill>
                  <a:srgbClr val="00B050"/>
                </a:solidFill>
                <a:latin typeface="Comic Sans MS" pitchFamily="66" charset="0"/>
              </a:rPr>
              <a:t>Zerubbabel</a:t>
            </a:r>
            <a:r>
              <a:rPr lang="en-US" b="1" dirty="0">
                <a:solidFill>
                  <a:srgbClr val="00B050"/>
                </a:solidFill>
                <a:latin typeface="Comic Sans MS" pitchFamily="66" charset="0"/>
              </a:rPr>
              <a:t> </a:t>
            </a:r>
            <a:endParaRPr lang="en-US" b="1" dirty="0">
              <a:solidFill>
                <a:srgbClr val="0070C0"/>
              </a:solidFill>
              <a:latin typeface="Comic Sans MS" pitchFamily="66" charset="0"/>
            </a:endParaRPr>
          </a:p>
        </p:txBody>
      </p:sp>
      <p:sp>
        <p:nvSpPr>
          <p:cNvPr id="33" name="TextBox 32"/>
          <p:cNvSpPr txBox="1"/>
          <p:nvPr/>
        </p:nvSpPr>
        <p:spPr>
          <a:xfrm>
            <a:off x="9738073" y="1929446"/>
            <a:ext cx="759200"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00B050"/>
                </a:solidFill>
                <a:latin typeface="Comic Sans MS" pitchFamily="66" charset="0"/>
              </a:rPr>
              <a:t>Ezra </a:t>
            </a:r>
            <a:endParaRPr lang="en-US" b="1" dirty="0">
              <a:solidFill>
                <a:srgbClr val="0070C0"/>
              </a:solidFill>
              <a:latin typeface="Comic Sans MS" pitchFamily="66" charset="0"/>
            </a:endParaRPr>
          </a:p>
        </p:txBody>
      </p:sp>
      <p:pic>
        <p:nvPicPr>
          <p:cNvPr id="34" name="Picture 33"/>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10747575" y="2659290"/>
            <a:ext cx="1326536" cy="1561303"/>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77645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981200" y="0"/>
            <a:ext cx="10287000" cy="4630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
          <p:cNvSpPr>
            <a:spLocks noGrp="1"/>
          </p:cNvSpPr>
          <p:nvPr>
            <p:ph type="body" sz="half" idx="2"/>
          </p:nvPr>
        </p:nvSpPr>
        <p:spPr>
          <a:xfrm>
            <a:off x="2057400" y="5486400"/>
            <a:ext cx="9982200" cy="1371600"/>
          </a:xfrm>
        </p:spPr>
        <p:txBody>
          <a:bodyPr>
            <a:noAutofit/>
          </a:bodyPr>
          <a:lstStyle/>
          <a:p>
            <a:pPr algn="ctr"/>
            <a:r>
              <a:rPr lang="en-US" sz="2800" b="1" dirty="0">
                <a:solidFill>
                  <a:schemeClr val="accent1">
                    <a:lumMod val="75000"/>
                  </a:schemeClr>
                </a:solidFill>
              </a:rPr>
              <a:t>Why are 7% (or 20 verses) of the H2320 Scriptures translated as </a:t>
            </a:r>
            <a:br>
              <a:rPr lang="en-US" sz="2800" b="1" dirty="0">
                <a:solidFill>
                  <a:schemeClr val="accent1">
                    <a:lumMod val="75000"/>
                  </a:schemeClr>
                </a:solidFill>
              </a:rPr>
            </a:br>
            <a:r>
              <a:rPr lang="en-US" sz="2800" b="1" dirty="0">
                <a:solidFill>
                  <a:schemeClr val="accent1">
                    <a:lumMod val="75000"/>
                  </a:schemeClr>
                </a:solidFill>
              </a:rPr>
              <a:t>“new moon(s)” [H3394] instead of “new month(s)” [H2320]?</a:t>
            </a:r>
          </a:p>
        </p:txBody>
      </p:sp>
      <p:sp>
        <p:nvSpPr>
          <p:cNvPr id="7" name="Title 2"/>
          <p:cNvSpPr>
            <a:spLocks noGrp="1"/>
          </p:cNvSpPr>
          <p:nvPr>
            <p:ph type="title"/>
          </p:nvPr>
        </p:nvSpPr>
        <p:spPr>
          <a:xfrm>
            <a:off x="2057400" y="4648200"/>
            <a:ext cx="9829800" cy="685800"/>
          </a:xfrm>
        </p:spPr>
        <p:txBody>
          <a:bodyPr>
            <a:normAutofit/>
            <a:scene3d>
              <a:camera prst="orthographicFront"/>
              <a:lightRig rig="threePt" dir="t"/>
            </a:scene3d>
            <a:sp3d extrusionH="57150">
              <a:bevelT w="38100" h="38100" prst="angle"/>
            </a:sp3d>
          </a:bodyPr>
          <a:lstStyle/>
          <a:p>
            <a:pPr algn="ctr"/>
            <a:r>
              <a:rPr lang="en-US" sz="3600" dirty="0">
                <a:ln w="18415" cmpd="sng">
                  <a:solidFill>
                    <a:srgbClr val="FFFFFF"/>
                  </a:solidFill>
                  <a:prstDash val="solid"/>
                </a:ln>
                <a:effectLst>
                  <a:outerShdw blurRad="63500" dir="3600000" algn="tl" rotWithShape="0">
                    <a:srgbClr val="000000">
                      <a:alpha val="70000"/>
                    </a:srgbClr>
                  </a:outerShdw>
                </a:effectLst>
                <a:latin typeface="Aharoni" pitchFamily="2" charset="-79"/>
                <a:cs typeface="Aharoni" pitchFamily="2" charset="-79"/>
              </a:rPr>
              <a:t>Investigating What is True &amp; What is False</a:t>
            </a:r>
          </a:p>
        </p:txBody>
      </p:sp>
      <p:sp>
        <p:nvSpPr>
          <p:cNvPr id="8" name="Slide Number Placeholder 3"/>
          <p:cNvSpPr>
            <a:spLocks noGrp="1"/>
          </p:cNvSpPr>
          <p:nvPr>
            <p:ph type="sldNum" sz="quarter" idx="11"/>
          </p:nvPr>
        </p:nvSpPr>
        <p:spPr>
          <a:xfrm>
            <a:off x="228600" y="4667249"/>
            <a:ext cx="1447800" cy="663578"/>
          </a:xfrm>
        </p:spPr>
        <p:txBody>
          <a:bodyPr/>
          <a:lstStyle/>
          <a:p>
            <a:fld id="{AA4C6552-42F6-43F2-A3FB-E92E8C09004E}" type="slidenum">
              <a:rPr lang="en-US" smtClean="0"/>
              <a:t>24</a:t>
            </a:fld>
            <a:endParaRPr lang="en-US" dirty="0"/>
          </a:p>
        </p:txBody>
      </p:sp>
      <p:sp>
        <p:nvSpPr>
          <p:cNvPr id="9" name="TextBox 8"/>
          <p:cNvSpPr txBox="1"/>
          <p:nvPr/>
        </p:nvSpPr>
        <p:spPr>
          <a:xfrm>
            <a:off x="2057400" y="-152400"/>
            <a:ext cx="10210800" cy="4524315"/>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CA" dirty="0">
              <a:solidFill>
                <a:schemeClr val="bg1"/>
              </a:solidFill>
            </a:endParaRPr>
          </a:p>
        </p:txBody>
      </p:sp>
      <p:grpSp>
        <p:nvGrpSpPr>
          <p:cNvPr id="10" name="Group 9"/>
          <p:cNvGrpSpPr/>
          <p:nvPr/>
        </p:nvGrpSpPr>
        <p:grpSpPr>
          <a:xfrm>
            <a:off x="3429000" y="58269"/>
            <a:ext cx="7620000" cy="4572000"/>
            <a:chOff x="1524000" y="0"/>
            <a:chExt cx="7620000" cy="4572000"/>
          </a:xfrm>
        </p:grpSpPr>
        <p:pic>
          <p:nvPicPr>
            <p:cNvPr id="11" name="Picture 3" descr="C:\Users\Rae\Desktop\Flat Earth\doe boy yes &amp; no.jpg"/>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616200" y="533400"/>
              <a:ext cx="5308600" cy="40386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096000" y="2429510"/>
              <a:ext cx="2427267"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a:ln w="11430"/>
                  <a:solidFill>
                    <a:srgbClr val="8E002F"/>
                  </a:solidFill>
                  <a:effectLst>
                    <a:outerShdw blurRad="50800" dist="39000" dir="5460000" algn="tl">
                      <a:srgbClr val="000000">
                        <a:alpha val="38000"/>
                      </a:srgbClr>
                    </a:outerShdw>
                  </a:effectLst>
                </a:rPr>
                <a:t>H3394</a:t>
              </a:r>
            </a:p>
            <a:p>
              <a:pPr algn="ctr"/>
              <a:r>
                <a:rPr lang="en-US" sz="4000" b="1" cap="none" spc="0" dirty="0">
                  <a:ln w="11430"/>
                  <a:solidFill>
                    <a:srgbClr val="8E002F"/>
                  </a:solidFill>
                  <a:effectLst>
                    <a:outerShdw blurRad="50800" dist="39000" dir="5460000" algn="tl">
                      <a:srgbClr val="000000">
                        <a:alpha val="38000"/>
                      </a:srgbClr>
                    </a:outerShdw>
                  </a:effectLst>
                </a:rPr>
                <a:t>&lt;</a:t>
              </a:r>
              <a:r>
                <a:rPr lang="en-US" sz="4000" b="1" cap="none" spc="0" dirty="0" err="1">
                  <a:ln w="11430"/>
                  <a:solidFill>
                    <a:srgbClr val="8E002F"/>
                  </a:solidFill>
                  <a:effectLst>
                    <a:outerShdw blurRad="50800" dist="39000" dir="5460000" algn="tl">
                      <a:srgbClr val="000000">
                        <a:alpha val="38000"/>
                      </a:srgbClr>
                    </a:outerShdw>
                  </a:effectLst>
                </a:rPr>
                <a:t>yareach</a:t>
              </a:r>
              <a:r>
                <a:rPr lang="en-US" sz="4000" b="1" cap="none" spc="0" dirty="0">
                  <a:ln w="11430"/>
                  <a:solidFill>
                    <a:srgbClr val="8E002F"/>
                  </a:solidFill>
                  <a:effectLst>
                    <a:outerShdw blurRad="50800" dist="39000" dir="5460000" algn="tl">
                      <a:srgbClr val="000000">
                        <a:alpha val="38000"/>
                      </a:srgbClr>
                    </a:outerShdw>
                  </a:effectLst>
                </a:rPr>
                <a:t>&gt;</a:t>
              </a:r>
            </a:p>
          </p:txBody>
        </p:sp>
        <p:sp>
          <p:nvSpPr>
            <p:cNvPr id="13" name="Rectangle 12"/>
            <p:cNvSpPr/>
            <p:nvPr/>
          </p:nvSpPr>
          <p:spPr>
            <a:xfrm>
              <a:off x="2133600" y="2434590"/>
              <a:ext cx="2541081"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a:ln w="11430"/>
                  <a:solidFill>
                    <a:srgbClr val="006600"/>
                  </a:solidFill>
                  <a:effectLst>
                    <a:outerShdw blurRad="50800" dist="39000" dir="5460000" algn="tl">
                      <a:srgbClr val="000000">
                        <a:alpha val="38000"/>
                      </a:srgbClr>
                    </a:outerShdw>
                  </a:effectLst>
                </a:rPr>
                <a:t>H2320</a:t>
              </a:r>
            </a:p>
            <a:p>
              <a:pPr algn="ctr"/>
              <a:r>
                <a:rPr lang="en-US" sz="4000" b="1" cap="none" spc="0" dirty="0">
                  <a:ln w="11430"/>
                  <a:solidFill>
                    <a:srgbClr val="006600"/>
                  </a:solidFill>
                  <a:effectLst>
                    <a:outerShdw blurRad="50800" dist="39000" dir="5460000" algn="tl">
                      <a:srgbClr val="000000">
                        <a:alpha val="38000"/>
                      </a:srgbClr>
                    </a:outerShdw>
                  </a:effectLst>
                </a:rPr>
                <a:t>&lt;</a:t>
              </a:r>
              <a:r>
                <a:rPr lang="en-US" sz="4000" b="1" cap="none" spc="0" dirty="0" err="1">
                  <a:ln w="11430"/>
                  <a:solidFill>
                    <a:srgbClr val="006600"/>
                  </a:solidFill>
                  <a:effectLst>
                    <a:outerShdw blurRad="50800" dist="39000" dir="5460000" algn="tl">
                      <a:srgbClr val="000000">
                        <a:alpha val="38000"/>
                      </a:srgbClr>
                    </a:outerShdw>
                  </a:effectLst>
                </a:rPr>
                <a:t>chodesh</a:t>
              </a:r>
              <a:r>
                <a:rPr lang="en-US" sz="4000" b="1" cap="none" spc="0" dirty="0">
                  <a:ln w="11430"/>
                  <a:solidFill>
                    <a:srgbClr val="006600"/>
                  </a:solidFill>
                  <a:effectLst>
                    <a:outerShdw blurRad="50800" dist="39000" dir="5460000" algn="tl">
                      <a:srgbClr val="000000">
                        <a:alpha val="38000"/>
                      </a:srgbClr>
                    </a:outerShdw>
                  </a:effectLst>
                </a:rPr>
                <a:t>&gt;</a:t>
              </a:r>
            </a:p>
          </p:txBody>
        </p:sp>
        <p:sp>
          <p:nvSpPr>
            <p:cNvPr id="14" name="Rectangle 13"/>
            <p:cNvSpPr/>
            <p:nvPr/>
          </p:nvSpPr>
          <p:spPr>
            <a:xfrm>
              <a:off x="1524000" y="0"/>
              <a:ext cx="7620000"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a:ln w="11430"/>
                  <a:solidFill>
                    <a:schemeClr val="accent1">
                      <a:lumMod val="75000"/>
                    </a:schemeClr>
                  </a:solidFill>
                  <a:effectLst>
                    <a:outerShdw blurRad="50800" dist="39000" dir="5460000" algn="tl">
                      <a:srgbClr val="000000">
                        <a:alpha val="38000"/>
                      </a:srgbClr>
                    </a:outerShdw>
                  </a:effectLst>
                </a:rPr>
                <a:t>20 Questionable Scriptures</a:t>
              </a:r>
            </a:p>
          </p:txBody>
        </p:sp>
      </p:grpSp>
      <p:sp>
        <p:nvSpPr>
          <p:cNvPr id="15" name="5-Point Star 14"/>
          <p:cNvSpPr/>
          <p:nvPr/>
        </p:nvSpPr>
        <p:spPr>
          <a:xfrm rot="602625">
            <a:off x="9531165" y="2021005"/>
            <a:ext cx="648072" cy="588258"/>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6" name="5-Point Star 15"/>
          <p:cNvSpPr/>
          <p:nvPr/>
        </p:nvSpPr>
        <p:spPr>
          <a:xfrm rot="20558577">
            <a:off x="600424" y="5722075"/>
            <a:ext cx="648072" cy="588258"/>
          </a:xfrm>
          <a:prstGeom prst="star5">
            <a:avLst/>
          </a:prstGeom>
          <a:solidFill>
            <a:srgbClr val="A568D2"/>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7" name="5-Point Star 16"/>
          <p:cNvSpPr/>
          <p:nvPr/>
        </p:nvSpPr>
        <p:spPr>
          <a:xfrm rot="20910671">
            <a:off x="10484119" y="711425"/>
            <a:ext cx="648072" cy="588258"/>
          </a:xfrm>
          <a:prstGeom prst="star5">
            <a:avLst/>
          </a:prstGeom>
          <a:solidFill>
            <a:srgbClr val="ABE9FF"/>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8" name="5-Point Star 17"/>
          <p:cNvSpPr/>
          <p:nvPr/>
        </p:nvSpPr>
        <p:spPr>
          <a:xfrm rot="1324655">
            <a:off x="10518820" y="3522170"/>
            <a:ext cx="648072" cy="588258"/>
          </a:xfrm>
          <a:prstGeom prst="star5">
            <a:avLst/>
          </a:prstGeom>
          <a:solidFill>
            <a:srgbClr val="00B05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0" name="5-Point Star 19"/>
          <p:cNvSpPr/>
          <p:nvPr/>
        </p:nvSpPr>
        <p:spPr>
          <a:xfrm rot="441147">
            <a:off x="2222785" y="208103"/>
            <a:ext cx="648072" cy="561457"/>
          </a:xfrm>
          <a:prstGeom prst="star5">
            <a:avLst/>
          </a:prstGeom>
          <a:solidFill>
            <a:srgbClr val="3BCCFF"/>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1" name="5-Point Star 20"/>
          <p:cNvSpPr/>
          <p:nvPr/>
        </p:nvSpPr>
        <p:spPr>
          <a:xfrm rot="602625">
            <a:off x="2580084" y="3206582"/>
            <a:ext cx="648072" cy="588258"/>
          </a:xfrm>
          <a:prstGeom prst="star5">
            <a:avLst/>
          </a:prstGeom>
          <a:solidFill>
            <a:srgbClr val="8A0045"/>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2" name="5-Point Star 21"/>
          <p:cNvSpPr/>
          <p:nvPr/>
        </p:nvSpPr>
        <p:spPr>
          <a:xfrm rot="602625">
            <a:off x="651584" y="365291"/>
            <a:ext cx="648072" cy="588258"/>
          </a:xfrm>
          <a:prstGeom prst="star5">
            <a:avLst/>
          </a:prstGeom>
          <a:solidFill>
            <a:schemeClr val="accent5"/>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2052" name="Picture 4" descr="C:\Users\Rae\Desktop\key in lock.gif"/>
          <p:cNvPicPr>
            <a:picLocks noChangeAspect="1" noChangeArrowheads="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36898" y="1087921"/>
            <a:ext cx="3905250" cy="2809875"/>
          </a:xfrm>
          <a:prstGeom prst="rect">
            <a:avLst/>
          </a:prstGeom>
          <a:noFill/>
          <a:extLst>
            <a:ext uri="{909E8E84-426E-40DD-AFC4-6F175D3DCCD1}">
              <a14:hiddenFill xmlns:a14="http://schemas.microsoft.com/office/drawing/2010/main">
                <a:solidFill>
                  <a:srgbClr val="FFFFFF"/>
                </a:solidFill>
              </a14:hiddenFill>
            </a:ext>
          </a:extLst>
        </p:spPr>
      </p:pic>
      <p:sp>
        <p:nvSpPr>
          <p:cNvPr id="19" name="5-Point Star 18"/>
          <p:cNvSpPr/>
          <p:nvPr/>
        </p:nvSpPr>
        <p:spPr>
          <a:xfrm rot="20857605">
            <a:off x="3253786" y="1261019"/>
            <a:ext cx="648072" cy="588258"/>
          </a:xfrm>
          <a:prstGeom prst="star5">
            <a:avLst/>
          </a:prstGeom>
          <a:solidFill>
            <a:schemeClr val="accent1">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75651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grpId="0" nodeType="afterEffect">
                                  <p:stCondLst>
                                    <p:cond delay="50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0" y="457200"/>
            <a:ext cx="5588000" cy="1371600"/>
          </a:xfrm>
        </p:spPr>
        <p:txBody>
          <a:bodyPr>
            <a:normAutofit fontScale="90000"/>
            <a:scene3d>
              <a:camera prst="orthographicFront"/>
              <a:lightRig rig="threePt" dir="t"/>
            </a:scene3d>
            <a:sp3d extrusionH="57150">
              <a:bevelT h="25400" prst="softRound"/>
            </a:sp3d>
          </a:bodyPr>
          <a:lstStyle/>
          <a:p>
            <a:r>
              <a:rPr lang="en-US" b="1" dirty="0">
                <a:solidFill>
                  <a:schemeClr val="tx1">
                    <a:lumMod val="65000"/>
                    <a:lumOff val="35000"/>
                  </a:schemeClr>
                </a:solidFill>
                <a:latin typeface="Simplified Arabic Fixed" pitchFamily="49" charset="-78"/>
                <a:cs typeface="Simplified Arabic Fixed" pitchFamily="49" charset="-78"/>
              </a:rPr>
              <a:t>yes! all dates are approximates!</a:t>
            </a: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t>25</a:t>
            </a:fld>
            <a:endParaRPr lang="en-US"/>
          </a:p>
        </p:txBody>
      </p:sp>
      <p:sp>
        <p:nvSpPr>
          <p:cNvPr id="4" name="Content Placeholder 3"/>
          <p:cNvSpPr>
            <a:spLocks noGrp="1"/>
          </p:cNvSpPr>
          <p:nvPr>
            <p:ph sz="quarter" idx="1"/>
          </p:nvPr>
        </p:nvSpPr>
        <p:spPr>
          <a:xfrm>
            <a:off x="-3200400" y="2387600"/>
            <a:ext cx="2993136" cy="4495800"/>
          </a:xfrm>
        </p:spPr>
        <p:txBody>
          <a:bodyPr>
            <a:noAutofit/>
          </a:bodyPr>
          <a:lstStyle/>
          <a:p>
            <a:r>
              <a:rPr lang="en-US" sz="1600" dirty="0"/>
              <a:t>Right here show the list of 20 </a:t>
            </a:r>
            <a:r>
              <a:rPr lang="en-US" sz="1600" dirty="0" err="1"/>
              <a:t>vss</a:t>
            </a:r>
            <a:r>
              <a:rPr lang="en-US" sz="1600" dirty="0"/>
              <a:t> and the dates they are connected to.  8-22   1025 am</a:t>
            </a:r>
          </a:p>
          <a:p>
            <a:r>
              <a:rPr lang="en-US" sz="1600" dirty="0"/>
              <a:t>Should the research include the problems with </a:t>
            </a:r>
            <a:r>
              <a:rPr lang="en-US" sz="1600" dirty="0" err="1"/>
              <a:t>judah</a:t>
            </a:r>
            <a:r>
              <a:rPr lang="en-US" sz="1600" dirty="0"/>
              <a:t> after sundial event?  Aug 12</a:t>
            </a:r>
            <a:r>
              <a:rPr lang="en-US" sz="1600" baseline="30000" dirty="0"/>
              <a:t>th</a:t>
            </a:r>
            <a:r>
              <a:rPr lang="en-US" sz="1600" dirty="0"/>
              <a:t>.</a:t>
            </a:r>
          </a:p>
        </p:txBody>
      </p:sp>
      <p:sp>
        <p:nvSpPr>
          <p:cNvPr id="5" name="TextBox 4"/>
          <p:cNvSpPr txBox="1"/>
          <p:nvPr/>
        </p:nvSpPr>
        <p:spPr>
          <a:xfrm>
            <a:off x="12496800" y="1748858"/>
            <a:ext cx="3124200" cy="4524315"/>
          </a:xfrm>
          <a:prstGeom prst="rect">
            <a:avLst/>
          </a:prstGeom>
          <a:noFill/>
        </p:spPr>
        <p:txBody>
          <a:bodyPr wrap="square" rtlCol="0">
            <a:spAutoFit/>
          </a:bodyPr>
          <a:lstStyle/>
          <a:p>
            <a:r>
              <a:rPr lang="en-US" dirty="0"/>
              <a:t>1 Sam 20:5	1062 BC</a:t>
            </a:r>
          </a:p>
          <a:p>
            <a:r>
              <a:rPr lang="en-US" dirty="0"/>
              <a:t>1 Sam 20:18</a:t>
            </a:r>
          </a:p>
          <a:p>
            <a:r>
              <a:rPr lang="en-US" dirty="0"/>
              <a:t>1 Sam 20:24</a:t>
            </a:r>
          </a:p>
          <a:p>
            <a:endParaRPr lang="en-US" dirty="0"/>
          </a:p>
          <a:p>
            <a:r>
              <a:rPr lang="en-US" dirty="0"/>
              <a:t>2 Kings 4:23</a:t>
            </a:r>
          </a:p>
          <a:p>
            <a:endParaRPr lang="en-US" dirty="0"/>
          </a:p>
          <a:p>
            <a:r>
              <a:rPr lang="en-US" dirty="0"/>
              <a:t>1 Chron 23:31</a:t>
            </a:r>
          </a:p>
          <a:p>
            <a:endParaRPr lang="en-US" dirty="0"/>
          </a:p>
          <a:p>
            <a:r>
              <a:rPr lang="en-US" dirty="0"/>
              <a:t>2 Chron 2:4</a:t>
            </a:r>
          </a:p>
          <a:p>
            <a:r>
              <a:rPr lang="en-US" dirty="0"/>
              <a:t>2 Chron 8:13</a:t>
            </a:r>
          </a:p>
          <a:p>
            <a:r>
              <a:rPr lang="en-US" dirty="0"/>
              <a:t>2 Chron 31:3</a:t>
            </a:r>
          </a:p>
          <a:p>
            <a:endParaRPr lang="en-US" dirty="0"/>
          </a:p>
          <a:p>
            <a:r>
              <a:rPr lang="en-US" dirty="0"/>
              <a:t>Ezra 3:5</a:t>
            </a:r>
          </a:p>
          <a:p>
            <a:endParaRPr lang="en-US" dirty="0"/>
          </a:p>
          <a:p>
            <a:r>
              <a:rPr lang="en-US" dirty="0" err="1"/>
              <a:t>Neh</a:t>
            </a:r>
            <a:r>
              <a:rPr lang="en-US" dirty="0"/>
              <a:t> 10:33</a:t>
            </a:r>
          </a:p>
          <a:p>
            <a:endParaRPr lang="en-US" dirty="0"/>
          </a:p>
        </p:txBody>
      </p:sp>
      <p:sp>
        <p:nvSpPr>
          <p:cNvPr id="6" name="TextBox 5"/>
          <p:cNvSpPr txBox="1"/>
          <p:nvPr/>
        </p:nvSpPr>
        <p:spPr>
          <a:xfrm>
            <a:off x="15925800" y="1610359"/>
            <a:ext cx="3200400" cy="4801314"/>
          </a:xfrm>
          <a:prstGeom prst="rect">
            <a:avLst/>
          </a:prstGeom>
          <a:noFill/>
        </p:spPr>
        <p:txBody>
          <a:bodyPr wrap="square" rtlCol="0">
            <a:spAutoFit/>
          </a:bodyPr>
          <a:lstStyle/>
          <a:p>
            <a:endParaRPr lang="en-US" dirty="0"/>
          </a:p>
          <a:p>
            <a:r>
              <a:rPr lang="en-US" dirty="0"/>
              <a:t>Ps 81:3</a:t>
            </a:r>
          </a:p>
          <a:p>
            <a:endParaRPr lang="en-US" dirty="0"/>
          </a:p>
          <a:p>
            <a:r>
              <a:rPr lang="en-US" dirty="0"/>
              <a:t>Isa 1:13</a:t>
            </a:r>
          </a:p>
          <a:p>
            <a:r>
              <a:rPr lang="en-US" dirty="0"/>
              <a:t>Isa 1:14</a:t>
            </a:r>
          </a:p>
          <a:p>
            <a:endParaRPr lang="en-US" dirty="0"/>
          </a:p>
          <a:p>
            <a:r>
              <a:rPr lang="en-US" dirty="0"/>
              <a:t>Isa 66:23</a:t>
            </a:r>
          </a:p>
          <a:p>
            <a:endParaRPr lang="en-US" dirty="0"/>
          </a:p>
          <a:p>
            <a:r>
              <a:rPr lang="en-US" dirty="0" err="1"/>
              <a:t>Ezek</a:t>
            </a:r>
            <a:r>
              <a:rPr lang="en-US" dirty="0"/>
              <a:t> 45:17</a:t>
            </a:r>
          </a:p>
          <a:p>
            <a:r>
              <a:rPr lang="en-US" dirty="0" err="1"/>
              <a:t>Ezek</a:t>
            </a:r>
            <a:r>
              <a:rPr lang="en-US" dirty="0"/>
              <a:t> 46:1</a:t>
            </a:r>
          </a:p>
          <a:p>
            <a:r>
              <a:rPr lang="en-US" dirty="0" err="1"/>
              <a:t>Ezek</a:t>
            </a:r>
            <a:r>
              <a:rPr lang="en-US" dirty="0"/>
              <a:t> 46:3</a:t>
            </a:r>
          </a:p>
          <a:p>
            <a:r>
              <a:rPr lang="en-US" dirty="0" err="1"/>
              <a:t>Ezek</a:t>
            </a:r>
            <a:r>
              <a:rPr lang="en-US" dirty="0"/>
              <a:t> 46:6</a:t>
            </a:r>
          </a:p>
          <a:p>
            <a:endParaRPr lang="en-US" dirty="0"/>
          </a:p>
          <a:p>
            <a:r>
              <a:rPr lang="en-US" dirty="0"/>
              <a:t>Hos 2:11</a:t>
            </a:r>
          </a:p>
          <a:p>
            <a:endParaRPr lang="en-US" dirty="0"/>
          </a:p>
          <a:p>
            <a:r>
              <a:rPr lang="en-US" dirty="0"/>
              <a:t>Amos 8:5</a:t>
            </a:r>
          </a:p>
          <a:p>
            <a:endParaRPr lang="en-US" dirty="0"/>
          </a:p>
        </p:txBody>
      </p:sp>
      <p:sp>
        <p:nvSpPr>
          <p:cNvPr id="9" name="Slide Number Placeholder 4"/>
          <p:cNvSpPr txBox="1">
            <a:spLocks/>
          </p:cNvSpPr>
          <p:nvPr/>
        </p:nvSpPr>
        <p:spPr>
          <a:xfrm>
            <a:off x="11277600" y="6411673"/>
            <a:ext cx="711200" cy="312301"/>
          </a:xfrm>
          <a:prstGeom prst="rect">
            <a:avLst/>
          </a:prstGeom>
        </p:spPr>
        <p:txBody>
          <a:bodyPr vert="horz" anchor="ctr" anchorCtr="0">
            <a:normAutofit fontScale="77500" lnSpcReduction="20000"/>
          </a:bodyP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2200" b="0" smtClean="0">
                <a:solidFill>
                  <a:schemeClr val="tx1"/>
                </a:solidFill>
              </a:rPr>
              <a:pPr/>
              <a:t>25</a:t>
            </a:fld>
            <a:endParaRPr lang="en-US" b="0" dirty="0">
              <a:solidFill>
                <a:schemeClr val="tx1"/>
              </a:solidFill>
            </a:endParaRPr>
          </a:p>
        </p:txBody>
      </p:sp>
      <p:sp>
        <p:nvSpPr>
          <p:cNvPr id="10" name="Title 1"/>
          <p:cNvSpPr txBox="1">
            <a:spLocks/>
          </p:cNvSpPr>
          <p:nvPr/>
        </p:nvSpPr>
        <p:spPr>
          <a:xfrm>
            <a:off x="533400" y="215900"/>
            <a:ext cx="5029200" cy="1765300"/>
          </a:xfrm>
          <a:prstGeom prst="rect">
            <a:avLst/>
          </a:prstGeom>
        </p:spPr>
        <p:txBody>
          <a:bodyPr vert="horz" anchor="ctr">
            <a:noAutofit/>
            <a:scene3d>
              <a:camera prst="orthographicFront"/>
              <a:lightRig rig="threePt" dir="t"/>
            </a:scene3d>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000" b="1" dirty="0" err="1">
                <a:solidFill>
                  <a:srgbClr val="FF0000"/>
                </a:solidFill>
                <a:latin typeface="Simplified Arabic Fixed" pitchFamily="49" charset="-78"/>
                <a:cs typeface="Simplified Arabic Fixed" pitchFamily="49" charset="-78"/>
              </a:rPr>
              <a:t>mr</a:t>
            </a:r>
            <a:r>
              <a:rPr lang="en-US" sz="3000" b="1" dirty="0">
                <a:solidFill>
                  <a:srgbClr val="FF0000"/>
                </a:solidFill>
                <a:latin typeface="Simplified Arabic Fixed" pitchFamily="49" charset="-78"/>
                <a:cs typeface="Simplified Arabic Fixed" pitchFamily="49" charset="-78"/>
              </a:rPr>
              <a:t> graduate … is there anything we need to know before getting started?</a:t>
            </a:r>
          </a:p>
        </p:txBody>
      </p:sp>
      <p:sp>
        <p:nvSpPr>
          <p:cNvPr id="11" name="Title 1"/>
          <p:cNvSpPr txBox="1">
            <a:spLocks/>
          </p:cNvSpPr>
          <p:nvPr/>
        </p:nvSpPr>
        <p:spPr>
          <a:xfrm>
            <a:off x="4419600" y="2666999"/>
            <a:ext cx="3429000" cy="3744673"/>
          </a:xfrm>
          <a:prstGeom prst="rect">
            <a:avLst/>
          </a:prstGeom>
        </p:spPr>
        <p:txBody>
          <a:bodyPr vert="horz" anchor="ctr">
            <a:normAutofit fontScale="60000" lnSpcReduction="20000"/>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b="1" dirty="0">
                <a:latin typeface="Simplified Arabic Fixed" pitchFamily="49" charset="-78"/>
                <a:cs typeface="Simplified Arabic Fixed" pitchFamily="49" charset="-78"/>
              </a:rPr>
              <a:t>and … do pay attention to the date of each verse and how many years have passed from the death of </a:t>
            </a:r>
            <a:r>
              <a:rPr lang="en-US" b="1" dirty="0" err="1">
                <a:latin typeface="Simplified Arabic Fixed" pitchFamily="49" charset="-78"/>
                <a:cs typeface="Simplified Arabic Fixed" pitchFamily="49" charset="-78"/>
              </a:rPr>
              <a:t>moses</a:t>
            </a:r>
            <a:r>
              <a:rPr lang="en-US" b="1" dirty="0">
                <a:latin typeface="Simplified Arabic Fixed" pitchFamily="49" charset="-78"/>
                <a:cs typeface="Simplified Arabic Fixed" pitchFamily="49" charset="-78"/>
              </a:rPr>
              <a:t>!</a:t>
            </a:r>
            <a:br>
              <a:rPr lang="en-US" b="1" dirty="0">
                <a:latin typeface="Simplified Arabic Fixed" pitchFamily="49" charset="-78"/>
                <a:cs typeface="Simplified Arabic Fixed" pitchFamily="49" charset="-78"/>
              </a:rPr>
            </a:br>
            <a:br>
              <a:rPr lang="en-US" b="1" dirty="0">
                <a:latin typeface="Simplified Arabic Fixed" pitchFamily="49" charset="-78"/>
                <a:cs typeface="Simplified Arabic Fixed" pitchFamily="49" charset="-78"/>
              </a:rPr>
            </a:br>
            <a:r>
              <a:rPr lang="en-US" b="1" dirty="0">
                <a:latin typeface="Simplified Arabic Fixed" pitchFamily="49" charset="-78"/>
                <a:cs typeface="Simplified Arabic Fixed" pitchFamily="49" charset="-78"/>
              </a:rPr>
              <a:t>that’s important!</a:t>
            </a:r>
          </a:p>
        </p:txBody>
      </p:sp>
    </p:spTree>
    <p:extLst>
      <p:ext uri="{BB962C8B-B14F-4D97-AF65-F5344CB8AC3E}">
        <p14:creationId xmlns:p14="http://schemas.microsoft.com/office/powerpoint/2010/main" val="145348863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rot="19825262">
            <a:off x="1007959" y="1868719"/>
            <a:ext cx="1261705" cy="307777"/>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r>
              <a:rPr lang="en-US" sz="1400" b="1" dirty="0"/>
              <a:t>1450  MOSES</a:t>
            </a:r>
            <a:endParaRPr lang="en-US" b="1" dirty="0"/>
          </a:p>
        </p:txBody>
      </p:sp>
      <p:sp>
        <p:nvSpPr>
          <p:cNvPr id="2" name="Title 1"/>
          <p:cNvSpPr>
            <a:spLocks noGrp="1"/>
          </p:cNvSpPr>
          <p:nvPr>
            <p:ph type="ctrTitle"/>
          </p:nvPr>
        </p:nvSpPr>
        <p:spPr>
          <a:xfrm>
            <a:off x="1772629" y="-152400"/>
            <a:ext cx="10038372" cy="1104900"/>
          </a:xfrm>
        </p:spPr>
        <p:txBody>
          <a:bodyPr>
            <a:normAutofit/>
            <a:scene3d>
              <a:camera prst="orthographicFront"/>
              <a:lightRig rig="threePt" dir="t"/>
            </a:scene3d>
            <a:sp3d extrusionH="57150">
              <a:bevelT h="25400" prst="softRound"/>
            </a:sp3d>
          </a:bodyPr>
          <a:lstStyle/>
          <a:p>
            <a:r>
              <a:rPr lang="en-US" cap="none" dirty="0">
                <a:ln>
                  <a:solidFill>
                    <a:srgbClr val="FFC1C1"/>
                  </a:solidFill>
                </a:ln>
                <a:solidFill>
                  <a:srgbClr val="7030A0"/>
                </a:solidFill>
                <a:latin typeface="Matura MT Script Capitals" pitchFamily="66" charset="0"/>
              </a:rPr>
              <a:t>King Saul, </a:t>
            </a:r>
            <a:r>
              <a:rPr lang="en-US" cap="none" dirty="0">
                <a:ln>
                  <a:solidFill>
                    <a:srgbClr val="FFC1C1"/>
                  </a:solidFill>
                </a:ln>
                <a:solidFill>
                  <a:srgbClr val="92D050"/>
                </a:solidFill>
                <a:latin typeface="Matura MT Script Capitals" pitchFamily="66" charset="0"/>
              </a:rPr>
              <a:t>David </a:t>
            </a:r>
            <a:r>
              <a:rPr lang="en-US" sz="3200" cap="none" dirty="0">
                <a:ln>
                  <a:solidFill>
                    <a:srgbClr val="FFC1C1"/>
                  </a:solidFill>
                </a:ln>
                <a:solidFill>
                  <a:srgbClr val="92D050"/>
                </a:solidFill>
                <a:latin typeface="Matura MT Script Capitals" pitchFamily="66" charset="0"/>
              </a:rPr>
              <a:t>&amp;</a:t>
            </a:r>
            <a:r>
              <a:rPr lang="en-US" cap="none" dirty="0">
                <a:ln>
                  <a:solidFill>
                    <a:srgbClr val="FFC1C1"/>
                  </a:solidFill>
                </a:ln>
                <a:solidFill>
                  <a:srgbClr val="92D050"/>
                </a:solidFill>
                <a:latin typeface="Matura MT Script Capitals" pitchFamily="66" charset="0"/>
              </a:rPr>
              <a:t> Jonathan</a:t>
            </a:r>
            <a:endParaRPr lang="en-US" dirty="0">
              <a:ln>
                <a:solidFill>
                  <a:srgbClr val="FFC1C1"/>
                </a:solidFill>
              </a:ln>
              <a:solidFill>
                <a:srgbClr val="92D050"/>
              </a:solidFill>
              <a:latin typeface="Matura MT Script Capitals" pitchFamily="66" charset="0"/>
            </a:endParaRPr>
          </a:p>
        </p:txBody>
      </p:sp>
      <p:sp>
        <p:nvSpPr>
          <p:cNvPr id="4" name="Slide Number Placeholder 3"/>
          <p:cNvSpPr>
            <a:spLocks noGrp="1"/>
          </p:cNvSpPr>
          <p:nvPr>
            <p:ph type="sldNum" sz="quarter" idx="12"/>
          </p:nvPr>
        </p:nvSpPr>
        <p:spPr>
          <a:xfrm>
            <a:off x="914400" y="6172200"/>
            <a:ext cx="1117600" cy="381000"/>
          </a:xfrm>
        </p:spPr>
        <p:txBody>
          <a:bodyPr>
            <a:normAutofit fontScale="92500" lnSpcReduction="20000"/>
          </a:bodyPr>
          <a:lstStyle/>
          <a:p>
            <a:fld id="{AA4C6552-42F6-43F2-A3FB-E92E8C09004E}" type="slidenum">
              <a:rPr lang="en-US" sz="2400" smtClean="0"/>
              <a:t>26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32449509"/>
              </p:ext>
            </p:extLst>
          </p:nvPr>
        </p:nvGraphicFramePr>
        <p:xfrm>
          <a:off x="228600" y="2886072"/>
          <a:ext cx="11734800" cy="457200"/>
        </p:xfrm>
        <a:graphic>
          <a:graphicData uri="http://schemas.openxmlformats.org/drawingml/2006/table">
            <a:tbl>
              <a:tblPr firstRow="1" bandRow="1">
                <a:tableStyleId>{E8B1032C-EA38-4F05-BA0D-38AFFFC7BED3}</a:tableStyleId>
              </a:tblPr>
              <a:tblGrid>
                <a:gridCol w="977900">
                  <a:extLst>
                    <a:ext uri="{9D8B030D-6E8A-4147-A177-3AD203B41FA5}">
                      <a16:colId xmlns:a16="http://schemas.microsoft.com/office/drawing/2014/main" val="20000"/>
                    </a:ext>
                  </a:extLst>
                </a:gridCol>
                <a:gridCol w="977900">
                  <a:extLst>
                    <a:ext uri="{9D8B030D-6E8A-4147-A177-3AD203B41FA5}">
                      <a16:colId xmlns:a16="http://schemas.microsoft.com/office/drawing/2014/main" val="20001"/>
                    </a:ext>
                  </a:extLst>
                </a:gridCol>
                <a:gridCol w="977900">
                  <a:extLst>
                    <a:ext uri="{9D8B030D-6E8A-4147-A177-3AD203B41FA5}">
                      <a16:colId xmlns:a16="http://schemas.microsoft.com/office/drawing/2014/main" val="20002"/>
                    </a:ext>
                  </a:extLst>
                </a:gridCol>
                <a:gridCol w="977900">
                  <a:extLst>
                    <a:ext uri="{9D8B030D-6E8A-4147-A177-3AD203B41FA5}">
                      <a16:colId xmlns:a16="http://schemas.microsoft.com/office/drawing/2014/main" val="20003"/>
                    </a:ext>
                  </a:extLst>
                </a:gridCol>
                <a:gridCol w="977900">
                  <a:extLst>
                    <a:ext uri="{9D8B030D-6E8A-4147-A177-3AD203B41FA5}">
                      <a16:colId xmlns:a16="http://schemas.microsoft.com/office/drawing/2014/main" val="20004"/>
                    </a:ext>
                  </a:extLst>
                </a:gridCol>
                <a:gridCol w="901700">
                  <a:extLst>
                    <a:ext uri="{9D8B030D-6E8A-4147-A177-3AD203B41FA5}">
                      <a16:colId xmlns:a16="http://schemas.microsoft.com/office/drawing/2014/main" val="20005"/>
                    </a:ext>
                  </a:extLst>
                </a:gridCol>
                <a:gridCol w="1054100">
                  <a:extLst>
                    <a:ext uri="{9D8B030D-6E8A-4147-A177-3AD203B41FA5}">
                      <a16:colId xmlns:a16="http://schemas.microsoft.com/office/drawing/2014/main" val="20006"/>
                    </a:ext>
                  </a:extLst>
                </a:gridCol>
                <a:gridCol w="977900">
                  <a:extLst>
                    <a:ext uri="{9D8B030D-6E8A-4147-A177-3AD203B41FA5}">
                      <a16:colId xmlns:a16="http://schemas.microsoft.com/office/drawing/2014/main" val="20007"/>
                    </a:ext>
                  </a:extLst>
                </a:gridCol>
                <a:gridCol w="977900">
                  <a:extLst>
                    <a:ext uri="{9D8B030D-6E8A-4147-A177-3AD203B41FA5}">
                      <a16:colId xmlns:a16="http://schemas.microsoft.com/office/drawing/2014/main" val="20008"/>
                    </a:ext>
                  </a:extLst>
                </a:gridCol>
                <a:gridCol w="977900">
                  <a:extLst>
                    <a:ext uri="{9D8B030D-6E8A-4147-A177-3AD203B41FA5}">
                      <a16:colId xmlns:a16="http://schemas.microsoft.com/office/drawing/2014/main" val="20009"/>
                    </a:ext>
                  </a:extLst>
                </a:gridCol>
                <a:gridCol w="977900">
                  <a:extLst>
                    <a:ext uri="{9D8B030D-6E8A-4147-A177-3AD203B41FA5}">
                      <a16:colId xmlns:a16="http://schemas.microsoft.com/office/drawing/2014/main" val="20010"/>
                    </a:ext>
                  </a:extLst>
                </a:gridCol>
                <a:gridCol w="977900">
                  <a:extLst>
                    <a:ext uri="{9D8B030D-6E8A-4147-A177-3AD203B41FA5}">
                      <a16:colId xmlns:a16="http://schemas.microsoft.com/office/drawing/2014/main" val="20011"/>
                    </a:ext>
                  </a:extLst>
                </a:gridCol>
              </a:tblGrid>
              <a:tr h="45720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cxnSp>
        <p:nvCxnSpPr>
          <p:cNvPr id="6" name="Straight Arrow Connector 5"/>
          <p:cNvCxnSpPr/>
          <p:nvPr/>
        </p:nvCxnSpPr>
        <p:spPr>
          <a:xfrm flipV="1">
            <a:off x="1207625" y="2357497"/>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186650" y="2357497"/>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9825262">
            <a:off x="2014552" y="2001752"/>
            <a:ext cx="697375" cy="307777"/>
          </a:xfrm>
          <a:prstGeom prst="rect">
            <a:avLst/>
          </a:prstGeom>
          <a:noFill/>
          <a:scene3d>
            <a:camera prst="orthographicFront"/>
            <a:lightRig rig="threePt" dir="t"/>
          </a:scene3d>
          <a:sp3d>
            <a:bevelT/>
          </a:sp3d>
        </p:spPr>
        <p:txBody>
          <a:bodyPr wrap="square" rtlCol="0">
            <a:spAutoFit/>
          </a:bodyPr>
          <a:lstStyle/>
          <a:p>
            <a:r>
              <a:rPr lang="en-US" sz="1400" dirty="0"/>
              <a:t>1350</a:t>
            </a:r>
            <a:endParaRPr lang="en-US" dirty="0"/>
          </a:p>
        </p:txBody>
      </p:sp>
      <p:cxnSp>
        <p:nvCxnSpPr>
          <p:cNvPr id="10" name="Straight Arrow Connector 9"/>
          <p:cNvCxnSpPr/>
          <p:nvPr/>
        </p:nvCxnSpPr>
        <p:spPr>
          <a:xfrm flipV="1">
            <a:off x="3154680" y="2357497"/>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139184" y="2357497"/>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105400" y="2357497"/>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019800" y="2357497"/>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86600" y="2357497"/>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058912" y="2357497"/>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029700" y="2357497"/>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0005060" y="2357497"/>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0972800" y="2357497"/>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9825262">
            <a:off x="2989913" y="1994588"/>
            <a:ext cx="697375" cy="307777"/>
          </a:xfrm>
          <a:prstGeom prst="rect">
            <a:avLst/>
          </a:prstGeom>
          <a:noFill/>
          <a:scene3d>
            <a:camera prst="orthographicFront"/>
            <a:lightRig rig="threePt" dir="t"/>
          </a:scene3d>
          <a:sp3d>
            <a:bevelT/>
          </a:sp3d>
        </p:spPr>
        <p:txBody>
          <a:bodyPr wrap="square" rtlCol="0">
            <a:spAutoFit/>
          </a:bodyPr>
          <a:lstStyle/>
          <a:p>
            <a:r>
              <a:rPr lang="en-US" sz="1400" dirty="0"/>
              <a:t>1250</a:t>
            </a:r>
            <a:endParaRPr lang="en-US" dirty="0"/>
          </a:p>
        </p:txBody>
      </p:sp>
      <p:sp>
        <p:nvSpPr>
          <p:cNvPr id="20" name="TextBox 19"/>
          <p:cNvSpPr txBox="1"/>
          <p:nvPr/>
        </p:nvSpPr>
        <p:spPr>
          <a:xfrm rot="19825262">
            <a:off x="3978432" y="1994588"/>
            <a:ext cx="697375" cy="307777"/>
          </a:xfrm>
          <a:prstGeom prst="rect">
            <a:avLst/>
          </a:prstGeom>
          <a:noFill/>
          <a:scene3d>
            <a:camera prst="orthographicFront"/>
            <a:lightRig rig="threePt" dir="t"/>
          </a:scene3d>
          <a:sp3d>
            <a:bevelT/>
          </a:sp3d>
        </p:spPr>
        <p:txBody>
          <a:bodyPr wrap="square" rtlCol="0">
            <a:spAutoFit/>
          </a:bodyPr>
          <a:lstStyle/>
          <a:p>
            <a:r>
              <a:rPr lang="en-US" sz="1400" dirty="0"/>
              <a:t>1150</a:t>
            </a:r>
            <a:endParaRPr lang="en-US" dirty="0"/>
          </a:p>
        </p:txBody>
      </p:sp>
      <p:sp>
        <p:nvSpPr>
          <p:cNvPr id="21" name="TextBox 20"/>
          <p:cNvSpPr txBox="1"/>
          <p:nvPr/>
        </p:nvSpPr>
        <p:spPr>
          <a:xfrm rot="19825262">
            <a:off x="4938552" y="1994588"/>
            <a:ext cx="697375" cy="307777"/>
          </a:xfrm>
          <a:prstGeom prst="rect">
            <a:avLst/>
          </a:prstGeom>
          <a:noFill/>
          <a:scene3d>
            <a:camera prst="orthographicFront"/>
            <a:lightRig rig="threePt" dir="t"/>
          </a:scene3d>
          <a:sp3d>
            <a:bevelT/>
          </a:sp3d>
        </p:spPr>
        <p:txBody>
          <a:bodyPr wrap="square" rtlCol="0">
            <a:spAutoFit/>
          </a:bodyPr>
          <a:lstStyle/>
          <a:p>
            <a:r>
              <a:rPr lang="en-US" sz="1400" dirty="0"/>
              <a:t>1050</a:t>
            </a:r>
            <a:endParaRPr lang="en-US" dirty="0"/>
          </a:p>
        </p:txBody>
      </p:sp>
      <p:sp>
        <p:nvSpPr>
          <p:cNvPr id="22" name="TextBox 21"/>
          <p:cNvSpPr txBox="1"/>
          <p:nvPr/>
        </p:nvSpPr>
        <p:spPr>
          <a:xfrm rot="19825262">
            <a:off x="5837712" y="1977522"/>
            <a:ext cx="697375" cy="307777"/>
          </a:xfrm>
          <a:prstGeom prst="rect">
            <a:avLst/>
          </a:prstGeom>
          <a:noFill/>
          <a:scene3d>
            <a:camera prst="orthographicFront"/>
            <a:lightRig rig="threePt" dir="t"/>
          </a:scene3d>
          <a:sp3d>
            <a:bevelT/>
          </a:sp3d>
        </p:spPr>
        <p:txBody>
          <a:bodyPr wrap="square" rtlCol="0">
            <a:spAutoFit/>
          </a:bodyPr>
          <a:lstStyle/>
          <a:p>
            <a:r>
              <a:rPr lang="en-US" sz="1400" dirty="0"/>
              <a:t>950</a:t>
            </a:r>
            <a:endParaRPr lang="en-US" dirty="0"/>
          </a:p>
        </p:txBody>
      </p:sp>
      <p:sp>
        <p:nvSpPr>
          <p:cNvPr id="23" name="TextBox 22"/>
          <p:cNvSpPr txBox="1"/>
          <p:nvPr/>
        </p:nvSpPr>
        <p:spPr>
          <a:xfrm rot="19825262">
            <a:off x="6896892" y="2008002"/>
            <a:ext cx="697375" cy="307777"/>
          </a:xfrm>
          <a:prstGeom prst="rect">
            <a:avLst/>
          </a:prstGeom>
          <a:noFill/>
          <a:scene3d>
            <a:camera prst="orthographicFront"/>
            <a:lightRig rig="threePt" dir="t"/>
          </a:scene3d>
          <a:sp3d>
            <a:bevelT/>
          </a:sp3d>
        </p:spPr>
        <p:txBody>
          <a:bodyPr wrap="square" rtlCol="0">
            <a:spAutoFit/>
          </a:bodyPr>
          <a:lstStyle/>
          <a:p>
            <a:r>
              <a:rPr lang="en-US" sz="1400" dirty="0"/>
              <a:t>850</a:t>
            </a:r>
            <a:endParaRPr lang="en-US" dirty="0"/>
          </a:p>
        </p:txBody>
      </p:sp>
      <p:sp>
        <p:nvSpPr>
          <p:cNvPr id="24" name="TextBox 23"/>
          <p:cNvSpPr txBox="1"/>
          <p:nvPr/>
        </p:nvSpPr>
        <p:spPr>
          <a:xfrm rot="19825262">
            <a:off x="7887492" y="1985142"/>
            <a:ext cx="697375" cy="307777"/>
          </a:xfrm>
          <a:prstGeom prst="rect">
            <a:avLst/>
          </a:prstGeom>
          <a:noFill/>
          <a:scene3d>
            <a:camera prst="orthographicFront"/>
            <a:lightRig rig="threePt" dir="t"/>
          </a:scene3d>
          <a:sp3d>
            <a:bevelT/>
          </a:sp3d>
        </p:spPr>
        <p:txBody>
          <a:bodyPr wrap="square" rtlCol="0">
            <a:spAutoFit/>
          </a:bodyPr>
          <a:lstStyle/>
          <a:p>
            <a:r>
              <a:rPr lang="en-US" sz="1400" dirty="0"/>
              <a:t>750</a:t>
            </a:r>
            <a:endParaRPr lang="en-US" dirty="0"/>
          </a:p>
        </p:txBody>
      </p:sp>
      <p:sp>
        <p:nvSpPr>
          <p:cNvPr id="25" name="TextBox 24"/>
          <p:cNvSpPr txBox="1"/>
          <p:nvPr/>
        </p:nvSpPr>
        <p:spPr>
          <a:xfrm rot="19825262">
            <a:off x="8849693" y="2010594"/>
            <a:ext cx="697375" cy="307777"/>
          </a:xfrm>
          <a:prstGeom prst="rect">
            <a:avLst/>
          </a:prstGeom>
          <a:noFill/>
          <a:scene3d>
            <a:camera prst="orthographicFront"/>
            <a:lightRig rig="threePt" dir="t"/>
          </a:scene3d>
          <a:sp3d>
            <a:bevelT/>
          </a:sp3d>
        </p:spPr>
        <p:txBody>
          <a:bodyPr wrap="square" rtlCol="0">
            <a:spAutoFit/>
          </a:bodyPr>
          <a:lstStyle/>
          <a:p>
            <a:r>
              <a:rPr lang="en-US" sz="1400" dirty="0"/>
              <a:t>650</a:t>
            </a:r>
            <a:endParaRPr lang="en-US" dirty="0"/>
          </a:p>
        </p:txBody>
      </p:sp>
      <p:sp>
        <p:nvSpPr>
          <p:cNvPr id="26" name="TextBox 25"/>
          <p:cNvSpPr txBox="1"/>
          <p:nvPr/>
        </p:nvSpPr>
        <p:spPr>
          <a:xfrm rot="19825262">
            <a:off x="9832673" y="1980114"/>
            <a:ext cx="697375" cy="307777"/>
          </a:xfrm>
          <a:prstGeom prst="rect">
            <a:avLst/>
          </a:prstGeom>
          <a:noFill/>
          <a:scene3d>
            <a:camera prst="orthographicFront"/>
            <a:lightRig rig="threePt" dir="t"/>
          </a:scene3d>
          <a:sp3d>
            <a:bevelT/>
          </a:sp3d>
        </p:spPr>
        <p:txBody>
          <a:bodyPr wrap="square" rtlCol="0">
            <a:spAutoFit/>
          </a:bodyPr>
          <a:lstStyle/>
          <a:p>
            <a:r>
              <a:rPr lang="en-US" sz="1400" dirty="0"/>
              <a:t>550</a:t>
            </a:r>
            <a:endParaRPr lang="en-US" dirty="0"/>
          </a:p>
        </p:txBody>
      </p:sp>
      <p:sp>
        <p:nvSpPr>
          <p:cNvPr id="27" name="TextBox 26"/>
          <p:cNvSpPr txBox="1"/>
          <p:nvPr/>
        </p:nvSpPr>
        <p:spPr>
          <a:xfrm rot="19825262">
            <a:off x="10775472" y="1992762"/>
            <a:ext cx="697375" cy="307777"/>
          </a:xfrm>
          <a:prstGeom prst="rect">
            <a:avLst/>
          </a:prstGeom>
          <a:noFill/>
          <a:scene3d>
            <a:camera prst="orthographicFront"/>
            <a:lightRig rig="threePt" dir="t"/>
          </a:scene3d>
          <a:sp3d>
            <a:bevelT/>
          </a:sp3d>
        </p:spPr>
        <p:txBody>
          <a:bodyPr wrap="square" rtlCol="0">
            <a:spAutoFit/>
          </a:bodyPr>
          <a:lstStyle/>
          <a:p>
            <a:r>
              <a:rPr lang="en-US" sz="1400" dirty="0"/>
              <a:t>450</a:t>
            </a:r>
            <a:endParaRPr lang="en-US" dirty="0"/>
          </a:p>
        </p:txBody>
      </p:sp>
      <p:sp>
        <p:nvSpPr>
          <p:cNvPr id="47" name="TextBox 46"/>
          <p:cNvSpPr txBox="1"/>
          <p:nvPr/>
        </p:nvSpPr>
        <p:spPr>
          <a:xfrm rot="19825262">
            <a:off x="8146967" y="1421587"/>
            <a:ext cx="1526250" cy="381000"/>
          </a:xfrm>
          <a:prstGeom prst="rect">
            <a:avLst/>
          </a:prstGeom>
          <a:noFill/>
          <a:scene3d>
            <a:camera prst="orthographicFront"/>
            <a:lightRig rig="threePt" dir="t"/>
          </a:scene3d>
          <a:sp3d>
            <a:bevelT/>
          </a:sp3d>
        </p:spPr>
        <p:txBody>
          <a:bodyPr wrap="square" rtlCol="0">
            <a:spAutoFit/>
          </a:bodyPr>
          <a:lstStyle/>
          <a:p>
            <a:pPr algn="r"/>
            <a:r>
              <a:rPr lang="en-US" b="1" dirty="0">
                <a:solidFill>
                  <a:srgbClr val="0037A4"/>
                </a:solidFill>
              </a:rPr>
              <a:t>701 Sundial</a:t>
            </a:r>
          </a:p>
        </p:txBody>
      </p:sp>
      <p:sp>
        <p:nvSpPr>
          <p:cNvPr id="57" name="TextBox 56"/>
          <p:cNvSpPr txBox="1"/>
          <p:nvPr/>
        </p:nvSpPr>
        <p:spPr>
          <a:xfrm rot="19825262">
            <a:off x="7994394" y="1169456"/>
            <a:ext cx="1500295" cy="369332"/>
          </a:xfrm>
          <a:prstGeom prst="rect">
            <a:avLst/>
          </a:prstGeom>
          <a:noFill/>
          <a:scene3d>
            <a:camera prst="orthographicFront"/>
            <a:lightRig rig="threePt" dir="t"/>
          </a:scene3d>
          <a:sp3d>
            <a:bevelT/>
          </a:sp3d>
        </p:spPr>
        <p:txBody>
          <a:bodyPr wrap="square" rtlCol="0">
            <a:spAutoFit/>
          </a:bodyPr>
          <a:lstStyle/>
          <a:p>
            <a:pPr algn="r"/>
            <a:r>
              <a:rPr lang="en-US" b="1" dirty="0">
                <a:solidFill>
                  <a:schemeClr val="accent6">
                    <a:lumMod val="75000"/>
                  </a:schemeClr>
                </a:solidFill>
              </a:rPr>
              <a:t>721 Assyria</a:t>
            </a:r>
          </a:p>
        </p:txBody>
      </p:sp>
      <p:sp>
        <p:nvSpPr>
          <p:cNvPr id="59" name="TextBox 58"/>
          <p:cNvSpPr txBox="1"/>
          <p:nvPr/>
        </p:nvSpPr>
        <p:spPr>
          <a:xfrm rot="19825262">
            <a:off x="9274345" y="1112184"/>
            <a:ext cx="1453064" cy="369332"/>
          </a:xfrm>
          <a:prstGeom prst="rect">
            <a:avLst/>
          </a:prstGeom>
          <a:noFill/>
          <a:scene3d>
            <a:camera prst="orthographicFront"/>
            <a:lightRig rig="threePt" dir="t"/>
          </a:scene3d>
          <a:sp3d>
            <a:bevelT/>
          </a:sp3d>
        </p:spPr>
        <p:txBody>
          <a:bodyPr wrap="square" rtlCol="0">
            <a:spAutoFit/>
          </a:bodyPr>
          <a:lstStyle/>
          <a:p>
            <a:pPr algn="r"/>
            <a:r>
              <a:rPr lang="en-US" b="1" dirty="0">
                <a:solidFill>
                  <a:schemeClr val="accent6">
                    <a:lumMod val="75000"/>
                  </a:schemeClr>
                </a:solidFill>
              </a:rPr>
              <a:t>606 Babylon</a:t>
            </a:r>
          </a:p>
        </p:txBody>
      </p:sp>
      <p:sp>
        <p:nvSpPr>
          <p:cNvPr id="60" name="Rectangle 59"/>
          <p:cNvSpPr/>
          <p:nvPr/>
        </p:nvSpPr>
        <p:spPr>
          <a:xfrm>
            <a:off x="-25839" y="7386697"/>
            <a:ext cx="6361037" cy="2062103"/>
          </a:xfrm>
          <a:prstGeom prst="rect">
            <a:avLst/>
          </a:prstGeom>
          <a:noFill/>
        </p:spPr>
        <p:txBody>
          <a:bodyPr wrap="none" lIns="91440" tIns="45720" rIns="91440" bIns="45720">
            <a:spAutoFit/>
          </a:bodyPr>
          <a:lstStyle/>
          <a:p>
            <a:pPr algn="ctr"/>
            <a: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1450-1060=390 – Moses to Saul</a:t>
            </a:r>
          </a:p>
          <a:p>
            <a:pPr algn="ctr"/>
            <a: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1450-450=1000  Moses to Nehemiah</a:t>
            </a:r>
          </a:p>
          <a:p>
            <a:pPr algn="ctr"/>
            <a: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1061-701=360  Saul to </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Hezek</a:t>
            </a:r>
            <a: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iah </a:t>
            </a:r>
          </a:p>
          <a:p>
            <a:pPr algn="ct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1061-445=616  Saul to Nehemiah</a:t>
            </a:r>
            <a:endPar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8" name="Rectangle 67"/>
          <p:cNvSpPr/>
          <p:nvPr/>
        </p:nvSpPr>
        <p:spPr>
          <a:xfrm>
            <a:off x="228600" y="2890897"/>
            <a:ext cx="45720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285626" y="6019800"/>
            <a:ext cx="8753974" cy="707886"/>
          </a:xfrm>
          <a:prstGeom prst="rect">
            <a:avLst/>
          </a:prstGeom>
          <a:noFill/>
        </p:spPr>
        <p:txBody>
          <a:bodyPr wrap="square" lIns="91440" tIns="45720" rIns="91440" bIns="45720">
            <a:spAutoFit/>
          </a:bodyPr>
          <a:lstStyle/>
          <a:p>
            <a:pPr algn="ctr"/>
            <a:r>
              <a:rPr lang="en-US" sz="4000" b="1" cap="none" spc="0" dirty="0">
                <a:ln w="1905"/>
                <a:solidFill>
                  <a:schemeClr val="accent2">
                    <a:lumMod val="20000"/>
                    <a:lumOff val="80000"/>
                  </a:schemeClr>
                </a:solidFill>
                <a:effectLst>
                  <a:innerShdw blurRad="69850" dist="43180" dir="5400000">
                    <a:srgbClr val="000000">
                      <a:alpha val="65000"/>
                    </a:srgbClr>
                  </a:innerShdw>
                </a:effectLst>
              </a:rPr>
              <a:t>Moses to King Saul ~ </a:t>
            </a:r>
            <a:r>
              <a:rPr lang="en-US" sz="4000" b="1" cap="none" spc="0" dirty="0">
                <a:ln w="1905"/>
                <a:solidFill>
                  <a:srgbClr val="CCFF33"/>
                </a:solidFill>
                <a:effectLst>
                  <a:innerShdw blurRad="69850" dist="43180" dir="5400000">
                    <a:srgbClr val="000000">
                      <a:alpha val="65000"/>
                    </a:srgbClr>
                  </a:innerShdw>
                </a:effectLst>
              </a:rPr>
              <a:t>390 Years</a:t>
            </a:r>
          </a:p>
        </p:txBody>
      </p:sp>
      <p:sp>
        <p:nvSpPr>
          <p:cNvPr id="70" name="Rectangle 69"/>
          <p:cNvSpPr/>
          <p:nvPr/>
        </p:nvSpPr>
        <p:spPr>
          <a:xfrm>
            <a:off x="228600" y="3429000"/>
            <a:ext cx="3406702" cy="175432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marL="742950" indent="-742950">
              <a:buFont typeface="+mj-lt"/>
              <a:buAutoNum type="arabicParenR"/>
            </a:pPr>
            <a:r>
              <a:rPr lang="en-US" sz="3600" b="1" spc="150" dirty="0">
                <a:ln w="11430"/>
                <a:solidFill>
                  <a:srgbClr val="0070C0"/>
                </a:solidFill>
                <a:effectLst>
                  <a:outerShdw blurRad="25400" algn="tl" rotWithShape="0">
                    <a:srgbClr val="000000">
                      <a:alpha val="43000"/>
                    </a:srgbClr>
                  </a:outerShdw>
                </a:effectLst>
              </a:rPr>
              <a:t>1 </a:t>
            </a:r>
            <a:r>
              <a:rPr lang="en-US" sz="3600" b="1" cap="none" spc="150" dirty="0">
                <a:ln w="11430"/>
                <a:solidFill>
                  <a:srgbClr val="0070C0"/>
                </a:solidFill>
                <a:effectLst>
                  <a:outerShdw blurRad="25400" algn="tl" rotWithShape="0">
                    <a:srgbClr val="000000">
                      <a:alpha val="43000"/>
                    </a:srgbClr>
                  </a:outerShdw>
                </a:effectLst>
              </a:rPr>
              <a:t>Sam 20:5</a:t>
            </a:r>
          </a:p>
          <a:p>
            <a:pPr marL="742950" indent="-742950">
              <a:buFont typeface="+mj-lt"/>
              <a:buAutoNum type="arabicParenR"/>
            </a:pPr>
            <a:r>
              <a:rPr lang="en-US" sz="3600" b="1" spc="150" dirty="0">
                <a:ln w="11430"/>
                <a:solidFill>
                  <a:srgbClr val="0070C0"/>
                </a:solidFill>
                <a:effectLst>
                  <a:outerShdw blurRad="25400" algn="tl" rotWithShape="0">
                    <a:srgbClr val="000000">
                      <a:alpha val="43000"/>
                    </a:srgbClr>
                  </a:outerShdw>
                </a:effectLst>
              </a:rPr>
              <a:t>1 Sam 20:18</a:t>
            </a:r>
          </a:p>
          <a:p>
            <a:pPr marL="742950" indent="-742950">
              <a:buFont typeface="+mj-lt"/>
              <a:buAutoNum type="arabicParenR"/>
            </a:pPr>
            <a:r>
              <a:rPr lang="en-US" sz="3600" b="1" cap="none" spc="150" dirty="0">
                <a:ln w="11430"/>
                <a:solidFill>
                  <a:srgbClr val="0070C0"/>
                </a:solidFill>
                <a:effectLst>
                  <a:outerShdw blurRad="25400" algn="tl" rotWithShape="0">
                    <a:srgbClr val="000000">
                      <a:alpha val="43000"/>
                    </a:srgbClr>
                  </a:outerShdw>
                </a:effectLst>
              </a:rPr>
              <a:t>1 Sam 20:24</a:t>
            </a:r>
          </a:p>
        </p:txBody>
      </p:sp>
      <p:sp>
        <p:nvSpPr>
          <p:cNvPr id="71" name="TextBox 70"/>
          <p:cNvSpPr txBox="1"/>
          <p:nvPr/>
        </p:nvSpPr>
        <p:spPr>
          <a:xfrm rot="19825262">
            <a:off x="3391570" y="4120197"/>
            <a:ext cx="1661569" cy="369332"/>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pPr algn="r"/>
            <a:r>
              <a:rPr lang="en-US" b="1" dirty="0">
                <a:solidFill>
                  <a:srgbClr val="7030A0"/>
                </a:solidFill>
              </a:rPr>
              <a:t>King Saul 1062</a:t>
            </a:r>
          </a:p>
        </p:txBody>
      </p:sp>
      <p:pic>
        <p:nvPicPr>
          <p:cNvPr id="75" name="Picture 3" descr="F:\Moon-Month Study July 2016\Moon Art for PPT\prophets\david jonathan maybe 3 ed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330639" y="125446"/>
            <a:ext cx="1610360" cy="862963"/>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76" name="Picture 2" descr="F:\Moon-Month Study July 2016\Moon Art for PPT\prophets\king saul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97" y="61569"/>
            <a:ext cx="1597840" cy="1464944"/>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cxnSp>
        <p:nvCxnSpPr>
          <p:cNvPr id="28" name="Straight Arrow Connector 27"/>
          <p:cNvCxnSpPr/>
          <p:nvPr/>
        </p:nvCxnSpPr>
        <p:spPr>
          <a:xfrm flipV="1">
            <a:off x="4800600" y="2890897"/>
            <a:ext cx="0" cy="9906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4825999" y="2900706"/>
            <a:ext cx="7114999"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Arrow Connector 71"/>
          <p:cNvCxnSpPr/>
          <p:nvPr/>
        </p:nvCxnSpPr>
        <p:spPr>
          <a:xfrm flipV="1">
            <a:off x="8580120" y="1976498"/>
            <a:ext cx="0" cy="1757671"/>
          </a:xfrm>
          <a:prstGeom prst="straightConnector1">
            <a:avLst/>
          </a:prstGeom>
          <a:ln w="38100">
            <a:solidFill>
              <a:srgbClr val="FFC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8465820" y="1709797"/>
            <a:ext cx="0" cy="1863163"/>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9530539" y="1709798"/>
            <a:ext cx="0" cy="1845296"/>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094569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t>27</a:t>
            </a:fld>
            <a:endParaRPr lang="en-US"/>
          </a:p>
        </p:txBody>
      </p:sp>
      <p:sp>
        <p:nvSpPr>
          <p:cNvPr id="8" name="Text Placeholder 7"/>
          <p:cNvSpPr>
            <a:spLocks noGrp="1"/>
          </p:cNvSpPr>
          <p:nvPr>
            <p:ph type="body" idx="2"/>
          </p:nvPr>
        </p:nvSpPr>
        <p:spPr>
          <a:xfrm>
            <a:off x="401577" y="4038600"/>
            <a:ext cx="2133600" cy="2514600"/>
          </a:xfrm>
          <a:scene3d>
            <a:camera prst="orthographicFront"/>
            <a:lightRig rig="threePt" dir="t"/>
          </a:scene3d>
          <a:sp3d>
            <a:bevelT w="152400" h="50800" prst="softRound"/>
          </a:sp3d>
        </p:spPr>
        <p:txBody>
          <a:bodyPr>
            <a:normAutofit/>
          </a:bodyPr>
          <a:lstStyle/>
          <a:p>
            <a:pPr algn="ctr"/>
            <a:r>
              <a:rPr lang="en-US" sz="2000" b="1" dirty="0">
                <a:solidFill>
                  <a:srgbClr val="002060"/>
                </a:solidFill>
              </a:rPr>
              <a:t>All Leaders, Including Saul, are to Follow the Commands </a:t>
            </a:r>
            <a:br>
              <a:rPr lang="en-US" sz="2000" b="1" dirty="0">
                <a:solidFill>
                  <a:srgbClr val="002060"/>
                </a:solidFill>
              </a:rPr>
            </a:br>
            <a:r>
              <a:rPr lang="en-US" sz="2000" b="1" dirty="0">
                <a:solidFill>
                  <a:srgbClr val="002060"/>
                </a:solidFill>
              </a:rPr>
              <a:t>in Torah </a:t>
            </a:r>
            <a:br>
              <a:rPr lang="en-US" sz="2000" b="1" dirty="0">
                <a:solidFill>
                  <a:srgbClr val="002060"/>
                </a:solidFill>
              </a:rPr>
            </a:br>
            <a:r>
              <a:rPr lang="en-US" sz="2000" b="1" dirty="0">
                <a:solidFill>
                  <a:srgbClr val="002060"/>
                </a:solidFill>
              </a:rPr>
              <a:t>as Given by Moses.</a:t>
            </a:r>
          </a:p>
        </p:txBody>
      </p:sp>
      <p:sp>
        <p:nvSpPr>
          <p:cNvPr id="3" name="Content Placeholder 2"/>
          <p:cNvSpPr>
            <a:spLocks noGrp="1"/>
          </p:cNvSpPr>
          <p:nvPr>
            <p:ph sz="quarter" idx="1"/>
          </p:nvPr>
        </p:nvSpPr>
        <p:spPr>
          <a:xfrm>
            <a:off x="2844800" y="1600200"/>
            <a:ext cx="8839200" cy="5181601"/>
          </a:xfrm>
        </p:spPr>
        <p:txBody>
          <a:bodyPr>
            <a:normAutofit fontScale="77500" lnSpcReduction="20000"/>
            <a:scene3d>
              <a:camera prst="orthographicFront"/>
              <a:lightRig rig="threePt" dir="t"/>
            </a:scene3d>
            <a:sp3d extrusionH="57150">
              <a:bevelT w="38100" h="38100" prst="angle"/>
            </a:sp3d>
          </a:bodyPr>
          <a:lstStyle/>
          <a:p>
            <a:pPr marL="514350" lvl="0" indent="-514350">
              <a:lnSpc>
                <a:spcPct val="134000"/>
              </a:lnSpc>
              <a:buClr>
                <a:srgbClr val="002060"/>
              </a:buClr>
              <a:buFont typeface="+mj-lt"/>
              <a:buAutoNum type="arabicPeriod"/>
            </a:pPr>
            <a:r>
              <a:rPr lang="en-US" b="1" dirty="0">
                <a:solidFill>
                  <a:srgbClr val="8A0045"/>
                </a:solidFill>
              </a:rPr>
              <a:t>Every king must carefully study the law of Yahuah;</a:t>
            </a:r>
          </a:p>
          <a:p>
            <a:pPr marL="514350" lvl="0" indent="-514350">
              <a:lnSpc>
                <a:spcPct val="134000"/>
              </a:lnSpc>
              <a:buClr>
                <a:srgbClr val="002060"/>
              </a:buClr>
              <a:buFont typeface="+mj-lt"/>
              <a:buAutoNum type="arabicPeriod"/>
            </a:pPr>
            <a:r>
              <a:rPr lang="en-US" b="1" dirty="0">
                <a:solidFill>
                  <a:srgbClr val="8A0045"/>
                </a:solidFill>
              </a:rPr>
              <a:t>Make that his rule;</a:t>
            </a:r>
          </a:p>
          <a:p>
            <a:pPr marL="514350" lvl="0" indent="-514350">
              <a:lnSpc>
                <a:spcPct val="134000"/>
              </a:lnSpc>
              <a:buClr>
                <a:srgbClr val="002060"/>
              </a:buClr>
              <a:buFont typeface="+mj-lt"/>
              <a:buAutoNum type="arabicPeriod"/>
            </a:pPr>
            <a:r>
              <a:rPr lang="en-US" b="1" dirty="0">
                <a:solidFill>
                  <a:srgbClr val="8A0045"/>
                </a:solidFill>
              </a:rPr>
              <a:t>Have a copy of the Scriptures in his own writing;</a:t>
            </a:r>
          </a:p>
          <a:p>
            <a:pPr marL="514350" lvl="0" indent="-514350">
              <a:lnSpc>
                <a:spcPct val="134000"/>
              </a:lnSpc>
              <a:buClr>
                <a:srgbClr val="002060"/>
              </a:buClr>
              <a:buFont typeface="+mj-lt"/>
              <a:buAutoNum type="arabicPeriod"/>
            </a:pPr>
            <a:r>
              <a:rPr lang="en-US" b="1" dirty="0">
                <a:solidFill>
                  <a:srgbClr val="8A0045"/>
                </a:solidFill>
              </a:rPr>
              <a:t>Must read therein all the days of his life.</a:t>
            </a:r>
          </a:p>
          <a:p>
            <a:pPr marL="0" lvl="0" indent="0">
              <a:lnSpc>
                <a:spcPct val="134000"/>
              </a:lnSpc>
              <a:buNone/>
            </a:pPr>
            <a:endParaRPr lang="en-US" sz="700" dirty="0"/>
          </a:p>
          <a:p>
            <a:pPr marL="0" lvl="0" indent="0">
              <a:lnSpc>
                <a:spcPct val="134000"/>
              </a:lnSpc>
              <a:buNone/>
            </a:pPr>
            <a:r>
              <a:rPr lang="en-US" dirty="0"/>
              <a:t>The following 3 Scriptures in 1</a:t>
            </a:r>
            <a:r>
              <a:rPr lang="en-US" baseline="30000" dirty="0"/>
              <a:t>st</a:t>
            </a:r>
            <a:r>
              <a:rPr lang="en-US" dirty="0"/>
              <a:t> Samuel revolve around one event.</a:t>
            </a:r>
          </a:p>
          <a:p>
            <a:pPr lvl="0">
              <a:lnSpc>
                <a:spcPct val="134000"/>
              </a:lnSpc>
              <a:buClr>
                <a:srgbClr val="002060"/>
              </a:buClr>
              <a:buFont typeface="Wingdings" pitchFamily="2" charset="2"/>
              <a:buChar char="§"/>
            </a:pPr>
            <a:r>
              <a:rPr lang="en-US" b="1" dirty="0">
                <a:solidFill>
                  <a:srgbClr val="006600"/>
                </a:solidFill>
              </a:rPr>
              <a:t>David is expected to be present at the King’s table.</a:t>
            </a:r>
          </a:p>
          <a:p>
            <a:pPr lvl="0">
              <a:lnSpc>
                <a:spcPct val="134000"/>
              </a:lnSpc>
              <a:buClr>
                <a:srgbClr val="002060"/>
              </a:buClr>
              <a:buFont typeface="Wingdings" pitchFamily="2" charset="2"/>
              <a:buChar char="§"/>
            </a:pPr>
            <a:r>
              <a:rPr lang="en-US" b="1" dirty="0">
                <a:solidFill>
                  <a:srgbClr val="FF0000"/>
                </a:solidFill>
              </a:rPr>
              <a:t>David’s life is in danger.  </a:t>
            </a:r>
          </a:p>
          <a:p>
            <a:pPr lvl="0">
              <a:lnSpc>
                <a:spcPct val="134000"/>
              </a:lnSpc>
              <a:buClr>
                <a:srgbClr val="002060"/>
              </a:buClr>
              <a:buFont typeface="Wingdings" pitchFamily="2" charset="2"/>
              <a:buChar char="§"/>
            </a:pPr>
            <a:r>
              <a:rPr lang="en-US" b="1" dirty="0">
                <a:solidFill>
                  <a:srgbClr val="0070C0"/>
                </a:solidFill>
              </a:rPr>
              <a:t>He tells Jonathan he chooses not to attend for 3 days.</a:t>
            </a:r>
          </a:p>
          <a:p>
            <a:pPr lvl="0">
              <a:lnSpc>
                <a:spcPct val="134000"/>
              </a:lnSpc>
              <a:buClr>
                <a:srgbClr val="002060"/>
              </a:buClr>
              <a:buFont typeface="Wingdings" pitchFamily="2" charset="2"/>
              <a:buChar char="§"/>
            </a:pPr>
            <a:r>
              <a:rPr lang="en-US" b="1" dirty="0">
                <a:solidFill>
                  <a:schemeClr val="accent5">
                    <a:lumMod val="50000"/>
                  </a:schemeClr>
                </a:solidFill>
              </a:rPr>
              <a:t>IF King Saul is leading according to Torah, </a:t>
            </a:r>
            <a:br>
              <a:rPr lang="en-US" b="1" dirty="0">
                <a:solidFill>
                  <a:schemeClr val="accent5">
                    <a:lumMod val="50000"/>
                  </a:schemeClr>
                </a:solidFill>
              </a:rPr>
            </a:br>
            <a:r>
              <a:rPr lang="en-US" b="1" dirty="0">
                <a:solidFill>
                  <a:schemeClr val="accent5">
                    <a:lumMod val="50000"/>
                  </a:schemeClr>
                </a:solidFill>
              </a:rPr>
              <a:t>would the first day of the </a:t>
            </a:r>
            <a:r>
              <a:rPr lang="en-US" b="1" dirty="0">
                <a:solidFill>
                  <a:srgbClr val="0070C0"/>
                </a:solidFill>
              </a:rPr>
              <a:t>new month </a:t>
            </a:r>
            <a:br>
              <a:rPr lang="en-US" b="1" dirty="0">
                <a:solidFill>
                  <a:schemeClr val="accent5">
                    <a:lumMod val="50000"/>
                  </a:schemeClr>
                </a:solidFill>
              </a:rPr>
            </a:br>
            <a:r>
              <a:rPr lang="en-US" b="1" dirty="0">
                <a:solidFill>
                  <a:schemeClr val="accent5">
                    <a:lumMod val="50000"/>
                  </a:schemeClr>
                </a:solidFill>
              </a:rPr>
              <a:t>be on the </a:t>
            </a:r>
            <a:r>
              <a:rPr lang="en-US" b="1" dirty="0">
                <a:solidFill>
                  <a:srgbClr val="FF0000"/>
                </a:solidFill>
              </a:rPr>
              <a:t>“new moon” </a:t>
            </a:r>
            <a:r>
              <a:rPr lang="en-US" b="1" dirty="0">
                <a:solidFill>
                  <a:schemeClr val="accent5">
                    <a:lumMod val="50000"/>
                  </a:schemeClr>
                </a:solidFill>
              </a:rPr>
              <a:t>day?</a:t>
            </a:r>
          </a:p>
        </p:txBody>
      </p:sp>
      <p:pic>
        <p:nvPicPr>
          <p:cNvPr id="1026" name="Picture 2" descr="F:\Moon-Month Study July 2016\Moon Art for PPT\prophets\king saul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1676400"/>
            <a:ext cx="2327153" cy="205740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027" name="Picture 3" descr="F:\Moon-Month Study July 2016\Moon Art for PPT\prophets\david jonathan maybe 3 ed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3000" y="5334000"/>
            <a:ext cx="3276600" cy="1450819"/>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741680" y="152400"/>
            <a:ext cx="11240947" cy="869950"/>
          </a:xfrm>
          <a:prstGeom prst="rect">
            <a:avLst/>
          </a:prstGeom>
        </p:spPr>
        <p:txBody>
          <a:bodyPr vert="horz" anchor="ctr">
            <a:normAutofit fontScale="97500"/>
            <a:scene3d>
              <a:camera prst="orthographicFront"/>
              <a:lightRig rig="threePt" dir="t"/>
            </a:scene3d>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4900" b="1" dirty="0">
                <a:ln w="11430">
                  <a:solidFill>
                    <a:srgbClr val="FFC9DB"/>
                  </a:solidFill>
                </a:ln>
                <a:solidFill>
                  <a:schemeClr val="accent2">
                    <a:lumMod val="50000"/>
                  </a:schemeClr>
                </a:solidFill>
                <a:effectLst>
                  <a:outerShdw blurRad="50800" dist="39000" dir="5460000" algn="tl">
                    <a:srgbClr val="000000">
                      <a:alpha val="38000"/>
                    </a:srgbClr>
                  </a:outerShdw>
                </a:effectLst>
              </a:rPr>
              <a:t>1062</a:t>
            </a:r>
            <a:r>
              <a:rPr lang="en-US" b="1" dirty="0">
                <a:ln w="11430">
                  <a:solidFill>
                    <a:srgbClr val="FFC9DB"/>
                  </a:solidFill>
                </a:ln>
                <a:solidFill>
                  <a:schemeClr val="accent2">
                    <a:lumMod val="50000"/>
                  </a:schemeClr>
                </a:solidFill>
                <a:effectLst>
                  <a:outerShdw blurRad="50800" dist="39000" dir="5460000" algn="tl">
                    <a:srgbClr val="000000">
                      <a:alpha val="38000"/>
                    </a:srgbClr>
                  </a:outerShdw>
                </a:effectLst>
              </a:rPr>
              <a:t> BC    </a:t>
            </a:r>
            <a:r>
              <a:rPr lang="en-US" sz="4900" b="1" dirty="0">
                <a:ln w="11430">
                  <a:solidFill>
                    <a:srgbClr val="FFC9DB"/>
                  </a:solidFill>
                </a:ln>
                <a:solidFill>
                  <a:srgbClr val="7030A0"/>
                </a:solidFill>
                <a:effectLst>
                  <a:outerShdw blurRad="50800" dist="39000" dir="5460000" algn="tl">
                    <a:srgbClr val="000000">
                      <a:alpha val="38000"/>
                    </a:srgbClr>
                  </a:outerShdw>
                </a:effectLst>
              </a:rPr>
              <a:t>Preparations for 1 Samuel 20</a:t>
            </a:r>
            <a:endParaRPr lang="en-US" sz="4100" b="1" dirty="0">
              <a:ln w="11430">
                <a:solidFill>
                  <a:srgbClr val="FFC9DB"/>
                </a:solidFill>
              </a:ln>
              <a:solidFill>
                <a:schemeClr val="accent2">
                  <a:lumMod val="50000"/>
                </a:schemeClr>
              </a:solidFill>
            </a:endParaRPr>
          </a:p>
        </p:txBody>
      </p:sp>
    </p:spTree>
    <p:extLst>
      <p:ext uri="{BB962C8B-B14F-4D97-AF65-F5344CB8AC3E}">
        <p14:creationId xmlns:p14="http://schemas.microsoft.com/office/powerpoint/2010/main" val="407283316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left)">
                                      <p:cBhvr>
                                        <p:cTn id="7" dur="1750"/>
                                        <p:tgtEl>
                                          <p:spTgt spid="3">
                                            <p:txEl>
                                              <p:pRg st="5" end="5"/>
                                            </p:txEl>
                                          </p:spTgt>
                                        </p:tgtEl>
                                      </p:cBhvr>
                                    </p:animEffect>
                                  </p:childTnLst>
                                </p:cTn>
                              </p:par>
                            </p:childTnLst>
                          </p:cTn>
                        </p:par>
                        <p:par>
                          <p:cTn id="8" fill="hold">
                            <p:stCondLst>
                              <p:cond delay="1750"/>
                            </p:stCondLst>
                            <p:childTnLst>
                              <p:par>
                                <p:cTn id="9" presetID="22" presetClass="entr" presetSubtype="8" fill="hold" nodeType="after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Effect transition="in" filter="wipe(left)">
                                      <p:cBhvr>
                                        <p:cTn id="11" dur="1750"/>
                                        <p:tgtEl>
                                          <p:spTgt spid="3">
                                            <p:txEl>
                                              <p:pRg st="6" end="6"/>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wipe(left)">
                                      <p:cBhvr>
                                        <p:cTn id="16" dur="175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wipe(left)">
                                      <p:cBhvr>
                                        <p:cTn id="21" dur="1750"/>
                                        <p:tgtEl>
                                          <p:spTgt spid="3">
                                            <p:txEl>
                                              <p:pRg st="8" end="8"/>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wipe(left)">
                                      <p:cBhvr>
                                        <p:cTn id="26" dur="175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EB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5715000"/>
            <a:ext cx="11621947" cy="10668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rgbClr val="0070C0"/>
                </a:solidFill>
                <a:effectLst>
                  <a:outerShdw blurRad="50800" dist="39000" dir="5460000" algn="tl">
                    <a:srgbClr val="000000">
                      <a:alpha val="38000"/>
                    </a:srgbClr>
                  </a:outerShdw>
                </a:effectLst>
              </a:rPr>
              <a:t>Again:  nowhere in Torah does Moses command </a:t>
            </a:r>
            <a:br>
              <a:rPr lang="en-US" sz="4000" b="1" dirty="0">
                <a:ln w="11430"/>
                <a:solidFill>
                  <a:srgbClr val="0070C0"/>
                </a:solidFill>
                <a:effectLst>
                  <a:outerShdw blurRad="50800" dist="39000" dir="5460000" algn="tl">
                    <a:srgbClr val="000000">
                      <a:alpha val="38000"/>
                    </a:srgbClr>
                  </a:outerShdw>
                </a:effectLst>
              </a:rPr>
            </a:br>
            <a:r>
              <a:rPr lang="en-US" sz="4000" b="1" dirty="0">
                <a:ln w="11430"/>
                <a:solidFill>
                  <a:srgbClr val="0070C0"/>
                </a:solidFill>
                <a:effectLst>
                  <a:outerShdw blurRad="50800" dist="39000" dir="5460000" algn="tl">
                    <a:srgbClr val="000000">
                      <a:alpha val="38000"/>
                    </a:srgbClr>
                  </a:outerShdw>
                </a:effectLst>
              </a:rPr>
              <a:t>the </a:t>
            </a:r>
            <a:r>
              <a:rPr lang="en-US" sz="4000" b="1" dirty="0">
                <a:ln w="11430"/>
                <a:solidFill>
                  <a:srgbClr val="FF0000"/>
                </a:solidFill>
                <a:effectLst>
                  <a:outerShdw blurRad="50800" dist="39000" dir="5460000" algn="tl">
                    <a:srgbClr val="000000">
                      <a:alpha val="38000"/>
                    </a:srgbClr>
                  </a:outerShdw>
                </a:effectLst>
              </a:rPr>
              <a:t>“new moon” </a:t>
            </a:r>
            <a:r>
              <a:rPr lang="en-US" sz="4000" b="1" dirty="0">
                <a:ln w="11430"/>
                <a:solidFill>
                  <a:srgbClr val="0070C0"/>
                </a:solidFill>
                <a:effectLst>
                  <a:outerShdw blurRad="50800" dist="39000" dir="5460000" algn="tl">
                    <a:srgbClr val="000000">
                      <a:alpha val="38000"/>
                    </a:srgbClr>
                  </a:outerShdw>
                </a:effectLst>
              </a:rPr>
              <a:t>to be observed. </a:t>
            </a:r>
          </a:p>
        </p:txBody>
      </p:sp>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28</a:t>
            </a:fld>
            <a:endParaRPr lang="en-US"/>
          </a:p>
        </p:txBody>
      </p:sp>
      <p:sp>
        <p:nvSpPr>
          <p:cNvPr id="13" name="Content Placeholder 2"/>
          <p:cNvSpPr>
            <a:spLocks noGrp="1"/>
          </p:cNvSpPr>
          <p:nvPr>
            <p:ph sz="quarter" idx="1"/>
          </p:nvPr>
        </p:nvSpPr>
        <p:spPr>
          <a:xfrm>
            <a:off x="2062024" y="1600200"/>
            <a:ext cx="9825176" cy="3810000"/>
          </a:xfrm>
          <a:noFill/>
        </p:spPr>
        <p:txBody>
          <a:bodyPr>
            <a:normAutofit fontScale="77500" lnSpcReduction="20000"/>
            <a:scene3d>
              <a:camera prst="orthographicFront"/>
              <a:lightRig rig="threePt" dir="t"/>
            </a:scene3d>
            <a:sp3d extrusionH="57150">
              <a:bevelT w="38100" h="38100" prst="angle"/>
            </a:sp3d>
          </a:bodyPr>
          <a:lstStyle/>
          <a:p>
            <a:pPr>
              <a:lnSpc>
                <a:spcPct val="134000"/>
              </a:lnSpc>
              <a:buFont typeface="Wingdings" pitchFamily="2" charset="2"/>
              <a:buChar char="§"/>
            </a:pPr>
            <a:r>
              <a:rPr lang="en-US" sz="2600" b="1" dirty="0">
                <a:solidFill>
                  <a:srgbClr val="0070C0"/>
                </a:solidFill>
              </a:rPr>
              <a:t>1 Sam 20:5</a:t>
            </a:r>
            <a:r>
              <a:rPr lang="en-US" sz="2600" dirty="0">
                <a:solidFill>
                  <a:srgbClr val="0070C0"/>
                </a:solidFill>
              </a:rPr>
              <a:t>  </a:t>
            </a:r>
            <a:r>
              <a:rPr lang="en-US" sz="2600" dirty="0"/>
              <a:t>And David said unto Jonathan, Behold, to morrow is the </a:t>
            </a:r>
            <a:r>
              <a:rPr lang="en-US" sz="2600" b="1" dirty="0">
                <a:solidFill>
                  <a:srgbClr val="0070C0"/>
                </a:solidFill>
                <a:effectLst>
                  <a:outerShdw blurRad="69850" dist="43180" dir="5400000" sx="0" sy="0">
                    <a:srgbClr val="000000">
                      <a:alpha val="65000"/>
                    </a:srgbClr>
                  </a:outerShdw>
                </a:effectLst>
              </a:rPr>
              <a:t>new</a:t>
            </a:r>
            <a:r>
              <a:rPr lang="en-US" sz="2600" b="1" dirty="0">
                <a:solidFill>
                  <a:srgbClr val="FF0000"/>
                </a:solidFill>
                <a:effectLst>
                  <a:outerShdw blurRad="69850" dist="43180" dir="5400000" sx="0" sy="0">
                    <a:srgbClr val="000000">
                      <a:alpha val="65000"/>
                    </a:srgbClr>
                  </a:outerShdw>
                </a:effectLst>
              </a:rPr>
              <a:t> </a:t>
            </a:r>
            <a:r>
              <a:rPr lang="en-US" sz="2100" strike="sngStrike" dirty="0">
                <a:solidFill>
                  <a:srgbClr val="FF0000"/>
                </a:solidFill>
              </a:rPr>
              <a:t>moon</a:t>
            </a:r>
            <a:r>
              <a:rPr lang="en-US" sz="2600" b="1" dirty="0">
                <a:solidFill>
                  <a:srgbClr val="FF0000"/>
                </a:solidFill>
                <a:effectLst>
                  <a:outerShdw blurRad="69850" dist="43180" dir="5400000" sx="0" sy="0">
                    <a:srgbClr val="000000">
                      <a:alpha val="65000"/>
                    </a:srgbClr>
                  </a:outerShdw>
                </a:effectLst>
              </a:rPr>
              <a:t> </a:t>
            </a:r>
            <a:r>
              <a:rPr lang="en-US" sz="2600" b="1" dirty="0">
                <a:solidFill>
                  <a:srgbClr val="0070C0"/>
                </a:solidFill>
                <a:effectLst>
                  <a:outerShdw blurRad="69850" dist="43180" dir="5400000" sx="0" sy="0">
                    <a:srgbClr val="000000">
                      <a:alpha val="65000"/>
                    </a:srgbClr>
                  </a:outerShdw>
                </a:effectLst>
              </a:rPr>
              <a:t>month</a:t>
            </a:r>
            <a:r>
              <a:rPr lang="en-US" sz="1500" b="1" dirty="0">
                <a:solidFill>
                  <a:srgbClr val="0070C0"/>
                </a:solidFill>
                <a:effectLst>
                  <a:outerShdw blurRad="69850" dist="43180" dir="5400000" sx="0" sy="0">
                    <a:srgbClr val="000000">
                      <a:alpha val="65000"/>
                    </a:srgbClr>
                  </a:outerShdw>
                </a:effectLst>
              </a:rPr>
              <a:t> </a:t>
            </a:r>
            <a:r>
              <a:rPr lang="en-US" sz="2100" dirty="0">
                <a:solidFill>
                  <a:schemeClr val="tx1">
                    <a:lumMod val="75000"/>
                    <a:lumOff val="25000"/>
                  </a:schemeClr>
                </a:solidFill>
              </a:rPr>
              <a:t>[H2320 &lt;</a:t>
            </a:r>
            <a:r>
              <a:rPr lang="en-US" sz="2100" dirty="0" err="1">
                <a:solidFill>
                  <a:schemeClr val="tx1">
                    <a:lumMod val="75000"/>
                    <a:lumOff val="25000"/>
                  </a:schemeClr>
                </a:solidFill>
              </a:rPr>
              <a:t>chodesh</a:t>
            </a:r>
            <a:r>
              <a:rPr lang="en-US" sz="2100" dirty="0">
                <a:solidFill>
                  <a:schemeClr val="tx1">
                    <a:lumMod val="75000"/>
                    <a:lumOff val="25000"/>
                  </a:schemeClr>
                </a:solidFill>
              </a:rPr>
              <a:t>&gt;], </a:t>
            </a:r>
            <a:r>
              <a:rPr lang="en-US" sz="2600" dirty="0"/>
              <a:t>and I should not fail to sit with the king at meat: but let me go, that I may hide myself in the field unto the third day at even.  </a:t>
            </a:r>
            <a:br>
              <a:rPr lang="en-US" sz="2600" dirty="0"/>
            </a:br>
            <a:r>
              <a:rPr lang="en-US" sz="1200" dirty="0"/>
              <a:t> </a:t>
            </a:r>
          </a:p>
          <a:p>
            <a:pPr>
              <a:lnSpc>
                <a:spcPct val="134000"/>
              </a:lnSpc>
              <a:buFont typeface="Wingdings" pitchFamily="2" charset="2"/>
              <a:buChar char="§"/>
            </a:pPr>
            <a:r>
              <a:rPr lang="en-US" sz="2600" b="1" dirty="0">
                <a:solidFill>
                  <a:srgbClr val="0070C0"/>
                </a:solidFill>
              </a:rPr>
              <a:t>1 Sam 20:18</a:t>
            </a:r>
            <a:r>
              <a:rPr lang="en-US" sz="2600" dirty="0">
                <a:solidFill>
                  <a:srgbClr val="0070C0"/>
                </a:solidFill>
              </a:rPr>
              <a:t>  </a:t>
            </a:r>
            <a:r>
              <a:rPr lang="en-US" sz="2600" dirty="0"/>
              <a:t>Then Jonathan said to David, To morrow is the </a:t>
            </a:r>
            <a:r>
              <a:rPr lang="en-US" sz="2600" b="1" dirty="0">
                <a:solidFill>
                  <a:srgbClr val="0070C0"/>
                </a:solidFill>
                <a:effectLst>
                  <a:outerShdw blurRad="69850" dist="43180" dir="5400000" sx="0" sy="0">
                    <a:srgbClr val="000000">
                      <a:alpha val="65000"/>
                    </a:srgbClr>
                  </a:outerShdw>
                </a:effectLst>
              </a:rPr>
              <a:t>new</a:t>
            </a:r>
            <a:r>
              <a:rPr lang="en-US" sz="2600" b="1" dirty="0">
                <a:solidFill>
                  <a:srgbClr val="FF0000"/>
                </a:solidFill>
                <a:effectLst>
                  <a:outerShdw blurRad="69850" dist="43180" dir="5400000" sx="0" sy="0">
                    <a:srgbClr val="000000">
                      <a:alpha val="65000"/>
                    </a:srgbClr>
                  </a:outerShdw>
                </a:effectLst>
              </a:rPr>
              <a:t> </a:t>
            </a:r>
            <a:r>
              <a:rPr lang="en-US" sz="2100" strike="sngStrike" dirty="0">
                <a:solidFill>
                  <a:srgbClr val="FF0000"/>
                </a:solidFill>
              </a:rPr>
              <a:t>moon</a:t>
            </a:r>
            <a:r>
              <a:rPr lang="en-US" sz="2600" b="1" dirty="0">
                <a:solidFill>
                  <a:srgbClr val="FF0000"/>
                </a:solidFill>
                <a:effectLst>
                  <a:outerShdw blurRad="69850" dist="43180" dir="5400000" sx="0" sy="0">
                    <a:srgbClr val="000000">
                      <a:alpha val="65000"/>
                    </a:srgbClr>
                  </a:outerShdw>
                </a:effectLst>
              </a:rPr>
              <a:t> </a:t>
            </a:r>
            <a:r>
              <a:rPr lang="en-US" sz="2600" b="1" dirty="0">
                <a:solidFill>
                  <a:srgbClr val="0070C0"/>
                </a:solidFill>
                <a:effectLst>
                  <a:outerShdw blurRad="69850" dist="43180" dir="5400000" sx="0" sy="0">
                    <a:srgbClr val="000000">
                      <a:alpha val="65000"/>
                    </a:srgbClr>
                  </a:outerShdw>
                </a:effectLst>
              </a:rPr>
              <a:t>month </a:t>
            </a:r>
            <a:r>
              <a:rPr lang="en-US" sz="2100" dirty="0">
                <a:solidFill>
                  <a:schemeClr val="tx1">
                    <a:lumMod val="75000"/>
                    <a:lumOff val="25000"/>
                  </a:schemeClr>
                </a:solidFill>
              </a:rPr>
              <a:t>[H2320] &lt;</a:t>
            </a:r>
            <a:r>
              <a:rPr lang="en-US" sz="2100" dirty="0" err="1">
                <a:solidFill>
                  <a:schemeClr val="tx1">
                    <a:lumMod val="75000"/>
                    <a:lumOff val="25000"/>
                  </a:schemeClr>
                </a:solidFill>
              </a:rPr>
              <a:t>chodesh</a:t>
            </a:r>
            <a:r>
              <a:rPr lang="en-US" sz="2100" dirty="0">
                <a:solidFill>
                  <a:schemeClr val="tx1">
                    <a:lumMod val="75000"/>
                    <a:lumOff val="25000"/>
                  </a:schemeClr>
                </a:solidFill>
              </a:rPr>
              <a:t>&gt;:  </a:t>
            </a:r>
            <a:r>
              <a:rPr lang="en-US" sz="2600" dirty="0"/>
              <a:t>and thou shalt be missed, because thy seat will be empty. </a:t>
            </a:r>
            <a:br>
              <a:rPr lang="en-US" sz="2600" dirty="0"/>
            </a:br>
            <a:endParaRPr lang="en-US" sz="1200" dirty="0"/>
          </a:p>
          <a:p>
            <a:pPr>
              <a:lnSpc>
                <a:spcPct val="134000"/>
              </a:lnSpc>
              <a:buFont typeface="Wingdings" pitchFamily="2" charset="2"/>
              <a:buChar char="§"/>
            </a:pPr>
            <a:r>
              <a:rPr lang="en-US" sz="2600" b="1" dirty="0">
                <a:solidFill>
                  <a:srgbClr val="0070C0"/>
                </a:solidFill>
              </a:rPr>
              <a:t>1 Sam 20:24</a:t>
            </a:r>
            <a:r>
              <a:rPr lang="en-US" sz="2600" dirty="0">
                <a:solidFill>
                  <a:srgbClr val="0070C0"/>
                </a:solidFill>
              </a:rPr>
              <a:t>  </a:t>
            </a:r>
            <a:r>
              <a:rPr lang="en-US" sz="2600" dirty="0"/>
              <a:t>So David hid himself in the field: and when the </a:t>
            </a:r>
            <a:r>
              <a:rPr lang="en-US" sz="2600" b="1" dirty="0">
                <a:solidFill>
                  <a:srgbClr val="0070C0"/>
                </a:solidFill>
                <a:effectLst>
                  <a:outerShdw blurRad="69850" dist="43180" dir="5400000" sx="0" sy="0">
                    <a:srgbClr val="000000">
                      <a:alpha val="65000"/>
                    </a:srgbClr>
                  </a:outerShdw>
                </a:effectLst>
              </a:rPr>
              <a:t>new</a:t>
            </a:r>
            <a:r>
              <a:rPr lang="en-US" sz="2600" b="1" dirty="0">
                <a:solidFill>
                  <a:srgbClr val="FF0000"/>
                </a:solidFill>
                <a:effectLst>
                  <a:outerShdw blurRad="69850" dist="43180" dir="5400000" sx="0" sy="0">
                    <a:srgbClr val="000000">
                      <a:alpha val="65000"/>
                    </a:srgbClr>
                  </a:outerShdw>
                </a:effectLst>
              </a:rPr>
              <a:t> </a:t>
            </a:r>
            <a:r>
              <a:rPr lang="en-US" sz="2100" strike="sngStrike" dirty="0">
                <a:solidFill>
                  <a:srgbClr val="FF0000"/>
                </a:solidFill>
              </a:rPr>
              <a:t>moon</a:t>
            </a:r>
            <a:r>
              <a:rPr lang="en-US" sz="2600" b="1" dirty="0">
                <a:solidFill>
                  <a:srgbClr val="FF0000"/>
                </a:solidFill>
                <a:effectLst>
                  <a:outerShdw blurRad="69850" dist="43180" dir="5400000" sx="0" sy="0">
                    <a:srgbClr val="000000">
                      <a:alpha val="65000"/>
                    </a:srgbClr>
                  </a:outerShdw>
                </a:effectLst>
              </a:rPr>
              <a:t> </a:t>
            </a:r>
            <a:r>
              <a:rPr lang="en-US" sz="2600" b="1" dirty="0">
                <a:solidFill>
                  <a:srgbClr val="0070C0"/>
                </a:solidFill>
                <a:effectLst>
                  <a:outerShdw blurRad="69850" dist="43180" dir="5400000" sx="0" sy="0">
                    <a:srgbClr val="000000">
                      <a:alpha val="65000"/>
                    </a:srgbClr>
                  </a:outerShdw>
                </a:effectLst>
              </a:rPr>
              <a:t>month</a:t>
            </a:r>
            <a:r>
              <a:rPr lang="en-US" sz="2600" b="1" dirty="0">
                <a:solidFill>
                  <a:srgbClr val="FF0000"/>
                </a:solidFill>
                <a:effectLst>
                  <a:outerShdw blurRad="69850" dist="43180" dir="5400000" sx="0" sy="0">
                    <a:srgbClr val="000000">
                      <a:alpha val="65000"/>
                    </a:srgbClr>
                  </a:outerShdw>
                </a:effectLst>
              </a:rPr>
              <a:t> </a:t>
            </a:r>
            <a:r>
              <a:rPr lang="en-US" sz="2100" dirty="0">
                <a:solidFill>
                  <a:schemeClr val="tx1">
                    <a:lumMod val="75000"/>
                    <a:lumOff val="25000"/>
                  </a:schemeClr>
                </a:solidFill>
              </a:rPr>
              <a:t>[H2320 &lt;</a:t>
            </a:r>
            <a:r>
              <a:rPr lang="en-US" sz="2100" dirty="0" err="1">
                <a:solidFill>
                  <a:schemeClr val="tx1">
                    <a:lumMod val="75000"/>
                    <a:lumOff val="25000"/>
                  </a:schemeClr>
                </a:solidFill>
              </a:rPr>
              <a:t>chodesh</a:t>
            </a:r>
            <a:r>
              <a:rPr lang="en-US" sz="2100" dirty="0">
                <a:solidFill>
                  <a:schemeClr val="tx1">
                    <a:lumMod val="75000"/>
                    <a:lumOff val="25000"/>
                  </a:schemeClr>
                </a:solidFill>
              </a:rPr>
              <a:t>&gt;] </a:t>
            </a:r>
            <a:r>
              <a:rPr lang="en-US" sz="2600" dirty="0"/>
              <a:t>was come, the king sat him down to eat meat.   </a:t>
            </a:r>
          </a:p>
          <a:p>
            <a:pPr marL="514350" indent="-514350">
              <a:buFont typeface="+mj-lt"/>
              <a:buAutoNum type="arabicPeriod"/>
            </a:pPr>
            <a:endParaRPr lang="en-US" dirty="0"/>
          </a:p>
        </p:txBody>
      </p:sp>
      <p:sp>
        <p:nvSpPr>
          <p:cNvPr id="11" name="Title 1"/>
          <p:cNvSpPr txBox="1">
            <a:spLocks/>
          </p:cNvSpPr>
          <p:nvPr/>
        </p:nvSpPr>
        <p:spPr>
          <a:xfrm>
            <a:off x="762000" y="268308"/>
            <a:ext cx="11240947" cy="869950"/>
          </a:xfrm>
          <a:prstGeom prst="rect">
            <a:avLst/>
          </a:prstGeom>
        </p:spPr>
        <p:txBody>
          <a:bodyPr vert="horz" anchor="ctr">
            <a:normAutofit fontScale="97500"/>
            <a:scene3d>
              <a:camera prst="orthographicFront"/>
              <a:lightRig rig="threePt" dir="t"/>
            </a:scene3d>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4900" b="1" dirty="0">
                <a:ln w="11430"/>
                <a:solidFill>
                  <a:schemeClr val="accent2">
                    <a:lumMod val="50000"/>
                  </a:schemeClr>
                </a:solidFill>
                <a:effectLst>
                  <a:outerShdw blurRad="50800" dist="39000" dir="5460000" algn="tl">
                    <a:srgbClr val="000000">
                      <a:alpha val="38000"/>
                    </a:srgbClr>
                  </a:outerShdw>
                </a:effectLst>
              </a:rPr>
              <a:t>1062</a:t>
            </a:r>
            <a:r>
              <a:rPr lang="en-US" b="1" dirty="0">
                <a:ln w="11430"/>
                <a:solidFill>
                  <a:schemeClr val="accent2">
                    <a:lumMod val="50000"/>
                  </a:schemeClr>
                </a:solidFill>
                <a:effectLst>
                  <a:outerShdw blurRad="50800" dist="39000" dir="5460000" algn="tl">
                    <a:srgbClr val="000000">
                      <a:alpha val="38000"/>
                    </a:srgbClr>
                  </a:outerShdw>
                </a:effectLst>
              </a:rPr>
              <a:t> BC    </a:t>
            </a:r>
            <a:r>
              <a:rPr lang="en-US" sz="4900" b="1" dirty="0">
                <a:ln w="11430"/>
                <a:solidFill>
                  <a:srgbClr val="7030A0"/>
                </a:solidFill>
                <a:effectLst>
                  <a:outerShdw blurRad="50800" dist="39000" dir="5460000" algn="tl">
                    <a:srgbClr val="000000">
                      <a:alpha val="38000"/>
                    </a:srgbClr>
                  </a:outerShdw>
                </a:effectLst>
              </a:rPr>
              <a:t>King Saul  </a:t>
            </a:r>
            <a:r>
              <a:rPr lang="en-US" sz="3600" b="1" dirty="0">
                <a:ln w="11430"/>
                <a:solidFill>
                  <a:schemeClr val="accent2">
                    <a:lumMod val="50000"/>
                  </a:schemeClr>
                </a:solidFill>
                <a:effectLst>
                  <a:outerShdw blurRad="50800" dist="39000" dir="5460000" algn="tl">
                    <a:srgbClr val="000000">
                      <a:alpha val="38000"/>
                    </a:srgbClr>
                  </a:outerShdw>
                </a:effectLst>
              </a:rPr>
              <a:t>(with Jonathan &amp; David)</a:t>
            </a:r>
            <a:endParaRPr lang="en-US" sz="3600" b="1" dirty="0">
              <a:ln w="10541" cmpd="sng">
                <a:solidFill>
                  <a:schemeClr val="accent1">
                    <a:shade val="88000"/>
                    <a:satMod val="110000"/>
                  </a:schemeClr>
                </a:solidFill>
                <a:prstDash val="solid"/>
              </a:ln>
              <a:solidFill>
                <a:schemeClr val="accent2">
                  <a:lumMod val="50000"/>
                </a:schemeClr>
              </a:solidFill>
            </a:endParaRPr>
          </a:p>
        </p:txBody>
      </p:sp>
      <p:pic>
        <p:nvPicPr>
          <p:cNvPr id="14" name="Picture 3" descr="F:\Moon-Month Study July 2016\Moon Art for PPT\prophets\david jonathan maybe 3 ed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40540" y="3581400"/>
            <a:ext cx="1921484" cy="1029689"/>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5" name="Picture 2" descr="F:\Moon-Month Study July 2016\Moon Art for PPT\prophets\king saul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676400"/>
            <a:ext cx="1745365" cy="160020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152400" y="4724400"/>
            <a:ext cx="11850547" cy="990600"/>
          </a:xfrm>
          <a:prstGeom prst="rect">
            <a:avLst/>
          </a:prstGeom>
        </p:spPr>
        <p:txBody>
          <a:bodyPr vert="horz">
            <a:normAutofit fontScale="47500" lnSpcReduction="20000"/>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134000"/>
              </a:lnSpc>
              <a:buFont typeface="Wingdings"/>
              <a:buNone/>
            </a:pPr>
            <a:r>
              <a:rPr lang="en-US" sz="3800" b="1" dirty="0">
                <a:solidFill>
                  <a:srgbClr val="B83D68"/>
                </a:solidFill>
              </a:rPr>
              <a:t>1 Sam 20:27 </a:t>
            </a:r>
            <a:r>
              <a:rPr lang="en-US" sz="3800" dirty="0"/>
              <a:t>And it came to pass </a:t>
            </a:r>
            <a:r>
              <a:rPr lang="en-US" sz="3800" b="1" u="sng" dirty="0">
                <a:solidFill>
                  <a:srgbClr val="B83D68"/>
                </a:solidFill>
              </a:rPr>
              <a:t>on the morrow</a:t>
            </a:r>
            <a:r>
              <a:rPr lang="en-US" sz="3800" dirty="0">
                <a:solidFill>
                  <a:srgbClr val="B83D68"/>
                </a:solidFill>
              </a:rPr>
              <a:t>, </a:t>
            </a:r>
            <a:r>
              <a:rPr lang="en-US" sz="3800" dirty="0"/>
              <a:t>which was </a:t>
            </a:r>
            <a:r>
              <a:rPr lang="en-US" sz="3800" b="1" u="sng" dirty="0">
                <a:solidFill>
                  <a:srgbClr val="B83D68"/>
                </a:solidFill>
              </a:rPr>
              <a:t>the second day of the month</a:t>
            </a:r>
            <a:r>
              <a:rPr lang="en-US" sz="3800" dirty="0">
                <a:solidFill>
                  <a:srgbClr val="B83D68"/>
                </a:solidFill>
              </a:rPr>
              <a:t> </a:t>
            </a:r>
            <a:r>
              <a:rPr lang="en-US" dirty="0">
                <a:solidFill>
                  <a:schemeClr val="tx1">
                    <a:lumMod val="75000"/>
                    <a:lumOff val="25000"/>
                  </a:schemeClr>
                </a:solidFill>
              </a:rPr>
              <a:t>[H2320 &lt;</a:t>
            </a:r>
            <a:r>
              <a:rPr lang="en-US" dirty="0" err="1">
                <a:solidFill>
                  <a:schemeClr val="tx1">
                    <a:lumMod val="75000"/>
                    <a:lumOff val="25000"/>
                  </a:schemeClr>
                </a:solidFill>
              </a:rPr>
              <a:t>chodesh</a:t>
            </a:r>
            <a:r>
              <a:rPr lang="en-US" dirty="0">
                <a:solidFill>
                  <a:schemeClr val="tx1">
                    <a:lumMod val="75000"/>
                    <a:lumOff val="25000"/>
                  </a:schemeClr>
                </a:solidFill>
              </a:rPr>
              <a:t>&gt;]</a:t>
            </a:r>
            <a:r>
              <a:rPr lang="en-US" sz="2500" dirty="0">
                <a:solidFill>
                  <a:schemeClr val="tx1">
                    <a:lumMod val="75000"/>
                    <a:lumOff val="25000"/>
                  </a:schemeClr>
                </a:solidFill>
              </a:rPr>
              <a:t> </a:t>
            </a:r>
            <a:r>
              <a:rPr lang="en-US" sz="3400" dirty="0">
                <a:solidFill>
                  <a:schemeClr val="tx1">
                    <a:lumMod val="75000"/>
                    <a:lumOff val="25000"/>
                  </a:schemeClr>
                </a:solidFill>
              </a:rPr>
              <a:t>… </a:t>
            </a:r>
            <a:br>
              <a:rPr lang="en-US" sz="3400" dirty="0">
                <a:solidFill>
                  <a:srgbClr val="0070C0"/>
                </a:solidFill>
              </a:rPr>
            </a:br>
            <a:r>
              <a:rPr lang="en-US" sz="3400" dirty="0">
                <a:solidFill>
                  <a:srgbClr val="0070C0"/>
                </a:solidFill>
              </a:rPr>
              <a:t> </a:t>
            </a:r>
            <a:r>
              <a:rPr lang="en-US" sz="3400" dirty="0">
                <a:solidFill>
                  <a:srgbClr val="FF0000"/>
                </a:solidFill>
                <a:latin typeface="Century Gothic" pitchFamily="34" charset="0"/>
              </a:rPr>
              <a:t>[According to Torah, was it really the </a:t>
            </a:r>
            <a:r>
              <a:rPr lang="en-US" sz="3400" b="1" dirty="0">
                <a:solidFill>
                  <a:srgbClr val="FF0000"/>
                </a:solidFill>
                <a:latin typeface="Century Gothic" pitchFamily="34" charset="0"/>
              </a:rPr>
              <a:t>NEW MOON</a:t>
            </a:r>
            <a:r>
              <a:rPr lang="en-US" sz="3400" dirty="0">
                <a:solidFill>
                  <a:srgbClr val="FF0000"/>
                </a:solidFill>
                <a:latin typeface="Century Gothic" pitchFamily="34" charset="0"/>
              </a:rPr>
              <a:t> or not - on that first day?]  </a:t>
            </a:r>
            <a:br>
              <a:rPr lang="en-US" sz="3400" dirty="0">
                <a:solidFill>
                  <a:srgbClr val="FF0000"/>
                </a:solidFill>
                <a:latin typeface="Century Gothic" pitchFamily="34" charset="0"/>
              </a:rPr>
            </a:br>
            <a:r>
              <a:rPr lang="en-US" sz="3400" dirty="0">
                <a:solidFill>
                  <a:schemeClr val="tx1">
                    <a:lumMod val="75000"/>
                    <a:lumOff val="25000"/>
                  </a:schemeClr>
                </a:solidFill>
                <a:latin typeface="Century Gothic" pitchFamily="34" charset="0"/>
              </a:rPr>
              <a:t>[See study on David’s Qodesh Lechem for a thorough review of calendar events.]</a:t>
            </a:r>
            <a:endParaRPr lang="en-US" sz="3400" dirty="0"/>
          </a:p>
        </p:txBody>
      </p:sp>
    </p:spTree>
    <p:extLst>
      <p:ext uri="{BB962C8B-B14F-4D97-AF65-F5344CB8AC3E}">
        <p14:creationId xmlns:p14="http://schemas.microsoft.com/office/powerpoint/2010/main" val="355434644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 calcmode="lin" valueType="num">
                                      <p:cBhvr>
                                        <p:cTn id="7" dur="1250" fill="hold"/>
                                        <p:tgtEl>
                                          <p:spTgt spid="13">
                                            <p:txEl>
                                              <p:pRg st="1" end="1"/>
                                            </p:txEl>
                                          </p:spTgt>
                                        </p:tgtEl>
                                        <p:attrNameLst>
                                          <p:attrName>ppt_w</p:attrName>
                                        </p:attrNameLst>
                                      </p:cBhvr>
                                      <p:tavLst>
                                        <p:tav tm="0">
                                          <p:val>
                                            <p:fltVal val="0"/>
                                          </p:val>
                                        </p:tav>
                                        <p:tav tm="100000">
                                          <p:val>
                                            <p:strVal val="#ppt_w"/>
                                          </p:val>
                                        </p:tav>
                                      </p:tavLst>
                                    </p:anim>
                                    <p:anim calcmode="lin" valueType="num">
                                      <p:cBhvr>
                                        <p:cTn id="8" dur="125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9" dur="1250"/>
                                        <p:tgtEl>
                                          <p:spTgt spid="1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 calcmode="lin" valueType="num">
                                      <p:cBhvr>
                                        <p:cTn id="14" dur="1250" fill="hold"/>
                                        <p:tgtEl>
                                          <p:spTgt spid="13">
                                            <p:txEl>
                                              <p:pRg st="2" end="2"/>
                                            </p:txEl>
                                          </p:spTgt>
                                        </p:tgtEl>
                                        <p:attrNameLst>
                                          <p:attrName>ppt_w</p:attrName>
                                        </p:attrNameLst>
                                      </p:cBhvr>
                                      <p:tavLst>
                                        <p:tav tm="0">
                                          <p:val>
                                            <p:fltVal val="0"/>
                                          </p:val>
                                        </p:tav>
                                        <p:tav tm="100000">
                                          <p:val>
                                            <p:strVal val="#ppt_w"/>
                                          </p:val>
                                        </p:tav>
                                      </p:tavLst>
                                    </p:anim>
                                    <p:anim calcmode="lin" valueType="num">
                                      <p:cBhvr>
                                        <p:cTn id="15" dur="1250" fill="hold"/>
                                        <p:tgtEl>
                                          <p:spTgt spid="13">
                                            <p:txEl>
                                              <p:pRg st="2" end="2"/>
                                            </p:txEl>
                                          </p:spTgt>
                                        </p:tgtEl>
                                        <p:attrNameLst>
                                          <p:attrName>ppt_h</p:attrName>
                                        </p:attrNameLst>
                                      </p:cBhvr>
                                      <p:tavLst>
                                        <p:tav tm="0">
                                          <p:val>
                                            <p:fltVal val="0"/>
                                          </p:val>
                                        </p:tav>
                                        <p:tav tm="100000">
                                          <p:val>
                                            <p:strVal val="#ppt_h"/>
                                          </p:val>
                                        </p:tav>
                                      </p:tavLst>
                                    </p:anim>
                                    <p:animEffect transition="in" filter="fade">
                                      <p:cBhvr>
                                        <p:cTn id="16" dur="1250"/>
                                        <p:tgtEl>
                                          <p:spTgt spid="1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p:cTn id="21" dur="1250" fill="hold"/>
                                        <p:tgtEl>
                                          <p:spTgt spid="8">
                                            <p:txEl>
                                              <p:pRg st="0" end="0"/>
                                            </p:txEl>
                                          </p:spTgt>
                                        </p:tgtEl>
                                        <p:attrNameLst>
                                          <p:attrName>ppt_w</p:attrName>
                                        </p:attrNameLst>
                                      </p:cBhvr>
                                      <p:tavLst>
                                        <p:tav tm="0">
                                          <p:val>
                                            <p:fltVal val="0"/>
                                          </p:val>
                                        </p:tav>
                                        <p:tav tm="100000">
                                          <p:val>
                                            <p:strVal val="#ppt_w"/>
                                          </p:val>
                                        </p:tav>
                                      </p:tavLst>
                                    </p:anim>
                                    <p:anim calcmode="lin" valueType="num">
                                      <p:cBhvr>
                                        <p:cTn id="22" dur="125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3" dur="125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3" name="TextBox 42"/>
          <p:cNvSpPr txBox="1"/>
          <p:nvPr/>
        </p:nvSpPr>
        <p:spPr>
          <a:xfrm rot="19825262">
            <a:off x="1050388" y="1275395"/>
            <a:ext cx="1261705" cy="307777"/>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r>
              <a:rPr lang="en-US" sz="1400" b="1" dirty="0"/>
              <a:t>1450  MOSES</a:t>
            </a:r>
            <a:endParaRPr lang="en-US" b="1" dirty="0"/>
          </a:p>
        </p:txBody>
      </p:sp>
      <p:sp>
        <p:nvSpPr>
          <p:cNvPr id="2" name="Title 1"/>
          <p:cNvSpPr>
            <a:spLocks noGrp="1"/>
          </p:cNvSpPr>
          <p:nvPr>
            <p:ph type="ctrTitle"/>
          </p:nvPr>
        </p:nvSpPr>
        <p:spPr>
          <a:xfrm>
            <a:off x="1600200" y="-152400"/>
            <a:ext cx="7035800" cy="1104900"/>
          </a:xfrm>
        </p:spPr>
        <p:txBody>
          <a:bodyPr>
            <a:scene3d>
              <a:camera prst="orthographicFront"/>
              <a:lightRig rig="threePt" dir="t"/>
            </a:scene3d>
            <a:sp3d extrusionH="57150">
              <a:bevelT h="25400" prst="softRound"/>
            </a:sp3d>
          </a:bodyPr>
          <a:lstStyle/>
          <a:p>
            <a:r>
              <a:rPr lang="en-US" cap="none" dirty="0">
                <a:ln>
                  <a:solidFill>
                    <a:srgbClr val="FFC1C1"/>
                  </a:solidFill>
                </a:ln>
                <a:solidFill>
                  <a:srgbClr val="7030A0"/>
                </a:solidFill>
                <a:latin typeface="Matura MT Script Capitals" pitchFamily="66" charset="0"/>
              </a:rPr>
              <a:t>King David </a:t>
            </a:r>
            <a:endParaRPr lang="en-US" dirty="0">
              <a:ln>
                <a:solidFill>
                  <a:srgbClr val="FFC1C1"/>
                </a:solidFill>
              </a:ln>
              <a:solidFill>
                <a:srgbClr val="7030A0"/>
              </a:solidFill>
              <a:latin typeface="Matura MT Script Capitals" pitchFamily="66" charset="0"/>
            </a:endParaRPr>
          </a:p>
        </p:txBody>
      </p:sp>
      <p:sp>
        <p:nvSpPr>
          <p:cNvPr id="4" name="Slide Number Placeholder 3"/>
          <p:cNvSpPr>
            <a:spLocks noGrp="1"/>
          </p:cNvSpPr>
          <p:nvPr>
            <p:ph type="sldNum" sz="quarter" idx="12"/>
          </p:nvPr>
        </p:nvSpPr>
        <p:spPr>
          <a:xfrm>
            <a:off x="914400" y="6172200"/>
            <a:ext cx="1117600" cy="381000"/>
          </a:xfrm>
        </p:spPr>
        <p:txBody>
          <a:bodyPr>
            <a:normAutofit fontScale="92500" lnSpcReduction="20000"/>
          </a:bodyPr>
          <a:lstStyle/>
          <a:p>
            <a:fld id="{AA4C6552-42F6-43F2-A3FB-E92E8C09004E}" type="slidenum">
              <a:rPr lang="en-US" sz="2400" smtClean="0"/>
              <a:t>29</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446269817"/>
              </p:ext>
            </p:extLst>
          </p:nvPr>
        </p:nvGraphicFramePr>
        <p:xfrm>
          <a:off x="228600" y="2281175"/>
          <a:ext cx="11734800" cy="457200"/>
        </p:xfrm>
        <a:graphic>
          <a:graphicData uri="http://schemas.openxmlformats.org/drawingml/2006/table">
            <a:tbl>
              <a:tblPr firstRow="1" bandRow="1">
                <a:tableStyleId>{E8B1032C-EA38-4F05-BA0D-38AFFFC7BED3}</a:tableStyleId>
              </a:tblPr>
              <a:tblGrid>
                <a:gridCol w="977900">
                  <a:extLst>
                    <a:ext uri="{9D8B030D-6E8A-4147-A177-3AD203B41FA5}">
                      <a16:colId xmlns:a16="http://schemas.microsoft.com/office/drawing/2014/main" val="20000"/>
                    </a:ext>
                  </a:extLst>
                </a:gridCol>
                <a:gridCol w="977900">
                  <a:extLst>
                    <a:ext uri="{9D8B030D-6E8A-4147-A177-3AD203B41FA5}">
                      <a16:colId xmlns:a16="http://schemas.microsoft.com/office/drawing/2014/main" val="20001"/>
                    </a:ext>
                  </a:extLst>
                </a:gridCol>
                <a:gridCol w="977900">
                  <a:extLst>
                    <a:ext uri="{9D8B030D-6E8A-4147-A177-3AD203B41FA5}">
                      <a16:colId xmlns:a16="http://schemas.microsoft.com/office/drawing/2014/main" val="20002"/>
                    </a:ext>
                  </a:extLst>
                </a:gridCol>
                <a:gridCol w="977900">
                  <a:extLst>
                    <a:ext uri="{9D8B030D-6E8A-4147-A177-3AD203B41FA5}">
                      <a16:colId xmlns:a16="http://schemas.microsoft.com/office/drawing/2014/main" val="20003"/>
                    </a:ext>
                  </a:extLst>
                </a:gridCol>
                <a:gridCol w="977900">
                  <a:extLst>
                    <a:ext uri="{9D8B030D-6E8A-4147-A177-3AD203B41FA5}">
                      <a16:colId xmlns:a16="http://schemas.microsoft.com/office/drawing/2014/main" val="20004"/>
                    </a:ext>
                  </a:extLst>
                </a:gridCol>
                <a:gridCol w="901700">
                  <a:extLst>
                    <a:ext uri="{9D8B030D-6E8A-4147-A177-3AD203B41FA5}">
                      <a16:colId xmlns:a16="http://schemas.microsoft.com/office/drawing/2014/main" val="20005"/>
                    </a:ext>
                  </a:extLst>
                </a:gridCol>
                <a:gridCol w="1054100">
                  <a:extLst>
                    <a:ext uri="{9D8B030D-6E8A-4147-A177-3AD203B41FA5}">
                      <a16:colId xmlns:a16="http://schemas.microsoft.com/office/drawing/2014/main" val="20006"/>
                    </a:ext>
                  </a:extLst>
                </a:gridCol>
                <a:gridCol w="977900">
                  <a:extLst>
                    <a:ext uri="{9D8B030D-6E8A-4147-A177-3AD203B41FA5}">
                      <a16:colId xmlns:a16="http://schemas.microsoft.com/office/drawing/2014/main" val="20007"/>
                    </a:ext>
                  </a:extLst>
                </a:gridCol>
                <a:gridCol w="977900">
                  <a:extLst>
                    <a:ext uri="{9D8B030D-6E8A-4147-A177-3AD203B41FA5}">
                      <a16:colId xmlns:a16="http://schemas.microsoft.com/office/drawing/2014/main" val="20008"/>
                    </a:ext>
                  </a:extLst>
                </a:gridCol>
                <a:gridCol w="977900">
                  <a:extLst>
                    <a:ext uri="{9D8B030D-6E8A-4147-A177-3AD203B41FA5}">
                      <a16:colId xmlns:a16="http://schemas.microsoft.com/office/drawing/2014/main" val="20009"/>
                    </a:ext>
                  </a:extLst>
                </a:gridCol>
                <a:gridCol w="977900">
                  <a:extLst>
                    <a:ext uri="{9D8B030D-6E8A-4147-A177-3AD203B41FA5}">
                      <a16:colId xmlns:a16="http://schemas.microsoft.com/office/drawing/2014/main" val="20010"/>
                    </a:ext>
                  </a:extLst>
                </a:gridCol>
                <a:gridCol w="977900">
                  <a:extLst>
                    <a:ext uri="{9D8B030D-6E8A-4147-A177-3AD203B41FA5}">
                      <a16:colId xmlns:a16="http://schemas.microsoft.com/office/drawing/2014/main" val="20011"/>
                    </a:ext>
                  </a:extLst>
                </a:gridCol>
              </a:tblGrid>
              <a:tr h="45720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cxnSp>
        <p:nvCxnSpPr>
          <p:cNvPr id="6" name="Straight Arrow Connector 5"/>
          <p:cNvCxnSpPr/>
          <p:nvPr/>
        </p:nvCxnSpPr>
        <p:spPr>
          <a:xfrm flipV="1">
            <a:off x="1207625"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18665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9825262">
            <a:off x="2014552" y="1396855"/>
            <a:ext cx="697375" cy="307777"/>
          </a:xfrm>
          <a:prstGeom prst="rect">
            <a:avLst/>
          </a:prstGeom>
          <a:noFill/>
          <a:scene3d>
            <a:camera prst="orthographicFront"/>
            <a:lightRig rig="threePt" dir="t"/>
          </a:scene3d>
          <a:sp3d>
            <a:bevelT/>
          </a:sp3d>
        </p:spPr>
        <p:txBody>
          <a:bodyPr wrap="square" rtlCol="0">
            <a:spAutoFit/>
          </a:bodyPr>
          <a:lstStyle/>
          <a:p>
            <a:r>
              <a:rPr lang="en-US" sz="1400" dirty="0"/>
              <a:t>1350</a:t>
            </a:r>
            <a:endParaRPr lang="en-US" dirty="0"/>
          </a:p>
        </p:txBody>
      </p:sp>
      <p:cxnSp>
        <p:nvCxnSpPr>
          <p:cNvPr id="10" name="Straight Arrow Connector 9"/>
          <p:cNvCxnSpPr/>
          <p:nvPr/>
        </p:nvCxnSpPr>
        <p:spPr>
          <a:xfrm flipV="1">
            <a:off x="315468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139184"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1054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0198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866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058912"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0297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000506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09728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9825262">
            <a:off x="2989913"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1250</a:t>
            </a:r>
            <a:endParaRPr lang="en-US" dirty="0"/>
          </a:p>
        </p:txBody>
      </p:sp>
      <p:sp>
        <p:nvSpPr>
          <p:cNvPr id="20" name="TextBox 19"/>
          <p:cNvSpPr txBox="1"/>
          <p:nvPr/>
        </p:nvSpPr>
        <p:spPr>
          <a:xfrm rot="19825262">
            <a:off x="3978432"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1150</a:t>
            </a:r>
            <a:endParaRPr lang="en-US" dirty="0"/>
          </a:p>
        </p:txBody>
      </p:sp>
      <p:sp>
        <p:nvSpPr>
          <p:cNvPr id="21" name="TextBox 20"/>
          <p:cNvSpPr txBox="1"/>
          <p:nvPr/>
        </p:nvSpPr>
        <p:spPr>
          <a:xfrm rot="19825262">
            <a:off x="4938552"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1050</a:t>
            </a:r>
            <a:endParaRPr lang="en-US" dirty="0"/>
          </a:p>
        </p:txBody>
      </p:sp>
      <p:sp>
        <p:nvSpPr>
          <p:cNvPr id="22" name="TextBox 21"/>
          <p:cNvSpPr txBox="1"/>
          <p:nvPr/>
        </p:nvSpPr>
        <p:spPr>
          <a:xfrm rot="19825262">
            <a:off x="5837712" y="1372625"/>
            <a:ext cx="697375" cy="307777"/>
          </a:xfrm>
          <a:prstGeom prst="rect">
            <a:avLst/>
          </a:prstGeom>
          <a:noFill/>
          <a:scene3d>
            <a:camera prst="orthographicFront"/>
            <a:lightRig rig="threePt" dir="t"/>
          </a:scene3d>
          <a:sp3d>
            <a:bevelT/>
          </a:sp3d>
        </p:spPr>
        <p:txBody>
          <a:bodyPr wrap="square" rtlCol="0">
            <a:spAutoFit/>
          </a:bodyPr>
          <a:lstStyle/>
          <a:p>
            <a:r>
              <a:rPr lang="en-US" sz="1400" dirty="0"/>
              <a:t>950</a:t>
            </a:r>
            <a:endParaRPr lang="en-US" dirty="0"/>
          </a:p>
        </p:txBody>
      </p:sp>
      <p:sp>
        <p:nvSpPr>
          <p:cNvPr id="23" name="TextBox 22"/>
          <p:cNvSpPr txBox="1"/>
          <p:nvPr/>
        </p:nvSpPr>
        <p:spPr>
          <a:xfrm rot="19825262">
            <a:off x="6896892" y="1403105"/>
            <a:ext cx="697375" cy="307777"/>
          </a:xfrm>
          <a:prstGeom prst="rect">
            <a:avLst/>
          </a:prstGeom>
          <a:noFill/>
          <a:scene3d>
            <a:camera prst="orthographicFront"/>
            <a:lightRig rig="threePt" dir="t"/>
          </a:scene3d>
          <a:sp3d>
            <a:bevelT/>
          </a:sp3d>
        </p:spPr>
        <p:txBody>
          <a:bodyPr wrap="square" rtlCol="0">
            <a:spAutoFit/>
          </a:bodyPr>
          <a:lstStyle/>
          <a:p>
            <a:r>
              <a:rPr lang="en-US" sz="1400" dirty="0"/>
              <a:t>850</a:t>
            </a:r>
            <a:endParaRPr lang="en-US" dirty="0"/>
          </a:p>
        </p:txBody>
      </p:sp>
      <p:sp>
        <p:nvSpPr>
          <p:cNvPr id="24" name="TextBox 23"/>
          <p:cNvSpPr txBox="1"/>
          <p:nvPr/>
        </p:nvSpPr>
        <p:spPr>
          <a:xfrm rot="19825262">
            <a:off x="7887492" y="1380245"/>
            <a:ext cx="697375" cy="307777"/>
          </a:xfrm>
          <a:prstGeom prst="rect">
            <a:avLst/>
          </a:prstGeom>
          <a:noFill/>
          <a:scene3d>
            <a:camera prst="orthographicFront"/>
            <a:lightRig rig="threePt" dir="t"/>
          </a:scene3d>
          <a:sp3d>
            <a:bevelT/>
          </a:sp3d>
        </p:spPr>
        <p:txBody>
          <a:bodyPr wrap="square" rtlCol="0">
            <a:spAutoFit/>
          </a:bodyPr>
          <a:lstStyle/>
          <a:p>
            <a:r>
              <a:rPr lang="en-US" sz="1400" dirty="0"/>
              <a:t>750</a:t>
            </a:r>
            <a:endParaRPr lang="en-US" dirty="0"/>
          </a:p>
        </p:txBody>
      </p:sp>
      <p:sp>
        <p:nvSpPr>
          <p:cNvPr id="25" name="TextBox 24"/>
          <p:cNvSpPr txBox="1"/>
          <p:nvPr/>
        </p:nvSpPr>
        <p:spPr>
          <a:xfrm rot="19825262">
            <a:off x="8849693" y="1405697"/>
            <a:ext cx="697375" cy="307777"/>
          </a:xfrm>
          <a:prstGeom prst="rect">
            <a:avLst/>
          </a:prstGeom>
          <a:noFill/>
          <a:scene3d>
            <a:camera prst="orthographicFront"/>
            <a:lightRig rig="threePt" dir="t"/>
          </a:scene3d>
          <a:sp3d>
            <a:bevelT/>
          </a:sp3d>
        </p:spPr>
        <p:txBody>
          <a:bodyPr wrap="square" rtlCol="0">
            <a:spAutoFit/>
          </a:bodyPr>
          <a:lstStyle/>
          <a:p>
            <a:r>
              <a:rPr lang="en-US" sz="1400" dirty="0"/>
              <a:t>650</a:t>
            </a:r>
            <a:endParaRPr lang="en-US" dirty="0"/>
          </a:p>
        </p:txBody>
      </p:sp>
      <p:sp>
        <p:nvSpPr>
          <p:cNvPr id="26" name="TextBox 25"/>
          <p:cNvSpPr txBox="1"/>
          <p:nvPr/>
        </p:nvSpPr>
        <p:spPr>
          <a:xfrm rot="19825262">
            <a:off x="9832673" y="1375217"/>
            <a:ext cx="697375" cy="307777"/>
          </a:xfrm>
          <a:prstGeom prst="rect">
            <a:avLst/>
          </a:prstGeom>
          <a:noFill/>
          <a:scene3d>
            <a:camera prst="orthographicFront"/>
            <a:lightRig rig="threePt" dir="t"/>
          </a:scene3d>
          <a:sp3d>
            <a:bevelT/>
          </a:sp3d>
        </p:spPr>
        <p:txBody>
          <a:bodyPr wrap="square" rtlCol="0">
            <a:spAutoFit/>
          </a:bodyPr>
          <a:lstStyle/>
          <a:p>
            <a:r>
              <a:rPr lang="en-US" sz="1400" dirty="0"/>
              <a:t>550</a:t>
            </a:r>
            <a:endParaRPr lang="en-US" dirty="0"/>
          </a:p>
        </p:txBody>
      </p:sp>
      <p:sp>
        <p:nvSpPr>
          <p:cNvPr id="27" name="TextBox 26"/>
          <p:cNvSpPr txBox="1"/>
          <p:nvPr/>
        </p:nvSpPr>
        <p:spPr>
          <a:xfrm rot="19825262">
            <a:off x="10775472" y="1387865"/>
            <a:ext cx="697375" cy="307777"/>
          </a:xfrm>
          <a:prstGeom prst="rect">
            <a:avLst/>
          </a:prstGeom>
          <a:noFill/>
          <a:scene3d>
            <a:camera prst="orthographicFront"/>
            <a:lightRig rig="threePt" dir="t"/>
          </a:scene3d>
          <a:sp3d>
            <a:bevelT/>
          </a:sp3d>
        </p:spPr>
        <p:txBody>
          <a:bodyPr wrap="square" rtlCol="0">
            <a:spAutoFit/>
          </a:bodyPr>
          <a:lstStyle/>
          <a:p>
            <a:r>
              <a:rPr lang="en-US" sz="1400" dirty="0"/>
              <a:t>450</a:t>
            </a:r>
            <a:endParaRPr lang="en-US" dirty="0"/>
          </a:p>
        </p:txBody>
      </p:sp>
      <p:sp>
        <p:nvSpPr>
          <p:cNvPr id="29" name="TextBox 28"/>
          <p:cNvSpPr txBox="1"/>
          <p:nvPr/>
        </p:nvSpPr>
        <p:spPr>
          <a:xfrm rot="19825262">
            <a:off x="3337010" y="3529705"/>
            <a:ext cx="1719931" cy="369332"/>
          </a:xfrm>
          <a:prstGeom prst="rect">
            <a:avLst/>
          </a:prstGeom>
          <a:noFill/>
          <a:scene3d>
            <a:camera prst="orthographicFront"/>
            <a:lightRig rig="threePt" dir="t"/>
          </a:scene3d>
          <a:sp3d>
            <a:bevelT/>
          </a:sp3d>
        </p:spPr>
        <p:txBody>
          <a:bodyPr wrap="square" rtlCol="0">
            <a:spAutoFit/>
          </a:bodyPr>
          <a:lstStyle/>
          <a:p>
            <a:pPr algn="r"/>
            <a:r>
              <a:rPr lang="en-US" dirty="0"/>
              <a:t>King Saul 1062</a:t>
            </a:r>
          </a:p>
        </p:txBody>
      </p:sp>
      <p:sp>
        <p:nvSpPr>
          <p:cNvPr id="31" name="TextBox 30"/>
          <p:cNvSpPr txBox="1"/>
          <p:nvPr/>
        </p:nvSpPr>
        <p:spPr>
          <a:xfrm rot="19825262">
            <a:off x="3671584" y="3893570"/>
            <a:ext cx="1848877" cy="381000"/>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pPr algn="r"/>
            <a:r>
              <a:rPr lang="en-US" b="1" dirty="0">
                <a:solidFill>
                  <a:srgbClr val="7030A0"/>
                </a:solidFill>
              </a:rPr>
              <a:t>King David  1030</a:t>
            </a:r>
          </a:p>
        </p:txBody>
      </p:sp>
      <p:sp>
        <p:nvSpPr>
          <p:cNvPr id="47" name="TextBox 46"/>
          <p:cNvSpPr txBox="1"/>
          <p:nvPr/>
        </p:nvSpPr>
        <p:spPr>
          <a:xfrm rot="19825262">
            <a:off x="8146967" y="816690"/>
            <a:ext cx="1526250" cy="381000"/>
          </a:xfrm>
          <a:prstGeom prst="rect">
            <a:avLst/>
          </a:prstGeom>
          <a:noFill/>
          <a:scene3d>
            <a:camera prst="orthographicFront"/>
            <a:lightRig rig="threePt" dir="t"/>
          </a:scene3d>
          <a:sp3d>
            <a:bevelT/>
          </a:sp3d>
        </p:spPr>
        <p:txBody>
          <a:bodyPr wrap="square" rtlCol="0">
            <a:spAutoFit/>
          </a:bodyPr>
          <a:lstStyle/>
          <a:p>
            <a:pPr algn="r"/>
            <a:r>
              <a:rPr lang="en-US" b="1" dirty="0">
                <a:solidFill>
                  <a:srgbClr val="0037A4"/>
                </a:solidFill>
              </a:rPr>
              <a:t>701 Sundial</a:t>
            </a:r>
          </a:p>
        </p:txBody>
      </p:sp>
      <p:sp>
        <p:nvSpPr>
          <p:cNvPr id="57" name="TextBox 56"/>
          <p:cNvSpPr txBox="1"/>
          <p:nvPr/>
        </p:nvSpPr>
        <p:spPr>
          <a:xfrm rot="19825262">
            <a:off x="7994394" y="564559"/>
            <a:ext cx="1500295" cy="369332"/>
          </a:xfrm>
          <a:prstGeom prst="rect">
            <a:avLst/>
          </a:prstGeom>
          <a:noFill/>
          <a:scene3d>
            <a:camera prst="orthographicFront"/>
            <a:lightRig rig="threePt" dir="t"/>
          </a:scene3d>
          <a:sp3d>
            <a:bevelT/>
          </a:sp3d>
        </p:spPr>
        <p:txBody>
          <a:bodyPr wrap="square" rtlCol="0">
            <a:spAutoFit/>
          </a:bodyPr>
          <a:lstStyle/>
          <a:p>
            <a:pPr algn="r"/>
            <a:r>
              <a:rPr lang="en-US" b="1" dirty="0">
                <a:solidFill>
                  <a:schemeClr val="accent6">
                    <a:lumMod val="75000"/>
                  </a:schemeClr>
                </a:solidFill>
              </a:rPr>
              <a:t>721 Assyria</a:t>
            </a:r>
          </a:p>
        </p:txBody>
      </p:sp>
      <p:sp>
        <p:nvSpPr>
          <p:cNvPr id="59" name="TextBox 58"/>
          <p:cNvSpPr txBox="1"/>
          <p:nvPr/>
        </p:nvSpPr>
        <p:spPr>
          <a:xfrm rot="19825262">
            <a:off x="9274345" y="507287"/>
            <a:ext cx="1453064" cy="369332"/>
          </a:xfrm>
          <a:prstGeom prst="rect">
            <a:avLst/>
          </a:prstGeom>
          <a:noFill/>
          <a:scene3d>
            <a:camera prst="orthographicFront"/>
            <a:lightRig rig="threePt" dir="t"/>
          </a:scene3d>
          <a:sp3d>
            <a:bevelT/>
          </a:sp3d>
        </p:spPr>
        <p:txBody>
          <a:bodyPr wrap="square" rtlCol="0">
            <a:spAutoFit/>
          </a:bodyPr>
          <a:lstStyle/>
          <a:p>
            <a:pPr algn="r"/>
            <a:r>
              <a:rPr lang="en-US" b="1" dirty="0">
                <a:solidFill>
                  <a:schemeClr val="accent6">
                    <a:lumMod val="75000"/>
                  </a:schemeClr>
                </a:solidFill>
              </a:rPr>
              <a:t>606 Babylon</a:t>
            </a:r>
          </a:p>
        </p:txBody>
      </p:sp>
      <p:sp>
        <p:nvSpPr>
          <p:cNvPr id="34" name="Rectangle 33"/>
          <p:cNvSpPr/>
          <p:nvPr/>
        </p:nvSpPr>
        <p:spPr>
          <a:xfrm>
            <a:off x="228600" y="2286000"/>
            <a:ext cx="45720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285626" y="6019800"/>
            <a:ext cx="8753974" cy="707886"/>
          </a:xfrm>
          <a:prstGeom prst="rect">
            <a:avLst/>
          </a:prstGeom>
          <a:noFill/>
        </p:spPr>
        <p:txBody>
          <a:bodyPr wrap="square" lIns="91440" tIns="45720" rIns="91440" bIns="45720">
            <a:spAutoFit/>
          </a:bodyPr>
          <a:lstStyle/>
          <a:p>
            <a:pPr algn="ctr"/>
            <a:r>
              <a:rPr lang="en-US" sz="4000" b="1" cap="none" spc="0" dirty="0">
                <a:ln w="1905"/>
                <a:solidFill>
                  <a:schemeClr val="accent2">
                    <a:lumMod val="20000"/>
                    <a:lumOff val="80000"/>
                  </a:schemeClr>
                </a:solidFill>
                <a:effectLst>
                  <a:innerShdw blurRad="69850" dist="43180" dir="5400000">
                    <a:srgbClr val="000000">
                      <a:alpha val="65000"/>
                    </a:srgbClr>
                  </a:innerShdw>
                </a:effectLst>
              </a:rPr>
              <a:t>Moses to King David ~ </a:t>
            </a:r>
            <a:r>
              <a:rPr lang="en-US" sz="4000" b="1" cap="none" spc="0" dirty="0">
                <a:ln w="1905"/>
                <a:solidFill>
                  <a:srgbClr val="CCFF33"/>
                </a:solidFill>
                <a:effectLst>
                  <a:innerShdw blurRad="69850" dist="43180" dir="5400000">
                    <a:srgbClr val="000000">
                      <a:alpha val="65000"/>
                    </a:srgbClr>
                  </a:innerShdw>
                </a:effectLst>
              </a:rPr>
              <a:t>420 Years</a:t>
            </a:r>
          </a:p>
        </p:txBody>
      </p:sp>
      <p:sp>
        <p:nvSpPr>
          <p:cNvPr id="66" name="Rectangle 65"/>
          <p:cNvSpPr/>
          <p:nvPr/>
        </p:nvSpPr>
        <p:spPr>
          <a:xfrm>
            <a:off x="483299" y="3058567"/>
            <a:ext cx="3079689"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r>
              <a:rPr lang="en-US" sz="3600" b="1" cap="none" spc="150" dirty="0">
                <a:ln w="11430"/>
                <a:solidFill>
                  <a:srgbClr val="0070C0"/>
                </a:solidFill>
                <a:effectLst>
                  <a:outerShdw blurRad="25400" algn="tl" rotWithShape="0">
                    <a:srgbClr val="000000">
                      <a:alpha val="43000"/>
                    </a:srgbClr>
                  </a:outerShdw>
                </a:effectLst>
              </a:rPr>
              <a:t>4)  Psalm 81:3</a:t>
            </a:r>
          </a:p>
        </p:txBody>
      </p:sp>
      <p:sp>
        <p:nvSpPr>
          <p:cNvPr id="67" name="Rectangle 66"/>
          <p:cNvSpPr/>
          <p:nvPr/>
        </p:nvSpPr>
        <p:spPr>
          <a:xfrm>
            <a:off x="4800600" y="2286000"/>
            <a:ext cx="4572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V="1">
            <a:off x="4800600" y="2286000"/>
            <a:ext cx="0" cy="9906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25780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71" name="Picture 4" descr="F:\Moon-Month Study July 2016\Moon Art for PPT\prophets\king david flipped edit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4" y="95022"/>
            <a:ext cx="1213556" cy="1765004"/>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42" name="Rectangle 41"/>
          <p:cNvSpPr/>
          <p:nvPr/>
        </p:nvSpPr>
        <p:spPr>
          <a:xfrm>
            <a:off x="5287239" y="2286000"/>
            <a:ext cx="6686321"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p:cNvCxnSpPr/>
          <p:nvPr/>
        </p:nvCxnSpPr>
        <p:spPr>
          <a:xfrm flipV="1">
            <a:off x="8580120" y="1371601"/>
            <a:ext cx="0" cy="1757671"/>
          </a:xfrm>
          <a:prstGeom prst="straightConnector1">
            <a:avLst/>
          </a:prstGeom>
          <a:ln w="38100">
            <a:solidFill>
              <a:srgbClr val="FFC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8465820" y="1104900"/>
            <a:ext cx="0" cy="1863163"/>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9530539" y="1104901"/>
            <a:ext cx="0" cy="1845296"/>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05541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t>3</a:t>
            </a:fld>
            <a:endParaRPr lang="en-US"/>
          </a:p>
        </p:txBody>
      </p:sp>
      <p:sp>
        <p:nvSpPr>
          <p:cNvPr id="3" name="Title 1"/>
          <p:cNvSpPr txBox="1">
            <a:spLocks/>
          </p:cNvSpPr>
          <p:nvPr/>
        </p:nvSpPr>
        <p:spPr>
          <a:xfrm>
            <a:off x="228600" y="304800"/>
            <a:ext cx="5414058" cy="1836516"/>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400" b="1" dirty="0">
                <a:ln w="10541" cmpd="sng">
                  <a:noFill/>
                  <a:prstDash val="solid"/>
                </a:ln>
                <a:solidFill>
                  <a:srgbClr val="FF0000"/>
                </a:solidFill>
                <a:latin typeface="Simplified Arabic Fixed" pitchFamily="49" charset="-78"/>
                <a:cs typeface="Simplified Arabic Fixed" pitchFamily="49" charset="-78"/>
              </a:rPr>
              <a:t>hey, </a:t>
            </a:r>
            <a:r>
              <a:rPr lang="en-US" sz="2400" b="1" dirty="0" err="1">
                <a:ln w="10541" cmpd="sng">
                  <a:noFill/>
                  <a:prstDash val="solid"/>
                </a:ln>
                <a:solidFill>
                  <a:srgbClr val="FF0000"/>
                </a:solidFill>
                <a:latin typeface="Simplified Arabic Fixed" pitchFamily="49" charset="-78"/>
                <a:cs typeface="Simplified Arabic Fixed" pitchFamily="49" charset="-78"/>
              </a:rPr>
              <a:t>mr.</a:t>
            </a:r>
            <a:r>
              <a:rPr lang="en-US" sz="2400" b="1" dirty="0">
                <a:ln w="10541" cmpd="sng">
                  <a:noFill/>
                  <a:prstDash val="solid"/>
                </a:ln>
                <a:solidFill>
                  <a:srgbClr val="FF0000"/>
                </a:solidFill>
                <a:latin typeface="Simplified Arabic Fixed" pitchFamily="49" charset="-78"/>
                <a:cs typeface="Simplified Arabic Fixed" pitchFamily="49" charset="-78"/>
              </a:rPr>
              <a:t> graduate, I just heard some interesting calendar news from our friends in </a:t>
            </a:r>
            <a:r>
              <a:rPr lang="en-US" sz="2400" b="1" dirty="0" err="1">
                <a:ln w="10541" cmpd="sng">
                  <a:noFill/>
                  <a:prstDash val="solid"/>
                </a:ln>
                <a:solidFill>
                  <a:srgbClr val="FF0000"/>
                </a:solidFill>
                <a:latin typeface="Simplified Arabic Fixed" pitchFamily="49" charset="-78"/>
                <a:cs typeface="Simplified Arabic Fixed" pitchFamily="49" charset="-78"/>
              </a:rPr>
              <a:t>france</a:t>
            </a:r>
            <a:r>
              <a:rPr lang="en-US" sz="2400" b="1" dirty="0">
                <a:ln w="10541" cmpd="sng">
                  <a:noFill/>
                  <a:prstDash val="solid"/>
                </a:ln>
                <a:solidFill>
                  <a:srgbClr val="FF0000"/>
                </a:solidFill>
                <a:latin typeface="Simplified Arabic Fixed" pitchFamily="49" charset="-78"/>
                <a:cs typeface="Simplified Arabic Fixed" pitchFamily="49" charset="-78"/>
              </a:rPr>
              <a:t>.</a:t>
            </a:r>
            <a:endParaRPr lang="en-US" sz="2400" b="1" dirty="0">
              <a:ln w="10541" cmpd="sng">
                <a:noFill/>
                <a:prstDash val="solid"/>
              </a:ln>
              <a:solidFill>
                <a:srgbClr val="FF0000"/>
              </a:solidFill>
            </a:endParaRPr>
          </a:p>
        </p:txBody>
      </p:sp>
      <p:sp>
        <p:nvSpPr>
          <p:cNvPr id="4" name="Content Placeholder 2"/>
          <p:cNvSpPr txBox="1">
            <a:spLocks/>
          </p:cNvSpPr>
          <p:nvPr/>
        </p:nvSpPr>
        <p:spPr>
          <a:xfrm>
            <a:off x="5642658" y="381000"/>
            <a:ext cx="6322671" cy="1760316"/>
          </a:xfrm>
          <a:prstGeom prst="rect">
            <a:avLst/>
          </a:prstGeom>
          <a:solidFill>
            <a:schemeClr val="bg1"/>
          </a:solidFill>
        </p:spPr>
        <p:txBody>
          <a:bodyPr>
            <a:normAutofit fontScale="85000" lnSpcReduction="20000"/>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3200" dirty="0">
                <a:solidFill>
                  <a:schemeClr val="tx1">
                    <a:lumMod val="75000"/>
                    <a:lumOff val="25000"/>
                  </a:schemeClr>
                </a:solidFill>
                <a:latin typeface="Simplified Arabic Fixed" pitchFamily="49" charset="-78"/>
                <a:cs typeface="Simplified Arabic Fixed" pitchFamily="49" charset="-78"/>
              </a:rPr>
              <a:t>yes, I did too. i think we should share the news with everyone because it really </a:t>
            </a:r>
            <a:br>
              <a:rPr lang="en-US" sz="3200" dirty="0">
                <a:solidFill>
                  <a:schemeClr val="tx1">
                    <a:lumMod val="75000"/>
                    <a:lumOff val="25000"/>
                  </a:schemeClr>
                </a:solidFill>
                <a:latin typeface="Simplified Arabic Fixed" pitchFamily="49" charset="-78"/>
                <a:cs typeface="Simplified Arabic Fixed" pitchFamily="49" charset="-78"/>
              </a:rPr>
            </a:br>
            <a:r>
              <a:rPr lang="en-US" sz="3200" dirty="0">
                <a:solidFill>
                  <a:schemeClr val="tx1">
                    <a:lumMod val="75000"/>
                    <a:lumOff val="25000"/>
                  </a:schemeClr>
                </a:solidFill>
                <a:latin typeface="Simplified Arabic Fixed" pitchFamily="49" charset="-78"/>
                <a:cs typeface="Simplified Arabic Fixed" pitchFamily="49" charset="-78"/>
              </a:rPr>
              <a:t>is exciting.</a:t>
            </a:r>
            <a:endParaRPr lang="en-US" sz="2400" dirty="0">
              <a:solidFill>
                <a:schemeClr val="tx1">
                  <a:lumMod val="75000"/>
                  <a:lumOff val="25000"/>
                </a:schemeClr>
              </a:solidFill>
              <a:latin typeface="Simplified Arabic Fixed" pitchFamily="49" charset="-78"/>
              <a:cs typeface="Simplified Arabic Fixed" pitchFamily="49" charset="-78"/>
            </a:endParaRPr>
          </a:p>
        </p:txBody>
      </p:sp>
      <p:sp>
        <p:nvSpPr>
          <p:cNvPr id="5" name="Content Placeholder 2"/>
          <p:cNvSpPr txBox="1">
            <a:spLocks/>
          </p:cNvSpPr>
          <p:nvPr/>
        </p:nvSpPr>
        <p:spPr>
          <a:xfrm>
            <a:off x="3520441" y="2895600"/>
            <a:ext cx="5029200" cy="3733800"/>
          </a:xfrm>
          <a:prstGeom prst="rect">
            <a:avLst/>
          </a:prstGeom>
          <a:noFill/>
        </p:spPr>
        <p:txBody>
          <a:bodyPr>
            <a:normAutofit fontScale="85000" lnSpcReduction="20000"/>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400" b="1" dirty="0">
                <a:solidFill>
                  <a:schemeClr val="tx1">
                    <a:lumMod val="75000"/>
                    <a:lumOff val="25000"/>
                  </a:schemeClr>
                </a:solidFill>
                <a:latin typeface="Simplified Arabic Fixed" pitchFamily="49" charset="-78"/>
                <a:cs typeface="Simplified Arabic Fixed" pitchFamily="49" charset="-78"/>
              </a:rPr>
              <a:t>you know,</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different cultures</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see different things </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in the calendar study</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than we do.  </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let’s read about what </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they are doing with a new </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you-tube trailer for </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Covenant Calendar.</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in </a:t>
            </a:r>
            <a:r>
              <a:rPr lang="en-US" sz="2400" b="1" dirty="0" err="1">
                <a:solidFill>
                  <a:schemeClr val="tx1">
                    <a:lumMod val="75000"/>
                    <a:lumOff val="25000"/>
                  </a:schemeClr>
                </a:solidFill>
                <a:latin typeface="Simplified Arabic Fixed" pitchFamily="49" charset="-78"/>
                <a:cs typeface="Simplified Arabic Fixed" pitchFamily="49" charset="-78"/>
              </a:rPr>
              <a:t>english</a:t>
            </a:r>
            <a:r>
              <a:rPr lang="en-US" sz="2400" b="1" dirty="0">
                <a:solidFill>
                  <a:schemeClr val="tx1">
                    <a:lumMod val="75000"/>
                    <a:lumOff val="25000"/>
                  </a:schemeClr>
                </a:solidFill>
                <a:latin typeface="Simplified Arabic Fixed" pitchFamily="49" charset="-78"/>
                <a:cs typeface="Simplified Arabic Fixed" pitchFamily="49" charset="-78"/>
              </a:rPr>
              <a:t>, it </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reads like this … </a:t>
            </a:r>
            <a:endParaRPr lang="en-US" sz="1800" b="1" dirty="0">
              <a:solidFill>
                <a:schemeClr val="tx1">
                  <a:lumMod val="75000"/>
                  <a:lumOff val="25000"/>
                </a:schemeClr>
              </a:solidFill>
              <a:latin typeface="Simplified Arabic Fixed" pitchFamily="49" charset="-78"/>
              <a:cs typeface="Simplified Arabic Fixed" pitchFamily="49" charset="-78"/>
            </a:endParaRPr>
          </a:p>
        </p:txBody>
      </p:sp>
    </p:spTree>
    <p:extLst>
      <p:ext uri="{BB962C8B-B14F-4D97-AF65-F5344CB8AC3E}">
        <p14:creationId xmlns:p14="http://schemas.microsoft.com/office/powerpoint/2010/main" val="287388846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17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1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30</a:t>
            </a:fld>
            <a:endParaRPr lang="en-US"/>
          </a:p>
        </p:txBody>
      </p:sp>
      <p:sp>
        <p:nvSpPr>
          <p:cNvPr id="11" name="Title 1"/>
          <p:cNvSpPr txBox="1">
            <a:spLocks/>
          </p:cNvSpPr>
          <p:nvPr/>
        </p:nvSpPr>
        <p:spPr>
          <a:xfrm>
            <a:off x="762000" y="268308"/>
            <a:ext cx="11240947" cy="869950"/>
          </a:xfrm>
          <a:prstGeom prst="rect">
            <a:avLst/>
          </a:prstGeom>
        </p:spPr>
        <p:txBody>
          <a:bodyPr vert="horz" anchor="ctr">
            <a:normAutofit fontScale="97500"/>
            <a:scene3d>
              <a:camera prst="orthographicFront"/>
              <a:lightRig rig="threePt" dir="t"/>
            </a:scene3d>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4900" b="1" dirty="0">
                <a:ln w="11430"/>
                <a:solidFill>
                  <a:schemeClr val="accent2">
                    <a:lumMod val="50000"/>
                  </a:schemeClr>
                </a:solidFill>
                <a:effectLst>
                  <a:outerShdw blurRad="50800" dist="39000" dir="5460000" algn="tl">
                    <a:srgbClr val="000000">
                      <a:alpha val="38000"/>
                    </a:srgbClr>
                  </a:outerShdw>
                </a:effectLst>
              </a:rPr>
              <a:t>1030</a:t>
            </a:r>
            <a:r>
              <a:rPr lang="en-US" b="1" dirty="0">
                <a:ln w="11430"/>
                <a:solidFill>
                  <a:schemeClr val="accent2">
                    <a:lumMod val="50000"/>
                  </a:schemeClr>
                </a:solidFill>
                <a:effectLst>
                  <a:outerShdw blurRad="50800" dist="39000" dir="5460000" algn="tl">
                    <a:srgbClr val="000000">
                      <a:alpha val="38000"/>
                    </a:srgbClr>
                  </a:outerShdw>
                </a:effectLst>
              </a:rPr>
              <a:t> BC    </a:t>
            </a:r>
            <a:r>
              <a:rPr lang="en-US" sz="4900" b="1" dirty="0">
                <a:ln w="11430"/>
                <a:solidFill>
                  <a:srgbClr val="7030A0"/>
                </a:solidFill>
                <a:effectLst>
                  <a:outerShdw blurRad="50800" dist="39000" dir="5460000" algn="tl">
                    <a:srgbClr val="000000">
                      <a:alpha val="38000"/>
                    </a:srgbClr>
                  </a:outerShdw>
                </a:effectLst>
              </a:rPr>
              <a:t>King David </a:t>
            </a:r>
            <a:r>
              <a:rPr lang="en-US" sz="4900" b="1" dirty="0">
                <a:ln w="11430"/>
                <a:solidFill>
                  <a:schemeClr val="accent2">
                    <a:lumMod val="50000"/>
                  </a:schemeClr>
                </a:solidFill>
                <a:effectLst>
                  <a:outerShdw blurRad="50800" dist="39000" dir="5460000" algn="tl">
                    <a:srgbClr val="000000">
                      <a:alpha val="38000"/>
                    </a:srgbClr>
                  </a:outerShdw>
                </a:effectLst>
              </a:rPr>
              <a:t>and </a:t>
            </a:r>
            <a:r>
              <a:rPr lang="en-US" sz="4900" b="1" dirty="0">
                <a:ln w="10541" cmpd="sng">
                  <a:solidFill>
                    <a:schemeClr val="accent1">
                      <a:shade val="88000"/>
                      <a:satMod val="110000"/>
                    </a:schemeClr>
                  </a:solidFill>
                  <a:prstDash val="solid"/>
                </a:ln>
                <a:solidFill>
                  <a:schemeClr val="accent2">
                    <a:lumMod val="50000"/>
                  </a:schemeClr>
                </a:solidFill>
              </a:rPr>
              <a:t>Torah Commands</a:t>
            </a:r>
            <a:endParaRPr lang="en-US" b="1" dirty="0">
              <a:ln w="11430"/>
              <a:solidFill>
                <a:schemeClr val="accent2">
                  <a:lumMod val="50000"/>
                </a:schemeClr>
              </a:solidFill>
              <a:effectLst>
                <a:outerShdw blurRad="50800" dist="39000" dir="5460000" algn="tl">
                  <a:srgbClr val="000000">
                    <a:alpha val="38000"/>
                  </a:srgbClr>
                </a:outerShdw>
              </a:effectLst>
            </a:endParaRPr>
          </a:p>
        </p:txBody>
      </p:sp>
      <p:sp>
        <p:nvSpPr>
          <p:cNvPr id="9" name="Content Placeholder 3"/>
          <p:cNvSpPr txBox="1">
            <a:spLocks/>
          </p:cNvSpPr>
          <p:nvPr/>
        </p:nvSpPr>
        <p:spPr>
          <a:xfrm>
            <a:off x="2895600" y="1600200"/>
            <a:ext cx="8991600" cy="5029200"/>
          </a:xfrm>
          <a:prstGeom prst="rect">
            <a:avLst/>
          </a:prstGeom>
          <a:effectLst/>
        </p:spPr>
        <p:txBody>
          <a:bodyPr vert="horz">
            <a:normAutofit fontScale="77500" lnSpcReduction="20000"/>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lvl="0" indent="0">
              <a:lnSpc>
                <a:spcPct val="150000"/>
              </a:lnSpc>
              <a:buNone/>
            </a:pPr>
            <a:r>
              <a:rPr lang="en-US" sz="3600" b="1" dirty="0">
                <a:solidFill>
                  <a:srgbClr val="0070C0"/>
                </a:solidFill>
              </a:rPr>
              <a:t>David is called “man of Yahuah” three times in the Old Testament. </a:t>
            </a:r>
          </a:p>
          <a:p>
            <a:pPr marL="0" lvl="0" indent="0">
              <a:lnSpc>
                <a:spcPct val="150000"/>
              </a:lnSpc>
              <a:buNone/>
            </a:pPr>
            <a:r>
              <a:rPr lang="en-US" sz="3600" b="1" dirty="0">
                <a:solidFill>
                  <a:srgbClr val="0070C0"/>
                </a:solidFill>
              </a:rPr>
              <a:t>Do you think he would have written the following verse this way if there is no Torah command?</a:t>
            </a:r>
          </a:p>
          <a:p>
            <a:pPr lvl="0">
              <a:lnSpc>
                <a:spcPct val="150000"/>
              </a:lnSpc>
              <a:buFont typeface="Wingdings" pitchFamily="2" charset="2"/>
              <a:buChar char="§"/>
            </a:pPr>
            <a:r>
              <a:rPr lang="en-US" sz="3200" b="1" dirty="0">
                <a:solidFill>
                  <a:srgbClr val="0070C0"/>
                </a:solidFill>
              </a:rPr>
              <a:t>Psalms 81:3</a:t>
            </a:r>
            <a:r>
              <a:rPr lang="en-US" sz="3200" dirty="0">
                <a:solidFill>
                  <a:srgbClr val="0070C0"/>
                </a:solidFill>
              </a:rPr>
              <a:t>  </a:t>
            </a:r>
            <a:r>
              <a:rPr lang="en-US" sz="3200" dirty="0"/>
              <a:t>Blow up the trumpet in the </a:t>
            </a:r>
            <a:r>
              <a:rPr lang="en-US" sz="3200" b="1" dirty="0">
                <a:solidFill>
                  <a:srgbClr val="FF0000"/>
                </a:solidFill>
                <a:effectLst>
                  <a:outerShdw blurRad="69850" dist="43180" dir="5400000" sx="0" sy="0">
                    <a:srgbClr val="000000">
                      <a:alpha val="65000"/>
                    </a:srgbClr>
                  </a:outerShdw>
                </a:effectLst>
              </a:rPr>
              <a:t>NEW MOON </a:t>
            </a:r>
            <a:r>
              <a:rPr lang="en-US" sz="2800" dirty="0">
                <a:solidFill>
                  <a:schemeClr val="tx1">
                    <a:lumMod val="75000"/>
                    <a:lumOff val="25000"/>
                  </a:schemeClr>
                </a:solidFill>
              </a:rPr>
              <a:t>[H2320 &lt;</a:t>
            </a:r>
            <a:r>
              <a:rPr lang="en-US" sz="2800" dirty="0" err="1">
                <a:solidFill>
                  <a:schemeClr val="tx1">
                    <a:lumMod val="75000"/>
                    <a:lumOff val="25000"/>
                  </a:schemeClr>
                </a:solidFill>
              </a:rPr>
              <a:t>chodesh</a:t>
            </a:r>
            <a:r>
              <a:rPr lang="en-US" sz="2800" dirty="0">
                <a:solidFill>
                  <a:schemeClr val="tx1">
                    <a:lumMod val="75000"/>
                    <a:lumOff val="25000"/>
                  </a:schemeClr>
                </a:solidFill>
              </a:rPr>
              <a:t>&gt;], </a:t>
            </a:r>
            <a:r>
              <a:rPr lang="en-US" sz="3200" dirty="0"/>
              <a:t>in the time appointed, </a:t>
            </a:r>
            <a:r>
              <a:rPr lang="en-US" sz="3200" b="1" u="sng" dirty="0">
                <a:solidFill>
                  <a:srgbClr val="006600"/>
                </a:solidFill>
              </a:rPr>
              <a:t>on our solemn feast day</a:t>
            </a:r>
            <a:r>
              <a:rPr lang="en-US" sz="3200" dirty="0">
                <a:solidFill>
                  <a:srgbClr val="006600"/>
                </a:solidFill>
              </a:rPr>
              <a:t>.  </a:t>
            </a:r>
            <a:br>
              <a:rPr lang="en-US" sz="3200" dirty="0"/>
            </a:br>
            <a:r>
              <a:rPr lang="en-US" sz="2600" dirty="0"/>
              <a:t>(No Date; approx. 1000 BC)</a:t>
            </a:r>
            <a:br>
              <a:rPr lang="en-US" sz="2300" dirty="0"/>
            </a:br>
            <a:endParaRPr lang="en-US" b="1" dirty="0">
              <a:solidFill>
                <a:srgbClr val="00B0F0"/>
              </a:solidFill>
            </a:endParaRPr>
          </a:p>
          <a:p>
            <a:pPr marL="0" indent="0">
              <a:buFont typeface="Wingdings"/>
              <a:buNone/>
            </a:pPr>
            <a:endParaRPr lang="en-US" sz="2600" i="1" dirty="0"/>
          </a:p>
        </p:txBody>
      </p:sp>
      <p:pic>
        <p:nvPicPr>
          <p:cNvPr id="10" name="Picture 4" descr="F:\Moon-Month Study July 2016\Moon Art for PPT\prophets\king david flipped edit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638" y="1676400"/>
            <a:ext cx="1547762" cy="2251075"/>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8" name="Text Placeholder 5"/>
          <p:cNvSpPr txBox="1">
            <a:spLocks/>
          </p:cNvSpPr>
          <p:nvPr/>
        </p:nvSpPr>
        <p:spPr>
          <a:xfrm>
            <a:off x="609600" y="4280256"/>
            <a:ext cx="2133600" cy="1981200"/>
          </a:xfrm>
          <a:prstGeom prst="rect">
            <a:avLst/>
          </a:prstGeom>
          <a:solidFill>
            <a:schemeClr val="accent2"/>
          </a:solidFill>
          <a:ln w="50800" cap="sq" cmpd="dbl" algn="ctr">
            <a:solidFill>
              <a:schemeClr val="accent2"/>
            </a:solidFill>
            <a:prstDash val="solid"/>
            <a:miter lim="800000"/>
          </a:ln>
          <a:effectLst/>
          <a:scene3d>
            <a:camera prst="orthographicFront"/>
            <a:lightRig rig="threePt" dir="t"/>
          </a:scene3d>
          <a:sp3d>
            <a:bevelT w="152400" h="50800" prst="softRound"/>
          </a:sp3d>
        </p:spPr>
        <p:txBody>
          <a:bodyPr vert="horz" lIns="137160" tIns="182880" rIns="137160" bIns="91440">
            <a:normAutofit/>
          </a:bodyPr>
          <a:lstStyle>
            <a:lvl1pPr marL="0" indent="0" algn="l" rtl="0" eaLnBrk="1" latinLnBrk="0" hangingPunct="1">
              <a:spcBef>
                <a:spcPts val="700"/>
              </a:spcBef>
              <a:spcAft>
                <a:spcPts val="1000"/>
              </a:spcAft>
              <a:buClr>
                <a:schemeClr val="accent2"/>
              </a:buClr>
              <a:buSzPct val="100000"/>
              <a:buFont typeface="Wingdings"/>
              <a:buNone/>
              <a:defRPr kumimoji="0" sz="1800" kern="1200">
                <a:solidFill>
                  <a:schemeClr val="lt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None/>
              <a:defRPr kumimoji="0" sz="1200" kern="1200">
                <a:solidFill>
                  <a:schemeClr val="lt1"/>
                </a:solidFill>
                <a:latin typeface="+mn-lt"/>
                <a:ea typeface="+mn-ea"/>
                <a:cs typeface="+mn-cs"/>
              </a:defRPr>
            </a:lvl2pPr>
            <a:lvl3pPr marL="914400" indent="-228600" algn="l" rtl="0" eaLnBrk="1" latinLnBrk="0" hangingPunct="1">
              <a:spcBef>
                <a:spcPts val="500"/>
              </a:spcBef>
              <a:buClr>
                <a:schemeClr val="accent2"/>
              </a:buClr>
              <a:buSzPct val="75000"/>
              <a:buFont typeface="Wingdings"/>
              <a:buNone/>
              <a:defRPr kumimoji="0" sz="1000" kern="1200">
                <a:solidFill>
                  <a:schemeClr val="lt1"/>
                </a:solidFill>
                <a:latin typeface="+mn-lt"/>
                <a:ea typeface="+mn-ea"/>
                <a:cs typeface="+mn-cs"/>
              </a:defRPr>
            </a:lvl3pPr>
            <a:lvl4pPr marL="1371600" indent="-228600" algn="l" rtl="0" eaLnBrk="1" latinLnBrk="0" hangingPunct="1">
              <a:spcBef>
                <a:spcPts val="400"/>
              </a:spcBef>
              <a:buClr>
                <a:schemeClr val="accent3"/>
              </a:buClr>
              <a:buSzPct val="75000"/>
              <a:buFont typeface="Wingdings"/>
              <a:buNone/>
              <a:defRPr kumimoji="0" sz="900" kern="1200">
                <a:solidFill>
                  <a:schemeClr val="lt1"/>
                </a:solidFill>
                <a:latin typeface="+mn-lt"/>
                <a:ea typeface="+mn-ea"/>
                <a:cs typeface="+mn-cs"/>
              </a:defRPr>
            </a:lvl4pPr>
            <a:lvl5pPr marL="1828800" indent="-228600" algn="l" rtl="0" eaLnBrk="1" latinLnBrk="0" hangingPunct="1">
              <a:spcBef>
                <a:spcPts val="400"/>
              </a:spcBef>
              <a:buClr>
                <a:schemeClr val="accent4"/>
              </a:buClr>
              <a:buSzPct val="65000"/>
              <a:buFont typeface="Wingdings"/>
              <a:buNone/>
              <a:defRPr kumimoji="0" sz="900" kern="1200">
                <a:solidFill>
                  <a:schemeClr val="l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lt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lt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lt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lt1"/>
                </a:solidFill>
                <a:latin typeface="+mn-lt"/>
                <a:ea typeface="+mn-ea"/>
                <a:cs typeface="+mn-cs"/>
              </a:defRPr>
            </a:lvl9pPr>
          </a:lstStyle>
          <a:p>
            <a:pPr algn="ctr"/>
            <a:r>
              <a:rPr lang="en-US" sz="2000" b="1" dirty="0">
                <a:solidFill>
                  <a:srgbClr val="002060"/>
                </a:solidFill>
              </a:rPr>
              <a:t>King David Also Had to Abide by Moses’ Laws for Calendar</a:t>
            </a:r>
          </a:p>
        </p:txBody>
      </p:sp>
      <p:pic>
        <p:nvPicPr>
          <p:cNvPr id="12" name="Picture 2" descr="C:\Users\Rae\Desktop\gold star 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693539">
            <a:off x="200286" y="3622046"/>
            <a:ext cx="1016000" cy="90021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title"/>
          </p:nvPr>
        </p:nvSpPr>
        <p:spPr>
          <a:xfrm>
            <a:off x="6934200" y="5066370"/>
            <a:ext cx="4459147" cy="15871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gradFill>
                  <a:gsLst>
                    <a:gs pos="0">
                      <a:srgbClr val="000082"/>
                    </a:gs>
                    <a:gs pos="30000">
                      <a:srgbClr val="66008F"/>
                    </a:gs>
                    <a:gs pos="64999">
                      <a:srgbClr val="BA0066"/>
                    </a:gs>
                    <a:gs pos="89999">
                      <a:srgbClr val="FF0000"/>
                    </a:gs>
                    <a:gs pos="100000">
                      <a:srgbClr val="FF8200"/>
                    </a:gs>
                  </a:gsLst>
                  <a:lin ang="5400000" scaled="0"/>
                </a:gradFill>
                <a:effectLst>
                  <a:outerShdw blurRad="50800" dist="39000" dir="5460000" algn="tl">
                    <a:srgbClr val="000000">
                      <a:alpha val="38000"/>
                    </a:srgbClr>
                  </a:outerShdw>
                </a:effectLst>
              </a:rPr>
              <a:t>  </a:t>
            </a:r>
            <a:r>
              <a:rPr lang="en-US" sz="3600" b="1" dirty="0">
                <a:ln w="11430"/>
                <a:solidFill>
                  <a:srgbClr val="8E002F"/>
                </a:solidFill>
                <a:effectLst>
                  <a:outerShdw blurRad="50800" dist="39000" dir="5460000" algn="tl">
                    <a:srgbClr val="000000">
                      <a:alpha val="38000"/>
                    </a:srgbClr>
                  </a:outerShdw>
                </a:effectLst>
              </a:rPr>
              <a:t>Is there a Torah verse that gives </a:t>
            </a:r>
            <a:br>
              <a:rPr lang="en-US" sz="3600" b="1" dirty="0">
                <a:ln w="11430"/>
                <a:solidFill>
                  <a:srgbClr val="8E002F"/>
                </a:solidFill>
                <a:effectLst>
                  <a:outerShdw blurRad="50800" dist="39000" dir="5460000" algn="tl">
                    <a:srgbClr val="000000">
                      <a:alpha val="38000"/>
                    </a:srgbClr>
                  </a:outerShdw>
                </a:effectLst>
              </a:rPr>
            </a:br>
            <a:r>
              <a:rPr lang="en-US" sz="3600" b="1" dirty="0">
                <a:ln w="11430"/>
                <a:solidFill>
                  <a:srgbClr val="8E002F"/>
                </a:solidFill>
                <a:effectLst>
                  <a:outerShdw blurRad="50800" dist="39000" dir="5460000" algn="tl">
                    <a:srgbClr val="000000">
                      <a:alpha val="38000"/>
                    </a:srgbClr>
                  </a:outerShdw>
                </a:effectLst>
              </a:rPr>
              <a:t>clear instructions?</a:t>
            </a:r>
          </a:p>
        </p:txBody>
      </p:sp>
    </p:spTree>
    <p:extLst>
      <p:ext uri="{BB962C8B-B14F-4D97-AF65-F5344CB8AC3E}">
        <p14:creationId xmlns:p14="http://schemas.microsoft.com/office/powerpoint/2010/main" val="236563365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EB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5562600"/>
            <a:ext cx="11774347"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gradFill>
                  <a:gsLst>
                    <a:gs pos="0">
                      <a:srgbClr val="000082"/>
                    </a:gs>
                    <a:gs pos="30000">
                      <a:srgbClr val="66008F"/>
                    </a:gs>
                    <a:gs pos="64999">
                      <a:srgbClr val="BA0066"/>
                    </a:gs>
                    <a:gs pos="89999">
                      <a:srgbClr val="FF0000"/>
                    </a:gs>
                    <a:gs pos="100000">
                      <a:srgbClr val="FF8200"/>
                    </a:gs>
                  </a:gsLst>
                  <a:lin ang="5400000" scaled="0"/>
                </a:gradFill>
                <a:effectLst>
                  <a:outerShdw blurRad="50800" dist="39000" dir="5460000" algn="tl">
                    <a:srgbClr val="000000">
                      <a:alpha val="38000"/>
                    </a:srgbClr>
                  </a:outerShdw>
                </a:effectLst>
                <a:latin typeface="Ravie" pitchFamily="82" charset="0"/>
              </a:rPr>
              <a:t>Why?</a:t>
            </a:r>
            <a:r>
              <a:rPr lang="en-US" sz="4000" b="1" dirty="0">
                <a:ln w="11430"/>
                <a:gradFill>
                  <a:gsLst>
                    <a:gs pos="0">
                      <a:srgbClr val="000082"/>
                    </a:gs>
                    <a:gs pos="30000">
                      <a:srgbClr val="66008F"/>
                    </a:gs>
                    <a:gs pos="64999">
                      <a:srgbClr val="BA0066"/>
                    </a:gs>
                    <a:gs pos="89999">
                      <a:srgbClr val="FF0000"/>
                    </a:gs>
                    <a:gs pos="100000">
                      <a:srgbClr val="FF8200"/>
                    </a:gs>
                  </a:gsLst>
                  <a:lin ang="5400000" scaled="0"/>
                </a:gradFill>
                <a:effectLst>
                  <a:outerShdw blurRad="50800" dist="39000" dir="5460000" algn="tl">
                    <a:srgbClr val="000000">
                      <a:alpha val="38000"/>
                    </a:srgbClr>
                  </a:outerShdw>
                </a:effectLst>
              </a:rPr>
              <a:t>   </a:t>
            </a:r>
            <a:r>
              <a:rPr lang="en-US" sz="3600" b="1" dirty="0">
                <a:ln w="11430"/>
                <a:solidFill>
                  <a:srgbClr val="0070C0"/>
                </a:solidFill>
                <a:effectLst>
                  <a:outerShdw blurRad="50800" dist="39000" dir="5460000" algn="tl">
                    <a:srgbClr val="000000">
                      <a:alpha val="38000"/>
                    </a:srgbClr>
                  </a:outerShdw>
                </a:effectLst>
              </a:rPr>
              <a:t>Because nowhere in Torah does </a:t>
            </a:r>
            <a:r>
              <a:rPr lang="en-US" sz="3600" b="1" dirty="0">
                <a:ln w="11430"/>
                <a:solidFill>
                  <a:srgbClr val="C00000"/>
                </a:solidFill>
                <a:effectLst>
                  <a:outerShdw blurRad="50800" dist="39000" dir="5460000" algn="tl">
                    <a:srgbClr val="000000">
                      <a:alpha val="38000"/>
                    </a:srgbClr>
                  </a:outerShdw>
                </a:effectLst>
              </a:rPr>
              <a:t>Moses</a:t>
            </a:r>
            <a:r>
              <a:rPr lang="en-US" sz="3600" b="1" dirty="0">
                <a:ln w="11430"/>
                <a:solidFill>
                  <a:srgbClr val="0070C0"/>
                </a:solidFill>
                <a:effectLst>
                  <a:outerShdw blurRad="50800" dist="39000" dir="5460000" algn="tl">
                    <a:srgbClr val="000000">
                      <a:alpha val="38000"/>
                    </a:srgbClr>
                  </a:outerShdw>
                </a:effectLst>
              </a:rPr>
              <a:t> command the trumpet to be blown for the </a:t>
            </a:r>
            <a:r>
              <a:rPr lang="en-US" sz="3600" b="1" dirty="0">
                <a:ln w="11430"/>
                <a:solidFill>
                  <a:srgbClr val="FF0000"/>
                </a:solidFill>
                <a:effectLst>
                  <a:outerShdw blurRad="50800" dist="39000" dir="5460000" algn="tl">
                    <a:srgbClr val="000000">
                      <a:alpha val="38000"/>
                    </a:srgbClr>
                  </a:outerShdw>
                </a:effectLst>
              </a:rPr>
              <a:t>“new moon.”</a:t>
            </a:r>
          </a:p>
        </p:txBody>
      </p:sp>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31</a:t>
            </a:fld>
            <a:endParaRPr lang="en-US"/>
          </a:p>
        </p:txBody>
      </p:sp>
      <p:sp>
        <p:nvSpPr>
          <p:cNvPr id="11" name="Title 1"/>
          <p:cNvSpPr txBox="1">
            <a:spLocks/>
          </p:cNvSpPr>
          <p:nvPr/>
        </p:nvSpPr>
        <p:spPr>
          <a:xfrm>
            <a:off x="533400" y="268308"/>
            <a:ext cx="11887200" cy="869950"/>
          </a:xfrm>
          <a:prstGeom prst="rect">
            <a:avLst/>
          </a:prstGeom>
        </p:spPr>
        <p:txBody>
          <a:bodyPr vert="horz" anchor="ctr">
            <a:normAutofit fontScale="97500"/>
            <a:scene3d>
              <a:camera prst="orthographicFront"/>
              <a:lightRig rig="threePt" dir="t"/>
            </a:scene3d>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4900" b="1" dirty="0">
                <a:ln w="11430"/>
                <a:solidFill>
                  <a:schemeClr val="accent2">
                    <a:lumMod val="50000"/>
                  </a:schemeClr>
                </a:solidFill>
                <a:effectLst>
                  <a:outerShdw blurRad="50800" dist="39000" dir="5460000" algn="tl">
                    <a:srgbClr val="000000">
                      <a:alpha val="38000"/>
                    </a:srgbClr>
                  </a:outerShdw>
                </a:effectLst>
              </a:rPr>
              <a:t>1030</a:t>
            </a:r>
            <a:r>
              <a:rPr lang="en-US" b="1" dirty="0">
                <a:ln w="11430"/>
                <a:solidFill>
                  <a:schemeClr val="accent2">
                    <a:lumMod val="50000"/>
                  </a:schemeClr>
                </a:solidFill>
                <a:effectLst>
                  <a:outerShdw blurRad="50800" dist="39000" dir="5460000" algn="tl">
                    <a:srgbClr val="000000">
                      <a:alpha val="38000"/>
                    </a:srgbClr>
                  </a:outerShdw>
                </a:effectLst>
              </a:rPr>
              <a:t> BC   </a:t>
            </a:r>
            <a:r>
              <a:rPr lang="en-US" sz="4900" b="1" dirty="0">
                <a:ln w="11430"/>
                <a:solidFill>
                  <a:srgbClr val="7030A0"/>
                </a:solidFill>
                <a:effectLst>
                  <a:outerShdw blurRad="50800" dist="39000" dir="5460000" algn="tl">
                    <a:srgbClr val="000000">
                      <a:alpha val="38000"/>
                    </a:srgbClr>
                  </a:outerShdw>
                </a:effectLst>
              </a:rPr>
              <a:t>King</a:t>
            </a:r>
            <a:r>
              <a:rPr lang="en-US" b="1" dirty="0">
                <a:ln w="11430"/>
                <a:solidFill>
                  <a:srgbClr val="7030A0"/>
                </a:solidFill>
                <a:effectLst>
                  <a:outerShdw blurRad="50800" dist="39000" dir="5460000" algn="tl">
                    <a:srgbClr val="000000">
                      <a:alpha val="38000"/>
                    </a:srgbClr>
                  </a:outerShdw>
                </a:effectLst>
              </a:rPr>
              <a:t> </a:t>
            </a:r>
            <a:r>
              <a:rPr lang="en-US" sz="4900" b="1" dirty="0">
                <a:ln w="11430"/>
                <a:solidFill>
                  <a:srgbClr val="7030A0"/>
                </a:solidFill>
                <a:effectLst>
                  <a:outerShdw blurRad="50800" dist="39000" dir="5460000" algn="tl">
                    <a:srgbClr val="000000">
                      <a:alpha val="38000"/>
                    </a:srgbClr>
                  </a:outerShdw>
                </a:effectLst>
              </a:rPr>
              <a:t>David</a:t>
            </a:r>
            <a:r>
              <a:rPr lang="en-US" b="1" dirty="0">
                <a:ln w="11430"/>
                <a:solidFill>
                  <a:srgbClr val="7030A0"/>
                </a:solidFill>
                <a:effectLst>
                  <a:outerShdw blurRad="50800" dist="39000" dir="5460000" algn="tl">
                    <a:srgbClr val="000000">
                      <a:alpha val="38000"/>
                    </a:srgbClr>
                  </a:outerShdw>
                </a:effectLst>
              </a:rPr>
              <a:t>  </a:t>
            </a:r>
            <a:r>
              <a:rPr lang="en-US" sz="3700" b="1" dirty="0">
                <a:ln w="11430"/>
                <a:solidFill>
                  <a:schemeClr val="accent2">
                    <a:lumMod val="50000"/>
                  </a:schemeClr>
                </a:solidFill>
                <a:effectLst>
                  <a:outerShdw blurRad="50800" dist="39000" dir="5460000" algn="tl">
                    <a:srgbClr val="000000">
                      <a:alpha val="38000"/>
                    </a:srgbClr>
                  </a:outerShdw>
                </a:effectLst>
              </a:rPr>
              <a:t>(A Man After </a:t>
            </a:r>
            <a:r>
              <a:rPr lang="en-US" sz="3700" b="1" dirty="0">
                <a:ln w="11430"/>
                <a:solidFill>
                  <a:srgbClr val="00B0F0"/>
                </a:solidFill>
                <a:effectLst>
                  <a:outerShdw blurRad="50800" dist="39000" dir="5460000" algn="tl">
                    <a:srgbClr val="000000">
                      <a:alpha val="38000"/>
                    </a:srgbClr>
                  </a:outerShdw>
                </a:effectLst>
              </a:rPr>
              <a:t>Yahuah’s</a:t>
            </a:r>
            <a:r>
              <a:rPr lang="en-US" sz="3700" b="1" dirty="0">
                <a:ln w="11430"/>
                <a:solidFill>
                  <a:schemeClr val="accent2">
                    <a:lumMod val="50000"/>
                  </a:schemeClr>
                </a:solidFill>
                <a:effectLst>
                  <a:outerShdw blurRad="50800" dist="39000" dir="5460000" algn="tl">
                    <a:srgbClr val="000000">
                      <a:alpha val="38000"/>
                    </a:srgbClr>
                  </a:outerShdw>
                </a:effectLst>
              </a:rPr>
              <a:t> Heart)</a:t>
            </a:r>
            <a:endParaRPr lang="en-US" sz="3700" b="1" dirty="0">
              <a:ln w="10541" cmpd="sng">
                <a:solidFill>
                  <a:schemeClr val="accent1">
                    <a:shade val="88000"/>
                    <a:satMod val="110000"/>
                  </a:schemeClr>
                </a:solidFill>
                <a:prstDash val="solid"/>
              </a:ln>
              <a:solidFill>
                <a:schemeClr val="accent2">
                  <a:lumMod val="50000"/>
                </a:schemeClr>
              </a:solidFill>
            </a:endParaRPr>
          </a:p>
        </p:txBody>
      </p:sp>
      <p:sp>
        <p:nvSpPr>
          <p:cNvPr id="9" name="Content Placeholder 3"/>
          <p:cNvSpPr txBox="1">
            <a:spLocks/>
          </p:cNvSpPr>
          <p:nvPr/>
        </p:nvSpPr>
        <p:spPr>
          <a:xfrm>
            <a:off x="2057400" y="1600200"/>
            <a:ext cx="9982200" cy="4038600"/>
          </a:xfrm>
          <a:prstGeom prst="rect">
            <a:avLst/>
          </a:prstGeom>
          <a:effectLst/>
        </p:spPr>
        <p:txBody>
          <a:bodyPr vert="horz">
            <a:normAutofit/>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b="1" dirty="0">
                <a:solidFill>
                  <a:srgbClr val="8E002F"/>
                </a:solidFill>
              </a:rPr>
              <a:t>Remember:  </a:t>
            </a:r>
            <a:r>
              <a:rPr lang="en-US" b="1" dirty="0">
                <a:solidFill>
                  <a:srgbClr val="00B0F0"/>
                </a:solidFill>
              </a:rPr>
              <a:t>Both Moses &amp; </a:t>
            </a:r>
            <a:r>
              <a:rPr lang="en-US" b="1" dirty="0">
                <a:solidFill>
                  <a:srgbClr val="7030A0"/>
                </a:solidFill>
              </a:rPr>
              <a:t>King</a:t>
            </a:r>
            <a:r>
              <a:rPr lang="en-US" dirty="0">
                <a:solidFill>
                  <a:srgbClr val="7030A0"/>
                </a:solidFill>
              </a:rPr>
              <a:t> </a:t>
            </a:r>
            <a:r>
              <a:rPr lang="en-US" b="1" dirty="0">
                <a:solidFill>
                  <a:srgbClr val="7030A0"/>
                </a:solidFill>
              </a:rPr>
              <a:t>David</a:t>
            </a:r>
            <a:r>
              <a:rPr lang="en-US" dirty="0">
                <a:solidFill>
                  <a:srgbClr val="7030A0"/>
                </a:solidFill>
              </a:rPr>
              <a:t> </a:t>
            </a:r>
            <a:r>
              <a:rPr lang="en-US" sz="3000" dirty="0">
                <a:solidFill>
                  <a:schemeClr val="tx1">
                    <a:lumMod val="75000"/>
                    <a:lumOff val="25000"/>
                  </a:schemeClr>
                </a:solidFill>
              </a:rPr>
              <a:t>were men of </a:t>
            </a:r>
            <a:r>
              <a:rPr lang="en-US" sz="3000" dirty="0">
                <a:solidFill>
                  <a:srgbClr val="00B0F0"/>
                </a:solidFill>
              </a:rPr>
              <a:t>Yahuah.  </a:t>
            </a:r>
            <a:r>
              <a:rPr lang="en-US" sz="3200" b="1" dirty="0">
                <a:solidFill>
                  <a:srgbClr val="00B0F0"/>
                </a:solidFill>
              </a:rPr>
              <a:t>King</a:t>
            </a:r>
            <a:r>
              <a:rPr lang="en-US" sz="3200" dirty="0">
                <a:solidFill>
                  <a:srgbClr val="00B0F0"/>
                </a:solidFill>
              </a:rPr>
              <a:t> </a:t>
            </a:r>
            <a:r>
              <a:rPr lang="en-US" sz="3200" b="1" dirty="0">
                <a:solidFill>
                  <a:srgbClr val="00B0F0"/>
                </a:solidFill>
              </a:rPr>
              <a:t>David</a:t>
            </a:r>
            <a:r>
              <a:rPr lang="en-US" b="1" dirty="0">
                <a:solidFill>
                  <a:srgbClr val="990033"/>
                </a:solidFill>
              </a:rPr>
              <a:t> </a:t>
            </a:r>
            <a:r>
              <a:rPr lang="en-US" dirty="0">
                <a:solidFill>
                  <a:schemeClr val="tx1">
                    <a:lumMod val="75000"/>
                    <a:lumOff val="25000"/>
                  </a:schemeClr>
                </a:solidFill>
              </a:rPr>
              <a:t>followed the “Laws of Moses.”</a:t>
            </a:r>
          </a:p>
          <a:p>
            <a:pPr marL="0" indent="0">
              <a:buNone/>
            </a:pPr>
            <a:r>
              <a:rPr lang="en-US" sz="2200" dirty="0">
                <a:solidFill>
                  <a:schemeClr val="tx1">
                    <a:lumMod val="50000"/>
                    <a:lumOff val="50000"/>
                  </a:schemeClr>
                </a:solidFill>
              </a:rPr>
              <a:t>Therefore, he would have honored </a:t>
            </a:r>
            <a:r>
              <a:rPr lang="en-US" sz="2200" dirty="0">
                <a:solidFill>
                  <a:srgbClr val="00B0F0"/>
                </a:solidFill>
              </a:rPr>
              <a:t>Yahuah’s</a:t>
            </a:r>
            <a:r>
              <a:rPr lang="en-US" sz="2200" dirty="0">
                <a:solidFill>
                  <a:schemeClr val="bg1">
                    <a:lumMod val="50000"/>
                  </a:schemeClr>
                </a:solidFill>
              </a:rPr>
              <a:t> </a:t>
            </a:r>
            <a:r>
              <a:rPr lang="en-US" sz="2200" dirty="0">
                <a:solidFill>
                  <a:schemeClr val="tx1">
                    <a:lumMod val="50000"/>
                    <a:lumOff val="50000"/>
                  </a:schemeClr>
                </a:solidFill>
              </a:rPr>
              <a:t>“festal month” according </a:t>
            </a:r>
            <a:br>
              <a:rPr lang="en-US" sz="2200" dirty="0">
                <a:solidFill>
                  <a:schemeClr val="tx1">
                    <a:lumMod val="50000"/>
                    <a:lumOff val="50000"/>
                  </a:schemeClr>
                </a:solidFill>
              </a:rPr>
            </a:br>
            <a:r>
              <a:rPr lang="en-US" sz="2200" dirty="0">
                <a:solidFill>
                  <a:schemeClr val="tx1">
                    <a:lumMod val="50000"/>
                    <a:lumOff val="50000"/>
                  </a:schemeClr>
                </a:solidFill>
              </a:rPr>
              <a:t>to the creation week, as recorded by Moses. </a:t>
            </a:r>
          </a:p>
          <a:p>
            <a:pPr marL="0" indent="0">
              <a:buNone/>
            </a:pPr>
            <a:r>
              <a:rPr lang="en-US" sz="2200" dirty="0">
                <a:solidFill>
                  <a:schemeClr val="bg1">
                    <a:lumMod val="50000"/>
                  </a:schemeClr>
                </a:solidFill>
              </a:rPr>
              <a:t>Because</a:t>
            </a:r>
            <a:r>
              <a:rPr lang="en-US" sz="2200" dirty="0">
                <a:solidFill>
                  <a:srgbClr val="0070C0"/>
                </a:solidFill>
              </a:rPr>
              <a:t> </a:t>
            </a:r>
            <a:r>
              <a:rPr lang="en-US" sz="2200" b="1" dirty="0">
                <a:solidFill>
                  <a:srgbClr val="0070C0"/>
                </a:solidFill>
              </a:rPr>
              <a:t>Num 10:10 </a:t>
            </a:r>
            <a:r>
              <a:rPr lang="en-US" sz="2200" dirty="0">
                <a:solidFill>
                  <a:schemeClr val="bg1">
                    <a:lumMod val="50000"/>
                  </a:schemeClr>
                </a:solidFill>
              </a:rPr>
              <a:t>says to </a:t>
            </a:r>
            <a:r>
              <a:rPr lang="en-US" sz="2200" dirty="0">
                <a:solidFill>
                  <a:srgbClr val="0070C0"/>
                </a:solidFill>
              </a:rPr>
              <a:t>“blow the trumpet in the new </a:t>
            </a:r>
            <a:r>
              <a:rPr lang="en-US" sz="2200" u="sng" dirty="0">
                <a:solidFill>
                  <a:srgbClr val="0070C0"/>
                </a:solidFill>
              </a:rPr>
              <a:t>month</a:t>
            </a:r>
            <a:r>
              <a:rPr lang="en-US" sz="2200" dirty="0">
                <a:solidFill>
                  <a:srgbClr val="0070C0"/>
                </a:solidFill>
              </a:rPr>
              <a:t>,” </a:t>
            </a:r>
            <a:br>
              <a:rPr lang="en-US" sz="2200" dirty="0">
                <a:solidFill>
                  <a:srgbClr val="0070C0"/>
                </a:solidFill>
              </a:rPr>
            </a:br>
            <a:r>
              <a:rPr lang="en-US" sz="2000" dirty="0">
                <a:solidFill>
                  <a:schemeClr val="tx1">
                    <a:lumMod val="50000"/>
                    <a:lumOff val="50000"/>
                  </a:schemeClr>
                </a:solidFill>
              </a:rPr>
              <a:t>[</a:t>
            </a:r>
            <a:r>
              <a:rPr lang="en-US" sz="2000" u="sng" dirty="0">
                <a:solidFill>
                  <a:schemeClr val="tx1">
                    <a:lumMod val="50000"/>
                    <a:lumOff val="50000"/>
                  </a:schemeClr>
                </a:solidFill>
              </a:rPr>
              <a:t>H2320 &lt;</a:t>
            </a:r>
            <a:r>
              <a:rPr lang="en-US" sz="2000" u="sng" dirty="0" err="1">
                <a:solidFill>
                  <a:schemeClr val="tx1">
                    <a:lumMod val="50000"/>
                    <a:lumOff val="50000"/>
                  </a:schemeClr>
                </a:solidFill>
              </a:rPr>
              <a:t>chodesh</a:t>
            </a:r>
            <a:r>
              <a:rPr lang="en-US" sz="2000" u="sng" dirty="0">
                <a:solidFill>
                  <a:schemeClr val="tx1">
                    <a:lumMod val="50000"/>
                    <a:lumOff val="50000"/>
                  </a:schemeClr>
                </a:solidFill>
              </a:rPr>
              <a:t>&gt;</a:t>
            </a:r>
            <a:r>
              <a:rPr lang="en-US" sz="2000" dirty="0">
                <a:solidFill>
                  <a:schemeClr val="tx1">
                    <a:lumMod val="50000"/>
                    <a:lumOff val="50000"/>
                  </a:schemeClr>
                </a:solidFill>
              </a:rPr>
              <a:t>],</a:t>
            </a:r>
            <a:r>
              <a:rPr lang="en-US" sz="2000" dirty="0">
                <a:solidFill>
                  <a:srgbClr val="0070C0"/>
                </a:solidFill>
              </a:rPr>
              <a:t> </a:t>
            </a:r>
            <a:r>
              <a:rPr lang="en-US" sz="2200" dirty="0">
                <a:solidFill>
                  <a:srgbClr val="0070C0"/>
                </a:solidFill>
              </a:rPr>
              <a:t>King David would have written Psalms 81:3 like this:  </a:t>
            </a:r>
            <a:br>
              <a:rPr lang="en-US" sz="2200" dirty="0">
                <a:solidFill>
                  <a:srgbClr val="0070C0"/>
                </a:solidFill>
              </a:rPr>
            </a:br>
            <a:endParaRPr lang="en-US" sz="1200" dirty="0"/>
          </a:p>
          <a:p>
            <a:pPr lvl="0">
              <a:buFont typeface="Wingdings" pitchFamily="2" charset="2"/>
              <a:buChar char="§"/>
            </a:pPr>
            <a:r>
              <a:rPr lang="en-US" sz="2800" dirty="0"/>
              <a:t>Blow up the trumpet in the </a:t>
            </a:r>
            <a:r>
              <a:rPr lang="en-US" sz="2800" b="1" dirty="0">
                <a:solidFill>
                  <a:srgbClr val="00B0F0"/>
                </a:solidFill>
              </a:rPr>
              <a:t>new</a:t>
            </a:r>
            <a:r>
              <a:rPr lang="en-US" sz="2800" b="1" dirty="0">
                <a:solidFill>
                  <a:srgbClr val="FF0000"/>
                </a:solidFill>
                <a:effectLst>
                  <a:outerShdw blurRad="69850" dist="43180" dir="5400000" sx="0" sy="0">
                    <a:srgbClr val="000000">
                      <a:alpha val="65000"/>
                    </a:srgbClr>
                  </a:outerShdw>
                </a:effectLst>
              </a:rPr>
              <a:t> </a:t>
            </a:r>
            <a:r>
              <a:rPr lang="en-US" sz="2800" b="1" dirty="0">
                <a:solidFill>
                  <a:srgbClr val="00B0F0"/>
                </a:solidFill>
                <a:effectLst>
                  <a:outerShdw blurRad="69850" dist="43180" dir="5400000" sx="0" sy="0">
                    <a:srgbClr val="000000">
                      <a:alpha val="65000"/>
                    </a:srgbClr>
                  </a:outerShdw>
                </a:effectLst>
              </a:rPr>
              <a:t>month</a:t>
            </a:r>
            <a:r>
              <a:rPr lang="en-US" sz="2800" b="1" dirty="0">
                <a:solidFill>
                  <a:srgbClr val="FF0000"/>
                </a:solidFill>
                <a:effectLst>
                  <a:outerShdw blurRad="69850" dist="43180" dir="5400000" sx="0" sy="0">
                    <a:srgbClr val="000000">
                      <a:alpha val="65000"/>
                    </a:srgbClr>
                  </a:outerShdw>
                </a:effectLst>
              </a:rPr>
              <a:t> </a:t>
            </a:r>
            <a:r>
              <a:rPr lang="en-US" sz="1800" dirty="0">
                <a:solidFill>
                  <a:schemeClr val="tx1">
                    <a:lumMod val="50000"/>
                    <a:lumOff val="50000"/>
                  </a:schemeClr>
                </a:solidFill>
              </a:rPr>
              <a:t>[H2320 &lt;</a:t>
            </a:r>
            <a:r>
              <a:rPr lang="en-US" sz="1800" dirty="0" err="1">
                <a:solidFill>
                  <a:schemeClr val="tx1">
                    <a:lumMod val="50000"/>
                    <a:lumOff val="50000"/>
                  </a:schemeClr>
                </a:solidFill>
              </a:rPr>
              <a:t>chodesh</a:t>
            </a:r>
            <a:r>
              <a:rPr lang="en-US" sz="1800" dirty="0">
                <a:solidFill>
                  <a:schemeClr val="tx1">
                    <a:lumMod val="50000"/>
                    <a:lumOff val="50000"/>
                  </a:schemeClr>
                </a:solidFill>
              </a:rPr>
              <a:t>&gt;]</a:t>
            </a:r>
            <a:r>
              <a:rPr lang="en-US" sz="2400" dirty="0">
                <a:solidFill>
                  <a:schemeClr val="tx1">
                    <a:lumMod val="50000"/>
                    <a:lumOff val="50000"/>
                  </a:schemeClr>
                </a:solidFill>
              </a:rPr>
              <a:t>, </a:t>
            </a:r>
            <a:br>
              <a:rPr lang="en-US" sz="2400" dirty="0">
                <a:solidFill>
                  <a:schemeClr val="tx1">
                    <a:lumMod val="50000"/>
                    <a:lumOff val="50000"/>
                  </a:schemeClr>
                </a:solidFill>
              </a:rPr>
            </a:br>
            <a:r>
              <a:rPr lang="en-US" sz="2800" dirty="0"/>
              <a:t>in the time appointed, </a:t>
            </a:r>
            <a:r>
              <a:rPr lang="en-US" sz="2800" b="1" u="sng" dirty="0">
                <a:solidFill>
                  <a:srgbClr val="006600"/>
                </a:solidFill>
              </a:rPr>
              <a:t>on our solemn feast day</a:t>
            </a:r>
            <a:r>
              <a:rPr lang="en-US" sz="2800" dirty="0">
                <a:solidFill>
                  <a:srgbClr val="006600"/>
                </a:solidFill>
              </a:rPr>
              <a:t>.  </a:t>
            </a:r>
            <a:endParaRPr lang="en-US" sz="600" dirty="0"/>
          </a:p>
          <a:p>
            <a:pPr marL="0" indent="0">
              <a:buFont typeface="Wingdings"/>
              <a:buNone/>
            </a:pPr>
            <a:endParaRPr lang="en-US" sz="2100" i="1" dirty="0"/>
          </a:p>
          <a:p>
            <a:pPr marL="0" indent="0">
              <a:buFont typeface="Wingdings"/>
              <a:buNone/>
            </a:pPr>
            <a:endParaRPr lang="en-US" sz="2600" i="1" dirty="0"/>
          </a:p>
        </p:txBody>
      </p:sp>
      <p:pic>
        <p:nvPicPr>
          <p:cNvPr id="10" name="Picture 4" descr="F:\Moon-Month Study July 2016\Moon Art for PPT\prophets\king david flipped edit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1547762" cy="2251075"/>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04974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wipe(left)">
                                      <p:cBhvr>
                                        <p:cTn id="7" dur="1250"/>
                                        <p:tgtEl>
                                          <p:spTgt spid="9">
                                            <p:txEl>
                                              <p:pRg st="2" end="2"/>
                                            </p:txEl>
                                          </p:spTgt>
                                        </p:tgtEl>
                                      </p:cBhvr>
                                    </p:animEffect>
                                  </p:childTnLst>
                                </p:cTn>
                              </p:par>
                            </p:childTnLst>
                          </p:cTn>
                        </p:par>
                        <p:par>
                          <p:cTn id="8" fill="hold">
                            <p:stCondLst>
                              <p:cond delay="1250"/>
                            </p:stCondLst>
                            <p:childTnLst>
                              <p:par>
                                <p:cTn id="9" presetID="42" presetClass="entr" presetSubtype="0" fill="hold" nodeType="after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animEffect transition="in" filter="fade">
                                      <p:cBhvr>
                                        <p:cTn id="11" dur="1000"/>
                                        <p:tgtEl>
                                          <p:spTgt spid="9">
                                            <p:txEl>
                                              <p:pRg st="3" end="3"/>
                                            </p:txEl>
                                          </p:spTgt>
                                        </p:tgtEl>
                                      </p:cBhvr>
                                    </p:animEffect>
                                    <p:anim calcmode="lin" valueType="num">
                                      <p:cBhvr>
                                        <p:cTn id="1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rot="19825262">
            <a:off x="1015285" y="1291569"/>
            <a:ext cx="1149284" cy="307777"/>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r>
              <a:rPr lang="en-US" sz="1400" b="1" dirty="0"/>
              <a:t>1450 MOSES</a:t>
            </a:r>
            <a:endParaRPr lang="en-US" b="1" dirty="0"/>
          </a:p>
        </p:txBody>
      </p:sp>
      <p:sp>
        <p:nvSpPr>
          <p:cNvPr id="2" name="Title 1"/>
          <p:cNvSpPr>
            <a:spLocks noGrp="1"/>
          </p:cNvSpPr>
          <p:nvPr>
            <p:ph type="ctrTitle"/>
          </p:nvPr>
        </p:nvSpPr>
        <p:spPr>
          <a:xfrm>
            <a:off x="1600201" y="-152400"/>
            <a:ext cx="8590684" cy="1104900"/>
          </a:xfrm>
        </p:spPr>
        <p:txBody>
          <a:bodyPr>
            <a:scene3d>
              <a:camera prst="orthographicFront"/>
              <a:lightRig rig="threePt" dir="t"/>
            </a:scene3d>
            <a:sp3d extrusionH="57150">
              <a:bevelT h="25400" prst="softRound"/>
            </a:sp3d>
          </a:bodyPr>
          <a:lstStyle/>
          <a:p>
            <a:r>
              <a:rPr lang="en-US" cap="none" dirty="0">
                <a:ln>
                  <a:solidFill>
                    <a:srgbClr val="FFC1C1"/>
                  </a:solidFill>
                </a:ln>
                <a:solidFill>
                  <a:srgbClr val="7030A0"/>
                </a:solidFill>
                <a:latin typeface="Matura MT Script Capitals" pitchFamily="66" charset="0"/>
              </a:rPr>
              <a:t>King Solomon </a:t>
            </a:r>
            <a:endParaRPr lang="en-US" dirty="0">
              <a:ln>
                <a:solidFill>
                  <a:srgbClr val="FFC1C1"/>
                </a:solidFill>
              </a:ln>
              <a:solidFill>
                <a:srgbClr val="7030A0"/>
              </a:solidFill>
              <a:latin typeface="Matura MT Script Capitals" pitchFamily="66" charset="0"/>
            </a:endParaRPr>
          </a:p>
        </p:txBody>
      </p:sp>
      <p:sp>
        <p:nvSpPr>
          <p:cNvPr id="4" name="Slide Number Placeholder 3"/>
          <p:cNvSpPr>
            <a:spLocks noGrp="1"/>
          </p:cNvSpPr>
          <p:nvPr>
            <p:ph type="sldNum" sz="quarter" idx="12"/>
          </p:nvPr>
        </p:nvSpPr>
        <p:spPr>
          <a:xfrm>
            <a:off x="914400" y="6172200"/>
            <a:ext cx="1117600" cy="381000"/>
          </a:xfrm>
        </p:spPr>
        <p:txBody>
          <a:bodyPr>
            <a:normAutofit fontScale="92500" lnSpcReduction="20000"/>
          </a:bodyPr>
          <a:lstStyle/>
          <a:p>
            <a:fld id="{AA4C6552-42F6-43F2-A3FB-E92E8C09004E}" type="slidenum">
              <a:rPr lang="en-US" sz="2400" smtClean="0"/>
              <a:t>32</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426602532"/>
              </p:ext>
            </p:extLst>
          </p:nvPr>
        </p:nvGraphicFramePr>
        <p:xfrm>
          <a:off x="228600" y="2281175"/>
          <a:ext cx="11734800" cy="457200"/>
        </p:xfrm>
        <a:graphic>
          <a:graphicData uri="http://schemas.openxmlformats.org/drawingml/2006/table">
            <a:tbl>
              <a:tblPr firstRow="1" bandRow="1">
                <a:tableStyleId>{E8B1032C-EA38-4F05-BA0D-38AFFFC7BED3}</a:tableStyleId>
              </a:tblPr>
              <a:tblGrid>
                <a:gridCol w="977900">
                  <a:extLst>
                    <a:ext uri="{9D8B030D-6E8A-4147-A177-3AD203B41FA5}">
                      <a16:colId xmlns:a16="http://schemas.microsoft.com/office/drawing/2014/main" val="20000"/>
                    </a:ext>
                  </a:extLst>
                </a:gridCol>
                <a:gridCol w="977900">
                  <a:extLst>
                    <a:ext uri="{9D8B030D-6E8A-4147-A177-3AD203B41FA5}">
                      <a16:colId xmlns:a16="http://schemas.microsoft.com/office/drawing/2014/main" val="20001"/>
                    </a:ext>
                  </a:extLst>
                </a:gridCol>
                <a:gridCol w="977900">
                  <a:extLst>
                    <a:ext uri="{9D8B030D-6E8A-4147-A177-3AD203B41FA5}">
                      <a16:colId xmlns:a16="http://schemas.microsoft.com/office/drawing/2014/main" val="20002"/>
                    </a:ext>
                  </a:extLst>
                </a:gridCol>
                <a:gridCol w="977900">
                  <a:extLst>
                    <a:ext uri="{9D8B030D-6E8A-4147-A177-3AD203B41FA5}">
                      <a16:colId xmlns:a16="http://schemas.microsoft.com/office/drawing/2014/main" val="20003"/>
                    </a:ext>
                  </a:extLst>
                </a:gridCol>
                <a:gridCol w="977900">
                  <a:extLst>
                    <a:ext uri="{9D8B030D-6E8A-4147-A177-3AD203B41FA5}">
                      <a16:colId xmlns:a16="http://schemas.microsoft.com/office/drawing/2014/main" val="20004"/>
                    </a:ext>
                  </a:extLst>
                </a:gridCol>
                <a:gridCol w="901700">
                  <a:extLst>
                    <a:ext uri="{9D8B030D-6E8A-4147-A177-3AD203B41FA5}">
                      <a16:colId xmlns:a16="http://schemas.microsoft.com/office/drawing/2014/main" val="20005"/>
                    </a:ext>
                  </a:extLst>
                </a:gridCol>
                <a:gridCol w="1054100">
                  <a:extLst>
                    <a:ext uri="{9D8B030D-6E8A-4147-A177-3AD203B41FA5}">
                      <a16:colId xmlns:a16="http://schemas.microsoft.com/office/drawing/2014/main" val="20006"/>
                    </a:ext>
                  </a:extLst>
                </a:gridCol>
                <a:gridCol w="977900">
                  <a:extLst>
                    <a:ext uri="{9D8B030D-6E8A-4147-A177-3AD203B41FA5}">
                      <a16:colId xmlns:a16="http://schemas.microsoft.com/office/drawing/2014/main" val="20007"/>
                    </a:ext>
                  </a:extLst>
                </a:gridCol>
                <a:gridCol w="977900">
                  <a:extLst>
                    <a:ext uri="{9D8B030D-6E8A-4147-A177-3AD203B41FA5}">
                      <a16:colId xmlns:a16="http://schemas.microsoft.com/office/drawing/2014/main" val="20008"/>
                    </a:ext>
                  </a:extLst>
                </a:gridCol>
                <a:gridCol w="977900">
                  <a:extLst>
                    <a:ext uri="{9D8B030D-6E8A-4147-A177-3AD203B41FA5}">
                      <a16:colId xmlns:a16="http://schemas.microsoft.com/office/drawing/2014/main" val="20009"/>
                    </a:ext>
                  </a:extLst>
                </a:gridCol>
                <a:gridCol w="977900">
                  <a:extLst>
                    <a:ext uri="{9D8B030D-6E8A-4147-A177-3AD203B41FA5}">
                      <a16:colId xmlns:a16="http://schemas.microsoft.com/office/drawing/2014/main" val="20010"/>
                    </a:ext>
                  </a:extLst>
                </a:gridCol>
                <a:gridCol w="977900">
                  <a:extLst>
                    <a:ext uri="{9D8B030D-6E8A-4147-A177-3AD203B41FA5}">
                      <a16:colId xmlns:a16="http://schemas.microsoft.com/office/drawing/2014/main" val="20011"/>
                    </a:ext>
                  </a:extLst>
                </a:gridCol>
              </a:tblGrid>
              <a:tr h="45720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cxnSp>
        <p:nvCxnSpPr>
          <p:cNvPr id="6" name="Straight Arrow Connector 5"/>
          <p:cNvCxnSpPr/>
          <p:nvPr/>
        </p:nvCxnSpPr>
        <p:spPr>
          <a:xfrm flipV="1">
            <a:off x="1207625"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18665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9825262">
            <a:off x="2014552" y="1396855"/>
            <a:ext cx="697375" cy="307777"/>
          </a:xfrm>
          <a:prstGeom prst="rect">
            <a:avLst/>
          </a:prstGeom>
          <a:noFill/>
          <a:scene3d>
            <a:camera prst="orthographicFront"/>
            <a:lightRig rig="threePt" dir="t"/>
          </a:scene3d>
          <a:sp3d>
            <a:bevelT/>
          </a:sp3d>
        </p:spPr>
        <p:txBody>
          <a:bodyPr wrap="square" rtlCol="0">
            <a:spAutoFit/>
          </a:bodyPr>
          <a:lstStyle/>
          <a:p>
            <a:r>
              <a:rPr lang="en-US" sz="1400" dirty="0"/>
              <a:t>1350</a:t>
            </a:r>
            <a:endParaRPr lang="en-US" dirty="0"/>
          </a:p>
        </p:txBody>
      </p:sp>
      <p:cxnSp>
        <p:nvCxnSpPr>
          <p:cNvPr id="10" name="Straight Arrow Connector 9"/>
          <p:cNvCxnSpPr/>
          <p:nvPr/>
        </p:nvCxnSpPr>
        <p:spPr>
          <a:xfrm flipV="1">
            <a:off x="315468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139184"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1054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0198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866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058912"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0297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000506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09728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9825262">
            <a:off x="2989913"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1250</a:t>
            </a:r>
            <a:endParaRPr lang="en-US" dirty="0"/>
          </a:p>
        </p:txBody>
      </p:sp>
      <p:sp>
        <p:nvSpPr>
          <p:cNvPr id="20" name="TextBox 19"/>
          <p:cNvSpPr txBox="1"/>
          <p:nvPr/>
        </p:nvSpPr>
        <p:spPr>
          <a:xfrm rot="19825262">
            <a:off x="3978432"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1150</a:t>
            </a:r>
            <a:endParaRPr lang="en-US" dirty="0"/>
          </a:p>
        </p:txBody>
      </p:sp>
      <p:sp>
        <p:nvSpPr>
          <p:cNvPr id="21" name="TextBox 20"/>
          <p:cNvSpPr txBox="1"/>
          <p:nvPr/>
        </p:nvSpPr>
        <p:spPr>
          <a:xfrm rot="19825262">
            <a:off x="4938552"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1050</a:t>
            </a:r>
            <a:endParaRPr lang="en-US" dirty="0"/>
          </a:p>
        </p:txBody>
      </p:sp>
      <p:sp>
        <p:nvSpPr>
          <p:cNvPr id="22" name="TextBox 21"/>
          <p:cNvSpPr txBox="1"/>
          <p:nvPr/>
        </p:nvSpPr>
        <p:spPr>
          <a:xfrm rot="19825262">
            <a:off x="5837712" y="1372625"/>
            <a:ext cx="697375" cy="307777"/>
          </a:xfrm>
          <a:prstGeom prst="rect">
            <a:avLst/>
          </a:prstGeom>
          <a:noFill/>
          <a:scene3d>
            <a:camera prst="orthographicFront"/>
            <a:lightRig rig="threePt" dir="t"/>
          </a:scene3d>
          <a:sp3d>
            <a:bevelT/>
          </a:sp3d>
        </p:spPr>
        <p:txBody>
          <a:bodyPr wrap="square" rtlCol="0">
            <a:spAutoFit/>
          </a:bodyPr>
          <a:lstStyle/>
          <a:p>
            <a:r>
              <a:rPr lang="en-US" sz="1400" dirty="0"/>
              <a:t>950</a:t>
            </a:r>
            <a:endParaRPr lang="en-US" dirty="0"/>
          </a:p>
        </p:txBody>
      </p:sp>
      <p:sp>
        <p:nvSpPr>
          <p:cNvPr id="23" name="TextBox 22"/>
          <p:cNvSpPr txBox="1"/>
          <p:nvPr/>
        </p:nvSpPr>
        <p:spPr>
          <a:xfrm rot="19825262">
            <a:off x="6896892" y="1403105"/>
            <a:ext cx="697375" cy="307777"/>
          </a:xfrm>
          <a:prstGeom prst="rect">
            <a:avLst/>
          </a:prstGeom>
          <a:noFill/>
          <a:scene3d>
            <a:camera prst="orthographicFront"/>
            <a:lightRig rig="threePt" dir="t"/>
          </a:scene3d>
          <a:sp3d>
            <a:bevelT/>
          </a:sp3d>
        </p:spPr>
        <p:txBody>
          <a:bodyPr wrap="square" rtlCol="0">
            <a:spAutoFit/>
          </a:bodyPr>
          <a:lstStyle/>
          <a:p>
            <a:r>
              <a:rPr lang="en-US" sz="1400" dirty="0"/>
              <a:t>850</a:t>
            </a:r>
            <a:endParaRPr lang="en-US" dirty="0"/>
          </a:p>
        </p:txBody>
      </p:sp>
      <p:sp>
        <p:nvSpPr>
          <p:cNvPr id="24" name="TextBox 23"/>
          <p:cNvSpPr txBox="1"/>
          <p:nvPr/>
        </p:nvSpPr>
        <p:spPr>
          <a:xfrm rot="19825262">
            <a:off x="7887492" y="1380245"/>
            <a:ext cx="697375" cy="307777"/>
          </a:xfrm>
          <a:prstGeom prst="rect">
            <a:avLst/>
          </a:prstGeom>
          <a:noFill/>
          <a:scene3d>
            <a:camera prst="orthographicFront"/>
            <a:lightRig rig="threePt" dir="t"/>
          </a:scene3d>
          <a:sp3d>
            <a:bevelT/>
          </a:sp3d>
        </p:spPr>
        <p:txBody>
          <a:bodyPr wrap="square" rtlCol="0">
            <a:spAutoFit/>
          </a:bodyPr>
          <a:lstStyle/>
          <a:p>
            <a:r>
              <a:rPr lang="en-US" sz="1400" dirty="0"/>
              <a:t>750</a:t>
            </a:r>
            <a:endParaRPr lang="en-US" dirty="0"/>
          </a:p>
        </p:txBody>
      </p:sp>
      <p:sp>
        <p:nvSpPr>
          <p:cNvPr id="25" name="TextBox 24"/>
          <p:cNvSpPr txBox="1"/>
          <p:nvPr/>
        </p:nvSpPr>
        <p:spPr>
          <a:xfrm rot="19825262">
            <a:off x="8849693" y="1405697"/>
            <a:ext cx="697375" cy="307777"/>
          </a:xfrm>
          <a:prstGeom prst="rect">
            <a:avLst/>
          </a:prstGeom>
          <a:noFill/>
          <a:scene3d>
            <a:camera prst="orthographicFront"/>
            <a:lightRig rig="threePt" dir="t"/>
          </a:scene3d>
          <a:sp3d>
            <a:bevelT/>
          </a:sp3d>
        </p:spPr>
        <p:txBody>
          <a:bodyPr wrap="square" rtlCol="0">
            <a:spAutoFit/>
          </a:bodyPr>
          <a:lstStyle/>
          <a:p>
            <a:r>
              <a:rPr lang="en-US" sz="1400" dirty="0"/>
              <a:t>650</a:t>
            </a:r>
            <a:endParaRPr lang="en-US" dirty="0"/>
          </a:p>
        </p:txBody>
      </p:sp>
      <p:sp>
        <p:nvSpPr>
          <p:cNvPr id="26" name="TextBox 25"/>
          <p:cNvSpPr txBox="1"/>
          <p:nvPr/>
        </p:nvSpPr>
        <p:spPr>
          <a:xfrm rot="19825262">
            <a:off x="9832673" y="1375217"/>
            <a:ext cx="697375" cy="307777"/>
          </a:xfrm>
          <a:prstGeom prst="rect">
            <a:avLst/>
          </a:prstGeom>
          <a:noFill/>
          <a:scene3d>
            <a:camera prst="orthographicFront"/>
            <a:lightRig rig="threePt" dir="t"/>
          </a:scene3d>
          <a:sp3d>
            <a:bevelT/>
          </a:sp3d>
        </p:spPr>
        <p:txBody>
          <a:bodyPr wrap="square" rtlCol="0">
            <a:spAutoFit/>
          </a:bodyPr>
          <a:lstStyle/>
          <a:p>
            <a:r>
              <a:rPr lang="en-US" sz="1400" dirty="0"/>
              <a:t>550</a:t>
            </a:r>
            <a:endParaRPr lang="en-US" dirty="0"/>
          </a:p>
        </p:txBody>
      </p:sp>
      <p:sp>
        <p:nvSpPr>
          <p:cNvPr id="27" name="TextBox 26"/>
          <p:cNvSpPr txBox="1"/>
          <p:nvPr/>
        </p:nvSpPr>
        <p:spPr>
          <a:xfrm rot="19825262">
            <a:off x="10775472" y="1387865"/>
            <a:ext cx="697375" cy="307777"/>
          </a:xfrm>
          <a:prstGeom prst="rect">
            <a:avLst/>
          </a:prstGeom>
          <a:noFill/>
          <a:scene3d>
            <a:camera prst="orthographicFront"/>
            <a:lightRig rig="threePt" dir="t"/>
          </a:scene3d>
          <a:sp3d>
            <a:bevelT/>
          </a:sp3d>
        </p:spPr>
        <p:txBody>
          <a:bodyPr wrap="square" rtlCol="0">
            <a:spAutoFit/>
          </a:bodyPr>
          <a:lstStyle/>
          <a:p>
            <a:r>
              <a:rPr lang="en-US" sz="1400" dirty="0"/>
              <a:t>450</a:t>
            </a:r>
            <a:endParaRPr lang="en-US" dirty="0"/>
          </a:p>
        </p:txBody>
      </p:sp>
      <p:sp>
        <p:nvSpPr>
          <p:cNvPr id="29" name="TextBox 28"/>
          <p:cNvSpPr txBox="1"/>
          <p:nvPr/>
        </p:nvSpPr>
        <p:spPr>
          <a:xfrm rot="19825262">
            <a:off x="3337010" y="3529705"/>
            <a:ext cx="1719931" cy="369332"/>
          </a:xfrm>
          <a:prstGeom prst="rect">
            <a:avLst/>
          </a:prstGeom>
          <a:noFill/>
          <a:scene3d>
            <a:camera prst="orthographicFront"/>
            <a:lightRig rig="threePt" dir="t"/>
          </a:scene3d>
          <a:sp3d>
            <a:bevelT/>
          </a:sp3d>
        </p:spPr>
        <p:txBody>
          <a:bodyPr wrap="square" rtlCol="0">
            <a:spAutoFit/>
          </a:bodyPr>
          <a:lstStyle/>
          <a:p>
            <a:pPr algn="r"/>
            <a:r>
              <a:rPr lang="en-US" dirty="0"/>
              <a:t>King Saul 1062</a:t>
            </a:r>
          </a:p>
        </p:txBody>
      </p:sp>
      <p:sp>
        <p:nvSpPr>
          <p:cNvPr id="31" name="TextBox 30"/>
          <p:cNvSpPr txBox="1"/>
          <p:nvPr/>
        </p:nvSpPr>
        <p:spPr>
          <a:xfrm rot="19825262">
            <a:off x="3537914" y="3928861"/>
            <a:ext cx="1991865" cy="381000"/>
          </a:xfrm>
          <a:prstGeom prst="rect">
            <a:avLst/>
          </a:prstGeom>
          <a:noFill/>
          <a:scene3d>
            <a:camera prst="orthographicFront"/>
            <a:lightRig rig="threePt" dir="t"/>
          </a:scene3d>
          <a:sp3d>
            <a:bevelT/>
          </a:sp3d>
        </p:spPr>
        <p:txBody>
          <a:bodyPr wrap="square" rtlCol="0">
            <a:spAutoFit/>
          </a:bodyPr>
          <a:lstStyle/>
          <a:p>
            <a:pPr algn="r"/>
            <a:r>
              <a:rPr lang="en-US" dirty="0"/>
              <a:t>King David  1030</a:t>
            </a:r>
          </a:p>
        </p:txBody>
      </p:sp>
      <p:sp>
        <p:nvSpPr>
          <p:cNvPr id="33" name="TextBox 32"/>
          <p:cNvSpPr txBox="1"/>
          <p:nvPr/>
        </p:nvSpPr>
        <p:spPr>
          <a:xfrm rot="19825262">
            <a:off x="3560335" y="4290816"/>
            <a:ext cx="2048701" cy="381000"/>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pPr algn="r"/>
            <a:r>
              <a:rPr lang="en-US" b="1" dirty="0">
                <a:solidFill>
                  <a:srgbClr val="7030A0"/>
                </a:solidFill>
              </a:rPr>
              <a:t>King Solomon  1015</a:t>
            </a:r>
          </a:p>
        </p:txBody>
      </p:sp>
      <p:sp>
        <p:nvSpPr>
          <p:cNvPr id="47" name="TextBox 46"/>
          <p:cNvSpPr txBox="1"/>
          <p:nvPr/>
        </p:nvSpPr>
        <p:spPr>
          <a:xfrm rot="19825262">
            <a:off x="8146967" y="816690"/>
            <a:ext cx="1526250" cy="381000"/>
          </a:xfrm>
          <a:prstGeom prst="rect">
            <a:avLst/>
          </a:prstGeom>
          <a:noFill/>
          <a:scene3d>
            <a:camera prst="orthographicFront"/>
            <a:lightRig rig="threePt" dir="t"/>
          </a:scene3d>
          <a:sp3d>
            <a:bevelT/>
          </a:sp3d>
        </p:spPr>
        <p:txBody>
          <a:bodyPr wrap="square" rtlCol="0">
            <a:spAutoFit/>
          </a:bodyPr>
          <a:lstStyle/>
          <a:p>
            <a:pPr algn="r"/>
            <a:r>
              <a:rPr lang="en-US" b="1" dirty="0">
                <a:solidFill>
                  <a:srgbClr val="0037A4"/>
                </a:solidFill>
              </a:rPr>
              <a:t>701 Sundial</a:t>
            </a:r>
          </a:p>
        </p:txBody>
      </p:sp>
      <p:sp>
        <p:nvSpPr>
          <p:cNvPr id="57" name="TextBox 56"/>
          <p:cNvSpPr txBox="1"/>
          <p:nvPr/>
        </p:nvSpPr>
        <p:spPr>
          <a:xfrm rot="19825262">
            <a:off x="7994394" y="564559"/>
            <a:ext cx="1500295" cy="369332"/>
          </a:xfrm>
          <a:prstGeom prst="rect">
            <a:avLst/>
          </a:prstGeom>
          <a:noFill/>
          <a:scene3d>
            <a:camera prst="orthographicFront"/>
            <a:lightRig rig="threePt" dir="t"/>
          </a:scene3d>
          <a:sp3d>
            <a:bevelT/>
          </a:sp3d>
        </p:spPr>
        <p:txBody>
          <a:bodyPr wrap="square" rtlCol="0">
            <a:spAutoFit/>
          </a:bodyPr>
          <a:lstStyle/>
          <a:p>
            <a:pPr algn="r"/>
            <a:r>
              <a:rPr lang="en-US" b="1" dirty="0">
                <a:solidFill>
                  <a:schemeClr val="accent6">
                    <a:lumMod val="75000"/>
                  </a:schemeClr>
                </a:solidFill>
              </a:rPr>
              <a:t>721 Assyria</a:t>
            </a:r>
          </a:p>
        </p:txBody>
      </p:sp>
      <p:sp>
        <p:nvSpPr>
          <p:cNvPr id="59" name="TextBox 58"/>
          <p:cNvSpPr txBox="1"/>
          <p:nvPr/>
        </p:nvSpPr>
        <p:spPr>
          <a:xfrm rot="19825262">
            <a:off x="9274345" y="507287"/>
            <a:ext cx="1453064" cy="369332"/>
          </a:xfrm>
          <a:prstGeom prst="rect">
            <a:avLst/>
          </a:prstGeom>
          <a:noFill/>
          <a:scene3d>
            <a:camera prst="orthographicFront"/>
            <a:lightRig rig="threePt" dir="t"/>
          </a:scene3d>
          <a:sp3d>
            <a:bevelT/>
          </a:sp3d>
        </p:spPr>
        <p:txBody>
          <a:bodyPr wrap="square" rtlCol="0">
            <a:spAutoFit/>
          </a:bodyPr>
          <a:lstStyle/>
          <a:p>
            <a:pPr algn="r"/>
            <a:r>
              <a:rPr lang="en-US" b="1" dirty="0">
                <a:solidFill>
                  <a:schemeClr val="accent6">
                    <a:lumMod val="75000"/>
                  </a:schemeClr>
                </a:solidFill>
              </a:rPr>
              <a:t>606 Babylon</a:t>
            </a:r>
          </a:p>
        </p:txBody>
      </p:sp>
      <p:sp>
        <p:nvSpPr>
          <p:cNvPr id="34" name="Rectangle 33"/>
          <p:cNvSpPr/>
          <p:nvPr/>
        </p:nvSpPr>
        <p:spPr>
          <a:xfrm>
            <a:off x="228600" y="2286000"/>
            <a:ext cx="45720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048000" y="6019800"/>
            <a:ext cx="9229226" cy="707886"/>
          </a:xfrm>
          <a:prstGeom prst="rect">
            <a:avLst/>
          </a:prstGeom>
          <a:noFill/>
        </p:spPr>
        <p:txBody>
          <a:bodyPr wrap="square" lIns="91440" tIns="45720" rIns="91440" bIns="45720">
            <a:spAutoFit/>
          </a:bodyPr>
          <a:lstStyle/>
          <a:p>
            <a:pPr algn="ctr"/>
            <a:r>
              <a:rPr lang="en-US" sz="4000" b="1" cap="none" spc="0" dirty="0">
                <a:ln w="1905"/>
                <a:solidFill>
                  <a:schemeClr val="accent2">
                    <a:lumMod val="20000"/>
                    <a:lumOff val="80000"/>
                  </a:schemeClr>
                </a:solidFill>
                <a:effectLst>
                  <a:innerShdw blurRad="69850" dist="43180" dir="5400000">
                    <a:srgbClr val="000000">
                      <a:alpha val="65000"/>
                    </a:srgbClr>
                  </a:innerShdw>
                </a:effectLst>
              </a:rPr>
              <a:t>Moses to King Solomon ~ </a:t>
            </a:r>
            <a:r>
              <a:rPr lang="en-US" sz="4000" b="1" cap="none" spc="0" dirty="0">
                <a:ln w="1905"/>
                <a:solidFill>
                  <a:srgbClr val="CCFF33"/>
                </a:solidFill>
                <a:effectLst>
                  <a:innerShdw blurRad="69850" dist="43180" dir="5400000">
                    <a:srgbClr val="000000">
                      <a:alpha val="65000"/>
                    </a:srgbClr>
                  </a:innerShdw>
                </a:effectLst>
              </a:rPr>
              <a:t>435-445 Years</a:t>
            </a:r>
          </a:p>
        </p:txBody>
      </p:sp>
      <p:sp>
        <p:nvSpPr>
          <p:cNvPr id="66" name="Rectangle 65"/>
          <p:cNvSpPr/>
          <p:nvPr/>
        </p:nvSpPr>
        <p:spPr>
          <a:xfrm>
            <a:off x="152440" y="4011930"/>
            <a:ext cx="3663182" cy="175432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marL="742950" indent="-742950">
              <a:buAutoNum type="arabicParenR" startAt="5"/>
            </a:pPr>
            <a:r>
              <a:rPr lang="en-US" sz="3600" b="1" cap="none" spc="150" dirty="0">
                <a:ln w="11430"/>
                <a:solidFill>
                  <a:srgbClr val="0070C0"/>
                </a:solidFill>
                <a:effectLst>
                  <a:outerShdw blurRad="25400" algn="tl" rotWithShape="0">
                    <a:srgbClr val="000000">
                      <a:alpha val="43000"/>
                    </a:srgbClr>
                  </a:outerShdw>
                </a:effectLst>
              </a:rPr>
              <a:t>1 Chron 23:31</a:t>
            </a:r>
          </a:p>
          <a:p>
            <a:pPr marL="742950" indent="-742950">
              <a:buAutoNum type="arabicParenR" startAt="5"/>
            </a:pPr>
            <a:r>
              <a:rPr lang="en-US" sz="3600" b="1" spc="150" dirty="0">
                <a:ln w="11430"/>
                <a:solidFill>
                  <a:srgbClr val="0070C0"/>
                </a:solidFill>
                <a:effectLst>
                  <a:outerShdw blurRad="25400" algn="tl" rotWithShape="0">
                    <a:srgbClr val="000000">
                      <a:alpha val="43000"/>
                    </a:srgbClr>
                  </a:outerShdw>
                </a:effectLst>
              </a:rPr>
              <a:t>2 Chron 2:4</a:t>
            </a:r>
          </a:p>
          <a:p>
            <a:pPr marL="742950" indent="-742950">
              <a:buAutoNum type="arabicParenR" startAt="5"/>
            </a:pPr>
            <a:r>
              <a:rPr lang="en-US" sz="3600" b="1" cap="none" spc="150" dirty="0">
                <a:ln w="11430"/>
                <a:solidFill>
                  <a:srgbClr val="0070C0"/>
                </a:solidFill>
                <a:effectLst>
                  <a:outerShdw blurRad="25400" algn="tl" rotWithShape="0">
                    <a:srgbClr val="000000">
                      <a:alpha val="43000"/>
                    </a:srgbClr>
                  </a:outerShdw>
                </a:effectLst>
              </a:rPr>
              <a:t>2 Chron 8:13</a:t>
            </a:r>
          </a:p>
        </p:txBody>
      </p:sp>
      <p:sp>
        <p:nvSpPr>
          <p:cNvPr id="67" name="Rectangle 66"/>
          <p:cNvSpPr/>
          <p:nvPr/>
        </p:nvSpPr>
        <p:spPr>
          <a:xfrm>
            <a:off x="4800600" y="2286000"/>
            <a:ext cx="4572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V="1">
            <a:off x="4800600" y="2286000"/>
            <a:ext cx="0" cy="9906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rot="19825262">
            <a:off x="3668199" y="4712511"/>
            <a:ext cx="2189942" cy="369332"/>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pPr algn="r"/>
            <a:r>
              <a:rPr lang="en-US" b="1" dirty="0">
                <a:solidFill>
                  <a:srgbClr val="7030A0"/>
                </a:solidFill>
              </a:rPr>
              <a:t>King Solomon  1004</a:t>
            </a:r>
          </a:p>
        </p:txBody>
      </p:sp>
      <p:sp>
        <p:nvSpPr>
          <p:cNvPr id="70" name="Rectangle 69"/>
          <p:cNvSpPr/>
          <p:nvPr/>
        </p:nvSpPr>
        <p:spPr>
          <a:xfrm>
            <a:off x="5257800" y="2286000"/>
            <a:ext cx="1524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410200" y="2286000"/>
            <a:ext cx="1524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V="1">
            <a:off x="5410200" y="2286000"/>
            <a:ext cx="0" cy="172593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25780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5562600" y="2286000"/>
            <a:ext cx="0" cy="20574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75" name="Picture 3" descr="F:\Moon-Month Study July 2016\Moon Art for PPT\prophets\king solomon 2 ed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40" y="54358"/>
            <a:ext cx="1240979" cy="1555358"/>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48" name="Rectangle 47"/>
          <p:cNvSpPr/>
          <p:nvPr/>
        </p:nvSpPr>
        <p:spPr>
          <a:xfrm>
            <a:off x="5579734" y="2286000"/>
            <a:ext cx="6393826"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Arrow Connector 71"/>
          <p:cNvCxnSpPr/>
          <p:nvPr/>
        </p:nvCxnSpPr>
        <p:spPr>
          <a:xfrm flipV="1">
            <a:off x="8580120" y="1371601"/>
            <a:ext cx="0" cy="1757671"/>
          </a:xfrm>
          <a:prstGeom prst="straightConnector1">
            <a:avLst/>
          </a:prstGeom>
          <a:ln w="38100">
            <a:solidFill>
              <a:srgbClr val="FFC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8465820" y="1104900"/>
            <a:ext cx="0" cy="1863163"/>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9530539" y="1104901"/>
            <a:ext cx="0" cy="1845296"/>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67058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2133600" y="5410200"/>
            <a:ext cx="9753600" cy="1371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solidFill>
                  <a:srgbClr val="002060"/>
                </a:solidFill>
                <a:effectLst>
                  <a:outerShdw blurRad="50800" dist="39000" dir="5460000" algn="tl">
                    <a:srgbClr val="000000">
                      <a:alpha val="38000"/>
                    </a:srgbClr>
                  </a:outerShdw>
                </a:effectLst>
              </a:rPr>
              <a:t>If the </a:t>
            </a:r>
            <a:r>
              <a:rPr lang="en-US" sz="2800" b="1" dirty="0">
                <a:ln w="11430"/>
                <a:solidFill>
                  <a:srgbClr val="FF0000"/>
                </a:solidFill>
                <a:effectLst>
                  <a:outerShdw blurRad="50800" dist="39000" dir="5460000" algn="tl">
                    <a:srgbClr val="000000">
                      <a:alpha val="38000"/>
                    </a:srgbClr>
                  </a:outerShdw>
                </a:effectLst>
              </a:rPr>
              <a:t>“new moon” </a:t>
            </a:r>
            <a:r>
              <a:rPr lang="en-US" sz="2800" b="1" dirty="0">
                <a:ln w="11430"/>
                <a:solidFill>
                  <a:srgbClr val="002060"/>
                </a:solidFill>
                <a:effectLst>
                  <a:outerShdw blurRad="50800" dist="39000" dir="5460000" algn="tl">
                    <a:srgbClr val="000000">
                      <a:alpha val="38000"/>
                    </a:srgbClr>
                  </a:outerShdw>
                </a:effectLst>
              </a:rPr>
              <a:t>declares the beginning of the festal month</a:t>
            </a:r>
            <a:br>
              <a:rPr lang="en-US" sz="2800" b="1" dirty="0">
                <a:ln w="11430"/>
                <a:solidFill>
                  <a:srgbClr val="002060"/>
                </a:solidFill>
                <a:effectLst>
                  <a:outerShdw blurRad="50800" dist="39000" dir="5460000" algn="tl">
                    <a:srgbClr val="000000">
                      <a:alpha val="38000"/>
                    </a:srgbClr>
                  </a:outerShdw>
                </a:effectLst>
              </a:rPr>
            </a:br>
            <a:r>
              <a:rPr lang="en-US" sz="2800" b="1" dirty="0">
                <a:ln w="11430"/>
                <a:solidFill>
                  <a:srgbClr val="002060"/>
                </a:solidFill>
                <a:effectLst>
                  <a:outerShdw blurRad="50800" dist="39000" dir="5460000" algn="tl">
                    <a:srgbClr val="000000">
                      <a:alpha val="38000"/>
                    </a:srgbClr>
                  </a:outerShdw>
                </a:effectLst>
              </a:rPr>
              <a:t>would not Solomon [as the wisest man in the world] </a:t>
            </a:r>
            <a:br>
              <a:rPr lang="en-US" sz="2800" b="1" dirty="0">
                <a:ln w="11430"/>
                <a:solidFill>
                  <a:srgbClr val="002060"/>
                </a:solidFill>
                <a:effectLst>
                  <a:outerShdw blurRad="50800" dist="39000" dir="5460000" algn="tl">
                    <a:srgbClr val="000000">
                      <a:alpha val="38000"/>
                    </a:srgbClr>
                  </a:outerShdw>
                </a:effectLst>
              </a:rPr>
            </a:br>
            <a:r>
              <a:rPr lang="en-US" sz="2800" b="1" dirty="0">
                <a:ln w="11430"/>
                <a:solidFill>
                  <a:srgbClr val="002060"/>
                </a:solidFill>
                <a:effectLst>
                  <a:outerShdw blurRad="50800" dist="39000" dir="5460000" algn="tl">
                    <a:srgbClr val="000000">
                      <a:alpha val="38000"/>
                    </a:srgbClr>
                  </a:outerShdw>
                </a:effectLst>
              </a:rPr>
              <a:t>tell us about it?</a:t>
            </a:r>
          </a:p>
        </p:txBody>
      </p:sp>
      <p:sp>
        <p:nvSpPr>
          <p:cNvPr id="3" name="Title 2"/>
          <p:cNvSpPr>
            <a:spLocks noGrp="1"/>
          </p:cNvSpPr>
          <p:nvPr>
            <p:ph type="title"/>
          </p:nvPr>
        </p:nvSpPr>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a:ln w="11430">
                  <a:solidFill>
                    <a:schemeClr val="bg1"/>
                  </a:solidFill>
                </a:ln>
                <a:solidFill>
                  <a:srgbClr val="7030A0"/>
                </a:solidFill>
                <a:effectLst>
                  <a:outerShdw blurRad="50800" dist="39000" dir="5460000" algn="tl">
                    <a:srgbClr val="000000">
                      <a:alpha val="38000"/>
                    </a:srgbClr>
                  </a:outerShdw>
                </a:effectLst>
              </a:rPr>
              <a:t>The Practices of King Solomon </a:t>
            </a:r>
          </a:p>
        </p:txBody>
      </p:sp>
      <p:sp>
        <p:nvSpPr>
          <p:cNvPr id="4" name="Slide Number Placeholder 3"/>
          <p:cNvSpPr>
            <a:spLocks noGrp="1"/>
          </p:cNvSpPr>
          <p:nvPr>
            <p:ph type="sldNum" sz="quarter" idx="11"/>
          </p:nvPr>
        </p:nvSpPr>
        <p:spPr/>
        <p:txBody>
          <a:bodyPr/>
          <a:lstStyle/>
          <a:p>
            <a:fld id="{AA4C6552-42F6-43F2-A3FB-E92E8C09004E}" type="slidenum">
              <a:rPr lang="en-US" smtClean="0"/>
              <a:t>33</a:t>
            </a:fld>
            <a:endParaRPr lang="en-US"/>
          </a:p>
        </p:txBody>
      </p:sp>
      <p:pic>
        <p:nvPicPr>
          <p:cNvPr id="7" name="Picture Placeholder 6"/>
          <p:cNvPicPr>
            <a:picLocks noGrp="1" noChangeAspect="1"/>
          </p:cNvPicPr>
          <p:nvPr>
            <p:ph type="pic" idx="1"/>
          </p:nvPr>
        </p:nvPicPr>
        <p:blipFill>
          <a:blip r:embed="rId4">
            <a:extLst>
              <a:ext uri="{28A0092B-C50C-407E-A947-70E740481C1C}">
                <a14:useLocalDpi xmlns:a14="http://schemas.microsoft.com/office/drawing/2010/main" val="0"/>
              </a:ext>
            </a:extLst>
          </a:blip>
          <a:srcRect t="11442" b="11442"/>
          <a:stretch>
            <a:fillRect/>
          </a:stretch>
        </p:blipFill>
        <p:spPr>
          <a:xfrm>
            <a:off x="2057400" y="-10160"/>
            <a:ext cx="10134600" cy="4568952"/>
          </a:xfrm>
          <a:scene3d>
            <a:camera prst="orthographicFront"/>
            <a:lightRig rig="threePt" dir="t"/>
          </a:scene3d>
          <a:sp3d>
            <a:bevelT w="152400" h="50800" prst="softRound"/>
          </a:sp3d>
        </p:spPr>
      </p:pic>
      <p:sp>
        <p:nvSpPr>
          <p:cNvPr id="9" name="Title 2"/>
          <p:cNvSpPr txBox="1">
            <a:spLocks/>
          </p:cNvSpPr>
          <p:nvPr/>
        </p:nvSpPr>
        <p:spPr>
          <a:xfrm>
            <a:off x="2250040" y="2971800"/>
            <a:ext cx="9753600" cy="685800"/>
          </a:xfrm>
          <a:prstGeom prst="rect">
            <a:avLst/>
          </a:prstGeom>
        </p:spPr>
        <p:txBody>
          <a:bodyPr vert="horz" anchor="ctr">
            <a:normAutofit/>
            <a:scene3d>
              <a:camera prst="orthographicFront"/>
              <a:lightRig rig="balanced" dir="t">
                <a:rot lat="0" lon="0" rev="2100000"/>
              </a:lightRig>
            </a:scene3d>
            <a:sp3d extrusionH="57150" prstMaterial="metal">
              <a:bevelT w="38100" h="25400"/>
              <a:contourClr>
                <a:schemeClr val="bg2"/>
              </a:contourClr>
            </a:sp3d>
          </a:bodyPr>
          <a:lstStyle>
            <a:lvl1pPr algn="l" rtl="0" eaLnBrk="1" latinLnBrk="0" hangingPunct="1">
              <a:spcBef>
                <a:spcPct val="0"/>
              </a:spcBef>
              <a:buNone/>
              <a:defRPr kumimoji="0" sz="2800" b="0" kern="1200">
                <a:solidFill>
                  <a:srgbClr val="FFFFFF"/>
                </a:solidFill>
                <a:latin typeface="+mj-lt"/>
                <a:ea typeface="+mj-ea"/>
                <a:cs typeface="+mj-cs"/>
              </a:defRPr>
            </a:lvl1pPr>
          </a:lstStyle>
          <a:p>
            <a:pPr algn="ctr"/>
            <a:r>
              <a:rPr lang="en-US" sz="3600" b="1" dirty="0">
                <a:ln w="50800"/>
                <a:solidFill>
                  <a:schemeClr val="bg1">
                    <a:shade val="50000"/>
                  </a:schemeClr>
                </a:solidFill>
              </a:rPr>
              <a:t>By the way ~ we must examine …</a:t>
            </a:r>
          </a:p>
        </p:txBody>
      </p:sp>
      <p:pic>
        <p:nvPicPr>
          <p:cNvPr id="8" name="Picture 3" descr="F:\Moon-Month Study July 2016\Moon Art for PPT\prophets\king solomon 2 ed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2013715"/>
            <a:ext cx="1676400" cy="2101085"/>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94566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1816" y="190500"/>
            <a:ext cx="10871200" cy="990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7030A0"/>
                </a:solidFill>
                <a:effectLst>
                  <a:outerShdw blurRad="50800" dist="39000" dir="5460000" algn="tl">
                    <a:srgbClr val="000000">
                      <a:alpha val="38000"/>
                    </a:srgbClr>
                  </a:outerShdw>
                </a:effectLst>
              </a:rPr>
              <a:t>King Solomon </a:t>
            </a:r>
            <a:r>
              <a:rPr lang="en-US" b="1" dirty="0">
                <a:ln w="11430"/>
                <a:solidFill>
                  <a:srgbClr val="002060"/>
                </a:solidFill>
                <a:effectLst>
                  <a:outerShdw blurRad="50800" dist="39000" dir="5460000" algn="tl">
                    <a:srgbClr val="000000">
                      <a:alpha val="38000"/>
                    </a:srgbClr>
                  </a:outerShdw>
                </a:effectLst>
              </a:rPr>
              <a:t>– the Wisest Man </a:t>
            </a:r>
          </a:p>
        </p:txBody>
      </p:sp>
      <p:sp>
        <p:nvSpPr>
          <p:cNvPr id="4" name="Content Placeholder 3"/>
          <p:cNvSpPr>
            <a:spLocks noGrp="1"/>
          </p:cNvSpPr>
          <p:nvPr>
            <p:ph sz="quarter" idx="1"/>
          </p:nvPr>
        </p:nvSpPr>
        <p:spPr>
          <a:xfrm>
            <a:off x="838200" y="1600200"/>
            <a:ext cx="7002864" cy="5029200"/>
          </a:xfrm>
        </p:spPr>
        <p:txBody>
          <a:bodyPr>
            <a:normAutofit/>
            <a:scene3d>
              <a:camera prst="orthographicFront"/>
              <a:lightRig rig="threePt" dir="t"/>
            </a:scene3d>
            <a:sp3d extrusionH="57150">
              <a:bevelT w="38100" h="38100" prst="angle"/>
            </a:sp3d>
          </a:bodyPr>
          <a:lstStyle/>
          <a:p>
            <a:pPr marL="0" indent="0" algn="ctr">
              <a:buNone/>
            </a:pPr>
            <a:r>
              <a:rPr lang="en-US" dirty="0"/>
              <a:t>     </a:t>
            </a:r>
            <a:r>
              <a:rPr lang="en-US" dirty="0">
                <a:solidFill>
                  <a:schemeClr val="accent5">
                    <a:lumMod val="75000"/>
                  </a:schemeClr>
                </a:solidFill>
              </a:rPr>
              <a:t>The following information is from </a:t>
            </a:r>
            <a:r>
              <a:rPr lang="en-US" dirty="0">
                <a:solidFill>
                  <a:srgbClr val="7030A0"/>
                </a:solidFill>
              </a:rPr>
              <a:t>King Solomon, </a:t>
            </a:r>
            <a:r>
              <a:rPr lang="en-US" dirty="0">
                <a:solidFill>
                  <a:schemeClr val="accent5">
                    <a:lumMod val="75000"/>
                  </a:schemeClr>
                </a:solidFill>
              </a:rPr>
              <a:t>the wisest man on earth.  </a:t>
            </a:r>
            <a:r>
              <a:rPr lang="en-US" dirty="0">
                <a:solidFill>
                  <a:srgbClr val="0070C0"/>
                </a:solidFill>
              </a:rPr>
              <a:t>He did not make provision during his </a:t>
            </a:r>
            <a:br>
              <a:rPr lang="en-US" dirty="0">
                <a:solidFill>
                  <a:srgbClr val="0070C0"/>
                </a:solidFill>
              </a:rPr>
            </a:br>
            <a:r>
              <a:rPr lang="en-US" dirty="0">
                <a:solidFill>
                  <a:srgbClr val="0070C0"/>
                </a:solidFill>
              </a:rPr>
              <a:t>40 years as king for there ever to be </a:t>
            </a:r>
            <a:br>
              <a:rPr lang="en-US" dirty="0">
                <a:solidFill>
                  <a:srgbClr val="0070C0"/>
                </a:solidFill>
              </a:rPr>
            </a:br>
            <a:r>
              <a:rPr lang="en-US" dirty="0">
                <a:solidFill>
                  <a:srgbClr val="0070C0"/>
                </a:solidFill>
              </a:rPr>
              <a:t>a 13</a:t>
            </a:r>
            <a:r>
              <a:rPr lang="en-US" baseline="30000" dirty="0">
                <a:solidFill>
                  <a:srgbClr val="0070C0"/>
                </a:solidFill>
              </a:rPr>
              <a:t>th</a:t>
            </a:r>
            <a:r>
              <a:rPr lang="en-US" dirty="0">
                <a:solidFill>
                  <a:srgbClr val="0070C0"/>
                </a:solidFill>
              </a:rPr>
              <a:t> month in </a:t>
            </a:r>
            <a:r>
              <a:rPr lang="en-US" u="sng" dirty="0">
                <a:solidFill>
                  <a:srgbClr val="0070C0"/>
                </a:solidFill>
              </a:rPr>
              <a:t>any year</a:t>
            </a:r>
            <a:r>
              <a:rPr lang="en-US" dirty="0">
                <a:solidFill>
                  <a:srgbClr val="0070C0"/>
                </a:solidFill>
              </a:rPr>
              <a:t> </a:t>
            </a:r>
            <a:r>
              <a:rPr lang="en-US" dirty="0">
                <a:solidFill>
                  <a:schemeClr val="accent5">
                    <a:lumMod val="75000"/>
                  </a:schemeClr>
                </a:solidFill>
              </a:rPr>
              <a:t>– which is exactly what happens </a:t>
            </a:r>
            <a:r>
              <a:rPr lang="en-US" dirty="0">
                <a:solidFill>
                  <a:srgbClr val="C00000"/>
                </a:solidFill>
              </a:rPr>
              <a:t>approx. every </a:t>
            </a:r>
            <a:br>
              <a:rPr lang="en-US" dirty="0">
                <a:solidFill>
                  <a:srgbClr val="C00000"/>
                </a:solidFill>
              </a:rPr>
            </a:br>
            <a:r>
              <a:rPr lang="en-US" dirty="0">
                <a:solidFill>
                  <a:srgbClr val="C00000"/>
                </a:solidFill>
              </a:rPr>
              <a:t>3</a:t>
            </a:r>
            <a:r>
              <a:rPr lang="en-US" baseline="30000" dirty="0">
                <a:solidFill>
                  <a:srgbClr val="C00000"/>
                </a:solidFill>
              </a:rPr>
              <a:t>rd</a:t>
            </a:r>
            <a:r>
              <a:rPr lang="en-US" dirty="0">
                <a:solidFill>
                  <a:srgbClr val="C00000"/>
                </a:solidFill>
              </a:rPr>
              <a:t> year</a:t>
            </a:r>
            <a:r>
              <a:rPr lang="en-US" dirty="0">
                <a:solidFill>
                  <a:schemeClr val="accent5">
                    <a:lumMod val="75000"/>
                  </a:schemeClr>
                </a:solidFill>
              </a:rPr>
              <a:t> when following the moon.</a:t>
            </a:r>
          </a:p>
          <a:p>
            <a:pPr marL="0" indent="0" algn="ctr">
              <a:buNone/>
            </a:pPr>
            <a:r>
              <a:rPr lang="en-US" dirty="0">
                <a:solidFill>
                  <a:schemeClr val="accent5">
                    <a:lumMod val="75000"/>
                  </a:schemeClr>
                </a:solidFill>
              </a:rPr>
              <a:t>  </a:t>
            </a:r>
            <a:br>
              <a:rPr lang="en-US" dirty="0"/>
            </a:br>
            <a:r>
              <a:rPr lang="en-US" sz="3600" dirty="0">
                <a:solidFill>
                  <a:srgbClr val="B83D68"/>
                </a:solidFill>
              </a:rPr>
              <a:t>It is time to take a serious </a:t>
            </a:r>
            <a:br>
              <a:rPr lang="en-US" sz="3600" dirty="0">
                <a:solidFill>
                  <a:srgbClr val="B83D68"/>
                </a:solidFill>
              </a:rPr>
            </a:br>
            <a:r>
              <a:rPr lang="en-US" sz="3600" dirty="0">
                <a:solidFill>
                  <a:srgbClr val="B83D68"/>
                </a:solidFill>
              </a:rPr>
              <a:t>look at the evidence.</a:t>
            </a:r>
          </a:p>
        </p:txBody>
      </p:sp>
      <p:sp>
        <p:nvSpPr>
          <p:cNvPr id="3" name="Slide Number Placeholder 2"/>
          <p:cNvSpPr>
            <a:spLocks noGrp="1"/>
          </p:cNvSpPr>
          <p:nvPr>
            <p:ph type="sldNum" sz="quarter" idx="16"/>
          </p:nvPr>
        </p:nvSpPr>
        <p:spPr/>
        <p:txBody>
          <a:bodyPr>
            <a:normAutofit fontScale="85000" lnSpcReduction="20000"/>
          </a:bodyPr>
          <a:lstStyle/>
          <a:p>
            <a:fld id="{AA4C6552-42F6-43F2-A3FB-E92E8C09004E}" type="slidenum">
              <a:rPr lang="en-US" smtClean="0"/>
              <a:t>34</a:t>
            </a:fld>
            <a:endParaRPr lang="en-US"/>
          </a:p>
        </p:txBody>
      </p:sp>
      <p:pic>
        <p:nvPicPr>
          <p:cNvPr id="6" name="Picture 3" descr="F:\Moon-Month Study July 2016\Moon Art for PPT\prophets\king solomon 2 ed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382000" y="1828801"/>
            <a:ext cx="3225616" cy="4154461"/>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4098" name="Picture 2" descr="C:\Users\Rae\Desktop\KJV p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190500"/>
            <a:ext cx="3352800" cy="15621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8534400" y="5867400"/>
            <a:ext cx="3048000" cy="762000"/>
          </a:xfrm>
          <a:prstGeom prst="rect">
            <a:avLst/>
          </a:prstGeom>
        </p:spPr>
        <p:txBody>
          <a:bodyPr vert="horz" anchor="ctr">
            <a:normAutofit fontScale="97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3600" b="1" dirty="0">
                <a:ln w="11430"/>
                <a:solidFill>
                  <a:srgbClr val="002060"/>
                </a:solidFill>
                <a:effectLst>
                  <a:outerShdw blurRad="50800" dist="39000" dir="5460000" algn="tl">
                    <a:srgbClr val="000000">
                      <a:alpha val="38000"/>
                    </a:srgbClr>
                  </a:outerShdw>
                </a:effectLst>
              </a:rPr>
              <a:t>Date:  1015 BC</a:t>
            </a:r>
          </a:p>
        </p:txBody>
      </p:sp>
    </p:spTree>
    <p:extLst>
      <p:ext uri="{BB962C8B-B14F-4D97-AF65-F5344CB8AC3E}">
        <p14:creationId xmlns:p14="http://schemas.microsoft.com/office/powerpoint/2010/main" val="314276209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1480800" cy="86995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11430"/>
                <a:solidFill>
                  <a:schemeClr val="accent2">
                    <a:lumMod val="50000"/>
                  </a:schemeClr>
                </a:solidFill>
                <a:effectLst>
                  <a:outerShdw blurRad="50800" dist="39000" dir="5460000" algn="tl">
                    <a:srgbClr val="000000">
                      <a:alpha val="38000"/>
                    </a:srgbClr>
                  </a:outerShdw>
                </a:effectLst>
              </a:rPr>
              <a:t>1015</a:t>
            </a:r>
            <a:r>
              <a:rPr lang="en-US" b="1" dirty="0">
                <a:ln w="11430"/>
                <a:solidFill>
                  <a:schemeClr val="accent2">
                    <a:lumMod val="50000"/>
                  </a:schemeClr>
                </a:solidFill>
                <a:effectLst>
                  <a:outerShdw blurRad="50800" dist="39000" dir="5460000" algn="tl">
                    <a:srgbClr val="000000">
                      <a:alpha val="38000"/>
                    </a:srgbClr>
                  </a:outerShdw>
                </a:effectLst>
              </a:rPr>
              <a:t> BC     </a:t>
            </a:r>
            <a:r>
              <a:rPr lang="en-US" sz="4800" b="1" dirty="0">
                <a:ln w="11430"/>
                <a:solidFill>
                  <a:srgbClr val="0070C0"/>
                </a:solidFill>
                <a:effectLst>
                  <a:outerShdw blurRad="50800" dist="39000" dir="5460000" algn="tl">
                    <a:srgbClr val="000000">
                      <a:alpha val="38000"/>
                    </a:srgbClr>
                  </a:outerShdw>
                </a:effectLst>
              </a:rPr>
              <a:t>Preparation for 1 Chron 23 </a:t>
            </a:r>
            <a:endParaRPr lang="en-US" b="1" dirty="0">
              <a:ln w="11430"/>
              <a:solidFill>
                <a:srgbClr val="0070C0"/>
              </a:solidFill>
              <a:effectLst>
                <a:outerShdw blurRad="50800" dist="39000" dir="5460000" algn="tl">
                  <a:srgbClr val="000000">
                    <a:alpha val="38000"/>
                  </a:srgbClr>
                </a:outerShdw>
              </a:effectLst>
            </a:endParaRPr>
          </a:p>
        </p:txBody>
      </p:sp>
      <p:sp>
        <p:nvSpPr>
          <p:cNvPr id="3" name="Text Placeholder 2"/>
          <p:cNvSpPr>
            <a:spLocks noGrp="1"/>
          </p:cNvSpPr>
          <p:nvPr>
            <p:ph type="body" idx="2"/>
          </p:nvPr>
        </p:nvSpPr>
        <p:spPr>
          <a:xfrm>
            <a:off x="461679" y="4191000"/>
            <a:ext cx="2133600" cy="1905000"/>
          </a:xfrm>
          <a:scene3d>
            <a:camera prst="orthographicFront"/>
            <a:lightRig rig="threePt" dir="t"/>
          </a:scene3d>
          <a:sp3d>
            <a:bevelT w="152400" h="50800" prst="softRound"/>
          </a:sp3d>
        </p:spPr>
        <p:txBody>
          <a:bodyPr>
            <a:normAutofit/>
          </a:bodyPr>
          <a:lstStyle/>
          <a:p>
            <a:pPr algn="ctr"/>
            <a:r>
              <a:rPr lang="en-US" b="1" dirty="0">
                <a:solidFill>
                  <a:srgbClr val="002060"/>
                </a:solidFill>
              </a:rPr>
              <a:t>King David’s Instructions for the Temple were to Follow Moses’ Laws</a:t>
            </a:r>
          </a:p>
        </p:txBody>
      </p:sp>
      <p:sp>
        <p:nvSpPr>
          <p:cNvPr id="4" name="Content Placeholder 3"/>
          <p:cNvSpPr>
            <a:spLocks noGrp="1"/>
          </p:cNvSpPr>
          <p:nvPr>
            <p:ph sz="quarter" idx="1"/>
          </p:nvPr>
        </p:nvSpPr>
        <p:spPr>
          <a:xfrm>
            <a:off x="2819400" y="1524000"/>
            <a:ext cx="9296400" cy="5257800"/>
          </a:xfrm>
        </p:spPr>
        <p:txBody>
          <a:bodyPr>
            <a:normAutofit fontScale="92500" lnSpcReduction="10000"/>
            <a:scene3d>
              <a:camera prst="orthographicFront"/>
              <a:lightRig rig="threePt" dir="t"/>
            </a:scene3d>
            <a:sp3d extrusionH="57150">
              <a:bevelT w="38100" h="38100" prst="angle"/>
            </a:sp3d>
          </a:bodyPr>
          <a:lstStyle/>
          <a:p>
            <a:pPr marL="0" lvl="0" indent="0">
              <a:lnSpc>
                <a:spcPct val="134000"/>
              </a:lnSpc>
              <a:buNone/>
            </a:pPr>
            <a:r>
              <a:rPr lang="en-US" dirty="0">
                <a:solidFill>
                  <a:srgbClr val="00B0F0"/>
                </a:solidFill>
                <a:effectLst>
                  <a:outerShdw blurRad="38100" dist="38100" dir="2700000" algn="tl">
                    <a:srgbClr val="000000">
                      <a:alpha val="43137"/>
                    </a:srgbClr>
                  </a:outerShdw>
                </a:effectLst>
              </a:rPr>
              <a:t>King David </a:t>
            </a:r>
            <a:r>
              <a:rPr lang="en-US" sz="1900" dirty="0">
                <a:solidFill>
                  <a:srgbClr val="0070C0"/>
                </a:solidFill>
              </a:rPr>
              <a:t>[a man of Yahuah] </a:t>
            </a:r>
            <a:r>
              <a:rPr lang="en-US" sz="1900" b="1" dirty="0">
                <a:solidFill>
                  <a:srgbClr val="0070C0"/>
                </a:solidFill>
              </a:rPr>
              <a:t> </a:t>
            </a:r>
            <a:r>
              <a:rPr lang="en-US" dirty="0"/>
              <a:t>gives instruction to </a:t>
            </a:r>
            <a:br>
              <a:rPr lang="en-US" dirty="0"/>
            </a:br>
            <a:r>
              <a:rPr lang="en-US" dirty="0">
                <a:solidFill>
                  <a:srgbClr val="7030A0"/>
                </a:solidFill>
              </a:rPr>
              <a:t>King Solomon</a:t>
            </a:r>
            <a:r>
              <a:rPr lang="en-US" dirty="0">
                <a:solidFill>
                  <a:srgbClr val="990033"/>
                </a:solidFill>
              </a:rPr>
              <a:t> </a:t>
            </a:r>
            <a:r>
              <a:rPr lang="en-US" dirty="0"/>
              <a:t>on:</a:t>
            </a:r>
          </a:p>
          <a:p>
            <a:pPr marL="514350" lvl="0" indent="-514350">
              <a:buClr>
                <a:srgbClr val="002060"/>
              </a:buClr>
              <a:buFont typeface="+mj-lt"/>
              <a:buAutoNum type="arabicPeriod"/>
            </a:pPr>
            <a:r>
              <a:rPr lang="en-US" dirty="0"/>
              <a:t>Building of the temple </a:t>
            </a:r>
          </a:p>
          <a:p>
            <a:pPr marL="514350" lvl="0" indent="-514350">
              <a:buClr>
                <a:srgbClr val="002060"/>
              </a:buClr>
              <a:buFont typeface="+mj-lt"/>
              <a:buAutoNum type="arabicPeriod"/>
            </a:pPr>
            <a:r>
              <a:rPr lang="en-US" dirty="0" err="1"/>
              <a:t>Levitical</a:t>
            </a:r>
            <a:r>
              <a:rPr lang="en-US" dirty="0"/>
              <a:t> instructions for the sacrifices and offerings </a:t>
            </a:r>
            <a:br>
              <a:rPr lang="en-US" dirty="0"/>
            </a:br>
            <a:r>
              <a:rPr lang="en-US" sz="2200" dirty="0">
                <a:solidFill>
                  <a:srgbClr val="0070C0"/>
                </a:solidFill>
              </a:rPr>
              <a:t>[according to Moses, a man of Yahuah].</a:t>
            </a:r>
            <a:br>
              <a:rPr lang="en-US" sz="2200" dirty="0">
                <a:solidFill>
                  <a:srgbClr val="0070C0"/>
                </a:solidFill>
              </a:rPr>
            </a:br>
            <a:endParaRPr lang="en-US" sz="2200" dirty="0"/>
          </a:p>
          <a:p>
            <a:pPr marL="0" indent="0">
              <a:buNone/>
            </a:pPr>
            <a:r>
              <a:rPr lang="en-US" b="1" dirty="0">
                <a:solidFill>
                  <a:srgbClr val="7030A0"/>
                </a:solidFill>
              </a:rPr>
              <a:t>1 Chron 22:5&gt; </a:t>
            </a:r>
            <a:r>
              <a:rPr lang="en-US" sz="2600" dirty="0"/>
              <a:t>David begins to make preparations for the building of the Temple as Solomon is inexperienced.</a:t>
            </a:r>
          </a:p>
          <a:p>
            <a:pPr marL="0" lvl="0" indent="0">
              <a:buNone/>
            </a:pPr>
            <a:r>
              <a:rPr lang="en-US" b="1" dirty="0">
                <a:solidFill>
                  <a:srgbClr val="7030A0"/>
                </a:solidFill>
              </a:rPr>
              <a:t>1 Chron 22:12&gt; </a:t>
            </a:r>
            <a:r>
              <a:rPr lang="en-US" sz="2600" dirty="0"/>
              <a:t>Solomon is commanded to </a:t>
            </a:r>
            <a:r>
              <a:rPr lang="en-US" sz="2600" dirty="0">
                <a:solidFill>
                  <a:srgbClr val="0070C0"/>
                </a:solidFill>
              </a:rPr>
              <a:t>observe the laws Yahuah gave to Moses, a man of Yahuah.</a:t>
            </a:r>
          </a:p>
          <a:p>
            <a:pPr marL="0" lvl="0" indent="0">
              <a:buNone/>
            </a:pPr>
            <a:r>
              <a:rPr lang="en-US" b="1" dirty="0">
                <a:solidFill>
                  <a:srgbClr val="7030A0"/>
                </a:solidFill>
              </a:rPr>
              <a:t>1 Chron 22:13&gt; </a:t>
            </a:r>
            <a:r>
              <a:rPr lang="en-US" b="1" dirty="0"/>
              <a:t>… </a:t>
            </a:r>
            <a:r>
              <a:rPr lang="en-US" sz="2600" dirty="0"/>
              <a:t>David </a:t>
            </a:r>
            <a:r>
              <a:rPr lang="en-US" sz="2600" u="sng" dirty="0"/>
              <a:t>repeats</a:t>
            </a:r>
            <a:r>
              <a:rPr lang="en-US" sz="2600" dirty="0"/>
              <a:t> to </a:t>
            </a:r>
            <a:r>
              <a:rPr lang="en-US" sz="2600" dirty="0">
                <a:solidFill>
                  <a:srgbClr val="0070C0"/>
                </a:solidFill>
              </a:rPr>
              <a:t>observe the laws </a:t>
            </a:r>
            <a:br>
              <a:rPr lang="en-US" sz="2600" dirty="0">
                <a:solidFill>
                  <a:srgbClr val="0070C0"/>
                </a:solidFill>
              </a:rPr>
            </a:br>
            <a:r>
              <a:rPr lang="en-US" sz="2600" dirty="0">
                <a:solidFill>
                  <a:srgbClr val="0070C0"/>
                </a:solidFill>
              </a:rPr>
              <a:t>Yahuah gave to Moses.</a:t>
            </a:r>
          </a:p>
        </p:txBody>
      </p:sp>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t>35</a:t>
            </a:fld>
            <a:endParaRPr lang="en-US"/>
          </a:p>
        </p:txBody>
      </p:sp>
      <p:pic>
        <p:nvPicPr>
          <p:cNvPr id="1028" name="Picture 4" descr="F:\Moon-Month Study July 2016\Moon Art for PPT\prophets\king david flipped edit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79" y="1676401"/>
            <a:ext cx="1555683" cy="2251075"/>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9" name="Picture 2" descr="C:\Users\Rae\Desktop\gold star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93539">
            <a:off x="24868" y="3578835"/>
            <a:ext cx="1016000" cy="910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21938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anim calcmode="lin" valueType="num">
                                      <p:cBhvr>
                                        <p:cTn id="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1000"/>
                                        <p:tgtEl>
                                          <p:spTgt spid="4">
                                            <p:txEl>
                                              <p:pRg st="5" end="5"/>
                                            </p:txEl>
                                          </p:spTgt>
                                        </p:tgtEl>
                                      </p:cBhvr>
                                    </p:animEffect>
                                    <p:anim calcmode="lin" valueType="num">
                                      <p:cBhvr>
                                        <p:cTn id="2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73050"/>
            <a:ext cx="11277600" cy="86995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chemeClr val="accent2">
                    <a:lumMod val="50000"/>
                  </a:schemeClr>
                </a:solidFill>
                <a:effectLst>
                  <a:outerShdw blurRad="50800" dist="39000" dir="5460000" algn="tl">
                    <a:srgbClr val="000000">
                      <a:alpha val="38000"/>
                    </a:srgbClr>
                  </a:outerShdw>
                </a:effectLst>
              </a:rPr>
              <a:t>1015 BC   </a:t>
            </a:r>
            <a:r>
              <a:rPr lang="en-US" b="1" dirty="0">
                <a:ln w="11430"/>
                <a:solidFill>
                  <a:srgbClr val="7030A0"/>
                </a:solidFill>
                <a:effectLst>
                  <a:outerShdw blurRad="50800" dist="39000" dir="5460000" algn="tl">
                    <a:srgbClr val="000000">
                      <a:alpha val="38000"/>
                    </a:srgbClr>
                  </a:outerShdw>
                </a:effectLst>
              </a:rPr>
              <a:t>King David’s </a:t>
            </a:r>
            <a:r>
              <a:rPr lang="en-US" b="1" dirty="0">
                <a:ln w="11430"/>
                <a:solidFill>
                  <a:srgbClr val="0070C0"/>
                </a:solidFill>
                <a:effectLst>
                  <a:outerShdw blurRad="50800" dist="39000" dir="5460000" algn="tl">
                    <a:srgbClr val="000000">
                      <a:alpha val="38000"/>
                    </a:srgbClr>
                  </a:outerShdw>
                </a:effectLst>
              </a:rPr>
              <a:t>Instructions to </a:t>
            </a:r>
            <a:r>
              <a:rPr lang="en-US" b="1" dirty="0">
                <a:ln w="11430"/>
                <a:solidFill>
                  <a:srgbClr val="7030A0"/>
                </a:solidFill>
                <a:effectLst>
                  <a:outerShdw blurRad="50800" dist="39000" dir="5460000" algn="tl">
                    <a:srgbClr val="000000">
                      <a:alpha val="38000"/>
                    </a:srgbClr>
                  </a:outerShdw>
                </a:effectLst>
              </a:rPr>
              <a:t>Solomon</a:t>
            </a:r>
          </a:p>
        </p:txBody>
      </p:sp>
      <p:sp>
        <p:nvSpPr>
          <p:cNvPr id="3" name="Text Placeholder 2"/>
          <p:cNvSpPr>
            <a:spLocks noGrp="1"/>
          </p:cNvSpPr>
          <p:nvPr>
            <p:ph type="body" idx="2"/>
          </p:nvPr>
        </p:nvSpPr>
        <p:spPr>
          <a:xfrm>
            <a:off x="711200" y="4191000"/>
            <a:ext cx="2235200" cy="2133600"/>
          </a:xfrm>
          <a:scene3d>
            <a:camera prst="orthographicFront"/>
            <a:lightRig rig="threePt" dir="t"/>
          </a:scene3d>
          <a:sp3d>
            <a:bevelT w="152400" h="50800" prst="softRound"/>
          </a:sp3d>
        </p:spPr>
        <p:txBody>
          <a:bodyPr>
            <a:noAutofit/>
          </a:bodyPr>
          <a:lstStyle/>
          <a:p>
            <a:pPr algn="ctr"/>
            <a:r>
              <a:rPr lang="en-US" sz="2300" b="1" dirty="0">
                <a:solidFill>
                  <a:srgbClr val="002060"/>
                </a:solidFill>
              </a:rPr>
              <a:t>King David’s Instructions to Solomon to Rule/Reign by Torah</a:t>
            </a:r>
          </a:p>
        </p:txBody>
      </p:sp>
      <p:sp>
        <p:nvSpPr>
          <p:cNvPr id="4" name="Content Placeholder 3"/>
          <p:cNvSpPr>
            <a:spLocks noGrp="1"/>
          </p:cNvSpPr>
          <p:nvPr>
            <p:ph sz="quarter" idx="1"/>
          </p:nvPr>
        </p:nvSpPr>
        <p:spPr>
          <a:xfrm>
            <a:off x="3149600" y="1600200"/>
            <a:ext cx="8534400" cy="5029200"/>
          </a:xfrm>
        </p:spPr>
        <p:txBody>
          <a:bodyPr>
            <a:normAutofit/>
            <a:scene3d>
              <a:camera prst="orthographicFront"/>
              <a:lightRig rig="threePt" dir="t"/>
            </a:scene3d>
            <a:sp3d extrusionH="57150">
              <a:bevelT w="38100" h="38100" prst="angle"/>
            </a:sp3d>
          </a:bodyPr>
          <a:lstStyle/>
          <a:p>
            <a:pPr marL="0" lvl="0" indent="0">
              <a:buNone/>
            </a:pPr>
            <a:r>
              <a:rPr lang="en-US" dirty="0">
                <a:solidFill>
                  <a:srgbClr val="00B0F0"/>
                </a:solidFill>
                <a:effectLst>
                  <a:outerShdw blurRad="38100" dist="38100" dir="2700000" algn="tl">
                    <a:srgbClr val="000000">
                      <a:alpha val="43137"/>
                    </a:srgbClr>
                  </a:outerShdw>
                </a:effectLst>
              </a:rPr>
              <a:t>King David </a:t>
            </a:r>
            <a:r>
              <a:rPr lang="en-US" sz="1900" dirty="0">
                <a:solidFill>
                  <a:srgbClr val="0070C0"/>
                </a:solidFill>
              </a:rPr>
              <a:t>[a man of Yahuah] </a:t>
            </a:r>
            <a:r>
              <a:rPr lang="en-US" dirty="0"/>
              <a:t>also instructed</a:t>
            </a:r>
            <a:r>
              <a:rPr lang="en-US" b="1" dirty="0"/>
              <a:t> </a:t>
            </a:r>
            <a:r>
              <a:rPr lang="en-US" dirty="0">
                <a:solidFill>
                  <a:srgbClr val="7030A0"/>
                </a:solidFill>
              </a:rPr>
              <a:t>King Solomon </a:t>
            </a:r>
            <a:r>
              <a:rPr lang="en-US" dirty="0"/>
              <a:t>to follow the statutes, commandments and judgments </a:t>
            </a:r>
            <a:r>
              <a:rPr lang="en-US" sz="2200" dirty="0">
                <a:solidFill>
                  <a:srgbClr val="0070C0"/>
                </a:solidFill>
              </a:rPr>
              <a:t>[according to Moses, a man of Yahuah].</a:t>
            </a:r>
            <a:br>
              <a:rPr lang="en-US" sz="2200" dirty="0">
                <a:solidFill>
                  <a:srgbClr val="0070C0"/>
                </a:solidFill>
              </a:rPr>
            </a:br>
            <a:endParaRPr lang="en-US" sz="1200" dirty="0"/>
          </a:p>
          <a:p>
            <a:pPr marL="0" indent="0">
              <a:buNone/>
            </a:pPr>
            <a:r>
              <a:rPr lang="en-US" sz="2600" b="1" dirty="0">
                <a:solidFill>
                  <a:srgbClr val="002060"/>
                </a:solidFill>
              </a:rPr>
              <a:t>1 Kings 2:1,3 </a:t>
            </a:r>
            <a:r>
              <a:rPr lang="en-US" sz="2000" dirty="0">
                <a:solidFill>
                  <a:schemeClr val="tx1">
                    <a:lumMod val="65000"/>
                    <a:lumOff val="35000"/>
                  </a:schemeClr>
                </a:solidFill>
              </a:rPr>
              <a:t>[a reminder from King David]</a:t>
            </a:r>
          </a:p>
          <a:p>
            <a:pPr marL="0" indent="0">
              <a:buNone/>
            </a:pPr>
            <a:r>
              <a:rPr lang="en-US" sz="2600" dirty="0"/>
              <a:t>Now the days of David drew near that he should die, and he charged Solomon his son, saying: </a:t>
            </a:r>
            <a:br>
              <a:rPr lang="en-US" sz="2600" dirty="0"/>
            </a:br>
            <a:r>
              <a:rPr lang="en-US" sz="2600" b="1" dirty="0">
                <a:solidFill>
                  <a:srgbClr val="002060"/>
                </a:solidFill>
              </a:rPr>
              <a:t>3</a:t>
            </a:r>
            <a:r>
              <a:rPr lang="en-US" sz="2600" dirty="0"/>
              <a:t>  And </a:t>
            </a:r>
            <a:r>
              <a:rPr lang="en-US" sz="2600" b="1" u="sng" dirty="0">
                <a:solidFill>
                  <a:srgbClr val="0070C0"/>
                </a:solidFill>
              </a:rPr>
              <a:t>keep</a:t>
            </a:r>
            <a:r>
              <a:rPr lang="en-US" sz="2600" dirty="0">
                <a:solidFill>
                  <a:srgbClr val="0070C0"/>
                </a:solidFill>
              </a:rPr>
              <a:t> the charge of Yahuah </a:t>
            </a:r>
            <a:r>
              <a:rPr lang="en-US" sz="2600" dirty="0"/>
              <a:t>your Elohim: </a:t>
            </a:r>
            <a:br>
              <a:rPr lang="en-US" sz="2600" dirty="0"/>
            </a:br>
            <a:r>
              <a:rPr lang="en-US" sz="2600" dirty="0"/>
              <a:t>to </a:t>
            </a:r>
            <a:r>
              <a:rPr lang="en-US" sz="2600" u="sng" dirty="0">
                <a:solidFill>
                  <a:srgbClr val="8A0045"/>
                </a:solidFill>
              </a:rPr>
              <a:t>walk in His ways</a:t>
            </a:r>
            <a:r>
              <a:rPr lang="en-US" sz="2600" dirty="0">
                <a:solidFill>
                  <a:srgbClr val="8A0045"/>
                </a:solidFill>
              </a:rPr>
              <a:t>, </a:t>
            </a:r>
            <a:r>
              <a:rPr lang="en-US" sz="2600" dirty="0"/>
              <a:t>to </a:t>
            </a:r>
            <a:r>
              <a:rPr lang="en-US" sz="2600" b="1" u="sng" dirty="0">
                <a:solidFill>
                  <a:srgbClr val="0070C0"/>
                </a:solidFill>
              </a:rPr>
              <a:t>keep</a:t>
            </a:r>
            <a:r>
              <a:rPr lang="en-US" sz="2600" dirty="0">
                <a:solidFill>
                  <a:srgbClr val="0070C0"/>
                </a:solidFill>
              </a:rPr>
              <a:t> His statutes, His commandments, His judgments, and His testimonies, </a:t>
            </a:r>
            <a:r>
              <a:rPr lang="en-US" sz="2600" dirty="0">
                <a:solidFill>
                  <a:srgbClr val="006600"/>
                </a:solidFill>
              </a:rPr>
              <a:t>as it is written </a:t>
            </a:r>
            <a:r>
              <a:rPr lang="en-US" sz="2600" u="sng" dirty="0">
                <a:solidFill>
                  <a:srgbClr val="006600"/>
                </a:solidFill>
              </a:rPr>
              <a:t>in the Law of Moses</a:t>
            </a:r>
            <a:r>
              <a:rPr lang="en-US" sz="2600" dirty="0">
                <a:solidFill>
                  <a:srgbClr val="006600"/>
                </a:solidFill>
              </a:rPr>
              <a:t> …  </a:t>
            </a:r>
            <a:r>
              <a:rPr lang="en-US" sz="2100" i="1" dirty="0"/>
              <a:t>NKJV</a:t>
            </a:r>
            <a:endParaRPr lang="en-US" sz="2600" i="1" dirty="0"/>
          </a:p>
        </p:txBody>
      </p:sp>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t>36</a:t>
            </a:fld>
            <a:endParaRPr lang="en-US"/>
          </a:p>
        </p:txBody>
      </p:sp>
      <p:pic>
        <p:nvPicPr>
          <p:cNvPr id="1028" name="Picture 4" descr="F:\Moon-Month Study July 2016\Moon Art for PPT\prophets\king david flipped edit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76401"/>
            <a:ext cx="1637427" cy="2251075"/>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9" name="Picture 2" descr="C:\Users\Rae\Desktop\gold star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93539">
            <a:off x="315424" y="3622099"/>
            <a:ext cx="1016000" cy="897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27269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3EB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953000"/>
            <a:ext cx="11896846" cy="1752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rgbClr val="0070C0"/>
                </a:solidFill>
                <a:effectLst>
                  <a:outerShdw blurRad="50800" dist="39000" dir="5460000" algn="tl">
                    <a:srgbClr val="000000">
                      <a:alpha val="38000"/>
                    </a:srgbClr>
                  </a:outerShdw>
                </a:effectLst>
              </a:rPr>
              <a:t>Nowhere in Torah does </a:t>
            </a:r>
            <a:r>
              <a:rPr lang="en-US" sz="4000" b="1" dirty="0">
                <a:ln w="11430"/>
                <a:solidFill>
                  <a:srgbClr val="C00000"/>
                </a:solidFill>
                <a:effectLst>
                  <a:outerShdw blurRad="50800" dist="39000" dir="5460000" algn="tl">
                    <a:srgbClr val="000000">
                      <a:alpha val="38000"/>
                    </a:srgbClr>
                  </a:outerShdw>
                </a:effectLst>
              </a:rPr>
              <a:t>Moses</a:t>
            </a:r>
            <a:r>
              <a:rPr lang="en-US" sz="4000" b="1" dirty="0">
                <a:ln w="11430"/>
                <a:solidFill>
                  <a:srgbClr val="0070C0"/>
                </a:solidFill>
                <a:effectLst>
                  <a:outerShdw blurRad="50800" dist="39000" dir="5460000" algn="tl">
                    <a:srgbClr val="000000">
                      <a:alpha val="38000"/>
                    </a:srgbClr>
                  </a:outerShdw>
                </a:effectLst>
              </a:rPr>
              <a:t> give instructions </a:t>
            </a:r>
            <a:br>
              <a:rPr lang="en-US" sz="4000" b="1" dirty="0">
                <a:ln w="11430"/>
                <a:solidFill>
                  <a:srgbClr val="0070C0"/>
                </a:solidFill>
                <a:effectLst>
                  <a:outerShdw blurRad="50800" dist="39000" dir="5460000" algn="tl">
                    <a:srgbClr val="000000">
                      <a:alpha val="38000"/>
                    </a:srgbClr>
                  </a:outerShdw>
                </a:effectLst>
              </a:rPr>
            </a:br>
            <a:r>
              <a:rPr lang="en-US" sz="4000" b="1" dirty="0">
                <a:ln w="11430"/>
                <a:solidFill>
                  <a:srgbClr val="0070C0"/>
                </a:solidFill>
                <a:effectLst>
                  <a:outerShdw blurRad="50800" dist="39000" dir="5460000" algn="tl">
                    <a:srgbClr val="000000">
                      <a:alpha val="38000"/>
                    </a:srgbClr>
                  </a:outerShdw>
                </a:effectLst>
              </a:rPr>
              <a:t>for sacrifices on the </a:t>
            </a:r>
            <a:r>
              <a:rPr lang="en-US" sz="4000" b="1" dirty="0">
                <a:ln w="11430"/>
                <a:solidFill>
                  <a:srgbClr val="FF0000"/>
                </a:solidFill>
                <a:effectLst>
                  <a:outerShdw blurRad="50800" dist="39000" dir="5460000" algn="tl">
                    <a:srgbClr val="000000">
                      <a:alpha val="38000"/>
                    </a:srgbClr>
                  </a:outerShdw>
                </a:effectLst>
              </a:rPr>
              <a:t>“new moons”! </a:t>
            </a:r>
          </a:p>
        </p:txBody>
      </p:sp>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37</a:t>
            </a:fld>
            <a:endParaRPr lang="en-US"/>
          </a:p>
        </p:txBody>
      </p:sp>
      <p:sp>
        <p:nvSpPr>
          <p:cNvPr id="11" name="Title 1"/>
          <p:cNvSpPr txBox="1">
            <a:spLocks/>
          </p:cNvSpPr>
          <p:nvPr/>
        </p:nvSpPr>
        <p:spPr>
          <a:xfrm>
            <a:off x="762000" y="268308"/>
            <a:ext cx="11240947" cy="869950"/>
          </a:xfrm>
          <a:prstGeom prst="rect">
            <a:avLst/>
          </a:prstGeom>
        </p:spPr>
        <p:txBody>
          <a:bodyPr vert="horz" anchor="ctr">
            <a:normAutofit fontScale="97500"/>
            <a:scene3d>
              <a:camera prst="orthographicFront"/>
              <a:lightRig rig="threePt" dir="t"/>
            </a:scene3d>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4500" b="1" dirty="0">
                <a:ln w="11430"/>
                <a:solidFill>
                  <a:schemeClr val="accent2">
                    <a:lumMod val="50000"/>
                  </a:schemeClr>
                </a:solidFill>
                <a:effectLst>
                  <a:outerShdw blurRad="50800" dist="39000" dir="5460000" algn="tl">
                    <a:srgbClr val="000000">
                      <a:alpha val="38000"/>
                    </a:srgbClr>
                  </a:outerShdw>
                </a:effectLst>
              </a:rPr>
              <a:t>1015</a:t>
            </a:r>
            <a:r>
              <a:rPr lang="en-US" b="1" dirty="0">
                <a:ln w="11430"/>
                <a:solidFill>
                  <a:schemeClr val="accent2">
                    <a:lumMod val="50000"/>
                  </a:schemeClr>
                </a:solidFill>
                <a:effectLst>
                  <a:outerShdw blurRad="50800" dist="39000" dir="5460000" algn="tl">
                    <a:srgbClr val="000000">
                      <a:alpha val="38000"/>
                    </a:srgbClr>
                  </a:outerShdw>
                </a:effectLst>
              </a:rPr>
              <a:t> BC    </a:t>
            </a:r>
            <a:r>
              <a:rPr lang="en-US" sz="4500" b="1" dirty="0">
                <a:ln w="11430"/>
                <a:solidFill>
                  <a:srgbClr val="7030A0"/>
                </a:solidFill>
                <a:effectLst>
                  <a:outerShdw blurRad="50800" dist="39000" dir="5460000" algn="tl">
                    <a:srgbClr val="000000">
                      <a:alpha val="38000"/>
                    </a:srgbClr>
                  </a:outerShdw>
                </a:effectLst>
              </a:rPr>
              <a:t>King Solomon  </a:t>
            </a:r>
            <a:r>
              <a:rPr lang="en-US" sz="3300" b="1" dirty="0">
                <a:ln w="11430"/>
                <a:solidFill>
                  <a:schemeClr val="accent2">
                    <a:lumMod val="50000"/>
                  </a:schemeClr>
                </a:solidFill>
                <a:effectLst>
                  <a:outerShdw blurRad="50800" dist="39000" dir="5460000" algn="tl">
                    <a:srgbClr val="000000">
                      <a:alpha val="38000"/>
                    </a:srgbClr>
                  </a:outerShdw>
                </a:effectLst>
              </a:rPr>
              <a:t>(Instructed by </a:t>
            </a:r>
            <a:r>
              <a:rPr lang="en-US" sz="3300" b="1" dirty="0">
                <a:ln w="11430"/>
                <a:solidFill>
                  <a:srgbClr val="7030A0"/>
                </a:solidFill>
                <a:effectLst>
                  <a:outerShdw blurRad="50800" dist="39000" dir="5460000" algn="tl">
                    <a:srgbClr val="000000">
                      <a:alpha val="38000"/>
                    </a:srgbClr>
                  </a:outerShdw>
                </a:effectLst>
              </a:rPr>
              <a:t>King David</a:t>
            </a:r>
            <a:r>
              <a:rPr lang="en-US" sz="3300" b="1" dirty="0">
                <a:ln w="11430"/>
                <a:solidFill>
                  <a:schemeClr val="accent2">
                    <a:lumMod val="50000"/>
                  </a:schemeClr>
                </a:solidFill>
                <a:effectLst>
                  <a:outerShdw blurRad="50800" dist="39000" dir="5460000" algn="tl">
                    <a:srgbClr val="000000">
                      <a:alpha val="38000"/>
                    </a:srgbClr>
                  </a:outerShdw>
                </a:effectLst>
              </a:rPr>
              <a:t>)</a:t>
            </a:r>
            <a:endParaRPr lang="en-US" sz="3300" b="1" dirty="0">
              <a:ln w="10541" cmpd="sng">
                <a:solidFill>
                  <a:schemeClr val="accent1">
                    <a:shade val="88000"/>
                    <a:satMod val="110000"/>
                  </a:schemeClr>
                </a:solidFill>
                <a:prstDash val="solid"/>
              </a:ln>
              <a:solidFill>
                <a:schemeClr val="accent2">
                  <a:lumMod val="50000"/>
                </a:schemeClr>
              </a:solidFill>
            </a:endParaRPr>
          </a:p>
        </p:txBody>
      </p:sp>
      <p:sp>
        <p:nvSpPr>
          <p:cNvPr id="9" name="Content Placeholder 3"/>
          <p:cNvSpPr txBox="1">
            <a:spLocks/>
          </p:cNvSpPr>
          <p:nvPr/>
        </p:nvSpPr>
        <p:spPr>
          <a:xfrm>
            <a:off x="2362200" y="1600200"/>
            <a:ext cx="9525000" cy="3352800"/>
          </a:xfrm>
          <a:prstGeom prst="rect">
            <a:avLst/>
          </a:prstGeom>
        </p:spPr>
        <p:txBody>
          <a:bodyPr vert="horz">
            <a:normAutofit fontScale="92500"/>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lvl="0" indent="0">
              <a:buNone/>
            </a:pPr>
            <a:r>
              <a:rPr lang="en-US" b="1" dirty="0">
                <a:solidFill>
                  <a:srgbClr val="7030A0"/>
                </a:solidFill>
              </a:rPr>
              <a:t>Solomon </a:t>
            </a:r>
            <a:r>
              <a:rPr lang="en-US" b="1" dirty="0">
                <a:solidFill>
                  <a:schemeClr val="bg1">
                    <a:lumMod val="50000"/>
                  </a:schemeClr>
                </a:solidFill>
              </a:rPr>
              <a:t>is made king by </a:t>
            </a:r>
            <a:r>
              <a:rPr lang="en-US" b="1" dirty="0">
                <a:solidFill>
                  <a:srgbClr val="7030A0"/>
                </a:solidFill>
              </a:rPr>
              <a:t>David. </a:t>
            </a:r>
            <a:r>
              <a:rPr lang="en-US" b="1" dirty="0">
                <a:solidFill>
                  <a:schemeClr val="bg1">
                    <a:lumMod val="50000"/>
                  </a:schemeClr>
                </a:solidFill>
              </a:rPr>
              <a:t>How would the instructions in </a:t>
            </a:r>
            <a:r>
              <a:rPr lang="en-US" b="1" dirty="0">
                <a:solidFill>
                  <a:srgbClr val="7030A0"/>
                </a:solidFill>
              </a:rPr>
              <a:t>1 Chron 23:31, </a:t>
            </a:r>
            <a:r>
              <a:rPr lang="en-US" b="1" dirty="0">
                <a:solidFill>
                  <a:schemeClr val="bg1">
                    <a:lumMod val="50000"/>
                  </a:schemeClr>
                </a:solidFill>
              </a:rPr>
              <a:t>read using new month</a:t>
            </a:r>
            <a:r>
              <a:rPr lang="en-US" b="1" u="sng" dirty="0">
                <a:solidFill>
                  <a:srgbClr val="FF0000"/>
                </a:solidFill>
              </a:rPr>
              <a:t>s</a:t>
            </a:r>
            <a:r>
              <a:rPr lang="en-US" b="1" dirty="0">
                <a:solidFill>
                  <a:schemeClr val="bg1">
                    <a:lumMod val="50000"/>
                  </a:schemeClr>
                </a:solidFill>
              </a:rPr>
              <a:t>? </a:t>
            </a:r>
            <a:br>
              <a:rPr lang="en-US" b="1" dirty="0">
                <a:solidFill>
                  <a:schemeClr val="bg1">
                    <a:lumMod val="50000"/>
                  </a:schemeClr>
                </a:solidFill>
              </a:rPr>
            </a:br>
            <a:endParaRPr lang="en-US" sz="2000" b="1" dirty="0">
              <a:solidFill>
                <a:schemeClr val="bg1">
                  <a:lumMod val="50000"/>
                </a:schemeClr>
              </a:solidFill>
            </a:endParaRPr>
          </a:p>
          <a:p>
            <a:pPr marL="0" lvl="0" indent="0">
              <a:buNone/>
            </a:pPr>
            <a:r>
              <a:rPr lang="en-US" b="1" dirty="0">
                <a:solidFill>
                  <a:srgbClr val="7030A0"/>
                </a:solidFill>
              </a:rPr>
              <a:t>1 Chron 23:31</a:t>
            </a:r>
            <a:r>
              <a:rPr lang="en-US" dirty="0">
                <a:solidFill>
                  <a:srgbClr val="7030A0"/>
                </a:solidFill>
              </a:rPr>
              <a:t> </a:t>
            </a:r>
            <a:r>
              <a:rPr lang="en-US" dirty="0"/>
              <a:t>And to offer all burnt sacrifices unto </a:t>
            </a:r>
            <a:r>
              <a:rPr lang="en-US" b="1" dirty="0">
                <a:solidFill>
                  <a:srgbClr val="0070C0"/>
                </a:solidFill>
              </a:rPr>
              <a:t>Yahuah</a:t>
            </a:r>
            <a:r>
              <a:rPr lang="en-US" dirty="0"/>
              <a:t> in the </a:t>
            </a:r>
            <a:r>
              <a:rPr lang="en-US" b="1" u="sng" dirty="0">
                <a:solidFill>
                  <a:srgbClr val="0070C0"/>
                </a:solidFill>
              </a:rPr>
              <a:t>sabbaths</a:t>
            </a:r>
            <a:r>
              <a:rPr lang="en-US" dirty="0">
                <a:solidFill>
                  <a:srgbClr val="0070C0"/>
                </a:solidFill>
              </a:rPr>
              <a:t>, </a:t>
            </a:r>
            <a:r>
              <a:rPr lang="en-US" dirty="0"/>
              <a:t>in the </a:t>
            </a:r>
            <a:r>
              <a:rPr lang="en-US" b="1" dirty="0">
                <a:solidFill>
                  <a:srgbClr val="00B0F0"/>
                </a:solidFill>
                <a:effectLst>
                  <a:outerShdw blurRad="69850" dist="43180" dir="5400000" sx="0" sy="0">
                    <a:srgbClr val="000000">
                      <a:alpha val="65000"/>
                    </a:srgbClr>
                  </a:outerShdw>
                </a:effectLst>
              </a:rPr>
              <a:t>new</a:t>
            </a:r>
            <a:r>
              <a:rPr lang="en-US" b="1" dirty="0">
                <a:solidFill>
                  <a:srgbClr val="FF0000"/>
                </a:solidFill>
                <a:effectLst>
                  <a:outerShdw blurRad="69850" dist="43180" dir="5400000" sx="0" sy="0">
                    <a:srgbClr val="000000">
                      <a:alpha val="65000"/>
                    </a:srgbClr>
                  </a:outerShdw>
                </a:effectLst>
              </a:rPr>
              <a:t> </a:t>
            </a:r>
            <a:r>
              <a:rPr lang="en-US" sz="1800" b="1" strike="sngStrike" dirty="0">
                <a:solidFill>
                  <a:srgbClr val="FF0000"/>
                </a:solidFill>
              </a:rPr>
              <a:t>MOONS</a:t>
            </a:r>
            <a:r>
              <a:rPr lang="en-US" b="1" dirty="0">
                <a:solidFill>
                  <a:srgbClr val="FF0000"/>
                </a:solidFill>
                <a:effectLst>
                  <a:outerShdw blurRad="69850" dist="43180" dir="5400000" sx="0" sy="0">
                    <a:srgbClr val="000000">
                      <a:alpha val="65000"/>
                    </a:srgbClr>
                  </a:outerShdw>
                </a:effectLst>
              </a:rPr>
              <a:t> </a:t>
            </a:r>
            <a:r>
              <a:rPr lang="en-US" b="1" dirty="0">
                <a:solidFill>
                  <a:srgbClr val="00B0F0"/>
                </a:solidFill>
                <a:effectLst>
                  <a:outerShdw blurRad="69850" dist="43180" dir="5400000" sx="0" sy="0">
                    <a:srgbClr val="000000">
                      <a:alpha val="65000"/>
                    </a:srgbClr>
                  </a:outerShdw>
                </a:effectLst>
              </a:rPr>
              <a:t>months</a:t>
            </a:r>
            <a:r>
              <a:rPr lang="en-US" b="1" dirty="0">
                <a:solidFill>
                  <a:srgbClr val="FF0000"/>
                </a:solidFill>
                <a:effectLst>
                  <a:outerShdw blurRad="69850" dist="43180" dir="5400000" sx="0" sy="0">
                    <a:srgbClr val="000000">
                      <a:alpha val="65000"/>
                    </a:srgbClr>
                  </a:outerShdw>
                </a:effectLst>
              </a:rPr>
              <a:t> </a:t>
            </a:r>
            <a:r>
              <a:rPr lang="en-US" sz="2200" dirty="0">
                <a:solidFill>
                  <a:schemeClr val="tx1">
                    <a:lumMod val="50000"/>
                    <a:lumOff val="50000"/>
                  </a:schemeClr>
                </a:solidFill>
              </a:rPr>
              <a:t>[H2320 &lt;</a:t>
            </a:r>
            <a:r>
              <a:rPr lang="en-US" sz="2200" dirty="0" err="1">
                <a:solidFill>
                  <a:schemeClr val="tx1">
                    <a:lumMod val="50000"/>
                    <a:lumOff val="50000"/>
                  </a:schemeClr>
                </a:solidFill>
              </a:rPr>
              <a:t>chodesh</a:t>
            </a:r>
            <a:r>
              <a:rPr lang="en-US" sz="2200" dirty="0">
                <a:solidFill>
                  <a:schemeClr val="tx1">
                    <a:lumMod val="50000"/>
                    <a:lumOff val="50000"/>
                  </a:schemeClr>
                </a:solidFill>
              </a:rPr>
              <a:t>&gt;]</a:t>
            </a:r>
            <a:r>
              <a:rPr lang="en-US" sz="2400" dirty="0">
                <a:solidFill>
                  <a:schemeClr val="tx1">
                    <a:lumMod val="50000"/>
                    <a:lumOff val="50000"/>
                  </a:schemeClr>
                </a:solidFill>
              </a:rPr>
              <a:t>, </a:t>
            </a:r>
            <a:r>
              <a:rPr lang="en-US" dirty="0"/>
              <a:t>and </a:t>
            </a:r>
            <a:r>
              <a:rPr lang="en-US" u="sng" dirty="0">
                <a:solidFill>
                  <a:srgbClr val="00B050"/>
                </a:solidFill>
              </a:rPr>
              <a:t>on the set </a:t>
            </a:r>
            <a:r>
              <a:rPr lang="en-US" b="1" u="sng" dirty="0">
                <a:solidFill>
                  <a:srgbClr val="00B050"/>
                </a:solidFill>
              </a:rPr>
              <a:t>feasts</a:t>
            </a:r>
            <a:r>
              <a:rPr lang="en-US" dirty="0">
                <a:solidFill>
                  <a:srgbClr val="00B050"/>
                </a:solidFill>
              </a:rPr>
              <a:t>, </a:t>
            </a:r>
            <a:r>
              <a:rPr lang="en-US" dirty="0"/>
              <a:t>by number, according to the order commanded unto them, continually before </a:t>
            </a:r>
            <a:r>
              <a:rPr lang="en-US" b="1" dirty="0">
                <a:solidFill>
                  <a:srgbClr val="0070C0"/>
                </a:solidFill>
              </a:rPr>
              <a:t>Yahuah.  </a:t>
            </a:r>
          </a:p>
        </p:txBody>
      </p:sp>
      <p:pic>
        <p:nvPicPr>
          <p:cNvPr id="16" name="Picture 3" descr="F:\Moon-Month Study July 2016\Moon Art for PPT\prophets\king solomon 2 ed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658648"/>
            <a:ext cx="1655708" cy="2075151"/>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34397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3EB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2400" y="4800600"/>
            <a:ext cx="7880630" cy="118491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rgbClr val="0070C0"/>
                </a:solidFill>
                <a:effectLst>
                  <a:outerShdw blurRad="50800" dist="39000" dir="5460000" algn="tl">
                    <a:srgbClr val="000000">
                      <a:alpha val="38000"/>
                    </a:srgbClr>
                  </a:outerShdw>
                </a:effectLst>
              </a:rPr>
              <a:t>Did </a:t>
            </a:r>
            <a:r>
              <a:rPr lang="en-US" sz="4000" b="1" dirty="0">
                <a:ln w="11430">
                  <a:solidFill>
                    <a:srgbClr val="990033"/>
                  </a:solidFill>
                </a:ln>
                <a:solidFill>
                  <a:srgbClr val="990033"/>
                </a:solidFill>
                <a:effectLst>
                  <a:outerShdw blurRad="50800" dist="39000" dir="5460000" algn="tl">
                    <a:srgbClr val="000000">
                      <a:alpha val="38000"/>
                    </a:srgbClr>
                  </a:outerShdw>
                </a:effectLst>
              </a:rPr>
              <a:t>Moses</a:t>
            </a:r>
            <a:r>
              <a:rPr lang="en-US" sz="4000" b="1" dirty="0">
                <a:ln w="11430"/>
                <a:solidFill>
                  <a:srgbClr val="0070C0"/>
                </a:solidFill>
                <a:effectLst>
                  <a:outerShdw blurRad="50800" dist="39000" dir="5460000" algn="tl">
                    <a:srgbClr val="000000">
                      <a:alpha val="38000"/>
                    </a:srgbClr>
                  </a:outerShdw>
                </a:effectLst>
              </a:rPr>
              <a:t> make provision </a:t>
            </a:r>
            <a:br>
              <a:rPr lang="en-US" sz="4000" b="1" dirty="0">
                <a:ln w="11430"/>
                <a:solidFill>
                  <a:srgbClr val="0070C0"/>
                </a:solidFill>
                <a:effectLst>
                  <a:outerShdw blurRad="50800" dist="39000" dir="5460000" algn="tl">
                    <a:srgbClr val="000000">
                      <a:alpha val="38000"/>
                    </a:srgbClr>
                  </a:outerShdw>
                </a:effectLst>
              </a:rPr>
            </a:br>
            <a:r>
              <a:rPr lang="en-US" sz="4000" b="1" dirty="0">
                <a:ln w="11430"/>
                <a:solidFill>
                  <a:srgbClr val="0070C0"/>
                </a:solidFill>
                <a:effectLst>
                  <a:outerShdw blurRad="50800" dist="39000" dir="5460000" algn="tl">
                    <a:srgbClr val="000000">
                      <a:alpha val="38000"/>
                    </a:srgbClr>
                  </a:outerShdw>
                </a:effectLst>
              </a:rPr>
              <a:t>for                    in any year?  </a:t>
            </a:r>
          </a:p>
        </p:txBody>
      </p:sp>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38</a:t>
            </a:fld>
            <a:endParaRPr lang="en-US"/>
          </a:p>
        </p:txBody>
      </p:sp>
      <p:sp>
        <p:nvSpPr>
          <p:cNvPr id="11" name="Title 1"/>
          <p:cNvSpPr txBox="1">
            <a:spLocks/>
          </p:cNvSpPr>
          <p:nvPr/>
        </p:nvSpPr>
        <p:spPr>
          <a:xfrm>
            <a:off x="457200" y="268308"/>
            <a:ext cx="11545747" cy="869950"/>
          </a:xfrm>
          <a:prstGeom prst="rect">
            <a:avLst/>
          </a:prstGeom>
        </p:spPr>
        <p:txBody>
          <a:bodyPr vert="horz" anchor="ctr">
            <a:normAutofit fontScale="97500" lnSpcReduction="10000"/>
            <a:scene3d>
              <a:camera prst="orthographicFront"/>
              <a:lightRig rig="threePt" dir="t"/>
            </a:scene3d>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5300" b="1" dirty="0">
                <a:ln w="11430"/>
                <a:solidFill>
                  <a:schemeClr val="accent2">
                    <a:lumMod val="50000"/>
                  </a:schemeClr>
                </a:solidFill>
                <a:effectLst>
                  <a:outerShdw blurRad="50800" dist="39000" dir="5460000" algn="tl">
                    <a:srgbClr val="000000">
                      <a:alpha val="38000"/>
                    </a:srgbClr>
                  </a:outerShdw>
                </a:effectLst>
              </a:rPr>
              <a:t>1015-1014</a:t>
            </a:r>
            <a:r>
              <a:rPr lang="en-US" b="1" dirty="0">
                <a:ln w="11430"/>
                <a:solidFill>
                  <a:schemeClr val="accent2">
                    <a:lumMod val="50000"/>
                  </a:schemeClr>
                </a:solidFill>
                <a:effectLst>
                  <a:outerShdw blurRad="50800" dist="39000" dir="5460000" algn="tl">
                    <a:srgbClr val="000000">
                      <a:alpha val="38000"/>
                    </a:srgbClr>
                  </a:outerShdw>
                </a:effectLst>
              </a:rPr>
              <a:t> BC   </a:t>
            </a:r>
            <a:r>
              <a:rPr lang="en-US" sz="4800" b="1" dirty="0">
                <a:ln w="11430"/>
                <a:solidFill>
                  <a:srgbClr val="7030A0"/>
                </a:solidFill>
                <a:effectLst>
                  <a:outerShdw blurRad="50800" dist="39000" dir="5460000" algn="tl">
                    <a:srgbClr val="000000">
                      <a:alpha val="38000"/>
                    </a:srgbClr>
                  </a:outerShdw>
                </a:effectLst>
              </a:rPr>
              <a:t>King Solomon’s Kingdom  </a:t>
            </a:r>
            <a:endParaRPr lang="en-US" sz="3300" b="1" dirty="0">
              <a:ln w="10541" cmpd="sng">
                <a:solidFill>
                  <a:schemeClr val="accent1">
                    <a:shade val="88000"/>
                    <a:satMod val="110000"/>
                  </a:schemeClr>
                </a:solidFill>
                <a:prstDash val="solid"/>
              </a:ln>
              <a:solidFill>
                <a:schemeClr val="accent2">
                  <a:lumMod val="50000"/>
                </a:schemeClr>
              </a:solidFill>
            </a:endParaRPr>
          </a:p>
        </p:txBody>
      </p:sp>
      <p:sp>
        <p:nvSpPr>
          <p:cNvPr id="9" name="Content Placeholder 3"/>
          <p:cNvSpPr txBox="1">
            <a:spLocks/>
          </p:cNvSpPr>
          <p:nvPr/>
        </p:nvSpPr>
        <p:spPr>
          <a:xfrm>
            <a:off x="2133600" y="1524000"/>
            <a:ext cx="9829800" cy="3771900"/>
          </a:xfrm>
          <a:prstGeom prst="rect">
            <a:avLst/>
          </a:prstGeom>
          <a:effectLst/>
        </p:spPr>
        <p:txBody>
          <a:bodyPr vert="horz">
            <a:normAutofit/>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lvl="0" indent="0">
              <a:lnSpc>
                <a:spcPct val="150000"/>
              </a:lnSpc>
              <a:buNone/>
            </a:pPr>
            <a:r>
              <a:rPr lang="en-US" sz="2600" dirty="0"/>
              <a:t>Solomon’s kingdom was well organized with “chief fathers and captains of thousands and hundreds, and their officers that served the king in any matter of the courses, </a:t>
            </a:r>
            <a:r>
              <a:rPr lang="en-US" sz="2600" b="1" dirty="0">
                <a:solidFill>
                  <a:srgbClr val="0070C0"/>
                </a:solidFill>
                <a:effectLst>
                  <a:outerShdw blurRad="69850" dist="43180" dir="5400000" sx="0" sy="0">
                    <a:srgbClr val="000000">
                      <a:alpha val="65000"/>
                    </a:srgbClr>
                  </a:outerShdw>
                </a:effectLst>
              </a:rPr>
              <a:t>which came in and went out month by month</a:t>
            </a:r>
            <a:r>
              <a:rPr lang="en-US" sz="2600" b="1" dirty="0">
                <a:solidFill>
                  <a:srgbClr val="C00000"/>
                </a:solidFill>
                <a:effectLst>
                  <a:outerShdw blurRad="69850" dist="43180" dir="5400000" sx="0" sy="0">
                    <a:srgbClr val="000000">
                      <a:alpha val="65000"/>
                    </a:srgbClr>
                  </a:outerShdw>
                </a:effectLst>
              </a:rPr>
              <a:t> </a:t>
            </a:r>
            <a:r>
              <a:rPr lang="en-US" sz="2000" dirty="0">
                <a:solidFill>
                  <a:schemeClr val="tx1">
                    <a:lumMod val="50000"/>
                    <a:lumOff val="50000"/>
                  </a:schemeClr>
                </a:solidFill>
              </a:rPr>
              <a:t>[H2320 &lt;</a:t>
            </a:r>
            <a:r>
              <a:rPr lang="en-US" sz="2000" dirty="0" err="1">
                <a:solidFill>
                  <a:schemeClr val="tx1">
                    <a:lumMod val="50000"/>
                    <a:lumOff val="50000"/>
                  </a:schemeClr>
                </a:solidFill>
              </a:rPr>
              <a:t>chodesh</a:t>
            </a:r>
            <a:r>
              <a:rPr lang="en-US" sz="2000" dirty="0">
                <a:solidFill>
                  <a:schemeClr val="tx1">
                    <a:lumMod val="50000"/>
                    <a:lumOff val="50000"/>
                  </a:schemeClr>
                </a:solidFill>
              </a:rPr>
              <a:t>&gt;] </a:t>
            </a:r>
            <a:r>
              <a:rPr lang="en-US" sz="2600" dirty="0"/>
              <a:t>throughout </a:t>
            </a:r>
            <a:br>
              <a:rPr lang="en-US" sz="2600" dirty="0"/>
            </a:br>
            <a:r>
              <a:rPr lang="en-US" sz="2600" b="1" u="heavy" dirty="0">
                <a:solidFill>
                  <a:srgbClr val="0070C0"/>
                </a:solidFill>
              </a:rPr>
              <a:t>all</a:t>
            </a:r>
            <a:r>
              <a:rPr lang="en-US" sz="2600" dirty="0">
                <a:solidFill>
                  <a:srgbClr val="0070C0"/>
                </a:solidFill>
              </a:rPr>
              <a:t> </a:t>
            </a:r>
            <a:r>
              <a:rPr lang="en-US" sz="2600" b="1" u="dbl" dirty="0">
                <a:solidFill>
                  <a:srgbClr val="0070C0"/>
                </a:solidFill>
                <a:effectLst>
                  <a:outerShdw blurRad="69850" dist="43180" dir="5400000" sx="0" sy="0">
                    <a:srgbClr val="000000">
                      <a:alpha val="65000"/>
                    </a:srgbClr>
                  </a:outerShdw>
                </a:effectLst>
              </a:rPr>
              <a:t>the months of the year</a:t>
            </a:r>
            <a:r>
              <a:rPr lang="en-US" sz="2600" dirty="0">
                <a:solidFill>
                  <a:srgbClr val="0070C0"/>
                </a:solidFill>
              </a:rPr>
              <a:t>, </a:t>
            </a:r>
            <a:r>
              <a:rPr lang="en-US" sz="2600" dirty="0"/>
              <a:t>of every course were twenty and four thousand.” </a:t>
            </a:r>
            <a:endParaRPr lang="en-US" sz="2600" i="1" dirty="0"/>
          </a:p>
        </p:txBody>
      </p:sp>
      <p:pic>
        <p:nvPicPr>
          <p:cNvPr id="7" name="Picture 3" descr="F:\Moon-Month Study July 2016\Moon Art for PPT\prophets\king solomon 2 ed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752599"/>
            <a:ext cx="1676400" cy="2101085"/>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8" name="Text Placeholder 7"/>
          <p:cNvSpPr txBox="1">
            <a:spLocks/>
          </p:cNvSpPr>
          <p:nvPr/>
        </p:nvSpPr>
        <p:spPr>
          <a:xfrm>
            <a:off x="457200" y="3962400"/>
            <a:ext cx="1524000" cy="2667000"/>
          </a:xfrm>
          <a:prstGeom prst="rect">
            <a:avLst/>
          </a:prstGeom>
          <a:solidFill>
            <a:schemeClr val="accent2"/>
          </a:solidFill>
          <a:scene3d>
            <a:camera prst="orthographicFront"/>
            <a:lightRig rig="threePt" dir="t"/>
          </a:scene3d>
          <a:sp3d>
            <a:bevelT w="152400" h="50800" prst="softRound"/>
          </a:sp3d>
        </p:spPr>
        <p:txBody>
          <a:bodyPr>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2000" b="1" dirty="0">
                <a:solidFill>
                  <a:srgbClr val="0070C0"/>
                </a:solidFill>
                <a:latin typeface="Comic Sans MS" pitchFamily="66" charset="0"/>
              </a:rPr>
              <a:t>See </a:t>
            </a:r>
            <a:br>
              <a:rPr lang="en-US" sz="2000" b="1" dirty="0">
                <a:solidFill>
                  <a:srgbClr val="0070C0"/>
                </a:solidFill>
                <a:latin typeface="Comic Sans MS" pitchFamily="66" charset="0"/>
              </a:rPr>
            </a:br>
            <a:r>
              <a:rPr lang="en-US" sz="2000" b="1" dirty="0">
                <a:solidFill>
                  <a:srgbClr val="0070C0"/>
                </a:solidFill>
                <a:latin typeface="Comic Sans MS" pitchFamily="66" charset="0"/>
              </a:rPr>
              <a:t>1 Chron 27:1-15</a:t>
            </a:r>
          </a:p>
          <a:p>
            <a:pPr marL="0" indent="0" algn="ctr">
              <a:buNone/>
            </a:pPr>
            <a:r>
              <a:rPr lang="en-US" sz="2000" b="1" dirty="0">
                <a:solidFill>
                  <a:srgbClr val="00B0F0"/>
                </a:solidFill>
                <a:latin typeface="Comic Sans MS" pitchFamily="66" charset="0"/>
              </a:rPr>
              <a:t>Solomon names 12 captains for each year!</a:t>
            </a:r>
            <a:endParaRPr lang="en-US" b="1" dirty="0">
              <a:solidFill>
                <a:srgbClr val="C00000"/>
              </a:solidFill>
            </a:endParaRPr>
          </a:p>
        </p:txBody>
      </p:sp>
      <p:pic>
        <p:nvPicPr>
          <p:cNvPr id="4098" name="Picture 2" descr="F:\Moon study\Moon PPTs\#19T4 - Moon Pt 3  H3842-7720-3391  7-20-18\13th cover u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59640" y="5029199"/>
            <a:ext cx="1854200" cy="123759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F:\Moon study\a-13th-month-post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5425440"/>
            <a:ext cx="1905000" cy="12725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14532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1" presetClass="entr" presetSubtype="3" fill="hold" nodeType="afterEffect">
                                  <p:stCondLst>
                                    <p:cond delay="0"/>
                                  </p:stCondLst>
                                  <p:childTnLst>
                                    <p:set>
                                      <p:cBhvr>
                                        <p:cTn id="17" dur="1" fill="hold">
                                          <p:stCondLst>
                                            <p:cond delay="0"/>
                                          </p:stCondLst>
                                        </p:cTn>
                                        <p:tgtEl>
                                          <p:spTgt spid="4099"/>
                                        </p:tgtEl>
                                        <p:attrNameLst>
                                          <p:attrName>style.visibility</p:attrName>
                                        </p:attrNameLst>
                                      </p:cBhvr>
                                      <p:to>
                                        <p:strVal val="visible"/>
                                      </p:to>
                                    </p:set>
                                    <p:animEffect transition="in" filter="wheel(3)">
                                      <p:cBhvr>
                                        <p:cTn id="18"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t="-9000" b="-9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533400" y="1551546"/>
            <a:ext cx="4572000" cy="5039833"/>
          </a:xfrm>
        </p:spPr>
        <p:txBody>
          <a:bodyPr>
            <a:noAutofit/>
            <a:scene3d>
              <a:camera prst="orthographicFront"/>
              <a:lightRig rig="threePt" dir="t"/>
            </a:scene3d>
            <a:sp3d extrusionH="57150">
              <a:bevelT h="25400" prst="softRound"/>
            </a:sp3d>
          </a:bodyPr>
          <a:lstStyle/>
          <a:p>
            <a:pPr marL="0" lvl="0" indent="0">
              <a:lnSpc>
                <a:spcPts val="2300"/>
              </a:lnSpc>
              <a:spcAft>
                <a:spcPts val="1200"/>
              </a:spcAft>
              <a:buNone/>
            </a:pPr>
            <a:r>
              <a:rPr lang="en-US" sz="1600" dirty="0"/>
              <a:t>1.  Now the children of Israel after their number, to wit, the chief fathers and captains of thousands and hundreds, and their officers that served the king in any matter of the courses, </a:t>
            </a:r>
            <a:r>
              <a:rPr lang="en-US" sz="1600" b="1" dirty="0">
                <a:solidFill>
                  <a:srgbClr val="C00000"/>
                </a:solidFill>
                <a:effectLst>
                  <a:outerShdw blurRad="69850" dist="43180" dir="5400000" sx="0" sy="0">
                    <a:srgbClr val="000000">
                      <a:alpha val="65000"/>
                    </a:srgbClr>
                  </a:outerShdw>
                </a:effectLst>
              </a:rPr>
              <a:t>which came in and went out month by month </a:t>
            </a:r>
            <a:r>
              <a:rPr lang="en-US" sz="1100" dirty="0"/>
              <a:t>[H2320 &lt;</a:t>
            </a:r>
            <a:r>
              <a:rPr lang="en-US" sz="1100" dirty="0" err="1"/>
              <a:t>chodesh</a:t>
            </a:r>
            <a:r>
              <a:rPr lang="en-US" sz="1100" dirty="0"/>
              <a:t>&gt;] </a:t>
            </a:r>
            <a:r>
              <a:rPr lang="en-US" sz="1600" dirty="0"/>
              <a:t>throughout </a:t>
            </a:r>
            <a:r>
              <a:rPr lang="en-US" sz="1600" b="1" u="heavy" dirty="0">
                <a:solidFill>
                  <a:srgbClr val="C00000"/>
                </a:solidFill>
              </a:rPr>
              <a:t>all</a:t>
            </a:r>
            <a:r>
              <a:rPr lang="en-US" sz="1600" dirty="0">
                <a:solidFill>
                  <a:srgbClr val="C00000"/>
                </a:solidFill>
              </a:rPr>
              <a:t> </a:t>
            </a:r>
            <a:r>
              <a:rPr lang="en-US" sz="1600" b="1" u="dbl" dirty="0">
                <a:solidFill>
                  <a:srgbClr val="C00000"/>
                </a:solidFill>
                <a:effectLst>
                  <a:outerShdw blurRad="69850" dist="43180" dir="5400000" sx="0" sy="0">
                    <a:srgbClr val="000000">
                      <a:alpha val="65000"/>
                    </a:srgbClr>
                  </a:outerShdw>
                </a:effectLst>
              </a:rPr>
              <a:t>the months of the year</a:t>
            </a:r>
            <a:r>
              <a:rPr lang="en-US" sz="1600" dirty="0">
                <a:solidFill>
                  <a:srgbClr val="C00000"/>
                </a:solidFill>
              </a:rPr>
              <a:t>,</a:t>
            </a:r>
            <a:r>
              <a:rPr lang="en-US" sz="1600" dirty="0"/>
              <a:t> of every course were twenty and four thousand [24,000].  </a:t>
            </a:r>
          </a:p>
          <a:p>
            <a:pPr marL="0" lvl="0" indent="0">
              <a:buNone/>
            </a:pPr>
            <a:r>
              <a:rPr lang="en-US" sz="1600" dirty="0"/>
              <a:t>2.  Over the first course for the </a:t>
            </a:r>
            <a:r>
              <a:rPr lang="en-US" sz="1600" b="1" dirty="0">
                <a:solidFill>
                  <a:srgbClr val="C00000"/>
                </a:solidFill>
              </a:rPr>
              <a:t>first month </a:t>
            </a:r>
            <a:r>
              <a:rPr lang="en-US" sz="1100" dirty="0"/>
              <a:t>[H2320 &lt;</a:t>
            </a:r>
            <a:r>
              <a:rPr lang="en-US" sz="1100" dirty="0" err="1"/>
              <a:t>chodesh</a:t>
            </a:r>
            <a:r>
              <a:rPr lang="en-US" sz="1100" dirty="0">
                <a:solidFill>
                  <a:schemeClr val="tx1">
                    <a:lumMod val="65000"/>
                    <a:lumOff val="35000"/>
                  </a:schemeClr>
                </a:solidFill>
              </a:rPr>
              <a:t>&gt;] </a:t>
            </a:r>
            <a:r>
              <a:rPr lang="en-US" sz="1600" dirty="0"/>
              <a:t>was </a:t>
            </a:r>
            <a:r>
              <a:rPr lang="en-US" sz="1600" dirty="0" err="1"/>
              <a:t>Jashobeam</a:t>
            </a:r>
            <a:r>
              <a:rPr lang="en-US" sz="1600" dirty="0"/>
              <a:t> …   </a:t>
            </a:r>
          </a:p>
          <a:p>
            <a:pPr marL="0" lvl="0" indent="0">
              <a:buNone/>
            </a:pPr>
            <a:r>
              <a:rPr lang="en-US" sz="1600" dirty="0"/>
              <a:t>4.  And over the course of the </a:t>
            </a:r>
            <a:r>
              <a:rPr lang="en-US" sz="1600" b="1" dirty="0">
                <a:solidFill>
                  <a:srgbClr val="C00000"/>
                </a:solidFill>
              </a:rPr>
              <a:t>second month</a:t>
            </a:r>
            <a:r>
              <a:rPr lang="en-US" sz="1600" dirty="0"/>
              <a:t> was </a:t>
            </a:r>
            <a:r>
              <a:rPr lang="en-US" sz="1600" dirty="0" err="1"/>
              <a:t>Dodai</a:t>
            </a:r>
            <a:r>
              <a:rPr lang="en-US" sz="1600" dirty="0"/>
              <a:t> …  </a:t>
            </a:r>
          </a:p>
          <a:p>
            <a:pPr marL="0" lvl="0" indent="0">
              <a:buNone/>
            </a:pPr>
            <a:r>
              <a:rPr lang="en-US" sz="1600" dirty="0"/>
              <a:t>5.  The third captain of the host for the </a:t>
            </a:r>
            <a:r>
              <a:rPr lang="en-US" sz="1600" b="1" dirty="0">
                <a:solidFill>
                  <a:srgbClr val="C00000"/>
                </a:solidFill>
              </a:rPr>
              <a:t>third month</a:t>
            </a:r>
            <a:r>
              <a:rPr lang="en-US" sz="1600" dirty="0">
                <a:solidFill>
                  <a:srgbClr val="C00000"/>
                </a:solidFill>
              </a:rPr>
              <a:t> </a:t>
            </a:r>
            <a:r>
              <a:rPr lang="en-US" sz="1600" dirty="0"/>
              <a:t>was </a:t>
            </a:r>
            <a:r>
              <a:rPr lang="en-US" sz="1600" dirty="0" err="1"/>
              <a:t>Benaiah</a:t>
            </a:r>
            <a:r>
              <a:rPr lang="en-US" sz="1600" dirty="0"/>
              <a:t> …  </a:t>
            </a:r>
          </a:p>
          <a:p>
            <a:pPr marL="0" lvl="0" indent="0">
              <a:buNone/>
            </a:pPr>
            <a:r>
              <a:rPr lang="en-US" sz="1600" dirty="0"/>
              <a:t>7.  The fourth captain for the </a:t>
            </a:r>
            <a:r>
              <a:rPr lang="en-US" sz="1600" b="1" dirty="0">
                <a:solidFill>
                  <a:srgbClr val="C00000"/>
                </a:solidFill>
              </a:rPr>
              <a:t>fourth month</a:t>
            </a:r>
            <a:r>
              <a:rPr lang="en-US" sz="1600" dirty="0">
                <a:solidFill>
                  <a:srgbClr val="C00000"/>
                </a:solidFill>
              </a:rPr>
              <a:t> </a:t>
            </a:r>
            <a:r>
              <a:rPr lang="en-US" sz="1600" dirty="0"/>
              <a:t>was </a:t>
            </a:r>
            <a:r>
              <a:rPr lang="en-US" sz="1600" dirty="0" err="1"/>
              <a:t>Asahel</a:t>
            </a:r>
            <a:r>
              <a:rPr lang="en-US" sz="1600" dirty="0"/>
              <a:t> … </a:t>
            </a:r>
          </a:p>
        </p:txBody>
      </p:sp>
      <p:sp>
        <p:nvSpPr>
          <p:cNvPr id="6" name="Content Placeholder 5"/>
          <p:cNvSpPr>
            <a:spLocks noGrp="1"/>
          </p:cNvSpPr>
          <p:nvPr>
            <p:ph sz="quarter" idx="2"/>
          </p:nvPr>
        </p:nvSpPr>
        <p:spPr>
          <a:xfrm>
            <a:off x="5638800" y="1589567"/>
            <a:ext cx="6400799" cy="2906234"/>
          </a:xfrm>
        </p:spPr>
        <p:txBody>
          <a:bodyPr>
            <a:noAutofit/>
          </a:bodyPr>
          <a:lstStyle/>
          <a:p>
            <a:pPr marL="0" lvl="0" indent="0">
              <a:buNone/>
            </a:pPr>
            <a:r>
              <a:rPr lang="en-US" sz="1600" dirty="0"/>
              <a:t>8.  The fifth captain for the </a:t>
            </a:r>
            <a:r>
              <a:rPr lang="en-US" sz="1600" b="1" dirty="0">
                <a:solidFill>
                  <a:srgbClr val="C00000"/>
                </a:solidFill>
              </a:rPr>
              <a:t>fifth month</a:t>
            </a:r>
            <a:r>
              <a:rPr lang="en-US" sz="1600" dirty="0"/>
              <a:t> was </a:t>
            </a:r>
            <a:r>
              <a:rPr lang="en-US" sz="1600" dirty="0" err="1"/>
              <a:t>Shamhuth</a:t>
            </a:r>
            <a:r>
              <a:rPr lang="en-US" sz="1600" dirty="0"/>
              <a:t> …  </a:t>
            </a:r>
          </a:p>
          <a:p>
            <a:pPr marL="0" lvl="0" indent="0">
              <a:buNone/>
            </a:pPr>
            <a:r>
              <a:rPr lang="en-US" sz="1600" dirty="0"/>
              <a:t>9.  The sixth captain for the</a:t>
            </a:r>
            <a:r>
              <a:rPr lang="en-US" sz="1600" dirty="0">
                <a:solidFill>
                  <a:srgbClr val="C00000"/>
                </a:solidFill>
              </a:rPr>
              <a:t> </a:t>
            </a:r>
            <a:r>
              <a:rPr lang="en-US" sz="1600" b="1" dirty="0">
                <a:solidFill>
                  <a:srgbClr val="C00000"/>
                </a:solidFill>
              </a:rPr>
              <a:t>sixth month</a:t>
            </a:r>
            <a:r>
              <a:rPr lang="en-US" sz="1600" dirty="0"/>
              <a:t> was Ira …  </a:t>
            </a:r>
          </a:p>
          <a:p>
            <a:pPr marL="0" lvl="0" indent="0">
              <a:buNone/>
            </a:pPr>
            <a:r>
              <a:rPr lang="en-US" sz="1600" dirty="0"/>
              <a:t>10.  The seventh captain for the </a:t>
            </a:r>
            <a:r>
              <a:rPr lang="en-US" sz="1600" b="1" dirty="0">
                <a:solidFill>
                  <a:srgbClr val="C00000"/>
                </a:solidFill>
              </a:rPr>
              <a:t>seventh month</a:t>
            </a:r>
            <a:r>
              <a:rPr lang="en-US" sz="1600" dirty="0">
                <a:solidFill>
                  <a:srgbClr val="C00000"/>
                </a:solidFill>
              </a:rPr>
              <a:t> </a:t>
            </a:r>
            <a:r>
              <a:rPr lang="en-US" sz="1600" dirty="0"/>
              <a:t>was </a:t>
            </a:r>
            <a:r>
              <a:rPr lang="en-US" sz="1600" dirty="0" err="1"/>
              <a:t>Helez</a:t>
            </a:r>
            <a:r>
              <a:rPr lang="en-US" sz="1600" dirty="0"/>
              <a:t> …  </a:t>
            </a:r>
          </a:p>
          <a:p>
            <a:pPr marL="0" lvl="0" indent="0">
              <a:buNone/>
            </a:pPr>
            <a:r>
              <a:rPr lang="en-US" sz="1600" dirty="0"/>
              <a:t>11.  The eighth captain for the </a:t>
            </a:r>
            <a:r>
              <a:rPr lang="en-US" sz="1600" b="1" dirty="0">
                <a:solidFill>
                  <a:srgbClr val="C00000"/>
                </a:solidFill>
              </a:rPr>
              <a:t>eighth month</a:t>
            </a:r>
            <a:r>
              <a:rPr lang="en-US" sz="1600" dirty="0"/>
              <a:t> was </a:t>
            </a:r>
            <a:r>
              <a:rPr lang="en-US" sz="1600" dirty="0" err="1"/>
              <a:t>Sibbecai</a:t>
            </a:r>
            <a:r>
              <a:rPr lang="en-US" sz="1600" dirty="0"/>
              <a:t> …  </a:t>
            </a:r>
          </a:p>
          <a:p>
            <a:pPr marL="0" lvl="0" indent="0">
              <a:buNone/>
            </a:pPr>
            <a:r>
              <a:rPr lang="en-US" sz="1600" dirty="0"/>
              <a:t>12.  The ninth captain for the </a:t>
            </a:r>
            <a:r>
              <a:rPr lang="en-US" sz="1600" b="1" dirty="0">
                <a:solidFill>
                  <a:srgbClr val="C00000"/>
                </a:solidFill>
              </a:rPr>
              <a:t>ninth month</a:t>
            </a:r>
            <a:r>
              <a:rPr lang="en-US" sz="1600" dirty="0"/>
              <a:t> was </a:t>
            </a:r>
            <a:r>
              <a:rPr lang="en-US" sz="1600" dirty="0" err="1"/>
              <a:t>Abiezer</a:t>
            </a:r>
            <a:r>
              <a:rPr lang="en-US" sz="1600" dirty="0"/>
              <a:t> …  </a:t>
            </a:r>
          </a:p>
          <a:p>
            <a:pPr marL="0" lvl="0" indent="0">
              <a:buNone/>
            </a:pPr>
            <a:r>
              <a:rPr lang="en-US" sz="1600" dirty="0"/>
              <a:t>13.  The tenth captain for the </a:t>
            </a:r>
            <a:r>
              <a:rPr lang="en-US" sz="1600" b="1" dirty="0">
                <a:solidFill>
                  <a:srgbClr val="C00000"/>
                </a:solidFill>
              </a:rPr>
              <a:t>tenth month</a:t>
            </a:r>
            <a:r>
              <a:rPr lang="en-US" sz="1600" dirty="0"/>
              <a:t> was </a:t>
            </a:r>
            <a:r>
              <a:rPr lang="en-US" sz="1600" dirty="0" err="1"/>
              <a:t>Maharai</a:t>
            </a:r>
            <a:r>
              <a:rPr lang="en-US" sz="1600" dirty="0"/>
              <a:t> …  </a:t>
            </a:r>
          </a:p>
          <a:p>
            <a:pPr marL="0" lvl="0" indent="0">
              <a:buNone/>
            </a:pPr>
            <a:r>
              <a:rPr lang="en-US" sz="1600" dirty="0"/>
              <a:t>14.  The eleventh captain for the </a:t>
            </a:r>
            <a:r>
              <a:rPr lang="en-US" sz="1600" b="1" dirty="0">
                <a:solidFill>
                  <a:srgbClr val="C00000"/>
                </a:solidFill>
              </a:rPr>
              <a:t>eleventh</a:t>
            </a:r>
            <a:r>
              <a:rPr lang="en-US" sz="1600" dirty="0">
                <a:solidFill>
                  <a:srgbClr val="C00000"/>
                </a:solidFill>
              </a:rPr>
              <a:t> </a:t>
            </a:r>
            <a:r>
              <a:rPr lang="en-US" sz="1600" b="1" dirty="0">
                <a:solidFill>
                  <a:srgbClr val="C00000"/>
                </a:solidFill>
              </a:rPr>
              <a:t>month</a:t>
            </a:r>
            <a:r>
              <a:rPr lang="en-US" sz="1600" dirty="0">
                <a:solidFill>
                  <a:srgbClr val="C00000"/>
                </a:solidFill>
              </a:rPr>
              <a:t> </a:t>
            </a:r>
            <a:r>
              <a:rPr lang="en-US" sz="1600" dirty="0"/>
              <a:t>was </a:t>
            </a:r>
            <a:r>
              <a:rPr lang="en-US" sz="1600" dirty="0" err="1"/>
              <a:t>Benaiah</a:t>
            </a:r>
            <a:r>
              <a:rPr lang="en-US" sz="1600" dirty="0"/>
              <a:t> …   </a:t>
            </a:r>
          </a:p>
          <a:p>
            <a:pPr marL="0" lvl="0" indent="0">
              <a:buNone/>
            </a:pPr>
            <a:r>
              <a:rPr lang="en-US" sz="1600" dirty="0"/>
              <a:t>15.  The twelfth captain for the </a:t>
            </a:r>
            <a:r>
              <a:rPr lang="en-US" sz="1600" b="1" dirty="0">
                <a:solidFill>
                  <a:srgbClr val="C00000"/>
                </a:solidFill>
              </a:rPr>
              <a:t>twelfth month</a:t>
            </a:r>
            <a:r>
              <a:rPr lang="en-US" sz="1600" dirty="0"/>
              <a:t> was </a:t>
            </a:r>
            <a:r>
              <a:rPr lang="en-US" sz="1600" dirty="0" err="1"/>
              <a:t>Heldai</a:t>
            </a:r>
            <a:r>
              <a:rPr lang="en-US" sz="1600" dirty="0"/>
              <a:t> …</a:t>
            </a:r>
          </a:p>
        </p:txBody>
      </p:sp>
      <p:sp>
        <p:nvSpPr>
          <p:cNvPr id="3" name="Slide Number Placeholder 2"/>
          <p:cNvSpPr>
            <a:spLocks noGrp="1"/>
          </p:cNvSpPr>
          <p:nvPr>
            <p:ph type="sldNum" sz="quarter" idx="16"/>
          </p:nvPr>
        </p:nvSpPr>
        <p:spPr/>
        <p:txBody>
          <a:bodyPr>
            <a:normAutofit fontScale="85000" lnSpcReduction="20000"/>
          </a:bodyPr>
          <a:lstStyle/>
          <a:p>
            <a:fld id="{AA4C6552-42F6-43F2-A3FB-E92E8C09004E}" type="slidenum">
              <a:rPr lang="en-US" smtClean="0"/>
              <a:t>39</a:t>
            </a:fld>
            <a:endParaRPr lang="en-US"/>
          </a:p>
        </p:txBody>
      </p:sp>
      <p:pic>
        <p:nvPicPr>
          <p:cNvPr id="5123" name="Picture 3" descr="C:\Users\Rae\Desktop\solomons_seal_prod_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4409440"/>
            <a:ext cx="2280284" cy="22802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5124" name="Picture 4" descr="C:\Users\Rae\Desktop\solomons-seal-flowe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44400" y="4724400"/>
            <a:ext cx="3962400" cy="26047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8528684" y="4409440"/>
            <a:ext cx="2837251" cy="1938992"/>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4000" b="1" cap="none" spc="300" dirty="0">
                <a:ln w="1905">
                  <a:solidFill>
                    <a:srgbClr val="006600"/>
                  </a:solidFill>
                </a:ln>
                <a:solidFill>
                  <a:srgbClr val="92D050"/>
                </a:solidFill>
                <a:effectLst>
                  <a:innerShdw blurRad="69850" dist="43180" dir="5400000">
                    <a:srgbClr val="000000">
                      <a:alpha val="65000"/>
                    </a:srgbClr>
                  </a:innerShdw>
                </a:effectLst>
                <a:latin typeface="Matura MT Script Capitals" pitchFamily="66" charset="0"/>
              </a:rPr>
              <a:t>Solomon’s</a:t>
            </a:r>
            <a:br>
              <a:rPr lang="en-US" sz="4000" b="1" cap="none" spc="300" dirty="0">
                <a:ln w="1905">
                  <a:solidFill>
                    <a:srgbClr val="006600"/>
                  </a:solidFill>
                </a:ln>
                <a:solidFill>
                  <a:srgbClr val="92D050"/>
                </a:solidFill>
                <a:effectLst>
                  <a:innerShdw blurRad="69850" dist="43180" dir="5400000">
                    <a:srgbClr val="000000">
                      <a:alpha val="65000"/>
                    </a:srgbClr>
                  </a:innerShdw>
                </a:effectLst>
                <a:latin typeface="Matura MT Script Capitals" pitchFamily="66" charset="0"/>
              </a:rPr>
            </a:br>
            <a:r>
              <a:rPr lang="en-US" sz="4000" b="1" cap="none" spc="300" dirty="0">
                <a:ln w="1905">
                  <a:solidFill>
                    <a:srgbClr val="006600"/>
                  </a:solidFill>
                </a:ln>
                <a:solidFill>
                  <a:srgbClr val="92D050"/>
                </a:solidFill>
                <a:effectLst>
                  <a:innerShdw blurRad="69850" dist="43180" dir="5400000">
                    <a:srgbClr val="000000">
                      <a:alpha val="65000"/>
                    </a:srgbClr>
                  </a:innerShdw>
                </a:effectLst>
                <a:latin typeface="Matura MT Script Capitals" pitchFamily="66" charset="0"/>
              </a:rPr>
              <a:t>Seal</a:t>
            </a:r>
            <a:br>
              <a:rPr lang="en-US" sz="4000" b="1" cap="none" spc="300" dirty="0">
                <a:ln w="1905">
                  <a:solidFill>
                    <a:srgbClr val="006600"/>
                  </a:solidFill>
                </a:ln>
                <a:solidFill>
                  <a:srgbClr val="92D050"/>
                </a:solidFill>
                <a:effectLst>
                  <a:innerShdw blurRad="69850" dist="43180" dir="5400000">
                    <a:srgbClr val="000000">
                      <a:alpha val="65000"/>
                    </a:srgbClr>
                  </a:innerShdw>
                </a:effectLst>
                <a:latin typeface="Matura MT Script Capitals" pitchFamily="66" charset="0"/>
              </a:rPr>
            </a:br>
            <a:r>
              <a:rPr lang="en-US" sz="4000" b="1" cap="none" spc="300" dirty="0">
                <a:ln w="1905">
                  <a:solidFill>
                    <a:srgbClr val="006600"/>
                  </a:solidFill>
                </a:ln>
                <a:solidFill>
                  <a:srgbClr val="92D050"/>
                </a:solidFill>
                <a:effectLst>
                  <a:innerShdw blurRad="69850" dist="43180" dir="5400000">
                    <a:srgbClr val="000000">
                      <a:alpha val="65000"/>
                    </a:srgbClr>
                  </a:innerShdw>
                </a:effectLst>
                <a:latin typeface="Matura MT Script Capitals" pitchFamily="66" charset="0"/>
              </a:rPr>
              <a:t>Flower</a:t>
            </a:r>
          </a:p>
        </p:txBody>
      </p:sp>
      <p:sp>
        <p:nvSpPr>
          <p:cNvPr id="11" name="Title 1"/>
          <p:cNvSpPr txBox="1">
            <a:spLocks/>
          </p:cNvSpPr>
          <p:nvPr/>
        </p:nvSpPr>
        <p:spPr>
          <a:xfrm>
            <a:off x="152400" y="268308"/>
            <a:ext cx="11850547" cy="869950"/>
          </a:xfrm>
          <a:prstGeom prst="rect">
            <a:avLst/>
          </a:prstGeom>
        </p:spPr>
        <p:txBody>
          <a:bodyPr vert="horz" anchor="ctr">
            <a:normAutofit fontScale="97500"/>
            <a:scene3d>
              <a:camera prst="orthographicFront"/>
              <a:lightRig rig="threePt" dir="t"/>
            </a:scene3d>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b="1" dirty="0">
                <a:ln w="11430"/>
                <a:solidFill>
                  <a:schemeClr val="accent2">
                    <a:lumMod val="50000"/>
                  </a:schemeClr>
                </a:solidFill>
                <a:effectLst>
                  <a:outerShdw blurRad="50800" dist="39000" dir="5460000" algn="tl">
                    <a:srgbClr val="000000">
                      <a:alpha val="38000"/>
                    </a:srgbClr>
                  </a:outerShdw>
                </a:effectLst>
              </a:rPr>
              <a:t>1015 BC   </a:t>
            </a:r>
            <a:r>
              <a:rPr lang="en-US" b="1" dirty="0">
                <a:ln w="11430"/>
                <a:solidFill>
                  <a:srgbClr val="7030A0"/>
                </a:solidFill>
                <a:effectLst>
                  <a:outerShdw blurRad="50800" dist="39000" dir="5460000" algn="tl">
                    <a:srgbClr val="000000">
                      <a:alpha val="38000"/>
                    </a:srgbClr>
                  </a:outerShdw>
                </a:effectLst>
              </a:rPr>
              <a:t>King Solomon’s </a:t>
            </a:r>
            <a:r>
              <a:rPr lang="en-US" b="1" dirty="0">
                <a:ln w="11430"/>
                <a:solidFill>
                  <a:srgbClr val="92D050"/>
                </a:solidFill>
                <a:effectLst>
                  <a:outerShdw blurRad="50800" dist="39000" dir="5460000" algn="tl">
                    <a:srgbClr val="000000">
                      <a:alpha val="38000"/>
                    </a:srgbClr>
                  </a:outerShdw>
                </a:effectLst>
              </a:rPr>
              <a:t>12 Captains of </a:t>
            </a:r>
            <a:r>
              <a:rPr lang="en-US" b="1" dirty="0">
                <a:ln w="11430"/>
                <a:solidFill>
                  <a:srgbClr val="0070C0"/>
                </a:solidFill>
                <a:effectLst>
                  <a:outerShdw blurRad="50800" dist="39000" dir="5460000" algn="tl">
                    <a:srgbClr val="000000">
                      <a:alpha val="38000"/>
                    </a:srgbClr>
                  </a:outerShdw>
                </a:effectLst>
              </a:rPr>
              <a:t>1 Chron 27</a:t>
            </a:r>
            <a:endParaRPr lang="en-US" sz="3300" b="1" dirty="0">
              <a:ln w="10541" cmpd="sng">
                <a:solidFill>
                  <a:schemeClr val="accent1">
                    <a:shade val="88000"/>
                    <a:satMod val="110000"/>
                  </a:schemeClr>
                </a:solidFill>
                <a:prstDash val="solid"/>
              </a:ln>
              <a:solidFill>
                <a:srgbClr val="0070C0"/>
              </a:solidFill>
            </a:endParaRPr>
          </a:p>
        </p:txBody>
      </p:sp>
    </p:spTree>
    <p:extLst>
      <p:ext uri="{BB962C8B-B14F-4D97-AF65-F5344CB8AC3E}">
        <p14:creationId xmlns:p14="http://schemas.microsoft.com/office/powerpoint/2010/main" val="410295378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37A4">
                <a:alpha val="56000"/>
              </a:srgbClr>
            </a:gs>
            <a:gs pos="58000">
              <a:schemeClr val="bg1"/>
            </a:gs>
            <a:gs pos="42000">
              <a:schemeClr val="bg1"/>
            </a:gs>
            <a:gs pos="100000">
              <a:srgbClr val="FF0000">
                <a:alpha val="73000"/>
              </a:srgbClr>
            </a:gs>
          </a:gsLst>
          <a:lin ang="2700000" scaled="1"/>
          <a:tileRect/>
        </a:gradFill>
        <a:effectLst/>
      </p:bgPr>
    </p:bg>
    <p:spTree>
      <p:nvGrpSpPr>
        <p:cNvPr id="1" name=""/>
        <p:cNvGrpSpPr/>
        <p:nvPr/>
      </p:nvGrpSpPr>
      <p:grpSpPr>
        <a:xfrm>
          <a:off x="0" y="0"/>
          <a:ext cx="0" cy="0"/>
          <a:chOff x="0" y="0"/>
          <a:chExt cx="0" cy="0"/>
        </a:xfrm>
      </p:grpSpPr>
      <p:sp>
        <p:nvSpPr>
          <p:cNvPr id="7" name="Content Placeholder 6"/>
          <p:cNvSpPr>
            <a:spLocks noGrp="1"/>
          </p:cNvSpPr>
          <p:nvPr>
            <p:ph sz="quarter" idx="1"/>
          </p:nvPr>
        </p:nvSpPr>
        <p:spPr>
          <a:xfrm>
            <a:off x="812800" y="1828800"/>
            <a:ext cx="5181600" cy="4876800"/>
          </a:xfrm>
        </p:spPr>
        <p:txBody>
          <a:bodyPr>
            <a:normAutofit fontScale="85000" lnSpcReduction="20000"/>
          </a:bodyPr>
          <a:lstStyle/>
          <a:p>
            <a:pPr marL="0" indent="0">
              <a:buNone/>
            </a:pPr>
            <a:r>
              <a:rPr lang="en-US" dirty="0">
                <a:ln>
                  <a:solidFill>
                    <a:srgbClr val="0070C0"/>
                  </a:solidFill>
                </a:ln>
                <a:solidFill>
                  <a:srgbClr val="002060"/>
                </a:solidFill>
              </a:rPr>
              <a:t>TIME! ... most people overlook it.</a:t>
            </a:r>
          </a:p>
          <a:p>
            <a:pPr marL="0" indent="0">
              <a:buNone/>
            </a:pPr>
            <a:r>
              <a:rPr lang="en-US" dirty="0">
                <a:ln>
                  <a:solidFill>
                    <a:srgbClr val="0070C0"/>
                  </a:solidFill>
                </a:ln>
                <a:solidFill>
                  <a:srgbClr val="002060"/>
                </a:solidFill>
              </a:rPr>
              <a:t>However, it is one of the first things Yahuah established.</a:t>
            </a:r>
            <a:br>
              <a:rPr lang="en-US" dirty="0">
                <a:ln>
                  <a:solidFill>
                    <a:srgbClr val="0070C0"/>
                  </a:solidFill>
                </a:ln>
                <a:solidFill>
                  <a:srgbClr val="002060"/>
                </a:solidFill>
              </a:rPr>
            </a:br>
            <a:endParaRPr lang="en-US" dirty="0">
              <a:ln>
                <a:solidFill>
                  <a:srgbClr val="0070C0"/>
                </a:solidFill>
              </a:ln>
              <a:solidFill>
                <a:srgbClr val="002060"/>
              </a:solidFill>
            </a:endParaRPr>
          </a:p>
          <a:p>
            <a:pPr marL="0" indent="0">
              <a:buNone/>
            </a:pPr>
            <a:r>
              <a:rPr lang="en-US" dirty="0">
                <a:ln>
                  <a:solidFill>
                    <a:srgbClr val="0070C0"/>
                  </a:solidFill>
                </a:ln>
                <a:solidFill>
                  <a:srgbClr val="002060"/>
                </a:solidFill>
              </a:rPr>
              <a:t>All His creation works with time:  years, seasons, months, weeks, days!</a:t>
            </a:r>
            <a:br>
              <a:rPr lang="en-US" dirty="0">
                <a:ln>
                  <a:solidFill>
                    <a:srgbClr val="0070C0"/>
                  </a:solidFill>
                </a:ln>
                <a:solidFill>
                  <a:srgbClr val="002060"/>
                </a:solidFill>
              </a:rPr>
            </a:br>
            <a:endParaRPr lang="en-US" dirty="0">
              <a:ln>
                <a:solidFill>
                  <a:srgbClr val="0070C0"/>
                </a:solidFill>
              </a:ln>
              <a:solidFill>
                <a:srgbClr val="002060"/>
              </a:solidFill>
            </a:endParaRPr>
          </a:p>
          <a:p>
            <a:pPr marL="0" indent="0">
              <a:buNone/>
            </a:pPr>
            <a:r>
              <a:rPr lang="en-US" dirty="0">
                <a:ln>
                  <a:solidFill>
                    <a:srgbClr val="0070C0"/>
                  </a:solidFill>
                </a:ln>
                <a:solidFill>
                  <a:srgbClr val="002060"/>
                </a:solidFill>
              </a:rPr>
              <a:t>And it's even truer when it comes to humanity.</a:t>
            </a:r>
          </a:p>
          <a:p>
            <a:pPr marL="0" indent="0">
              <a:buNone/>
            </a:pPr>
            <a:r>
              <a:rPr lang="en-US" sz="1400" dirty="0">
                <a:ln>
                  <a:solidFill>
                    <a:srgbClr val="0070C0"/>
                  </a:solidFill>
                </a:ln>
                <a:solidFill>
                  <a:srgbClr val="002060"/>
                </a:solidFill>
              </a:rPr>
              <a:t> </a:t>
            </a:r>
          </a:p>
          <a:p>
            <a:pPr marL="0" indent="0">
              <a:buNone/>
            </a:pPr>
            <a:r>
              <a:rPr lang="en-US" dirty="0">
                <a:ln>
                  <a:solidFill>
                    <a:srgbClr val="0070C0"/>
                  </a:solidFill>
                </a:ln>
                <a:solidFill>
                  <a:srgbClr val="002060"/>
                </a:solidFill>
              </a:rPr>
              <a:t>The one who controls time controls the world. </a:t>
            </a:r>
            <a:br>
              <a:rPr lang="en-US" dirty="0">
                <a:ln>
                  <a:solidFill>
                    <a:srgbClr val="0070C0"/>
                  </a:solidFill>
                </a:ln>
                <a:solidFill>
                  <a:srgbClr val="002060"/>
                </a:solidFill>
              </a:rPr>
            </a:br>
            <a:r>
              <a:rPr lang="en-US" sz="2400" dirty="0">
                <a:ln>
                  <a:solidFill>
                    <a:srgbClr val="0070C0"/>
                  </a:solidFill>
                </a:ln>
                <a:solidFill>
                  <a:srgbClr val="002060"/>
                </a:solidFill>
              </a:rPr>
              <a:t>(See Isa 14:13-14.)</a:t>
            </a:r>
            <a:endParaRPr lang="en-US" sz="2400" dirty="0"/>
          </a:p>
        </p:txBody>
      </p:sp>
      <p:sp>
        <p:nvSpPr>
          <p:cNvPr id="2" name="Slide Number Placeholder 1"/>
          <p:cNvSpPr>
            <a:spLocks noGrp="1"/>
          </p:cNvSpPr>
          <p:nvPr>
            <p:ph type="sldNum" sz="quarter" idx="16"/>
          </p:nvPr>
        </p:nvSpPr>
        <p:spPr/>
        <p:txBody>
          <a:bodyPr>
            <a:normAutofit fontScale="85000" lnSpcReduction="20000"/>
          </a:bodyPr>
          <a:lstStyle/>
          <a:p>
            <a:fld id="{AA4C6552-42F6-43F2-A3FB-E92E8C09004E}" type="slidenum">
              <a:rPr lang="en-US" smtClean="0"/>
              <a:t>4</a:t>
            </a:fld>
            <a:endParaRPr lang="en-US"/>
          </a:p>
        </p:txBody>
      </p:sp>
      <p:sp>
        <p:nvSpPr>
          <p:cNvPr id="3" name="Title 1"/>
          <p:cNvSpPr txBox="1">
            <a:spLocks/>
          </p:cNvSpPr>
          <p:nvPr/>
        </p:nvSpPr>
        <p:spPr>
          <a:xfrm>
            <a:off x="152400" y="159088"/>
            <a:ext cx="9403080" cy="990600"/>
          </a:xfrm>
          <a:prstGeom prst="rect">
            <a:avLst/>
          </a:prstGeom>
          <a:gradFill flip="none" rotWithShape="1">
            <a:gsLst>
              <a:gs pos="0">
                <a:srgbClr val="0037A4">
                  <a:alpha val="56000"/>
                </a:srgbClr>
              </a:gs>
              <a:gs pos="58000">
                <a:schemeClr val="bg1"/>
              </a:gs>
              <a:gs pos="42000">
                <a:schemeClr val="bg1"/>
              </a:gs>
              <a:gs pos="100000">
                <a:srgbClr val="FF0000">
                  <a:alpha val="73000"/>
                </a:srgbClr>
              </a:gs>
            </a:gsLst>
            <a:lin ang="0" scaled="1"/>
            <a:tileRect/>
          </a:gradFill>
          <a:scene3d>
            <a:camera prst="orthographicFront"/>
            <a:lightRig rig="flat" dir="tl">
              <a:rot lat="0" lon="0" rev="6600000"/>
            </a:lightRig>
          </a:scene3d>
          <a:sp3d>
            <a:bevelT w="165100" prst="coolSlant"/>
          </a:sp3d>
        </p:spPr>
        <p:txBody>
          <a:bodyPr vert="horz" anchor="ctr">
            <a:normAutofit/>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a:ln w="11430">
                  <a:solidFill>
                    <a:srgbClr val="FFC9DB"/>
                  </a:solidFill>
                </a:ln>
                <a:gradFill flip="none" rotWithShape="1">
                  <a:gsLst>
                    <a:gs pos="0">
                      <a:srgbClr val="0037A4">
                        <a:alpha val="88000"/>
                      </a:srgbClr>
                    </a:gs>
                    <a:gs pos="91000">
                      <a:srgbClr val="FF0000">
                        <a:alpha val="83000"/>
                      </a:srgbClr>
                    </a:gs>
                  </a:gsLst>
                  <a:lin ang="10800000" scaled="1"/>
                  <a:tileRect/>
                </a:gradFill>
                <a:effectLst>
                  <a:outerShdw blurRad="50800" dist="39000" dir="5460000" algn="tl">
                    <a:srgbClr val="000000">
                      <a:alpha val="38000"/>
                    </a:srgbClr>
                  </a:outerShdw>
                </a:effectLst>
                <a:latin typeface="Matura MT Script Capitals" pitchFamily="66" charset="0"/>
              </a:rPr>
              <a:t>Calendar Update from France</a:t>
            </a:r>
          </a:p>
        </p:txBody>
      </p:sp>
      <p:pic>
        <p:nvPicPr>
          <p:cNvPr id="1026" name="Picture 2" descr="C:\Users\Rae\Desktop\3d france 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7400" y="15240"/>
            <a:ext cx="2278062" cy="228185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sz="quarter" idx="2"/>
          </p:nvPr>
        </p:nvSpPr>
        <p:spPr>
          <a:xfrm>
            <a:off x="6172200" y="2209799"/>
            <a:ext cx="5783262" cy="4495801"/>
          </a:xfrm>
        </p:spPr>
        <p:txBody>
          <a:bodyPr>
            <a:normAutofit fontScale="85000" lnSpcReduction="20000"/>
          </a:bodyPr>
          <a:lstStyle/>
          <a:p>
            <a:pPr marL="0" indent="0">
              <a:lnSpc>
                <a:spcPct val="110000"/>
              </a:lnSpc>
              <a:buNone/>
            </a:pPr>
            <a:r>
              <a:rPr lang="en-US" dirty="0">
                <a:ln>
                  <a:solidFill>
                    <a:srgbClr val="002060"/>
                  </a:solidFill>
                </a:ln>
                <a:solidFill>
                  <a:srgbClr val="FF0000"/>
                </a:solidFill>
              </a:rPr>
              <a:t>That's why, through history, men wanted to redefine time according to their terms, being at the origin </a:t>
            </a:r>
            <a:br>
              <a:rPr lang="en-US" dirty="0">
                <a:ln>
                  <a:solidFill>
                    <a:srgbClr val="002060"/>
                  </a:solidFill>
                </a:ln>
                <a:solidFill>
                  <a:srgbClr val="FF0000"/>
                </a:solidFill>
              </a:rPr>
            </a:br>
            <a:r>
              <a:rPr lang="en-US" dirty="0">
                <a:ln>
                  <a:solidFill>
                    <a:srgbClr val="002060"/>
                  </a:solidFill>
                </a:ln>
                <a:solidFill>
                  <a:srgbClr val="FF0000"/>
                </a:solidFill>
              </a:rPr>
              <a:t>of many liturgical calendars, modifying the Sabbath and the </a:t>
            </a:r>
            <a:br>
              <a:rPr lang="en-US" dirty="0">
                <a:ln>
                  <a:solidFill>
                    <a:srgbClr val="002060"/>
                  </a:solidFill>
                </a:ln>
                <a:solidFill>
                  <a:srgbClr val="FF0000"/>
                </a:solidFill>
              </a:rPr>
            </a:br>
            <a:r>
              <a:rPr lang="en-US" dirty="0">
                <a:ln>
                  <a:solidFill>
                    <a:srgbClr val="002060"/>
                  </a:solidFill>
                </a:ln>
                <a:solidFill>
                  <a:srgbClr val="FF0000"/>
                </a:solidFill>
              </a:rPr>
              <a:t>holy convocations. </a:t>
            </a:r>
          </a:p>
          <a:p>
            <a:pPr marL="0" indent="0">
              <a:lnSpc>
                <a:spcPct val="110000"/>
              </a:lnSpc>
              <a:buNone/>
            </a:pPr>
            <a:br>
              <a:rPr lang="en-US" sz="1400" dirty="0">
                <a:ln>
                  <a:solidFill>
                    <a:srgbClr val="002060"/>
                  </a:solidFill>
                </a:ln>
              </a:rPr>
            </a:br>
            <a:r>
              <a:rPr lang="en-US" dirty="0">
                <a:ln>
                  <a:solidFill>
                    <a:srgbClr val="002060"/>
                  </a:solidFill>
                </a:ln>
                <a:solidFill>
                  <a:srgbClr val="FF0000"/>
                </a:solidFill>
              </a:rPr>
              <a:t>They have counterfeited the prophecies, thus blurring the reading of the events of the end times, erasing the landmarks left by a Creator full of love for His creation.</a:t>
            </a:r>
            <a:endParaRPr lang="en-US" dirty="0">
              <a:solidFill>
                <a:srgbClr val="FF0000"/>
              </a:solidFill>
            </a:endParaRPr>
          </a:p>
        </p:txBody>
      </p:sp>
    </p:spTree>
    <p:extLst>
      <p:ext uri="{BB962C8B-B14F-4D97-AF65-F5344CB8AC3E}">
        <p14:creationId xmlns:p14="http://schemas.microsoft.com/office/powerpoint/2010/main" val="45315620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bg1"/>
            </a:gs>
            <a:gs pos="73000">
              <a:schemeClr val="accent5">
                <a:lumMod val="20000"/>
                <a:lumOff val="80000"/>
                <a:alpha val="67000"/>
              </a:schemeClr>
            </a:gs>
            <a:gs pos="100000">
              <a:schemeClr val="accent4">
                <a:lumMod val="20000"/>
                <a:lumOff val="8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972800" cy="86995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chemeClr val="accent2">
                    <a:lumMod val="50000"/>
                  </a:schemeClr>
                </a:solidFill>
                <a:effectLst>
                  <a:outerShdw blurRad="50800" dist="39000" dir="5460000" algn="tl">
                    <a:srgbClr val="000000">
                      <a:alpha val="38000"/>
                    </a:srgbClr>
                  </a:outerShdw>
                </a:effectLst>
              </a:rPr>
              <a:t>1015 BC    </a:t>
            </a:r>
            <a:r>
              <a:rPr lang="en-US" b="1" dirty="0">
                <a:ln w="11430"/>
                <a:solidFill>
                  <a:srgbClr val="0070C0"/>
                </a:solidFill>
                <a:effectLst>
                  <a:outerShdw blurRad="50800" dist="39000" dir="5460000" algn="tl">
                    <a:srgbClr val="000000">
                      <a:alpha val="38000"/>
                    </a:srgbClr>
                  </a:outerShdw>
                </a:effectLst>
              </a:rPr>
              <a:t>Preparation for 2 Chron 2</a:t>
            </a:r>
          </a:p>
        </p:txBody>
      </p:sp>
      <p:sp>
        <p:nvSpPr>
          <p:cNvPr id="3" name="Text Placeholder 2"/>
          <p:cNvSpPr>
            <a:spLocks noGrp="1"/>
          </p:cNvSpPr>
          <p:nvPr>
            <p:ph type="body" idx="2"/>
          </p:nvPr>
        </p:nvSpPr>
        <p:spPr>
          <a:xfrm>
            <a:off x="8534401" y="5181600"/>
            <a:ext cx="3273979" cy="1353820"/>
          </a:xfrm>
          <a:scene3d>
            <a:camera prst="orthographicFront"/>
            <a:lightRig rig="threePt" dir="t"/>
          </a:scene3d>
          <a:sp3d>
            <a:bevelT w="152400" h="50800" prst="softRound"/>
          </a:sp3d>
        </p:spPr>
        <p:txBody>
          <a:bodyPr>
            <a:noAutofit/>
          </a:bodyPr>
          <a:lstStyle/>
          <a:p>
            <a:pPr algn="ctr"/>
            <a:r>
              <a:rPr lang="en-US" sz="2300" b="1" dirty="0">
                <a:solidFill>
                  <a:srgbClr val="002060"/>
                </a:solidFill>
              </a:rPr>
              <a:t>King Solomon Carried Out the Plans for Building the Temple</a:t>
            </a:r>
          </a:p>
        </p:txBody>
      </p:sp>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t>40</a:t>
            </a:fld>
            <a:endParaRPr lang="en-US"/>
          </a:p>
        </p:txBody>
      </p:sp>
      <p:pic>
        <p:nvPicPr>
          <p:cNvPr id="2050" name="Picture 2" descr="C:\Users\Rae\Desktop\gold star 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693539">
            <a:off x="7721481" y="4917217"/>
            <a:ext cx="1016000" cy="91345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Rae\Desktop\Solomon's temp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09520"/>
            <a:ext cx="7620000" cy="4343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3" descr="F:\Moon-Month Study July 2016\Moon Art for PPT\prophets\king solomon 2 ed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455" y="1676400"/>
            <a:ext cx="1641545" cy="205740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quarter" idx="1"/>
          </p:nvPr>
        </p:nvSpPr>
        <p:spPr>
          <a:xfrm>
            <a:off x="2590800" y="1524000"/>
            <a:ext cx="9067800" cy="909320"/>
          </a:xfrm>
        </p:spPr>
        <p:txBody>
          <a:bodyPr>
            <a:noAutofit/>
            <a:scene3d>
              <a:camera prst="orthographicFront"/>
              <a:lightRig rig="threePt" dir="t"/>
            </a:scene3d>
            <a:sp3d extrusionH="57150">
              <a:bevelT w="38100" h="38100" prst="angle"/>
            </a:sp3d>
          </a:bodyPr>
          <a:lstStyle/>
          <a:p>
            <a:pPr marL="0" lvl="0" indent="0">
              <a:buNone/>
            </a:pPr>
            <a:r>
              <a:rPr lang="en-US" sz="2800" b="1" dirty="0">
                <a:solidFill>
                  <a:srgbClr val="7030A0"/>
                </a:solidFill>
              </a:rPr>
              <a:t>Solomon</a:t>
            </a:r>
            <a:r>
              <a:rPr lang="en-US" sz="2800" dirty="0"/>
              <a:t> prepares to build the temple according to </a:t>
            </a:r>
            <a:r>
              <a:rPr lang="en-US" sz="2800" dirty="0">
                <a:solidFill>
                  <a:srgbClr val="00B0F0"/>
                </a:solidFill>
              </a:rPr>
              <a:t>King David’s</a:t>
            </a:r>
            <a:r>
              <a:rPr lang="en-US" sz="2800" dirty="0"/>
              <a:t> instructions.</a:t>
            </a:r>
            <a:endParaRPr lang="en-US" sz="1200" dirty="0"/>
          </a:p>
        </p:txBody>
      </p:sp>
      <p:sp>
        <p:nvSpPr>
          <p:cNvPr id="11" name="Content Placeholder 3"/>
          <p:cNvSpPr txBox="1">
            <a:spLocks/>
          </p:cNvSpPr>
          <p:nvPr/>
        </p:nvSpPr>
        <p:spPr>
          <a:xfrm>
            <a:off x="5562600" y="2514600"/>
            <a:ext cx="6172200" cy="1219200"/>
          </a:xfrm>
          <a:prstGeom prst="rect">
            <a:avLst/>
          </a:prstGeom>
        </p:spPr>
        <p:txBody>
          <a:bodyPr vert="horz">
            <a:normAutofit/>
            <a:scene3d>
              <a:camera prst="orthographicFront"/>
              <a:lightRig rig="threePt" dir="t"/>
            </a:scene3d>
            <a:sp3d extrusionH="57150">
              <a:bevelT w="38100" h="38100" prst="angle"/>
            </a:sp3d>
          </a:bodyPr>
          <a:lstStyle>
            <a:lvl1pPr marL="457200" indent="-457200" algn="l" rtl="0" eaLnBrk="1" latinLnBrk="0" hangingPunct="1">
              <a:spcBef>
                <a:spcPts val="700"/>
              </a:spcBef>
              <a:buClr>
                <a:schemeClr val="accent2"/>
              </a:buClr>
              <a:buSzPct val="75000"/>
              <a:buFont typeface="Wingdings" pitchFamily="2" charset="2"/>
              <a:buChar char="q"/>
              <a:defRPr kumimoji="0" sz="290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itchFamily="2" charset="2"/>
              <a:buChar char="§"/>
            </a:pPr>
            <a:r>
              <a:rPr lang="en-US" sz="2400" dirty="0">
                <a:solidFill>
                  <a:srgbClr val="0070C0"/>
                </a:solidFill>
              </a:rPr>
              <a:t>Everything is set in place according to </a:t>
            </a:r>
            <a:br>
              <a:rPr lang="en-US" sz="2400" dirty="0">
                <a:solidFill>
                  <a:srgbClr val="0070C0"/>
                </a:solidFill>
              </a:rPr>
            </a:br>
            <a:r>
              <a:rPr lang="en-US" sz="2400" dirty="0">
                <a:solidFill>
                  <a:srgbClr val="0070C0"/>
                </a:solidFill>
              </a:rPr>
              <a:t>the ordinances given through the </a:t>
            </a:r>
            <a:br>
              <a:rPr lang="en-US" sz="2400" dirty="0">
                <a:solidFill>
                  <a:srgbClr val="0070C0"/>
                </a:solidFill>
              </a:rPr>
            </a:br>
            <a:r>
              <a:rPr lang="en-US" sz="2400" dirty="0">
                <a:solidFill>
                  <a:srgbClr val="0070C0"/>
                </a:solidFill>
              </a:rPr>
              <a:t>Laws of Moses.</a:t>
            </a:r>
            <a:endParaRPr lang="en-US" sz="2400" dirty="0">
              <a:solidFill>
                <a:srgbClr val="006600"/>
              </a:solidFill>
            </a:endParaRPr>
          </a:p>
        </p:txBody>
      </p:sp>
      <p:sp>
        <p:nvSpPr>
          <p:cNvPr id="12" name="Content Placeholder 3"/>
          <p:cNvSpPr txBox="1">
            <a:spLocks/>
          </p:cNvSpPr>
          <p:nvPr/>
        </p:nvSpPr>
        <p:spPr>
          <a:xfrm>
            <a:off x="7162800" y="3733800"/>
            <a:ext cx="4724400" cy="1219200"/>
          </a:xfrm>
          <a:prstGeom prst="rect">
            <a:avLst/>
          </a:prstGeom>
        </p:spPr>
        <p:txBody>
          <a:bodyPr vert="horz">
            <a:normAutofit/>
            <a:scene3d>
              <a:camera prst="orthographicFront"/>
              <a:lightRig rig="threePt" dir="t"/>
            </a:scene3d>
            <a:sp3d extrusionH="57150">
              <a:bevelT w="38100" h="38100" prst="angle"/>
            </a:sp3d>
          </a:bodyPr>
          <a:lstStyle>
            <a:lvl1pPr marL="457200" indent="-457200" algn="l" rtl="0" eaLnBrk="1" latinLnBrk="0" hangingPunct="1">
              <a:spcBef>
                <a:spcPts val="700"/>
              </a:spcBef>
              <a:buClr>
                <a:schemeClr val="accent2"/>
              </a:buClr>
              <a:buSzPct val="75000"/>
              <a:buFont typeface="Wingdings" pitchFamily="2" charset="2"/>
              <a:buChar char="q"/>
              <a:defRPr kumimoji="0" sz="290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itchFamily="2" charset="2"/>
              <a:buChar char="§"/>
            </a:pPr>
            <a:r>
              <a:rPr lang="en-US" sz="2400" dirty="0">
                <a:solidFill>
                  <a:srgbClr val="006600"/>
                </a:solidFill>
              </a:rPr>
              <a:t>Both Moses and David are called “a man of Yahuah” several times in Scripture.  </a:t>
            </a:r>
          </a:p>
        </p:txBody>
      </p:sp>
    </p:spTree>
    <p:extLst>
      <p:ext uri="{BB962C8B-B14F-4D97-AF65-F5344CB8AC3E}">
        <p14:creationId xmlns:p14="http://schemas.microsoft.com/office/powerpoint/2010/main" val="114490061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1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up)">
                                      <p:cBhvr>
                                        <p:cTn id="12"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20000"/>
                <a:lumOff val="80000"/>
              </a:schemeClr>
            </a:gs>
            <a:gs pos="46000">
              <a:schemeClr val="accent5">
                <a:lumMod val="40000"/>
                <a:lumOff val="60000"/>
                <a:alpha val="62000"/>
              </a:schemeClr>
            </a:gs>
            <a:gs pos="86000">
              <a:schemeClr val="accent4">
                <a:lumMod val="20000"/>
                <a:lumOff val="80000"/>
              </a:schemeClr>
            </a:gs>
          </a:gsLst>
          <a:path path="circle">
            <a:fillToRect t="100000" r="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11811000" cy="86995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300" b="1" dirty="0">
                <a:ln w="11430"/>
                <a:solidFill>
                  <a:schemeClr val="accent2">
                    <a:lumMod val="50000"/>
                  </a:schemeClr>
                </a:solidFill>
                <a:effectLst>
                  <a:outerShdw blurRad="50800" dist="39000" dir="5460000" algn="tl">
                    <a:srgbClr val="000000">
                      <a:alpha val="38000"/>
                    </a:srgbClr>
                  </a:outerShdw>
                </a:effectLst>
              </a:rPr>
              <a:t>1015 BC   </a:t>
            </a:r>
            <a:r>
              <a:rPr lang="en-US" sz="4300" b="1" dirty="0">
                <a:ln w="11430"/>
                <a:solidFill>
                  <a:srgbClr val="7030A0"/>
                </a:solidFill>
                <a:effectLst>
                  <a:outerShdw blurRad="50800" dist="39000" dir="5460000" algn="tl">
                    <a:srgbClr val="000000">
                      <a:alpha val="38000"/>
                    </a:srgbClr>
                  </a:outerShdw>
                </a:effectLst>
              </a:rPr>
              <a:t>King Solomon </a:t>
            </a:r>
            <a:r>
              <a:rPr lang="en-US" sz="4300" b="1" dirty="0">
                <a:ln w="11430"/>
                <a:solidFill>
                  <a:srgbClr val="0070C0"/>
                </a:solidFill>
                <a:effectLst>
                  <a:outerShdw blurRad="50800" dist="39000" dir="5460000" algn="tl">
                    <a:srgbClr val="000000">
                      <a:alpha val="38000"/>
                    </a:srgbClr>
                  </a:outerShdw>
                </a:effectLst>
              </a:rPr>
              <a:t> </a:t>
            </a:r>
            <a:r>
              <a:rPr lang="en-US" sz="3200" b="1" dirty="0">
                <a:ln w="11430"/>
                <a:solidFill>
                  <a:schemeClr val="accent2">
                    <a:lumMod val="50000"/>
                  </a:schemeClr>
                </a:solidFill>
                <a:effectLst>
                  <a:outerShdw blurRad="50800" dist="39000" dir="5460000" algn="tl">
                    <a:srgbClr val="000000">
                      <a:alpha val="38000"/>
                    </a:srgbClr>
                  </a:outerShdw>
                </a:effectLst>
              </a:rPr>
              <a:t>(Follows David’s Words)</a:t>
            </a:r>
          </a:p>
        </p:txBody>
      </p:sp>
      <p:sp>
        <p:nvSpPr>
          <p:cNvPr id="5" name="Slide Number Placeholder 4"/>
          <p:cNvSpPr>
            <a:spLocks noGrp="1"/>
          </p:cNvSpPr>
          <p:nvPr>
            <p:ph type="sldNum" sz="quarter" idx="16"/>
          </p:nvPr>
        </p:nvSpPr>
        <p:spPr/>
        <p:txBody>
          <a:bodyPr>
            <a:normAutofit fontScale="85000" lnSpcReduction="20000"/>
          </a:bodyPr>
          <a:lstStyle/>
          <a:p>
            <a:fld id="{AA4C6552-42F6-43F2-A3FB-E92E8C09004E}" type="slidenum">
              <a:rPr lang="en-US" smtClean="0"/>
              <a:pPr/>
              <a:t>41</a:t>
            </a:fld>
            <a:endParaRPr lang="en-US"/>
          </a:p>
        </p:txBody>
      </p:sp>
      <p:sp>
        <p:nvSpPr>
          <p:cNvPr id="6" name="Rectangle 5"/>
          <p:cNvSpPr/>
          <p:nvPr/>
        </p:nvSpPr>
        <p:spPr>
          <a:xfrm>
            <a:off x="2819399" y="1600200"/>
            <a:ext cx="8763001" cy="1077218"/>
          </a:xfrm>
          <a:prstGeom prst="rect">
            <a:avLst/>
          </a:prstGeom>
          <a:noFill/>
        </p:spPr>
        <p:txBody>
          <a:bodyPr wrap="square" lIns="91440" tIns="45720" rIns="91440" bIns="45720">
            <a:spAutoFit/>
          </a:bodyPr>
          <a:lstStyle/>
          <a:p>
            <a:pPr algn="ctr"/>
            <a:r>
              <a:rPr lang="en-US" sz="3200" b="1" dirty="0">
                <a:ln w="1905"/>
                <a:solidFill>
                  <a:srgbClr val="7030A0"/>
                </a:solidFill>
                <a:effectLst>
                  <a:innerShdw blurRad="69850" dist="43180" dir="5400000">
                    <a:srgbClr val="000000">
                      <a:alpha val="65000"/>
                    </a:srgbClr>
                  </a:innerShdw>
                </a:effectLst>
              </a:rPr>
              <a:t>King Solomon </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would have supported the </a:t>
            </a:r>
            <a:b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3200" b="1" dirty="0">
                <a:ln w="1905"/>
                <a:solidFill>
                  <a:srgbClr val="00B0F0"/>
                </a:solidFill>
                <a:effectLst>
                  <a:innerShdw blurRad="69850" dist="43180" dir="5400000">
                    <a:srgbClr val="000000">
                      <a:alpha val="65000"/>
                    </a:srgbClr>
                  </a:innerShdw>
                </a:effectLst>
              </a:rPr>
              <a:t>“new month </a:t>
            </a:r>
            <a:r>
              <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[H2320 &lt;</a:t>
            </a:r>
            <a:r>
              <a:rPr lang="en-US" sz="2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chodesh</a:t>
            </a:r>
            <a:r>
              <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&gt;]</a:t>
            </a:r>
            <a:r>
              <a:rPr lang="en-US" sz="3200" b="1" dirty="0">
                <a:ln w="1905"/>
                <a:solidFill>
                  <a:srgbClr val="00B0F0"/>
                </a:solidFill>
                <a:effectLst>
                  <a:innerShdw blurRad="69850" dist="43180" dir="5400000">
                    <a:srgbClr val="000000">
                      <a:alpha val="65000"/>
                    </a:srgbClr>
                  </a:innerShdw>
                </a:effectLst>
              </a:rPr>
              <a:t>”</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as given in Hebrew. </a:t>
            </a:r>
          </a:p>
        </p:txBody>
      </p:sp>
      <p:sp>
        <p:nvSpPr>
          <p:cNvPr id="7" name="Content Placeholder 2"/>
          <p:cNvSpPr>
            <a:spLocks noGrp="1"/>
          </p:cNvSpPr>
          <p:nvPr>
            <p:ph sz="quarter" idx="1"/>
          </p:nvPr>
        </p:nvSpPr>
        <p:spPr>
          <a:xfrm>
            <a:off x="2819400" y="2514600"/>
            <a:ext cx="8991600" cy="4495800"/>
          </a:xfrm>
          <a:noFill/>
        </p:spPr>
        <p:txBody>
          <a:bodyPr>
            <a:normAutofit/>
            <a:scene3d>
              <a:camera prst="orthographicFront"/>
              <a:lightRig rig="threePt" dir="t"/>
            </a:scene3d>
            <a:sp3d extrusionH="57150">
              <a:bevelT w="38100" h="38100" prst="angle"/>
            </a:sp3d>
          </a:bodyPr>
          <a:lstStyle/>
          <a:p>
            <a:pPr lvl="0"/>
            <a:r>
              <a:rPr lang="en-US" sz="2900" b="1" dirty="0">
                <a:solidFill>
                  <a:srgbClr val="7030A0"/>
                </a:solidFill>
                <a:latin typeface="Comic Sans MS" pitchFamily="66" charset="0"/>
              </a:rPr>
              <a:t>2 Chron 2:4</a:t>
            </a:r>
            <a:r>
              <a:rPr lang="en-US" sz="2900" dirty="0">
                <a:solidFill>
                  <a:srgbClr val="7030A0"/>
                </a:solidFill>
                <a:latin typeface="Comic Sans MS" pitchFamily="66" charset="0"/>
              </a:rPr>
              <a:t>   </a:t>
            </a:r>
            <a:r>
              <a:rPr lang="en-US" sz="2900" dirty="0">
                <a:solidFill>
                  <a:schemeClr val="tx1">
                    <a:lumMod val="65000"/>
                    <a:lumOff val="35000"/>
                  </a:schemeClr>
                </a:solidFill>
                <a:latin typeface="Comic Sans MS" pitchFamily="66" charset="0"/>
              </a:rPr>
              <a:t>Behold, I build an house to the name of </a:t>
            </a:r>
            <a:r>
              <a:rPr lang="en-US" sz="2900" dirty="0">
                <a:solidFill>
                  <a:srgbClr val="0070C0"/>
                </a:solidFill>
                <a:latin typeface="Comic Sans MS" pitchFamily="66" charset="0"/>
              </a:rPr>
              <a:t>Yahuah</a:t>
            </a:r>
            <a:r>
              <a:rPr lang="en-US" sz="2900" dirty="0">
                <a:solidFill>
                  <a:schemeClr val="tx1">
                    <a:lumMod val="65000"/>
                    <a:lumOff val="35000"/>
                  </a:schemeClr>
                </a:solidFill>
                <a:latin typeface="Comic Sans MS" pitchFamily="66" charset="0"/>
              </a:rPr>
              <a:t> my Elohim, to dedicate it to him</a:t>
            </a:r>
            <a:r>
              <a:rPr lang="en-US" sz="2900" b="0" dirty="0">
                <a:solidFill>
                  <a:schemeClr val="tx1">
                    <a:lumMod val="65000"/>
                    <a:lumOff val="35000"/>
                  </a:schemeClr>
                </a:solidFill>
                <a:latin typeface="Comic Sans MS" pitchFamily="66" charset="0"/>
              </a:rPr>
              <a:t>,</a:t>
            </a:r>
            <a:r>
              <a:rPr lang="en-US" sz="2900" dirty="0">
                <a:solidFill>
                  <a:schemeClr val="tx1">
                    <a:lumMod val="65000"/>
                    <a:lumOff val="35000"/>
                  </a:schemeClr>
                </a:solidFill>
                <a:latin typeface="Comic Sans MS" pitchFamily="66" charset="0"/>
              </a:rPr>
              <a:t> and to burn before him sweet incense, and for the continual shewbread</a:t>
            </a:r>
            <a:r>
              <a:rPr lang="en-US" sz="2900" b="0" dirty="0">
                <a:solidFill>
                  <a:schemeClr val="tx1">
                    <a:lumMod val="65000"/>
                    <a:lumOff val="35000"/>
                  </a:schemeClr>
                </a:solidFill>
                <a:latin typeface="Comic Sans MS" pitchFamily="66" charset="0"/>
              </a:rPr>
              <a:t>,</a:t>
            </a:r>
            <a:r>
              <a:rPr lang="en-US" sz="2900" dirty="0">
                <a:solidFill>
                  <a:schemeClr val="tx1">
                    <a:lumMod val="65000"/>
                    <a:lumOff val="35000"/>
                  </a:schemeClr>
                </a:solidFill>
                <a:latin typeface="Comic Sans MS" pitchFamily="66" charset="0"/>
              </a:rPr>
              <a:t> and for the burnt offerings morning and evening</a:t>
            </a:r>
            <a:r>
              <a:rPr lang="en-US" sz="2900" b="0" dirty="0">
                <a:solidFill>
                  <a:schemeClr val="tx1">
                    <a:lumMod val="65000"/>
                    <a:lumOff val="35000"/>
                  </a:schemeClr>
                </a:solidFill>
                <a:latin typeface="Comic Sans MS" pitchFamily="66" charset="0"/>
              </a:rPr>
              <a:t>,</a:t>
            </a:r>
            <a:r>
              <a:rPr lang="en-US" sz="2900" dirty="0">
                <a:solidFill>
                  <a:schemeClr val="tx1">
                    <a:lumMod val="65000"/>
                    <a:lumOff val="35000"/>
                  </a:schemeClr>
                </a:solidFill>
                <a:latin typeface="Comic Sans MS" pitchFamily="66" charset="0"/>
              </a:rPr>
              <a:t> on the </a:t>
            </a:r>
            <a:r>
              <a:rPr lang="en-US" sz="2900" b="1" u="sng" dirty="0">
                <a:solidFill>
                  <a:srgbClr val="0070C0"/>
                </a:solidFill>
                <a:latin typeface="Comic Sans MS" pitchFamily="66" charset="0"/>
              </a:rPr>
              <a:t>sabbaths</a:t>
            </a:r>
            <a:r>
              <a:rPr lang="en-US" sz="2900" b="0" dirty="0">
                <a:solidFill>
                  <a:srgbClr val="0070C0"/>
                </a:solidFill>
                <a:latin typeface="Comic Sans MS" pitchFamily="66" charset="0"/>
              </a:rPr>
              <a:t>,</a:t>
            </a:r>
            <a:r>
              <a:rPr lang="en-US" sz="2900" dirty="0">
                <a:latin typeface="Comic Sans MS" pitchFamily="66" charset="0"/>
              </a:rPr>
              <a:t> </a:t>
            </a:r>
            <a:r>
              <a:rPr lang="en-US" sz="2900" dirty="0">
                <a:solidFill>
                  <a:schemeClr val="tx1">
                    <a:lumMod val="65000"/>
                    <a:lumOff val="35000"/>
                  </a:schemeClr>
                </a:solidFill>
                <a:latin typeface="Comic Sans MS" pitchFamily="66" charset="0"/>
              </a:rPr>
              <a:t>and on the </a:t>
            </a:r>
            <a:r>
              <a:rPr lang="en-US" sz="2900" dirty="0">
                <a:solidFill>
                  <a:srgbClr val="00B0F0"/>
                </a:solidFill>
                <a:effectLst>
                  <a:outerShdw blurRad="69850" dist="43180" dir="5400000" sx="0" sy="0">
                    <a:srgbClr val="000000">
                      <a:alpha val="65000"/>
                    </a:srgbClr>
                  </a:outerShdw>
                </a:effectLst>
                <a:latin typeface="Comic Sans MS" pitchFamily="66" charset="0"/>
              </a:rPr>
              <a:t>new</a:t>
            </a:r>
            <a:r>
              <a:rPr lang="en-US" sz="2900" b="1" dirty="0">
                <a:solidFill>
                  <a:srgbClr val="FF0000"/>
                </a:solidFill>
                <a:effectLst>
                  <a:outerShdw blurRad="69850" dist="43180" dir="5400000" sx="0" sy="0">
                    <a:srgbClr val="000000">
                      <a:alpha val="65000"/>
                    </a:srgbClr>
                  </a:outerShdw>
                </a:effectLst>
                <a:latin typeface="Comic Sans MS" pitchFamily="66" charset="0"/>
              </a:rPr>
              <a:t> </a:t>
            </a:r>
            <a:r>
              <a:rPr lang="en-US" sz="1400" b="1" strike="sngStrike" dirty="0">
                <a:solidFill>
                  <a:srgbClr val="FF0000"/>
                </a:solidFill>
                <a:effectLst>
                  <a:outerShdw blurRad="69850" dist="43180" dir="5400000" sx="0" sy="0">
                    <a:srgbClr val="000000">
                      <a:alpha val="65000"/>
                    </a:srgbClr>
                  </a:outerShdw>
                </a:effectLst>
                <a:latin typeface="Comic Sans MS" pitchFamily="66" charset="0"/>
              </a:rPr>
              <a:t>MOONS</a:t>
            </a:r>
            <a:r>
              <a:rPr lang="en-US" sz="2800" b="1" dirty="0">
                <a:solidFill>
                  <a:srgbClr val="FF0000"/>
                </a:solidFill>
                <a:effectLst>
                  <a:outerShdw blurRad="69850" dist="43180" dir="5400000" sx="0" sy="0">
                    <a:srgbClr val="000000">
                      <a:alpha val="65000"/>
                    </a:srgbClr>
                  </a:outerShdw>
                </a:effectLst>
                <a:latin typeface="Comic Sans MS" pitchFamily="66" charset="0"/>
              </a:rPr>
              <a:t> </a:t>
            </a:r>
            <a:r>
              <a:rPr lang="en-US" sz="2900" b="1" dirty="0">
                <a:solidFill>
                  <a:srgbClr val="00B0F0"/>
                </a:solidFill>
                <a:effectLst>
                  <a:outerShdw blurRad="69850" dist="43180" dir="5400000" sx="0" sy="0">
                    <a:srgbClr val="000000">
                      <a:alpha val="65000"/>
                    </a:srgbClr>
                  </a:outerShdw>
                </a:effectLst>
                <a:latin typeface="Comic Sans MS" pitchFamily="66" charset="0"/>
              </a:rPr>
              <a:t>months</a:t>
            </a:r>
            <a:r>
              <a:rPr lang="en-US" sz="2900" b="1" dirty="0">
                <a:solidFill>
                  <a:srgbClr val="FF0000"/>
                </a:solidFill>
                <a:effectLst>
                  <a:outerShdw blurRad="69850" dist="43180" dir="5400000" sx="0" sy="0">
                    <a:srgbClr val="000000">
                      <a:alpha val="65000"/>
                    </a:srgbClr>
                  </a:outerShdw>
                </a:effectLst>
                <a:latin typeface="Comic Sans MS" pitchFamily="66" charset="0"/>
              </a:rPr>
              <a:t> </a:t>
            </a:r>
            <a:r>
              <a:rPr lang="en-US" sz="1800" b="0" dirty="0">
                <a:solidFill>
                  <a:schemeClr val="tx1">
                    <a:lumMod val="65000"/>
                    <a:lumOff val="35000"/>
                  </a:schemeClr>
                </a:solidFill>
                <a:latin typeface="Comic Sans MS" pitchFamily="66" charset="0"/>
              </a:rPr>
              <a:t>[H2320 &lt;</a:t>
            </a:r>
            <a:r>
              <a:rPr lang="en-US" sz="1800" b="0" dirty="0" err="1">
                <a:solidFill>
                  <a:schemeClr val="tx1">
                    <a:lumMod val="65000"/>
                    <a:lumOff val="35000"/>
                  </a:schemeClr>
                </a:solidFill>
                <a:latin typeface="Comic Sans MS" pitchFamily="66" charset="0"/>
              </a:rPr>
              <a:t>chodesh</a:t>
            </a:r>
            <a:r>
              <a:rPr lang="en-US" sz="1800" b="0" dirty="0">
                <a:solidFill>
                  <a:schemeClr val="tx1">
                    <a:lumMod val="65000"/>
                    <a:lumOff val="35000"/>
                  </a:schemeClr>
                </a:solidFill>
                <a:latin typeface="Comic Sans MS" pitchFamily="66" charset="0"/>
              </a:rPr>
              <a:t>&gt;],  </a:t>
            </a:r>
            <a:r>
              <a:rPr lang="en-US" sz="2900" dirty="0">
                <a:solidFill>
                  <a:schemeClr val="tx1">
                    <a:lumMod val="65000"/>
                    <a:lumOff val="35000"/>
                  </a:schemeClr>
                </a:solidFill>
                <a:latin typeface="Comic Sans MS" pitchFamily="66" charset="0"/>
              </a:rPr>
              <a:t>and</a:t>
            </a:r>
            <a:r>
              <a:rPr lang="en-US" sz="2900" dirty="0">
                <a:latin typeface="Comic Sans MS" pitchFamily="66" charset="0"/>
              </a:rPr>
              <a:t> </a:t>
            </a:r>
            <a:br>
              <a:rPr lang="en-US" sz="2900" dirty="0">
                <a:latin typeface="Comic Sans MS" pitchFamily="66" charset="0"/>
              </a:rPr>
            </a:br>
            <a:r>
              <a:rPr lang="en-US" sz="2900" u="sng" dirty="0">
                <a:solidFill>
                  <a:srgbClr val="00B050"/>
                </a:solidFill>
                <a:latin typeface="Comic Sans MS" pitchFamily="66" charset="0"/>
              </a:rPr>
              <a:t>on the solemn </a:t>
            </a:r>
            <a:r>
              <a:rPr lang="en-US" sz="2900" b="1" u="sng" dirty="0">
                <a:solidFill>
                  <a:srgbClr val="00B050"/>
                </a:solidFill>
                <a:latin typeface="Comic Sans MS" pitchFamily="66" charset="0"/>
              </a:rPr>
              <a:t>feasts</a:t>
            </a:r>
            <a:r>
              <a:rPr lang="en-US" sz="2900" u="sng" dirty="0">
                <a:solidFill>
                  <a:srgbClr val="00B050"/>
                </a:solidFill>
                <a:latin typeface="Comic Sans MS" pitchFamily="66" charset="0"/>
              </a:rPr>
              <a:t> of Yahuah</a:t>
            </a:r>
            <a:r>
              <a:rPr lang="en-US" sz="2900" dirty="0">
                <a:latin typeface="Comic Sans MS" pitchFamily="66" charset="0"/>
              </a:rPr>
              <a:t> </a:t>
            </a:r>
            <a:r>
              <a:rPr lang="en-US" sz="2900" dirty="0">
                <a:solidFill>
                  <a:schemeClr val="tx1">
                    <a:lumMod val="65000"/>
                    <a:lumOff val="35000"/>
                  </a:schemeClr>
                </a:solidFill>
                <a:latin typeface="Comic Sans MS" pitchFamily="66" charset="0"/>
              </a:rPr>
              <a:t>our Elohim</a:t>
            </a:r>
            <a:r>
              <a:rPr lang="en-US" sz="2900" b="0" dirty="0">
                <a:solidFill>
                  <a:schemeClr val="tx1">
                    <a:lumMod val="65000"/>
                    <a:lumOff val="35000"/>
                  </a:schemeClr>
                </a:solidFill>
                <a:latin typeface="Comic Sans MS" pitchFamily="66" charset="0"/>
              </a:rPr>
              <a:t>.</a:t>
            </a:r>
            <a:r>
              <a:rPr lang="en-US" sz="2900" dirty="0">
                <a:solidFill>
                  <a:schemeClr val="tx1">
                    <a:lumMod val="65000"/>
                    <a:lumOff val="35000"/>
                  </a:schemeClr>
                </a:solidFill>
                <a:latin typeface="Comic Sans MS" pitchFamily="66" charset="0"/>
              </a:rPr>
              <a:t>  </a:t>
            </a:r>
            <a:br>
              <a:rPr lang="en-US" sz="2900" dirty="0">
                <a:solidFill>
                  <a:schemeClr val="tx1">
                    <a:lumMod val="65000"/>
                    <a:lumOff val="35000"/>
                  </a:schemeClr>
                </a:solidFill>
                <a:latin typeface="Comic Sans MS" pitchFamily="66" charset="0"/>
              </a:rPr>
            </a:br>
            <a:r>
              <a:rPr lang="en-US" sz="2900" dirty="0">
                <a:solidFill>
                  <a:schemeClr val="tx1">
                    <a:lumMod val="65000"/>
                    <a:lumOff val="35000"/>
                  </a:schemeClr>
                </a:solidFill>
                <a:latin typeface="Comic Sans MS" pitchFamily="66" charset="0"/>
              </a:rPr>
              <a:t>This is an ordinance for ever to Israel</a:t>
            </a:r>
            <a:r>
              <a:rPr lang="en-US" sz="2900" b="0" dirty="0">
                <a:solidFill>
                  <a:schemeClr val="tx1">
                    <a:lumMod val="65000"/>
                    <a:lumOff val="35000"/>
                  </a:schemeClr>
                </a:solidFill>
                <a:latin typeface="Comic Sans MS" pitchFamily="66" charset="0"/>
              </a:rPr>
              <a:t>.</a:t>
            </a:r>
            <a:r>
              <a:rPr lang="en-US" sz="2900" dirty="0">
                <a:solidFill>
                  <a:schemeClr val="tx1">
                    <a:lumMod val="65000"/>
                    <a:lumOff val="35000"/>
                  </a:schemeClr>
                </a:solidFill>
                <a:latin typeface="Comic Sans MS" pitchFamily="66" charset="0"/>
              </a:rPr>
              <a:t>  </a:t>
            </a:r>
          </a:p>
          <a:p>
            <a:endParaRPr lang="en-US" dirty="0">
              <a:solidFill>
                <a:schemeClr val="tx1">
                  <a:lumMod val="65000"/>
                  <a:lumOff val="35000"/>
                </a:schemeClr>
              </a:solidFill>
              <a:latin typeface="Comic Sans MS" pitchFamily="66" charset="0"/>
            </a:endParaRPr>
          </a:p>
        </p:txBody>
      </p:sp>
      <p:pic>
        <p:nvPicPr>
          <p:cNvPr id="9" name="Picture 3" descr="F:\Moon-Month Study July 2016\Moon Art for PPT\prophets\king solomon 2 ed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752599"/>
            <a:ext cx="1676400" cy="2101085"/>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10" name="Text Placeholder 7"/>
          <p:cNvSpPr txBox="1">
            <a:spLocks/>
          </p:cNvSpPr>
          <p:nvPr/>
        </p:nvSpPr>
        <p:spPr>
          <a:xfrm>
            <a:off x="457200" y="3962400"/>
            <a:ext cx="1837480" cy="2362200"/>
          </a:xfrm>
          <a:prstGeom prst="rect">
            <a:avLst/>
          </a:prstGeom>
          <a:solidFill>
            <a:schemeClr val="accent2"/>
          </a:solidFill>
          <a:scene3d>
            <a:camera prst="orthographicFront"/>
            <a:lightRig rig="threePt" dir="t"/>
          </a:scene3d>
          <a:sp3d>
            <a:bevelT w="152400" h="50800" prst="softRound"/>
          </a:sp3d>
        </p:spPr>
        <p:txBody>
          <a:bodyPr>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2000" b="1" dirty="0">
                <a:solidFill>
                  <a:srgbClr val="7030A0"/>
                </a:solidFill>
                <a:latin typeface="Comic Sans MS" pitchFamily="66" charset="0"/>
              </a:rPr>
              <a:t>Solomon</a:t>
            </a:r>
            <a:r>
              <a:rPr lang="en-US" sz="2000" b="1" dirty="0">
                <a:solidFill>
                  <a:srgbClr val="0070C0"/>
                </a:solidFill>
                <a:latin typeface="Comic Sans MS" pitchFamily="66" charset="0"/>
              </a:rPr>
              <a:t> </a:t>
            </a:r>
            <a:br>
              <a:rPr lang="en-US" sz="2000" b="1" dirty="0">
                <a:solidFill>
                  <a:srgbClr val="0070C0"/>
                </a:solidFill>
                <a:latin typeface="Comic Sans MS" pitchFamily="66" charset="0"/>
              </a:rPr>
            </a:br>
            <a:r>
              <a:rPr lang="en-US" sz="2000" b="1" dirty="0">
                <a:solidFill>
                  <a:srgbClr val="0070C0"/>
                </a:solidFill>
                <a:latin typeface="Comic Sans MS" pitchFamily="66" charset="0"/>
              </a:rPr>
              <a:t>did not </a:t>
            </a:r>
            <a:br>
              <a:rPr lang="en-US" sz="2000" b="1" dirty="0">
                <a:solidFill>
                  <a:srgbClr val="0070C0"/>
                </a:solidFill>
                <a:latin typeface="Comic Sans MS" pitchFamily="66" charset="0"/>
              </a:rPr>
            </a:br>
            <a:r>
              <a:rPr lang="en-US" sz="2000" b="1" dirty="0">
                <a:solidFill>
                  <a:srgbClr val="0070C0"/>
                </a:solidFill>
                <a:latin typeface="Comic Sans MS" pitchFamily="66" charset="0"/>
              </a:rPr>
              <a:t>honor any </a:t>
            </a:r>
            <a:br>
              <a:rPr lang="en-US" sz="2000" b="1" dirty="0">
                <a:solidFill>
                  <a:srgbClr val="0070C0"/>
                </a:solidFill>
                <a:latin typeface="Comic Sans MS" pitchFamily="66" charset="0"/>
              </a:rPr>
            </a:br>
            <a:r>
              <a:rPr lang="en-US" sz="2000" b="1" dirty="0">
                <a:solidFill>
                  <a:srgbClr val="C00000"/>
                </a:solidFill>
                <a:latin typeface="Comic Sans MS" pitchFamily="66" charset="0"/>
              </a:rPr>
              <a:t>“new moon.”  </a:t>
            </a:r>
            <a:r>
              <a:rPr lang="en-US" sz="2000" b="1" dirty="0">
                <a:solidFill>
                  <a:srgbClr val="0070C0"/>
                </a:solidFill>
                <a:latin typeface="Comic Sans MS" pitchFamily="66" charset="0"/>
              </a:rPr>
              <a:t>Hebrew does not use </a:t>
            </a:r>
            <a:r>
              <a:rPr lang="en-US" sz="2000" b="1" dirty="0">
                <a:solidFill>
                  <a:srgbClr val="C00000"/>
                </a:solidFill>
                <a:latin typeface="Comic Sans MS" pitchFamily="66" charset="0"/>
              </a:rPr>
              <a:t>H3394.</a:t>
            </a:r>
            <a:endParaRPr lang="en-US" b="1" dirty="0">
              <a:solidFill>
                <a:srgbClr val="C00000"/>
              </a:solidFill>
            </a:endParaRPr>
          </a:p>
        </p:txBody>
      </p:sp>
    </p:spTree>
    <p:extLst>
      <p:ext uri="{BB962C8B-B14F-4D97-AF65-F5344CB8AC3E}">
        <p14:creationId xmlns:p14="http://schemas.microsoft.com/office/powerpoint/2010/main" val="54884449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1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Horizontal)">
                                      <p:cBhvr>
                                        <p:cTn id="7" dur="1000"/>
                                        <p:tgtEl>
                                          <p:spTgt spid="7">
                                            <p:txEl>
                                              <p:pRg st="0" end="0"/>
                                            </p:txEl>
                                          </p:spTgt>
                                        </p:tgtEl>
                                      </p:cBhvr>
                                    </p:animEffect>
                                  </p:childTnLst>
                                </p:cTn>
                              </p:par>
                            </p:childTnLst>
                          </p:cTn>
                        </p:par>
                        <p:par>
                          <p:cTn id="8" fill="hold">
                            <p:stCondLst>
                              <p:cond delay="2500"/>
                            </p:stCondLst>
                            <p:childTnLst>
                              <p:par>
                                <p:cTn id="9" presetID="16" presetClass="entr" presetSubtype="37" fill="hold" grpId="0" nodeType="afterEffect">
                                  <p:stCondLst>
                                    <p:cond delay="75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125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up)">
                                      <p:cBhvr>
                                        <p:cTn id="16" dur="1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4000"/>
            <a:lum/>
          </a:blip>
          <a:srcRect/>
          <a:stretch>
            <a:fillRect t="-1000" b="-1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1279524"/>
            <a:ext cx="711200" cy="244476"/>
          </a:xfrm>
        </p:spPr>
        <p:txBody>
          <a:bodyPr>
            <a:normAutofit fontScale="77500" lnSpcReduction="20000"/>
          </a:bodyPr>
          <a:lstStyle/>
          <a:p>
            <a:fld id="{AA4C6552-42F6-43F2-A3FB-E92E8C09004E}" type="slidenum">
              <a:rPr lang="en-US" sz="1600" smtClean="0"/>
              <a:pPr/>
              <a:t>42</a:t>
            </a:fld>
            <a:endParaRPr lang="en-US" sz="1600" dirty="0"/>
          </a:p>
        </p:txBody>
      </p:sp>
      <p:pic>
        <p:nvPicPr>
          <p:cNvPr id="7" name="Picture 3" descr="F:\Moon-Month Study July 2016\Moon Art for PPT\prophets\king solomon 2 ed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752600"/>
            <a:ext cx="1676400" cy="2101085"/>
          </a:xfrm>
          <a:prstGeom prst="ellipse">
            <a:avLst/>
          </a:prstGeom>
          <a:ln w="190500" cap="rnd">
            <a:solidFill>
              <a:schemeClr val="accent5">
                <a:lumMod val="60000"/>
                <a:lumOff val="4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609600" y="273050"/>
            <a:ext cx="11480800" cy="869950"/>
          </a:xfrm>
          <a:prstGeom prst="rect">
            <a:avLst/>
          </a:prstGeom>
        </p:spPr>
        <p:txBody>
          <a:bodyPr vert="horz" anchor="ct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b="1" dirty="0">
                <a:ln w="11430"/>
                <a:solidFill>
                  <a:schemeClr val="accent2">
                    <a:lumMod val="50000"/>
                  </a:schemeClr>
                </a:solidFill>
                <a:effectLst>
                  <a:outerShdw blurRad="50800" dist="39000" dir="5460000" algn="tl">
                    <a:srgbClr val="000000">
                      <a:alpha val="38000"/>
                    </a:srgbClr>
                  </a:outerShdw>
                </a:effectLst>
              </a:rPr>
              <a:t>1004 BC   </a:t>
            </a:r>
            <a:r>
              <a:rPr lang="en-US" b="1" dirty="0">
                <a:ln w="11430"/>
                <a:solidFill>
                  <a:srgbClr val="0070C0"/>
                </a:solidFill>
                <a:effectLst>
                  <a:outerShdw blurRad="50800" dist="39000" dir="5460000" algn="tl">
                    <a:srgbClr val="000000">
                      <a:alpha val="38000"/>
                    </a:srgbClr>
                  </a:outerShdw>
                </a:effectLst>
              </a:rPr>
              <a:t>Preparation for 2 Chron 8 &amp; &lt;</a:t>
            </a:r>
            <a:r>
              <a:rPr lang="en-US" b="1" dirty="0" err="1">
                <a:ln w="11430"/>
                <a:solidFill>
                  <a:srgbClr val="0070C0"/>
                </a:solidFill>
                <a:effectLst>
                  <a:outerShdw blurRad="50800" dist="39000" dir="5460000" algn="tl">
                    <a:srgbClr val="000000">
                      <a:alpha val="38000"/>
                    </a:srgbClr>
                  </a:outerShdw>
                </a:effectLst>
              </a:rPr>
              <a:t>chodesh</a:t>
            </a:r>
            <a:r>
              <a:rPr lang="en-US" b="1" dirty="0">
                <a:ln w="11430"/>
                <a:solidFill>
                  <a:srgbClr val="0070C0"/>
                </a:solidFill>
                <a:effectLst>
                  <a:outerShdw blurRad="50800" dist="39000" dir="5460000" algn="tl">
                    <a:srgbClr val="000000">
                      <a:alpha val="38000"/>
                    </a:srgbClr>
                  </a:outerShdw>
                </a:effectLst>
              </a:rPr>
              <a:t>&gt;</a:t>
            </a:r>
            <a:endParaRPr lang="en-US" b="1" dirty="0">
              <a:ln w="11430"/>
              <a:solidFill>
                <a:schemeClr val="accent2">
                  <a:lumMod val="50000"/>
                </a:schemeClr>
              </a:solidFill>
              <a:effectLst>
                <a:outerShdw blurRad="50800" dist="39000" dir="5460000" algn="tl">
                  <a:srgbClr val="000000">
                    <a:alpha val="38000"/>
                  </a:srgbClr>
                </a:outerShdw>
              </a:effectLst>
            </a:endParaRPr>
          </a:p>
        </p:txBody>
      </p:sp>
      <p:sp>
        <p:nvSpPr>
          <p:cNvPr id="13" name="Content Placeholder 3"/>
          <p:cNvSpPr>
            <a:spLocks noGrp="1"/>
          </p:cNvSpPr>
          <p:nvPr>
            <p:ph sz="quarter" idx="1"/>
          </p:nvPr>
        </p:nvSpPr>
        <p:spPr>
          <a:xfrm>
            <a:off x="3352800" y="1600200"/>
            <a:ext cx="8331200" cy="5334000"/>
          </a:xfrm>
        </p:spPr>
        <p:txBody>
          <a:bodyPr>
            <a:normAutofit fontScale="62500" lnSpcReduction="20000"/>
            <a:scene3d>
              <a:camera prst="orthographicFront"/>
              <a:lightRig rig="threePt" dir="t"/>
            </a:scene3d>
            <a:sp3d extrusionH="57150">
              <a:bevelT w="38100" h="38100" prst="angle"/>
            </a:sp3d>
          </a:bodyPr>
          <a:lstStyle/>
          <a:p>
            <a:pPr marL="0" indent="0" algn="ctr">
              <a:lnSpc>
                <a:spcPct val="170000"/>
              </a:lnSpc>
              <a:buNone/>
            </a:pPr>
            <a:r>
              <a:rPr lang="en-US" sz="3800" dirty="0"/>
              <a:t>Again, </a:t>
            </a:r>
            <a:r>
              <a:rPr lang="en-US" sz="3800" b="1" dirty="0">
                <a:solidFill>
                  <a:srgbClr val="7030A0"/>
                </a:solidFill>
              </a:rPr>
              <a:t>Solomon</a:t>
            </a:r>
            <a:r>
              <a:rPr lang="en-US" sz="3800" dirty="0"/>
              <a:t> carries out the plans of </a:t>
            </a:r>
            <a:r>
              <a:rPr lang="en-US" sz="3800" b="1" dirty="0">
                <a:solidFill>
                  <a:srgbClr val="7030A0"/>
                </a:solidFill>
              </a:rPr>
              <a:t>King David </a:t>
            </a:r>
            <a:r>
              <a:rPr lang="en-US" sz="3800" dirty="0"/>
              <a:t>exactly as instructed </a:t>
            </a:r>
            <a:r>
              <a:rPr lang="en-US" sz="3800" dirty="0">
                <a:solidFill>
                  <a:srgbClr val="0070C0"/>
                </a:solidFill>
              </a:rPr>
              <a:t>according to the Laws of Moses</a:t>
            </a:r>
            <a:r>
              <a:rPr lang="en-US" sz="3200" dirty="0">
                <a:solidFill>
                  <a:srgbClr val="0070C0"/>
                </a:solidFill>
              </a:rPr>
              <a:t>.</a:t>
            </a:r>
          </a:p>
          <a:p>
            <a:pPr lvl="0">
              <a:lnSpc>
                <a:spcPct val="170000"/>
              </a:lnSpc>
              <a:buFont typeface="Wingdings" pitchFamily="2" charset="2"/>
              <a:buChar char="§"/>
            </a:pPr>
            <a:r>
              <a:rPr lang="en-US" sz="3200" b="1" dirty="0">
                <a:solidFill>
                  <a:srgbClr val="7030A0"/>
                </a:solidFill>
              </a:rPr>
              <a:t>2 Chron 8:14  </a:t>
            </a:r>
            <a:r>
              <a:rPr lang="en-US" sz="3200" dirty="0"/>
              <a:t>And he </a:t>
            </a:r>
            <a:r>
              <a:rPr lang="en-US" sz="2200" dirty="0"/>
              <a:t>[</a:t>
            </a:r>
            <a:r>
              <a:rPr lang="en-US" sz="2200" b="1" dirty="0">
                <a:solidFill>
                  <a:srgbClr val="7030A0"/>
                </a:solidFill>
              </a:rPr>
              <a:t>Solomon</a:t>
            </a:r>
            <a:r>
              <a:rPr lang="en-US" sz="2200" dirty="0"/>
              <a:t>]  </a:t>
            </a:r>
            <a:r>
              <a:rPr lang="en-US" sz="3200" dirty="0"/>
              <a:t>appointed, </a:t>
            </a:r>
            <a:r>
              <a:rPr lang="en-US" sz="3200" u="sng" dirty="0"/>
              <a:t>according to the order of David his father</a:t>
            </a:r>
            <a:r>
              <a:rPr lang="en-US" sz="3200" dirty="0"/>
              <a:t>, and the Levites to their charges, to praise and minister before the priests, as the duty of every day required:  the porters also by their courses at every gate: </a:t>
            </a:r>
            <a:br>
              <a:rPr lang="en-US" sz="3200" dirty="0"/>
            </a:br>
            <a:r>
              <a:rPr lang="en-US" sz="3200" b="1" dirty="0">
                <a:solidFill>
                  <a:srgbClr val="0070C0"/>
                </a:solidFill>
              </a:rPr>
              <a:t>for so had David the man of Yahuah commanded.</a:t>
            </a:r>
            <a:br>
              <a:rPr lang="en-US" b="1" dirty="0">
                <a:solidFill>
                  <a:srgbClr val="0070C0"/>
                </a:solidFill>
              </a:rPr>
            </a:br>
            <a:endParaRPr lang="en-US" sz="1500" dirty="0">
              <a:solidFill>
                <a:srgbClr val="0070C0"/>
              </a:solidFill>
            </a:endParaRPr>
          </a:p>
          <a:p>
            <a:pPr lvl="0">
              <a:lnSpc>
                <a:spcPct val="170000"/>
              </a:lnSpc>
              <a:buFont typeface="Wingdings" pitchFamily="2" charset="2"/>
              <a:buChar char="§"/>
            </a:pPr>
            <a:r>
              <a:rPr lang="en-US" sz="3200" b="1" dirty="0">
                <a:solidFill>
                  <a:srgbClr val="7030A0"/>
                </a:solidFill>
              </a:rPr>
              <a:t>2 Chron 8:15  </a:t>
            </a:r>
            <a:r>
              <a:rPr lang="en-US" sz="3200" dirty="0"/>
              <a:t>And </a:t>
            </a:r>
            <a:r>
              <a:rPr lang="en-US" sz="3200" b="1" u="sng" dirty="0">
                <a:solidFill>
                  <a:srgbClr val="0070C0"/>
                </a:solidFill>
              </a:rPr>
              <a:t>they departed not from the commandment of the king</a:t>
            </a:r>
            <a:r>
              <a:rPr lang="en-US" sz="3200" dirty="0">
                <a:solidFill>
                  <a:srgbClr val="0070C0"/>
                </a:solidFill>
              </a:rPr>
              <a:t> </a:t>
            </a:r>
            <a:r>
              <a:rPr lang="en-US" sz="3200" dirty="0"/>
              <a:t>unto the priests and Levites </a:t>
            </a:r>
            <a:r>
              <a:rPr lang="en-US" sz="3200" b="1" dirty="0">
                <a:solidFill>
                  <a:srgbClr val="0070C0"/>
                </a:solidFill>
              </a:rPr>
              <a:t>concerning any matter,</a:t>
            </a:r>
            <a:r>
              <a:rPr lang="en-US" sz="3200" b="1" dirty="0"/>
              <a:t> </a:t>
            </a:r>
            <a:r>
              <a:rPr lang="en-US" sz="3200" dirty="0"/>
              <a:t>or concerning the treasures.</a:t>
            </a:r>
          </a:p>
          <a:p>
            <a:pPr marL="0" indent="0">
              <a:buNone/>
            </a:pPr>
            <a:endParaRPr lang="en-US" dirty="0"/>
          </a:p>
          <a:p>
            <a:pPr marL="0" indent="0">
              <a:buNone/>
            </a:pPr>
            <a:endParaRPr lang="en-US" dirty="0"/>
          </a:p>
          <a:p>
            <a:pPr marL="0" lvl="0" indent="0">
              <a:buNone/>
            </a:pPr>
            <a:endParaRPr lang="en-US" dirty="0">
              <a:latin typeface="Cordia New" pitchFamily="34" charset="-34"/>
              <a:cs typeface="Cordia New" pitchFamily="34" charset="-34"/>
            </a:endParaRPr>
          </a:p>
        </p:txBody>
      </p:sp>
      <p:sp>
        <p:nvSpPr>
          <p:cNvPr id="15" name="Text Placeholder 2"/>
          <p:cNvSpPr txBox="1">
            <a:spLocks/>
          </p:cNvSpPr>
          <p:nvPr/>
        </p:nvSpPr>
        <p:spPr>
          <a:xfrm>
            <a:off x="381000" y="4114800"/>
            <a:ext cx="2133600" cy="2133600"/>
          </a:xfrm>
          <a:prstGeom prst="rect">
            <a:avLst/>
          </a:prstGeom>
          <a:solidFill>
            <a:schemeClr val="accent2"/>
          </a:solidFill>
          <a:ln w="50800" cap="sq" cmpd="dbl" algn="ctr">
            <a:solidFill>
              <a:schemeClr val="accent2"/>
            </a:solidFill>
            <a:prstDash val="solid"/>
            <a:miter lim="800000"/>
          </a:ln>
          <a:effectLst/>
          <a:scene3d>
            <a:camera prst="orthographicFront"/>
            <a:lightRig rig="threePt" dir="t"/>
          </a:scene3d>
          <a:sp3d>
            <a:bevelT w="152400" h="50800" prst="softRound"/>
          </a:sp3d>
        </p:spPr>
        <p:txBody>
          <a:bodyPr vert="horz" lIns="137160" tIns="182880" rIns="137160" bIns="91440">
            <a:noAutofit/>
          </a:bodyPr>
          <a:lstStyle>
            <a:lvl1pPr marL="0" indent="0" algn="l" rtl="0" eaLnBrk="1" latinLnBrk="0" hangingPunct="1">
              <a:spcBef>
                <a:spcPts val="700"/>
              </a:spcBef>
              <a:spcAft>
                <a:spcPts val="1000"/>
              </a:spcAft>
              <a:buClr>
                <a:schemeClr val="accent2"/>
              </a:buClr>
              <a:buSzPct val="100000"/>
              <a:buFont typeface="Wingdings"/>
              <a:buNone/>
              <a:defRPr kumimoji="0" sz="1800" kern="1200">
                <a:solidFill>
                  <a:schemeClr val="lt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None/>
              <a:defRPr kumimoji="0" sz="1200" kern="1200">
                <a:solidFill>
                  <a:schemeClr val="lt1"/>
                </a:solidFill>
                <a:latin typeface="+mn-lt"/>
                <a:ea typeface="+mn-ea"/>
                <a:cs typeface="+mn-cs"/>
              </a:defRPr>
            </a:lvl2pPr>
            <a:lvl3pPr marL="914400" indent="-228600" algn="l" rtl="0" eaLnBrk="1" latinLnBrk="0" hangingPunct="1">
              <a:spcBef>
                <a:spcPts val="500"/>
              </a:spcBef>
              <a:buClr>
                <a:schemeClr val="accent2"/>
              </a:buClr>
              <a:buSzPct val="75000"/>
              <a:buFont typeface="Wingdings"/>
              <a:buNone/>
              <a:defRPr kumimoji="0" sz="1000" kern="1200">
                <a:solidFill>
                  <a:schemeClr val="lt1"/>
                </a:solidFill>
                <a:latin typeface="+mn-lt"/>
                <a:ea typeface="+mn-ea"/>
                <a:cs typeface="+mn-cs"/>
              </a:defRPr>
            </a:lvl3pPr>
            <a:lvl4pPr marL="1371600" indent="-228600" algn="l" rtl="0" eaLnBrk="1" latinLnBrk="0" hangingPunct="1">
              <a:spcBef>
                <a:spcPts val="400"/>
              </a:spcBef>
              <a:buClr>
                <a:schemeClr val="accent3"/>
              </a:buClr>
              <a:buSzPct val="75000"/>
              <a:buFont typeface="Wingdings"/>
              <a:buNone/>
              <a:defRPr kumimoji="0" sz="900" kern="1200">
                <a:solidFill>
                  <a:schemeClr val="lt1"/>
                </a:solidFill>
                <a:latin typeface="+mn-lt"/>
                <a:ea typeface="+mn-ea"/>
                <a:cs typeface="+mn-cs"/>
              </a:defRPr>
            </a:lvl4pPr>
            <a:lvl5pPr marL="1828800" indent="-228600" algn="l" rtl="0" eaLnBrk="1" latinLnBrk="0" hangingPunct="1">
              <a:spcBef>
                <a:spcPts val="400"/>
              </a:spcBef>
              <a:buClr>
                <a:schemeClr val="accent4"/>
              </a:buClr>
              <a:buSzPct val="65000"/>
              <a:buFont typeface="Wingdings"/>
              <a:buNone/>
              <a:defRPr kumimoji="0" sz="900" kern="1200">
                <a:solidFill>
                  <a:schemeClr val="l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lt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lt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lt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lt1"/>
                </a:solidFill>
                <a:latin typeface="+mn-lt"/>
                <a:ea typeface="+mn-ea"/>
                <a:cs typeface="+mn-cs"/>
              </a:defRPr>
            </a:lvl9pPr>
          </a:lstStyle>
          <a:p>
            <a:pPr algn="ctr"/>
            <a:r>
              <a:rPr lang="en-US" sz="2300" b="1">
                <a:solidFill>
                  <a:srgbClr val="002060"/>
                </a:solidFill>
              </a:rPr>
              <a:t>King Solomon Followed all the Laws of Moses for the Temple</a:t>
            </a:r>
            <a:endParaRPr lang="en-US" sz="2300" b="1" dirty="0">
              <a:solidFill>
                <a:srgbClr val="002060"/>
              </a:solidFill>
            </a:endParaRPr>
          </a:p>
        </p:txBody>
      </p:sp>
      <p:pic>
        <p:nvPicPr>
          <p:cNvPr id="14" name="Picture 2" descr="C:\Users\Rae\Desktop\gold star 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87543">
            <a:off x="1843433" y="3449953"/>
            <a:ext cx="1016000" cy="895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99502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barn(inHorizontal)">
                                      <p:cBhvr>
                                        <p:cTn id="7" dur="1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64000"/>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4648200"/>
            <a:ext cx="11582399" cy="16764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spc="150" dirty="0">
                <a:ln w="11430"/>
                <a:solidFill>
                  <a:srgbClr val="002060"/>
                </a:solidFill>
                <a:effectLst>
                  <a:outerShdw blurRad="38100" dist="38100" dir="2700000" algn="tl">
                    <a:srgbClr val="000000">
                      <a:alpha val="43137"/>
                    </a:srgbClr>
                  </a:outerShdw>
                </a:effectLst>
              </a:rPr>
              <a:t>This event is 9 years after 1 Chron 23:31.</a:t>
            </a:r>
            <a:br>
              <a:rPr lang="en-US" sz="4000" b="1" spc="150" dirty="0">
                <a:ln w="11430"/>
                <a:solidFill>
                  <a:srgbClr val="002060"/>
                </a:solidFill>
                <a:effectLst>
                  <a:outerShdw blurRad="38100" dist="38100" dir="2700000" algn="tl">
                    <a:srgbClr val="000000">
                      <a:alpha val="43137"/>
                    </a:srgbClr>
                  </a:outerShdw>
                </a:effectLst>
              </a:rPr>
            </a:br>
            <a:r>
              <a:rPr lang="en-US" sz="4000" b="1" spc="150" dirty="0">
                <a:ln w="11430"/>
                <a:solidFill>
                  <a:srgbClr val="7030A0"/>
                </a:solidFill>
                <a:effectLst>
                  <a:outerShdw blurRad="38100" dist="38100" dir="2700000" algn="tl">
                    <a:srgbClr val="000000">
                      <a:alpha val="43137"/>
                    </a:srgbClr>
                  </a:outerShdw>
                </a:effectLst>
              </a:rPr>
              <a:t>Solomon</a:t>
            </a:r>
            <a:r>
              <a:rPr lang="en-US" sz="4000" b="1" spc="150" dirty="0">
                <a:ln w="11430"/>
                <a:solidFill>
                  <a:srgbClr val="002060"/>
                </a:solidFill>
                <a:effectLst>
                  <a:outerShdw blurRad="38100" dist="38100" dir="2700000" algn="tl">
                    <a:srgbClr val="000000">
                      <a:alpha val="43137"/>
                    </a:srgbClr>
                  </a:outerShdw>
                </a:effectLst>
              </a:rPr>
              <a:t> is still following the</a:t>
            </a:r>
            <a:r>
              <a:rPr lang="en-US" sz="4000" b="1" spc="150" dirty="0">
                <a:ln w="11430"/>
                <a:solidFill>
                  <a:schemeClr val="accent4">
                    <a:lumMod val="75000"/>
                  </a:schemeClr>
                </a:solidFill>
                <a:effectLst>
                  <a:outerShdw blurRad="38100" dist="38100" dir="2700000" algn="tl">
                    <a:srgbClr val="000000">
                      <a:alpha val="43137"/>
                    </a:srgbClr>
                  </a:outerShdw>
                </a:effectLst>
              </a:rPr>
              <a:t> </a:t>
            </a:r>
            <a:r>
              <a:rPr lang="en-US" sz="4000" b="1" spc="150" dirty="0">
                <a:ln w="11430"/>
                <a:solidFill>
                  <a:srgbClr val="00B0F0"/>
                </a:solidFill>
                <a:effectLst>
                  <a:outerShdw blurRad="38100" dist="38100" dir="2700000" algn="tl">
                    <a:srgbClr val="000000">
                      <a:alpha val="43137"/>
                    </a:srgbClr>
                  </a:outerShdw>
                </a:effectLst>
              </a:rPr>
              <a:t>Torah commands </a:t>
            </a:r>
            <a:r>
              <a:rPr lang="en-US" sz="4000" b="1" spc="150" dirty="0">
                <a:ln w="11430"/>
                <a:solidFill>
                  <a:srgbClr val="002060"/>
                </a:solidFill>
                <a:effectLst>
                  <a:outerShdw blurRad="38100" dist="38100" dir="2700000" algn="tl">
                    <a:srgbClr val="000000">
                      <a:alpha val="43137"/>
                    </a:srgbClr>
                  </a:outerShdw>
                </a:effectLst>
              </a:rPr>
              <a:t>for offerings on the </a:t>
            </a:r>
            <a:r>
              <a:rPr lang="en-US" sz="4000" b="1" spc="150" dirty="0">
                <a:ln w="11430"/>
                <a:solidFill>
                  <a:srgbClr val="00B0F0"/>
                </a:solidFill>
                <a:effectLst>
                  <a:outerShdw blurRad="38100" dist="38100" dir="2700000" algn="tl">
                    <a:srgbClr val="000000">
                      <a:alpha val="43137"/>
                    </a:srgbClr>
                  </a:outerShdw>
                </a:effectLst>
              </a:rPr>
              <a:t>new month </a:t>
            </a:r>
            <a:r>
              <a:rPr lang="en-US" sz="3200" b="1" spc="150" dirty="0">
                <a:ln w="11430"/>
                <a:solidFill>
                  <a:srgbClr val="00B0F0"/>
                </a:solidFill>
                <a:effectLst>
                  <a:outerShdw blurRad="38100" dist="38100" dir="2700000" algn="tl">
                    <a:srgbClr val="000000">
                      <a:alpha val="43137"/>
                    </a:srgbClr>
                  </a:outerShdw>
                </a:effectLst>
              </a:rPr>
              <a:t>[H2320 &lt;</a:t>
            </a:r>
            <a:r>
              <a:rPr lang="en-US" sz="3200" b="1" spc="150" dirty="0" err="1">
                <a:ln w="11430"/>
                <a:solidFill>
                  <a:srgbClr val="00B0F0"/>
                </a:solidFill>
                <a:effectLst>
                  <a:outerShdw blurRad="38100" dist="38100" dir="2700000" algn="tl">
                    <a:srgbClr val="000000">
                      <a:alpha val="43137"/>
                    </a:srgbClr>
                  </a:outerShdw>
                </a:effectLst>
              </a:rPr>
              <a:t>chodesh</a:t>
            </a:r>
            <a:r>
              <a:rPr lang="en-US" sz="3200" b="1" spc="150" dirty="0">
                <a:ln w="11430"/>
                <a:solidFill>
                  <a:srgbClr val="00B0F0"/>
                </a:solidFill>
                <a:effectLst>
                  <a:outerShdw blurRad="38100" dist="38100" dir="2700000" algn="tl">
                    <a:srgbClr val="000000">
                      <a:alpha val="43137"/>
                    </a:srgbClr>
                  </a:outerShdw>
                </a:effectLst>
              </a:rPr>
              <a:t>&gt;].</a:t>
            </a:r>
            <a:endParaRPr lang="en-US" sz="4000" b="1" spc="150" dirty="0">
              <a:ln w="11430"/>
              <a:solidFill>
                <a:srgbClr val="00B0F0"/>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a:xfrm>
            <a:off x="11176000" y="6384924"/>
            <a:ext cx="711200" cy="244476"/>
          </a:xfrm>
        </p:spPr>
        <p:txBody>
          <a:bodyPr>
            <a:normAutofit fontScale="77500" lnSpcReduction="20000"/>
          </a:bodyPr>
          <a:lstStyle/>
          <a:p>
            <a:fld id="{AA4C6552-42F6-43F2-A3FB-E92E8C09004E}" type="slidenum">
              <a:rPr lang="en-US" sz="1600" smtClean="0">
                <a:solidFill>
                  <a:schemeClr val="tx1"/>
                </a:solidFill>
              </a:rPr>
              <a:pPr/>
              <a:t>43</a:t>
            </a:fld>
            <a:endParaRPr lang="en-US" sz="1600" dirty="0">
              <a:solidFill>
                <a:schemeClr val="tx1"/>
              </a:solidFill>
            </a:endParaRPr>
          </a:p>
        </p:txBody>
      </p:sp>
      <p:sp>
        <p:nvSpPr>
          <p:cNvPr id="11" name="Title 1"/>
          <p:cNvSpPr txBox="1">
            <a:spLocks/>
          </p:cNvSpPr>
          <p:nvPr/>
        </p:nvSpPr>
        <p:spPr>
          <a:xfrm>
            <a:off x="0" y="152400"/>
            <a:ext cx="12192000" cy="722292"/>
          </a:xfrm>
          <a:prstGeom prst="rect">
            <a:avLst/>
          </a:prstGeom>
          <a:solidFill>
            <a:schemeClr val="accent2">
              <a:lumMod val="20000"/>
              <a:lumOff val="80000"/>
            </a:schemeClr>
          </a:solidFill>
          <a:scene3d>
            <a:camera prst="orthographicFront"/>
            <a:lightRig rig="threePt" dir="t"/>
          </a:scene3d>
          <a:sp3d>
            <a:bevelT w="152400" h="50800" prst="softRound"/>
          </a:sp3d>
        </p:spPr>
        <p:txBody>
          <a:bodyPr vert="horz" anchor="ctr">
            <a:normAutofit fontScale="97500" lnSpcReduction="10000"/>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b="1" dirty="0">
                <a:ln w="11430"/>
                <a:solidFill>
                  <a:srgbClr val="0070C0"/>
                </a:solidFill>
                <a:effectLst>
                  <a:outerShdw blurRad="50800" dist="39000" dir="5460000" algn="tl">
                    <a:srgbClr val="000000">
                      <a:alpha val="38000"/>
                    </a:srgbClr>
                  </a:outerShdw>
                </a:effectLst>
              </a:rPr>
              <a:t>    </a:t>
            </a:r>
            <a:r>
              <a:rPr lang="en-US" sz="4500" b="1" dirty="0">
                <a:ln w="11430"/>
                <a:solidFill>
                  <a:schemeClr val="accent2">
                    <a:lumMod val="50000"/>
                  </a:schemeClr>
                </a:solidFill>
                <a:effectLst>
                  <a:outerShdw blurRad="50800" dist="39000" dir="5460000" algn="tl">
                    <a:srgbClr val="000000">
                      <a:alpha val="38000"/>
                    </a:srgbClr>
                  </a:outerShdw>
                </a:effectLst>
              </a:rPr>
              <a:t>1004</a:t>
            </a:r>
            <a:r>
              <a:rPr lang="en-US" b="1" dirty="0">
                <a:ln w="11430"/>
                <a:solidFill>
                  <a:schemeClr val="accent2">
                    <a:lumMod val="50000"/>
                  </a:schemeClr>
                </a:solidFill>
                <a:effectLst>
                  <a:outerShdw blurRad="50800" dist="39000" dir="5460000" algn="tl">
                    <a:srgbClr val="000000">
                      <a:alpha val="38000"/>
                    </a:srgbClr>
                  </a:outerShdw>
                </a:effectLst>
              </a:rPr>
              <a:t> BC    </a:t>
            </a:r>
            <a:r>
              <a:rPr lang="en-US" sz="4500" b="1" dirty="0">
                <a:ln w="11430"/>
                <a:solidFill>
                  <a:srgbClr val="7030A0"/>
                </a:solidFill>
                <a:effectLst>
                  <a:outerShdw blurRad="50800" dist="39000" dir="5460000" algn="tl">
                    <a:srgbClr val="000000">
                      <a:alpha val="38000"/>
                    </a:srgbClr>
                  </a:outerShdw>
                </a:effectLst>
              </a:rPr>
              <a:t>King Solomon  </a:t>
            </a:r>
            <a:r>
              <a:rPr lang="en-US" sz="3300" b="1" dirty="0">
                <a:ln w="11430"/>
                <a:solidFill>
                  <a:schemeClr val="accent2">
                    <a:lumMod val="50000"/>
                  </a:schemeClr>
                </a:solidFill>
                <a:effectLst>
                  <a:outerShdw blurRad="50800" dist="39000" dir="5460000" algn="tl">
                    <a:srgbClr val="000000">
                      <a:alpha val="38000"/>
                    </a:srgbClr>
                  </a:outerShdw>
                </a:effectLst>
              </a:rPr>
              <a:t>(Regards Worship Statutes)</a:t>
            </a:r>
            <a:endParaRPr lang="en-US" sz="3300" b="1" dirty="0">
              <a:ln w="10541" cmpd="sng">
                <a:solidFill>
                  <a:schemeClr val="accent1">
                    <a:shade val="88000"/>
                    <a:satMod val="110000"/>
                  </a:schemeClr>
                </a:solidFill>
                <a:prstDash val="solid"/>
              </a:ln>
              <a:solidFill>
                <a:schemeClr val="accent2">
                  <a:lumMod val="50000"/>
                </a:schemeClr>
              </a:solidFill>
            </a:endParaRPr>
          </a:p>
        </p:txBody>
      </p:sp>
      <p:sp>
        <p:nvSpPr>
          <p:cNvPr id="9" name="Content Placeholder 3"/>
          <p:cNvSpPr txBox="1">
            <a:spLocks/>
          </p:cNvSpPr>
          <p:nvPr/>
        </p:nvSpPr>
        <p:spPr>
          <a:xfrm>
            <a:off x="2362200" y="1219200"/>
            <a:ext cx="9677400" cy="3276600"/>
          </a:xfrm>
          <a:prstGeom prst="rect">
            <a:avLst/>
          </a:prstGeom>
          <a:effectLst/>
        </p:spPr>
        <p:txBody>
          <a:bodyPr vert="horz">
            <a:normAutofit fontScale="92500" lnSpcReduction="10000"/>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3200" b="1" dirty="0">
                <a:solidFill>
                  <a:srgbClr val="7030A0"/>
                </a:solidFill>
              </a:rPr>
              <a:t>2 Chron 8:13</a:t>
            </a:r>
            <a:r>
              <a:rPr lang="en-US" sz="3200" dirty="0">
                <a:solidFill>
                  <a:srgbClr val="7030A0"/>
                </a:solidFill>
              </a:rPr>
              <a:t>   </a:t>
            </a:r>
            <a:r>
              <a:rPr lang="en-US" sz="3200" b="1" dirty="0">
                <a:solidFill>
                  <a:schemeClr val="tx1">
                    <a:lumMod val="50000"/>
                    <a:lumOff val="50000"/>
                  </a:schemeClr>
                </a:solidFill>
              </a:rPr>
              <a:t>Even after a certain rate every day, offering </a:t>
            </a:r>
            <a:r>
              <a:rPr lang="en-US" sz="3200" b="1" u="sng" dirty="0">
                <a:solidFill>
                  <a:schemeClr val="tx1">
                    <a:lumMod val="50000"/>
                    <a:lumOff val="50000"/>
                  </a:schemeClr>
                </a:solidFill>
              </a:rPr>
              <a:t>according to the commandment </a:t>
            </a:r>
            <a:br>
              <a:rPr lang="en-US" sz="3200" b="1" u="sng" dirty="0">
                <a:solidFill>
                  <a:schemeClr val="tx1">
                    <a:lumMod val="50000"/>
                    <a:lumOff val="50000"/>
                  </a:schemeClr>
                </a:solidFill>
              </a:rPr>
            </a:br>
            <a:r>
              <a:rPr lang="en-US" sz="3200" b="1" u="sng" dirty="0">
                <a:solidFill>
                  <a:schemeClr val="tx1">
                    <a:lumMod val="50000"/>
                    <a:lumOff val="50000"/>
                  </a:schemeClr>
                </a:solidFill>
              </a:rPr>
              <a:t>of Moses</a:t>
            </a:r>
            <a:r>
              <a:rPr lang="en-US" sz="3200" b="1" dirty="0">
                <a:solidFill>
                  <a:schemeClr val="tx1">
                    <a:lumMod val="50000"/>
                    <a:lumOff val="50000"/>
                  </a:schemeClr>
                </a:solidFill>
              </a:rPr>
              <a:t>, on the</a:t>
            </a:r>
            <a:r>
              <a:rPr lang="en-US" sz="3200" b="1" dirty="0">
                <a:solidFill>
                  <a:schemeClr val="accent4">
                    <a:lumMod val="20000"/>
                    <a:lumOff val="80000"/>
                  </a:schemeClr>
                </a:solidFill>
              </a:rPr>
              <a:t> </a:t>
            </a:r>
            <a:r>
              <a:rPr lang="en-US" sz="3200" b="1" u="sng" dirty="0">
                <a:solidFill>
                  <a:srgbClr val="00B0F0"/>
                </a:solidFill>
              </a:rPr>
              <a:t>sabbaths</a:t>
            </a:r>
            <a:r>
              <a:rPr lang="en-US" sz="3200" b="1" dirty="0">
                <a:solidFill>
                  <a:srgbClr val="00B0F0"/>
                </a:solidFill>
              </a:rPr>
              <a:t>,</a:t>
            </a:r>
            <a:r>
              <a:rPr lang="en-US" sz="3200" b="1" dirty="0">
                <a:solidFill>
                  <a:schemeClr val="accent4">
                    <a:lumMod val="20000"/>
                    <a:lumOff val="80000"/>
                  </a:schemeClr>
                </a:solidFill>
              </a:rPr>
              <a:t> </a:t>
            </a:r>
            <a:r>
              <a:rPr lang="en-US" sz="3200" b="1" dirty="0">
                <a:solidFill>
                  <a:schemeClr val="tx1">
                    <a:lumMod val="50000"/>
                    <a:lumOff val="50000"/>
                  </a:schemeClr>
                </a:solidFill>
              </a:rPr>
              <a:t>and on the </a:t>
            </a:r>
            <a:r>
              <a:rPr lang="en-US" sz="3200" b="1" dirty="0">
                <a:solidFill>
                  <a:srgbClr val="00B0F0"/>
                </a:solidFill>
                <a:effectLst>
                  <a:outerShdw blurRad="69850" dist="43180" dir="5400000" sx="0" sy="0">
                    <a:srgbClr val="000000">
                      <a:alpha val="65000"/>
                    </a:srgbClr>
                  </a:outerShdw>
                </a:effectLst>
              </a:rPr>
              <a:t>new</a:t>
            </a:r>
            <a:r>
              <a:rPr lang="en-US" sz="3200" b="1" dirty="0">
                <a:solidFill>
                  <a:srgbClr val="FF0000"/>
                </a:solidFill>
                <a:effectLst>
                  <a:outerShdw blurRad="69850" dist="43180" dir="5400000" sx="0" sy="0">
                    <a:srgbClr val="000000">
                      <a:alpha val="65000"/>
                    </a:srgbClr>
                  </a:outerShdw>
                </a:effectLst>
              </a:rPr>
              <a:t> </a:t>
            </a:r>
            <a:r>
              <a:rPr lang="en-US" sz="1700" b="1" strike="sngStrike" dirty="0">
                <a:solidFill>
                  <a:srgbClr val="FF0000"/>
                </a:solidFill>
              </a:rPr>
              <a:t>MOONS</a:t>
            </a:r>
            <a:r>
              <a:rPr lang="en-US" sz="3200" b="1" dirty="0">
                <a:solidFill>
                  <a:srgbClr val="FF0000"/>
                </a:solidFill>
                <a:effectLst>
                  <a:outerShdw blurRad="69850" dist="43180" dir="5400000" sx="0" sy="0">
                    <a:srgbClr val="000000">
                      <a:alpha val="65000"/>
                    </a:srgbClr>
                  </a:outerShdw>
                </a:effectLst>
              </a:rPr>
              <a:t> </a:t>
            </a:r>
            <a:r>
              <a:rPr lang="en-US" sz="3200" b="1" dirty="0">
                <a:solidFill>
                  <a:srgbClr val="00B0F0"/>
                </a:solidFill>
                <a:effectLst>
                  <a:outerShdw blurRad="69850" dist="43180" dir="5400000" sx="0" sy="0">
                    <a:srgbClr val="000000">
                      <a:alpha val="65000"/>
                    </a:srgbClr>
                  </a:outerShdw>
                </a:effectLst>
              </a:rPr>
              <a:t>months</a:t>
            </a:r>
            <a:r>
              <a:rPr lang="en-US" sz="3200" b="1" dirty="0">
                <a:solidFill>
                  <a:srgbClr val="FF0000"/>
                </a:solidFill>
                <a:effectLst>
                  <a:outerShdw blurRad="69850" dist="43180" dir="5400000" sx="0" sy="0">
                    <a:srgbClr val="000000">
                      <a:alpha val="65000"/>
                    </a:srgbClr>
                  </a:outerShdw>
                </a:effectLst>
              </a:rPr>
              <a:t> </a:t>
            </a:r>
            <a:r>
              <a:rPr lang="en-US" sz="2200" b="1" dirty="0">
                <a:solidFill>
                  <a:schemeClr val="tx1">
                    <a:lumMod val="50000"/>
                    <a:lumOff val="50000"/>
                  </a:schemeClr>
                </a:solidFill>
              </a:rPr>
              <a:t>[H2320 &lt;</a:t>
            </a:r>
            <a:r>
              <a:rPr lang="en-US" sz="2200" b="1" dirty="0" err="1">
                <a:solidFill>
                  <a:schemeClr val="tx1">
                    <a:lumMod val="50000"/>
                    <a:lumOff val="50000"/>
                  </a:schemeClr>
                </a:solidFill>
              </a:rPr>
              <a:t>chodesh</a:t>
            </a:r>
            <a:r>
              <a:rPr lang="en-US" sz="2200" b="1" dirty="0">
                <a:solidFill>
                  <a:schemeClr val="tx1">
                    <a:lumMod val="50000"/>
                    <a:lumOff val="50000"/>
                  </a:schemeClr>
                </a:solidFill>
              </a:rPr>
              <a:t>&gt;]</a:t>
            </a:r>
            <a:r>
              <a:rPr lang="en-US" sz="2800" b="1" dirty="0">
                <a:solidFill>
                  <a:schemeClr val="tx1">
                    <a:lumMod val="50000"/>
                    <a:lumOff val="50000"/>
                  </a:schemeClr>
                </a:solidFill>
              </a:rPr>
              <a:t>, </a:t>
            </a:r>
            <a:r>
              <a:rPr lang="en-US" sz="3200" b="1" dirty="0">
                <a:solidFill>
                  <a:schemeClr val="tx1">
                    <a:lumMod val="50000"/>
                    <a:lumOff val="50000"/>
                  </a:schemeClr>
                </a:solidFill>
              </a:rPr>
              <a:t>and </a:t>
            </a:r>
            <a:r>
              <a:rPr lang="en-US" sz="3200" b="1" u="sng" dirty="0">
                <a:solidFill>
                  <a:srgbClr val="92D050"/>
                </a:solidFill>
              </a:rPr>
              <a:t>on the solemn feasts</a:t>
            </a:r>
            <a:r>
              <a:rPr lang="en-US" sz="3200" b="1" dirty="0">
                <a:solidFill>
                  <a:srgbClr val="92D050"/>
                </a:solidFill>
              </a:rPr>
              <a:t>, </a:t>
            </a:r>
            <a:r>
              <a:rPr lang="en-US" sz="3200" b="1" dirty="0">
                <a:solidFill>
                  <a:schemeClr val="tx1">
                    <a:lumMod val="50000"/>
                    <a:lumOff val="50000"/>
                  </a:schemeClr>
                </a:solidFill>
              </a:rPr>
              <a:t>three times in the year, even in the feast of unleavened bread, and in the feast of weeks, </a:t>
            </a:r>
            <a:br>
              <a:rPr lang="en-US" sz="3200" b="1" dirty="0">
                <a:solidFill>
                  <a:schemeClr val="tx1">
                    <a:lumMod val="50000"/>
                    <a:lumOff val="50000"/>
                  </a:schemeClr>
                </a:solidFill>
              </a:rPr>
            </a:br>
            <a:r>
              <a:rPr lang="en-US" sz="3200" b="1" dirty="0">
                <a:solidFill>
                  <a:schemeClr val="tx1">
                    <a:lumMod val="50000"/>
                    <a:lumOff val="50000"/>
                  </a:schemeClr>
                </a:solidFill>
              </a:rPr>
              <a:t>and in the feast of tabernacles</a:t>
            </a:r>
            <a:r>
              <a:rPr lang="en-US" sz="3200" dirty="0">
                <a:solidFill>
                  <a:schemeClr val="tx1">
                    <a:lumMod val="50000"/>
                    <a:lumOff val="50000"/>
                  </a:schemeClr>
                </a:solidFill>
              </a:rPr>
              <a:t>.</a:t>
            </a:r>
            <a:endParaRPr lang="en-US" sz="2400" dirty="0">
              <a:solidFill>
                <a:schemeClr val="tx1">
                  <a:lumMod val="50000"/>
                  <a:lumOff val="50000"/>
                </a:schemeClr>
              </a:solidFill>
            </a:endParaRPr>
          </a:p>
        </p:txBody>
      </p:sp>
      <p:pic>
        <p:nvPicPr>
          <p:cNvPr id="7" name="Picture 3" descr="F:\Moon-Month Study July 2016\Moon Art for PPT\prophets\king solomon 2 ed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600200"/>
            <a:ext cx="1676400" cy="2101085"/>
          </a:xfrm>
          <a:prstGeom prst="ellipse">
            <a:avLst/>
          </a:prstGeom>
          <a:ln w="190500" cap="rnd">
            <a:solidFill>
              <a:schemeClr val="accent5">
                <a:lumMod val="60000"/>
                <a:lumOff val="4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69020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2" name="TextBox 51"/>
          <p:cNvSpPr txBox="1"/>
          <p:nvPr/>
        </p:nvSpPr>
        <p:spPr>
          <a:xfrm rot="19825262">
            <a:off x="967319" y="1606332"/>
            <a:ext cx="1261705" cy="307777"/>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r>
              <a:rPr lang="en-US" sz="1400" b="1" dirty="0"/>
              <a:t>1450  MOSES</a:t>
            </a:r>
            <a:endParaRPr lang="en-US" b="1" dirty="0"/>
          </a:p>
        </p:txBody>
      </p:sp>
      <p:sp>
        <p:nvSpPr>
          <p:cNvPr id="4" name="Slide Number Placeholder 3"/>
          <p:cNvSpPr>
            <a:spLocks noGrp="1"/>
          </p:cNvSpPr>
          <p:nvPr>
            <p:ph type="sldNum" sz="quarter" idx="12"/>
          </p:nvPr>
        </p:nvSpPr>
        <p:spPr>
          <a:xfrm>
            <a:off x="914400" y="6172200"/>
            <a:ext cx="1117600" cy="381000"/>
          </a:xfrm>
        </p:spPr>
        <p:txBody>
          <a:bodyPr>
            <a:normAutofit fontScale="92500" lnSpcReduction="20000"/>
          </a:bodyPr>
          <a:lstStyle/>
          <a:p>
            <a:fld id="{AA4C6552-42F6-43F2-A3FB-E92E8C09004E}" type="slidenum">
              <a:rPr lang="en-US" sz="2400" smtClean="0"/>
              <a:t>44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4468489"/>
              </p:ext>
            </p:extLst>
          </p:nvPr>
        </p:nvGraphicFramePr>
        <p:xfrm>
          <a:off x="228600" y="2609289"/>
          <a:ext cx="11734800" cy="457200"/>
        </p:xfrm>
        <a:graphic>
          <a:graphicData uri="http://schemas.openxmlformats.org/drawingml/2006/table">
            <a:tbl>
              <a:tblPr firstRow="1" bandRow="1">
                <a:tableStyleId>{E8B1032C-EA38-4F05-BA0D-38AFFFC7BED3}</a:tableStyleId>
              </a:tblPr>
              <a:tblGrid>
                <a:gridCol w="977900">
                  <a:extLst>
                    <a:ext uri="{9D8B030D-6E8A-4147-A177-3AD203B41FA5}">
                      <a16:colId xmlns:a16="http://schemas.microsoft.com/office/drawing/2014/main" val="20000"/>
                    </a:ext>
                  </a:extLst>
                </a:gridCol>
                <a:gridCol w="977900">
                  <a:extLst>
                    <a:ext uri="{9D8B030D-6E8A-4147-A177-3AD203B41FA5}">
                      <a16:colId xmlns:a16="http://schemas.microsoft.com/office/drawing/2014/main" val="20001"/>
                    </a:ext>
                  </a:extLst>
                </a:gridCol>
                <a:gridCol w="977900">
                  <a:extLst>
                    <a:ext uri="{9D8B030D-6E8A-4147-A177-3AD203B41FA5}">
                      <a16:colId xmlns:a16="http://schemas.microsoft.com/office/drawing/2014/main" val="20002"/>
                    </a:ext>
                  </a:extLst>
                </a:gridCol>
                <a:gridCol w="977900">
                  <a:extLst>
                    <a:ext uri="{9D8B030D-6E8A-4147-A177-3AD203B41FA5}">
                      <a16:colId xmlns:a16="http://schemas.microsoft.com/office/drawing/2014/main" val="20003"/>
                    </a:ext>
                  </a:extLst>
                </a:gridCol>
                <a:gridCol w="977900">
                  <a:extLst>
                    <a:ext uri="{9D8B030D-6E8A-4147-A177-3AD203B41FA5}">
                      <a16:colId xmlns:a16="http://schemas.microsoft.com/office/drawing/2014/main" val="20004"/>
                    </a:ext>
                  </a:extLst>
                </a:gridCol>
                <a:gridCol w="901700">
                  <a:extLst>
                    <a:ext uri="{9D8B030D-6E8A-4147-A177-3AD203B41FA5}">
                      <a16:colId xmlns:a16="http://schemas.microsoft.com/office/drawing/2014/main" val="20005"/>
                    </a:ext>
                  </a:extLst>
                </a:gridCol>
                <a:gridCol w="1054100">
                  <a:extLst>
                    <a:ext uri="{9D8B030D-6E8A-4147-A177-3AD203B41FA5}">
                      <a16:colId xmlns:a16="http://schemas.microsoft.com/office/drawing/2014/main" val="20006"/>
                    </a:ext>
                  </a:extLst>
                </a:gridCol>
                <a:gridCol w="977900">
                  <a:extLst>
                    <a:ext uri="{9D8B030D-6E8A-4147-A177-3AD203B41FA5}">
                      <a16:colId xmlns:a16="http://schemas.microsoft.com/office/drawing/2014/main" val="20007"/>
                    </a:ext>
                  </a:extLst>
                </a:gridCol>
                <a:gridCol w="977900">
                  <a:extLst>
                    <a:ext uri="{9D8B030D-6E8A-4147-A177-3AD203B41FA5}">
                      <a16:colId xmlns:a16="http://schemas.microsoft.com/office/drawing/2014/main" val="20008"/>
                    </a:ext>
                  </a:extLst>
                </a:gridCol>
                <a:gridCol w="977900">
                  <a:extLst>
                    <a:ext uri="{9D8B030D-6E8A-4147-A177-3AD203B41FA5}">
                      <a16:colId xmlns:a16="http://schemas.microsoft.com/office/drawing/2014/main" val="20009"/>
                    </a:ext>
                  </a:extLst>
                </a:gridCol>
                <a:gridCol w="977900">
                  <a:extLst>
                    <a:ext uri="{9D8B030D-6E8A-4147-A177-3AD203B41FA5}">
                      <a16:colId xmlns:a16="http://schemas.microsoft.com/office/drawing/2014/main" val="20010"/>
                    </a:ext>
                  </a:extLst>
                </a:gridCol>
                <a:gridCol w="977900">
                  <a:extLst>
                    <a:ext uri="{9D8B030D-6E8A-4147-A177-3AD203B41FA5}">
                      <a16:colId xmlns:a16="http://schemas.microsoft.com/office/drawing/2014/main" val="20011"/>
                    </a:ext>
                  </a:extLst>
                </a:gridCol>
              </a:tblGrid>
              <a:tr h="45720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cxnSp>
        <p:nvCxnSpPr>
          <p:cNvPr id="6" name="Straight Arrow Connector 5"/>
          <p:cNvCxnSpPr/>
          <p:nvPr/>
        </p:nvCxnSpPr>
        <p:spPr>
          <a:xfrm flipV="1">
            <a:off x="1207625" y="2080714"/>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186650" y="2080714"/>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9825262">
            <a:off x="2014552" y="1724969"/>
            <a:ext cx="697375" cy="307777"/>
          </a:xfrm>
          <a:prstGeom prst="rect">
            <a:avLst/>
          </a:prstGeom>
          <a:noFill/>
          <a:scene3d>
            <a:camera prst="orthographicFront"/>
            <a:lightRig rig="threePt" dir="t"/>
          </a:scene3d>
          <a:sp3d>
            <a:bevelT/>
          </a:sp3d>
        </p:spPr>
        <p:txBody>
          <a:bodyPr wrap="square" rtlCol="0">
            <a:spAutoFit/>
          </a:bodyPr>
          <a:lstStyle/>
          <a:p>
            <a:r>
              <a:rPr lang="en-US" sz="1400" dirty="0"/>
              <a:t>1350</a:t>
            </a:r>
            <a:endParaRPr lang="en-US" dirty="0"/>
          </a:p>
        </p:txBody>
      </p:sp>
      <p:cxnSp>
        <p:nvCxnSpPr>
          <p:cNvPr id="10" name="Straight Arrow Connector 9"/>
          <p:cNvCxnSpPr/>
          <p:nvPr/>
        </p:nvCxnSpPr>
        <p:spPr>
          <a:xfrm flipV="1">
            <a:off x="3154680" y="2080714"/>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139184" y="2080714"/>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105400" y="2080714"/>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019800" y="2080714"/>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86600" y="2080714"/>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058912" y="2080714"/>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029700" y="2080714"/>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0005060" y="2080714"/>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0972800" y="2080714"/>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9825262">
            <a:off x="2989913" y="1717805"/>
            <a:ext cx="697375" cy="307777"/>
          </a:xfrm>
          <a:prstGeom prst="rect">
            <a:avLst/>
          </a:prstGeom>
          <a:noFill/>
          <a:scene3d>
            <a:camera prst="orthographicFront"/>
            <a:lightRig rig="threePt" dir="t"/>
          </a:scene3d>
          <a:sp3d>
            <a:bevelT/>
          </a:sp3d>
        </p:spPr>
        <p:txBody>
          <a:bodyPr wrap="square" rtlCol="0">
            <a:spAutoFit/>
          </a:bodyPr>
          <a:lstStyle/>
          <a:p>
            <a:r>
              <a:rPr lang="en-US" sz="1400" dirty="0"/>
              <a:t>1250</a:t>
            </a:r>
            <a:endParaRPr lang="en-US" dirty="0"/>
          </a:p>
        </p:txBody>
      </p:sp>
      <p:sp>
        <p:nvSpPr>
          <p:cNvPr id="20" name="TextBox 19"/>
          <p:cNvSpPr txBox="1"/>
          <p:nvPr/>
        </p:nvSpPr>
        <p:spPr>
          <a:xfrm rot="19825262">
            <a:off x="3978432" y="1717805"/>
            <a:ext cx="697375" cy="307777"/>
          </a:xfrm>
          <a:prstGeom prst="rect">
            <a:avLst/>
          </a:prstGeom>
          <a:noFill/>
          <a:scene3d>
            <a:camera prst="orthographicFront"/>
            <a:lightRig rig="threePt" dir="t"/>
          </a:scene3d>
          <a:sp3d>
            <a:bevelT/>
          </a:sp3d>
        </p:spPr>
        <p:txBody>
          <a:bodyPr wrap="square" rtlCol="0">
            <a:spAutoFit/>
          </a:bodyPr>
          <a:lstStyle/>
          <a:p>
            <a:r>
              <a:rPr lang="en-US" sz="1400" dirty="0"/>
              <a:t>1150</a:t>
            </a:r>
            <a:endParaRPr lang="en-US" dirty="0"/>
          </a:p>
        </p:txBody>
      </p:sp>
      <p:sp>
        <p:nvSpPr>
          <p:cNvPr id="21" name="TextBox 20"/>
          <p:cNvSpPr txBox="1"/>
          <p:nvPr/>
        </p:nvSpPr>
        <p:spPr>
          <a:xfrm rot="19825262">
            <a:off x="4938552" y="1717805"/>
            <a:ext cx="697375" cy="307777"/>
          </a:xfrm>
          <a:prstGeom prst="rect">
            <a:avLst/>
          </a:prstGeom>
          <a:noFill/>
          <a:scene3d>
            <a:camera prst="orthographicFront"/>
            <a:lightRig rig="threePt" dir="t"/>
          </a:scene3d>
          <a:sp3d>
            <a:bevelT/>
          </a:sp3d>
        </p:spPr>
        <p:txBody>
          <a:bodyPr wrap="square" rtlCol="0">
            <a:spAutoFit/>
          </a:bodyPr>
          <a:lstStyle/>
          <a:p>
            <a:r>
              <a:rPr lang="en-US" sz="1400" dirty="0"/>
              <a:t>1050</a:t>
            </a:r>
            <a:endParaRPr lang="en-US" dirty="0"/>
          </a:p>
        </p:txBody>
      </p:sp>
      <p:sp>
        <p:nvSpPr>
          <p:cNvPr id="22" name="TextBox 21"/>
          <p:cNvSpPr txBox="1"/>
          <p:nvPr/>
        </p:nvSpPr>
        <p:spPr>
          <a:xfrm rot="19825262">
            <a:off x="5837712" y="1700739"/>
            <a:ext cx="697375" cy="307777"/>
          </a:xfrm>
          <a:prstGeom prst="rect">
            <a:avLst/>
          </a:prstGeom>
          <a:noFill/>
          <a:scene3d>
            <a:camera prst="orthographicFront"/>
            <a:lightRig rig="threePt" dir="t"/>
          </a:scene3d>
          <a:sp3d>
            <a:bevelT/>
          </a:sp3d>
        </p:spPr>
        <p:txBody>
          <a:bodyPr wrap="square" rtlCol="0">
            <a:spAutoFit/>
          </a:bodyPr>
          <a:lstStyle/>
          <a:p>
            <a:r>
              <a:rPr lang="en-US" sz="1400" dirty="0"/>
              <a:t>950</a:t>
            </a:r>
            <a:endParaRPr lang="en-US" dirty="0"/>
          </a:p>
        </p:txBody>
      </p:sp>
      <p:sp>
        <p:nvSpPr>
          <p:cNvPr id="23" name="TextBox 22"/>
          <p:cNvSpPr txBox="1"/>
          <p:nvPr/>
        </p:nvSpPr>
        <p:spPr>
          <a:xfrm rot="19825262">
            <a:off x="6896892" y="1731219"/>
            <a:ext cx="697375" cy="307777"/>
          </a:xfrm>
          <a:prstGeom prst="rect">
            <a:avLst/>
          </a:prstGeom>
          <a:noFill/>
          <a:scene3d>
            <a:camera prst="orthographicFront"/>
            <a:lightRig rig="threePt" dir="t"/>
          </a:scene3d>
          <a:sp3d>
            <a:bevelT/>
          </a:sp3d>
        </p:spPr>
        <p:txBody>
          <a:bodyPr wrap="square" rtlCol="0">
            <a:spAutoFit/>
          </a:bodyPr>
          <a:lstStyle/>
          <a:p>
            <a:r>
              <a:rPr lang="en-US" sz="1400" dirty="0"/>
              <a:t>850</a:t>
            </a:r>
            <a:endParaRPr lang="en-US" dirty="0"/>
          </a:p>
        </p:txBody>
      </p:sp>
      <p:sp>
        <p:nvSpPr>
          <p:cNvPr id="24" name="TextBox 23"/>
          <p:cNvSpPr txBox="1"/>
          <p:nvPr/>
        </p:nvSpPr>
        <p:spPr>
          <a:xfrm rot="19825262">
            <a:off x="7887492" y="1708359"/>
            <a:ext cx="697375" cy="307777"/>
          </a:xfrm>
          <a:prstGeom prst="rect">
            <a:avLst/>
          </a:prstGeom>
          <a:noFill/>
          <a:scene3d>
            <a:camera prst="orthographicFront"/>
            <a:lightRig rig="threePt" dir="t"/>
          </a:scene3d>
          <a:sp3d>
            <a:bevelT/>
          </a:sp3d>
        </p:spPr>
        <p:txBody>
          <a:bodyPr wrap="square" rtlCol="0">
            <a:spAutoFit/>
          </a:bodyPr>
          <a:lstStyle/>
          <a:p>
            <a:r>
              <a:rPr lang="en-US" sz="1400" dirty="0"/>
              <a:t>750</a:t>
            </a:r>
            <a:endParaRPr lang="en-US" dirty="0"/>
          </a:p>
        </p:txBody>
      </p:sp>
      <p:sp>
        <p:nvSpPr>
          <p:cNvPr id="25" name="TextBox 24"/>
          <p:cNvSpPr txBox="1"/>
          <p:nvPr/>
        </p:nvSpPr>
        <p:spPr>
          <a:xfrm rot="19825262">
            <a:off x="8849693" y="1733811"/>
            <a:ext cx="697375" cy="307777"/>
          </a:xfrm>
          <a:prstGeom prst="rect">
            <a:avLst/>
          </a:prstGeom>
          <a:noFill/>
          <a:scene3d>
            <a:camera prst="orthographicFront"/>
            <a:lightRig rig="threePt" dir="t"/>
          </a:scene3d>
          <a:sp3d>
            <a:bevelT/>
          </a:sp3d>
        </p:spPr>
        <p:txBody>
          <a:bodyPr wrap="square" rtlCol="0">
            <a:spAutoFit/>
          </a:bodyPr>
          <a:lstStyle/>
          <a:p>
            <a:r>
              <a:rPr lang="en-US" sz="1400" dirty="0"/>
              <a:t>650</a:t>
            </a:r>
            <a:endParaRPr lang="en-US" dirty="0"/>
          </a:p>
        </p:txBody>
      </p:sp>
      <p:sp>
        <p:nvSpPr>
          <p:cNvPr id="26" name="TextBox 25"/>
          <p:cNvSpPr txBox="1"/>
          <p:nvPr/>
        </p:nvSpPr>
        <p:spPr>
          <a:xfrm rot="19825262">
            <a:off x="9832673" y="1703331"/>
            <a:ext cx="697375" cy="307777"/>
          </a:xfrm>
          <a:prstGeom prst="rect">
            <a:avLst/>
          </a:prstGeom>
          <a:noFill/>
          <a:scene3d>
            <a:camera prst="orthographicFront"/>
            <a:lightRig rig="threePt" dir="t"/>
          </a:scene3d>
          <a:sp3d>
            <a:bevelT/>
          </a:sp3d>
        </p:spPr>
        <p:txBody>
          <a:bodyPr wrap="square" rtlCol="0">
            <a:spAutoFit/>
          </a:bodyPr>
          <a:lstStyle/>
          <a:p>
            <a:r>
              <a:rPr lang="en-US" sz="1400" dirty="0"/>
              <a:t>550</a:t>
            </a:r>
            <a:endParaRPr lang="en-US" dirty="0"/>
          </a:p>
        </p:txBody>
      </p:sp>
      <p:sp>
        <p:nvSpPr>
          <p:cNvPr id="27" name="TextBox 26"/>
          <p:cNvSpPr txBox="1"/>
          <p:nvPr/>
        </p:nvSpPr>
        <p:spPr>
          <a:xfrm rot="19825262">
            <a:off x="10775472" y="1715979"/>
            <a:ext cx="697375" cy="307777"/>
          </a:xfrm>
          <a:prstGeom prst="rect">
            <a:avLst/>
          </a:prstGeom>
          <a:noFill/>
          <a:scene3d>
            <a:camera prst="orthographicFront"/>
            <a:lightRig rig="threePt" dir="t"/>
          </a:scene3d>
          <a:sp3d>
            <a:bevelT/>
          </a:sp3d>
        </p:spPr>
        <p:txBody>
          <a:bodyPr wrap="square" rtlCol="0">
            <a:spAutoFit/>
          </a:bodyPr>
          <a:lstStyle/>
          <a:p>
            <a:r>
              <a:rPr lang="en-US" sz="1400" dirty="0"/>
              <a:t>450</a:t>
            </a:r>
            <a:endParaRPr lang="en-US" dirty="0"/>
          </a:p>
        </p:txBody>
      </p:sp>
      <p:sp>
        <p:nvSpPr>
          <p:cNvPr id="29" name="TextBox 28"/>
          <p:cNvSpPr txBox="1"/>
          <p:nvPr/>
        </p:nvSpPr>
        <p:spPr>
          <a:xfrm rot="19825262">
            <a:off x="3337010" y="3857819"/>
            <a:ext cx="1719931" cy="369332"/>
          </a:xfrm>
          <a:prstGeom prst="rect">
            <a:avLst/>
          </a:prstGeom>
          <a:noFill/>
          <a:scene3d>
            <a:camera prst="orthographicFront"/>
            <a:lightRig rig="threePt" dir="t"/>
          </a:scene3d>
          <a:sp3d>
            <a:bevelT/>
          </a:sp3d>
        </p:spPr>
        <p:txBody>
          <a:bodyPr wrap="square" rtlCol="0">
            <a:spAutoFit/>
          </a:bodyPr>
          <a:lstStyle/>
          <a:p>
            <a:pPr algn="r"/>
            <a:r>
              <a:rPr lang="en-US" dirty="0"/>
              <a:t>King Saul 1062</a:t>
            </a:r>
          </a:p>
        </p:txBody>
      </p:sp>
      <p:sp>
        <p:nvSpPr>
          <p:cNvPr id="31" name="TextBox 30"/>
          <p:cNvSpPr txBox="1"/>
          <p:nvPr/>
        </p:nvSpPr>
        <p:spPr>
          <a:xfrm rot="19825262">
            <a:off x="3537914" y="4256975"/>
            <a:ext cx="1991865" cy="381000"/>
          </a:xfrm>
          <a:prstGeom prst="rect">
            <a:avLst/>
          </a:prstGeom>
          <a:noFill/>
          <a:scene3d>
            <a:camera prst="orthographicFront"/>
            <a:lightRig rig="threePt" dir="t"/>
          </a:scene3d>
          <a:sp3d>
            <a:bevelT/>
          </a:sp3d>
        </p:spPr>
        <p:txBody>
          <a:bodyPr wrap="square" rtlCol="0">
            <a:spAutoFit/>
          </a:bodyPr>
          <a:lstStyle/>
          <a:p>
            <a:pPr algn="r"/>
            <a:r>
              <a:rPr lang="en-US" dirty="0"/>
              <a:t>King David  1030</a:t>
            </a:r>
          </a:p>
        </p:txBody>
      </p:sp>
      <p:sp>
        <p:nvSpPr>
          <p:cNvPr id="33" name="TextBox 32"/>
          <p:cNvSpPr txBox="1"/>
          <p:nvPr/>
        </p:nvSpPr>
        <p:spPr>
          <a:xfrm rot="19825262">
            <a:off x="3449777" y="4728362"/>
            <a:ext cx="2245093" cy="381000"/>
          </a:xfrm>
          <a:prstGeom prst="rect">
            <a:avLst/>
          </a:prstGeom>
          <a:noFill/>
          <a:scene3d>
            <a:camera prst="orthographicFront"/>
            <a:lightRig rig="threePt" dir="t"/>
          </a:scene3d>
          <a:sp3d>
            <a:bevelT/>
          </a:sp3d>
        </p:spPr>
        <p:txBody>
          <a:bodyPr wrap="square" rtlCol="0">
            <a:spAutoFit/>
          </a:bodyPr>
          <a:lstStyle/>
          <a:p>
            <a:pPr algn="r"/>
            <a:r>
              <a:rPr lang="en-US" dirty="0"/>
              <a:t>King Solomon  1015</a:t>
            </a:r>
          </a:p>
        </p:txBody>
      </p:sp>
      <p:sp>
        <p:nvSpPr>
          <p:cNvPr id="47" name="TextBox 46"/>
          <p:cNvSpPr txBox="1"/>
          <p:nvPr/>
        </p:nvSpPr>
        <p:spPr>
          <a:xfrm rot="19825262">
            <a:off x="8146967" y="1144804"/>
            <a:ext cx="1526250" cy="381000"/>
          </a:xfrm>
          <a:prstGeom prst="rect">
            <a:avLst/>
          </a:prstGeom>
          <a:noFill/>
          <a:scene3d>
            <a:camera prst="orthographicFront"/>
            <a:lightRig rig="threePt" dir="t"/>
          </a:scene3d>
          <a:sp3d>
            <a:bevelT/>
          </a:sp3d>
        </p:spPr>
        <p:txBody>
          <a:bodyPr wrap="square" rtlCol="0">
            <a:spAutoFit/>
          </a:bodyPr>
          <a:lstStyle/>
          <a:p>
            <a:pPr algn="r"/>
            <a:r>
              <a:rPr lang="en-US" b="1" dirty="0">
                <a:solidFill>
                  <a:srgbClr val="0037A4"/>
                </a:solidFill>
              </a:rPr>
              <a:t>701 Sundial</a:t>
            </a:r>
          </a:p>
        </p:txBody>
      </p:sp>
      <p:sp>
        <p:nvSpPr>
          <p:cNvPr id="57" name="TextBox 56"/>
          <p:cNvSpPr txBox="1"/>
          <p:nvPr/>
        </p:nvSpPr>
        <p:spPr>
          <a:xfrm rot="19825262">
            <a:off x="7994394" y="892673"/>
            <a:ext cx="1500295" cy="369332"/>
          </a:xfrm>
          <a:prstGeom prst="rect">
            <a:avLst/>
          </a:prstGeom>
          <a:noFill/>
          <a:scene3d>
            <a:camera prst="orthographicFront"/>
            <a:lightRig rig="threePt" dir="t"/>
          </a:scene3d>
          <a:sp3d>
            <a:bevelT/>
          </a:sp3d>
        </p:spPr>
        <p:txBody>
          <a:bodyPr wrap="square" rtlCol="0">
            <a:spAutoFit/>
          </a:bodyPr>
          <a:lstStyle/>
          <a:p>
            <a:pPr algn="r"/>
            <a:r>
              <a:rPr lang="en-US" b="1" dirty="0">
                <a:solidFill>
                  <a:schemeClr val="accent6">
                    <a:lumMod val="75000"/>
                  </a:schemeClr>
                </a:solidFill>
              </a:rPr>
              <a:t>721 Assyria</a:t>
            </a:r>
          </a:p>
        </p:txBody>
      </p:sp>
      <p:sp>
        <p:nvSpPr>
          <p:cNvPr id="59" name="TextBox 58"/>
          <p:cNvSpPr txBox="1"/>
          <p:nvPr/>
        </p:nvSpPr>
        <p:spPr>
          <a:xfrm rot="19825262">
            <a:off x="9274345" y="835401"/>
            <a:ext cx="1453064" cy="369332"/>
          </a:xfrm>
          <a:prstGeom prst="rect">
            <a:avLst/>
          </a:prstGeom>
          <a:noFill/>
          <a:scene3d>
            <a:camera prst="orthographicFront"/>
            <a:lightRig rig="threePt" dir="t"/>
          </a:scene3d>
          <a:sp3d>
            <a:bevelT/>
          </a:sp3d>
        </p:spPr>
        <p:txBody>
          <a:bodyPr wrap="square" rtlCol="0">
            <a:spAutoFit/>
          </a:bodyPr>
          <a:lstStyle/>
          <a:p>
            <a:pPr algn="r"/>
            <a:r>
              <a:rPr lang="en-US" b="1" dirty="0">
                <a:solidFill>
                  <a:schemeClr val="accent6">
                    <a:lumMod val="75000"/>
                  </a:schemeClr>
                </a:solidFill>
              </a:rPr>
              <a:t>606 Babylon</a:t>
            </a:r>
          </a:p>
        </p:txBody>
      </p:sp>
      <p:sp>
        <p:nvSpPr>
          <p:cNvPr id="34" name="Rectangle 33"/>
          <p:cNvSpPr/>
          <p:nvPr/>
        </p:nvSpPr>
        <p:spPr>
          <a:xfrm>
            <a:off x="228600" y="2614114"/>
            <a:ext cx="45720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800600" y="2614114"/>
            <a:ext cx="4572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V="1">
            <a:off x="4800600" y="2614114"/>
            <a:ext cx="0" cy="9906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rot="19825262">
            <a:off x="3653906" y="5045963"/>
            <a:ext cx="2193833" cy="381000"/>
          </a:xfrm>
          <a:prstGeom prst="rect">
            <a:avLst/>
          </a:prstGeom>
          <a:noFill/>
          <a:scene3d>
            <a:camera prst="orthographicFront"/>
            <a:lightRig rig="threePt" dir="t"/>
          </a:scene3d>
          <a:sp3d>
            <a:bevelT/>
          </a:sp3d>
        </p:spPr>
        <p:txBody>
          <a:bodyPr wrap="square" rtlCol="0">
            <a:spAutoFit/>
          </a:bodyPr>
          <a:lstStyle/>
          <a:p>
            <a:pPr algn="r"/>
            <a:r>
              <a:rPr lang="en-US" dirty="0"/>
              <a:t>King Solomon  1004</a:t>
            </a:r>
          </a:p>
        </p:txBody>
      </p:sp>
      <p:sp>
        <p:nvSpPr>
          <p:cNvPr id="70" name="Rectangle 69"/>
          <p:cNvSpPr/>
          <p:nvPr/>
        </p:nvSpPr>
        <p:spPr>
          <a:xfrm>
            <a:off x="5257800" y="2614114"/>
            <a:ext cx="1524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410200" y="2614114"/>
            <a:ext cx="1524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V="1">
            <a:off x="5410200" y="2614114"/>
            <a:ext cx="0" cy="172593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257800" y="2614114"/>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2" name="Title 1"/>
          <p:cNvSpPr>
            <a:spLocks noGrp="1"/>
          </p:cNvSpPr>
          <p:nvPr>
            <p:ph type="ctrTitle"/>
          </p:nvPr>
        </p:nvSpPr>
        <p:spPr>
          <a:xfrm>
            <a:off x="2743200" y="-219075"/>
            <a:ext cx="9372600" cy="1104900"/>
          </a:xfrm>
        </p:spPr>
        <p:txBody>
          <a:bodyPr>
            <a:normAutofit/>
            <a:scene3d>
              <a:camera prst="orthographicFront"/>
              <a:lightRig rig="threePt" dir="t"/>
            </a:scene3d>
            <a:sp3d extrusionH="57150">
              <a:bevelT h="25400" prst="softRound"/>
            </a:sp3d>
          </a:bodyPr>
          <a:lstStyle/>
          <a:p>
            <a:r>
              <a:rPr lang="en-US" cap="none" dirty="0">
                <a:ln>
                  <a:solidFill>
                    <a:srgbClr val="FFC1C1"/>
                  </a:solidFill>
                </a:ln>
                <a:solidFill>
                  <a:srgbClr val="00B050"/>
                </a:solidFill>
                <a:latin typeface="Matura MT Script Capitals" pitchFamily="66" charset="0"/>
              </a:rPr>
              <a:t>Elisha </a:t>
            </a:r>
            <a:r>
              <a:rPr lang="en-US" sz="3600" cap="none" dirty="0">
                <a:ln>
                  <a:solidFill>
                    <a:srgbClr val="FFC1C1"/>
                  </a:solidFill>
                </a:ln>
                <a:solidFill>
                  <a:srgbClr val="00B050"/>
                </a:solidFill>
                <a:latin typeface="Matura MT Script Capitals" pitchFamily="66" charset="0"/>
              </a:rPr>
              <a:t>&amp; the </a:t>
            </a:r>
            <a:r>
              <a:rPr lang="en-US" cap="none" dirty="0">
                <a:ln>
                  <a:solidFill>
                    <a:srgbClr val="FFC1C1"/>
                  </a:solidFill>
                </a:ln>
                <a:solidFill>
                  <a:srgbClr val="B83D68"/>
                </a:solidFill>
                <a:latin typeface="Matura MT Script Capitals" pitchFamily="66" charset="0"/>
              </a:rPr>
              <a:t>Shunammite Woman</a:t>
            </a:r>
            <a:endParaRPr lang="en-US" dirty="0">
              <a:ln>
                <a:solidFill>
                  <a:srgbClr val="FFC1C1"/>
                </a:solidFill>
              </a:ln>
              <a:solidFill>
                <a:srgbClr val="B83D68"/>
              </a:solidFill>
              <a:latin typeface="Matura MT Script Capitals" pitchFamily="66" charset="0"/>
            </a:endParaRPr>
          </a:p>
        </p:txBody>
      </p:sp>
      <p:sp>
        <p:nvSpPr>
          <p:cNvPr id="73" name="Rectangle 72"/>
          <p:cNvSpPr/>
          <p:nvPr/>
        </p:nvSpPr>
        <p:spPr>
          <a:xfrm>
            <a:off x="3285626" y="6019800"/>
            <a:ext cx="8753974" cy="707886"/>
          </a:xfrm>
          <a:prstGeom prst="rect">
            <a:avLst/>
          </a:prstGeom>
          <a:noFill/>
        </p:spPr>
        <p:txBody>
          <a:bodyPr wrap="square" lIns="91440" tIns="45720" rIns="91440" bIns="45720">
            <a:spAutoFit/>
          </a:bodyPr>
          <a:lstStyle/>
          <a:p>
            <a:pPr algn="ctr"/>
            <a:r>
              <a:rPr lang="en-US" sz="4000" b="1" cap="none" spc="0" dirty="0">
                <a:ln w="1905"/>
                <a:solidFill>
                  <a:schemeClr val="accent2">
                    <a:lumMod val="20000"/>
                    <a:lumOff val="80000"/>
                  </a:schemeClr>
                </a:solidFill>
                <a:effectLst>
                  <a:innerShdw blurRad="69850" dist="43180" dir="5400000">
                    <a:srgbClr val="000000">
                      <a:alpha val="65000"/>
                    </a:srgbClr>
                  </a:innerShdw>
                </a:effectLst>
              </a:rPr>
              <a:t>Moses to Elisha ~ </a:t>
            </a:r>
            <a:r>
              <a:rPr lang="en-US" sz="4000" b="1" cap="none" spc="0" dirty="0">
                <a:ln w="1905"/>
                <a:solidFill>
                  <a:srgbClr val="CCFF33"/>
                </a:solidFill>
                <a:effectLst>
                  <a:innerShdw blurRad="69850" dist="43180" dir="5400000">
                    <a:srgbClr val="000000">
                      <a:alpha val="65000"/>
                    </a:srgbClr>
                  </a:innerShdw>
                </a:effectLst>
              </a:rPr>
              <a:t>555 Years</a:t>
            </a:r>
          </a:p>
        </p:txBody>
      </p:sp>
      <p:sp>
        <p:nvSpPr>
          <p:cNvPr id="74" name="Rectangle 73"/>
          <p:cNvSpPr/>
          <p:nvPr/>
        </p:nvSpPr>
        <p:spPr>
          <a:xfrm>
            <a:off x="314118" y="3296177"/>
            <a:ext cx="3416320"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r>
              <a:rPr lang="en-US" sz="3600" b="1" spc="150" dirty="0">
                <a:ln w="11430"/>
                <a:solidFill>
                  <a:srgbClr val="0070C0"/>
                </a:solidFill>
                <a:effectLst>
                  <a:outerShdw blurRad="25400" algn="tl" rotWithShape="0">
                    <a:srgbClr val="000000">
                      <a:alpha val="43000"/>
                    </a:srgbClr>
                  </a:outerShdw>
                </a:effectLst>
              </a:rPr>
              <a:t>8)  2 Kings 4:23</a:t>
            </a:r>
            <a:endParaRPr lang="en-US" sz="3600" b="1" cap="none" spc="150" dirty="0">
              <a:ln w="11430"/>
              <a:solidFill>
                <a:srgbClr val="0070C0"/>
              </a:solidFill>
              <a:effectLst>
                <a:outerShdw blurRad="25400" algn="tl" rotWithShape="0">
                  <a:srgbClr val="000000">
                    <a:alpha val="43000"/>
                  </a:srgbClr>
                </a:outerShdw>
              </a:effectLst>
            </a:endParaRPr>
          </a:p>
        </p:txBody>
      </p:sp>
      <p:sp>
        <p:nvSpPr>
          <p:cNvPr id="75" name="TextBox 74"/>
          <p:cNvSpPr txBox="1"/>
          <p:nvPr/>
        </p:nvSpPr>
        <p:spPr>
          <a:xfrm rot="19825262">
            <a:off x="5704823" y="4008721"/>
            <a:ext cx="1214479" cy="381000"/>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pPr algn="r"/>
            <a:r>
              <a:rPr lang="en-US" b="1" dirty="0">
                <a:solidFill>
                  <a:srgbClr val="0070C0"/>
                </a:solidFill>
              </a:rPr>
              <a:t>Elisha  895</a:t>
            </a:r>
          </a:p>
        </p:txBody>
      </p:sp>
      <p:sp>
        <p:nvSpPr>
          <p:cNvPr id="76" name="Rectangle 75"/>
          <p:cNvSpPr/>
          <p:nvPr/>
        </p:nvSpPr>
        <p:spPr>
          <a:xfrm>
            <a:off x="5562600" y="2614114"/>
            <a:ext cx="985520" cy="452094"/>
          </a:xfrm>
          <a:prstGeom prst="rect">
            <a:avLst/>
          </a:prstGeom>
          <a:solidFill>
            <a:srgbClr val="B83D68"/>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flipV="1">
            <a:off x="6548120" y="2614114"/>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5562600" y="2614114"/>
            <a:ext cx="0" cy="20574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80" name="Picture 2" descr="C:\Users\Rae\Desktop\shunammite woman 3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70" y="104691"/>
            <a:ext cx="2625722" cy="1434609"/>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51" name="Rectangle 50"/>
          <p:cNvSpPr/>
          <p:nvPr/>
        </p:nvSpPr>
        <p:spPr>
          <a:xfrm>
            <a:off x="6565608" y="2626386"/>
            <a:ext cx="5377474"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Arrow Connector 76"/>
          <p:cNvCxnSpPr/>
          <p:nvPr/>
        </p:nvCxnSpPr>
        <p:spPr>
          <a:xfrm flipV="1">
            <a:off x="8580120" y="1699715"/>
            <a:ext cx="0" cy="1757671"/>
          </a:xfrm>
          <a:prstGeom prst="straightConnector1">
            <a:avLst/>
          </a:prstGeom>
          <a:ln w="38100">
            <a:solidFill>
              <a:srgbClr val="FFC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8465820" y="1433014"/>
            <a:ext cx="0" cy="1863163"/>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9530539" y="1433015"/>
            <a:ext cx="0" cy="1845296"/>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87014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45</a:t>
            </a:fld>
            <a:endParaRPr lang="en-US"/>
          </a:p>
        </p:txBody>
      </p:sp>
      <p:sp>
        <p:nvSpPr>
          <p:cNvPr id="12" name="Content Placeholder 2"/>
          <p:cNvSpPr>
            <a:spLocks noGrp="1"/>
          </p:cNvSpPr>
          <p:nvPr>
            <p:ph sz="quarter" idx="1"/>
          </p:nvPr>
        </p:nvSpPr>
        <p:spPr>
          <a:xfrm>
            <a:off x="3733800" y="1600201"/>
            <a:ext cx="8305800" cy="3428999"/>
          </a:xfrm>
        </p:spPr>
        <p:txBody>
          <a:bodyPr>
            <a:normAutofit/>
            <a:scene3d>
              <a:camera prst="orthographicFront"/>
              <a:lightRig rig="threePt" dir="t"/>
            </a:scene3d>
            <a:sp3d extrusionH="57150">
              <a:bevelT w="38100" h="38100" prst="angle"/>
            </a:sp3d>
          </a:bodyPr>
          <a:lstStyle/>
          <a:p>
            <a:pPr marL="0" lvl="0" indent="0">
              <a:buNone/>
            </a:pPr>
            <a:r>
              <a:rPr lang="en-US" sz="2400" dirty="0"/>
              <a:t>The Shunammite woman knew Elisha was a great prophet according to the testimony in:  </a:t>
            </a:r>
            <a:br>
              <a:rPr lang="en-US" sz="2400" dirty="0"/>
            </a:br>
            <a:endParaRPr lang="en-US" sz="1200" dirty="0"/>
          </a:p>
          <a:p>
            <a:pPr marL="0" lvl="0" indent="0">
              <a:buNone/>
            </a:pPr>
            <a:r>
              <a:rPr lang="en-US" sz="2400" b="1" dirty="0">
                <a:solidFill>
                  <a:srgbClr val="0070C0"/>
                </a:solidFill>
              </a:rPr>
              <a:t>2 Kings 4:22 </a:t>
            </a:r>
            <a:r>
              <a:rPr lang="en-US" sz="2400" dirty="0"/>
              <a:t> And she called unto her husband, </a:t>
            </a:r>
            <a:br>
              <a:rPr lang="en-US" sz="2400" dirty="0"/>
            </a:br>
            <a:r>
              <a:rPr lang="en-US" sz="2400" dirty="0"/>
              <a:t>and said … that I may run to </a:t>
            </a:r>
            <a:r>
              <a:rPr lang="en-US" sz="2100" dirty="0"/>
              <a:t>[Elisha] </a:t>
            </a:r>
            <a:r>
              <a:rPr lang="en-US" sz="2400" b="1" dirty="0">
                <a:solidFill>
                  <a:srgbClr val="0070C0"/>
                </a:solidFill>
              </a:rPr>
              <a:t>the man of Yahuah.</a:t>
            </a:r>
            <a:br>
              <a:rPr lang="en-US" sz="2400" b="1" dirty="0">
                <a:solidFill>
                  <a:srgbClr val="0070C0"/>
                </a:solidFill>
              </a:rPr>
            </a:br>
            <a:endParaRPr lang="en-US" sz="1200" dirty="0"/>
          </a:p>
          <a:p>
            <a:pPr marL="0" lvl="0" indent="0">
              <a:buNone/>
            </a:pPr>
            <a:r>
              <a:rPr lang="en-US" sz="2400" b="1" dirty="0">
                <a:solidFill>
                  <a:srgbClr val="0070C0"/>
                </a:solidFill>
              </a:rPr>
              <a:t>2 Kings 4:23</a:t>
            </a:r>
            <a:r>
              <a:rPr lang="en-US" sz="2400" dirty="0">
                <a:solidFill>
                  <a:srgbClr val="0070C0"/>
                </a:solidFill>
              </a:rPr>
              <a:t>  </a:t>
            </a:r>
            <a:r>
              <a:rPr lang="en-US" sz="2400" dirty="0"/>
              <a:t>And he </a:t>
            </a:r>
            <a:r>
              <a:rPr lang="en-US" sz="1800" dirty="0"/>
              <a:t>[husband of the Shunammite woman]</a:t>
            </a:r>
            <a:r>
              <a:rPr lang="en-US" sz="2400" dirty="0"/>
              <a:t> said, Wherefore wilt thou go to him  </a:t>
            </a:r>
            <a:r>
              <a:rPr lang="en-US" sz="1800" dirty="0"/>
              <a:t>[Elisha]</a:t>
            </a:r>
            <a:r>
              <a:rPr lang="en-US" sz="2400" dirty="0"/>
              <a:t> to day? it is neither [the] </a:t>
            </a:r>
            <a:r>
              <a:rPr lang="en-US" sz="2400" dirty="0">
                <a:solidFill>
                  <a:srgbClr val="00B0F0"/>
                </a:solidFill>
                <a:effectLst>
                  <a:outerShdw blurRad="69850" dist="43180" dir="5400000" sx="0" sy="0">
                    <a:srgbClr val="000000">
                      <a:alpha val="65000"/>
                    </a:srgbClr>
                  </a:outerShdw>
                </a:effectLst>
              </a:rPr>
              <a:t>new</a:t>
            </a:r>
            <a:r>
              <a:rPr lang="en-US" sz="2400" b="1" dirty="0">
                <a:solidFill>
                  <a:srgbClr val="FF0000"/>
                </a:solidFill>
                <a:effectLst>
                  <a:outerShdw blurRad="69850" dist="43180" dir="5400000" sx="0" sy="0">
                    <a:srgbClr val="000000">
                      <a:alpha val="65000"/>
                    </a:srgbClr>
                  </a:outerShdw>
                </a:effectLst>
              </a:rPr>
              <a:t> </a:t>
            </a:r>
            <a:r>
              <a:rPr lang="en-US" sz="1100" b="1" strike="sngStrike" dirty="0">
                <a:solidFill>
                  <a:srgbClr val="FF0000"/>
                </a:solidFill>
                <a:effectLst>
                  <a:outerShdw blurRad="69850" dist="43180" dir="5400000" sx="0" sy="0">
                    <a:srgbClr val="000000">
                      <a:alpha val="65000"/>
                    </a:srgbClr>
                  </a:outerShdw>
                </a:effectLst>
              </a:rPr>
              <a:t>MOON</a:t>
            </a:r>
            <a:r>
              <a:rPr lang="en-US" sz="1100" b="1" dirty="0">
                <a:solidFill>
                  <a:srgbClr val="FF0000"/>
                </a:solidFill>
              </a:rPr>
              <a:t> </a:t>
            </a:r>
            <a:r>
              <a:rPr lang="en-US" sz="2000" b="1" dirty="0">
                <a:solidFill>
                  <a:srgbClr val="FF0000"/>
                </a:solidFill>
                <a:effectLst>
                  <a:outerShdw blurRad="69850" dist="43180" dir="5400000" sx="0" sy="0">
                    <a:srgbClr val="000000">
                      <a:alpha val="65000"/>
                    </a:srgbClr>
                  </a:outerShdw>
                </a:effectLst>
              </a:rPr>
              <a:t> </a:t>
            </a:r>
            <a:r>
              <a:rPr lang="en-US" sz="2400" b="1" dirty="0">
                <a:solidFill>
                  <a:srgbClr val="00B0F0"/>
                </a:solidFill>
                <a:effectLst>
                  <a:outerShdw blurRad="69850" dist="43180" dir="5400000" sx="0" sy="0">
                    <a:srgbClr val="000000">
                      <a:alpha val="65000"/>
                    </a:srgbClr>
                  </a:outerShdw>
                </a:effectLst>
              </a:rPr>
              <a:t>month</a:t>
            </a:r>
            <a:r>
              <a:rPr lang="en-US" sz="2400" b="1" dirty="0">
                <a:solidFill>
                  <a:srgbClr val="FF0000"/>
                </a:solidFill>
                <a:effectLst>
                  <a:outerShdw blurRad="69850" dist="43180" dir="5400000" sx="0" sy="0">
                    <a:srgbClr val="000000">
                      <a:alpha val="65000"/>
                    </a:srgbClr>
                  </a:outerShdw>
                </a:effectLst>
              </a:rPr>
              <a:t> </a:t>
            </a:r>
            <a:r>
              <a:rPr lang="en-US" sz="1600" dirty="0">
                <a:solidFill>
                  <a:schemeClr val="tx1">
                    <a:lumMod val="65000"/>
                    <a:lumOff val="35000"/>
                  </a:schemeClr>
                </a:solidFill>
              </a:rPr>
              <a:t>[H2320 &lt;</a:t>
            </a:r>
            <a:r>
              <a:rPr lang="en-US" sz="1600" dirty="0" err="1">
                <a:solidFill>
                  <a:schemeClr val="tx1">
                    <a:lumMod val="65000"/>
                    <a:lumOff val="35000"/>
                  </a:schemeClr>
                </a:solidFill>
              </a:rPr>
              <a:t>chodesh</a:t>
            </a:r>
            <a:r>
              <a:rPr lang="en-US" sz="1600" dirty="0">
                <a:solidFill>
                  <a:schemeClr val="tx1">
                    <a:lumMod val="65000"/>
                    <a:lumOff val="35000"/>
                  </a:schemeClr>
                </a:solidFill>
              </a:rPr>
              <a:t>&gt;], </a:t>
            </a:r>
            <a:r>
              <a:rPr lang="en-US" sz="2400" dirty="0"/>
              <a:t>nor </a:t>
            </a:r>
            <a:r>
              <a:rPr lang="en-US" sz="2400" b="1" u="sng" dirty="0" err="1">
                <a:solidFill>
                  <a:srgbClr val="0070C0"/>
                </a:solidFill>
              </a:rPr>
              <a:t>sabbath</a:t>
            </a:r>
            <a:r>
              <a:rPr lang="en-US" sz="2400" dirty="0">
                <a:solidFill>
                  <a:srgbClr val="0070C0"/>
                </a:solidFill>
              </a:rPr>
              <a:t>.</a:t>
            </a:r>
            <a:r>
              <a:rPr lang="en-US" sz="2400" dirty="0"/>
              <a:t>  </a:t>
            </a:r>
          </a:p>
        </p:txBody>
      </p:sp>
      <p:sp>
        <p:nvSpPr>
          <p:cNvPr id="9" name="Title 1"/>
          <p:cNvSpPr txBox="1">
            <a:spLocks/>
          </p:cNvSpPr>
          <p:nvPr/>
        </p:nvSpPr>
        <p:spPr>
          <a:xfrm>
            <a:off x="838200" y="228600"/>
            <a:ext cx="11658600" cy="869950"/>
          </a:xfrm>
          <a:prstGeom prst="rect">
            <a:avLst/>
          </a:prstGeom>
        </p:spPr>
        <p:txBody>
          <a:bodyPr vert="horz"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4800" b="1" dirty="0">
                <a:ln w="11430"/>
                <a:solidFill>
                  <a:schemeClr val="accent2">
                    <a:lumMod val="50000"/>
                  </a:schemeClr>
                </a:solidFill>
                <a:effectLst>
                  <a:outerShdw blurRad="50800" dist="39000" dir="5460000" algn="tl">
                    <a:srgbClr val="000000">
                      <a:alpha val="38000"/>
                    </a:srgbClr>
                  </a:outerShdw>
                </a:effectLst>
              </a:rPr>
              <a:t>895</a:t>
            </a:r>
            <a:r>
              <a:rPr lang="en-US" sz="4300" b="1" dirty="0">
                <a:ln w="11430"/>
                <a:solidFill>
                  <a:schemeClr val="accent2">
                    <a:lumMod val="50000"/>
                  </a:schemeClr>
                </a:solidFill>
                <a:effectLst>
                  <a:outerShdw blurRad="50800" dist="39000" dir="5460000" algn="tl">
                    <a:srgbClr val="000000">
                      <a:alpha val="38000"/>
                    </a:srgbClr>
                  </a:outerShdw>
                </a:effectLst>
              </a:rPr>
              <a:t> BC   </a:t>
            </a:r>
            <a:r>
              <a:rPr lang="en-US" sz="4800" b="1" dirty="0">
                <a:ln w="11430"/>
                <a:solidFill>
                  <a:srgbClr val="0070C0"/>
                </a:solidFill>
                <a:effectLst>
                  <a:outerShdw blurRad="50800" dist="39000" dir="5460000" algn="tl">
                    <a:srgbClr val="000000">
                      <a:alpha val="38000"/>
                    </a:srgbClr>
                  </a:outerShdw>
                </a:effectLst>
              </a:rPr>
              <a:t>Elisha</a:t>
            </a:r>
            <a:r>
              <a:rPr lang="en-US" sz="4300" b="1" dirty="0">
                <a:ln w="11430"/>
                <a:solidFill>
                  <a:srgbClr val="7030A0"/>
                </a:solidFill>
                <a:effectLst>
                  <a:outerShdw blurRad="50800" dist="39000" dir="5460000" algn="tl">
                    <a:srgbClr val="000000">
                      <a:alpha val="38000"/>
                    </a:srgbClr>
                  </a:outerShdw>
                </a:effectLst>
              </a:rPr>
              <a:t>  </a:t>
            </a:r>
            <a:r>
              <a:rPr lang="en-US" sz="3600" b="1" dirty="0">
                <a:ln w="11430"/>
                <a:solidFill>
                  <a:schemeClr val="accent2">
                    <a:lumMod val="50000"/>
                  </a:schemeClr>
                </a:solidFill>
                <a:effectLst>
                  <a:outerShdw blurRad="50800" dist="39000" dir="5460000" algn="tl">
                    <a:srgbClr val="000000">
                      <a:alpha val="38000"/>
                    </a:srgbClr>
                  </a:outerShdw>
                </a:effectLst>
              </a:rPr>
              <a:t>(and the </a:t>
            </a:r>
            <a:r>
              <a:rPr lang="en-US" sz="3600" b="1" dirty="0">
                <a:ln w="11430"/>
                <a:solidFill>
                  <a:srgbClr val="B83D68"/>
                </a:solidFill>
                <a:effectLst>
                  <a:outerShdw blurRad="50800" dist="39000" dir="5460000" algn="tl">
                    <a:srgbClr val="000000">
                      <a:alpha val="38000"/>
                    </a:srgbClr>
                  </a:outerShdw>
                </a:effectLst>
              </a:rPr>
              <a:t>Shunammite Woman</a:t>
            </a:r>
            <a:r>
              <a:rPr lang="en-US" sz="3600" b="1" dirty="0">
                <a:ln w="11430"/>
                <a:solidFill>
                  <a:schemeClr val="accent2">
                    <a:lumMod val="50000"/>
                  </a:schemeClr>
                </a:solidFill>
                <a:effectLst>
                  <a:outerShdw blurRad="50800" dist="39000" dir="5460000" algn="tl">
                    <a:srgbClr val="000000">
                      <a:alpha val="38000"/>
                    </a:srgbClr>
                  </a:outerShdw>
                </a:effectLst>
              </a:rPr>
              <a:t>)</a:t>
            </a:r>
          </a:p>
        </p:txBody>
      </p:sp>
      <p:pic>
        <p:nvPicPr>
          <p:cNvPr id="13" name="Picture 2" descr="C:\Users\Rae\Desktop\shunammite woman 3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52400" y="1676400"/>
            <a:ext cx="3162300" cy="1727777"/>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15" name="Text Placeholder 7"/>
          <p:cNvSpPr txBox="1">
            <a:spLocks/>
          </p:cNvSpPr>
          <p:nvPr/>
        </p:nvSpPr>
        <p:spPr>
          <a:xfrm>
            <a:off x="838200" y="3733800"/>
            <a:ext cx="1828800" cy="2057400"/>
          </a:xfrm>
          <a:prstGeom prst="rect">
            <a:avLst/>
          </a:prstGeom>
          <a:solidFill>
            <a:schemeClr val="accent2"/>
          </a:solidFill>
          <a:scene3d>
            <a:camera prst="orthographicFront"/>
            <a:lightRig rig="threePt" dir="t"/>
          </a:scene3d>
          <a:sp3d>
            <a:bevelT w="152400" h="50800" prst="softRound"/>
          </a:sp3d>
        </p:spPr>
        <p:txBody>
          <a:bodyPr>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2000" b="1" dirty="0">
                <a:solidFill>
                  <a:srgbClr val="002060"/>
                </a:solidFill>
                <a:latin typeface="Comic Sans MS" pitchFamily="66" charset="0"/>
              </a:rPr>
              <a:t>Elisha trained under Elijah; both were great men </a:t>
            </a:r>
            <a:br>
              <a:rPr lang="en-US" sz="2000" b="1" dirty="0">
                <a:solidFill>
                  <a:srgbClr val="002060"/>
                </a:solidFill>
                <a:latin typeface="Comic Sans MS" pitchFamily="66" charset="0"/>
              </a:rPr>
            </a:br>
            <a:r>
              <a:rPr lang="en-US" sz="2000" b="1" dirty="0">
                <a:solidFill>
                  <a:srgbClr val="002060"/>
                </a:solidFill>
                <a:latin typeface="Comic Sans MS" pitchFamily="66" charset="0"/>
              </a:rPr>
              <a:t>of Yahuah.</a:t>
            </a:r>
          </a:p>
        </p:txBody>
      </p:sp>
      <p:sp>
        <p:nvSpPr>
          <p:cNvPr id="16" name="Title 1"/>
          <p:cNvSpPr>
            <a:spLocks noGrp="1"/>
          </p:cNvSpPr>
          <p:nvPr>
            <p:ph type="title"/>
          </p:nvPr>
        </p:nvSpPr>
        <p:spPr>
          <a:xfrm>
            <a:off x="2895601" y="5029200"/>
            <a:ext cx="9259746" cy="12954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rgbClr val="0070C0"/>
                </a:solidFill>
                <a:effectLst>
                  <a:outerShdw blurRad="50800" dist="39000" dir="5460000" algn="tl">
                    <a:srgbClr val="000000">
                      <a:alpha val="38000"/>
                    </a:srgbClr>
                  </a:outerShdw>
                </a:effectLst>
              </a:rPr>
              <a:t>Timeframe:   550 years after Moses.  Hebrew does not use </a:t>
            </a:r>
            <a:r>
              <a:rPr lang="en-US" sz="4000" b="1" dirty="0">
                <a:ln w="11430"/>
                <a:solidFill>
                  <a:srgbClr val="FF0000"/>
                </a:solidFill>
                <a:effectLst>
                  <a:outerShdw blurRad="50800" dist="39000" dir="5460000" algn="tl">
                    <a:srgbClr val="000000">
                      <a:alpha val="38000"/>
                    </a:srgbClr>
                  </a:outerShdw>
                </a:effectLst>
              </a:rPr>
              <a:t>H3394 for “moon.”</a:t>
            </a:r>
          </a:p>
        </p:txBody>
      </p:sp>
    </p:spTree>
    <p:extLst>
      <p:ext uri="{BB962C8B-B14F-4D97-AF65-F5344CB8AC3E}">
        <p14:creationId xmlns:p14="http://schemas.microsoft.com/office/powerpoint/2010/main" val="323184212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up)">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fade">
                                      <p:cBhvr>
                                        <p:cTn id="18" dur="1000"/>
                                        <p:tgtEl>
                                          <p:spTgt spid="12">
                                            <p:txEl>
                                              <p:pRg st="1" end="1"/>
                                            </p:txEl>
                                          </p:spTgt>
                                        </p:tgtEl>
                                      </p:cBhvr>
                                    </p:animEffect>
                                    <p:anim calcmode="lin" valueType="num">
                                      <p:cBhvr>
                                        <p:cTn id="19"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wipe(left)">
                                      <p:cBhvr>
                                        <p:cTn id="25" dur="1250"/>
                                        <p:tgtEl>
                                          <p:spTgt spid="1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362200" y="250403"/>
            <a:ext cx="9591287" cy="830997"/>
          </a:xfrm>
          <a:prstGeom prst="rect">
            <a:avLst/>
          </a:prstGeom>
          <a:solidFill>
            <a:schemeClr val="bg1"/>
          </a:solidFill>
          <a:ln w="76200">
            <a:solidFill>
              <a:schemeClr val="accent5"/>
            </a:solidFill>
          </a:ln>
          <a:scene3d>
            <a:camera prst="orthographicFront"/>
            <a:lightRig rig="threePt" dir="t"/>
          </a:scene3d>
          <a:sp3d>
            <a:bevelT w="152400" h="50800" prst="softRound"/>
          </a:sp3d>
        </p:spPr>
        <p:txBody>
          <a:bodyPr wrap="square" lIns="91440" tIns="45720" rIns="91440" bIns="45720">
            <a:spAutoFit/>
          </a:bodyPr>
          <a:lstStyle/>
          <a:p>
            <a:pPr algn="ctr"/>
            <a:r>
              <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following four verses need “qualifiers” to show us the context is talking about Yahuah’s people following the pagan moon festivals!</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Rectangle 5"/>
          <p:cNvSpPr/>
          <p:nvPr/>
        </p:nvSpPr>
        <p:spPr>
          <a:xfrm>
            <a:off x="609600" y="3351788"/>
            <a:ext cx="2896947" cy="2308324"/>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marL="742950" indent="-742950">
              <a:buAutoNum type="arabicParenR" startAt="9"/>
            </a:pPr>
            <a:r>
              <a:rPr lang="en-US" sz="3600" b="1" cap="none" spc="150" dirty="0">
                <a:ln w="11430"/>
                <a:solidFill>
                  <a:srgbClr val="0070C0"/>
                </a:solidFill>
                <a:effectLst>
                  <a:outerShdw blurRad="25400" algn="tl" rotWithShape="0">
                    <a:srgbClr val="000000">
                      <a:alpha val="43000"/>
                    </a:srgbClr>
                  </a:outerShdw>
                </a:effectLst>
              </a:rPr>
              <a:t>Amos 8:5</a:t>
            </a:r>
          </a:p>
          <a:p>
            <a:pPr marL="742950" indent="-742950">
              <a:buAutoNum type="arabicParenR" startAt="9"/>
            </a:pPr>
            <a:r>
              <a:rPr lang="en-US" sz="3600" b="1" spc="150" dirty="0">
                <a:ln w="11430"/>
                <a:solidFill>
                  <a:srgbClr val="0070C0"/>
                </a:solidFill>
                <a:effectLst>
                  <a:outerShdw blurRad="25400" algn="tl" rotWithShape="0">
                    <a:srgbClr val="000000">
                      <a:alpha val="43000"/>
                    </a:srgbClr>
                  </a:outerShdw>
                </a:effectLst>
              </a:rPr>
              <a:t>Hos 2:11</a:t>
            </a:r>
          </a:p>
          <a:p>
            <a:pPr marL="742950" indent="-742950">
              <a:buAutoNum type="arabicParenR" startAt="9"/>
            </a:pPr>
            <a:r>
              <a:rPr lang="en-US" sz="3600" b="1" cap="none" spc="150" dirty="0">
                <a:ln w="11430"/>
                <a:solidFill>
                  <a:srgbClr val="0070C0"/>
                </a:solidFill>
                <a:effectLst>
                  <a:outerShdw blurRad="25400" algn="tl" rotWithShape="0">
                    <a:srgbClr val="000000">
                      <a:alpha val="43000"/>
                    </a:srgbClr>
                  </a:outerShdw>
                </a:effectLst>
              </a:rPr>
              <a:t>Isa 1:13</a:t>
            </a:r>
          </a:p>
          <a:p>
            <a:pPr marL="742950" indent="-742950">
              <a:buAutoNum type="arabicParenR" startAt="9"/>
            </a:pPr>
            <a:r>
              <a:rPr lang="en-US" sz="3600" b="1" spc="150" dirty="0">
                <a:ln w="11430"/>
                <a:solidFill>
                  <a:srgbClr val="0070C0"/>
                </a:solidFill>
                <a:effectLst>
                  <a:outerShdw blurRad="25400" algn="tl" rotWithShape="0">
                    <a:srgbClr val="000000">
                      <a:alpha val="43000"/>
                    </a:srgbClr>
                  </a:outerShdw>
                </a:effectLst>
              </a:rPr>
              <a:t>Isa 1:14</a:t>
            </a:r>
            <a:endParaRPr lang="en-US" sz="3600" b="1" cap="none" spc="150" dirty="0">
              <a:ln w="11430"/>
              <a:solidFill>
                <a:srgbClr val="0070C0"/>
              </a:solidFill>
              <a:effectLst>
                <a:outerShdw blurRad="25400" algn="tl" rotWithShape="0">
                  <a:srgbClr val="000000">
                    <a:alpha val="43000"/>
                  </a:srgbClr>
                </a:outerShdw>
              </a:effectLst>
            </a:endParaRPr>
          </a:p>
        </p:txBody>
      </p:sp>
      <p:sp>
        <p:nvSpPr>
          <p:cNvPr id="7" name="Slide Number Placeholder 3"/>
          <p:cNvSpPr>
            <a:spLocks noGrp="1"/>
          </p:cNvSpPr>
          <p:nvPr>
            <p:ph type="sldNum" sz="quarter" idx="12"/>
          </p:nvPr>
        </p:nvSpPr>
        <p:spPr>
          <a:xfrm>
            <a:off x="914400" y="6172200"/>
            <a:ext cx="1117600" cy="381000"/>
          </a:xfrm>
        </p:spPr>
        <p:txBody>
          <a:bodyPr>
            <a:normAutofit fontScale="92500" lnSpcReduction="20000"/>
          </a:bodyPr>
          <a:lstStyle/>
          <a:p>
            <a:fld id="{AA4C6552-42F6-43F2-A3FB-E92E8C09004E}" type="slidenum">
              <a:rPr lang="en-US" sz="2400" smtClean="0"/>
              <a:t>46</a:t>
            </a:fld>
            <a:endParaRPr lang="en-US" dirty="0"/>
          </a:p>
        </p:txBody>
      </p:sp>
      <p:pic>
        <p:nvPicPr>
          <p:cNvPr id="8" name="Picture 5" descr="C:\Users\Rae\Desktop\hosea edit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209800" y="1360295"/>
            <a:ext cx="1481198" cy="1916305"/>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9" name="Picture 3" descr="C:\Users\Rae\Desktop\1386785594e15ba-1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503318"/>
            <a:ext cx="1637318" cy="1763882"/>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10" name="Picture 3" descr="C:\Users\Rae\Desktop\amos edit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81000" y="304800"/>
            <a:ext cx="1637798" cy="198120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11" name="Rectangle 10"/>
          <p:cNvSpPr/>
          <p:nvPr/>
        </p:nvSpPr>
        <p:spPr>
          <a:xfrm>
            <a:off x="3102799" y="6019800"/>
            <a:ext cx="8936801" cy="707886"/>
          </a:xfrm>
          <a:prstGeom prst="rect">
            <a:avLst/>
          </a:prstGeom>
          <a:noFill/>
        </p:spPr>
        <p:txBody>
          <a:bodyPr wrap="square" lIns="91440" tIns="45720" rIns="91440" bIns="45720">
            <a:spAutoFit/>
          </a:bodyPr>
          <a:lstStyle/>
          <a:p>
            <a:pPr algn="ctr"/>
            <a:r>
              <a:rPr lang="en-US" sz="4000" b="1" cap="none" spc="0" dirty="0">
                <a:ln w="1905"/>
                <a:solidFill>
                  <a:schemeClr val="accent2">
                    <a:lumMod val="20000"/>
                    <a:lumOff val="80000"/>
                  </a:schemeClr>
                </a:solidFill>
                <a:effectLst>
                  <a:innerShdw blurRad="69850" dist="43180" dir="5400000">
                    <a:srgbClr val="000000">
                      <a:alpha val="65000"/>
                    </a:srgbClr>
                  </a:innerShdw>
                </a:effectLst>
              </a:rPr>
              <a:t>“New Moon” Apostasy Needs Qualifiers</a:t>
            </a:r>
          </a:p>
        </p:txBody>
      </p:sp>
      <p:pic>
        <p:nvPicPr>
          <p:cNvPr id="3074" name="Picture 2" descr="C:\Users\Rae\Desktop\pagan moon worship.jpg"/>
          <p:cNvPicPr>
            <a:picLocks noChangeAspect="1" noChangeArrowheads="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486400" y="2743200"/>
            <a:ext cx="3433762" cy="21833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075" name="Picture 3" descr="C:\Users\Rae\Desktop\pagan moon worship 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1600" y="3733800"/>
            <a:ext cx="2809487" cy="2034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2" name="Rectangle 11"/>
          <p:cNvSpPr/>
          <p:nvPr/>
        </p:nvSpPr>
        <p:spPr>
          <a:xfrm>
            <a:off x="5371118" y="1364169"/>
            <a:ext cx="6582369" cy="1200329"/>
          </a:xfrm>
          <a:prstGeom prst="rect">
            <a:avLst/>
          </a:prstGeom>
          <a:solidFill>
            <a:schemeClr val="bg1"/>
          </a:solidFill>
          <a:ln w="76200">
            <a:solidFill>
              <a:schemeClr val="accent5"/>
            </a:solidFill>
          </a:ln>
          <a:scene3d>
            <a:camera prst="orthographicFront"/>
            <a:lightRig rig="threePt" dir="t"/>
          </a:scene3d>
          <a:sp3d>
            <a:bevelT w="152400" h="50800" prst="softRound"/>
          </a:sp3d>
        </p:spPr>
        <p:txBody>
          <a:bodyPr wrap="square" lIns="91440" tIns="45720" rIns="91440" bIns="45720">
            <a:spAutoFit/>
          </a:bodyPr>
          <a:lstStyle/>
          <a:p>
            <a:pPr algn="ctr"/>
            <a:r>
              <a:rPr lang="en-US" sz="2400" b="1" dirty="0">
                <a:ln w="1905"/>
                <a:solidFill>
                  <a:srgbClr val="C00000"/>
                </a:solidFill>
                <a:effectLst>
                  <a:innerShdw blurRad="69850" dist="43180" dir="5400000">
                    <a:srgbClr val="000000">
                      <a:alpha val="65000"/>
                    </a:srgbClr>
                  </a:innerShdw>
                </a:effectLst>
              </a:rPr>
              <a:t>Their</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(or </a:t>
            </a:r>
            <a:r>
              <a:rPr lang="en-US" sz="2400" b="1" dirty="0">
                <a:ln w="1905"/>
                <a:solidFill>
                  <a:srgbClr val="C00000"/>
                </a:solidFill>
                <a:effectLst>
                  <a:innerShdw blurRad="69850" dist="43180" dir="5400000">
                    <a:srgbClr val="000000">
                      <a:alpha val="65000"/>
                    </a:srgbClr>
                  </a:innerShdw>
                </a:effectLst>
              </a:rPr>
              <a:t>“her”</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a:ln w="1905"/>
                <a:solidFill>
                  <a:srgbClr val="C00000"/>
                </a:solidFill>
                <a:effectLst>
                  <a:innerShdw blurRad="69850" dist="43180" dir="5400000">
                    <a:srgbClr val="000000">
                      <a:alpha val="65000"/>
                    </a:srgbClr>
                  </a:innerShdw>
                </a:effectLst>
              </a:rPr>
              <a:t>“new months” </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were actually a following after </a:t>
            </a:r>
            <a:r>
              <a:rPr lang="en-US" sz="2400" b="1" dirty="0">
                <a:ln w="1905"/>
                <a:solidFill>
                  <a:srgbClr val="C00000"/>
                </a:solidFill>
                <a:effectLst>
                  <a:innerShdw blurRad="69850" dist="43180" dir="5400000">
                    <a:srgbClr val="000000">
                      <a:alpha val="65000"/>
                    </a:srgbClr>
                  </a:innerShdw>
                </a:effectLst>
              </a:rPr>
              <a:t>the pagan new moon months</a:t>
            </a:r>
            <a:br>
              <a:rPr lang="en-US" sz="2400" b="1" dirty="0">
                <a:ln w="1905"/>
                <a:solidFill>
                  <a:srgbClr val="C00000"/>
                </a:solidFill>
                <a:effectLst>
                  <a:innerShdw blurRad="69850" dist="43180" dir="5400000">
                    <a:srgbClr val="000000">
                      <a:alpha val="65000"/>
                    </a:srgbClr>
                  </a:innerShdw>
                </a:effectLst>
              </a:rPr>
            </a:b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as a replacement for Yahuah’s Festal month.</a:t>
            </a:r>
          </a:p>
        </p:txBody>
      </p:sp>
    </p:spTree>
    <p:extLst>
      <p:ext uri="{BB962C8B-B14F-4D97-AF65-F5344CB8AC3E}">
        <p14:creationId xmlns:p14="http://schemas.microsoft.com/office/powerpoint/2010/main" val="294036994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7" presetClass="entr" presetSubtype="0" fill="hold" nodeType="after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7" presetClass="entr" presetSubtype="0"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7" presetClass="entr" presetSubtype="0" fill="hold" nodeType="afterEffect">
                                  <p:stCondLst>
                                    <p:cond delay="1000"/>
                                  </p:stCondLst>
                                  <p:childTnLst>
                                    <p:set>
                                      <p:cBhvr>
                                        <p:cTn id="24" dur="1" fill="hold">
                                          <p:stCondLst>
                                            <p:cond delay="0"/>
                                          </p:stCondLst>
                                        </p:cTn>
                                        <p:tgtEl>
                                          <p:spTgt spid="3074"/>
                                        </p:tgtEl>
                                        <p:attrNameLst>
                                          <p:attrName>style.visibility</p:attrName>
                                        </p:attrNameLst>
                                      </p:cBhvr>
                                      <p:to>
                                        <p:strVal val="visible"/>
                                      </p:to>
                                    </p:set>
                                    <p:animEffect transition="in" filter="fade">
                                      <p:cBhvr>
                                        <p:cTn id="25" dur="1000"/>
                                        <p:tgtEl>
                                          <p:spTgt spid="3074"/>
                                        </p:tgtEl>
                                      </p:cBhvr>
                                    </p:animEffect>
                                    <p:anim calcmode="lin" valueType="num">
                                      <p:cBhvr>
                                        <p:cTn id="26" dur="1000" fill="hold"/>
                                        <p:tgtEl>
                                          <p:spTgt spid="3074"/>
                                        </p:tgtEl>
                                        <p:attrNameLst>
                                          <p:attrName>ppt_x</p:attrName>
                                        </p:attrNameLst>
                                      </p:cBhvr>
                                      <p:tavLst>
                                        <p:tav tm="0">
                                          <p:val>
                                            <p:strVal val="#ppt_x"/>
                                          </p:val>
                                        </p:tav>
                                        <p:tav tm="100000">
                                          <p:val>
                                            <p:strVal val="#ppt_x"/>
                                          </p:val>
                                        </p:tav>
                                      </p:tavLst>
                                    </p:anim>
                                    <p:anim calcmode="lin" valueType="num">
                                      <p:cBhvr>
                                        <p:cTn id="27" dur="1000" fill="hold"/>
                                        <p:tgtEl>
                                          <p:spTgt spid="3074"/>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7" presetClass="entr" presetSubtype="0" fill="hold" nodeType="afterEffect">
                                  <p:stCondLst>
                                    <p:cond delay="1000"/>
                                  </p:stCondLst>
                                  <p:childTnLst>
                                    <p:set>
                                      <p:cBhvr>
                                        <p:cTn id="30" dur="1" fill="hold">
                                          <p:stCondLst>
                                            <p:cond delay="0"/>
                                          </p:stCondLst>
                                        </p:cTn>
                                        <p:tgtEl>
                                          <p:spTgt spid="3075"/>
                                        </p:tgtEl>
                                        <p:attrNameLst>
                                          <p:attrName>style.visibility</p:attrName>
                                        </p:attrNameLst>
                                      </p:cBhvr>
                                      <p:to>
                                        <p:strVal val="visible"/>
                                      </p:to>
                                    </p:set>
                                    <p:animEffect transition="in" filter="fade">
                                      <p:cBhvr>
                                        <p:cTn id="31" dur="1000"/>
                                        <p:tgtEl>
                                          <p:spTgt spid="3075"/>
                                        </p:tgtEl>
                                      </p:cBhvr>
                                    </p:animEffect>
                                    <p:anim calcmode="lin" valueType="num">
                                      <p:cBhvr>
                                        <p:cTn id="32" dur="1000" fill="hold"/>
                                        <p:tgtEl>
                                          <p:spTgt spid="3075"/>
                                        </p:tgtEl>
                                        <p:attrNameLst>
                                          <p:attrName>ppt_x</p:attrName>
                                        </p:attrNameLst>
                                      </p:cBhvr>
                                      <p:tavLst>
                                        <p:tav tm="0">
                                          <p:val>
                                            <p:strVal val="#ppt_x"/>
                                          </p:val>
                                        </p:tav>
                                        <p:tav tm="100000">
                                          <p:val>
                                            <p:strVal val="#ppt_x"/>
                                          </p:val>
                                        </p:tav>
                                      </p:tavLst>
                                    </p:anim>
                                    <p:anim calcmode="lin" valueType="num">
                                      <p:cBhvr>
                                        <p:cTn id="33"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8" name="TextBox 57"/>
          <p:cNvSpPr txBox="1"/>
          <p:nvPr/>
        </p:nvSpPr>
        <p:spPr>
          <a:xfrm rot="19825262">
            <a:off x="1053405" y="1267733"/>
            <a:ext cx="1261705" cy="307777"/>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r>
              <a:rPr lang="en-US" sz="1400" b="1" dirty="0"/>
              <a:t>1450  MOSES</a:t>
            </a:r>
            <a:endParaRPr lang="en-US" b="1" dirty="0"/>
          </a:p>
        </p:txBody>
      </p:sp>
      <p:sp>
        <p:nvSpPr>
          <p:cNvPr id="4" name="Slide Number Placeholder 3"/>
          <p:cNvSpPr>
            <a:spLocks noGrp="1"/>
          </p:cNvSpPr>
          <p:nvPr>
            <p:ph type="sldNum" sz="quarter" idx="12"/>
          </p:nvPr>
        </p:nvSpPr>
        <p:spPr>
          <a:xfrm>
            <a:off x="914400" y="6172200"/>
            <a:ext cx="1117600" cy="381000"/>
          </a:xfrm>
        </p:spPr>
        <p:txBody>
          <a:bodyPr>
            <a:normAutofit fontScale="92500" lnSpcReduction="20000"/>
          </a:bodyPr>
          <a:lstStyle/>
          <a:p>
            <a:fld id="{AA4C6552-42F6-43F2-A3FB-E92E8C09004E}" type="slidenum">
              <a:rPr lang="en-US" sz="2400" smtClean="0"/>
              <a:t>47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70725499"/>
              </p:ext>
            </p:extLst>
          </p:nvPr>
        </p:nvGraphicFramePr>
        <p:xfrm>
          <a:off x="228600" y="2281175"/>
          <a:ext cx="11734800" cy="457200"/>
        </p:xfrm>
        <a:graphic>
          <a:graphicData uri="http://schemas.openxmlformats.org/drawingml/2006/table">
            <a:tbl>
              <a:tblPr firstRow="1" bandRow="1">
                <a:tableStyleId>{E8B1032C-EA38-4F05-BA0D-38AFFFC7BED3}</a:tableStyleId>
              </a:tblPr>
              <a:tblGrid>
                <a:gridCol w="977900">
                  <a:extLst>
                    <a:ext uri="{9D8B030D-6E8A-4147-A177-3AD203B41FA5}">
                      <a16:colId xmlns:a16="http://schemas.microsoft.com/office/drawing/2014/main" val="20000"/>
                    </a:ext>
                  </a:extLst>
                </a:gridCol>
                <a:gridCol w="977900">
                  <a:extLst>
                    <a:ext uri="{9D8B030D-6E8A-4147-A177-3AD203B41FA5}">
                      <a16:colId xmlns:a16="http://schemas.microsoft.com/office/drawing/2014/main" val="20001"/>
                    </a:ext>
                  </a:extLst>
                </a:gridCol>
                <a:gridCol w="977900">
                  <a:extLst>
                    <a:ext uri="{9D8B030D-6E8A-4147-A177-3AD203B41FA5}">
                      <a16:colId xmlns:a16="http://schemas.microsoft.com/office/drawing/2014/main" val="20002"/>
                    </a:ext>
                  </a:extLst>
                </a:gridCol>
                <a:gridCol w="977900">
                  <a:extLst>
                    <a:ext uri="{9D8B030D-6E8A-4147-A177-3AD203B41FA5}">
                      <a16:colId xmlns:a16="http://schemas.microsoft.com/office/drawing/2014/main" val="20003"/>
                    </a:ext>
                  </a:extLst>
                </a:gridCol>
                <a:gridCol w="977900">
                  <a:extLst>
                    <a:ext uri="{9D8B030D-6E8A-4147-A177-3AD203B41FA5}">
                      <a16:colId xmlns:a16="http://schemas.microsoft.com/office/drawing/2014/main" val="20004"/>
                    </a:ext>
                  </a:extLst>
                </a:gridCol>
                <a:gridCol w="901700">
                  <a:extLst>
                    <a:ext uri="{9D8B030D-6E8A-4147-A177-3AD203B41FA5}">
                      <a16:colId xmlns:a16="http://schemas.microsoft.com/office/drawing/2014/main" val="20005"/>
                    </a:ext>
                  </a:extLst>
                </a:gridCol>
                <a:gridCol w="1054100">
                  <a:extLst>
                    <a:ext uri="{9D8B030D-6E8A-4147-A177-3AD203B41FA5}">
                      <a16:colId xmlns:a16="http://schemas.microsoft.com/office/drawing/2014/main" val="20006"/>
                    </a:ext>
                  </a:extLst>
                </a:gridCol>
                <a:gridCol w="977900">
                  <a:extLst>
                    <a:ext uri="{9D8B030D-6E8A-4147-A177-3AD203B41FA5}">
                      <a16:colId xmlns:a16="http://schemas.microsoft.com/office/drawing/2014/main" val="20007"/>
                    </a:ext>
                  </a:extLst>
                </a:gridCol>
                <a:gridCol w="977900">
                  <a:extLst>
                    <a:ext uri="{9D8B030D-6E8A-4147-A177-3AD203B41FA5}">
                      <a16:colId xmlns:a16="http://schemas.microsoft.com/office/drawing/2014/main" val="20008"/>
                    </a:ext>
                  </a:extLst>
                </a:gridCol>
                <a:gridCol w="977900">
                  <a:extLst>
                    <a:ext uri="{9D8B030D-6E8A-4147-A177-3AD203B41FA5}">
                      <a16:colId xmlns:a16="http://schemas.microsoft.com/office/drawing/2014/main" val="20009"/>
                    </a:ext>
                  </a:extLst>
                </a:gridCol>
                <a:gridCol w="977900">
                  <a:extLst>
                    <a:ext uri="{9D8B030D-6E8A-4147-A177-3AD203B41FA5}">
                      <a16:colId xmlns:a16="http://schemas.microsoft.com/office/drawing/2014/main" val="20010"/>
                    </a:ext>
                  </a:extLst>
                </a:gridCol>
                <a:gridCol w="977900">
                  <a:extLst>
                    <a:ext uri="{9D8B030D-6E8A-4147-A177-3AD203B41FA5}">
                      <a16:colId xmlns:a16="http://schemas.microsoft.com/office/drawing/2014/main" val="20011"/>
                    </a:ext>
                  </a:extLst>
                </a:gridCol>
              </a:tblGrid>
              <a:tr h="45720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cxnSp>
        <p:nvCxnSpPr>
          <p:cNvPr id="6" name="Straight Arrow Connector 5"/>
          <p:cNvCxnSpPr/>
          <p:nvPr/>
        </p:nvCxnSpPr>
        <p:spPr>
          <a:xfrm flipV="1">
            <a:off x="1207625"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18665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9825262">
            <a:off x="2014552" y="1396855"/>
            <a:ext cx="697375" cy="307777"/>
          </a:xfrm>
          <a:prstGeom prst="rect">
            <a:avLst/>
          </a:prstGeom>
          <a:noFill/>
          <a:scene3d>
            <a:camera prst="orthographicFront"/>
            <a:lightRig rig="threePt" dir="t"/>
          </a:scene3d>
          <a:sp3d>
            <a:bevelT/>
          </a:sp3d>
        </p:spPr>
        <p:txBody>
          <a:bodyPr wrap="square" rtlCol="0">
            <a:spAutoFit/>
          </a:bodyPr>
          <a:lstStyle/>
          <a:p>
            <a:r>
              <a:rPr lang="en-US" sz="1400" dirty="0"/>
              <a:t>1350</a:t>
            </a:r>
            <a:endParaRPr lang="en-US" dirty="0"/>
          </a:p>
        </p:txBody>
      </p:sp>
      <p:cxnSp>
        <p:nvCxnSpPr>
          <p:cNvPr id="10" name="Straight Arrow Connector 9"/>
          <p:cNvCxnSpPr/>
          <p:nvPr/>
        </p:nvCxnSpPr>
        <p:spPr>
          <a:xfrm flipV="1">
            <a:off x="315468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139184"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1054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0198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866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058912"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0297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000506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09728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9825262">
            <a:off x="2989913"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1250</a:t>
            </a:r>
            <a:endParaRPr lang="en-US" dirty="0"/>
          </a:p>
        </p:txBody>
      </p:sp>
      <p:sp>
        <p:nvSpPr>
          <p:cNvPr id="20" name="TextBox 19"/>
          <p:cNvSpPr txBox="1"/>
          <p:nvPr/>
        </p:nvSpPr>
        <p:spPr>
          <a:xfrm rot="19825262">
            <a:off x="3978432"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1150</a:t>
            </a:r>
            <a:endParaRPr lang="en-US" dirty="0"/>
          </a:p>
        </p:txBody>
      </p:sp>
      <p:sp>
        <p:nvSpPr>
          <p:cNvPr id="21" name="TextBox 20"/>
          <p:cNvSpPr txBox="1"/>
          <p:nvPr/>
        </p:nvSpPr>
        <p:spPr>
          <a:xfrm rot="19825262">
            <a:off x="4938552"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1050</a:t>
            </a:r>
            <a:endParaRPr lang="en-US" dirty="0"/>
          </a:p>
        </p:txBody>
      </p:sp>
      <p:sp>
        <p:nvSpPr>
          <p:cNvPr id="22" name="TextBox 21"/>
          <p:cNvSpPr txBox="1"/>
          <p:nvPr/>
        </p:nvSpPr>
        <p:spPr>
          <a:xfrm rot="19825262">
            <a:off x="5837712" y="1372625"/>
            <a:ext cx="697375" cy="307777"/>
          </a:xfrm>
          <a:prstGeom prst="rect">
            <a:avLst/>
          </a:prstGeom>
          <a:noFill/>
          <a:scene3d>
            <a:camera prst="orthographicFront"/>
            <a:lightRig rig="threePt" dir="t"/>
          </a:scene3d>
          <a:sp3d>
            <a:bevelT/>
          </a:sp3d>
        </p:spPr>
        <p:txBody>
          <a:bodyPr wrap="square" rtlCol="0">
            <a:spAutoFit/>
          </a:bodyPr>
          <a:lstStyle/>
          <a:p>
            <a:r>
              <a:rPr lang="en-US" sz="1400" dirty="0"/>
              <a:t>950</a:t>
            </a:r>
            <a:endParaRPr lang="en-US" dirty="0"/>
          </a:p>
        </p:txBody>
      </p:sp>
      <p:sp>
        <p:nvSpPr>
          <p:cNvPr id="23" name="TextBox 22"/>
          <p:cNvSpPr txBox="1"/>
          <p:nvPr/>
        </p:nvSpPr>
        <p:spPr>
          <a:xfrm rot="19825262">
            <a:off x="6896892" y="1403105"/>
            <a:ext cx="697375" cy="307777"/>
          </a:xfrm>
          <a:prstGeom prst="rect">
            <a:avLst/>
          </a:prstGeom>
          <a:noFill/>
          <a:scene3d>
            <a:camera prst="orthographicFront"/>
            <a:lightRig rig="threePt" dir="t"/>
          </a:scene3d>
          <a:sp3d>
            <a:bevelT/>
          </a:sp3d>
        </p:spPr>
        <p:txBody>
          <a:bodyPr wrap="square" rtlCol="0">
            <a:spAutoFit/>
          </a:bodyPr>
          <a:lstStyle/>
          <a:p>
            <a:r>
              <a:rPr lang="en-US" sz="1400" dirty="0"/>
              <a:t>850</a:t>
            </a:r>
            <a:endParaRPr lang="en-US" dirty="0"/>
          </a:p>
        </p:txBody>
      </p:sp>
      <p:sp>
        <p:nvSpPr>
          <p:cNvPr id="24" name="TextBox 23"/>
          <p:cNvSpPr txBox="1"/>
          <p:nvPr/>
        </p:nvSpPr>
        <p:spPr>
          <a:xfrm rot="19825262">
            <a:off x="7887492" y="1380245"/>
            <a:ext cx="697375" cy="307777"/>
          </a:xfrm>
          <a:prstGeom prst="rect">
            <a:avLst/>
          </a:prstGeom>
          <a:noFill/>
          <a:scene3d>
            <a:camera prst="orthographicFront"/>
            <a:lightRig rig="threePt" dir="t"/>
          </a:scene3d>
          <a:sp3d>
            <a:bevelT/>
          </a:sp3d>
        </p:spPr>
        <p:txBody>
          <a:bodyPr wrap="square" rtlCol="0">
            <a:spAutoFit/>
          </a:bodyPr>
          <a:lstStyle/>
          <a:p>
            <a:r>
              <a:rPr lang="en-US" sz="1400" dirty="0"/>
              <a:t>750</a:t>
            </a:r>
            <a:endParaRPr lang="en-US" dirty="0"/>
          </a:p>
        </p:txBody>
      </p:sp>
      <p:sp>
        <p:nvSpPr>
          <p:cNvPr id="25" name="TextBox 24"/>
          <p:cNvSpPr txBox="1"/>
          <p:nvPr/>
        </p:nvSpPr>
        <p:spPr>
          <a:xfrm rot="19825262">
            <a:off x="8849693" y="1405697"/>
            <a:ext cx="697375" cy="307777"/>
          </a:xfrm>
          <a:prstGeom prst="rect">
            <a:avLst/>
          </a:prstGeom>
          <a:noFill/>
          <a:scene3d>
            <a:camera prst="orthographicFront"/>
            <a:lightRig rig="threePt" dir="t"/>
          </a:scene3d>
          <a:sp3d>
            <a:bevelT/>
          </a:sp3d>
        </p:spPr>
        <p:txBody>
          <a:bodyPr wrap="square" rtlCol="0">
            <a:spAutoFit/>
          </a:bodyPr>
          <a:lstStyle/>
          <a:p>
            <a:r>
              <a:rPr lang="en-US" sz="1400" dirty="0"/>
              <a:t>650</a:t>
            </a:r>
            <a:endParaRPr lang="en-US" dirty="0"/>
          </a:p>
        </p:txBody>
      </p:sp>
      <p:sp>
        <p:nvSpPr>
          <p:cNvPr id="26" name="TextBox 25"/>
          <p:cNvSpPr txBox="1"/>
          <p:nvPr/>
        </p:nvSpPr>
        <p:spPr>
          <a:xfrm rot="19825262">
            <a:off x="9832673" y="1375217"/>
            <a:ext cx="697375" cy="307777"/>
          </a:xfrm>
          <a:prstGeom prst="rect">
            <a:avLst/>
          </a:prstGeom>
          <a:noFill/>
          <a:scene3d>
            <a:camera prst="orthographicFront"/>
            <a:lightRig rig="threePt" dir="t"/>
          </a:scene3d>
          <a:sp3d>
            <a:bevelT/>
          </a:sp3d>
        </p:spPr>
        <p:txBody>
          <a:bodyPr wrap="square" rtlCol="0">
            <a:spAutoFit/>
          </a:bodyPr>
          <a:lstStyle/>
          <a:p>
            <a:r>
              <a:rPr lang="en-US" sz="1400" dirty="0"/>
              <a:t>550</a:t>
            </a:r>
            <a:endParaRPr lang="en-US" dirty="0"/>
          </a:p>
        </p:txBody>
      </p:sp>
      <p:sp>
        <p:nvSpPr>
          <p:cNvPr id="27" name="TextBox 26"/>
          <p:cNvSpPr txBox="1"/>
          <p:nvPr/>
        </p:nvSpPr>
        <p:spPr>
          <a:xfrm rot="19825262">
            <a:off x="10775472" y="1387865"/>
            <a:ext cx="697375" cy="307777"/>
          </a:xfrm>
          <a:prstGeom prst="rect">
            <a:avLst/>
          </a:prstGeom>
          <a:noFill/>
          <a:scene3d>
            <a:camera prst="orthographicFront"/>
            <a:lightRig rig="threePt" dir="t"/>
          </a:scene3d>
          <a:sp3d>
            <a:bevelT/>
          </a:sp3d>
        </p:spPr>
        <p:txBody>
          <a:bodyPr wrap="square" rtlCol="0">
            <a:spAutoFit/>
          </a:bodyPr>
          <a:lstStyle/>
          <a:p>
            <a:r>
              <a:rPr lang="en-US" sz="1400" dirty="0"/>
              <a:t>450</a:t>
            </a:r>
            <a:endParaRPr lang="en-US" dirty="0"/>
          </a:p>
        </p:txBody>
      </p:sp>
      <p:sp>
        <p:nvSpPr>
          <p:cNvPr id="29" name="TextBox 28"/>
          <p:cNvSpPr txBox="1"/>
          <p:nvPr/>
        </p:nvSpPr>
        <p:spPr>
          <a:xfrm rot="19825262">
            <a:off x="3337010" y="3529705"/>
            <a:ext cx="1719931" cy="369332"/>
          </a:xfrm>
          <a:prstGeom prst="rect">
            <a:avLst/>
          </a:prstGeom>
          <a:noFill/>
          <a:scene3d>
            <a:camera prst="orthographicFront"/>
            <a:lightRig rig="threePt" dir="t"/>
          </a:scene3d>
          <a:sp3d>
            <a:bevelT/>
          </a:sp3d>
        </p:spPr>
        <p:txBody>
          <a:bodyPr wrap="square" rtlCol="0">
            <a:spAutoFit/>
          </a:bodyPr>
          <a:lstStyle/>
          <a:p>
            <a:pPr algn="r"/>
            <a:r>
              <a:rPr lang="en-US" dirty="0"/>
              <a:t>King Saul 1062</a:t>
            </a:r>
          </a:p>
        </p:txBody>
      </p:sp>
      <p:sp>
        <p:nvSpPr>
          <p:cNvPr id="31" name="TextBox 30"/>
          <p:cNvSpPr txBox="1"/>
          <p:nvPr/>
        </p:nvSpPr>
        <p:spPr>
          <a:xfrm rot="19825262">
            <a:off x="3537914" y="3928861"/>
            <a:ext cx="1991865" cy="381000"/>
          </a:xfrm>
          <a:prstGeom prst="rect">
            <a:avLst/>
          </a:prstGeom>
          <a:noFill/>
          <a:scene3d>
            <a:camera prst="orthographicFront"/>
            <a:lightRig rig="threePt" dir="t"/>
          </a:scene3d>
          <a:sp3d>
            <a:bevelT/>
          </a:sp3d>
        </p:spPr>
        <p:txBody>
          <a:bodyPr wrap="square" rtlCol="0">
            <a:spAutoFit/>
          </a:bodyPr>
          <a:lstStyle/>
          <a:p>
            <a:pPr algn="r"/>
            <a:r>
              <a:rPr lang="en-US" dirty="0"/>
              <a:t>King David  1030</a:t>
            </a:r>
          </a:p>
        </p:txBody>
      </p:sp>
      <p:sp>
        <p:nvSpPr>
          <p:cNvPr id="33" name="TextBox 32"/>
          <p:cNvSpPr txBox="1"/>
          <p:nvPr/>
        </p:nvSpPr>
        <p:spPr>
          <a:xfrm rot="19825262">
            <a:off x="3449777" y="4400248"/>
            <a:ext cx="2245093" cy="381000"/>
          </a:xfrm>
          <a:prstGeom prst="rect">
            <a:avLst/>
          </a:prstGeom>
          <a:noFill/>
          <a:scene3d>
            <a:camera prst="orthographicFront"/>
            <a:lightRig rig="threePt" dir="t"/>
          </a:scene3d>
          <a:sp3d>
            <a:bevelT/>
          </a:sp3d>
        </p:spPr>
        <p:txBody>
          <a:bodyPr wrap="square" rtlCol="0">
            <a:spAutoFit/>
          </a:bodyPr>
          <a:lstStyle/>
          <a:p>
            <a:pPr algn="r"/>
            <a:r>
              <a:rPr lang="en-US" dirty="0"/>
              <a:t>King Solomon  1015</a:t>
            </a:r>
          </a:p>
        </p:txBody>
      </p:sp>
      <p:sp>
        <p:nvSpPr>
          <p:cNvPr id="39" name="TextBox 38"/>
          <p:cNvSpPr txBox="1"/>
          <p:nvPr/>
        </p:nvSpPr>
        <p:spPr>
          <a:xfrm rot="19825262">
            <a:off x="6685081" y="3751074"/>
            <a:ext cx="1186146" cy="369332"/>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pPr algn="r"/>
            <a:r>
              <a:rPr lang="en-US" b="1" dirty="0">
                <a:solidFill>
                  <a:srgbClr val="0070C0"/>
                </a:solidFill>
              </a:rPr>
              <a:t>Amos  787</a:t>
            </a:r>
          </a:p>
        </p:txBody>
      </p:sp>
      <p:sp>
        <p:nvSpPr>
          <p:cNvPr id="47" name="TextBox 46"/>
          <p:cNvSpPr txBox="1"/>
          <p:nvPr/>
        </p:nvSpPr>
        <p:spPr>
          <a:xfrm rot="19825262">
            <a:off x="8146967" y="816690"/>
            <a:ext cx="1526250" cy="381000"/>
          </a:xfrm>
          <a:prstGeom prst="rect">
            <a:avLst/>
          </a:prstGeom>
          <a:noFill/>
          <a:scene3d>
            <a:camera prst="orthographicFront"/>
            <a:lightRig rig="threePt" dir="t"/>
          </a:scene3d>
          <a:sp3d>
            <a:bevelT/>
          </a:sp3d>
        </p:spPr>
        <p:txBody>
          <a:bodyPr wrap="square" rtlCol="0">
            <a:spAutoFit/>
          </a:bodyPr>
          <a:lstStyle/>
          <a:p>
            <a:pPr algn="r"/>
            <a:r>
              <a:rPr lang="en-US" b="1" dirty="0">
                <a:solidFill>
                  <a:srgbClr val="0037A4"/>
                </a:solidFill>
              </a:rPr>
              <a:t>701 Sundial</a:t>
            </a:r>
          </a:p>
        </p:txBody>
      </p:sp>
      <p:sp>
        <p:nvSpPr>
          <p:cNvPr id="57" name="TextBox 56"/>
          <p:cNvSpPr txBox="1"/>
          <p:nvPr/>
        </p:nvSpPr>
        <p:spPr>
          <a:xfrm rot="19825262">
            <a:off x="7994394" y="564559"/>
            <a:ext cx="1500295" cy="369332"/>
          </a:xfrm>
          <a:prstGeom prst="rect">
            <a:avLst/>
          </a:prstGeom>
          <a:noFill/>
          <a:scene3d>
            <a:camera prst="orthographicFront"/>
            <a:lightRig rig="threePt" dir="t"/>
          </a:scene3d>
          <a:sp3d>
            <a:bevelT/>
          </a:sp3d>
        </p:spPr>
        <p:txBody>
          <a:bodyPr wrap="square" rtlCol="0">
            <a:spAutoFit/>
          </a:bodyPr>
          <a:lstStyle/>
          <a:p>
            <a:pPr algn="r"/>
            <a:r>
              <a:rPr lang="en-US" b="1" dirty="0">
                <a:solidFill>
                  <a:schemeClr val="accent6">
                    <a:lumMod val="75000"/>
                  </a:schemeClr>
                </a:solidFill>
              </a:rPr>
              <a:t>721 Assyria</a:t>
            </a:r>
          </a:p>
        </p:txBody>
      </p:sp>
      <p:sp>
        <p:nvSpPr>
          <p:cNvPr id="59" name="TextBox 58"/>
          <p:cNvSpPr txBox="1"/>
          <p:nvPr/>
        </p:nvSpPr>
        <p:spPr>
          <a:xfrm rot="19825262">
            <a:off x="9274345" y="507287"/>
            <a:ext cx="1453064" cy="369332"/>
          </a:xfrm>
          <a:prstGeom prst="rect">
            <a:avLst/>
          </a:prstGeom>
          <a:noFill/>
          <a:scene3d>
            <a:camera prst="orthographicFront"/>
            <a:lightRig rig="threePt" dir="t"/>
          </a:scene3d>
          <a:sp3d>
            <a:bevelT/>
          </a:sp3d>
        </p:spPr>
        <p:txBody>
          <a:bodyPr wrap="square" rtlCol="0">
            <a:spAutoFit/>
          </a:bodyPr>
          <a:lstStyle/>
          <a:p>
            <a:pPr algn="r"/>
            <a:r>
              <a:rPr lang="en-US" b="1" dirty="0">
                <a:solidFill>
                  <a:schemeClr val="accent6">
                    <a:lumMod val="75000"/>
                  </a:schemeClr>
                </a:solidFill>
              </a:rPr>
              <a:t>606 Babylon</a:t>
            </a:r>
          </a:p>
        </p:txBody>
      </p:sp>
      <p:sp>
        <p:nvSpPr>
          <p:cNvPr id="34" name="Rectangle 33"/>
          <p:cNvSpPr/>
          <p:nvPr/>
        </p:nvSpPr>
        <p:spPr>
          <a:xfrm>
            <a:off x="228600" y="2286000"/>
            <a:ext cx="45720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800600" y="2286000"/>
            <a:ext cx="4572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V="1">
            <a:off x="4800600" y="2286000"/>
            <a:ext cx="0" cy="9906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rot="19825262">
            <a:off x="3653906" y="4717849"/>
            <a:ext cx="2193833" cy="381000"/>
          </a:xfrm>
          <a:prstGeom prst="rect">
            <a:avLst/>
          </a:prstGeom>
          <a:noFill/>
          <a:scene3d>
            <a:camera prst="orthographicFront"/>
            <a:lightRig rig="threePt" dir="t"/>
          </a:scene3d>
          <a:sp3d>
            <a:bevelT/>
          </a:sp3d>
        </p:spPr>
        <p:txBody>
          <a:bodyPr wrap="square" rtlCol="0">
            <a:spAutoFit/>
          </a:bodyPr>
          <a:lstStyle/>
          <a:p>
            <a:pPr algn="r"/>
            <a:r>
              <a:rPr lang="en-US" dirty="0"/>
              <a:t>King Solomon  1004</a:t>
            </a:r>
          </a:p>
        </p:txBody>
      </p:sp>
      <p:sp>
        <p:nvSpPr>
          <p:cNvPr id="70" name="Rectangle 69"/>
          <p:cNvSpPr/>
          <p:nvPr/>
        </p:nvSpPr>
        <p:spPr>
          <a:xfrm>
            <a:off x="5257800" y="2286000"/>
            <a:ext cx="1524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410200" y="2286000"/>
            <a:ext cx="1524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V="1">
            <a:off x="5410200" y="2286000"/>
            <a:ext cx="0" cy="172593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25780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2" name="Title 1"/>
          <p:cNvSpPr>
            <a:spLocks noGrp="1"/>
          </p:cNvSpPr>
          <p:nvPr>
            <p:ph type="ctrTitle"/>
          </p:nvPr>
        </p:nvSpPr>
        <p:spPr>
          <a:xfrm>
            <a:off x="1545820" y="-152400"/>
            <a:ext cx="7445780" cy="1104900"/>
          </a:xfrm>
        </p:spPr>
        <p:txBody>
          <a:bodyPr>
            <a:normAutofit/>
            <a:scene3d>
              <a:camera prst="orthographicFront"/>
              <a:lightRig rig="threePt" dir="t"/>
            </a:scene3d>
            <a:sp3d extrusionH="57150">
              <a:bevelT h="25400" prst="softRound"/>
            </a:sp3d>
          </a:bodyPr>
          <a:lstStyle/>
          <a:p>
            <a:r>
              <a:rPr lang="en-US" cap="none" dirty="0">
                <a:ln>
                  <a:solidFill>
                    <a:srgbClr val="FFC1C1"/>
                  </a:solidFill>
                </a:ln>
                <a:solidFill>
                  <a:srgbClr val="0070C0"/>
                </a:solidFill>
                <a:latin typeface="Matura MT Script Capitals" pitchFamily="66" charset="0"/>
              </a:rPr>
              <a:t>Amos </a:t>
            </a:r>
            <a:r>
              <a:rPr lang="en-US" sz="3600" cap="none" dirty="0">
                <a:ln>
                  <a:solidFill>
                    <a:srgbClr val="FFC1C1"/>
                  </a:solidFill>
                </a:ln>
                <a:solidFill>
                  <a:srgbClr val="0070C0"/>
                </a:solidFill>
                <a:latin typeface="Matura MT Script Capitals" pitchFamily="66" charset="0"/>
              </a:rPr>
              <a:t>&amp; </a:t>
            </a:r>
            <a:r>
              <a:rPr lang="en-US" sz="3600" cap="none" dirty="0">
                <a:ln>
                  <a:solidFill>
                    <a:srgbClr val="FFC9DB"/>
                  </a:solidFill>
                </a:ln>
                <a:solidFill>
                  <a:srgbClr val="C00000"/>
                </a:solidFill>
                <a:latin typeface="Matura MT Script Capitals" pitchFamily="66" charset="0"/>
              </a:rPr>
              <a:t>Israel’s Apostasy</a:t>
            </a:r>
            <a:endParaRPr lang="en-US" dirty="0">
              <a:ln>
                <a:solidFill>
                  <a:srgbClr val="FFC1C1"/>
                </a:solidFill>
              </a:ln>
              <a:solidFill>
                <a:srgbClr val="0070C0"/>
              </a:solidFill>
              <a:latin typeface="Matura MT Script Capitals" pitchFamily="66" charset="0"/>
            </a:endParaRPr>
          </a:p>
        </p:txBody>
      </p:sp>
      <p:sp>
        <p:nvSpPr>
          <p:cNvPr id="73" name="Rectangle 72"/>
          <p:cNvSpPr/>
          <p:nvPr/>
        </p:nvSpPr>
        <p:spPr>
          <a:xfrm>
            <a:off x="3285626" y="6019800"/>
            <a:ext cx="8753974" cy="707886"/>
          </a:xfrm>
          <a:prstGeom prst="rect">
            <a:avLst/>
          </a:prstGeom>
          <a:noFill/>
        </p:spPr>
        <p:txBody>
          <a:bodyPr wrap="square" lIns="91440" tIns="45720" rIns="91440" bIns="45720">
            <a:spAutoFit/>
          </a:bodyPr>
          <a:lstStyle/>
          <a:p>
            <a:pPr algn="ctr"/>
            <a:r>
              <a:rPr lang="en-US" sz="4000" b="1" cap="none" spc="0" dirty="0">
                <a:ln w="1905"/>
                <a:solidFill>
                  <a:schemeClr val="accent2">
                    <a:lumMod val="20000"/>
                    <a:lumOff val="80000"/>
                  </a:schemeClr>
                </a:solidFill>
                <a:effectLst>
                  <a:innerShdw blurRad="69850" dist="43180" dir="5400000">
                    <a:srgbClr val="000000">
                      <a:alpha val="65000"/>
                    </a:srgbClr>
                  </a:innerShdw>
                </a:effectLst>
              </a:rPr>
              <a:t>Moses to Amos ~ </a:t>
            </a:r>
            <a:r>
              <a:rPr lang="en-US" sz="4000" b="1" cap="none" spc="0" dirty="0">
                <a:ln w="1905"/>
                <a:solidFill>
                  <a:srgbClr val="CCFF33"/>
                </a:solidFill>
                <a:effectLst>
                  <a:innerShdw blurRad="69850" dist="43180" dir="5400000">
                    <a:srgbClr val="000000">
                      <a:alpha val="65000"/>
                    </a:srgbClr>
                  </a:innerShdw>
                </a:effectLst>
              </a:rPr>
              <a:t>663 Years</a:t>
            </a:r>
          </a:p>
        </p:txBody>
      </p:sp>
      <p:sp>
        <p:nvSpPr>
          <p:cNvPr id="74" name="Rectangle 73"/>
          <p:cNvSpPr/>
          <p:nvPr/>
        </p:nvSpPr>
        <p:spPr>
          <a:xfrm>
            <a:off x="314118" y="2968063"/>
            <a:ext cx="2829621"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r>
              <a:rPr lang="en-US" sz="3600" b="1" spc="150" dirty="0">
                <a:ln w="11430"/>
                <a:solidFill>
                  <a:srgbClr val="0070C0"/>
                </a:solidFill>
                <a:effectLst>
                  <a:outerShdw blurRad="25400" algn="tl" rotWithShape="0">
                    <a:srgbClr val="000000">
                      <a:alpha val="43000"/>
                    </a:srgbClr>
                  </a:outerShdw>
                </a:effectLst>
              </a:rPr>
              <a:t>9)  Amos 8:5</a:t>
            </a:r>
            <a:endParaRPr lang="en-US" sz="3600" b="1" cap="none" spc="150" dirty="0">
              <a:ln w="11430"/>
              <a:solidFill>
                <a:srgbClr val="0070C0"/>
              </a:solidFill>
              <a:effectLst>
                <a:outerShdw blurRad="25400" algn="tl" rotWithShape="0">
                  <a:srgbClr val="000000">
                    <a:alpha val="43000"/>
                  </a:srgbClr>
                </a:outerShdw>
              </a:effectLst>
            </a:endParaRPr>
          </a:p>
        </p:txBody>
      </p:sp>
      <p:sp>
        <p:nvSpPr>
          <p:cNvPr id="75" name="TextBox 74"/>
          <p:cNvSpPr txBox="1"/>
          <p:nvPr/>
        </p:nvSpPr>
        <p:spPr>
          <a:xfrm rot="19825262">
            <a:off x="5043394" y="3887295"/>
            <a:ext cx="1761708" cy="381000"/>
          </a:xfrm>
          <a:prstGeom prst="rect">
            <a:avLst/>
          </a:prstGeom>
          <a:noFill/>
          <a:scene3d>
            <a:camera prst="orthographicFront"/>
            <a:lightRig rig="threePt" dir="t"/>
          </a:scene3d>
          <a:sp3d>
            <a:bevelT/>
          </a:sp3d>
        </p:spPr>
        <p:txBody>
          <a:bodyPr wrap="square" rtlCol="0">
            <a:spAutoFit/>
          </a:bodyPr>
          <a:lstStyle/>
          <a:p>
            <a:pPr algn="r"/>
            <a:r>
              <a:rPr lang="en-US" dirty="0"/>
              <a:t>Elisha  895</a:t>
            </a:r>
          </a:p>
        </p:txBody>
      </p:sp>
      <p:sp>
        <p:nvSpPr>
          <p:cNvPr id="76" name="Rectangle 75"/>
          <p:cNvSpPr/>
          <p:nvPr/>
        </p:nvSpPr>
        <p:spPr>
          <a:xfrm>
            <a:off x="5562600" y="2286000"/>
            <a:ext cx="985520" cy="452094"/>
          </a:xfrm>
          <a:prstGeom prst="rect">
            <a:avLst/>
          </a:prstGeom>
          <a:solidFill>
            <a:srgbClr val="B83D68"/>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p:cNvCxnSpPr/>
          <p:nvPr/>
        </p:nvCxnSpPr>
        <p:spPr>
          <a:xfrm flipV="1">
            <a:off x="5562600" y="2286000"/>
            <a:ext cx="0" cy="20574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6553199" y="2286000"/>
            <a:ext cx="1109413"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flipV="1">
            <a:off x="768604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654812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80" name="Picture 3" descr="C:\Users\Rae\Desktop\amos edi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50420" y="125367"/>
            <a:ext cx="1219200" cy="1474833"/>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81" name="Left Brace 80"/>
          <p:cNvSpPr/>
          <p:nvPr/>
        </p:nvSpPr>
        <p:spPr>
          <a:xfrm rot="16200000">
            <a:off x="7151890" y="3945021"/>
            <a:ext cx="399130" cy="1312028"/>
          </a:xfrm>
          <a:prstGeom prst="leftBrace">
            <a:avLst>
              <a:gd name="adj1" fmla="val 37978"/>
              <a:gd name="adj2" fmla="val 50290"/>
            </a:avLst>
          </a:prstGeom>
          <a:solidFill>
            <a:srgbClr val="FFC9DB"/>
          </a:solidFill>
          <a:ln w="38100">
            <a:solidFill>
              <a:srgbClr val="C0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TextBox 81"/>
          <p:cNvSpPr txBox="1"/>
          <p:nvPr/>
        </p:nvSpPr>
        <p:spPr>
          <a:xfrm>
            <a:off x="6695440" y="4338749"/>
            <a:ext cx="1312029" cy="276999"/>
          </a:xfrm>
          <a:prstGeom prst="rect">
            <a:avLst/>
          </a:prstGeom>
          <a:noFill/>
        </p:spPr>
        <p:txBody>
          <a:bodyPr wrap="square" rtlCol="0">
            <a:spAutoFit/>
          </a:bodyPr>
          <a:lstStyle/>
          <a:p>
            <a:pPr algn="ctr"/>
            <a:r>
              <a:rPr lang="en-US" sz="1200" b="1" dirty="0">
                <a:solidFill>
                  <a:srgbClr val="C00000"/>
                </a:solidFill>
              </a:rPr>
              <a:t>Apostasy Sets In</a:t>
            </a:r>
          </a:p>
        </p:txBody>
      </p:sp>
      <p:sp>
        <p:nvSpPr>
          <p:cNvPr id="56" name="Rectangle 55"/>
          <p:cNvSpPr/>
          <p:nvPr/>
        </p:nvSpPr>
        <p:spPr>
          <a:xfrm>
            <a:off x="7706360" y="2286000"/>
            <a:ext cx="4236722"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Arrow Connector 78"/>
          <p:cNvCxnSpPr/>
          <p:nvPr/>
        </p:nvCxnSpPr>
        <p:spPr>
          <a:xfrm flipV="1">
            <a:off x="9530539" y="1104901"/>
            <a:ext cx="0" cy="1845296"/>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8580120" y="1371601"/>
            <a:ext cx="0" cy="1757671"/>
          </a:xfrm>
          <a:prstGeom prst="straightConnector1">
            <a:avLst/>
          </a:prstGeom>
          <a:ln w="38100">
            <a:solidFill>
              <a:srgbClr val="FFC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8465820" y="1104900"/>
            <a:ext cx="0" cy="1863163"/>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562760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48</a:t>
            </a:fld>
            <a:endParaRPr lang="en-US"/>
          </a:p>
        </p:txBody>
      </p:sp>
      <p:sp>
        <p:nvSpPr>
          <p:cNvPr id="9" name="Title 1"/>
          <p:cNvSpPr txBox="1">
            <a:spLocks/>
          </p:cNvSpPr>
          <p:nvPr/>
        </p:nvSpPr>
        <p:spPr>
          <a:xfrm>
            <a:off x="685800" y="228600"/>
            <a:ext cx="11811000" cy="869950"/>
          </a:xfrm>
          <a:prstGeom prst="rect">
            <a:avLst/>
          </a:prstGeom>
        </p:spPr>
        <p:txBody>
          <a:bodyPr vert="horz"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4800" b="1" dirty="0">
                <a:ln w="11430"/>
                <a:solidFill>
                  <a:schemeClr val="accent2">
                    <a:lumMod val="50000"/>
                  </a:schemeClr>
                </a:solidFill>
                <a:effectLst>
                  <a:outerShdw blurRad="50800" dist="39000" dir="5460000" algn="tl">
                    <a:srgbClr val="000000">
                      <a:alpha val="38000"/>
                    </a:srgbClr>
                  </a:outerShdw>
                </a:effectLst>
              </a:rPr>
              <a:t>787</a:t>
            </a:r>
            <a:r>
              <a:rPr lang="en-US" sz="4300" b="1" dirty="0">
                <a:ln w="11430"/>
                <a:solidFill>
                  <a:schemeClr val="accent2">
                    <a:lumMod val="50000"/>
                  </a:schemeClr>
                </a:solidFill>
                <a:effectLst>
                  <a:outerShdw blurRad="50800" dist="39000" dir="5460000" algn="tl">
                    <a:srgbClr val="000000">
                      <a:alpha val="38000"/>
                    </a:srgbClr>
                  </a:outerShdw>
                </a:effectLst>
              </a:rPr>
              <a:t> BC   </a:t>
            </a:r>
            <a:r>
              <a:rPr lang="en-US" sz="4800" b="1" dirty="0">
                <a:ln w="11430"/>
                <a:solidFill>
                  <a:srgbClr val="0070C0"/>
                </a:solidFill>
                <a:effectLst>
                  <a:outerShdw blurRad="50800" dist="39000" dir="5460000" algn="tl">
                    <a:srgbClr val="000000">
                      <a:alpha val="38000"/>
                    </a:srgbClr>
                  </a:outerShdw>
                </a:effectLst>
              </a:rPr>
              <a:t>Amos</a:t>
            </a:r>
            <a:r>
              <a:rPr lang="en-US" sz="4300" b="1" dirty="0">
                <a:ln w="11430"/>
                <a:solidFill>
                  <a:srgbClr val="7030A0"/>
                </a:solidFill>
                <a:effectLst>
                  <a:outerShdw blurRad="50800" dist="39000" dir="5460000" algn="tl">
                    <a:srgbClr val="000000">
                      <a:alpha val="38000"/>
                    </a:srgbClr>
                  </a:outerShdw>
                </a:effectLst>
              </a:rPr>
              <a:t>  </a:t>
            </a:r>
            <a:r>
              <a:rPr lang="en-US" sz="3600" b="1" dirty="0">
                <a:ln w="11430"/>
                <a:solidFill>
                  <a:schemeClr val="accent2">
                    <a:lumMod val="50000"/>
                  </a:schemeClr>
                </a:solidFill>
                <a:effectLst>
                  <a:outerShdw blurRad="50800" dist="39000" dir="5460000" algn="tl">
                    <a:srgbClr val="000000">
                      <a:alpha val="38000"/>
                    </a:srgbClr>
                  </a:outerShdw>
                </a:effectLst>
              </a:rPr>
              <a:t>(Deals with Apostate Israel)</a:t>
            </a:r>
          </a:p>
        </p:txBody>
      </p:sp>
      <p:sp>
        <p:nvSpPr>
          <p:cNvPr id="16" name="Title 1"/>
          <p:cNvSpPr>
            <a:spLocks noGrp="1"/>
          </p:cNvSpPr>
          <p:nvPr>
            <p:ph type="title"/>
          </p:nvPr>
        </p:nvSpPr>
        <p:spPr>
          <a:xfrm>
            <a:off x="4419600" y="1516030"/>
            <a:ext cx="7696200" cy="176057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71500" indent="-571500">
              <a:buFont typeface="Wingdings" pitchFamily="2" charset="2"/>
              <a:buChar char="§"/>
            </a:pPr>
            <a:r>
              <a:rPr lang="en-US" sz="3600" b="1" dirty="0">
                <a:ln w="11430"/>
                <a:solidFill>
                  <a:srgbClr val="0070C0"/>
                </a:solidFill>
                <a:effectLst>
                  <a:outerShdw blurRad="50800" dist="39000" dir="5460000" algn="tl">
                    <a:srgbClr val="000000">
                      <a:alpha val="38000"/>
                    </a:srgbClr>
                  </a:outerShdw>
                </a:effectLst>
              </a:rPr>
              <a:t>Who was Amos?  </a:t>
            </a:r>
            <a:br>
              <a:rPr lang="en-US" sz="3600" b="1" dirty="0">
                <a:ln w="11430"/>
                <a:solidFill>
                  <a:srgbClr val="0070C0"/>
                </a:solidFill>
                <a:effectLst>
                  <a:outerShdw blurRad="50800" dist="39000" dir="5460000" algn="tl">
                    <a:srgbClr val="000000">
                      <a:alpha val="38000"/>
                    </a:srgbClr>
                  </a:outerShdw>
                </a:effectLst>
              </a:rPr>
            </a:br>
            <a:r>
              <a:rPr lang="en-US" sz="3600" b="1" dirty="0">
                <a:ln w="11430"/>
                <a:solidFill>
                  <a:srgbClr val="0070C0"/>
                </a:solidFill>
                <a:effectLst>
                  <a:outerShdw blurRad="50800" dist="39000" dir="5460000" algn="tl">
                    <a:srgbClr val="000000">
                      <a:alpha val="38000"/>
                    </a:srgbClr>
                  </a:outerShdw>
                </a:effectLst>
              </a:rPr>
              <a:t>A shepherd from Judah, </a:t>
            </a:r>
            <a:br>
              <a:rPr lang="en-US" sz="3600" b="1" dirty="0">
                <a:ln w="11430"/>
                <a:solidFill>
                  <a:srgbClr val="0070C0"/>
                </a:solidFill>
                <a:effectLst>
                  <a:outerShdw blurRad="50800" dist="39000" dir="5460000" algn="tl">
                    <a:srgbClr val="000000">
                      <a:alpha val="38000"/>
                    </a:srgbClr>
                  </a:outerShdw>
                </a:effectLst>
              </a:rPr>
            </a:br>
            <a:r>
              <a:rPr lang="en-US" sz="3600" b="1" dirty="0">
                <a:ln w="11430"/>
                <a:solidFill>
                  <a:srgbClr val="0070C0"/>
                </a:solidFill>
                <a:effectLst>
                  <a:outerShdw blurRad="50800" dist="39000" dir="5460000" algn="tl">
                    <a:srgbClr val="000000">
                      <a:alpha val="38000"/>
                    </a:srgbClr>
                  </a:outerShdw>
                </a:effectLst>
              </a:rPr>
              <a:t>and a servant of Yahuah.</a:t>
            </a:r>
            <a:endParaRPr lang="en-US" sz="3600" b="1" dirty="0">
              <a:ln w="11430"/>
              <a:solidFill>
                <a:srgbClr val="FF0000"/>
              </a:solidFill>
              <a:effectLst>
                <a:outerShdw blurRad="50800" dist="39000" dir="5460000" algn="tl">
                  <a:srgbClr val="000000">
                    <a:alpha val="38000"/>
                  </a:srgbClr>
                </a:outerShdw>
              </a:effectLst>
            </a:endParaRPr>
          </a:p>
        </p:txBody>
      </p:sp>
      <p:sp>
        <p:nvSpPr>
          <p:cNvPr id="8" name="Content Placeholder 2"/>
          <p:cNvSpPr txBox="1">
            <a:spLocks/>
          </p:cNvSpPr>
          <p:nvPr/>
        </p:nvSpPr>
        <p:spPr>
          <a:xfrm>
            <a:off x="6705600" y="3352800"/>
            <a:ext cx="5105400" cy="3276600"/>
          </a:xfrm>
          <a:prstGeom prst="rect">
            <a:avLst/>
          </a:prstGeom>
        </p:spPr>
        <p:txBody>
          <a:bodyPr vert="horz">
            <a:normAutofit lnSpcReduction="10000"/>
            <a:scene3d>
              <a:camera prst="orthographicFront"/>
              <a:lightRig rig="threePt" dir="t"/>
            </a:scene3d>
            <a:sp3d extrusionH="57150">
              <a:bevelT w="38100" h="38100" prst="angle"/>
            </a:sp3d>
          </a:bodyPr>
          <a:lstStyle>
            <a:lvl1pPr marL="457200" indent="-457200" algn="l" rtl="0" eaLnBrk="1" latinLnBrk="0" hangingPunct="1">
              <a:spcBef>
                <a:spcPts val="700"/>
              </a:spcBef>
              <a:buClr>
                <a:schemeClr val="accent2"/>
              </a:buClr>
              <a:buSzPct val="75000"/>
              <a:buFont typeface="Wingdings" pitchFamily="2" charset="2"/>
              <a:buChar char="q"/>
              <a:defRPr kumimoji="0" sz="290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itchFamily="2" charset="2"/>
              <a:buChar char="§"/>
            </a:pPr>
            <a:r>
              <a:rPr lang="en-US" sz="2500" b="1" dirty="0">
                <a:solidFill>
                  <a:srgbClr val="0070C0"/>
                </a:solidFill>
              </a:rPr>
              <a:t>Yahuah</a:t>
            </a:r>
            <a:r>
              <a:rPr lang="en-US" sz="2500" dirty="0">
                <a:solidFill>
                  <a:schemeClr val="tx1">
                    <a:lumMod val="75000"/>
                    <a:lumOff val="25000"/>
                  </a:schemeClr>
                </a:solidFill>
              </a:rPr>
              <a:t> tells Amos that Israel will long for the </a:t>
            </a:r>
            <a:r>
              <a:rPr lang="en-US" sz="2500" b="1" dirty="0">
                <a:solidFill>
                  <a:srgbClr val="FF0000"/>
                </a:solidFill>
              </a:rPr>
              <a:t>NEW MOONS</a:t>
            </a:r>
            <a:r>
              <a:rPr lang="en-US" sz="2500" dirty="0"/>
              <a:t> </a:t>
            </a:r>
            <a:r>
              <a:rPr lang="en-US" sz="2500" dirty="0">
                <a:solidFill>
                  <a:schemeClr val="tx1">
                    <a:lumMod val="75000"/>
                    <a:lumOff val="25000"/>
                  </a:schemeClr>
                </a:solidFill>
              </a:rPr>
              <a:t>and</a:t>
            </a:r>
            <a:r>
              <a:rPr lang="en-US" sz="2500" dirty="0"/>
              <a:t> </a:t>
            </a:r>
            <a:r>
              <a:rPr lang="en-US" sz="2500" b="1" dirty="0">
                <a:solidFill>
                  <a:srgbClr val="0070C0"/>
                </a:solidFill>
              </a:rPr>
              <a:t>SABBATHS</a:t>
            </a:r>
            <a:r>
              <a:rPr lang="en-US" sz="2500" dirty="0"/>
              <a:t> </a:t>
            </a:r>
            <a:r>
              <a:rPr lang="en-US" sz="2500" dirty="0">
                <a:solidFill>
                  <a:schemeClr val="tx1">
                    <a:lumMod val="75000"/>
                    <a:lumOff val="25000"/>
                  </a:schemeClr>
                </a:solidFill>
              </a:rPr>
              <a:t>to be over to follow their pagan ways and immorality.  </a:t>
            </a:r>
          </a:p>
          <a:p>
            <a:pPr>
              <a:buFont typeface="Wingdings" pitchFamily="2" charset="2"/>
              <a:buChar char="§"/>
            </a:pPr>
            <a:r>
              <a:rPr lang="en-US" sz="2500" dirty="0">
                <a:solidFill>
                  <a:schemeClr val="tx1">
                    <a:lumMod val="75000"/>
                    <a:lumOff val="25000"/>
                  </a:schemeClr>
                </a:solidFill>
              </a:rPr>
              <a:t>They were led away by false gods </a:t>
            </a:r>
            <a:r>
              <a:rPr lang="en-US" sz="1800" dirty="0">
                <a:solidFill>
                  <a:schemeClr val="tx1">
                    <a:lumMod val="75000"/>
                    <a:lumOff val="25000"/>
                  </a:schemeClr>
                </a:solidFill>
              </a:rPr>
              <a:t>[Amos 2:4], </a:t>
            </a:r>
            <a:r>
              <a:rPr lang="en-US" sz="2500" dirty="0">
                <a:solidFill>
                  <a:schemeClr val="tx1">
                    <a:lumMod val="75000"/>
                    <a:lumOff val="25000"/>
                  </a:schemeClr>
                </a:solidFill>
              </a:rPr>
              <a:t>most likely honored on the day of the </a:t>
            </a:r>
            <a:r>
              <a:rPr lang="en-US" sz="2500" dirty="0">
                <a:solidFill>
                  <a:srgbClr val="FF0000"/>
                </a:solidFill>
              </a:rPr>
              <a:t>pagan new moon</a:t>
            </a:r>
            <a:r>
              <a:rPr lang="en-US" sz="2400" dirty="0">
                <a:solidFill>
                  <a:srgbClr val="FF0000"/>
                </a:solidFill>
              </a:rPr>
              <a:t>.</a:t>
            </a:r>
            <a:endParaRPr lang="en-US" dirty="0"/>
          </a:p>
        </p:txBody>
      </p:sp>
      <p:pic>
        <p:nvPicPr>
          <p:cNvPr id="10" name="Picture 3" descr="C:\Users\Rae\Desktop\amos edit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20040" y="1747164"/>
            <a:ext cx="1676400" cy="2027895"/>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2" name="Picture 2" descr="C:\Users\Rae\Desktop\gold star 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693539">
            <a:off x="-1741604" y="2955794"/>
            <a:ext cx="1016000" cy="904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28394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49</a:t>
            </a:fld>
            <a:endParaRPr lang="en-US"/>
          </a:p>
        </p:txBody>
      </p:sp>
      <p:sp>
        <p:nvSpPr>
          <p:cNvPr id="9" name="Title 1"/>
          <p:cNvSpPr txBox="1">
            <a:spLocks/>
          </p:cNvSpPr>
          <p:nvPr/>
        </p:nvSpPr>
        <p:spPr>
          <a:xfrm>
            <a:off x="685800" y="228600"/>
            <a:ext cx="11811000" cy="869950"/>
          </a:xfrm>
          <a:prstGeom prst="rect">
            <a:avLst/>
          </a:prstGeom>
        </p:spPr>
        <p:txBody>
          <a:bodyPr vert="horz"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4800" b="1" dirty="0">
                <a:ln w="11430"/>
                <a:solidFill>
                  <a:schemeClr val="accent2">
                    <a:lumMod val="50000"/>
                  </a:schemeClr>
                </a:solidFill>
                <a:effectLst>
                  <a:outerShdw blurRad="50800" dist="39000" dir="5460000" algn="tl">
                    <a:srgbClr val="000000">
                      <a:alpha val="38000"/>
                    </a:srgbClr>
                  </a:outerShdw>
                </a:effectLst>
              </a:rPr>
              <a:t>787</a:t>
            </a:r>
            <a:r>
              <a:rPr lang="en-US" sz="4300" b="1" dirty="0">
                <a:ln w="11430"/>
                <a:solidFill>
                  <a:schemeClr val="accent2">
                    <a:lumMod val="50000"/>
                  </a:schemeClr>
                </a:solidFill>
                <a:effectLst>
                  <a:outerShdw blurRad="50800" dist="39000" dir="5460000" algn="tl">
                    <a:srgbClr val="000000">
                      <a:alpha val="38000"/>
                    </a:srgbClr>
                  </a:outerShdw>
                </a:effectLst>
              </a:rPr>
              <a:t> BC   </a:t>
            </a:r>
            <a:r>
              <a:rPr lang="en-US" sz="4800" b="1" dirty="0">
                <a:ln w="11430"/>
                <a:solidFill>
                  <a:srgbClr val="0070C0"/>
                </a:solidFill>
                <a:effectLst>
                  <a:outerShdw blurRad="50800" dist="39000" dir="5460000" algn="tl">
                    <a:srgbClr val="000000">
                      <a:alpha val="38000"/>
                    </a:srgbClr>
                  </a:outerShdw>
                </a:effectLst>
              </a:rPr>
              <a:t>Amos</a:t>
            </a:r>
            <a:r>
              <a:rPr lang="en-US" sz="4300" b="1" dirty="0">
                <a:ln w="11430"/>
                <a:solidFill>
                  <a:srgbClr val="7030A0"/>
                </a:solidFill>
                <a:effectLst>
                  <a:outerShdw blurRad="50800" dist="39000" dir="5460000" algn="tl">
                    <a:srgbClr val="000000">
                      <a:alpha val="38000"/>
                    </a:srgbClr>
                  </a:outerShdw>
                </a:effectLst>
              </a:rPr>
              <a:t>  </a:t>
            </a:r>
            <a:r>
              <a:rPr lang="en-US" sz="3600" b="1" dirty="0">
                <a:ln w="11430"/>
                <a:solidFill>
                  <a:schemeClr val="accent2">
                    <a:lumMod val="50000"/>
                  </a:schemeClr>
                </a:solidFill>
                <a:effectLst>
                  <a:outerShdw blurRad="50800" dist="39000" dir="5460000" algn="tl">
                    <a:srgbClr val="000000">
                      <a:alpha val="38000"/>
                    </a:srgbClr>
                  </a:outerShdw>
                </a:effectLst>
              </a:rPr>
              <a:t>(Deals with Apostate Israel)</a:t>
            </a:r>
          </a:p>
        </p:txBody>
      </p:sp>
      <p:sp>
        <p:nvSpPr>
          <p:cNvPr id="15" name="Text Placeholder 7"/>
          <p:cNvSpPr txBox="1">
            <a:spLocks/>
          </p:cNvSpPr>
          <p:nvPr/>
        </p:nvSpPr>
        <p:spPr>
          <a:xfrm>
            <a:off x="264160" y="3896625"/>
            <a:ext cx="1828800" cy="2743200"/>
          </a:xfrm>
          <a:prstGeom prst="rect">
            <a:avLst/>
          </a:prstGeom>
          <a:solidFill>
            <a:schemeClr val="accent2">
              <a:alpha val="33000"/>
            </a:schemeClr>
          </a:solidFill>
          <a:scene3d>
            <a:camera prst="orthographicFront"/>
            <a:lightRig rig="threePt" dir="t"/>
          </a:scene3d>
          <a:sp3d>
            <a:bevelT w="152400" h="50800" prst="softRound"/>
          </a:sp3d>
        </p:spPr>
        <p:txBody>
          <a:bodyPr>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2000" b="1" dirty="0">
                <a:solidFill>
                  <a:srgbClr val="002060"/>
                </a:solidFill>
                <a:latin typeface="Comic Sans MS" pitchFamily="66" charset="0"/>
              </a:rPr>
              <a:t>660 years after Moses, Amos is faced with Israel’s apostasy of </a:t>
            </a:r>
            <a:r>
              <a:rPr lang="en-US" sz="2000" b="1" dirty="0">
                <a:solidFill>
                  <a:srgbClr val="FF0000"/>
                </a:solidFill>
                <a:latin typeface="Comic Sans MS" pitchFamily="66" charset="0"/>
              </a:rPr>
              <a:t>the pagan “new moons.”</a:t>
            </a:r>
          </a:p>
        </p:txBody>
      </p:sp>
      <p:sp>
        <p:nvSpPr>
          <p:cNvPr id="16" name="Title 1"/>
          <p:cNvSpPr>
            <a:spLocks noGrp="1"/>
          </p:cNvSpPr>
          <p:nvPr>
            <p:ph type="title"/>
          </p:nvPr>
        </p:nvSpPr>
        <p:spPr>
          <a:xfrm>
            <a:off x="4572000" y="5181600"/>
            <a:ext cx="7467600" cy="16764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solidFill>
                  <a:srgbClr val="0070C0"/>
                </a:solidFill>
                <a:effectLst>
                  <a:outerShdw blurRad="50800" dist="39000" dir="5460000" algn="tl">
                    <a:srgbClr val="000000">
                      <a:alpha val="38000"/>
                    </a:srgbClr>
                  </a:outerShdw>
                </a:effectLst>
              </a:rPr>
              <a:t>Israel is admitting to their apostasy!  </a:t>
            </a:r>
            <a:br>
              <a:rPr lang="en-US" sz="2800" b="1" dirty="0">
                <a:ln w="11430"/>
                <a:solidFill>
                  <a:srgbClr val="0070C0"/>
                </a:solidFill>
                <a:effectLst>
                  <a:outerShdw blurRad="50800" dist="39000" dir="5460000" algn="tl">
                    <a:srgbClr val="000000">
                      <a:alpha val="38000"/>
                    </a:srgbClr>
                  </a:outerShdw>
                </a:effectLst>
              </a:rPr>
            </a:br>
            <a:r>
              <a:rPr lang="en-US" sz="2800" b="1" dirty="0">
                <a:ln w="11430"/>
                <a:solidFill>
                  <a:srgbClr val="0070C0"/>
                </a:solidFill>
                <a:effectLst>
                  <a:outerShdw blurRad="50800" dist="39000" dir="5460000" algn="tl">
                    <a:srgbClr val="000000">
                      <a:alpha val="38000"/>
                    </a:srgbClr>
                  </a:outerShdw>
                </a:effectLst>
              </a:rPr>
              <a:t>They were celebrating the </a:t>
            </a:r>
            <a:r>
              <a:rPr lang="en-US" sz="2800" b="1" dirty="0">
                <a:ln w="11430"/>
                <a:solidFill>
                  <a:srgbClr val="FF0000"/>
                </a:solidFill>
                <a:effectLst>
                  <a:outerShdw blurRad="50800" dist="39000" dir="5460000" algn="tl">
                    <a:srgbClr val="000000">
                      <a:alpha val="38000"/>
                    </a:srgbClr>
                  </a:outerShdw>
                </a:effectLst>
              </a:rPr>
              <a:t>H3394  “new moon” </a:t>
            </a:r>
            <a:br>
              <a:rPr lang="en-US" sz="2800" b="1" dirty="0">
                <a:ln w="11430"/>
                <a:solidFill>
                  <a:srgbClr val="FF0000"/>
                </a:solidFill>
                <a:effectLst>
                  <a:outerShdw blurRad="50800" dist="39000" dir="5460000" algn="tl">
                    <a:srgbClr val="000000">
                      <a:alpha val="38000"/>
                    </a:srgbClr>
                  </a:outerShdw>
                </a:effectLst>
              </a:rPr>
            </a:br>
            <a:r>
              <a:rPr lang="en-US" sz="2800" b="1" dirty="0">
                <a:ln w="11430"/>
                <a:solidFill>
                  <a:srgbClr val="0070C0"/>
                </a:solidFill>
                <a:effectLst>
                  <a:outerShdw blurRad="50800" dist="39000" dir="5460000" algn="tl">
                    <a:srgbClr val="000000">
                      <a:alpha val="38000"/>
                    </a:srgbClr>
                  </a:outerShdw>
                </a:effectLst>
              </a:rPr>
              <a:t>instead of the H2320 &lt;</a:t>
            </a:r>
            <a:r>
              <a:rPr lang="en-US" sz="2800" b="1" dirty="0" err="1">
                <a:ln w="11430"/>
                <a:solidFill>
                  <a:srgbClr val="0070C0"/>
                </a:solidFill>
                <a:effectLst>
                  <a:outerShdw blurRad="50800" dist="39000" dir="5460000" algn="tl">
                    <a:srgbClr val="000000">
                      <a:alpha val="38000"/>
                    </a:srgbClr>
                  </a:outerShdw>
                </a:effectLst>
              </a:rPr>
              <a:t>chodesh</a:t>
            </a:r>
            <a:r>
              <a:rPr lang="en-US" sz="2800" b="1" dirty="0">
                <a:ln w="11430"/>
                <a:solidFill>
                  <a:srgbClr val="0070C0"/>
                </a:solidFill>
                <a:effectLst>
                  <a:outerShdw blurRad="50800" dist="39000" dir="5460000" algn="tl">
                    <a:srgbClr val="000000">
                      <a:alpha val="38000"/>
                    </a:srgbClr>
                  </a:outerShdw>
                </a:effectLst>
              </a:rPr>
              <a:t>&gt; “new month”!</a:t>
            </a:r>
            <a:endParaRPr lang="en-US" sz="2800" b="1" dirty="0">
              <a:ln w="11430"/>
              <a:solidFill>
                <a:srgbClr val="FF0000"/>
              </a:solidFill>
              <a:effectLst>
                <a:outerShdw blurRad="50800" dist="39000" dir="5460000" algn="tl">
                  <a:srgbClr val="000000">
                    <a:alpha val="38000"/>
                  </a:srgbClr>
                </a:outerShdw>
              </a:effectLst>
            </a:endParaRPr>
          </a:p>
        </p:txBody>
      </p:sp>
      <p:sp>
        <p:nvSpPr>
          <p:cNvPr id="8" name="Content Placeholder 2"/>
          <p:cNvSpPr txBox="1">
            <a:spLocks/>
          </p:cNvSpPr>
          <p:nvPr/>
        </p:nvSpPr>
        <p:spPr>
          <a:xfrm>
            <a:off x="4572000" y="3124200"/>
            <a:ext cx="7239000" cy="2209800"/>
          </a:xfrm>
          <a:prstGeom prst="rect">
            <a:avLst/>
          </a:prstGeom>
        </p:spPr>
        <p:txBody>
          <a:bodyPr vert="horz">
            <a:normAutofit/>
            <a:scene3d>
              <a:camera prst="orthographicFront"/>
              <a:lightRig rig="threePt" dir="t"/>
            </a:scene3d>
            <a:sp3d extrusionH="57150">
              <a:bevelT w="38100" h="38100" prst="angle"/>
            </a:sp3d>
          </a:bodyPr>
          <a:lstStyle>
            <a:lvl1pPr marL="457200" indent="-457200" algn="l" rtl="0" eaLnBrk="1" latinLnBrk="0" hangingPunct="1">
              <a:spcBef>
                <a:spcPts val="700"/>
              </a:spcBef>
              <a:buClr>
                <a:schemeClr val="accent2"/>
              </a:buClr>
              <a:buSzPct val="75000"/>
              <a:buFont typeface="Wingdings" pitchFamily="2" charset="2"/>
              <a:buChar char="q"/>
              <a:defRPr kumimoji="0" sz="290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500" b="1" dirty="0">
                <a:solidFill>
                  <a:srgbClr val="0070C0"/>
                </a:solidFill>
              </a:rPr>
              <a:t>Amos 8:5</a:t>
            </a:r>
            <a:r>
              <a:rPr lang="en-US" sz="2500" dirty="0">
                <a:solidFill>
                  <a:srgbClr val="0070C0"/>
                </a:solidFill>
              </a:rPr>
              <a:t>   </a:t>
            </a:r>
            <a:r>
              <a:rPr lang="en-US" sz="2500" dirty="0">
                <a:solidFill>
                  <a:schemeClr val="tx1">
                    <a:lumMod val="65000"/>
                    <a:lumOff val="35000"/>
                  </a:schemeClr>
                </a:solidFill>
              </a:rPr>
              <a:t>Saying, When will the </a:t>
            </a:r>
            <a:r>
              <a:rPr lang="en-US" sz="2500" b="1" dirty="0">
                <a:solidFill>
                  <a:srgbClr val="0070C0"/>
                </a:solidFill>
                <a:effectLst>
                  <a:outerShdw blurRad="69850" dist="43180" dir="5400000" sx="0" sy="0">
                    <a:srgbClr val="000000">
                      <a:alpha val="65000"/>
                    </a:srgbClr>
                  </a:outerShdw>
                </a:effectLst>
              </a:rPr>
              <a:t>new</a:t>
            </a:r>
            <a:r>
              <a:rPr lang="en-US" sz="2500" b="1" dirty="0">
                <a:solidFill>
                  <a:srgbClr val="FF0000"/>
                </a:solidFill>
                <a:effectLst>
                  <a:outerShdw blurRad="69850" dist="43180" dir="5400000" sx="0" sy="0">
                    <a:srgbClr val="000000">
                      <a:alpha val="65000"/>
                    </a:srgbClr>
                  </a:outerShdw>
                </a:effectLst>
              </a:rPr>
              <a:t> </a:t>
            </a:r>
            <a:r>
              <a:rPr lang="en-US" sz="1600" b="1" dirty="0">
                <a:solidFill>
                  <a:srgbClr val="FF0000"/>
                </a:solidFill>
              </a:rPr>
              <a:t>MOON</a:t>
            </a:r>
            <a:r>
              <a:rPr lang="en-US" sz="2500" b="1" dirty="0">
                <a:solidFill>
                  <a:srgbClr val="FF0000"/>
                </a:solidFill>
                <a:effectLst>
                  <a:outerShdw blurRad="69850" dist="43180" dir="5400000" sx="0" sy="0">
                    <a:srgbClr val="000000">
                      <a:alpha val="65000"/>
                    </a:srgbClr>
                  </a:outerShdw>
                </a:effectLst>
              </a:rPr>
              <a:t> </a:t>
            </a:r>
            <a:r>
              <a:rPr lang="en-US" sz="2500" b="1" dirty="0">
                <a:solidFill>
                  <a:srgbClr val="0070C0"/>
                </a:solidFill>
                <a:effectLst>
                  <a:outerShdw blurRad="69850" dist="43180" dir="5400000" sx="0" sy="0">
                    <a:srgbClr val="000000">
                      <a:alpha val="65000"/>
                    </a:srgbClr>
                  </a:outerShdw>
                </a:effectLst>
              </a:rPr>
              <a:t>month</a:t>
            </a:r>
            <a:r>
              <a:rPr lang="en-US" sz="2500" b="1" dirty="0">
                <a:solidFill>
                  <a:srgbClr val="FF0000"/>
                </a:solidFill>
                <a:effectLst>
                  <a:outerShdw blurRad="69850" dist="43180" dir="5400000" sx="0" sy="0">
                    <a:srgbClr val="000000">
                      <a:alpha val="65000"/>
                    </a:srgbClr>
                  </a:outerShdw>
                </a:effectLst>
              </a:rPr>
              <a:t> </a:t>
            </a:r>
            <a:r>
              <a:rPr lang="en-US" sz="1800" dirty="0">
                <a:solidFill>
                  <a:schemeClr val="tx1">
                    <a:lumMod val="65000"/>
                    <a:lumOff val="35000"/>
                  </a:schemeClr>
                </a:solidFill>
              </a:rPr>
              <a:t>[H2320 &lt;</a:t>
            </a:r>
            <a:r>
              <a:rPr lang="en-US" sz="1800" dirty="0" err="1">
                <a:solidFill>
                  <a:schemeClr val="tx1">
                    <a:lumMod val="65000"/>
                    <a:lumOff val="35000"/>
                  </a:schemeClr>
                </a:solidFill>
              </a:rPr>
              <a:t>chodesh</a:t>
            </a:r>
            <a:r>
              <a:rPr lang="en-US" sz="1800" dirty="0">
                <a:solidFill>
                  <a:schemeClr val="tx1">
                    <a:lumMod val="65000"/>
                    <a:lumOff val="35000"/>
                  </a:schemeClr>
                </a:solidFill>
              </a:rPr>
              <a:t>&gt;], </a:t>
            </a:r>
            <a:r>
              <a:rPr lang="en-US" sz="2500" dirty="0">
                <a:solidFill>
                  <a:schemeClr val="tx1">
                    <a:lumMod val="65000"/>
                    <a:lumOff val="35000"/>
                  </a:schemeClr>
                </a:solidFill>
              </a:rPr>
              <a:t>be gone, that we may sell corn? and the</a:t>
            </a:r>
            <a:r>
              <a:rPr lang="en-US" sz="2500" dirty="0"/>
              <a:t> </a:t>
            </a:r>
            <a:r>
              <a:rPr lang="en-US" sz="2500" b="1" u="sng" dirty="0" err="1">
                <a:solidFill>
                  <a:srgbClr val="0070C0"/>
                </a:solidFill>
              </a:rPr>
              <a:t>sabbath</a:t>
            </a:r>
            <a:r>
              <a:rPr lang="en-US" sz="2500" dirty="0">
                <a:solidFill>
                  <a:srgbClr val="0070C0"/>
                </a:solidFill>
              </a:rPr>
              <a:t>, </a:t>
            </a:r>
            <a:r>
              <a:rPr lang="en-US" sz="2500" dirty="0">
                <a:solidFill>
                  <a:schemeClr val="tx1">
                    <a:lumMod val="65000"/>
                    <a:lumOff val="35000"/>
                  </a:schemeClr>
                </a:solidFill>
              </a:rPr>
              <a:t>that we may set forth wheat, making the </a:t>
            </a:r>
            <a:r>
              <a:rPr lang="en-US" sz="2500" dirty="0" err="1">
                <a:solidFill>
                  <a:schemeClr val="tx1">
                    <a:lumMod val="65000"/>
                    <a:lumOff val="35000"/>
                  </a:schemeClr>
                </a:solidFill>
              </a:rPr>
              <a:t>ephah</a:t>
            </a:r>
            <a:r>
              <a:rPr lang="en-US" sz="2500" dirty="0">
                <a:solidFill>
                  <a:schemeClr val="tx1">
                    <a:lumMod val="65000"/>
                    <a:lumOff val="35000"/>
                  </a:schemeClr>
                </a:solidFill>
              </a:rPr>
              <a:t> small, and the shekel great, and falsifying the balances by deceit? </a:t>
            </a:r>
            <a:endParaRPr lang="en-US" dirty="0"/>
          </a:p>
        </p:txBody>
      </p:sp>
      <p:pic>
        <p:nvPicPr>
          <p:cNvPr id="12" name="Picture 2" descr="C:\Users\Rae\Desktop\gold star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93539">
            <a:off x="-1741604" y="2955794"/>
            <a:ext cx="1016000" cy="90476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724400" y="1695877"/>
            <a:ext cx="6629400" cy="1200329"/>
          </a:xfrm>
          <a:prstGeom prst="rect">
            <a:avLst/>
          </a:prstGeom>
          <a:blipFill>
            <a:blip r:embed="rId5">
              <a:extLst>
                <a:ext uri="{BEBA8EAE-BF5A-486C-A8C5-ECC9F3942E4B}">
                  <a14:imgProps xmlns:a14="http://schemas.microsoft.com/office/drawing/2010/main">
                    <a14:imgLayer r:embed="rId6">
                      <a14:imgEffect>
                        <a14:colorTemperature colorTemp="5300"/>
                      </a14:imgEffect>
                    </a14:imgLayer>
                  </a14:imgProps>
                </a:ext>
              </a:extLst>
            </a:blip>
            <a:tile tx="0" ty="0" sx="100000" sy="100000" flip="none" algn="tl"/>
          </a:blipFill>
          <a:ln w="38100">
            <a:solidFill>
              <a:schemeClr val="accent1"/>
            </a:solidFill>
          </a:ln>
          <a:scene3d>
            <a:camera prst="orthographicFront"/>
            <a:lightRig rig="threePt" dir="t"/>
          </a:scene3d>
          <a:sp3d>
            <a:bevelT w="165100" prst="coolSlant"/>
          </a:sp3d>
        </p:spPr>
        <p:txBody>
          <a:bodyPr wrap="square" lIns="91440" tIns="45720" rIns="91440" bIns="45720">
            <a:spAutoFit/>
          </a:bodyPr>
          <a:lstStyle/>
          <a:p>
            <a:pPr algn="ctr"/>
            <a:r>
              <a:rPr lang="en-US" sz="2400" b="1" cap="none" spc="0" dirty="0">
                <a:ln w="1905"/>
                <a:solidFill>
                  <a:schemeClr val="accent1">
                    <a:lumMod val="75000"/>
                  </a:schemeClr>
                </a:solidFill>
                <a:effectLst>
                  <a:innerShdw blurRad="69850" dist="43180" dir="5400000">
                    <a:srgbClr val="000000">
                      <a:alpha val="65000"/>
                    </a:srgbClr>
                  </a:innerShdw>
                </a:effectLst>
              </a:rPr>
              <a:t>This “new month” </a:t>
            </a:r>
            <a:r>
              <a:rPr lang="en-US" sz="2400" b="1" dirty="0">
                <a:ln w="1905"/>
                <a:solidFill>
                  <a:schemeClr val="accent1">
                    <a:lumMod val="75000"/>
                  </a:schemeClr>
                </a:solidFill>
                <a:effectLst>
                  <a:innerShdw blurRad="69850" dist="43180" dir="5400000">
                    <a:srgbClr val="000000">
                      <a:alpha val="65000"/>
                    </a:srgbClr>
                  </a:innerShdw>
                </a:effectLst>
              </a:rPr>
              <a:t>[</a:t>
            </a:r>
            <a:r>
              <a:rPr lang="en-US" sz="2400" b="1" cap="none" spc="0" dirty="0">
                <a:ln w="1905"/>
                <a:solidFill>
                  <a:schemeClr val="accent1">
                    <a:lumMod val="75000"/>
                  </a:schemeClr>
                </a:solidFill>
                <a:effectLst>
                  <a:innerShdw blurRad="69850" dist="43180" dir="5400000">
                    <a:srgbClr val="000000">
                      <a:alpha val="65000"/>
                    </a:srgbClr>
                  </a:innerShdw>
                </a:effectLst>
              </a:rPr>
              <a:t>qualified in the verse </a:t>
            </a:r>
            <a:br>
              <a:rPr lang="en-US" sz="2400" b="1" cap="none" spc="0" dirty="0">
                <a:ln w="1905"/>
                <a:solidFill>
                  <a:schemeClr val="accent1">
                    <a:lumMod val="75000"/>
                  </a:schemeClr>
                </a:solidFill>
                <a:effectLst>
                  <a:innerShdw blurRad="69850" dist="43180" dir="5400000">
                    <a:srgbClr val="000000">
                      <a:alpha val="65000"/>
                    </a:srgbClr>
                  </a:innerShdw>
                </a:effectLst>
              </a:rPr>
            </a:br>
            <a:r>
              <a:rPr lang="en-US" sz="2400" b="1" cap="none" spc="0" dirty="0">
                <a:ln w="1905"/>
                <a:solidFill>
                  <a:schemeClr val="accent1">
                    <a:lumMod val="75000"/>
                  </a:schemeClr>
                </a:solidFill>
                <a:effectLst>
                  <a:innerShdw blurRad="69850" dist="43180" dir="5400000">
                    <a:srgbClr val="000000">
                      <a:alpha val="65000"/>
                    </a:srgbClr>
                  </a:innerShdw>
                </a:effectLst>
              </a:rPr>
              <a:t>by those following pagan ways], is definitely </a:t>
            </a:r>
            <a:br>
              <a:rPr lang="en-US" sz="2400" b="1" cap="none" spc="0" dirty="0">
                <a:ln w="1905"/>
                <a:solidFill>
                  <a:schemeClr val="accent1">
                    <a:lumMod val="75000"/>
                  </a:schemeClr>
                </a:solidFill>
                <a:effectLst>
                  <a:innerShdw blurRad="69850" dist="43180" dir="5400000">
                    <a:srgbClr val="000000">
                      <a:alpha val="65000"/>
                    </a:srgbClr>
                  </a:innerShdw>
                </a:effectLst>
              </a:rPr>
            </a:br>
            <a:r>
              <a:rPr lang="en-US" sz="2400" b="1" dirty="0">
                <a:ln w="1905"/>
                <a:solidFill>
                  <a:schemeClr val="accent1">
                    <a:lumMod val="75000"/>
                  </a:schemeClr>
                </a:solidFill>
                <a:effectLst>
                  <a:innerShdw blurRad="69850" dist="43180" dir="5400000">
                    <a:srgbClr val="000000">
                      <a:alpha val="65000"/>
                    </a:srgbClr>
                  </a:innerShdw>
                </a:effectLst>
              </a:rPr>
              <a:t>referring to</a:t>
            </a:r>
            <a:r>
              <a:rPr lang="en-US" sz="2400" b="1" cap="none" spc="0" dirty="0">
                <a:ln w="1905"/>
                <a:solidFill>
                  <a:schemeClr val="accent1">
                    <a:lumMod val="75000"/>
                  </a:schemeClr>
                </a:solidFill>
                <a:effectLst>
                  <a:innerShdw blurRad="69850" dist="43180" dir="5400000">
                    <a:srgbClr val="000000">
                      <a:alpha val="65000"/>
                    </a:srgbClr>
                  </a:innerShdw>
                </a:effectLst>
              </a:rPr>
              <a:t> the pagan </a:t>
            </a:r>
            <a:r>
              <a:rPr lang="en-US" sz="2400" b="1" cap="none" spc="0" dirty="0">
                <a:ln w="1905"/>
                <a:solidFill>
                  <a:srgbClr val="FF0000"/>
                </a:solidFill>
                <a:effectLst>
                  <a:innerShdw blurRad="69850" dist="43180" dir="5400000">
                    <a:srgbClr val="000000">
                      <a:alpha val="65000"/>
                    </a:srgbClr>
                  </a:innerShdw>
                </a:effectLst>
              </a:rPr>
              <a:t>“new moon” </a:t>
            </a:r>
            <a:r>
              <a:rPr lang="en-US" sz="2400" b="1" cap="none" spc="0" dirty="0">
                <a:ln w="1905"/>
                <a:solidFill>
                  <a:schemeClr val="accent1">
                    <a:lumMod val="75000"/>
                  </a:schemeClr>
                </a:solidFill>
                <a:effectLst>
                  <a:innerShdw blurRad="69850" dist="43180" dir="5400000">
                    <a:srgbClr val="000000">
                      <a:alpha val="65000"/>
                    </a:srgbClr>
                  </a:innerShdw>
                </a:effectLst>
              </a:rPr>
              <a:t>month.</a:t>
            </a:r>
            <a:endParaRPr lang="en-US" sz="5400" b="1" cap="none" spc="0" dirty="0">
              <a:ln w="1905"/>
              <a:solidFill>
                <a:schemeClr val="accent1">
                  <a:lumMod val="75000"/>
                </a:schemeClr>
              </a:solidFill>
              <a:effectLst>
                <a:innerShdw blurRad="69850" dist="43180" dir="5400000">
                  <a:srgbClr val="000000">
                    <a:alpha val="65000"/>
                  </a:srgbClr>
                </a:innerShdw>
              </a:effectLst>
            </a:endParaRPr>
          </a:p>
        </p:txBody>
      </p:sp>
      <p:pic>
        <p:nvPicPr>
          <p:cNvPr id="11" name="Picture 3" descr="C:\Users\Rae\Desktop\amos edit 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320040" y="1747164"/>
            <a:ext cx="1676400" cy="2027895"/>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09621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up)">
                                      <p:cBhvr>
                                        <p:cTn id="7" dur="225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up)">
                                      <p:cBhvr>
                                        <p:cTn id="12" dur="1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1250" fill="hold"/>
                                        <p:tgtEl>
                                          <p:spTgt spid="8">
                                            <p:txEl>
                                              <p:pRg st="0" end="0"/>
                                            </p:txEl>
                                          </p:spTgt>
                                        </p:tgtEl>
                                        <p:attrNameLst>
                                          <p:attrName>ppt_w</p:attrName>
                                        </p:attrNameLst>
                                      </p:cBhvr>
                                      <p:tavLst>
                                        <p:tav tm="0">
                                          <p:val>
                                            <p:fltVal val="0"/>
                                          </p:val>
                                        </p:tav>
                                        <p:tav tm="100000">
                                          <p:val>
                                            <p:strVal val="#ppt_w"/>
                                          </p:val>
                                        </p:tav>
                                      </p:tavLst>
                                    </p:anim>
                                    <p:anim calcmode="lin" valueType="num">
                                      <p:cBhvr>
                                        <p:cTn id="18" dur="125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9" dur="125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8000">
              <a:srgbClr val="0037A4">
                <a:alpha val="28000"/>
              </a:srgbClr>
            </a:gs>
            <a:gs pos="49000">
              <a:schemeClr val="bg1"/>
            </a:gs>
            <a:gs pos="88000">
              <a:srgbClr val="FF0000">
                <a:alpha val="41000"/>
              </a:srgbClr>
            </a:gs>
          </a:gsLst>
          <a:lin ang="13500000" scaled="1"/>
          <a:tileRect/>
        </a:gradFill>
        <a:effectLst/>
      </p:bgPr>
    </p:bg>
    <p:spTree>
      <p:nvGrpSpPr>
        <p:cNvPr id="1" name=""/>
        <p:cNvGrpSpPr/>
        <p:nvPr/>
      </p:nvGrpSpPr>
      <p:grpSpPr>
        <a:xfrm>
          <a:off x="0" y="0"/>
          <a:ext cx="0" cy="0"/>
          <a:chOff x="0" y="0"/>
          <a:chExt cx="0" cy="0"/>
        </a:xfrm>
      </p:grpSpPr>
      <p:sp>
        <p:nvSpPr>
          <p:cNvPr id="7" name="Content Placeholder 6"/>
          <p:cNvSpPr>
            <a:spLocks noGrp="1"/>
          </p:cNvSpPr>
          <p:nvPr>
            <p:ph sz="quarter" idx="1"/>
          </p:nvPr>
        </p:nvSpPr>
        <p:spPr>
          <a:xfrm>
            <a:off x="812800" y="1676400"/>
            <a:ext cx="9474200" cy="1524000"/>
          </a:xfrm>
        </p:spPr>
        <p:txBody>
          <a:bodyPr>
            <a:normAutofit fontScale="85000" lnSpcReduction="10000"/>
            <a:scene3d>
              <a:camera prst="orthographicFront"/>
              <a:lightRig rig="threePt" dir="t"/>
            </a:scene3d>
            <a:sp3d extrusionH="57150">
              <a:bevelT w="38100" h="38100"/>
            </a:sp3d>
          </a:bodyPr>
          <a:lstStyle/>
          <a:p>
            <a:pPr marL="0" indent="0">
              <a:buNone/>
            </a:pPr>
            <a:r>
              <a:rPr lang="en-US" dirty="0">
                <a:ln>
                  <a:solidFill>
                    <a:srgbClr val="0070C0"/>
                  </a:solidFill>
                </a:ln>
                <a:solidFill>
                  <a:srgbClr val="002060"/>
                </a:solidFill>
              </a:rPr>
              <a:t>It's important to start asking the right questions, to review the basics and ignore religious traditions and pagan influences in order to reveal the Divine Covenant Calendar.  </a:t>
            </a:r>
            <a:br>
              <a:rPr lang="en-US" dirty="0">
                <a:ln>
                  <a:solidFill>
                    <a:srgbClr val="0070C0"/>
                  </a:solidFill>
                </a:ln>
                <a:solidFill>
                  <a:srgbClr val="002060"/>
                </a:solidFill>
              </a:rPr>
            </a:br>
            <a:r>
              <a:rPr lang="en-US" dirty="0">
                <a:ln>
                  <a:solidFill>
                    <a:srgbClr val="0070C0"/>
                  </a:solidFill>
                </a:ln>
                <a:solidFill>
                  <a:srgbClr val="7030A0"/>
                </a:solidFill>
              </a:rPr>
              <a:t>Some of these questions could be:</a:t>
            </a:r>
          </a:p>
        </p:txBody>
      </p:sp>
      <p:sp>
        <p:nvSpPr>
          <p:cNvPr id="2" name="Slide Number Placeholder 1"/>
          <p:cNvSpPr>
            <a:spLocks noGrp="1"/>
          </p:cNvSpPr>
          <p:nvPr>
            <p:ph type="sldNum" sz="quarter" idx="16"/>
          </p:nvPr>
        </p:nvSpPr>
        <p:spPr/>
        <p:txBody>
          <a:bodyPr>
            <a:normAutofit fontScale="85000" lnSpcReduction="20000"/>
          </a:bodyPr>
          <a:lstStyle/>
          <a:p>
            <a:fld id="{AA4C6552-42F6-43F2-A3FB-E92E8C09004E}" type="slidenum">
              <a:rPr lang="en-US" smtClean="0"/>
              <a:t>5</a:t>
            </a:fld>
            <a:endParaRPr lang="en-US"/>
          </a:p>
        </p:txBody>
      </p:sp>
      <p:sp>
        <p:nvSpPr>
          <p:cNvPr id="3" name="Title 1"/>
          <p:cNvSpPr txBox="1">
            <a:spLocks/>
          </p:cNvSpPr>
          <p:nvPr/>
        </p:nvSpPr>
        <p:spPr>
          <a:xfrm>
            <a:off x="350520" y="159088"/>
            <a:ext cx="9860280" cy="990600"/>
          </a:xfrm>
          <a:prstGeom prst="rect">
            <a:avLst/>
          </a:prstGeom>
          <a:gradFill flip="none" rotWithShape="1">
            <a:gsLst>
              <a:gs pos="0">
                <a:srgbClr val="0037A4">
                  <a:alpha val="56000"/>
                </a:srgbClr>
              </a:gs>
              <a:gs pos="58000">
                <a:schemeClr val="bg1"/>
              </a:gs>
              <a:gs pos="42000">
                <a:schemeClr val="bg1"/>
              </a:gs>
              <a:gs pos="100000">
                <a:srgbClr val="FF0000">
                  <a:alpha val="73000"/>
                </a:srgbClr>
              </a:gs>
            </a:gsLst>
            <a:lin ang="0" scaled="1"/>
            <a:tileRect/>
          </a:gradFill>
          <a:scene3d>
            <a:camera prst="orthographicFront"/>
            <a:lightRig rig="flat" dir="tl">
              <a:rot lat="0" lon="0" rev="6600000"/>
            </a:lightRig>
          </a:scene3d>
          <a:sp3d>
            <a:bevelT w="165100" prst="coolSlant"/>
          </a:sp3d>
        </p:spPr>
        <p:txBody>
          <a:bodyPr vert="horz" anchor="ctr">
            <a:normAutofit/>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a:ln w="11430">
                  <a:solidFill>
                    <a:srgbClr val="FFC9DB"/>
                  </a:solidFill>
                </a:ln>
                <a:gradFill flip="none" rotWithShape="1">
                  <a:gsLst>
                    <a:gs pos="0">
                      <a:srgbClr val="0037A4">
                        <a:alpha val="88000"/>
                      </a:srgbClr>
                    </a:gs>
                    <a:gs pos="91000">
                      <a:srgbClr val="FF0000">
                        <a:alpha val="83000"/>
                      </a:srgbClr>
                    </a:gs>
                  </a:gsLst>
                  <a:lin ang="10800000" scaled="1"/>
                  <a:tileRect/>
                </a:gradFill>
                <a:effectLst>
                  <a:outerShdw blurRad="50800" dist="39000" dir="5460000" algn="tl">
                    <a:srgbClr val="000000">
                      <a:alpha val="38000"/>
                    </a:srgbClr>
                  </a:outerShdw>
                </a:effectLst>
                <a:latin typeface="Matura MT Script Capitals" pitchFamily="66" charset="0"/>
              </a:rPr>
              <a:t>Calendar Update from France</a:t>
            </a:r>
          </a:p>
        </p:txBody>
      </p:sp>
      <p:sp>
        <p:nvSpPr>
          <p:cNvPr id="8" name="Content Placeholder 7"/>
          <p:cNvSpPr>
            <a:spLocks noGrp="1"/>
          </p:cNvSpPr>
          <p:nvPr>
            <p:ph sz="quarter" idx="2"/>
          </p:nvPr>
        </p:nvSpPr>
        <p:spPr>
          <a:xfrm>
            <a:off x="228600" y="3124201"/>
            <a:ext cx="7543800" cy="3505199"/>
          </a:xfrm>
        </p:spPr>
        <p:txBody>
          <a:bodyPr>
            <a:noAutofit/>
            <a:scene3d>
              <a:camera prst="orthographicFront"/>
              <a:lightRig rig="threePt" dir="t"/>
            </a:scene3d>
            <a:sp3d extrusionH="57150">
              <a:bevelT w="38100" h="38100" prst="angle"/>
            </a:sp3d>
          </a:bodyPr>
          <a:lstStyle/>
          <a:p>
            <a:pPr marL="617220" indent="-571500">
              <a:buFont typeface="+mj-lt"/>
              <a:buAutoNum type="romanLcPeriod"/>
            </a:pPr>
            <a:r>
              <a:rPr lang="en-US" sz="2200" dirty="0">
                <a:ln>
                  <a:solidFill>
                    <a:srgbClr val="002060"/>
                  </a:solidFill>
                </a:ln>
                <a:solidFill>
                  <a:srgbClr val="FF0000"/>
                </a:solidFill>
              </a:rPr>
              <a:t>How to synchronize on YHWH’s time?</a:t>
            </a:r>
          </a:p>
          <a:p>
            <a:pPr marL="617220" indent="-571500">
              <a:buFont typeface="+mj-lt"/>
              <a:buAutoNum type="romanLcPeriod"/>
            </a:pPr>
            <a:r>
              <a:rPr lang="en-US" sz="2200" dirty="0">
                <a:ln>
                  <a:solidFill>
                    <a:srgbClr val="002060"/>
                  </a:solidFill>
                </a:ln>
                <a:solidFill>
                  <a:srgbClr val="FF0000"/>
                </a:solidFill>
              </a:rPr>
              <a:t>Should the stars, the sun and the moon be </a:t>
            </a:r>
            <a:br>
              <a:rPr lang="en-US" sz="2200" dirty="0">
                <a:ln>
                  <a:solidFill>
                    <a:srgbClr val="002060"/>
                  </a:solidFill>
                </a:ln>
                <a:solidFill>
                  <a:srgbClr val="FF0000"/>
                </a:solidFill>
              </a:rPr>
            </a:br>
            <a:r>
              <a:rPr lang="en-US" sz="2200" dirty="0">
                <a:ln>
                  <a:solidFill>
                    <a:srgbClr val="002060"/>
                  </a:solidFill>
                </a:ln>
                <a:solidFill>
                  <a:srgbClr val="FF0000"/>
                </a:solidFill>
              </a:rPr>
              <a:t>taken into account in the formation of the Covenant Calendar?</a:t>
            </a:r>
          </a:p>
          <a:p>
            <a:pPr marL="617220" indent="-571500">
              <a:buFont typeface="+mj-lt"/>
              <a:buAutoNum type="romanLcPeriod"/>
            </a:pPr>
            <a:r>
              <a:rPr lang="en-US" sz="2200" dirty="0">
                <a:ln>
                  <a:solidFill>
                    <a:srgbClr val="002060"/>
                  </a:solidFill>
                </a:ln>
                <a:solidFill>
                  <a:srgbClr val="FF0000"/>
                </a:solidFill>
              </a:rPr>
              <a:t>What event determines the beginning of the day?</a:t>
            </a:r>
          </a:p>
          <a:p>
            <a:pPr marL="617220" indent="-571500">
              <a:buFont typeface="+mj-lt"/>
              <a:buAutoNum type="romanLcPeriod"/>
            </a:pPr>
            <a:r>
              <a:rPr lang="en-US" sz="2200" dirty="0">
                <a:ln>
                  <a:solidFill>
                    <a:srgbClr val="002060"/>
                  </a:solidFill>
                </a:ln>
                <a:solidFill>
                  <a:srgbClr val="FF0000"/>
                </a:solidFill>
              </a:rPr>
              <a:t>Are the months really based on lunar cycles? </a:t>
            </a:r>
          </a:p>
          <a:p>
            <a:pPr marL="617220" indent="-571500">
              <a:buFont typeface="+mj-lt"/>
              <a:buAutoNum type="romanLcPeriod"/>
            </a:pPr>
            <a:r>
              <a:rPr lang="en-US" sz="2200" dirty="0">
                <a:ln>
                  <a:solidFill>
                    <a:srgbClr val="002060"/>
                  </a:solidFill>
                </a:ln>
                <a:solidFill>
                  <a:srgbClr val="FF0000"/>
                </a:solidFill>
              </a:rPr>
              <a:t>What is the role of the vernal equinox?</a:t>
            </a:r>
          </a:p>
          <a:p>
            <a:pPr marL="617220" indent="-571500">
              <a:buFont typeface="+mj-lt"/>
              <a:buAutoNum type="romanLcPeriod"/>
            </a:pPr>
            <a:r>
              <a:rPr lang="en-US" sz="2200" dirty="0">
                <a:ln>
                  <a:solidFill>
                    <a:srgbClr val="002060"/>
                  </a:solidFill>
                </a:ln>
                <a:solidFill>
                  <a:srgbClr val="FF0000"/>
                </a:solidFill>
              </a:rPr>
              <a:t>Do the constellations have something to teach us?</a:t>
            </a:r>
            <a:endParaRPr lang="en-US" sz="2200" dirty="0">
              <a:solidFill>
                <a:srgbClr val="FF0000"/>
              </a:solidFill>
            </a:endParaRPr>
          </a:p>
        </p:txBody>
      </p:sp>
      <p:sp>
        <p:nvSpPr>
          <p:cNvPr id="4" name="TextBox 3"/>
          <p:cNvSpPr txBox="1"/>
          <p:nvPr/>
        </p:nvSpPr>
        <p:spPr>
          <a:xfrm>
            <a:off x="8153400" y="3733800"/>
            <a:ext cx="3581400" cy="3046988"/>
          </a:xfrm>
          <a:prstGeom prst="rect">
            <a:avLst/>
          </a:prstGeom>
          <a:noFill/>
        </p:spPr>
        <p:txBody>
          <a:bodyPr wrap="square" rtlCol="0">
            <a:spAutoFit/>
            <a:scene3d>
              <a:camera prst="orthographicFront"/>
              <a:lightRig rig="threePt" dir="t"/>
            </a:scene3d>
            <a:sp3d extrusionH="57150">
              <a:bevelT w="38100" h="38100"/>
            </a:sp3d>
          </a:bodyPr>
          <a:lstStyle/>
          <a:p>
            <a:r>
              <a:rPr lang="en-US" sz="2400" b="1" dirty="0">
                <a:ln w="1905">
                  <a:solidFill>
                    <a:srgbClr val="FFC1C1"/>
                  </a:solidFill>
                </a:ln>
                <a:solidFill>
                  <a:srgbClr val="B83D68"/>
                </a:solidFill>
                <a:effectLst>
                  <a:innerShdw blurRad="69850" dist="43180" dir="5400000">
                    <a:srgbClr val="000000">
                      <a:alpha val="65000"/>
                    </a:srgbClr>
                  </a:innerShdw>
                </a:effectLst>
                <a:latin typeface="Arial Rounded MT Bold" pitchFamily="34" charset="0"/>
              </a:rPr>
              <a:t>… for the fiancée to be synchronized with her </a:t>
            </a:r>
            <a:r>
              <a:rPr lang="en-US" sz="2400" b="1" dirty="0">
                <a:ln w="1905">
                  <a:solidFill>
                    <a:srgbClr val="FFC1C1"/>
                  </a:solidFill>
                </a:ln>
                <a:solidFill>
                  <a:srgbClr val="0070C0"/>
                </a:solidFill>
                <a:effectLst>
                  <a:innerShdw blurRad="69850" dist="43180" dir="5400000">
                    <a:srgbClr val="000000">
                      <a:alpha val="65000"/>
                    </a:srgbClr>
                  </a:innerShdw>
                </a:effectLst>
                <a:latin typeface="Arial Rounded MT Bold" pitchFamily="34" charset="0"/>
              </a:rPr>
              <a:t>Beloved!</a:t>
            </a:r>
            <a:r>
              <a:rPr lang="en-US" sz="2400" b="1" dirty="0">
                <a:ln w="1905">
                  <a:solidFill>
                    <a:srgbClr val="FFC1C1"/>
                  </a:solidFill>
                </a:ln>
                <a:solidFill>
                  <a:srgbClr val="B83D68"/>
                </a:solidFill>
                <a:effectLst>
                  <a:innerShdw blurRad="69850" dist="43180" dir="5400000">
                    <a:srgbClr val="000000">
                      <a:alpha val="65000"/>
                    </a:srgbClr>
                  </a:innerShdw>
                </a:effectLst>
                <a:latin typeface="Arial Rounded MT Bold" pitchFamily="34" charset="0"/>
              </a:rPr>
              <a:t>  The fiancée must discover the true Calendar of her</a:t>
            </a:r>
            <a:br>
              <a:rPr lang="en-US" sz="2400" b="1" dirty="0">
                <a:ln w="1905">
                  <a:solidFill>
                    <a:srgbClr val="FFC1C1"/>
                  </a:solidFill>
                </a:ln>
                <a:solidFill>
                  <a:srgbClr val="B83D68"/>
                </a:solidFill>
                <a:effectLst>
                  <a:innerShdw blurRad="69850" dist="43180" dir="5400000">
                    <a:srgbClr val="000000">
                      <a:alpha val="65000"/>
                    </a:srgbClr>
                  </a:innerShdw>
                </a:effectLst>
                <a:latin typeface="Arial Rounded MT Bold" pitchFamily="34" charset="0"/>
              </a:rPr>
            </a:br>
            <a:r>
              <a:rPr lang="en-US" sz="2400" b="1" dirty="0">
                <a:ln w="1905">
                  <a:solidFill>
                    <a:srgbClr val="FFC1C1"/>
                  </a:solidFill>
                </a:ln>
                <a:solidFill>
                  <a:srgbClr val="B83D68"/>
                </a:solidFill>
                <a:effectLst>
                  <a:innerShdw blurRad="69850" dist="43180" dir="5400000">
                    <a:srgbClr val="000000">
                      <a:alpha val="65000"/>
                    </a:srgbClr>
                  </a:innerShdw>
                </a:effectLst>
                <a:latin typeface="Arial Rounded MT Bold" pitchFamily="34" charset="0"/>
              </a:rPr>
              <a:t>Lord of the lords and King of kings ..."</a:t>
            </a:r>
          </a:p>
          <a:p>
            <a:endParaRPr lang="en-US" sz="2400" b="1" dirty="0">
              <a:ln w="1905">
                <a:solidFill>
                  <a:srgbClr val="FFC1C1"/>
                </a:solidFill>
              </a:ln>
              <a:solidFill>
                <a:srgbClr val="B83D68"/>
              </a:solidFill>
              <a:effectLst>
                <a:innerShdw blurRad="69850" dist="43180" dir="5400000">
                  <a:srgbClr val="000000">
                    <a:alpha val="65000"/>
                  </a:srgbClr>
                </a:innerShdw>
              </a:effectLst>
            </a:endParaRPr>
          </a:p>
        </p:txBody>
      </p:sp>
      <p:sp>
        <p:nvSpPr>
          <p:cNvPr id="9" name="Rectangle 8"/>
          <p:cNvSpPr/>
          <p:nvPr/>
        </p:nvSpPr>
        <p:spPr>
          <a:xfrm>
            <a:off x="7772400" y="2849880"/>
            <a:ext cx="3992880" cy="923330"/>
          </a:xfrm>
          <a:prstGeom prst="rect">
            <a:avLst/>
          </a:prstGeom>
          <a:noFill/>
        </p:spPr>
        <p:txBody>
          <a:bodyPr wrap="square" lIns="91440" tIns="45720" rIns="91440" bIns="45720">
            <a:prstTxWarp prst="textDeflateBottom">
              <a:avLst>
                <a:gd name="adj" fmla="val 74758"/>
              </a:avLst>
            </a:prstTxWarp>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en-US" sz="4000" b="1" cap="none" spc="0" dirty="0">
                <a:ln/>
                <a:solidFill>
                  <a:srgbClr val="002060"/>
                </a:solidFill>
                <a:effectLst/>
              </a:rPr>
              <a:t>  </a:t>
            </a:r>
            <a:r>
              <a:rPr lang="en-US" sz="2000" b="1" cap="none" spc="0" dirty="0">
                <a:ln/>
                <a:solidFill>
                  <a:srgbClr val="002060"/>
                </a:solidFill>
                <a:effectLst/>
              </a:rPr>
              <a:t>It’s About Time …</a:t>
            </a:r>
          </a:p>
        </p:txBody>
      </p:sp>
      <p:pic>
        <p:nvPicPr>
          <p:cNvPr id="2050" name="Picture 2" descr="C:\Users\Rae\Desktop\france eiffel tow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0" y="-22462"/>
            <a:ext cx="1828800" cy="2274157"/>
          </a:xfrm>
          <a:prstGeom prst="rect">
            <a:avLst/>
          </a:prstGeom>
          <a:noFill/>
          <a:effectLst>
            <a:softEdge rad="203200"/>
          </a:effectLst>
          <a:extLst>
            <a:ext uri="{909E8E84-426E-40DD-AFC4-6F175D3DCCD1}">
              <a14:hiddenFill xmlns:a14="http://schemas.microsoft.com/office/drawing/2010/main">
                <a:solidFill>
                  <a:srgbClr val="FFFFFF"/>
                </a:solidFill>
              </a14:hiddenFill>
            </a:ext>
          </a:extLst>
        </p:spPr>
      </p:pic>
      <p:pic>
        <p:nvPicPr>
          <p:cNvPr id="11" name="Picture 7" descr="C:\Users\Rae\Desktop\bride bkgd edi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705600" y="2819400"/>
            <a:ext cx="1219200" cy="1826643"/>
          </a:xfrm>
          <a:prstGeom prst="ellipse">
            <a:avLst/>
          </a:prstGeom>
          <a:ln>
            <a:noFill/>
          </a:ln>
          <a:effectLst>
            <a:glow rad="12700">
              <a:schemeClr val="accent5">
                <a:lumMod val="60000"/>
                <a:lumOff val="40000"/>
              </a:schemeClr>
            </a:glow>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94886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100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grpId="0" nodeType="afterEffect">
                                  <p:stCondLst>
                                    <p:cond delay="100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1000"/>
                                        <p:tgtEl>
                                          <p:spTgt spid="8">
                                            <p:txEl>
                                              <p:pRg st="3" end="3"/>
                                            </p:txEl>
                                          </p:spTgt>
                                        </p:tgtEl>
                                      </p:cBhvr>
                                    </p:animEffect>
                                    <p:anim calcmode="lin" valueType="num">
                                      <p:cBhvr>
                                        <p:cTn id="2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7000"/>
                            </p:stCondLst>
                            <p:childTnLst>
                              <p:par>
                                <p:cTn id="29" presetID="42" presetClass="entr" presetSubtype="0" fill="hold" grpId="0" nodeType="afterEffect">
                                  <p:stCondLst>
                                    <p:cond delay="100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fade">
                                      <p:cBhvr>
                                        <p:cTn id="31" dur="1000"/>
                                        <p:tgtEl>
                                          <p:spTgt spid="8">
                                            <p:txEl>
                                              <p:pRg st="4" end="4"/>
                                            </p:txEl>
                                          </p:spTgt>
                                        </p:tgtEl>
                                      </p:cBhvr>
                                    </p:animEffect>
                                    <p:anim calcmode="lin" valueType="num">
                                      <p:cBhvr>
                                        <p:cTn id="3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9000"/>
                            </p:stCondLst>
                            <p:childTnLst>
                              <p:par>
                                <p:cTn id="35" presetID="42" presetClass="entr" presetSubtype="0" fill="hold" grpId="0" nodeType="afterEffect">
                                  <p:stCondLst>
                                    <p:cond delay="100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fade">
                                      <p:cBhvr>
                                        <p:cTn id="37" dur="1000"/>
                                        <p:tgtEl>
                                          <p:spTgt spid="8">
                                            <p:txEl>
                                              <p:pRg st="5" end="5"/>
                                            </p:txEl>
                                          </p:spTgt>
                                        </p:tgtEl>
                                      </p:cBhvr>
                                    </p:animEffect>
                                    <p:anim calcmode="lin" valueType="num">
                                      <p:cBhvr>
                                        <p:cTn id="38"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wipe(left)">
                                      <p:cBhvr>
                                        <p:cTn id="44" dur="2000"/>
                                        <p:tgtEl>
                                          <p:spTgt spid="9">
                                            <p:txEl>
                                              <p:pRg st="0" end="0"/>
                                            </p:txEl>
                                          </p:spTgt>
                                        </p:tgtEl>
                                      </p:cBhvr>
                                    </p:animEffect>
                                  </p:childTnLst>
                                </p:cTn>
                              </p:par>
                            </p:childTnLst>
                          </p:cTn>
                        </p:par>
                        <p:par>
                          <p:cTn id="45" fill="hold">
                            <p:stCondLst>
                              <p:cond delay="2000"/>
                            </p:stCondLst>
                            <p:childTnLst>
                              <p:par>
                                <p:cTn id="46" presetID="42" presetClass="entr" presetSubtype="0" fill="hold" grpId="0"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par>
                          <p:cTn id="51" fill="hold">
                            <p:stCondLst>
                              <p:cond delay="3000"/>
                            </p:stCondLst>
                            <p:childTnLst>
                              <p:par>
                                <p:cTn id="52" presetID="47"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1" name="TextBox 60"/>
          <p:cNvSpPr txBox="1"/>
          <p:nvPr/>
        </p:nvSpPr>
        <p:spPr>
          <a:xfrm rot="19825262">
            <a:off x="1018119" y="1271788"/>
            <a:ext cx="1261705" cy="307777"/>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r>
              <a:rPr lang="en-US" sz="1400" b="1" dirty="0"/>
              <a:t>1450  MOSES</a:t>
            </a:r>
            <a:endParaRPr lang="en-US" b="1" dirty="0"/>
          </a:p>
        </p:txBody>
      </p:sp>
      <p:sp>
        <p:nvSpPr>
          <p:cNvPr id="4" name="Slide Number Placeholder 3"/>
          <p:cNvSpPr>
            <a:spLocks noGrp="1"/>
          </p:cNvSpPr>
          <p:nvPr>
            <p:ph type="sldNum" sz="quarter" idx="12"/>
          </p:nvPr>
        </p:nvSpPr>
        <p:spPr>
          <a:xfrm>
            <a:off x="914400" y="6172200"/>
            <a:ext cx="1117600" cy="381000"/>
          </a:xfrm>
        </p:spPr>
        <p:txBody>
          <a:bodyPr>
            <a:normAutofit fontScale="92500" lnSpcReduction="20000"/>
          </a:bodyPr>
          <a:lstStyle/>
          <a:p>
            <a:fld id="{AA4C6552-42F6-43F2-A3FB-E92E8C09004E}" type="slidenum">
              <a:rPr lang="en-US" sz="2400" smtClean="0"/>
              <a:t>50</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584104992"/>
              </p:ext>
            </p:extLst>
          </p:nvPr>
        </p:nvGraphicFramePr>
        <p:xfrm>
          <a:off x="228600" y="2281175"/>
          <a:ext cx="11734800" cy="457200"/>
        </p:xfrm>
        <a:graphic>
          <a:graphicData uri="http://schemas.openxmlformats.org/drawingml/2006/table">
            <a:tbl>
              <a:tblPr firstRow="1" bandRow="1">
                <a:tableStyleId>{E8B1032C-EA38-4F05-BA0D-38AFFFC7BED3}</a:tableStyleId>
              </a:tblPr>
              <a:tblGrid>
                <a:gridCol w="977900">
                  <a:extLst>
                    <a:ext uri="{9D8B030D-6E8A-4147-A177-3AD203B41FA5}">
                      <a16:colId xmlns:a16="http://schemas.microsoft.com/office/drawing/2014/main" val="20000"/>
                    </a:ext>
                  </a:extLst>
                </a:gridCol>
                <a:gridCol w="977900">
                  <a:extLst>
                    <a:ext uri="{9D8B030D-6E8A-4147-A177-3AD203B41FA5}">
                      <a16:colId xmlns:a16="http://schemas.microsoft.com/office/drawing/2014/main" val="20001"/>
                    </a:ext>
                  </a:extLst>
                </a:gridCol>
                <a:gridCol w="977900">
                  <a:extLst>
                    <a:ext uri="{9D8B030D-6E8A-4147-A177-3AD203B41FA5}">
                      <a16:colId xmlns:a16="http://schemas.microsoft.com/office/drawing/2014/main" val="20002"/>
                    </a:ext>
                  </a:extLst>
                </a:gridCol>
                <a:gridCol w="977900">
                  <a:extLst>
                    <a:ext uri="{9D8B030D-6E8A-4147-A177-3AD203B41FA5}">
                      <a16:colId xmlns:a16="http://schemas.microsoft.com/office/drawing/2014/main" val="20003"/>
                    </a:ext>
                  </a:extLst>
                </a:gridCol>
                <a:gridCol w="977900">
                  <a:extLst>
                    <a:ext uri="{9D8B030D-6E8A-4147-A177-3AD203B41FA5}">
                      <a16:colId xmlns:a16="http://schemas.microsoft.com/office/drawing/2014/main" val="20004"/>
                    </a:ext>
                  </a:extLst>
                </a:gridCol>
                <a:gridCol w="901700">
                  <a:extLst>
                    <a:ext uri="{9D8B030D-6E8A-4147-A177-3AD203B41FA5}">
                      <a16:colId xmlns:a16="http://schemas.microsoft.com/office/drawing/2014/main" val="20005"/>
                    </a:ext>
                  </a:extLst>
                </a:gridCol>
                <a:gridCol w="1054100">
                  <a:extLst>
                    <a:ext uri="{9D8B030D-6E8A-4147-A177-3AD203B41FA5}">
                      <a16:colId xmlns:a16="http://schemas.microsoft.com/office/drawing/2014/main" val="20006"/>
                    </a:ext>
                  </a:extLst>
                </a:gridCol>
                <a:gridCol w="977900">
                  <a:extLst>
                    <a:ext uri="{9D8B030D-6E8A-4147-A177-3AD203B41FA5}">
                      <a16:colId xmlns:a16="http://schemas.microsoft.com/office/drawing/2014/main" val="20007"/>
                    </a:ext>
                  </a:extLst>
                </a:gridCol>
                <a:gridCol w="977900">
                  <a:extLst>
                    <a:ext uri="{9D8B030D-6E8A-4147-A177-3AD203B41FA5}">
                      <a16:colId xmlns:a16="http://schemas.microsoft.com/office/drawing/2014/main" val="20008"/>
                    </a:ext>
                  </a:extLst>
                </a:gridCol>
                <a:gridCol w="977900">
                  <a:extLst>
                    <a:ext uri="{9D8B030D-6E8A-4147-A177-3AD203B41FA5}">
                      <a16:colId xmlns:a16="http://schemas.microsoft.com/office/drawing/2014/main" val="20009"/>
                    </a:ext>
                  </a:extLst>
                </a:gridCol>
                <a:gridCol w="977900">
                  <a:extLst>
                    <a:ext uri="{9D8B030D-6E8A-4147-A177-3AD203B41FA5}">
                      <a16:colId xmlns:a16="http://schemas.microsoft.com/office/drawing/2014/main" val="20010"/>
                    </a:ext>
                  </a:extLst>
                </a:gridCol>
                <a:gridCol w="977900">
                  <a:extLst>
                    <a:ext uri="{9D8B030D-6E8A-4147-A177-3AD203B41FA5}">
                      <a16:colId xmlns:a16="http://schemas.microsoft.com/office/drawing/2014/main" val="20011"/>
                    </a:ext>
                  </a:extLst>
                </a:gridCol>
              </a:tblGrid>
              <a:tr h="45720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cxnSp>
        <p:nvCxnSpPr>
          <p:cNvPr id="6" name="Straight Arrow Connector 5"/>
          <p:cNvCxnSpPr/>
          <p:nvPr/>
        </p:nvCxnSpPr>
        <p:spPr>
          <a:xfrm flipV="1">
            <a:off x="1207625"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18665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9825262">
            <a:off x="2014552" y="1396855"/>
            <a:ext cx="697375" cy="307777"/>
          </a:xfrm>
          <a:prstGeom prst="rect">
            <a:avLst/>
          </a:prstGeom>
          <a:noFill/>
          <a:scene3d>
            <a:camera prst="orthographicFront"/>
            <a:lightRig rig="threePt" dir="t"/>
          </a:scene3d>
          <a:sp3d>
            <a:bevelT/>
          </a:sp3d>
        </p:spPr>
        <p:txBody>
          <a:bodyPr wrap="square" rtlCol="0">
            <a:spAutoFit/>
          </a:bodyPr>
          <a:lstStyle/>
          <a:p>
            <a:r>
              <a:rPr lang="en-US" sz="1400" dirty="0"/>
              <a:t>1350</a:t>
            </a:r>
            <a:endParaRPr lang="en-US" dirty="0"/>
          </a:p>
        </p:txBody>
      </p:sp>
      <p:cxnSp>
        <p:nvCxnSpPr>
          <p:cNvPr id="10" name="Straight Arrow Connector 9"/>
          <p:cNvCxnSpPr/>
          <p:nvPr/>
        </p:nvCxnSpPr>
        <p:spPr>
          <a:xfrm flipV="1">
            <a:off x="315468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139184"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1054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0198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866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058912"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0297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000506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09728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9825262">
            <a:off x="2989913"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1250</a:t>
            </a:r>
            <a:endParaRPr lang="en-US" dirty="0"/>
          </a:p>
        </p:txBody>
      </p:sp>
      <p:sp>
        <p:nvSpPr>
          <p:cNvPr id="20" name="TextBox 19"/>
          <p:cNvSpPr txBox="1"/>
          <p:nvPr/>
        </p:nvSpPr>
        <p:spPr>
          <a:xfrm rot="19825262">
            <a:off x="3978432"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1150</a:t>
            </a:r>
            <a:endParaRPr lang="en-US" dirty="0"/>
          </a:p>
        </p:txBody>
      </p:sp>
      <p:sp>
        <p:nvSpPr>
          <p:cNvPr id="21" name="TextBox 20"/>
          <p:cNvSpPr txBox="1"/>
          <p:nvPr/>
        </p:nvSpPr>
        <p:spPr>
          <a:xfrm rot="19825262">
            <a:off x="4938552"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1050</a:t>
            </a:r>
            <a:endParaRPr lang="en-US" dirty="0"/>
          </a:p>
        </p:txBody>
      </p:sp>
      <p:sp>
        <p:nvSpPr>
          <p:cNvPr id="22" name="TextBox 21"/>
          <p:cNvSpPr txBox="1"/>
          <p:nvPr/>
        </p:nvSpPr>
        <p:spPr>
          <a:xfrm rot="19825262">
            <a:off x="5837712" y="1372625"/>
            <a:ext cx="697375" cy="307777"/>
          </a:xfrm>
          <a:prstGeom prst="rect">
            <a:avLst/>
          </a:prstGeom>
          <a:noFill/>
          <a:scene3d>
            <a:camera prst="orthographicFront"/>
            <a:lightRig rig="threePt" dir="t"/>
          </a:scene3d>
          <a:sp3d>
            <a:bevelT/>
          </a:sp3d>
        </p:spPr>
        <p:txBody>
          <a:bodyPr wrap="square" rtlCol="0">
            <a:spAutoFit/>
          </a:bodyPr>
          <a:lstStyle/>
          <a:p>
            <a:r>
              <a:rPr lang="en-US" sz="1400" dirty="0"/>
              <a:t>950</a:t>
            </a:r>
            <a:endParaRPr lang="en-US" dirty="0"/>
          </a:p>
        </p:txBody>
      </p:sp>
      <p:sp>
        <p:nvSpPr>
          <p:cNvPr id="23" name="TextBox 22"/>
          <p:cNvSpPr txBox="1"/>
          <p:nvPr/>
        </p:nvSpPr>
        <p:spPr>
          <a:xfrm rot="19825262">
            <a:off x="6896892" y="1403105"/>
            <a:ext cx="697375" cy="307777"/>
          </a:xfrm>
          <a:prstGeom prst="rect">
            <a:avLst/>
          </a:prstGeom>
          <a:noFill/>
          <a:scene3d>
            <a:camera prst="orthographicFront"/>
            <a:lightRig rig="threePt" dir="t"/>
          </a:scene3d>
          <a:sp3d>
            <a:bevelT/>
          </a:sp3d>
        </p:spPr>
        <p:txBody>
          <a:bodyPr wrap="square" rtlCol="0">
            <a:spAutoFit/>
          </a:bodyPr>
          <a:lstStyle/>
          <a:p>
            <a:r>
              <a:rPr lang="en-US" sz="1400" dirty="0"/>
              <a:t>850</a:t>
            </a:r>
            <a:endParaRPr lang="en-US" dirty="0"/>
          </a:p>
        </p:txBody>
      </p:sp>
      <p:sp>
        <p:nvSpPr>
          <p:cNvPr id="24" name="TextBox 23"/>
          <p:cNvSpPr txBox="1"/>
          <p:nvPr/>
        </p:nvSpPr>
        <p:spPr>
          <a:xfrm rot="19825262">
            <a:off x="7887492" y="1380245"/>
            <a:ext cx="697375" cy="307777"/>
          </a:xfrm>
          <a:prstGeom prst="rect">
            <a:avLst/>
          </a:prstGeom>
          <a:noFill/>
          <a:scene3d>
            <a:camera prst="orthographicFront"/>
            <a:lightRig rig="threePt" dir="t"/>
          </a:scene3d>
          <a:sp3d>
            <a:bevelT/>
          </a:sp3d>
        </p:spPr>
        <p:txBody>
          <a:bodyPr wrap="square" rtlCol="0">
            <a:spAutoFit/>
          </a:bodyPr>
          <a:lstStyle/>
          <a:p>
            <a:r>
              <a:rPr lang="en-US" sz="1400" dirty="0"/>
              <a:t>750</a:t>
            </a:r>
            <a:endParaRPr lang="en-US" dirty="0"/>
          </a:p>
        </p:txBody>
      </p:sp>
      <p:sp>
        <p:nvSpPr>
          <p:cNvPr id="25" name="TextBox 24"/>
          <p:cNvSpPr txBox="1"/>
          <p:nvPr/>
        </p:nvSpPr>
        <p:spPr>
          <a:xfrm rot="19825262">
            <a:off x="8849693" y="1405697"/>
            <a:ext cx="697375" cy="307777"/>
          </a:xfrm>
          <a:prstGeom prst="rect">
            <a:avLst/>
          </a:prstGeom>
          <a:noFill/>
          <a:scene3d>
            <a:camera prst="orthographicFront"/>
            <a:lightRig rig="threePt" dir="t"/>
          </a:scene3d>
          <a:sp3d>
            <a:bevelT/>
          </a:sp3d>
        </p:spPr>
        <p:txBody>
          <a:bodyPr wrap="square" rtlCol="0">
            <a:spAutoFit/>
          </a:bodyPr>
          <a:lstStyle/>
          <a:p>
            <a:r>
              <a:rPr lang="en-US" sz="1400" dirty="0"/>
              <a:t>650</a:t>
            </a:r>
            <a:endParaRPr lang="en-US" dirty="0"/>
          </a:p>
        </p:txBody>
      </p:sp>
      <p:sp>
        <p:nvSpPr>
          <p:cNvPr id="26" name="TextBox 25"/>
          <p:cNvSpPr txBox="1"/>
          <p:nvPr/>
        </p:nvSpPr>
        <p:spPr>
          <a:xfrm rot="19825262">
            <a:off x="9832673" y="1375217"/>
            <a:ext cx="697375" cy="307777"/>
          </a:xfrm>
          <a:prstGeom prst="rect">
            <a:avLst/>
          </a:prstGeom>
          <a:noFill/>
          <a:scene3d>
            <a:camera prst="orthographicFront"/>
            <a:lightRig rig="threePt" dir="t"/>
          </a:scene3d>
          <a:sp3d>
            <a:bevelT/>
          </a:sp3d>
        </p:spPr>
        <p:txBody>
          <a:bodyPr wrap="square" rtlCol="0">
            <a:spAutoFit/>
          </a:bodyPr>
          <a:lstStyle/>
          <a:p>
            <a:r>
              <a:rPr lang="en-US" sz="1400" dirty="0"/>
              <a:t>550</a:t>
            </a:r>
            <a:endParaRPr lang="en-US" dirty="0"/>
          </a:p>
        </p:txBody>
      </p:sp>
      <p:sp>
        <p:nvSpPr>
          <p:cNvPr id="27" name="TextBox 26"/>
          <p:cNvSpPr txBox="1"/>
          <p:nvPr/>
        </p:nvSpPr>
        <p:spPr>
          <a:xfrm rot="19825262">
            <a:off x="10775472" y="1387865"/>
            <a:ext cx="697375" cy="307777"/>
          </a:xfrm>
          <a:prstGeom prst="rect">
            <a:avLst/>
          </a:prstGeom>
          <a:noFill/>
          <a:scene3d>
            <a:camera prst="orthographicFront"/>
            <a:lightRig rig="threePt" dir="t"/>
          </a:scene3d>
          <a:sp3d>
            <a:bevelT/>
          </a:sp3d>
        </p:spPr>
        <p:txBody>
          <a:bodyPr wrap="square" rtlCol="0">
            <a:spAutoFit/>
          </a:bodyPr>
          <a:lstStyle/>
          <a:p>
            <a:r>
              <a:rPr lang="en-US" sz="1400" dirty="0"/>
              <a:t>450</a:t>
            </a:r>
            <a:endParaRPr lang="en-US" dirty="0"/>
          </a:p>
        </p:txBody>
      </p:sp>
      <p:sp>
        <p:nvSpPr>
          <p:cNvPr id="29" name="TextBox 28"/>
          <p:cNvSpPr txBox="1"/>
          <p:nvPr/>
        </p:nvSpPr>
        <p:spPr>
          <a:xfrm rot="19825262">
            <a:off x="3337010" y="3529705"/>
            <a:ext cx="1719931" cy="369332"/>
          </a:xfrm>
          <a:prstGeom prst="rect">
            <a:avLst/>
          </a:prstGeom>
          <a:noFill/>
          <a:scene3d>
            <a:camera prst="orthographicFront"/>
            <a:lightRig rig="threePt" dir="t"/>
          </a:scene3d>
          <a:sp3d>
            <a:bevelT/>
          </a:sp3d>
        </p:spPr>
        <p:txBody>
          <a:bodyPr wrap="square" rtlCol="0">
            <a:spAutoFit/>
          </a:bodyPr>
          <a:lstStyle/>
          <a:p>
            <a:pPr algn="r"/>
            <a:r>
              <a:rPr lang="en-US" dirty="0"/>
              <a:t>King Saul 1062</a:t>
            </a:r>
          </a:p>
        </p:txBody>
      </p:sp>
      <p:sp>
        <p:nvSpPr>
          <p:cNvPr id="31" name="TextBox 30"/>
          <p:cNvSpPr txBox="1"/>
          <p:nvPr/>
        </p:nvSpPr>
        <p:spPr>
          <a:xfrm rot="19825262">
            <a:off x="3537914" y="3928861"/>
            <a:ext cx="1991865" cy="381000"/>
          </a:xfrm>
          <a:prstGeom prst="rect">
            <a:avLst/>
          </a:prstGeom>
          <a:noFill/>
          <a:scene3d>
            <a:camera prst="orthographicFront"/>
            <a:lightRig rig="threePt" dir="t"/>
          </a:scene3d>
          <a:sp3d>
            <a:bevelT/>
          </a:sp3d>
        </p:spPr>
        <p:txBody>
          <a:bodyPr wrap="square" rtlCol="0">
            <a:spAutoFit/>
          </a:bodyPr>
          <a:lstStyle/>
          <a:p>
            <a:pPr algn="r"/>
            <a:r>
              <a:rPr lang="en-US" dirty="0"/>
              <a:t>King David  1030</a:t>
            </a:r>
          </a:p>
        </p:txBody>
      </p:sp>
      <p:sp>
        <p:nvSpPr>
          <p:cNvPr id="33" name="TextBox 32"/>
          <p:cNvSpPr txBox="1"/>
          <p:nvPr/>
        </p:nvSpPr>
        <p:spPr>
          <a:xfrm rot="19825262">
            <a:off x="3449777" y="4400248"/>
            <a:ext cx="2245093" cy="381000"/>
          </a:xfrm>
          <a:prstGeom prst="rect">
            <a:avLst/>
          </a:prstGeom>
          <a:noFill/>
          <a:scene3d>
            <a:camera prst="orthographicFront"/>
            <a:lightRig rig="threePt" dir="t"/>
          </a:scene3d>
          <a:sp3d>
            <a:bevelT/>
          </a:sp3d>
        </p:spPr>
        <p:txBody>
          <a:bodyPr wrap="square" rtlCol="0">
            <a:spAutoFit/>
          </a:bodyPr>
          <a:lstStyle/>
          <a:p>
            <a:pPr algn="r"/>
            <a:r>
              <a:rPr lang="en-US" dirty="0"/>
              <a:t>King Solomon  1015</a:t>
            </a:r>
          </a:p>
        </p:txBody>
      </p:sp>
      <p:sp>
        <p:nvSpPr>
          <p:cNvPr id="39" name="TextBox 38"/>
          <p:cNvSpPr txBox="1"/>
          <p:nvPr/>
        </p:nvSpPr>
        <p:spPr>
          <a:xfrm rot="19825262">
            <a:off x="6478140" y="3805709"/>
            <a:ext cx="1407511" cy="369332"/>
          </a:xfrm>
          <a:prstGeom prst="rect">
            <a:avLst/>
          </a:prstGeom>
          <a:noFill/>
          <a:scene3d>
            <a:camera prst="orthographicFront"/>
            <a:lightRig rig="threePt" dir="t"/>
          </a:scene3d>
          <a:sp3d>
            <a:bevelT/>
          </a:sp3d>
        </p:spPr>
        <p:txBody>
          <a:bodyPr wrap="square" rtlCol="0">
            <a:spAutoFit/>
          </a:bodyPr>
          <a:lstStyle/>
          <a:p>
            <a:pPr algn="r"/>
            <a:r>
              <a:rPr lang="en-US" dirty="0"/>
              <a:t>Amos  787</a:t>
            </a:r>
          </a:p>
        </p:txBody>
      </p:sp>
      <p:sp>
        <p:nvSpPr>
          <p:cNvPr id="41" name="TextBox 40"/>
          <p:cNvSpPr txBox="1"/>
          <p:nvPr/>
        </p:nvSpPr>
        <p:spPr>
          <a:xfrm rot="19825262">
            <a:off x="6783498" y="4067524"/>
            <a:ext cx="1272421" cy="381000"/>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pPr algn="r"/>
            <a:r>
              <a:rPr lang="en-US" b="1" dirty="0">
                <a:solidFill>
                  <a:srgbClr val="0070C0"/>
                </a:solidFill>
              </a:rPr>
              <a:t>Hosea  785</a:t>
            </a:r>
          </a:p>
        </p:txBody>
      </p:sp>
      <p:sp>
        <p:nvSpPr>
          <p:cNvPr id="47" name="TextBox 46"/>
          <p:cNvSpPr txBox="1"/>
          <p:nvPr/>
        </p:nvSpPr>
        <p:spPr>
          <a:xfrm rot="19825262">
            <a:off x="8146967" y="816690"/>
            <a:ext cx="1526250" cy="381000"/>
          </a:xfrm>
          <a:prstGeom prst="rect">
            <a:avLst/>
          </a:prstGeom>
          <a:noFill/>
          <a:scene3d>
            <a:camera prst="orthographicFront"/>
            <a:lightRig rig="threePt" dir="t"/>
          </a:scene3d>
          <a:sp3d>
            <a:bevelT/>
          </a:sp3d>
        </p:spPr>
        <p:txBody>
          <a:bodyPr wrap="square" rtlCol="0">
            <a:spAutoFit/>
          </a:bodyPr>
          <a:lstStyle/>
          <a:p>
            <a:pPr algn="r"/>
            <a:r>
              <a:rPr lang="en-US" b="1" dirty="0">
                <a:solidFill>
                  <a:srgbClr val="0037A4"/>
                </a:solidFill>
              </a:rPr>
              <a:t>701 Sundial</a:t>
            </a:r>
          </a:p>
        </p:txBody>
      </p:sp>
      <p:sp>
        <p:nvSpPr>
          <p:cNvPr id="57" name="TextBox 56"/>
          <p:cNvSpPr txBox="1"/>
          <p:nvPr/>
        </p:nvSpPr>
        <p:spPr>
          <a:xfrm rot="19825262">
            <a:off x="7994394" y="564559"/>
            <a:ext cx="1500295" cy="369332"/>
          </a:xfrm>
          <a:prstGeom prst="rect">
            <a:avLst/>
          </a:prstGeom>
          <a:noFill/>
          <a:scene3d>
            <a:camera prst="orthographicFront"/>
            <a:lightRig rig="threePt" dir="t"/>
          </a:scene3d>
          <a:sp3d>
            <a:bevelT/>
          </a:sp3d>
        </p:spPr>
        <p:txBody>
          <a:bodyPr wrap="square" rtlCol="0">
            <a:spAutoFit/>
          </a:bodyPr>
          <a:lstStyle/>
          <a:p>
            <a:pPr algn="r"/>
            <a:r>
              <a:rPr lang="en-US" b="1" dirty="0">
                <a:solidFill>
                  <a:schemeClr val="accent6">
                    <a:lumMod val="75000"/>
                  </a:schemeClr>
                </a:solidFill>
              </a:rPr>
              <a:t>721 Assyria</a:t>
            </a:r>
          </a:p>
        </p:txBody>
      </p:sp>
      <p:sp>
        <p:nvSpPr>
          <p:cNvPr id="59" name="TextBox 58"/>
          <p:cNvSpPr txBox="1"/>
          <p:nvPr/>
        </p:nvSpPr>
        <p:spPr>
          <a:xfrm rot="19825262">
            <a:off x="9274345" y="507287"/>
            <a:ext cx="1453064" cy="369332"/>
          </a:xfrm>
          <a:prstGeom prst="rect">
            <a:avLst/>
          </a:prstGeom>
          <a:noFill/>
          <a:scene3d>
            <a:camera prst="orthographicFront"/>
            <a:lightRig rig="threePt" dir="t"/>
          </a:scene3d>
          <a:sp3d>
            <a:bevelT/>
          </a:sp3d>
        </p:spPr>
        <p:txBody>
          <a:bodyPr wrap="square" rtlCol="0">
            <a:spAutoFit/>
          </a:bodyPr>
          <a:lstStyle/>
          <a:p>
            <a:pPr algn="r"/>
            <a:r>
              <a:rPr lang="en-US" b="1" dirty="0">
                <a:solidFill>
                  <a:schemeClr val="accent6">
                    <a:lumMod val="75000"/>
                  </a:schemeClr>
                </a:solidFill>
              </a:rPr>
              <a:t>606 Babylon</a:t>
            </a:r>
          </a:p>
        </p:txBody>
      </p:sp>
      <p:sp>
        <p:nvSpPr>
          <p:cNvPr id="34" name="Rectangle 33"/>
          <p:cNvSpPr/>
          <p:nvPr/>
        </p:nvSpPr>
        <p:spPr>
          <a:xfrm>
            <a:off x="228600" y="2286000"/>
            <a:ext cx="45720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800600" y="2286000"/>
            <a:ext cx="4572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V="1">
            <a:off x="4800600" y="2286000"/>
            <a:ext cx="0" cy="9906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rot="19825262">
            <a:off x="3653906" y="4717849"/>
            <a:ext cx="2193833" cy="381000"/>
          </a:xfrm>
          <a:prstGeom prst="rect">
            <a:avLst/>
          </a:prstGeom>
          <a:noFill/>
          <a:scene3d>
            <a:camera prst="orthographicFront"/>
            <a:lightRig rig="threePt" dir="t"/>
          </a:scene3d>
          <a:sp3d>
            <a:bevelT/>
          </a:sp3d>
        </p:spPr>
        <p:txBody>
          <a:bodyPr wrap="square" rtlCol="0">
            <a:spAutoFit/>
          </a:bodyPr>
          <a:lstStyle/>
          <a:p>
            <a:pPr algn="r"/>
            <a:r>
              <a:rPr lang="en-US" dirty="0"/>
              <a:t>King Solomon  1004</a:t>
            </a:r>
          </a:p>
        </p:txBody>
      </p:sp>
      <p:sp>
        <p:nvSpPr>
          <p:cNvPr id="70" name="Rectangle 69"/>
          <p:cNvSpPr/>
          <p:nvPr/>
        </p:nvSpPr>
        <p:spPr>
          <a:xfrm>
            <a:off x="5257800" y="2286000"/>
            <a:ext cx="1524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410200" y="2286000"/>
            <a:ext cx="1524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V="1">
            <a:off x="5410200" y="2286000"/>
            <a:ext cx="0" cy="172593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25780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2" name="Title 1"/>
          <p:cNvSpPr>
            <a:spLocks noGrp="1"/>
          </p:cNvSpPr>
          <p:nvPr>
            <p:ph type="ctrTitle"/>
          </p:nvPr>
        </p:nvSpPr>
        <p:spPr>
          <a:xfrm>
            <a:off x="1559366" y="-139060"/>
            <a:ext cx="8880034" cy="1104900"/>
          </a:xfrm>
        </p:spPr>
        <p:txBody>
          <a:bodyPr>
            <a:normAutofit/>
            <a:scene3d>
              <a:camera prst="orthographicFront"/>
              <a:lightRig rig="threePt" dir="t"/>
            </a:scene3d>
            <a:sp3d extrusionH="57150">
              <a:bevelT h="25400" prst="softRound"/>
            </a:sp3d>
          </a:bodyPr>
          <a:lstStyle/>
          <a:p>
            <a:r>
              <a:rPr lang="en-US" cap="none" dirty="0">
                <a:ln>
                  <a:solidFill>
                    <a:srgbClr val="FFC1C1"/>
                  </a:solidFill>
                </a:ln>
                <a:solidFill>
                  <a:srgbClr val="0070C0"/>
                </a:solidFill>
                <a:latin typeface="Matura MT Script Capitals" pitchFamily="66" charset="0"/>
              </a:rPr>
              <a:t>Hosea </a:t>
            </a:r>
            <a:r>
              <a:rPr lang="en-US" sz="3600" cap="none" dirty="0">
                <a:ln>
                  <a:solidFill>
                    <a:srgbClr val="FFC1C1"/>
                  </a:solidFill>
                </a:ln>
                <a:solidFill>
                  <a:srgbClr val="0070C0"/>
                </a:solidFill>
                <a:latin typeface="Matura MT Script Capitals" pitchFamily="66" charset="0"/>
              </a:rPr>
              <a:t>&amp; </a:t>
            </a:r>
            <a:r>
              <a:rPr lang="en-US" sz="3600" cap="none" dirty="0">
                <a:ln>
                  <a:solidFill>
                    <a:srgbClr val="FFC9DB"/>
                  </a:solidFill>
                </a:ln>
                <a:solidFill>
                  <a:srgbClr val="C00000"/>
                </a:solidFill>
                <a:latin typeface="Matura MT Script Capitals" pitchFamily="66" charset="0"/>
              </a:rPr>
              <a:t>Israel’s Apostasy</a:t>
            </a:r>
            <a:endParaRPr lang="en-US" sz="3600" dirty="0">
              <a:ln>
                <a:solidFill>
                  <a:srgbClr val="FFC1C1"/>
                </a:solidFill>
              </a:ln>
              <a:solidFill>
                <a:srgbClr val="0070C0"/>
              </a:solidFill>
              <a:latin typeface="Matura MT Script Capitals" pitchFamily="66" charset="0"/>
            </a:endParaRPr>
          </a:p>
        </p:txBody>
      </p:sp>
      <p:sp>
        <p:nvSpPr>
          <p:cNvPr id="73" name="Rectangle 72"/>
          <p:cNvSpPr/>
          <p:nvPr/>
        </p:nvSpPr>
        <p:spPr>
          <a:xfrm>
            <a:off x="3285626" y="6019800"/>
            <a:ext cx="8753974" cy="707886"/>
          </a:xfrm>
          <a:prstGeom prst="rect">
            <a:avLst/>
          </a:prstGeom>
          <a:noFill/>
        </p:spPr>
        <p:txBody>
          <a:bodyPr wrap="square" lIns="91440" tIns="45720" rIns="91440" bIns="45720">
            <a:spAutoFit/>
          </a:bodyPr>
          <a:lstStyle/>
          <a:p>
            <a:pPr algn="ctr"/>
            <a:r>
              <a:rPr lang="en-US" sz="4000" b="1" cap="none" spc="0" dirty="0">
                <a:ln w="1905"/>
                <a:solidFill>
                  <a:schemeClr val="accent2">
                    <a:lumMod val="20000"/>
                    <a:lumOff val="80000"/>
                  </a:schemeClr>
                </a:solidFill>
                <a:effectLst>
                  <a:innerShdw blurRad="69850" dist="43180" dir="5400000">
                    <a:srgbClr val="000000">
                      <a:alpha val="65000"/>
                    </a:srgbClr>
                  </a:innerShdw>
                </a:effectLst>
              </a:rPr>
              <a:t>Moses to Hosea ~ </a:t>
            </a:r>
            <a:r>
              <a:rPr lang="en-US" sz="4000" b="1" cap="none" spc="0" dirty="0">
                <a:ln w="1905"/>
                <a:solidFill>
                  <a:srgbClr val="CCFF33"/>
                </a:solidFill>
                <a:effectLst>
                  <a:innerShdw blurRad="69850" dist="43180" dir="5400000">
                    <a:srgbClr val="000000">
                      <a:alpha val="65000"/>
                    </a:srgbClr>
                  </a:innerShdw>
                </a:effectLst>
              </a:rPr>
              <a:t>665 Years</a:t>
            </a:r>
          </a:p>
        </p:txBody>
      </p:sp>
      <p:sp>
        <p:nvSpPr>
          <p:cNvPr id="74" name="Rectangle 73"/>
          <p:cNvSpPr/>
          <p:nvPr/>
        </p:nvSpPr>
        <p:spPr>
          <a:xfrm>
            <a:off x="314118" y="2968063"/>
            <a:ext cx="3198311"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r>
              <a:rPr lang="en-US" sz="3600" b="1" spc="150" dirty="0">
                <a:ln w="11430"/>
                <a:solidFill>
                  <a:srgbClr val="0070C0"/>
                </a:solidFill>
                <a:effectLst>
                  <a:outerShdw blurRad="25400" algn="tl" rotWithShape="0">
                    <a:srgbClr val="000000">
                      <a:alpha val="43000"/>
                    </a:srgbClr>
                  </a:outerShdw>
                </a:effectLst>
              </a:rPr>
              <a:t>10)  Hosea 2:11</a:t>
            </a:r>
            <a:endParaRPr lang="en-US" sz="3600" b="1" cap="none" spc="150" dirty="0">
              <a:ln w="11430"/>
              <a:solidFill>
                <a:srgbClr val="0070C0"/>
              </a:solidFill>
              <a:effectLst>
                <a:outerShdw blurRad="25400" algn="tl" rotWithShape="0">
                  <a:srgbClr val="000000">
                    <a:alpha val="43000"/>
                  </a:srgbClr>
                </a:outerShdw>
              </a:effectLst>
            </a:endParaRPr>
          </a:p>
        </p:txBody>
      </p:sp>
      <p:sp>
        <p:nvSpPr>
          <p:cNvPr id="75" name="TextBox 74"/>
          <p:cNvSpPr txBox="1"/>
          <p:nvPr/>
        </p:nvSpPr>
        <p:spPr>
          <a:xfrm rot="19825262">
            <a:off x="5043394" y="3887295"/>
            <a:ext cx="1761708" cy="381000"/>
          </a:xfrm>
          <a:prstGeom prst="rect">
            <a:avLst/>
          </a:prstGeom>
          <a:noFill/>
          <a:scene3d>
            <a:camera prst="orthographicFront"/>
            <a:lightRig rig="threePt" dir="t"/>
          </a:scene3d>
          <a:sp3d>
            <a:bevelT/>
          </a:sp3d>
        </p:spPr>
        <p:txBody>
          <a:bodyPr wrap="square" rtlCol="0">
            <a:spAutoFit/>
          </a:bodyPr>
          <a:lstStyle/>
          <a:p>
            <a:pPr algn="r"/>
            <a:r>
              <a:rPr lang="en-US" dirty="0"/>
              <a:t>Elisha  895</a:t>
            </a:r>
          </a:p>
        </p:txBody>
      </p:sp>
      <p:sp>
        <p:nvSpPr>
          <p:cNvPr id="76" name="Rectangle 75"/>
          <p:cNvSpPr/>
          <p:nvPr/>
        </p:nvSpPr>
        <p:spPr>
          <a:xfrm>
            <a:off x="5562600" y="2286000"/>
            <a:ext cx="985520" cy="452094"/>
          </a:xfrm>
          <a:prstGeom prst="rect">
            <a:avLst/>
          </a:prstGeom>
          <a:solidFill>
            <a:srgbClr val="B83D68"/>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p:cNvCxnSpPr/>
          <p:nvPr/>
        </p:nvCxnSpPr>
        <p:spPr>
          <a:xfrm flipV="1">
            <a:off x="5562600" y="2286000"/>
            <a:ext cx="0" cy="20574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6553199" y="2286000"/>
            <a:ext cx="1109413"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flipV="1">
            <a:off x="654812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7677150" y="2286000"/>
            <a:ext cx="1524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5" descr="C:\Users\Rae\Desktop\hosea edit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31815" y="80888"/>
            <a:ext cx="1179857" cy="1526444"/>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cxnSp>
        <p:nvCxnSpPr>
          <p:cNvPr id="38" name="Straight Arrow Connector 37"/>
          <p:cNvCxnSpPr/>
          <p:nvPr/>
        </p:nvCxnSpPr>
        <p:spPr>
          <a:xfrm flipV="1">
            <a:off x="767080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0" name="Left Brace 79"/>
          <p:cNvSpPr/>
          <p:nvPr/>
        </p:nvSpPr>
        <p:spPr>
          <a:xfrm rot="16200000">
            <a:off x="7192530" y="4310352"/>
            <a:ext cx="399130" cy="1312028"/>
          </a:xfrm>
          <a:prstGeom prst="leftBrace">
            <a:avLst>
              <a:gd name="adj1" fmla="val 37978"/>
              <a:gd name="adj2" fmla="val 50290"/>
            </a:avLst>
          </a:prstGeom>
          <a:solidFill>
            <a:srgbClr val="FFC9DB"/>
          </a:solidFill>
          <a:ln w="38100">
            <a:solidFill>
              <a:srgbClr val="C0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TextBox 80"/>
          <p:cNvSpPr txBox="1"/>
          <p:nvPr/>
        </p:nvSpPr>
        <p:spPr>
          <a:xfrm>
            <a:off x="6736080" y="4704080"/>
            <a:ext cx="1312029" cy="276999"/>
          </a:xfrm>
          <a:prstGeom prst="rect">
            <a:avLst/>
          </a:prstGeom>
          <a:noFill/>
        </p:spPr>
        <p:txBody>
          <a:bodyPr wrap="square" rtlCol="0">
            <a:spAutoFit/>
          </a:bodyPr>
          <a:lstStyle/>
          <a:p>
            <a:pPr algn="ctr"/>
            <a:r>
              <a:rPr lang="en-US" sz="1200" b="1" dirty="0">
                <a:solidFill>
                  <a:srgbClr val="C00000"/>
                </a:solidFill>
              </a:rPr>
              <a:t>Apostasy Sets In</a:t>
            </a:r>
          </a:p>
        </p:txBody>
      </p:sp>
      <p:sp>
        <p:nvSpPr>
          <p:cNvPr id="60" name="Rectangle 59"/>
          <p:cNvSpPr/>
          <p:nvPr/>
        </p:nvSpPr>
        <p:spPr>
          <a:xfrm>
            <a:off x="7856972" y="2286000"/>
            <a:ext cx="407595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p:cNvCxnSpPr/>
          <p:nvPr/>
        </p:nvCxnSpPr>
        <p:spPr>
          <a:xfrm flipV="1">
            <a:off x="8580120" y="1371601"/>
            <a:ext cx="0" cy="1757671"/>
          </a:xfrm>
          <a:prstGeom prst="straightConnector1">
            <a:avLst/>
          </a:prstGeom>
          <a:ln w="38100">
            <a:solidFill>
              <a:srgbClr val="FFC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8465820" y="1104900"/>
            <a:ext cx="0" cy="1863163"/>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9530539" y="1104901"/>
            <a:ext cx="0" cy="1845296"/>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7848600" y="2286000"/>
            <a:ext cx="0" cy="16331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14278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51</a:t>
            </a:fld>
            <a:endParaRPr lang="en-US"/>
          </a:p>
        </p:txBody>
      </p:sp>
      <p:sp>
        <p:nvSpPr>
          <p:cNvPr id="9" name="Title 1"/>
          <p:cNvSpPr txBox="1">
            <a:spLocks/>
          </p:cNvSpPr>
          <p:nvPr/>
        </p:nvSpPr>
        <p:spPr>
          <a:xfrm>
            <a:off x="304800" y="228600"/>
            <a:ext cx="12192000" cy="869950"/>
          </a:xfrm>
          <a:prstGeom prst="rect">
            <a:avLst/>
          </a:prstGeom>
        </p:spPr>
        <p:txBody>
          <a:bodyPr vert="horz"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b="1" dirty="0">
                <a:ln w="11430">
                  <a:solidFill>
                    <a:schemeClr val="bg2"/>
                  </a:solidFill>
                </a:ln>
                <a:solidFill>
                  <a:schemeClr val="accent2">
                    <a:lumMod val="50000"/>
                  </a:schemeClr>
                </a:solidFill>
                <a:effectLst>
                  <a:outerShdw blurRad="50800" dist="39000" dir="5460000" algn="tl">
                    <a:srgbClr val="000000">
                      <a:alpha val="38000"/>
                    </a:srgbClr>
                  </a:outerShdw>
                </a:effectLst>
              </a:rPr>
              <a:t>785</a:t>
            </a:r>
            <a:r>
              <a:rPr lang="en-US" sz="4300" b="1" dirty="0">
                <a:ln w="11430">
                  <a:solidFill>
                    <a:schemeClr val="bg2"/>
                  </a:solidFill>
                </a:ln>
                <a:solidFill>
                  <a:schemeClr val="accent2">
                    <a:lumMod val="50000"/>
                  </a:schemeClr>
                </a:solidFill>
                <a:effectLst>
                  <a:outerShdw blurRad="50800" dist="39000" dir="5460000" algn="tl">
                    <a:srgbClr val="000000">
                      <a:alpha val="38000"/>
                    </a:srgbClr>
                  </a:outerShdw>
                </a:effectLst>
              </a:rPr>
              <a:t> BC   </a:t>
            </a:r>
            <a:r>
              <a:rPr lang="en-US" sz="4800" b="1" dirty="0">
                <a:ln w="11430">
                  <a:solidFill>
                    <a:schemeClr val="bg2"/>
                  </a:solidFill>
                </a:ln>
                <a:solidFill>
                  <a:srgbClr val="0070C0"/>
                </a:solidFill>
                <a:effectLst>
                  <a:outerShdw blurRad="50800" dist="39000" dir="5460000" algn="tl">
                    <a:srgbClr val="000000">
                      <a:alpha val="38000"/>
                    </a:srgbClr>
                  </a:outerShdw>
                </a:effectLst>
              </a:rPr>
              <a:t>Hosea</a:t>
            </a:r>
            <a:r>
              <a:rPr lang="en-US" sz="4300" b="1" dirty="0">
                <a:ln w="11430">
                  <a:solidFill>
                    <a:schemeClr val="bg2"/>
                  </a:solidFill>
                </a:ln>
                <a:solidFill>
                  <a:srgbClr val="7030A0"/>
                </a:solidFill>
                <a:effectLst>
                  <a:outerShdw blurRad="50800" dist="39000" dir="5460000" algn="tl">
                    <a:srgbClr val="000000">
                      <a:alpha val="38000"/>
                    </a:srgbClr>
                  </a:outerShdw>
                </a:effectLst>
              </a:rPr>
              <a:t>  </a:t>
            </a:r>
            <a:r>
              <a:rPr lang="en-US" sz="3200" b="1" dirty="0">
                <a:ln w="11430">
                  <a:solidFill>
                    <a:schemeClr val="bg2"/>
                  </a:solidFill>
                </a:ln>
                <a:solidFill>
                  <a:schemeClr val="accent2">
                    <a:lumMod val="50000"/>
                  </a:schemeClr>
                </a:solidFill>
                <a:effectLst>
                  <a:outerShdw blurRad="50800" dist="39000" dir="5460000" algn="tl">
                    <a:srgbClr val="000000">
                      <a:alpha val="38000"/>
                    </a:srgbClr>
                  </a:outerShdw>
                </a:effectLst>
              </a:rPr>
              <a:t>(Deals with Apostate Israel ~ 2 years later)</a:t>
            </a:r>
          </a:p>
        </p:txBody>
      </p:sp>
      <p:sp>
        <p:nvSpPr>
          <p:cNvPr id="15" name="Text Placeholder 7"/>
          <p:cNvSpPr txBox="1">
            <a:spLocks/>
          </p:cNvSpPr>
          <p:nvPr/>
        </p:nvSpPr>
        <p:spPr>
          <a:xfrm>
            <a:off x="422475" y="4114800"/>
            <a:ext cx="1828800" cy="2057400"/>
          </a:xfrm>
          <a:prstGeom prst="rect">
            <a:avLst/>
          </a:prstGeom>
          <a:solidFill>
            <a:schemeClr val="accent2"/>
          </a:solidFill>
          <a:scene3d>
            <a:camera prst="orthographicFront"/>
            <a:lightRig rig="threePt" dir="t"/>
          </a:scene3d>
          <a:sp3d>
            <a:bevelT w="152400" h="50800" prst="softRound"/>
          </a:sp3d>
        </p:spPr>
        <p:txBody>
          <a:bodyPr>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2000" b="1" dirty="0">
                <a:solidFill>
                  <a:srgbClr val="002060"/>
                </a:solidFill>
                <a:latin typeface="Comic Sans MS" pitchFamily="66" charset="0"/>
              </a:rPr>
              <a:t>Hosea </a:t>
            </a:r>
            <a:br>
              <a:rPr lang="en-US" sz="2000" b="1" dirty="0">
                <a:solidFill>
                  <a:srgbClr val="002060"/>
                </a:solidFill>
                <a:latin typeface="Comic Sans MS" pitchFamily="66" charset="0"/>
              </a:rPr>
            </a:br>
            <a:r>
              <a:rPr lang="en-US" sz="2000" b="1" dirty="0">
                <a:solidFill>
                  <a:srgbClr val="002060"/>
                </a:solidFill>
                <a:latin typeface="Comic Sans MS" pitchFamily="66" charset="0"/>
              </a:rPr>
              <a:t>Also Has a Warning About</a:t>
            </a:r>
            <a:br>
              <a:rPr lang="en-US" sz="2000" b="1" dirty="0">
                <a:solidFill>
                  <a:srgbClr val="002060"/>
                </a:solidFill>
                <a:latin typeface="Comic Sans MS" pitchFamily="66" charset="0"/>
              </a:rPr>
            </a:br>
            <a:r>
              <a:rPr lang="en-US" sz="2000" b="1" dirty="0">
                <a:solidFill>
                  <a:srgbClr val="002060"/>
                </a:solidFill>
                <a:latin typeface="Comic Sans MS" pitchFamily="66" charset="0"/>
              </a:rPr>
              <a:t>Worship Celebrations</a:t>
            </a:r>
          </a:p>
        </p:txBody>
      </p:sp>
      <p:pic>
        <p:nvPicPr>
          <p:cNvPr id="11" name="Picture 5" descr="C:\Users\Rae\Desktop\hosea edit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33671" y="1681866"/>
            <a:ext cx="1763910" cy="2282065"/>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12" name="Content Placeholder 3"/>
          <p:cNvSpPr>
            <a:spLocks noGrp="1"/>
          </p:cNvSpPr>
          <p:nvPr>
            <p:ph sz="quarter" idx="1"/>
          </p:nvPr>
        </p:nvSpPr>
        <p:spPr>
          <a:xfrm>
            <a:off x="2362200" y="1524000"/>
            <a:ext cx="9753600" cy="3192956"/>
          </a:xfrm>
        </p:spPr>
        <p:txBody>
          <a:bodyPr>
            <a:normAutofit fontScale="92500" lnSpcReduction="10000"/>
            <a:scene3d>
              <a:camera prst="orthographicFront"/>
              <a:lightRig rig="threePt" dir="t"/>
            </a:scene3d>
            <a:sp3d extrusionH="57150">
              <a:bevelT w="38100" h="38100"/>
            </a:sp3d>
          </a:bodyPr>
          <a:lstStyle/>
          <a:p>
            <a:pPr>
              <a:lnSpc>
                <a:spcPct val="150000"/>
              </a:lnSpc>
              <a:buFont typeface="Wingdings" pitchFamily="2" charset="2"/>
              <a:buChar char="§"/>
            </a:pPr>
            <a:r>
              <a:rPr lang="en-US" sz="2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Yahuah gives Hosea counsel for Israel about 84 years </a:t>
            </a:r>
            <a:r>
              <a:rPr lang="en-US" sz="2600" b="1" u="sng"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before</a:t>
            </a:r>
            <a:r>
              <a:rPr lang="en-US" sz="2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Hezekiah’s sundial miracle.</a:t>
            </a:r>
            <a:endParaRPr lang="en-US" sz="9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pPr>
              <a:lnSpc>
                <a:spcPct val="150000"/>
              </a:lnSpc>
              <a:buFont typeface="Wingdings" pitchFamily="2" charset="2"/>
              <a:buChar char="§"/>
            </a:pPr>
            <a:r>
              <a:rPr lang="en-US" sz="2600" b="1" dirty="0">
                <a:solidFill>
                  <a:srgbClr val="FFC1C1"/>
                </a:solidFill>
              </a:rPr>
              <a:t>There is definitely a huge problem with apostasy in Israel.</a:t>
            </a:r>
          </a:p>
          <a:p>
            <a:pPr>
              <a:lnSpc>
                <a:spcPct val="150000"/>
              </a:lnSpc>
              <a:buFont typeface="Wingdings" pitchFamily="2" charset="2"/>
              <a:buChar char="§"/>
            </a:pPr>
            <a:r>
              <a:rPr lang="en-US" sz="3100" b="1" dirty="0">
                <a:solidFill>
                  <a:srgbClr val="ACDED8"/>
                </a:solidFill>
              </a:rPr>
              <a:t>Will Yahuah’s people heed Hosea’s warning about</a:t>
            </a:r>
            <a:r>
              <a:rPr lang="en-US" sz="2600" b="1" dirty="0">
                <a:solidFill>
                  <a:srgbClr val="ACDED8"/>
                </a:solidFill>
              </a:rPr>
              <a:t> </a:t>
            </a:r>
            <a:br>
              <a:rPr lang="en-US" sz="2600" b="1" dirty="0">
                <a:solidFill>
                  <a:srgbClr val="ACDED8"/>
                </a:solidFill>
              </a:rPr>
            </a:br>
            <a:r>
              <a:rPr lang="en-US" sz="3500" b="1" u="sng" dirty="0">
                <a:ln>
                  <a:solidFill>
                    <a:schemeClr val="tx1"/>
                  </a:solidFill>
                </a:ln>
                <a:solidFill>
                  <a:srgbClr val="FF0000"/>
                </a:solidFill>
              </a:rPr>
              <a:t>her</a:t>
            </a:r>
            <a:r>
              <a:rPr lang="en-US" sz="3500" b="1" dirty="0">
                <a:solidFill>
                  <a:srgbClr val="ACDED8"/>
                </a:solidFill>
              </a:rPr>
              <a:t> </a:t>
            </a:r>
            <a:r>
              <a:rPr lang="en-US" sz="3500" b="1" dirty="0">
                <a:ln>
                  <a:solidFill>
                    <a:schemeClr val="tx1"/>
                  </a:solidFill>
                </a:ln>
                <a:solidFill>
                  <a:srgbClr val="FF0000"/>
                </a:solidFill>
              </a:rPr>
              <a:t>new moons</a:t>
            </a:r>
            <a:r>
              <a:rPr lang="en-US" sz="3500" b="1" dirty="0">
                <a:solidFill>
                  <a:srgbClr val="ACDED8"/>
                </a:solidFill>
              </a:rPr>
              <a:t> – the “qualifier” in this verse?</a:t>
            </a:r>
          </a:p>
          <a:p>
            <a:pPr marL="0" indent="0">
              <a:buNone/>
            </a:pPr>
            <a:endParaRPr lang="en-US" dirty="0"/>
          </a:p>
          <a:p>
            <a:pPr marL="0" indent="0">
              <a:buNone/>
            </a:pPr>
            <a:endParaRPr lang="en-US" dirty="0"/>
          </a:p>
          <a:p>
            <a:pPr marL="0" lvl="0" indent="0">
              <a:buNone/>
            </a:pPr>
            <a:endParaRPr lang="en-US" dirty="0">
              <a:latin typeface="Cordia New" pitchFamily="34" charset="-34"/>
              <a:cs typeface="Cordia New" pitchFamily="34" charset="-34"/>
            </a:endParaRPr>
          </a:p>
        </p:txBody>
      </p:sp>
      <p:sp>
        <p:nvSpPr>
          <p:cNvPr id="14" name="Content Placeholder 3"/>
          <p:cNvSpPr txBox="1">
            <a:spLocks/>
          </p:cNvSpPr>
          <p:nvPr/>
        </p:nvSpPr>
        <p:spPr>
          <a:xfrm>
            <a:off x="3619500" y="4650208"/>
            <a:ext cx="7391400" cy="2055392"/>
          </a:xfrm>
          <a:prstGeom prst="rect">
            <a:avLst/>
          </a:prstGeom>
          <a:gradFill>
            <a:gsLst>
              <a:gs pos="0">
                <a:srgbClr val="000000"/>
              </a:gs>
              <a:gs pos="20000">
                <a:srgbClr val="000040"/>
              </a:gs>
              <a:gs pos="50000">
                <a:srgbClr val="400040"/>
              </a:gs>
              <a:gs pos="75000">
                <a:srgbClr val="8F0040"/>
              </a:gs>
              <a:gs pos="89999">
                <a:srgbClr val="F27300"/>
              </a:gs>
              <a:gs pos="100000">
                <a:srgbClr val="FFBF00"/>
              </a:gs>
            </a:gsLst>
            <a:lin ang="16200000" scaled="0"/>
          </a:gradFill>
          <a:ln w="76200">
            <a:solidFill>
              <a:schemeClr val="accent4">
                <a:lumMod val="75000"/>
              </a:schemeClr>
            </a:solidFill>
          </a:ln>
          <a:scene3d>
            <a:camera prst="orthographicFront"/>
            <a:lightRig rig="threePt" dir="t"/>
          </a:scene3d>
          <a:sp3d>
            <a:bevelT/>
          </a:sp3d>
        </p:spPr>
        <p:txBody>
          <a:bodyPr vert="horz">
            <a:normAutofit lnSpcReduction="10000"/>
            <a:sp3d extrusionH="57150">
              <a:bevelT w="38100" h="38100" prst="angle"/>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itchFamily="2" charset="2"/>
              <a:buChar char="§"/>
            </a:pPr>
            <a:r>
              <a:rPr lang="en-US" sz="2400" b="1" dirty="0">
                <a:solidFill>
                  <a:srgbClr val="D8BEEC"/>
                </a:solidFill>
              </a:rPr>
              <a:t>Hosea 2:11   </a:t>
            </a:r>
            <a:r>
              <a:rPr lang="en-US" sz="2400" b="1" dirty="0">
                <a:solidFill>
                  <a:schemeClr val="accent4">
                    <a:lumMod val="20000"/>
                    <a:lumOff val="80000"/>
                  </a:schemeClr>
                </a:solidFill>
                <a:effectLst>
                  <a:outerShdw blurRad="69850" dist="43180" dir="5400000" sx="0" sy="0">
                    <a:srgbClr val="000000">
                      <a:alpha val="65000"/>
                    </a:srgbClr>
                  </a:outerShdw>
                </a:effectLst>
              </a:rPr>
              <a:t>I  [Yahuah]  will also cause all </a:t>
            </a:r>
            <a:br>
              <a:rPr lang="en-US" sz="2400" b="1" dirty="0">
                <a:solidFill>
                  <a:schemeClr val="accent4">
                    <a:lumMod val="20000"/>
                    <a:lumOff val="80000"/>
                  </a:schemeClr>
                </a:solidFill>
                <a:effectLst>
                  <a:outerShdw blurRad="69850" dist="43180" dir="5400000" sx="0" sy="0">
                    <a:srgbClr val="000000">
                      <a:alpha val="65000"/>
                    </a:srgbClr>
                  </a:outerShdw>
                </a:effectLst>
              </a:rPr>
            </a:br>
            <a:r>
              <a:rPr lang="en-US" sz="2400" b="1" u="sng" dirty="0">
                <a:solidFill>
                  <a:srgbClr val="92D050"/>
                </a:solidFill>
                <a:effectLst>
                  <a:outerShdw blurRad="69850" dist="43180" dir="5400000" sx="0" sy="0">
                    <a:srgbClr val="000000">
                      <a:alpha val="65000"/>
                    </a:srgbClr>
                  </a:outerShdw>
                </a:effectLst>
              </a:rPr>
              <a:t>her</a:t>
            </a:r>
            <a:r>
              <a:rPr lang="en-US" sz="2400" b="1" dirty="0">
                <a:solidFill>
                  <a:schemeClr val="accent4">
                    <a:lumMod val="20000"/>
                    <a:lumOff val="80000"/>
                  </a:schemeClr>
                </a:solidFill>
                <a:effectLst>
                  <a:outerShdw blurRad="69850" dist="43180" dir="5400000" sx="0" sy="0">
                    <a:srgbClr val="000000">
                      <a:alpha val="65000"/>
                    </a:srgbClr>
                  </a:outerShdw>
                </a:effectLst>
              </a:rPr>
              <a:t> mirth </a:t>
            </a:r>
            <a:r>
              <a:rPr lang="en-US" sz="2000" b="1" dirty="0">
                <a:solidFill>
                  <a:schemeClr val="accent4">
                    <a:lumMod val="20000"/>
                    <a:lumOff val="80000"/>
                  </a:schemeClr>
                </a:solidFill>
                <a:effectLst>
                  <a:outerShdw blurRad="69850" dist="43180" dir="5400000" sx="0" sy="0">
                    <a:srgbClr val="000000">
                      <a:alpha val="65000"/>
                    </a:srgbClr>
                  </a:outerShdw>
                </a:effectLst>
              </a:rPr>
              <a:t>[joy] </a:t>
            </a:r>
            <a:r>
              <a:rPr lang="en-US" sz="2400" b="1" dirty="0">
                <a:solidFill>
                  <a:schemeClr val="accent4">
                    <a:lumMod val="20000"/>
                    <a:lumOff val="80000"/>
                  </a:schemeClr>
                </a:solidFill>
                <a:effectLst>
                  <a:outerShdw blurRad="69850" dist="43180" dir="5400000" sx="0" sy="0">
                    <a:srgbClr val="000000">
                      <a:alpha val="65000"/>
                    </a:srgbClr>
                  </a:outerShdw>
                </a:effectLst>
              </a:rPr>
              <a:t>to cease,</a:t>
            </a:r>
            <a:r>
              <a:rPr lang="en-US" sz="2400" dirty="0">
                <a:solidFill>
                  <a:schemeClr val="accent4">
                    <a:lumMod val="20000"/>
                    <a:lumOff val="80000"/>
                  </a:schemeClr>
                </a:solidFill>
              </a:rPr>
              <a:t> </a:t>
            </a:r>
            <a:r>
              <a:rPr lang="en-US" sz="3600" b="1" u="sng" dirty="0">
                <a:solidFill>
                  <a:srgbClr val="92D050"/>
                </a:solidFill>
                <a:effectLst>
                  <a:outerShdw blurRad="69850" dist="43180" dir="5400000" sx="0" sy="0">
                    <a:srgbClr val="000000">
                      <a:alpha val="65000"/>
                    </a:srgbClr>
                  </a:outerShdw>
                </a:effectLst>
              </a:rPr>
              <a:t>her</a:t>
            </a:r>
            <a:r>
              <a:rPr lang="en-US" sz="2400" b="1" dirty="0">
                <a:solidFill>
                  <a:srgbClr val="92D050"/>
                </a:solidFill>
                <a:effectLst>
                  <a:outerShdw blurRad="69850" dist="43180" dir="5400000" sx="0" sy="0">
                    <a:srgbClr val="000000">
                      <a:alpha val="65000"/>
                    </a:srgbClr>
                  </a:outerShdw>
                </a:effectLst>
              </a:rPr>
              <a:t> </a:t>
            </a:r>
            <a:r>
              <a:rPr lang="en-US" sz="2400" b="1" u="sng" dirty="0">
                <a:solidFill>
                  <a:srgbClr val="92D050"/>
                </a:solidFill>
                <a:effectLst>
                  <a:outerShdw blurRad="69850" dist="43180" dir="5400000" sx="0" sy="0">
                    <a:srgbClr val="000000">
                      <a:alpha val="65000"/>
                    </a:srgbClr>
                  </a:outerShdw>
                </a:effectLst>
              </a:rPr>
              <a:t>feast</a:t>
            </a:r>
            <a:r>
              <a:rPr lang="en-US" sz="2400" b="1" dirty="0">
                <a:solidFill>
                  <a:srgbClr val="92D050"/>
                </a:solidFill>
                <a:effectLst>
                  <a:outerShdw blurRad="69850" dist="43180" dir="5400000" sx="0" sy="0">
                    <a:srgbClr val="000000">
                      <a:alpha val="65000"/>
                    </a:srgbClr>
                  </a:outerShdw>
                </a:effectLst>
              </a:rPr>
              <a:t> </a:t>
            </a:r>
            <a:r>
              <a:rPr lang="en-US" sz="2400" b="1" u="sng" dirty="0">
                <a:solidFill>
                  <a:srgbClr val="92D050"/>
                </a:solidFill>
                <a:effectLst>
                  <a:outerShdw blurRad="69850" dist="43180" dir="5400000" sx="0" sy="0">
                    <a:srgbClr val="000000">
                      <a:alpha val="65000"/>
                    </a:srgbClr>
                  </a:outerShdw>
                </a:effectLst>
              </a:rPr>
              <a:t>days</a:t>
            </a:r>
            <a:r>
              <a:rPr lang="en-US" sz="2400" b="1" dirty="0">
                <a:solidFill>
                  <a:srgbClr val="92D050"/>
                </a:solidFill>
                <a:effectLst>
                  <a:outerShdw blurRad="69850" dist="43180" dir="5400000" sx="0" sy="0">
                    <a:srgbClr val="000000">
                      <a:alpha val="65000"/>
                    </a:srgbClr>
                  </a:outerShdw>
                </a:effectLst>
              </a:rPr>
              <a:t>, </a:t>
            </a:r>
            <a:br>
              <a:rPr lang="en-US" sz="2400" b="1" dirty="0">
                <a:solidFill>
                  <a:srgbClr val="92D050"/>
                </a:solidFill>
                <a:effectLst>
                  <a:outerShdw blurRad="69850" dist="43180" dir="5400000" sx="0" sy="0">
                    <a:srgbClr val="000000">
                      <a:alpha val="65000"/>
                    </a:srgbClr>
                  </a:outerShdw>
                </a:effectLst>
              </a:rPr>
            </a:br>
            <a:r>
              <a:rPr lang="en-US" sz="3600" b="1" u="sng" dirty="0">
                <a:solidFill>
                  <a:srgbClr val="92D050"/>
                </a:solidFill>
                <a:effectLst>
                  <a:outerShdw blurRad="69850" dist="43180" dir="5400000" sx="0" sy="0">
                    <a:srgbClr val="000000">
                      <a:alpha val="65000"/>
                    </a:srgbClr>
                  </a:outerShdw>
                </a:effectLst>
              </a:rPr>
              <a:t>her</a:t>
            </a:r>
            <a:r>
              <a:rPr lang="en-US" sz="2400" b="1" dirty="0">
                <a:solidFill>
                  <a:schemeClr val="accent4">
                    <a:lumMod val="20000"/>
                    <a:lumOff val="80000"/>
                  </a:schemeClr>
                </a:solidFill>
                <a:effectLst>
                  <a:outerShdw blurRad="69850" dist="43180" dir="5400000" sx="0" sy="0">
                    <a:srgbClr val="000000">
                      <a:alpha val="65000"/>
                    </a:srgbClr>
                  </a:outerShdw>
                </a:effectLst>
              </a:rPr>
              <a:t> </a:t>
            </a:r>
            <a:r>
              <a:rPr lang="en-US" sz="2400" b="1" dirty="0">
                <a:solidFill>
                  <a:srgbClr val="FF0000"/>
                </a:solidFill>
                <a:effectLst>
                  <a:outerShdw blurRad="69850" dist="43180" dir="5400000" sx="0" sy="0">
                    <a:srgbClr val="000000">
                      <a:alpha val="65000"/>
                    </a:srgbClr>
                  </a:outerShdw>
                </a:effectLst>
              </a:rPr>
              <a:t>NEW MOONS </a:t>
            </a:r>
            <a:r>
              <a:rPr lang="en-US" sz="2400" b="1" dirty="0">
                <a:solidFill>
                  <a:schemeClr val="accent4">
                    <a:lumMod val="20000"/>
                    <a:lumOff val="80000"/>
                  </a:schemeClr>
                </a:solidFill>
              </a:rPr>
              <a:t>[H2320 &lt;</a:t>
            </a:r>
            <a:r>
              <a:rPr lang="en-US" sz="2400" b="1" dirty="0" err="1">
                <a:solidFill>
                  <a:schemeClr val="accent4">
                    <a:lumMod val="20000"/>
                    <a:lumOff val="80000"/>
                  </a:schemeClr>
                </a:solidFill>
              </a:rPr>
              <a:t>chodesh</a:t>
            </a:r>
            <a:r>
              <a:rPr lang="en-US" sz="2400" b="1" dirty="0">
                <a:solidFill>
                  <a:schemeClr val="accent4">
                    <a:lumMod val="20000"/>
                    <a:lumOff val="80000"/>
                  </a:schemeClr>
                </a:solidFill>
              </a:rPr>
              <a:t>&gt;]</a:t>
            </a:r>
            <a:r>
              <a:rPr lang="en-US" sz="2400" dirty="0">
                <a:solidFill>
                  <a:schemeClr val="accent4">
                    <a:lumMod val="20000"/>
                    <a:lumOff val="80000"/>
                  </a:schemeClr>
                </a:solidFill>
              </a:rPr>
              <a:t>, </a:t>
            </a:r>
            <a:r>
              <a:rPr lang="en-US" sz="2400" b="1" dirty="0">
                <a:solidFill>
                  <a:schemeClr val="accent4">
                    <a:lumMod val="20000"/>
                    <a:lumOff val="80000"/>
                  </a:schemeClr>
                </a:solidFill>
                <a:effectLst>
                  <a:outerShdw blurRad="69850" dist="43180" dir="5400000" sx="0" sy="0">
                    <a:srgbClr val="000000">
                      <a:alpha val="65000"/>
                    </a:srgbClr>
                  </a:outerShdw>
                </a:effectLst>
              </a:rPr>
              <a:t>and </a:t>
            </a:r>
            <a:br>
              <a:rPr lang="en-US" sz="2400" b="1" dirty="0">
                <a:solidFill>
                  <a:schemeClr val="accent4">
                    <a:lumMod val="20000"/>
                    <a:lumOff val="80000"/>
                  </a:schemeClr>
                </a:solidFill>
                <a:effectLst>
                  <a:outerShdw blurRad="69850" dist="43180" dir="5400000" sx="0" sy="0">
                    <a:srgbClr val="000000">
                      <a:alpha val="65000"/>
                    </a:srgbClr>
                  </a:outerShdw>
                </a:effectLst>
              </a:rPr>
            </a:br>
            <a:r>
              <a:rPr lang="en-US" sz="3600" b="1" u="sng" dirty="0">
                <a:solidFill>
                  <a:srgbClr val="92D050"/>
                </a:solidFill>
                <a:effectLst>
                  <a:outerShdw blurRad="69850" dist="43180" dir="5400000" sx="0" sy="0">
                    <a:srgbClr val="000000">
                      <a:alpha val="65000"/>
                    </a:srgbClr>
                  </a:outerShdw>
                </a:effectLst>
              </a:rPr>
              <a:t>her</a:t>
            </a:r>
            <a:r>
              <a:rPr lang="en-US" sz="2400" b="1" dirty="0">
                <a:solidFill>
                  <a:srgbClr val="00B0F0"/>
                </a:solidFill>
                <a:effectLst>
                  <a:outerShdw blurRad="69850" dist="43180" dir="5400000" sx="0" sy="0">
                    <a:srgbClr val="000000">
                      <a:alpha val="65000"/>
                    </a:srgbClr>
                  </a:outerShdw>
                </a:effectLst>
              </a:rPr>
              <a:t> </a:t>
            </a:r>
            <a:r>
              <a:rPr lang="en-US" sz="2400" b="1" u="sng" dirty="0">
                <a:solidFill>
                  <a:srgbClr val="00B0F0"/>
                </a:solidFill>
                <a:effectLst>
                  <a:outerShdw blurRad="69850" dist="43180" dir="5400000" sx="0" sy="0">
                    <a:srgbClr val="000000">
                      <a:alpha val="65000"/>
                    </a:srgbClr>
                  </a:outerShdw>
                </a:effectLst>
              </a:rPr>
              <a:t>sabbaths</a:t>
            </a:r>
            <a:r>
              <a:rPr lang="en-US" sz="2400" b="1" dirty="0">
                <a:solidFill>
                  <a:srgbClr val="00B0F0"/>
                </a:solidFill>
                <a:effectLst>
                  <a:outerShdw blurRad="69850" dist="43180" dir="5400000" sx="0" sy="0">
                    <a:srgbClr val="000000">
                      <a:alpha val="65000"/>
                    </a:srgbClr>
                  </a:outerShdw>
                </a:effectLst>
              </a:rPr>
              <a:t>, </a:t>
            </a:r>
            <a:r>
              <a:rPr lang="en-US" sz="2400" b="1" dirty="0">
                <a:solidFill>
                  <a:schemeClr val="accent4">
                    <a:lumMod val="20000"/>
                    <a:lumOff val="80000"/>
                  </a:schemeClr>
                </a:solidFill>
                <a:effectLst>
                  <a:outerShdw blurRad="69850" dist="43180" dir="5400000" sx="0" sy="0">
                    <a:srgbClr val="000000">
                      <a:alpha val="65000"/>
                    </a:srgbClr>
                  </a:outerShdw>
                </a:effectLst>
              </a:rPr>
              <a:t>and all  </a:t>
            </a:r>
            <a:r>
              <a:rPr lang="en-US" sz="3600" b="1" u="sng" dirty="0">
                <a:solidFill>
                  <a:srgbClr val="92D050"/>
                </a:solidFill>
                <a:effectLst>
                  <a:outerShdw blurRad="69850" dist="43180" dir="5400000" sx="0" sy="0">
                    <a:srgbClr val="000000">
                      <a:alpha val="65000"/>
                    </a:srgbClr>
                  </a:outerShdw>
                </a:effectLst>
              </a:rPr>
              <a:t>her</a:t>
            </a:r>
            <a:r>
              <a:rPr lang="en-US" sz="2400" b="1" dirty="0">
                <a:solidFill>
                  <a:srgbClr val="92D050"/>
                </a:solidFill>
                <a:effectLst>
                  <a:outerShdw blurRad="69850" dist="43180" dir="5400000" sx="0" sy="0">
                    <a:srgbClr val="000000">
                      <a:alpha val="65000"/>
                    </a:srgbClr>
                  </a:outerShdw>
                </a:effectLst>
              </a:rPr>
              <a:t> solemn feasts.</a:t>
            </a:r>
            <a:endParaRPr lang="en-US" dirty="0">
              <a:latin typeface="Cordia New" pitchFamily="34" charset="-34"/>
              <a:cs typeface="Cordia New" pitchFamily="34" charset="-34"/>
            </a:endParaRPr>
          </a:p>
        </p:txBody>
      </p:sp>
      <p:pic>
        <p:nvPicPr>
          <p:cNvPr id="10" name="Picture 2" descr="C:\Users\Rae\Desktop\gold star 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693539">
            <a:off x="36595" y="3507539"/>
            <a:ext cx="1016000" cy="912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50253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up)">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fade">
                                      <p:cBhvr>
                                        <p:cTn id="19" dur="1000"/>
                                        <p:tgtEl>
                                          <p:spTgt spid="12">
                                            <p:txEl>
                                              <p:pRg st="2" end="2"/>
                                            </p:txEl>
                                          </p:spTgt>
                                        </p:tgtEl>
                                      </p:cBhvr>
                                    </p:animEffect>
                                    <p:anim calcmode="lin" valueType="num">
                                      <p:cBhvr>
                                        <p:cTn id="20"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52</a:t>
            </a:fld>
            <a:endParaRPr lang="en-US"/>
          </a:p>
        </p:txBody>
      </p:sp>
      <p:sp>
        <p:nvSpPr>
          <p:cNvPr id="9" name="Title 1"/>
          <p:cNvSpPr txBox="1">
            <a:spLocks/>
          </p:cNvSpPr>
          <p:nvPr/>
        </p:nvSpPr>
        <p:spPr>
          <a:xfrm>
            <a:off x="685800" y="228600"/>
            <a:ext cx="11811000" cy="869950"/>
          </a:xfrm>
          <a:prstGeom prst="rect">
            <a:avLst/>
          </a:prstGeom>
        </p:spPr>
        <p:txBody>
          <a:bodyPr vert="horz"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4800" b="1" dirty="0">
                <a:ln w="11430">
                  <a:solidFill>
                    <a:schemeClr val="bg2"/>
                  </a:solidFill>
                </a:ln>
                <a:solidFill>
                  <a:schemeClr val="accent2">
                    <a:lumMod val="50000"/>
                  </a:schemeClr>
                </a:solidFill>
                <a:effectLst>
                  <a:outerShdw blurRad="50800" dist="39000" dir="5460000" algn="tl">
                    <a:srgbClr val="000000">
                      <a:alpha val="38000"/>
                    </a:srgbClr>
                  </a:outerShdw>
                </a:effectLst>
              </a:rPr>
              <a:t>785</a:t>
            </a:r>
            <a:r>
              <a:rPr lang="en-US" sz="4300" b="1" dirty="0">
                <a:ln w="11430">
                  <a:solidFill>
                    <a:schemeClr val="bg2"/>
                  </a:solidFill>
                </a:ln>
                <a:solidFill>
                  <a:schemeClr val="accent2">
                    <a:lumMod val="50000"/>
                  </a:schemeClr>
                </a:solidFill>
                <a:effectLst>
                  <a:outerShdw blurRad="50800" dist="39000" dir="5460000" algn="tl">
                    <a:srgbClr val="000000">
                      <a:alpha val="38000"/>
                    </a:srgbClr>
                  </a:outerShdw>
                </a:effectLst>
              </a:rPr>
              <a:t> BC   </a:t>
            </a:r>
            <a:r>
              <a:rPr lang="en-US" sz="5400" b="1" dirty="0">
                <a:ln w="11430">
                  <a:solidFill>
                    <a:schemeClr val="bg2"/>
                  </a:solidFill>
                </a:ln>
                <a:solidFill>
                  <a:srgbClr val="0070C0"/>
                </a:solidFill>
                <a:effectLst>
                  <a:outerShdw blurRad="50800" dist="39000" dir="5460000" algn="tl">
                    <a:srgbClr val="000000">
                      <a:alpha val="38000"/>
                    </a:srgbClr>
                  </a:outerShdw>
                </a:effectLst>
              </a:rPr>
              <a:t>Hosea</a:t>
            </a:r>
            <a:r>
              <a:rPr lang="en-US" sz="4300" b="1" dirty="0">
                <a:ln w="11430">
                  <a:solidFill>
                    <a:schemeClr val="bg2"/>
                  </a:solidFill>
                </a:ln>
                <a:solidFill>
                  <a:srgbClr val="7030A0"/>
                </a:solidFill>
                <a:effectLst>
                  <a:outerShdw blurRad="50800" dist="39000" dir="5460000" algn="tl">
                    <a:srgbClr val="000000">
                      <a:alpha val="38000"/>
                    </a:srgbClr>
                  </a:outerShdw>
                </a:effectLst>
              </a:rPr>
              <a:t>  </a:t>
            </a:r>
            <a:r>
              <a:rPr lang="en-US" sz="3200" b="1" dirty="0">
                <a:ln w="11430">
                  <a:solidFill>
                    <a:schemeClr val="bg2"/>
                  </a:solidFill>
                </a:ln>
                <a:solidFill>
                  <a:schemeClr val="accent2">
                    <a:lumMod val="50000"/>
                  </a:schemeClr>
                </a:solidFill>
                <a:effectLst>
                  <a:outerShdw blurRad="50800" dist="39000" dir="5460000" algn="tl">
                    <a:srgbClr val="000000">
                      <a:alpha val="38000"/>
                    </a:srgbClr>
                  </a:outerShdw>
                </a:effectLst>
              </a:rPr>
              <a:t>(Apostate Israel’s </a:t>
            </a:r>
            <a:r>
              <a:rPr lang="en-US" sz="3200" b="1" dirty="0">
                <a:ln w="11430">
                  <a:solidFill>
                    <a:srgbClr val="B83D68"/>
                  </a:solidFill>
                </a:ln>
                <a:solidFill>
                  <a:srgbClr val="FF0000"/>
                </a:solidFill>
                <a:effectLst>
                  <a:outerShdw blurRad="50800" dist="39000" dir="5460000" algn="tl">
                    <a:srgbClr val="000000">
                      <a:alpha val="38000"/>
                    </a:srgbClr>
                  </a:outerShdw>
                </a:effectLst>
              </a:rPr>
              <a:t>“new moons”</a:t>
            </a:r>
            <a:r>
              <a:rPr lang="en-US" sz="3200" b="1" dirty="0">
                <a:ln w="11430">
                  <a:solidFill>
                    <a:schemeClr val="bg2"/>
                  </a:solidFill>
                </a:ln>
                <a:solidFill>
                  <a:schemeClr val="accent2">
                    <a:lumMod val="50000"/>
                  </a:schemeClr>
                </a:solidFill>
                <a:effectLst>
                  <a:outerShdw blurRad="50800" dist="39000" dir="5460000" algn="tl">
                    <a:srgbClr val="000000">
                      <a:alpha val="38000"/>
                    </a:srgbClr>
                  </a:outerShdw>
                </a:effectLst>
              </a:rPr>
              <a:t>)</a:t>
            </a:r>
          </a:p>
        </p:txBody>
      </p:sp>
      <p:pic>
        <p:nvPicPr>
          <p:cNvPr id="11" name="Picture 5" descr="C:\Users\Rae\Desktop\hosea edit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21785" y="1801714"/>
            <a:ext cx="1763910" cy="2282065"/>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13" name="Rectangle 12"/>
          <p:cNvSpPr/>
          <p:nvPr/>
        </p:nvSpPr>
        <p:spPr>
          <a:xfrm>
            <a:off x="2514600" y="1676400"/>
            <a:ext cx="9067799" cy="2123658"/>
          </a:xfrm>
          <a:prstGeom prst="rect">
            <a:avLst/>
          </a:prstGeom>
          <a:gradFill>
            <a:gsLst>
              <a:gs pos="0">
                <a:srgbClr val="000000"/>
              </a:gs>
              <a:gs pos="20000">
                <a:srgbClr val="000040"/>
              </a:gs>
              <a:gs pos="50000">
                <a:srgbClr val="400040"/>
              </a:gs>
              <a:gs pos="75000">
                <a:srgbClr val="8F0040"/>
              </a:gs>
              <a:gs pos="89999">
                <a:srgbClr val="F27300"/>
              </a:gs>
              <a:gs pos="100000">
                <a:srgbClr val="FFBF00"/>
              </a:gs>
            </a:gsLst>
            <a:lin ang="5400000" scaled="0"/>
          </a:gradFill>
          <a:ln w="76200">
            <a:solidFill>
              <a:schemeClr val="accent4">
                <a:lumMod val="75000"/>
              </a:schemeClr>
            </a:solidFill>
          </a:ln>
          <a:scene3d>
            <a:camera prst="orthographicFront"/>
            <a:lightRig rig="soft" dir="t">
              <a:rot lat="0" lon="0" rev="10800000"/>
            </a:lightRig>
          </a:scene3d>
          <a:sp3d>
            <a:bevelT/>
          </a:sp3d>
        </p:spPr>
        <p:txBody>
          <a:bodyPr wrap="square" lIns="91440" tIns="45720" rIns="91440" bIns="45720">
            <a:spAutoFit/>
            <a:sp3d>
              <a:bevelT w="27940" h="12700"/>
              <a:contourClr>
                <a:srgbClr val="DDDDDD"/>
              </a:contourClr>
            </a:sp3d>
          </a:bodyPr>
          <a:lstStyle/>
          <a:p>
            <a:pPr algn="ctr"/>
            <a:r>
              <a:rPr lang="en-US" sz="4400" b="1" cap="none" spc="150" dirty="0">
                <a:ln w="11430"/>
                <a:solidFill>
                  <a:schemeClr val="accent4">
                    <a:lumMod val="75000"/>
                  </a:schemeClr>
                </a:solidFill>
                <a:effectLst>
                  <a:outerShdw blurRad="38100" dist="38100" dir="2700000" algn="tl">
                    <a:srgbClr val="000000">
                      <a:alpha val="43137"/>
                    </a:srgbClr>
                  </a:outerShdw>
                </a:effectLst>
              </a:rPr>
              <a:t>In Hosea 2:11 “</a:t>
            </a:r>
            <a:r>
              <a:rPr lang="en-US" sz="4400" b="1" u="sng" cap="none" spc="150" dirty="0">
                <a:ln w="11430"/>
                <a:solidFill>
                  <a:schemeClr val="accent4">
                    <a:lumMod val="20000"/>
                    <a:lumOff val="80000"/>
                  </a:schemeClr>
                </a:solidFill>
                <a:effectLst>
                  <a:outerShdw blurRad="38100" dist="38100" dir="2700000" algn="tl">
                    <a:srgbClr val="000000">
                      <a:alpha val="43137"/>
                    </a:srgbClr>
                  </a:outerShdw>
                </a:effectLst>
              </a:rPr>
              <a:t>her</a:t>
            </a:r>
            <a:r>
              <a:rPr lang="en-US" sz="4400" b="1" cap="none" spc="150" dirty="0">
                <a:ln w="11430"/>
                <a:solidFill>
                  <a:schemeClr val="accent4">
                    <a:lumMod val="75000"/>
                  </a:schemeClr>
                </a:solidFill>
                <a:effectLst>
                  <a:outerShdw blurRad="38100" dist="38100" dir="2700000" algn="tl">
                    <a:srgbClr val="000000">
                      <a:alpha val="43137"/>
                    </a:srgbClr>
                  </a:outerShdw>
                </a:effectLst>
              </a:rPr>
              <a:t> </a:t>
            </a:r>
            <a:r>
              <a:rPr lang="en-US" sz="4400" b="1" cap="none" spc="150" dirty="0">
                <a:ln w="11430"/>
                <a:solidFill>
                  <a:srgbClr val="FF0000"/>
                </a:solidFill>
                <a:effectLst>
                  <a:outerShdw blurRad="38100" dist="38100" dir="2700000" algn="tl">
                    <a:srgbClr val="000000">
                      <a:alpha val="43137"/>
                    </a:srgbClr>
                  </a:outerShdw>
                </a:effectLst>
              </a:rPr>
              <a:t>new moons</a:t>
            </a:r>
            <a:r>
              <a:rPr lang="en-US" sz="4400" b="1" cap="none" spc="150" dirty="0">
                <a:ln w="11430"/>
                <a:solidFill>
                  <a:schemeClr val="accent4">
                    <a:lumMod val="75000"/>
                  </a:schemeClr>
                </a:solidFill>
                <a:effectLst>
                  <a:outerShdw blurRad="38100" dist="38100" dir="2700000" algn="tl">
                    <a:srgbClr val="000000">
                      <a:alpha val="43137"/>
                    </a:srgbClr>
                  </a:outerShdw>
                </a:effectLst>
              </a:rPr>
              <a:t>”</a:t>
            </a:r>
            <a:br>
              <a:rPr lang="en-US" sz="4400" b="1" cap="none" spc="150" dirty="0">
                <a:ln w="11430"/>
                <a:solidFill>
                  <a:schemeClr val="accent4">
                    <a:lumMod val="75000"/>
                  </a:schemeClr>
                </a:solidFill>
                <a:effectLst>
                  <a:outerShdw blurRad="38100" dist="38100" dir="2700000" algn="tl">
                    <a:srgbClr val="000000">
                      <a:alpha val="43137"/>
                    </a:srgbClr>
                  </a:outerShdw>
                </a:effectLst>
              </a:rPr>
            </a:br>
            <a:r>
              <a:rPr lang="en-US" sz="4400" b="1" cap="none" spc="150" dirty="0">
                <a:ln w="11430"/>
                <a:solidFill>
                  <a:schemeClr val="accent4">
                    <a:lumMod val="75000"/>
                  </a:schemeClr>
                </a:solidFill>
                <a:effectLst>
                  <a:outerShdw blurRad="38100" dist="38100" dir="2700000" algn="tl">
                    <a:srgbClr val="000000">
                      <a:alpha val="43137"/>
                    </a:srgbClr>
                  </a:outerShdw>
                </a:effectLst>
              </a:rPr>
              <a:t>is in full opposition with the </a:t>
            </a:r>
            <a:br>
              <a:rPr lang="en-US" sz="4400" b="1" cap="none" spc="150" dirty="0">
                <a:ln w="11430"/>
                <a:solidFill>
                  <a:schemeClr val="accent4">
                    <a:lumMod val="75000"/>
                  </a:schemeClr>
                </a:solidFill>
                <a:effectLst>
                  <a:outerShdw blurRad="38100" dist="38100" dir="2700000" algn="tl">
                    <a:srgbClr val="000000">
                      <a:alpha val="43137"/>
                    </a:srgbClr>
                  </a:outerShdw>
                </a:effectLst>
              </a:rPr>
            </a:br>
            <a:r>
              <a:rPr lang="en-US" sz="4400" b="1" spc="150" dirty="0">
                <a:ln w="11430"/>
                <a:solidFill>
                  <a:srgbClr val="00B0F0"/>
                </a:solidFill>
                <a:effectLst>
                  <a:outerShdw blurRad="38100" dist="38100" dir="2700000" algn="tl">
                    <a:srgbClr val="000000">
                      <a:alpha val="43137"/>
                    </a:srgbClr>
                  </a:outerShdw>
                </a:effectLst>
              </a:rPr>
              <a:t>Calendar L</a:t>
            </a:r>
            <a:r>
              <a:rPr lang="en-US" sz="4400" b="1" cap="none" spc="150" dirty="0">
                <a:ln w="11430"/>
                <a:solidFill>
                  <a:srgbClr val="00B0F0"/>
                </a:solidFill>
                <a:effectLst>
                  <a:outerShdw blurRad="38100" dist="38100" dir="2700000" algn="tl">
                    <a:srgbClr val="000000">
                      <a:alpha val="43137"/>
                    </a:srgbClr>
                  </a:outerShdw>
                </a:effectLst>
              </a:rPr>
              <a:t>aws of Moses.</a:t>
            </a:r>
          </a:p>
        </p:txBody>
      </p:sp>
      <p:sp>
        <p:nvSpPr>
          <p:cNvPr id="18" name="Content Placeholder 3"/>
          <p:cNvSpPr txBox="1">
            <a:spLocks/>
          </p:cNvSpPr>
          <p:nvPr/>
        </p:nvSpPr>
        <p:spPr>
          <a:xfrm>
            <a:off x="2514600" y="4612414"/>
            <a:ext cx="9067799" cy="2055392"/>
          </a:xfrm>
          <a:prstGeom prst="rect">
            <a:avLst/>
          </a:prstGeom>
          <a:gradFill flip="none" rotWithShape="1">
            <a:gsLst>
              <a:gs pos="7000">
                <a:srgbClr val="7030A0"/>
              </a:gs>
              <a:gs pos="16000">
                <a:srgbClr val="000040"/>
              </a:gs>
              <a:gs pos="42000">
                <a:srgbClr val="400040"/>
              </a:gs>
              <a:gs pos="74000">
                <a:srgbClr val="8F0040"/>
              </a:gs>
              <a:gs pos="82000">
                <a:srgbClr val="F27300"/>
              </a:gs>
              <a:gs pos="61000">
                <a:srgbClr val="FFBF00"/>
              </a:gs>
            </a:gsLst>
            <a:lin ang="16200000" scaled="1"/>
            <a:tileRect/>
          </a:gradFill>
          <a:ln w="76200">
            <a:solidFill>
              <a:schemeClr val="accent4">
                <a:lumMod val="75000"/>
              </a:schemeClr>
            </a:solidFill>
          </a:ln>
          <a:scene3d>
            <a:camera prst="orthographicFront"/>
            <a:lightRig rig="threePt" dir="t"/>
          </a:scene3d>
          <a:sp3d>
            <a:bevelT/>
          </a:sp3d>
        </p:spPr>
        <p:txBody>
          <a:bodyPr vert="horz">
            <a:normAutofit lnSpcReduction="10000"/>
            <a:sp3d extrusionH="57150">
              <a:bevelT w="38100" h="38100" prst="angle"/>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itchFamily="2" charset="2"/>
              <a:buChar char="§"/>
            </a:pPr>
            <a:r>
              <a:rPr lang="en-US" sz="2400" b="1" dirty="0">
                <a:ln>
                  <a:solidFill>
                    <a:schemeClr val="tx1">
                      <a:lumMod val="65000"/>
                      <a:lumOff val="35000"/>
                    </a:schemeClr>
                  </a:solidFill>
                </a:ln>
                <a:solidFill>
                  <a:srgbClr val="D8BEEC"/>
                </a:solidFill>
              </a:rPr>
              <a:t>Hosea 2:11   </a:t>
            </a:r>
            <a:r>
              <a:rPr lang="en-US" sz="2400" b="1" dirty="0">
                <a:solidFill>
                  <a:schemeClr val="accent4">
                    <a:lumMod val="20000"/>
                    <a:lumOff val="80000"/>
                  </a:schemeClr>
                </a:solidFill>
                <a:effectLst>
                  <a:outerShdw blurRad="69850" dist="43180" dir="5400000" sx="0" sy="0">
                    <a:srgbClr val="000000">
                      <a:alpha val="65000"/>
                    </a:srgbClr>
                  </a:outerShdw>
                </a:effectLst>
              </a:rPr>
              <a:t>I  [Yahuah]  will also cause all her mirth  </a:t>
            </a:r>
            <a:r>
              <a:rPr lang="en-US" sz="2000" b="1" dirty="0">
                <a:solidFill>
                  <a:schemeClr val="accent4">
                    <a:lumMod val="20000"/>
                    <a:lumOff val="80000"/>
                  </a:schemeClr>
                </a:solidFill>
                <a:effectLst>
                  <a:outerShdw blurRad="69850" dist="43180" dir="5400000" sx="0" sy="0">
                    <a:srgbClr val="000000">
                      <a:alpha val="65000"/>
                    </a:srgbClr>
                  </a:outerShdw>
                </a:effectLst>
              </a:rPr>
              <a:t>[joy]  </a:t>
            </a:r>
            <a:r>
              <a:rPr lang="en-US" sz="2400" b="1" dirty="0">
                <a:solidFill>
                  <a:schemeClr val="accent4">
                    <a:lumMod val="20000"/>
                    <a:lumOff val="80000"/>
                  </a:schemeClr>
                </a:solidFill>
                <a:effectLst>
                  <a:outerShdw blurRad="69850" dist="43180" dir="5400000" sx="0" sy="0">
                    <a:srgbClr val="000000">
                      <a:alpha val="65000"/>
                    </a:srgbClr>
                  </a:outerShdw>
                </a:effectLst>
              </a:rPr>
              <a:t>to cease,</a:t>
            </a:r>
            <a:r>
              <a:rPr lang="en-US" sz="2400" dirty="0">
                <a:solidFill>
                  <a:schemeClr val="accent4">
                    <a:lumMod val="20000"/>
                    <a:lumOff val="80000"/>
                  </a:schemeClr>
                </a:solidFill>
              </a:rPr>
              <a:t> </a:t>
            </a:r>
            <a:r>
              <a:rPr lang="en-US" sz="3600" b="1" u="sng" dirty="0">
                <a:ln>
                  <a:solidFill>
                    <a:schemeClr val="tx1">
                      <a:lumMod val="65000"/>
                      <a:lumOff val="35000"/>
                    </a:schemeClr>
                  </a:solidFill>
                </a:ln>
                <a:solidFill>
                  <a:srgbClr val="92D050"/>
                </a:solidFill>
                <a:effectLst>
                  <a:outerShdw blurRad="69850" dist="43180" dir="5400000" sx="0" sy="0">
                    <a:srgbClr val="000000">
                      <a:alpha val="65000"/>
                    </a:srgbClr>
                  </a:outerShdw>
                </a:effectLst>
              </a:rPr>
              <a:t>her</a:t>
            </a:r>
            <a:r>
              <a:rPr lang="en-US" sz="2400" b="1" dirty="0">
                <a:ln>
                  <a:solidFill>
                    <a:schemeClr val="tx1">
                      <a:lumMod val="65000"/>
                      <a:lumOff val="35000"/>
                    </a:schemeClr>
                  </a:solidFill>
                </a:ln>
                <a:solidFill>
                  <a:srgbClr val="92D050"/>
                </a:solidFill>
                <a:effectLst>
                  <a:outerShdw blurRad="69850" dist="43180" dir="5400000" sx="0" sy="0">
                    <a:srgbClr val="000000">
                      <a:alpha val="65000"/>
                    </a:srgbClr>
                  </a:outerShdw>
                </a:effectLst>
              </a:rPr>
              <a:t> </a:t>
            </a:r>
            <a:r>
              <a:rPr lang="en-US" sz="2400" b="1" u="sng" dirty="0">
                <a:ln>
                  <a:solidFill>
                    <a:schemeClr val="tx1">
                      <a:lumMod val="65000"/>
                      <a:lumOff val="35000"/>
                    </a:schemeClr>
                  </a:solidFill>
                </a:ln>
                <a:solidFill>
                  <a:srgbClr val="92D050"/>
                </a:solidFill>
                <a:effectLst>
                  <a:outerShdw blurRad="69850" dist="43180" dir="5400000" sx="0" sy="0">
                    <a:srgbClr val="000000">
                      <a:alpha val="65000"/>
                    </a:srgbClr>
                  </a:outerShdw>
                </a:effectLst>
              </a:rPr>
              <a:t>feast</a:t>
            </a:r>
            <a:r>
              <a:rPr lang="en-US" sz="2400" b="1" dirty="0">
                <a:ln>
                  <a:solidFill>
                    <a:schemeClr val="tx1">
                      <a:lumMod val="65000"/>
                      <a:lumOff val="35000"/>
                    </a:schemeClr>
                  </a:solidFill>
                </a:ln>
                <a:solidFill>
                  <a:srgbClr val="92D050"/>
                </a:solidFill>
                <a:effectLst>
                  <a:outerShdw blurRad="69850" dist="43180" dir="5400000" sx="0" sy="0">
                    <a:srgbClr val="000000">
                      <a:alpha val="65000"/>
                    </a:srgbClr>
                  </a:outerShdw>
                </a:effectLst>
              </a:rPr>
              <a:t> </a:t>
            </a:r>
            <a:r>
              <a:rPr lang="en-US" sz="2400" b="1" u="sng" dirty="0">
                <a:ln>
                  <a:solidFill>
                    <a:schemeClr val="tx1">
                      <a:lumMod val="65000"/>
                      <a:lumOff val="35000"/>
                    </a:schemeClr>
                  </a:solidFill>
                </a:ln>
                <a:solidFill>
                  <a:srgbClr val="92D050"/>
                </a:solidFill>
                <a:effectLst>
                  <a:outerShdw blurRad="69850" dist="43180" dir="5400000" sx="0" sy="0">
                    <a:srgbClr val="000000">
                      <a:alpha val="65000"/>
                    </a:srgbClr>
                  </a:outerShdw>
                </a:effectLst>
              </a:rPr>
              <a:t>days</a:t>
            </a:r>
            <a:r>
              <a:rPr lang="en-US" sz="2400" b="1" dirty="0">
                <a:solidFill>
                  <a:srgbClr val="92D050"/>
                </a:solidFill>
                <a:effectLst>
                  <a:outerShdw blurRad="69850" dist="43180" dir="5400000" sx="0" sy="0">
                    <a:srgbClr val="000000">
                      <a:alpha val="65000"/>
                    </a:srgbClr>
                  </a:outerShdw>
                </a:effectLst>
              </a:rPr>
              <a:t>, </a:t>
            </a:r>
            <a:r>
              <a:rPr lang="en-US" sz="3600" b="1" u="sng" dirty="0">
                <a:ln>
                  <a:solidFill>
                    <a:schemeClr val="tx1">
                      <a:lumMod val="65000"/>
                      <a:lumOff val="35000"/>
                    </a:schemeClr>
                  </a:solidFill>
                </a:ln>
                <a:solidFill>
                  <a:srgbClr val="FF0000"/>
                </a:solidFill>
                <a:effectLst>
                  <a:outerShdw blurRad="69850" dist="43180" dir="5400000" sx="0" sy="0">
                    <a:srgbClr val="000000">
                      <a:alpha val="65000"/>
                    </a:srgbClr>
                  </a:outerShdw>
                </a:effectLst>
              </a:rPr>
              <a:t>her</a:t>
            </a:r>
            <a:r>
              <a:rPr lang="en-US" sz="2400" b="1" dirty="0">
                <a:ln>
                  <a:solidFill>
                    <a:schemeClr val="tx1">
                      <a:lumMod val="65000"/>
                      <a:lumOff val="35000"/>
                    </a:schemeClr>
                  </a:solidFill>
                </a:ln>
                <a:solidFill>
                  <a:schemeClr val="accent4">
                    <a:lumMod val="20000"/>
                    <a:lumOff val="80000"/>
                  </a:schemeClr>
                </a:solidFill>
                <a:effectLst>
                  <a:outerShdw blurRad="69850" dist="43180" dir="5400000" sx="0" sy="0">
                    <a:srgbClr val="000000">
                      <a:alpha val="65000"/>
                    </a:srgbClr>
                  </a:outerShdw>
                </a:effectLst>
              </a:rPr>
              <a:t> </a:t>
            </a:r>
            <a:r>
              <a:rPr lang="en-US" sz="2400" b="1" dirty="0">
                <a:ln>
                  <a:solidFill>
                    <a:schemeClr val="tx1">
                      <a:lumMod val="65000"/>
                      <a:lumOff val="35000"/>
                    </a:schemeClr>
                  </a:solidFill>
                </a:ln>
                <a:solidFill>
                  <a:srgbClr val="FF0000"/>
                </a:solidFill>
                <a:effectLst>
                  <a:outerShdw blurRad="69850" dist="43180" dir="5400000" sx="0" sy="0">
                    <a:srgbClr val="000000">
                      <a:alpha val="65000"/>
                    </a:srgbClr>
                  </a:outerShdw>
                </a:effectLst>
              </a:rPr>
              <a:t>NEW MOONS </a:t>
            </a:r>
            <a:r>
              <a:rPr lang="en-US" sz="2400" b="1" dirty="0">
                <a:solidFill>
                  <a:schemeClr val="accent4">
                    <a:lumMod val="20000"/>
                    <a:lumOff val="80000"/>
                  </a:schemeClr>
                </a:solidFill>
              </a:rPr>
              <a:t>[H2320 &lt;</a:t>
            </a:r>
            <a:r>
              <a:rPr lang="en-US" sz="2400" b="1" dirty="0" err="1">
                <a:solidFill>
                  <a:schemeClr val="accent4">
                    <a:lumMod val="20000"/>
                    <a:lumOff val="80000"/>
                  </a:schemeClr>
                </a:solidFill>
              </a:rPr>
              <a:t>chodesh</a:t>
            </a:r>
            <a:r>
              <a:rPr lang="en-US" sz="2400" b="1" dirty="0">
                <a:solidFill>
                  <a:schemeClr val="accent4">
                    <a:lumMod val="20000"/>
                    <a:lumOff val="80000"/>
                  </a:schemeClr>
                </a:solidFill>
              </a:rPr>
              <a:t>&gt;]</a:t>
            </a:r>
            <a:r>
              <a:rPr lang="en-US" sz="2400" dirty="0">
                <a:solidFill>
                  <a:schemeClr val="accent4">
                    <a:lumMod val="20000"/>
                    <a:lumOff val="80000"/>
                  </a:schemeClr>
                </a:solidFill>
              </a:rPr>
              <a:t>, </a:t>
            </a:r>
            <a:r>
              <a:rPr lang="en-US" sz="2400" b="1" dirty="0">
                <a:solidFill>
                  <a:schemeClr val="accent4">
                    <a:lumMod val="20000"/>
                    <a:lumOff val="80000"/>
                  </a:schemeClr>
                </a:solidFill>
                <a:effectLst>
                  <a:outerShdw blurRad="69850" dist="43180" dir="5400000" sx="0" sy="0">
                    <a:srgbClr val="000000">
                      <a:alpha val="65000"/>
                    </a:srgbClr>
                  </a:outerShdw>
                </a:effectLst>
              </a:rPr>
              <a:t>and </a:t>
            </a:r>
            <a:r>
              <a:rPr lang="en-US" sz="3600" b="1" u="sng" dirty="0">
                <a:solidFill>
                  <a:srgbClr val="00B0F0"/>
                </a:solidFill>
                <a:effectLst>
                  <a:outerShdw blurRad="69850" dist="43180" dir="5400000" sx="0" sy="0">
                    <a:srgbClr val="000000">
                      <a:alpha val="65000"/>
                    </a:srgbClr>
                  </a:outerShdw>
                </a:effectLst>
              </a:rPr>
              <a:t>her</a:t>
            </a:r>
            <a:r>
              <a:rPr lang="en-US" sz="2400" b="1" dirty="0">
                <a:solidFill>
                  <a:srgbClr val="00B0F0"/>
                </a:solidFill>
                <a:effectLst>
                  <a:outerShdw blurRad="69850" dist="43180" dir="5400000" sx="0" sy="0">
                    <a:srgbClr val="000000">
                      <a:alpha val="65000"/>
                    </a:srgbClr>
                  </a:outerShdw>
                </a:effectLst>
              </a:rPr>
              <a:t> </a:t>
            </a:r>
            <a:r>
              <a:rPr lang="en-US" sz="2400" b="1" u="sng" dirty="0">
                <a:solidFill>
                  <a:srgbClr val="00B0F0"/>
                </a:solidFill>
                <a:effectLst>
                  <a:outerShdw blurRad="69850" dist="43180" dir="5400000" sx="0" sy="0">
                    <a:srgbClr val="000000">
                      <a:alpha val="65000"/>
                    </a:srgbClr>
                  </a:outerShdw>
                </a:effectLst>
              </a:rPr>
              <a:t>sabbaths</a:t>
            </a:r>
            <a:r>
              <a:rPr lang="en-US" sz="2400" b="1" dirty="0">
                <a:solidFill>
                  <a:srgbClr val="00B0F0"/>
                </a:solidFill>
                <a:effectLst>
                  <a:outerShdw blurRad="69850" dist="43180" dir="5400000" sx="0" sy="0">
                    <a:srgbClr val="000000">
                      <a:alpha val="65000"/>
                    </a:srgbClr>
                  </a:outerShdw>
                </a:effectLst>
              </a:rPr>
              <a:t>, </a:t>
            </a:r>
            <a:r>
              <a:rPr lang="en-US" sz="2400" b="1" dirty="0">
                <a:solidFill>
                  <a:schemeClr val="accent4">
                    <a:lumMod val="20000"/>
                    <a:lumOff val="80000"/>
                  </a:schemeClr>
                </a:solidFill>
                <a:effectLst>
                  <a:outerShdw blurRad="69850" dist="43180" dir="5400000" sx="0" sy="0">
                    <a:srgbClr val="000000">
                      <a:alpha val="65000"/>
                    </a:srgbClr>
                  </a:outerShdw>
                </a:effectLst>
              </a:rPr>
              <a:t>and all  </a:t>
            </a:r>
            <a:br>
              <a:rPr lang="en-US" sz="2400" b="1" dirty="0">
                <a:solidFill>
                  <a:schemeClr val="accent4">
                    <a:lumMod val="20000"/>
                    <a:lumOff val="80000"/>
                  </a:schemeClr>
                </a:solidFill>
                <a:effectLst>
                  <a:outerShdw blurRad="69850" dist="43180" dir="5400000" sx="0" sy="0">
                    <a:srgbClr val="000000">
                      <a:alpha val="65000"/>
                    </a:srgbClr>
                  </a:outerShdw>
                </a:effectLst>
              </a:rPr>
            </a:br>
            <a:r>
              <a:rPr lang="en-US" sz="3600" b="1" u="sng" dirty="0">
                <a:solidFill>
                  <a:srgbClr val="92D050"/>
                </a:solidFill>
                <a:effectLst>
                  <a:outerShdw blurRad="69850" dist="43180" dir="5400000" sx="0" sy="0">
                    <a:srgbClr val="000000">
                      <a:alpha val="65000"/>
                    </a:srgbClr>
                  </a:outerShdw>
                </a:effectLst>
              </a:rPr>
              <a:t>her</a:t>
            </a:r>
            <a:r>
              <a:rPr lang="en-US" sz="2400" b="1" dirty="0">
                <a:solidFill>
                  <a:srgbClr val="92D050"/>
                </a:solidFill>
                <a:effectLst>
                  <a:outerShdw blurRad="69850" dist="43180" dir="5400000" sx="0" sy="0">
                    <a:srgbClr val="000000">
                      <a:alpha val="65000"/>
                    </a:srgbClr>
                  </a:outerShdw>
                </a:effectLst>
              </a:rPr>
              <a:t> solemn feasts.</a:t>
            </a:r>
            <a:endParaRPr lang="en-US" dirty="0">
              <a:latin typeface="Cordia New" pitchFamily="34" charset="-34"/>
              <a:cs typeface="Cordia New" pitchFamily="34" charset="-34"/>
            </a:endParaRPr>
          </a:p>
        </p:txBody>
      </p:sp>
      <p:sp>
        <p:nvSpPr>
          <p:cNvPr id="8" name="Text Placeholder 8"/>
          <p:cNvSpPr txBox="1">
            <a:spLocks/>
          </p:cNvSpPr>
          <p:nvPr/>
        </p:nvSpPr>
        <p:spPr>
          <a:xfrm rot="5400000">
            <a:off x="930270" y="5319674"/>
            <a:ext cx="2082120" cy="650820"/>
          </a:xfrm>
          <a:prstGeom prst="rect">
            <a:avLst/>
          </a:prstGeom>
          <a:solidFill>
            <a:srgbClr val="B83D68"/>
          </a:solidFill>
          <a:scene3d>
            <a:camera prst="orthographicFront"/>
            <a:lightRig rig="threePt" dir="t"/>
          </a:scene3d>
          <a:sp3d>
            <a:bevelT w="152400" h="50800" prst="softRound"/>
          </a:sp3d>
        </p:spPr>
        <p:txBody>
          <a:bodyPr vert="vert270" rtlCol="0" anchor="ctr">
            <a:noAutofit/>
            <a:sp3d extrusionH="57150">
              <a:bevelT w="38100" h="38100"/>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r>
              <a:rPr lang="en-US" dirty="0">
                <a:ln>
                  <a:solidFill>
                    <a:schemeClr val="bg1"/>
                  </a:solidFill>
                </a:ln>
                <a:solidFill>
                  <a:srgbClr val="FFFF00"/>
                </a:solidFill>
                <a:latin typeface="Comic Sans MS" pitchFamily="66" charset="0"/>
              </a:rPr>
              <a:t>R</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E</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V</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I</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E</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W</a:t>
            </a:r>
          </a:p>
        </p:txBody>
      </p:sp>
      <p:sp>
        <p:nvSpPr>
          <p:cNvPr id="10" name="Rounded Rectangle 9"/>
          <p:cNvSpPr/>
          <p:nvPr/>
        </p:nvSpPr>
        <p:spPr>
          <a:xfrm>
            <a:off x="2667000" y="3915384"/>
            <a:ext cx="8763000" cy="581501"/>
          </a:xfrm>
          <a:prstGeom prst="roundRect">
            <a:avLst>
              <a:gd name="adj" fmla="val 22986"/>
            </a:avLst>
          </a:prstGeom>
          <a:solidFill>
            <a:schemeClr val="accent4">
              <a:lumMod val="20000"/>
              <a:lumOff val="80000"/>
            </a:schemeClr>
          </a:solidFill>
          <a:scene3d>
            <a:camera prst="orthographicFront"/>
            <a:lightRig rig="threePt" dir="t"/>
          </a:scene3d>
          <a:sp3d>
            <a:bevelT w="152400" h="50800" prst="softRound"/>
          </a:sp3d>
        </p:spPr>
        <p:txBody>
          <a:bodyPr wrap="square" lIns="91440" tIns="45720" rIns="91440" bIns="45720">
            <a:spAutoFit/>
            <a:sp3d extrusionH="57150">
              <a:bevelT h="25400" prst="softRound"/>
            </a:sp3d>
          </a:bodyPr>
          <a:lstStyle/>
          <a:p>
            <a:pPr algn="ctr"/>
            <a:r>
              <a:rPr lang="en-US" sz="2700" b="1" cap="none" spc="50" dirty="0">
                <a:ln w="12700" cmpd="sng">
                  <a:solidFill>
                    <a:schemeClr val="accent6">
                      <a:satMod val="120000"/>
                      <a:shade val="80000"/>
                    </a:schemeClr>
                  </a:solidFill>
                  <a:prstDash val="solid"/>
                </a:ln>
                <a:gradFill flip="none" rotWithShape="1">
                  <a:gsLst>
                    <a:gs pos="0">
                      <a:srgbClr val="000082"/>
                    </a:gs>
                    <a:gs pos="30000">
                      <a:srgbClr val="66008F"/>
                    </a:gs>
                    <a:gs pos="64999">
                      <a:srgbClr val="BA0066"/>
                    </a:gs>
                    <a:gs pos="89999">
                      <a:srgbClr val="FF0000"/>
                    </a:gs>
                    <a:gs pos="100000">
                      <a:srgbClr val="FF8200"/>
                    </a:gs>
                  </a:gsLst>
                  <a:lin ang="16200000" scaled="1"/>
                  <a:tileRect/>
                </a:gradFill>
                <a:effectLst>
                  <a:glow rad="101600">
                    <a:schemeClr val="accent1">
                      <a:satMod val="175000"/>
                      <a:alpha val="40000"/>
                    </a:schemeClr>
                  </a:glow>
                </a:effectLst>
                <a:latin typeface="Ravie" pitchFamily="82" charset="0"/>
              </a:rPr>
              <a:t>Is this a gross </a:t>
            </a:r>
            <a:r>
              <a:rPr lang="en-US" sz="2700" b="1" cap="none" spc="50" dirty="0" err="1">
                <a:ln w="12700" cmpd="sng">
                  <a:solidFill>
                    <a:schemeClr val="accent6">
                      <a:satMod val="120000"/>
                      <a:shade val="80000"/>
                    </a:schemeClr>
                  </a:solidFill>
                  <a:prstDash val="solid"/>
                </a:ln>
                <a:gradFill flip="none" rotWithShape="1">
                  <a:gsLst>
                    <a:gs pos="0">
                      <a:srgbClr val="000082"/>
                    </a:gs>
                    <a:gs pos="30000">
                      <a:srgbClr val="66008F"/>
                    </a:gs>
                    <a:gs pos="64999">
                      <a:srgbClr val="BA0066"/>
                    </a:gs>
                    <a:gs pos="89999">
                      <a:srgbClr val="FF0000"/>
                    </a:gs>
                    <a:gs pos="100000">
                      <a:srgbClr val="FF8200"/>
                    </a:gs>
                  </a:gsLst>
                  <a:lin ang="16200000" scaled="1"/>
                  <a:tileRect/>
                </a:gradFill>
                <a:effectLst>
                  <a:glow rad="101600">
                    <a:schemeClr val="accent1">
                      <a:satMod val="175000"/>
                      <a:alpha val="40000"/>
                    </a:schemeClr>
                  </a:glow>
                </a:effectLst>
                <a:latin typeface="Ravie" pitchFamily="82" charset="0"/>
              </a:rPr>
              <a:t>mis</a:t>
            </a:r>
            <a:r>
              <a:rPr lang="en-US" sz="2700" b="1" cap="none" spc="50" dirty="0">
                <a:ln w="12700" cmpd="sng">
                  <a:solidFill>
                    <a:schemeClr val="accent6">
                      <a:satMod val="120000"/>
                      <a:shade val="80000"/>
                    </a:schemeClr>
                  </a:solidFill>
                  <a:prstDash val="solid"/>
                </a:ln>
                <a:gradFill flip="none" rotWithShape="1">
                  <a:gsLst>
                    <a:gs pos="0">
                      <a:srgbClr val="000082"/>
                    </a:gs>
                    <a:gs pos="30000">
                      <a:srgbClr val="66008F"/>
                    </a:gs>
                    <a:gs pos="64999">
                      <a:srgbClr val="BA0066"/>
                    </a:gs>
                    <a:gs pos="89999">
                      <a:srgbClr val="FF0000"/>
                    </a:gs>
                    <a:gs pos="100000">
                      <a:srgbClr val="FF8200"/>
                    </a:gs>
                  </a:gsLst>
                  <a:lin ang="16200000" scaled="1"/>
                  <a:tileRect/>
                </a:gradFill>
                <a:effectLst>
                  <a:glow rad="101600">
                    <a:schemeClr val="accent1">
                      <a:satMod val="175000"/>
                      <a:alpha val="40000"/>
                    </a:schemeClr>
                  </a:glow>
                </a:effectLst>
                <a:latin typeface="Ravie" pitchFamily="82" charset="0"/>
              </a:rPr>
              <a:t>-translation?</a:t>
            </a:r>
          </a:p>
        </p:txBody>
      </p:sp>
    </p:spTree>
    <p:extLst>
      <p:ext uri="{BB962C8B-B14F-4D97-AF65-F5344CB8AC3E}">
        <p14:creationId xmlns:p14="http://schemas.microsoft.com/office/powerpoint/2010/main" val="89970037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750"/>
                                        <p:tgtEl>
                                          <p:spTgt spid="8"/>
                                        </p:tgtEl>
                                      </p:cBhvr>
                                    </p:animEffect>
                                  </p:childTnLst>
                                </p:cTn>
                              </p:par>
                            </p:childTnLst>
                          </p:cTn>
                        </p:par>
                        <p:par>
                          <p:cTn id="8" fill="hold">
                            <p:stCondLst>
                              <p:cond delay="1750"/>
                            </p:stCondLst>
                            <p:childTnLst>
                              <p:par>
                                <p:cTn id="9" presetID="16" presetClass="entr" presetSubtype="37"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1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3" name="TextBox 62"/>
          <p:cNvSpPr txBox="1"/>
          <p:nvPr/>
        </p:nvSpPr>
        <p:spPr>
          <a:xfrm rot="19825262">
            <a:off x="987639" y="1266708"/>
            <a:ext cx="1261705" cy="307777"/>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r>
              <a:rPr lang="en-US" sz="1400" b="1" dirty="0"/>
              <a:t>1450  MOSES</a:t>
            </a:r>
            <a:endParaRPr lang="en-US" b="1" dirty="0"/>
          </a:p>
        </p:txBody>
      </p:sp>
      <p:sp>
        <p:nvSpPr>
          <p:cNvPr id="4" name="Slide Number Placeholder 3"/>
          <p:cNvSpPr>
            <a:spLocks noGrp="1"/>
          </p:cNvSpPr>
          <p:nvPr>
            <p:ph type="sldNum" sz="quarter" idx="12"/>
          </p:nvPr>
        </p:nvSpPr>
        <p:spPr>
          <a:xfrm>
            <a:off x="914400" y="6172200"/>
            <a:ext cx="1117600" cy="381000"/>
          </a:xfrm>
        </p:spPr>
        <p:txBody>
          <a:bodyPr>
            <a:normAutofit fontScale="92500" lnSpcReduction="20000"/>
          </a:bodyPr>
          <a:lstStyle/>
          <a:p>
            <a:fld id="{AA4C6552-42F6-43F2-A3FB-E92E8C09004E}" type="slidenum">
              <a:rPr lang="en-US" sz="2400" smtClean="0"/>
              <a:t>53</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582951916"/>
              </p:ext>
            </p:extLst>
          </p:nvPr>
        </p:nvGraphicFramePr>
        <p:xfrm>
          <a:off x="228600" y="2281175"/>
          <a:ext cx="11734800" cy="457200"/>
        </p:xfrm>
        <a:graphic>
          <a:graphicData uri="http://schemas.openxmlformats.org/drawingml/2006/table">
            <a:tbl>
              <a:tblPr firstRow="1" bandRow="1">
                <a:tableStyleId>{E8B1032C-EA38-4F05-BA0D-38AFFFC7BED3}</a:tableStyleId>
              </a:tblPr>
              <a:tblGrid>
                <a:gridCol w="977900">
                  <a:extLst>
                    <a:ext uri="{9D8B030D-6E8A-4147-A177-3AD203B41FA5}">
                      <a16:colId xmlns:a16="http://schemas.microsoft.com/office/drawing/2014/main" val="20000"/>
                    </a:ext>
                  </a:extLst>
                </a:gridCol>
                <a:gridCol w="977900">
                  <a:extLst>
                    <a:ext uri="{9D8B030D-6E8A-4147-A177-3AD203B41FA5}">
                      <a16:colId xmlns:a16="http://schemas.microsoft.com/office/drawing/2014/main" val="20001"/>
                    </a:ext>
                  </a:extLst>
                </a:gridCol>
                <a:gridCol w="977900">
                  <a:extLst>
                    <a:ext uri="{9D8B030D-6E8A-4147-A177-3AD203B41FA5}">
                      <a16:colId xmlns:a16="http://schemas.microsoft.com/office/drawing/2014/main" val="20002"/>
                    </a:ext>
                  </a:extLst>
                </a:gridCol>
                <a:gridCol w="977900">
                  <a:extLst>
                    <a:ext uri="{9D8B030D-6E8A-4147-A177-3AD203B41FA5}">
                      <a16:colId xmlns:a16="http://schemas.microsoft.com/office/drawing/2014/main" val="20003"/>
                    </a:ext>
                  </a:extLst>
                </a:gridCol>
                <a:gridCol w="977900">
                  <a:extLst>
                    <a:ext uri="{9D8B030D-6E8A-4147-A177-3AD203B41FA5}">
                      <a16:colId xmlns:a16="http://schemas.microsoft.com/office/drawing/2014/main" val="20004"/>
                    </a:ext>
                  </a:extLst>
                </a:gridCol>
                <a:gridCol w="901700">
                  <a:extLst>
                    <a:ext uri="{9D8B030D-6E8A-4147-A177-3AD203B41FA5}">
                      <a16:colId xmlns:a16="http://schemas.microsoft.com/office/drawing/2014/main" val="20005"/>
                    </a:ext>
                  </a:extLst>
                </a:gridCol>
                <a:gridCol w="1054100">
                  <a:extLst>
                    <a:ext uri="{9D8B030D-6E8A-4147-A177-3AD203B41FA5}">
                      <a16:colId xmlns:a16="http://schemas.microsoft.com/office/drawing/2014/main" val="20006"/>
                    </a:ext>
                  </a:extLst>
                </a:gridCol>
                <a:gridCol w="977900">
                  <a:extLst>
                    <a:ext uri="{9D8B030D-6E8A-4147-A177-3AD203B41FA5}">
                      <a16:colId xmlns:a16="http://schemas.microsoft.com/office/drawing/2014/main" val="20007"/>
                    </a:ext>
                  </a:extLst>
                </a:gridCol>
                <a:gridCol w="977900">
                  <a:extLst>
                    <a:ext uri="{9D8B030D-6E8A-4147-A177-3AD203B41FA5}">
                      <a16:colId xmlns:a16="http://schemas.microsoft.com/office/drawing/2014/main" val="20008"/>
                    </a:ext>
                  </a:extLst>
                </a:gridCol>
                <a:gridCol w="977900">
                  <a:extLst>
                    <a:ext uri="{9D8B030D-6E8A-4147-A177-3AD203B41FA5}">
                      <a16:colId xmlns:a16="http://schemas.microsoft.com/office/drawing/2014/main" val="20009"/>
                    </a:ext>
                  </a:extLst>
                </a:gridCol>
                <a:gridCol w="977900">
                  <a:extLst>
                    <a:ext uri="{9D8B030D-6E8A-4147-A177-3AD203B41FA5}">
                      <a16:colId xmlns:a16="http://schemas.microsoft.com/office/drawing/2014/main" val="20010"/>
                    </a:ext>
                  </a:extLst>
                </a:gridCol>
                <a:gridCol w="977900">
                  <a:extLst>
                    <a:ext uri="{9D8B030D-6E8A-4147-A177-3AD203B41FA5}">
                      <a16:colId xmlns:a16="http://schemas.microsoft.com/office/drawing/2014/main" val="20011"/>
                    </a:ext>
                  </a:extLst>
                </a:gridCol>
              </a:tblGrid>
              <a:tr h="45720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cxnSp>
        <p:nvCxnSpPr>
          <p:cNvPr id="6" name="Straight Arrow Connector 5"/>
          <p:cNvCxnSpPr/>
          <p:nvPr/>
        </p:nvCxnSpPr>
        <p:spPr>
          <a:xfrm flipV="1">
            <a:off x="1207625"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18665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9825262">
            <a:off x="2014552" y="1396855"/>
            <a:ext cx="697375" cy="307777"/>
          </a:xfrm>
          <a:prstGeom prst="rect">
            <a:avLst/>
          </a:prstGeom>
          <a:noFill/>
          <a:scene3d>
            <a:camera prst="orthographicFront"/>
            <a:lightRig rig="threePt" dir="t"/>
          </a:scene3d>
          <a:sp3d>
            <a:bevelT/>
          </a:sp3d>
        </p:spPr>
        <p:txBody>
          <a:bodyPr wrap="square" rtlCol="0">
            <a:spAutoFit/>
          </a:bodyPr>
          <a:lstStyle/>
          <a:p>
            <a:r>
              <a:rPr lang="en-US" sz="1400" dirty="0"/>
              <a:t>1350</a:t>
            </a:r>
            <a:endParaRPr lang="en-US" dirty="0"/>
          </a:p>
        </p:txBody>
      </p:sp>
      <p:cxnSp>
        <p:nvCxnSpPr>
          <p:cNvPr id="10" name="Straight Arrow Connector 9"/>
          <p:cNvCxnSpPr/>
          <p:nvPr/>
        </p:nvCxnSpPr>
        <p:spPr>
          <a:xfrm flipV="1">
            <a:off x="315468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139184"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1054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0198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866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058912"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0297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000506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09728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9825262">
            <a:off x="2989913"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1250</a:t>
            </a:r>
            <a:endParaRPr lang="en-US" dirty="0"/>
          </a:p>
        </p:txBody>
      </p:sp>
      <p:sp>
        <p:nvSpPr>
          <p:cNvPr id="20" name="TextBox 19"/>
          <p:cNvSpPr txBox="1"/>
          <p:nvPr/>
        </p:nvSpPr>
        <p:spPr>
          <a:xfrm rot="19825262">
            <a:off x="3978432"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1150</a:t>
            </a:r>
            <a:endParaRPr lang="en-US" dirty="0"/>
          </a:p>
        </p:txBody>
      </p:sp>
      <p:sp>
        <p:nvSpPr>
          <p:cNvPr id="21" name="TextBox 20"/>
          <p:cNvSpPr txBox="1"/>
          <p:nvPr/>
        </p:nvSpPr>
        <p:spPr>
          <a:xfrm rot="19825262">
            <a:off x="4938552"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1050</a:t>
            </a:r>
            <a:endParaRPr lang="en-US" dirty="0"/>
          </a:p>
        </p:txBody>
      </p:sp>
      <p:sp>
        <p:nvSpPr>
          <p:cNvPr id="22" name="TextBox 21"/>
          <p:cNvSpPr txBox="1"/>
          <p:nvPr/>
        </p:nvSpPr>
        <p:spPr>
          <a:xfrm rot="19825262">
            <a:off x="5837712" y="1372625"/>
            <a:ext cx="697375" cy="307777"/>
          </a:xfrm>
          <a:prstGeom prst="rect">
            <a:avLst/>
          </a:prstGeom>
          <a:noFill/>
          <a:scene3d>
            <a:camera prst="orthographicFront"/>
            <a:lightRig rig="threePt" dir="t"/>
          </a:scene3d>
          <a:sp3d>
            <a:bevelT/>
          </a:sp3d>
        </p:spPr>
        <p:txBody>
          <a:bodyPr wrap="square" rtlCol="0">
            <a:spAutoFit/>
          </a:bodyPr>
          <a:lstStyle/>
          <a:p>
            <a:r>
              <a:rPr lang="en-US" sz="1400" dirty="0"/>
              <a:t>950</a:t>
            </a:r>
            <a:endParaRPr lang="en-US" dirty="0"/>
          </a:p>
        </p:txBody>
      </p:sp>
      <p:sp>
        <p:nvSpPr>
          <p:cNvPr id="23" name="TextBox 22"/>
          <p:cNvSpPr txBox="1"/>
          <p:nvPr/>
        </p:nvSpPr>
        <p:spPr>
          <a:xfrm rot="19825262">
            <a:off x="6896892" y="1403105"/>
            <a:ext cx="697375" cy="307777"/>
          </a:xfrm>
          <a:prstGeom prst="rect">
            <a:avLst/>
          </a:prstGeom>
          <a:noFill/>
          <a:scene3d>
            <a:camera prst="orthographicFront"/>
            <a:lightRig rig="threePt" dir="t"/>
          </a:scene3d>
          <a:sp3d>
            <a:bevelT/>
          </a:sp3d>
        </p:spPr>
        <p:txBody>
          <a:bodyPr wrap="square" rtlCol="0">
            <a:spAutoFit/>
          </a:bodyPr>
          <a:lstStyle/>
          <a:p>
            <a:r>
              <a:rPr lang="en-US" sz="1400" dirty="0"/>
              <a:t>850</a:t>
            </a:r>
            <a:endParaRPr lang="en-US" dirty="0"/>
          </a:p>
        </p:txBody>
      </p:sp>
      <p:sp>
        <p:nvSpPr>
          <p:cNvPr id="24" name="TextBox 23"/>
          <p:cNvSpPr txBox="1"/>
          <p:nvPr/>
        </p:nvSpPr>
        <p:spPr>
          <a:xfrm rot="19825262">
            <a:off x="7887492" y="1380245"/>
            <a:ext cx="697375" cy="307777"/>
          </a:xfrm>
          <a:prstGeom prst="rect">
            <a:avLst/>
          </a:prstGeom>
          <a:noFill/>
          <a:scene3d>
            <a:camera prst="orthographicFront"/>
            <a:lightRig rig="threePt" dir="t"/>
          </a:scene3d>
          <a:sp3d>
            <a:bevelT/>
          </a:sp3d>
        </p:spPr>
        <p:txBody>
          <a:bodyPr wrap="square" rtlCol="0">
            <a:spAutoFit/>
          </a:bodyPr>
          <a:lstStyle/>
          <a:p>
            <a:r>
              <a:rPr lang="en-US" sz="1400" dirty="0"/>
              <a:t>750</a:t>
            </a:r>
            <a:endParaRPr lang="en-US" dirty="0"/>
          </a:p>
        </p:txBody>
      </p:sp>
      <p:sp>
        <p:nvSpPr>
          <p:cNvPr id="25" name="TextBox 24"/>
          <p:cNvSpPr txBox="1"/>
          <p:nvPr/>
        </p:nvSpPr>
        <p:spPr>
          <a:xfrm rot="19825262">
            <a:off x="8849693" y="1405697"/>
            <a:ext cx="697375" cy="307777"/>
          </a:xfrm>
          <a:prstGeom prst="rect">
            <a:avLst/>
          </a:prstGeom>
          <a:noFill/>
          <a:scene3d>
            <a:camera prst="orthographicFront"/>
            <a:lightRig rig="threePt" dir="t"/>
          </a:scene3d>
          <a:sp3d>
            <a:bevelT/>
          </a:sp3d>
        </p:spPr>
        <p:txBody>
          <a:bodyPr wrap="square" rtlCol="0">
            <a:spAutoFit/>
          </a:bodyPr>
          <a:lstStyle/>
          <a:p>
            <a:r>
              <a:rPr lang="en-US" sz="1400" dirty="0"/>
              <a:t>650</a:t>
            </a:r>
            <a:endParaRPr lang="en-US" dirty="0"/>
          </a:p>
        </p:txBody>
      </p:sp>
      <p:sp>
        <p:nvSpPr>
          <p:cNvPr id="26" name="TextBox 25"/>
          <p:cNvSpPr txBox="1"/>
          <p:nvPr/>
        </p:nvSpPr>
        <p:spPr>
          <a:xfrm rot="19825262">
            <a:off x="9832673" y="1375217"/>
            <a:ext cx="697375" cy="307777"/>
          </a:xfrm>
          <a:prstGeom prst="rect">
            <a:avLst/>
          </a:prstGeom>
          <a:noFill/>
          <a:scene3d>
            <a:camera prst="orthographicFront"/>
            <a:lightRig rig="threePt" dir="t"/>
          </a:scene3d>
          <a:sp3d>
            <a:bevelT/>
          </a:sp3d>
        </p:spPr>
        <p:txBody>
          <a:bodyPr wrap="square" rtlCol="0">
            <a:spAutoFit/>
          </a:bodyPr>
          <a:lstStyle/>
          <a:p>
            <a:r>
              <a:rPr lang="en-US" sz="1400" dirty="0"/>
              <a:t>550</a:t>
            </a:r>
            <a:endParaRPr lang="en-US" dirty="0"/>
          </a:p>
        </p:txBody>
      </p:sp>
      <p:sp>
        <p:nvSpPr>
          <p:cNvPr id="27" name="TextBox 26"/>
          <p:cNvSpPr txBox="1"/>
          <p:nvPr/>
        </p:nvSpPr>
        <p:spPr>
          <a:xfrm rot="19825262">
            <a:off x="10775472" y="1387865"/>
            <a:ext cx="697375" cy="307777"/>
          </a:xfrm>
          <a:prstGeom prst="rect">
            <a:avLst/>
          </a:prstGeom>
          <a:noFill/>
          <a:scene3d>
            <a:camera prst="orthographicFront"/>
            <a:lightRig rig="threePt" dir="t"/>
          </a:scene3d>
          <a:sp3d>
            <a:bevelT/>
          </a:sp3d>
        </p:spPr>
        <p:txBody>
          <a:bodyPr wrap="square" rtlCol="0">
            <a:spAutoFit/>
          </a:bodyPr>
          <a:lstStyle/>
          <a:p>
            <a:r>
              <a:rPr lang="en-US" sz="1400" dirty="0"/>
              <a:t>450</a:t>
            </a:r>
            <a:endParaRPr lang="en-US" dirty="0"/>
          </a:p>
        </p:txBody>
      </p:sp>
      <p:sp>
        <p:nvSpPr>
          <p:cNvPr id="29" name="TextBox 28"/>
          <p:cNvSpPr txBox="1"/>
          <p:nvPr/>
        </p:nvSpPr>
        <p:spPr>
          <a:xfrm rot="19825262">
            <a:off x="3337010" y="3529705"/>
            <a:ext cx="1719931" cy="369332"/>
          </a:xfrm>
          <a:prstGeom prst="rect">
            <a:avLst/>
          </a:prstGeom>
          <a:noFill/>
          <a:scene3d>
            <a:camera prst="orthographicFront"/>
            <a:lightRig rig="threePt" dir="t"/>
          </a:scene3d>
          <a:sp3d>
            <a:bevelT/>
          </a:sp3d>
        </p:spPr>
        <p:txBody>
          <a:bodyPr wrap="square" rtlCol="0">
            <a:spAutoFit/>
          </a:bodyPr>
          <a:lstStyle/>
          <a:p>
            <a:pPr algn="r"/>
            <a:r>
              <a:rPr lang="en-US" dirty="0"/>
              <a:t>King Saul 1062</a:t>
            </a:r>
          </a:p>
        </p:txBody>
      </p:sp>
      <p:sp>
        <p:nvSpPr>
          <p:cNvPr id="31" name="TextBox 30"/>
          <p:cNvSpPr txBox="1"/>
          <p:nvPr/>
        </p:nvSpPr>
        <p:spPr>
          <a:xfrm rot="19825262">
            <a:off x="3537914" y="3928861"/>
            <a:ext cx="1991865" cy="381000"/>
          </a:xfrm>
          <a:prstGeom prst="rect">
            <a:avLst/>
          </a:prstGeom>
          <a:noFill/>
          <a:scene3d>
            <a:camera prst="orthographicFront"/>
            <a:lightRig rig="threePt" dir="t"/>
          </a:scene3d>
          <a:sp3d>
            <a:bevelT/>
          </a:sp3d>
        </p:spPr>
        <p:txBody>
          <a:bodyPr wrap="square" rtlCol="0">
            <a:spAutoFit/>
          </a:bodyPr>
          <a:lstStyle/>
          <a:p>
            <a:pPr algn="r"/>
            <a:r>
              <a:rPr lang="en-US" dirty="0"/>
              <a:t>King David  1030</a:t>
            </a:r>
          </a:p>
        </p:txBody>
      </p:sp>
      <p:sp>
        <p:nvSpPr>
          <p:cNvPr id="33" name="TextBox 32"/>
          <p:cNvSpPr txBox="1"/>
          <p:nvPr/>
        </p:nvSpPr>
        <p:spPr>
          <a:xfrm rot="19825262">
            <a:off x="3449777" y="4400248"/>
            <a:ext cx="2245093" cy="381000"/>
          </a:xfrm>
          <a:prstGeom prst="rect">
            <a:avLst/>
          </a:prstGeom>
          <a:noFill/>
          <a:scene3d>
            <a:camera prst="orthographicFront"/>
            <a:lightRig rig="threePt" dir="t"/>
          </a:scene3d>
          <a:sp3d>
            <a:bevelT/>
          </a:sp3d>
        </p:spPr>
        <p:txBody>
          <a:bodyPr wrap="square" rtlCol="0">
            <a:spAutoFit/>
          </a:bodyPr>
          <a:lstStyle/>
          <a:p>
            <a:pPr algn="r"/>
            <a:r>
              <a:rPr lang="en-US" dirty="0"/>
              <a:t>King Solomon  1015</a:t>
            </a:r>
          </a:p>
        </p:txBody>
      </p:sp>
      <p:sp>
        <p:nvSpPr>
          <p:cNvPr id="39" name="TextBox 38"/>
          <p:cNvSpPr txBox="1"/>
          <p:nvPr/>
        </p:nvSpPr>
        <p:spPr>
          <a:xfrm rot="19825262">
            <a:off x="6478140" y="3805709"/>
            <a:ext cx="1407511" cy="369332"/>
          </a:xfrm>
          <a:prstGeom prst="rect">
            <a:avLst/>
          </a:prstGeom>
          <a:noFill/>
          <a:scene3d>
            <a:camera prst="orthographicFront"/>
            <a:lightRig rig="threePt" dir="t"/>
          </a:scene3d>
          <a:sp3d>
            <a:bevelT/>
          </a:sp3d>
        </p:spPr>
        <p:txBody>
          <a:bodyPr wrap="square" rtlCol="0">
            <a:spAutoFit/>
          </a:bodyPr>
          <a:lstStyle/>
          <a:p>
            <a:pPr algn="r"/>
            <a:r>
              <a:rPr lang="en-US" dirty="0"/>
              <a:t>Amos  787</a:t>
            </a:r>
          </a:p>
        </p:txBody>
      </p:sp>
      <p:sp>
        <p:nvSpPr>
          <p:cNvPr id="41" name="TextBox 40"/>
          <p:cNvSpPr txBox="1"/>
          <p:nvPr/>
        </p:nvSpPr>
        <p:spPr>
          <a:xfrm rot="19825262">
            <a:off x="6186648" y="4225102"/>
            <a:ext cx="1910874" cy="381000"/>
          </a:xfrm>
          <a:prstGeom prst="rect">
            <a:avLst/>
          </a:prstGeom>
          <a:noFill/>
          <a:scene3d>
            <a:camera prst="orthographicFront"/>
            <a:lightRig rig="threePt" dir="t"/>
          </a:scene3d>
          <a:sp3d>
            <a:bevelT/>
          </a:sp3d>
        </p:spPr>
        <p:txBody>
          <a:bodyPr wrap="square" rtlCol="0">
            <a:spAutoFit/>
          </a:bodyPr>
          <a:lstStyle/>
          <a:p>
            <a:pPr algn="r"/>
            <a:r>
              <a:rPr lang="en-US" dirty="0"/>
              <a:t>Hosea  785</a:t>
            </a:r>
          </a:p>
        </p:txBody>
      </p:sp>
      <p:sp>
        <p:nvSpPr>
          <p:cNvPr id="43" name="TextBox 42"/>
          <p:cNvSpPr txBox="1"/>
          <p:nvPr/>
        </p:nvSpPr>
        <p:spPr>
          <a:xfrm rot="19825262">
            <a:off x="6974549" y="4559111"/>
            <a:ext cx="1241943" cy="381000"/>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pPr algn="r"/>
            <a:r>
              <a:rPr lang="en-US" b="1" dirty="0">
                <a:solidFill>
                  <a:srgbClr val="0070C0"/>
                </a:solidFill>
              </a:rPr>
              <a:t>Isaiah  760</a:t>
            </a:r>
          </a:p>
        </p:txBody>
      </p:sp>
      <p:sp>
        <p:nvSpPr>
          <p:cNvPr id="47" name="TextBox 46"/>
          <p:cNvSpPr txBox="1"/>
          <p:nvPr/>
        </p:nvSpPr>
        <p:spPr>
          <a:xfrm rot="19825262">
            <a:off x="8146967" y="816690"/>
            <a:ext cx="1526250" cy="381000"/>
          </a:xfrm>
          <a:prstGeom prst="rect">
            <a:avLst/>
          </a:prstGeom>
          <a:noFill/>
          <a:scene3d>
            <a:camera prst="orthographicFront"/>
            <a:lightRig rig="threePt" dir="t"/>
          </a:scene3d>
          <a:sp3d>
            <a:bevelT/>
          </a:sp3d>
        </p:spPr>
        <p:txBody>
          <a:bodyPr wrap="square" rtlCol="0">
            <a:spAutoFit/>
          </a:bodyPr>
          <a:lstStyle/>
          <a:p>
            <a:pPr algn="r"/>
            <a:r>
              <a:rPr lang="en-US" b="1" dirty="0">
                <a:solidFill>
                  <a:srgbClr val="0037A4"/>
                </a:solidFill>
              </a:rPr>
              <a:t>701 Sundial</a:t>
            </a:r>
          </a:p>
        </p:txBody>
      </p:sp>
      <p:sp>
        <p:nvSpPr>
          <p:cNvPr id="57" name="TextBox 56"/>
          <p:cNvSpPr txBox="1"/>
          <p:nvPr/>
        </p:nvSpPr>
        <p:spPr>
          <a:xfrm rot="19825262">
            <a:off x="7994394" y="564559"/>
            <a:ext cx="1500295" cy="369332"/>
          </a:xfrm>
          <a:prstGeom prst="rect">
            <a:avLst/>
          </a:prstGeom>
          <a:noFill/>
          <a:scene3d>
            <a:camera prst="orthographicFront"/>
            <a:lightRig rig="threePt" dir="t"/>
          </a:scene3d>
          <a:sp3d>
            <a:bevelT/>
          </a:sp3d>
        </p:spPr>
        <p:txBody>
          <a:bodyPr wrap="square" rtlCol="0">
            <a:spAutoFit/>
          </a:bodyPr>
          <a:lstStyle/>
          <a:p>
            <a:pPr algn="r"/>
            <a:r>
              <a:rPr lang="en-US" b="1" dirty="0">
                <a:solidFill>
                  <a:schemeClr val="accent6">
                    <a:lumMod val="75000"/>
                  </a:schemeClr>
                </a:solidFill>
              </a:rPr>
              <a:t>721 Assyria</a:t>
            </a:r>
          </a:p>
        </p:txBody>
      </p:sp>
      <p:sp>
        <p:nvSpPr>
          <p:cNvPr id="59" name="TextBox 58"/>
          <p:cNvSpPr txBox="1"/>
          <p:nvPr/>
        </p:nvSpPr>
        <p:spPr>
          <a:xfrm rot="19825262">
            <a:off x="9274345" y="507287"/>
            <a:ext cx="1453064" cy="369332"/>
          </a:xfrm>
          <a:prstGeom prst="rect">
            <a:avLst/>
          </a:prstGeom>
          <a:noFill/>
          <a:scene3d>
            <a:camera prst="orthographicFront"/>
            <a:lightRig rig="threePt" dir="t"/>
          </a:scene3d>
          <a:sp3d>
            <a:bevelT/>
          </a:sp3d>
        </p:spPr>
        <p:txBody>
          <a:bodyPr wrap="square" rtlCol="0">
            <a:spAutoFit/>
          </a:bodyPr>
          <a:lstStyle/>
          <a:p>
            <a:pPr algn="r"/>
            <a:r>
              <a:rPr lang="en-US" b="1" dirty="0">
                <a:solidFill>
                  <a:schemeClr val="accent6">
                    <a:lumMod val="75000"/>
                  </a:schemeClr>
                </a:solidFill>
              </a:rPr>
              <a:t>606 Babylon</a:t>
            </a:r>
          </a:p>
        </p:txBody>
      </p:sp>
      <p:sp>
        <p:nvSpPr>
          <p:cNvPr id="34" name="Rectangle 33"/>
          <p:cNvSpPr/>
          <p:nvPr/>
        </p:nvSpPr>
        <p:spPr>
          <a:xfrm>
            <a:off x="228600" y="2286000"/>
            <a:ext cx="45720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800600" y="2286000"/>
            <a:ext cx="4572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V="1">
            <a:off x="4800600" y="2286000"/>
            <a:ext cx="0" cy="9906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rot="19825262">
            <a:off x="3653906" y="4717849"/>
            <a:ext cx="2193833" cy="381000"/>
          </a:xfrm>
          <a:prstGeom prst="rect">
            <a:avLst/>
          </a:prstGeom>
          <a:noFill/>
          <a:scene3d>
            <a:camera prst="orthographicFront"/>
            <a:lightRig rig="threePt" dir="t"/>
          </a:scene3d>
          <a:sp3d>
            <a:bevelT/>
          </a:sp3d>
        </p:spPr>
        <p:txBody>
          <a:bodyPr wrap="square" rtlCol="0">
            <a:spAutoFit/>
          </a:bodyPr>
          <a:lstStyle/>
          <a:p>
            <a:pPr algn="r"/>
            <a:r>
              <a:rPr lang="en-US" dirty="0"/>
              <a:t>King Solomon  1004</a:t>
            </a:r>
          </a:p>
        </p:txBody>
      </p:sp>
      <p:sp>
        <p:nvSpPr>
          <p:cNvPr id="70" name="Rectangle 69"/>
          <p:cNvSpPr/>
          <p:nvPr/>
        </p:nvSpPr>
        <p:spPr>
          <a:xfrm>
            <a:off x="5257800" y="2286000"/>
            <a:ext cx="1524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410200" y="2286000"/>
            <a:ext cx="1524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V="1">
            <a:off x="5410200" y="2286000"/>
            <a:ext cx="0" cy="172593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25780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2" name="Title 1"/>
          <p:cNvSpPr>
            <a:spLocks noGrp="1"/>
          </p:cNvSpPr>
          <p:nvPr>
            <p:ph type="ctrTitle"/>
          </p:nvPr>
        </p:nvSpPr>
        <p:spPr>
          <a:xfrm>
            <a:off x="1676400" y="-190500"/>
            <a:ext cx="7217180" cy="1104900"/>
          </a:xfrm>
        </p:spPr>
        <p:txBody>
          <a:bodyPr>
            <a:normAutofit fontScale="90000"/>
            <a:scene3d>
              <a:camera prst="orthographicFront"/>
              <a:lightRig rig="threePt" dir="t"/>
            </a:scene3d>
            <a:sp3d extrusionH="57150">
              <a:bevelT h="25400" prst="softRound"/>
            </a:sp3d>
          </a:bodyPr>
          <a:lstStyle/>
          <a:p>
            <a:r>
              <a:rPr lang="en-US" sz="4900" cap="none" dirty="0">
                <a:ln>
                  <a:solidFill>
                    <a:srgbClr val="FFC1C1"/>
                  </a:solidFill>
                </a:ln>
                <a:solidFill>
                  <a:srgbClr val="0070C0"/>
                </a:solidFill>
                <a:latin typeface="Matura MT Script Capitals" pitchFamily="66" charset="0"/>
              </a:rPr>
              <a:t>Isaiah</a:t>
            </a:r>
            <a:r>
              <a:rPr lang="en-US" cap="none" dirty="0">
                <a:ln>
                  <a:solidFill>
                    <a:srgbClr val="FFC1C1"/>
                  </a:solidFill>
                </a:ln>
                <a:solidFill>
                  <a:srgbClr val="0070C0"/>
                </a:solidFill>
                <a:latin typeface="Matura MT Script Capitals" pitchFamily="66" charset="0"/>
              </a:rPr>
              <a:t> </a:t>
            </a:r>
            <a:r>
              <a:rPr lang="en-US" sz="4000" cap="none" dirty="0">
                <a:ln>
                  <a:solidFill>
                    <a:srgbClr val="FFC1C1"/>
                  </a:solidFill>
                </a:ln>
                <a:solidFill>
                  <a:srgbClr val="0070C0"/>
                </a:solidFill>
                <a:latin typeface="Matura MT Script Capitals" pitchFamily="66" charset="0"/>
              </a:rPr>
              <a:t>&amp; </a:t>
            </a:r>
            <a:r>
              <a:rPr lang="en-US" sz="4000" cap="none" dirty="0">
                <a:ln>
                  <a:solidFill>
                    <a:srgbClr val="FFC9DB"/>
                  </a:solidFill>
                </a:ln>
                <a:solidFill>
                  <a:srgbClr val="C00000"/>
                </a:solidFill>
                <a:latin typeface="Matura MT Script Capitals" pitchFamily="66" charset="0"/>
              </a:rPr>
              <a:t>Israel’s Apostasy</a:t>
            </a:r>
            <a:endParaRPr lang="en-US" dirty="0">
              <a:ln>
                <a:solidFill>
                  <a:srgbClr val="FFC9DB"/>
                </a:solidFill>
              </a:ln>
              <a:solidFill>
                <a:srgbClr val="C00000"/>
              </a:solidFill>
              <a:latin typeface="Matura MT Script Capitals" pitchFamily="66" charset="0"/>
            </a:endParaRPr>
          </a:p>
        </p:txBody>
      </p:sp>
      <p:sp>
        <p:nvSpPr>
          <p:cNvPr id="73" name="Rectangle 72"/>
          <p:cNvSpPr/>
          <p:nvPr/>
        </p:nvSpPr>
        <p:spPr>
          <a:xfrm>
            <a:off x="3285626" y="6019800"/>
            <a:ext cx="8753974" cy="707886"/>
          </a:xfrm>
          <a:prstGeom prst="rect">
            <a:avLst/>
          </a:prstGeom>
          <a:noFill/>
        </p:spPr>
        <p:txBody>
          <a:bodyPr wrap="square" lIns="91440" tIns="45720" rIns="91440" bIns="45720">
            <a:spAutoFit/>
          </a:bodyPr>
          <a:lstStyle/>
          <a:p>
            <a:pPr algn="ctr"/>
            <a:r>
              <a:rPr lang="en-US" sz="4000" b="1" cap="none" spc="0" dirty="0">
                <a:ln w="1905"/>
                <a:solidFill>
                  <a:schemeClr val="accent2">
                    <a:lumMod val="20000"/>
                    <a:lumOff val="80000"/>
                  </a:schemeClr>
                </a:solidFill>
                <a:effectLst>
                  <a:innerShdw blurRad="69850" dist="43180" dir="5400000">
                    <a:srgbClr val="000000">
                      <a:alpha val="65000"/>
                    </a:srgbClr>
                  </a:innerShdw>
                </a:effectLst>
              </a:rPr>
              <a:t>Moses to Isaiah ~ </a:t>
            </a:r>
            <a:r>
              <a:rPr lang="en-US" sz="4000" b="1" cap="none" spc="0" dirty="0">
                <a:ln w="1905"/>
                <a:solidFill>
                  <a:srgbClr val="CCFF33"/>
                </a:solidFill>
                <a:effectLst>
                  <a:innerShdw blurRad="69850" dist="43180" dir="5400000">
                    <a:srgbClr val="000000">
                      <a:alpha val="65000"/>
                    </a:srgbClr>
                  </a:innerShdw>
                </a:effectLst>
              </a:rPr>
              <a:t>690 Years</a:t>
            </a:r>
          </a:p>
        </p:txBody>
      </p:sp>
      <p:sp>
        <p:nvSpPr>
          <p:cNvPr id="74" name="Rectangle 73"/>
          <p:cNvSpPr/>
          <p:nvPr/>
        </p:nvSpPr>
        <p:spPr>
          <a:xfrm>
            <a:off x="314118" y="2968063"/>
            <a:ext cx="2409634" cy="1200329"/>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marL="742950" indent="-742950">
              <a:buAutoNum type="arabicParenR" startAt="11"/>
            </a:pPr>
            <a:r>
              <a:rPr lang="en-US" sz="3600" b="1" spc="150" dirty="0">
                <a:ln w="11430"/>
                <a:solidFill>
                  <a:srgbClr val="0070C0"/>
                </a:solidFill>
                <a:effectLst>
                  <a:outerShdw blurRad="25400" algn="tl" rotWithShape="0">
                    <a:srgbClr val="000000">
                      <a:alpha val="43000"/>
                    </a:srgbClr>
                  </a:outerShdw>
                </a:effectLst>
              </a:rPr>
              <a:t>Isa 1:13</a:t>
            </a:r>
          </a:p>
          <a:p>
            <a:pPr marL="742950" indent="-742950">
              <a:buAutoNum type="arabicParenR" startAt="11"/>
            </a:pPr>
            <a:r>
              <a:rPr lang="en-US" sz="3600" b="1" cap="none" spc="150" dirty="0">
                <a:ln w="11430"/>
                <a:solidFill>
                  <a:srgbClr val="0070C0"/>
                </a:solidFill>
                <a:effectLst>
                  <a:outerShdw blurRad="25400" algn="tl" rotWithShape="0">
                    <a:srgbClr val="000000">
                      <a:alpha val="43000"/>
                    </a:srgbClr>
                  </a:outerShdw>
                </a:effectLst>
              </a:rPr>
              <a:t>Isa 1:14</a:t>
            </a:r>
          </a:p>
        </p:txBody>
      </p:sp>
      <p:sp>
        <p:nvSpPr>
          <p:cNvPr id="75" name="TextBox 74"/>
          <p:cNvSpPr txBox="1"/>
          <p:nvPr/>
        </p:nvSpPr>
        <p:spPr>
          <a:xfrm rot="19825262">
            <a:off x="5043394" y="3887295"/>
            <a:ext cx="1761708" cy="381000"/>
          </a:xfrm>
          <a:prstGeom prst="rect">
            <a:avLst/>
          </a:prstGeom>
          <a:noFill/>
          <a:scene3d>
            <a:camera prst="orthographicFront"/>
            <a:lightRig rig="threePt" dir="t"/>
          </a:scene3d>
          <a:sp3d>
            <a:bevelT/>
          </a:sp3d>
        </p:spPr>
        <p:txBody>
          <a:bodyPr wrap="square" rtlCol="0">
            <a:spAutoFit/>
          </a:bodyPr>
          <a:lstStyle/>
          <a:p>
            <a:pPr algn="r"/>
            <a:r>
              <a:rPr lang="en-US" dirty="0"/>
              <a:t>Elisha  895</a:t>
            </a:r>
          </a:p>
        </p:txBody>
      </p:sp>
      <p:sp>
        <p:nvSpPr>
          <p:cNvPr id="76" name="Rectangle 75"/>
          <p:cNvSpPr/>
          <p:nvPr/>
        </p:nvSpPr>
        <p:spPr>
          <a:xfrm>
            <a:off x="5562600" y="2286000"/>
            <a:ext cx="985520" cy="452094"/>
          </a:xfrm>
          <a:prstGeom prst="rect">
            <a:avLst/>
          </a:prstGeom>
          <a:solidFill>
            <a:srgbClr val="B83D68"/>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p:cNvCxnSpPr/>
          <p:nvPr/>
        </p:nvCxnSpPr>
        <p:spPr>
          <a:xfrm flipV="1">
            <a:off x="5562600" y="2286000"/>
            <a:ext cx="0" cy="20574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6553199" y="2286000"/>
            <a:ext cx="1109413"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7677150" y="2286000"/>
            <a:ext cx="1524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7848600" y="2286000"/>
            <a:ext cx="1270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3" descr="C:\Users\Rae\Desktop\1386785594e15ba-1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521" y="87756"/>
            <a:ext cx="1374414" cy="1480656"/>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sp>
        <p:nvSpPr>
          <p:cNvPr id="3" name="Left Brace 2"/>
          <p:cNvSpPr/>
          <p:nvPr/>
        </p:nvSpPr>
        <p:spPr>
          <a:xfrm rot="16200000">
            <a:off x="7347606" y="4776442"/>
            <a:ext cx="399130" cy="1312028"/>
          </a:xfrm>
          <a:prstGeom prst="leftBrace">
            <a:avLst>
              <a:gd name="adj1" fmla="val 37978"/>
              <a:gd name="adj2" fmla="val 50290"/>
            </a:avLst>
          </a:prstGeom>
          <a:solidFill>
            <a:srgbClr val="FFC9DB"/>
          </a:solidFill>
          <a:ln w="38100">
            <a:solidFill>
              <a:srgbClr val="C0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6891156" y="5170170"/>
            <a:ext cx="1312029" cy="276999"/>
          </a:xfrm>
          <a:prstGeom prst="rect">
            <a:avLst/>
          </a:prstGeom>
          <a:noFill/>
        </p:spPr>
        <p:txBody>
          <a:bodyPr wrap="square" rtlCol="0">
            <a:spAutoFit/>
          </a:bodyPr>
          <a:lstStyle/>
          <a:p>
            <a:pPr algn="ctr"/>
            <a:r>
              <a:rPr lang="en-US" sz="1200" b="1" dirty="0">
                <a:solidFill>
                  <a:srgbClr val="C00000"/>
                </a:solidFill>
              </a:rPr>
              <a:t>Apostasy Sets In</a:t>
            </a:r>
          </a:p>
        </p:txBody>
      </p:sp>
      <p:sp>
        <p:nvSpPr>
          <p:cNvPr id="62" name="Rectangle 61"/>
          <p:cNvSpPr/>
          <p:nvPr/>
        </p:nvSpPr>
        <p:spPr>
          <a:xfrm>
            <a:off x="8001000" y="2286000"/>
            <a:ext cx="3931921"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p:cNvCxnSpPr/>
          <p:nvPr/>
        </p:nvCxnSpPr>
        <p:spPr>
          <a:xfrm flipV="1">
            <a:off x="8580120" y="1371601"/>
            <a:ext cx="0" cy="1757671"/>
          </a:xfrm>
          <a:prstGeom prst="straightConnector1">
            <a:avLst/>
          </a:prstGeom>
          <a:ln w="38100">
            <a:solidFill>
              <a:srgbClr val="FFC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8465820" y="1104900"/>
            <a:ext cx="0" cy="1863163"/>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9530539" y="1104901"/>
            <a:ext cx="0" cy="1845296"/>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8001000" y="2286000"/>
            <a:ext cx="0" cy="21336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767080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7823200" y="2286000"/>
            <a:ext cx="0" cy="16331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654812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6408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6000"/>
            <a:lum/>
          </a:blip>
          <a:srcRect/>
          <a:stretch>
            <a:fillRect t="-17000" b="-17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54</a:t>
            </a:fld>
            <a:endParaRPr lang="en-US"/>
          </a:p>
        </p:txBody>
      </p:sp>
      <p:sp>
        <p:nvSpPr>
          <p:cNvPr id="9" name="Title 1"/>
          <p:cNvSpPr txBox="1">
            <a:spLocks/>
          </p:cNvSpPr>
          <p:nvPr/>
        </p:nvSpPr>
        <p:spPr>
          <a:xfrm>
            <a:off x="228600" y="228600"/>
            <a:ext cx="12268200" cy="869950"/>
          </a:xfrm>
          <a:prstGeom prst="rect">
            <a:avLst/>
          </a:prstGeom>
        </p:spPr>
        <p:txBody>
          <a:bodyPr vert="horz"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b="1" dirty="0">
                <a:ln w="11430"/>
                <a:solidFill>
                  <a:schemeClr val="accent2">
                    <a:lumMod val="50000"/>
                  </a:schemeClr>
                </a:solidFill>
                <a:effectLst>
                  <a:outerShdw blurRad="50800" dist="39000" dir="5460000" algn="tl">
                    <a:srgbClr val="000000">
                      <a:alpha val="38000"/>
                    </a:srgbClr>
                  </a:outerShdw>
                </a:effectLst>
              </a:rPr>
              <a:t>760</a:t>
            </a:r>
            <a:r>
              <a:rPr lang="en-US" sz="4300" b="1" dirty="0">
                <a:ln w="11430"/>
                <a:solidFill>
                  <a:schemeClr val="accent2">
                    <a:lumMod val="50000"/>
                  </a:schemeClr>
                </a:solidFill>
                <a:effectLst>
                  <a:outerShdw blurRad="50800" dist="39000" dir="5460000" algn="tl">
                    <a:srgbClr val="000000">
                      <a:alpha val="38000"/>
                    </a:srgbClr>
                  </a:outerShdw>
                </a:effectLst>
              </a:rPr>
              <a:t> BC   </a:t>
            </a:r>
            <a:r>
              <a:rPr lang="en-US" sz="4800" b="1" dirty="0">
                <a:ln w="11430"/>
                <a:solidFill>
                  <a:srgbClr val="0070C0"/>
                </a:solidFill>
                <a:effectLst>
                  <a:outerShdw blurRad="50800" dist="39000" dir="5460000" algn="tl">
                    <a:srgbClr val="000000">
                      <a:alpha val="38000"/>
                    </a:srgbClr>
                  </a:outerShdw>
                </a:effectLst>
              </a:rPr>
              <a:t>Isaiah</a:t>
            </a:r>
            <a:r>
              <a:rPr lang="en-US" sz="4300" b="1" dirty="0">
                <a:ln w="11430"/>
                <a:solidFill>
                  <a:srgbClr val="7030A0"/>
                </a:solidFill>
                <a:effectLst>
                  <a:outerShdw blurRad="50800" dist="39000" dir="5460000" algn="tl">
                    <a:srgbClr val="000000">
                      <a:alpha val="38000"/>
                    </a:srgbClr>
                  </a:outerShdw>
                </a:effectLst>
              </a:rPr>
              <a:t>  </a:t>
            </a:r>
            <a:r>
              <a:rPr lang="en-US" sz="3200" b="1" dirty="0">
                <a:ln w="11430"/>
                <a:solidFill>
                  <a:schemeClr val="accent2">
                    <a:lumMod val="50000"/>
                  </a:schemeClr>
                </a:solidFill>
                <a:effectLst>
                  <a:outerShdw blurRad="50800" dist="39000" dir="5460000" algn="tl">
                    <a:srgbClr val="000000">
                      <a:alpha val="38000"/>
                    </a:srgbClr>
                  </a:outerShdw>
                </a:effectLst>
              </a:rPr>
              <a:t>(Deals with Apostate Israel ~ 25 years later)</a:t>
            </a:r>
          </a:p>
        </p:txBody>
      </p:sp>
      <p:sp>
        <p:nvSpPr>
          <p:cNvPr id="15" name="Text Placeholder 7"/>
          <p:cNvSpPr txBox="1">
            <a:spLocks/>
          </p:cNvSpPr>
          <p:nvPr/>
        </p:nvSpPr>
        <p:spPr>
          <a:xfrm>
            <a:off x="228600" y="3886200"/>
            <a:ext cx="1828800" cy="2057400"/>
          </a:xfrm>
          <a:prstGeom prst="rect">
            <a:avLst/>
          </a:prstGeom>
          <a:solidFill>
            <a:schemeClr val="accent2"/>
          </a:solidFill>
          <a:scene3d>
            <a:camera prst="orthographicFront"/>
            <a:lightRig rig="threePt" dir="t"/>
          </a:scene3d>
          <a:sp3d>
            <a:bevelT w="152400" h="50800" prst="softRound"/>
          </a:sp3d>
        </p:spPr>
        <p:txBody>
          <a:bodyPr>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2000" b="1" dirty="0">
                <a:solidFill>
                  <a:srgbClr val="002060"/>
                </a:solidFill>
                <a:latin typeface="Comic Sans MS" pitchFamily="66" charset="0"/>
              </a:rPr>
              <a:t>Isaiah’s record is very </a:t>
            </a:r>
            <a:br>
              <a:rPr lang="en-US" sz="2000" b="1" dirty="0">
                <a:solidFill>
                  <a:srgbClr val="002060"/>
                </a:solidFill>
                <a:latin typeface="Comic Sans MS" pitchFamily="66" charset="0"/>
              </a:rPr>
            </a:br>
            <a:r>
              <a:rPr lang="en-US" sz="2000" b="1" dirty="0">
                <a:solidFill>
                  <a:srgbClr val="002060"/>
                </a:solidFill>
                <a:latin typeface="Comic Sans MS" pitchFamily="66" charset="0"/>
              </a:rPr>
              <a:t>worthy </a:t>
            </a:r>
            <a:br>
              <a:rPr lang="en-US" sz="2000" b="1" dirty="0">
                <a:solidFill>
                  <a:srgbClr val="002060"/>
                </a:solidFill>
                <a:latin typeface="Comic Sans MS" pitchFamily="66" charset="0"/>
              </a:rPr>
            </a:br>
            <a:r>
              <a:rPr lang="en-US" sz="2000" b="1" dirty="0">
                <a:solidFill>
                  <a:srgbClr val="002060"/>
                </a:solidFill>
                <a:latin typeface="Comic Sans MS" pitchFamily="66" charset="0"/>
              </a:rPr>
              <a:t>of careful </a:t>
            </a:r>
            <a:br>
              <a:rPr lang="en-US" sz="2000" b="1" dirty="0">
                <a:solidFill>
                  <a:srgbClr val="002060"/>
                </a:solidFill>
                <a:latin typeface="Comic Sans MS" pitchFamily="66" charset="0"/>
              </a:rPr>
            </a:br>
            <a:r>
              <a:rPr lang="en-US" sz="2000" b="1" dirty="0">
                <a:solidFill>
                  <a:srgbClr val="002060"/>
                </a:solidFill>
                <a:latin typeface="Comic Sans MS" pitchFamily="66" charset="0"/>
              </a:rPr>
              <a:t>notice. </a:t>
            </a:r>
          </a:p>
        </p:txBody>
      </p:sp>
      <p:pic>
        <p:nvPicPr>
          <p:cNvPr id="8" name="Picture 3" descr="C:\Users\Rae\Desktop\1386785594e15ba-1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99512"/>
            <a:ext cx="1888320" cy="2034288"/>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sp>
        <p:nvSpPr>
          <p:cNvPr id="10" name="Content Placeholder 3"/>
          <p:cNvSpPr txBox="1">
            <a:spLocks/>
          </p:cNvSpPr>
          <p:nvPr/>
        </p:nvSpPr>
        <p:spPr>
          <a:xfrm>
            <a:off x="2209800" y="1600200"/>
            <a:ext cx="9829800" cy="5257800"/>
          </a:xfrm>
          <a:prstGeom prst="rect">
            <a:avLst/>
          </a:prstGeom>
        </p:spPr>
        <p:txBody>
          <a:bodyPr vert="horz">
            <a:normAutofit fontScale="92500"/>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800" b="1" dirty="0">
                <a:latin typeface="Cordia New" pitchFamily="34" charset="-34"/>
                <a:cs typeface="Cordia New" pitchFamily="34" charset="-34"/>
              </a:rPr>
              <a:t>Only 25 years after the writings of Hosea, </a:t>
            </a:r>
            <a:r>
              <a:rPr lang="en-US" sz="3600" b="1" u="sng" dirty="0">
                <a:latin typeface="Cordia New" pitchFamily="34" charset="-34"/>
                <a:cs typeface="Cordia New" pitchFamily="34" charset="-34"/>
              </a:rPr>
              <a:t>Isaiah gives another warning</a:t>
            </a:r>
            <a:r>
              <a:rPr lang="en-US" sz="2800" b="1" dirty="0">
                <a:latin typeface="Cordia New" pitchFamily="34" charset="-34"/>
                <a:cs typeface="Cordia New" pitchFamily="34" charset="-34"/>
              </a:rPr>
              <a:t> about the </a:t>
            </a:r>
            <a:br>
              <a:rPr lang="en-US" sz="2800" b="1" dirty="0">
                <a:latin typeface="Cordia New" pitchFamily="34" charset="-34"/>
                <a:cs typeface="Cordia New" pitchFamily="34" charset="-34"/>
              </a:rPr>
            </a:br>
            <a:r>
              <a:rPr lang="en-US" sz="2800" b="1" dirty="0">
                <a:latin typeface="Cordia New" pitchFamily="34" charset="-34"/>
                <a:cs typeface="Cordia New" pitchFamily="34" charset="-34"/>
              </a:rPr>
              <a:t>apostasy of Israel before they were taken into captivity by Assyria [about 721 BC].  </a:t>
            </a:r>
            <a:br>
              <a:rPr lang="en-US" sz="2800" b="1" dirty="0">
                <a:latin typeface="Cordia New" pitchFamily="34" charset="-34"/>
                <a:cs typeface="Cordia New" pitchFamily="34" charset="-34"/>
              </a:rPr>
            </a:br>
            <a:r>
              <a:rPr lang="en-US" sz="2800" b="1" dirty="0">
                <a:latin typeface="Cordia New" pitchFamily="34" charset="-34"/>
                <a:cs typeface="Cordia New" pitchFamily="34" charset="-34"/>
              </a:rPr>
              <a:t>However, they kept running after the pagans ways of worship, ignoring the covenant </a:t>
            </a:r>
            <a:br>
              <a:rPr lang="en-US" sz="2800" b="1" dirty="0">
                <a:latin typeface="Cordia New" pitchFamily="34" charset="-34"/>
                <a:cs typeface="Cordia New" pitchFamily="34" charset="-34"/>
              </a:rPr>
            </a:br>
            <a:r>
              <a:rPr lang="en-US" sz="2800" b="1" dirty="0">
                <a:latin typeface="Cordia New" pitchFamily="34" charset="-34"/>
                <a:cs typeface="Cordia New" pitchFamily="34" charset="-34"/>
              </a:rPr>
              <a:t>commands of Yahuah including His 30 day festal month</a:t>
            </a:r>
            <a:r>
              <a:rPr lang="en-US" sz="2800" dirty="0">
                <a:latin typeface="Cordia New" pitchFamily="34" charset="-34"/>
                <a:cs typeface="Cordia New" pitchFamily="34" charset="-34"/>
              </a:rPr>
              <a:t>.</a:t>
            </a:r>
          </a:p>
          <a:p>
            <a:pPr marL="0" indent="0">
              <a:buFont typeface="Wingdings"/>
              <a:buNone/>
            </a:pPr>
            <a:r>
              <a:rPr lang="en-US" sz="2800" dirty="0">
                <a:latin typeface="Cordia New" pitchFamily="34" charset="-34"/>
                <a:cs typeface="Cordia New" pitchFamily="34" charset="-34"/>
              </a:rPr>
              <a:t>As you will note on the next slide, verse 14 says very emphatically </a:t>
            </a:r>
            <a:r>
              <a:rPr lang="en-US" sz="2800" b="1" u="sng" dirty="0">
                <a:solidFill>
                  <a:srgbClr val="990033"/>
                </a:solidFill>
                <a:effectLst>
                  <a:outerShdw blurRad="69850" dist="43180" dir="5400000" sx="0" sy="0">
                    <a:srgbClr val="000000">
                      <a:alpha val="65000"/>
                    </a:srgbClr>
                  </a:outerShdw>
                </a:effectLst>
                <a:latin typeface="Cordia New" pitchFamily="34" charset="-34"/>
                <a:cs typeface="Cordia New" pitchFamily="34" charset="-34"/>
              </a:rPr>
              <a:t>Your</a:t>
            </a:r>
            <a:r>
              <a:rPr lang="en-US" sz="2800" b="1" dirty="0">
                <a:solidFill>
                  <a:srgbClr val="FF0000"/>
                </a:solidFill>
                <a:latin typeface="Cordia New" pitchFamily="34" charset="-34"/>
                <a:cs typeface="Cordia New" pitchFamily="34" charset="-34"/>
              </a:rPr>
              <a:t> </a:t>
            </a:r>
            <a:r>
              <a:rPr lang="en-US" sz="2800" b="1" dirty="0">
                <a:solidFill>
                  <a:srgbClr val="FF0000"/>
                </a:solidFill>
                <a:effectLst>
                  <a:outerShdw blurRad="69850" dist="43180" dir="5400000" sx="0" sy="0">
                    <a:srgbClr val="000000">
                      <a:alpha val="65000"/>
                    </a:srgbClr>
                  </a:outerShdw>
                </a:effectLst>
                <a:latin typeface="Cordia New" pitchFamily="34" charset="-34"/>
                <a:cs typeface="Cordia New" pitchFamily="34" charset="-34"/>
              </a:rPr>
              <a:t>NEW MOONS </a:t>
            </a:r>
            <a:r>
              <a:rPr lang="en-US" sz="2400" b="1" dirty="0">
                <a:solidFill>
                  <a:schemeClr val="tx1">
                    <a:lumMod val="65000"/>
                    <a:lumOff val="35000"/>
                  </a:schemeClr>
                </a:solidFill>
                <a:latin typeface="Cordia New" pitchFamily="34" charset="-34"/>
                <a:cs typeface="Cordia New" pitchFamily="34" charset="-34"/>
              </a:rPr>
              <a:t>[H2320 &lt;</a:t>
            </a:r>
            <a:r>
              <a:rPr lang="en-US" sz="2400" b="1" dirty="0" err="1">
                <a:solidFill>
                  <a:schemeClr val="tx1">
                    <a:lumMod val="65000"/>
                    <a:lumOff val="35000"/>
                  </a:schemeClr>
                </a:solidFill>
                <a:latin typeface="Cordia New" pitchFamily="34" charset="-34"/>
                <a:cs typeface="Cordia New" pitchFamily="34" charset="-34"/>
              </a:rPr>
              <a:t>chodesh</a:t>
            </a:r>
            <a:r>
              <a:rPr lang="en-US" sz="2400" b="1" dirty="0">
                <a:solidFill>
                  <a:schemeClr val="tx1">
                    <a:lumMod val="65000"/>
                    <a:lumOff val="35000"/>
                  </a:schemeClr>
                </a:solidFill>
                <a:latin typeface="Cordia New" pitchFamily="34" charset="-34"/>
                <a:cs typeface="Cordia New" pitchFamily="34" charset="-34"/>
              </a:rPr>
              <a:t>&gt;] </a:t>
            </a:r>
            <a:r>
              <a:rPr lang="en-US" sz="2800" b="1" dirty="0">
                <a:latin typeface="Cordia New" pitchFamily="34" charset="-34"/>
                <a:cs typeface="Cordia New" pitchFamily="34" charset="-34"/>
              </a:rPr>
              <a:t>and </a:t>
            </a:r>
            <a:r>
              <a:rPr lang="en-US" sz="2800" b="1" u="sng" dirty="0">
                <a:solidFill>
                  <a:srgbClr val="990033"/>
                </a:solidFill>
                <a:effectLst>
                  <a:outerShdw blurRad="69850" dist="43180" dir="5400000" sx="0" sy="0">
                    <a:srgbClr val="000000">
                      <a:alpha val="65000"/>
                    </a:srgbClr>
                  </a:outerShdw>
                </a:effectLst>
                <a:latin typeface="Cordia New" pitchFamily="34" charset="-34"/>
                <a:cs typeface="Cordia New" pitchFamily="34" charset="-34"/>
              </a:rPr>
              <a:t>your</a:t>
            </a:r>
            <a:r>
              <a:rPr lang="en-US" sz="2800" b="1" dirty="0">
                <a:solidFill>
                  <a:srgbClr val="FF0000"/>
                </a:solidFill>
                <a:latin typeface="Cordia New" pitchFamily="34" charset="-34"/>
                <a:cs typeface="Cordia New" pitchFamily="34" charset="-34"/>
              </a:rPr>
              <a:t> </a:t>
            </a:r>
            <a:r>
              <a:rPr lang="en-US" sz="2800" b="1" u="sng" dirty="0">
                <a:solidFill>
                  <a:srgbClr val="FF0000"/>
                </a:solidFill>
                <a:effectLst>
                  <a:outerShdw blurRad="69850" dist="43180" dir="5400000" sx="0" sy="0">
                    <a:srgbClr val="000000">
                      <a:alpha val="65000"/>
                    </a:srgbClr>
                  </a:outerShdw>
                </a:effectLst>
                <a:latin typeface="Cordia New" pitchFamily="34" charset="-34"/>
                <a:cs typeface="Cordia New" pitchFamily="34" charset="-34"/>
              </a:rPr>
              <a:t>appointed</a:t>
            </a:r>
            <a:r>
              <a:rPr lang="en-US" sz="2800" b="1" dirty="0">
                <a:solidFill>
                  <a:srgbClr val="FF0000"/>
                </a:solidFill>
                <a:effectLst>
                  <a:outerShdw blurRad="69850" dist="43180" dir="5400000" sx="0" sy="0">
                    <a:srgbClr val="000000">
                      <a:alpha val="65000"/>
                    </a:srgbClr>
                  </a:outerShdw>
                </a:effectLst>
                <a:latin typeface="Cordia New" pitchFamily="34" charset="-34"/>
                <a:cs typeface="Cordia New" pitchFamily="34" charset="-34"/>
              </a:rPr>
              <a:t> </a:t>
            </a:r>
            <a:r>
              <a:rPr lang="en-US" sz="2800" b="1" u="sng" dirty="0">
                <a:solidFill>
                  <a:srgbClr val="FF0000"/>
                </a:solidFill>
                <a:effectLst>
                  <a:outerShdw blurRad="69850" dist="43180" dir="5400000" sx="0" sy="0">
                    <a:srgbClr val="000000">
                      <a:alpha val="65000"/>
                    </a:srgbClr>
                  </a:outerShdw>
                </a:effectLst>
                <a:latin typeface="Cordia New" pitchFamily="34" charset="-34"/>
                <a:cs typeface="Cordia New" pitchFamily="34" charset="-34"/>
              </a:rPr>
              <a:t>feasts</a:t>
            </a:r>
            <a:r>
              <a:rPr lang="en-US" sz="2800" dirty="0">
                <a:solidFill>
                  <a:srgbClr val="FF0000"/>
                </a:solidFill>
                <a:latin typeface="Cordia New" pitchFamily="34" charset="-34"/>
                <a:cs typeface="Cordia New" pitchFamily="34" charset="-34"/>
              </a:rPr>
              <a:t> </a:t>
            </a:r>
            <a:r>
              <a:rPr lang="en-US" sz="2800" dirty="0">
                <a:latin typeface="Cordia New" pitchFamily="34" charset="-34"/>
                <a:cs typeface="Cordia New" pitchFamily="34" charset="-34"/>
              </a:rPr>
              <a:t>in comparison to Hosea’s wording of:  </a:t>
            </a:r>
            <a:r>
              <a:rPr lang="en-US" sz="2800" b="1" u="sng" dirty="0">
                <a:solidFill>
                  <a:srgbClr val="990033"/>
                </a:solidFill>
                <a:effectLst>
                  <a:outerShdw blurRad="69850" dist="43180" dir="5400000" sx="0" sy="0">
                    <a:srgbClr val="000000">
                      <a:alpha val="65000"/>
                    </a:srgbClr>
                  </a:outerShdw>
                </a:effectLst>
                <a:latin typeface="Cordia New" pitchFamily="34" charset="-34"/>
                <a:cs typeface="Cordia New" pitchFamily="34" charset="-34"/>
              </a:rPr>
              <a:t>her</a:t>
            </a:r>
            <a:r>
              <a:rPr lang="en-US" sz="2800" b="1" dirty="0">
                <a:effectLst>
                  <a:outerShdw blurRad="69850" dist="43180" dir="5400000" sx="0" sy="0">
                    <a:srgbClr val="000000">
                      <a:alpha val="65000"/>
                    </a:srgbClr>
                  </a:outerShdw>
                </a:effectLst>
                <a:latin typeface="Cordia New" pitchFamily="34" charset="-34"/>
                <a:cs typeface="Cordia New" pitchFamily="34" charset="-34"/>
              </a:rPr>
              <a:t> </a:t>
            </a:r>
            <a:r>
              <a:rPr lang="en-US" sz="2800" b="1" dirty="0">
                <a:solidFill>
                  <a:srgbClr val="FF0000"/>
                </a:solidFill>
                <a:effectLst>
                  <a:outerShdw blurRad="69850" dist="43180" dir="5400000" sx="0" sy="0">
                    <a:srgbClr val="000000">
                      <a:alpha val="65000"/>
                    </a:srgbClr>
                  </a:outerShdw>
                </a:effectLst>
                <a:latin typeface="Cordia New" pitchFamily="34" charset="-34"/>
                <a:cs typeface="Cordia New" pitchFamily="34" charset="-34"/>
              </a:rPr>
              <a:t>NEW MOONS </a:t>
            </a:r>
            <a:r>
              <a:rPr lang="en-US" sz="2400" b="1" dirty="0">
                <a:solidFill>
                  <a:schemeClr val="tx1">
                    <a:lumMod val="50000"/>
                    <a:lumOff val="50000"/>
                  </a:schemeClr>
                </a:solidFill>
                <a:latin typeface="Cordia New" pitchFamily="34" charset="-34"/>
                <a:cs typeface="Cordia New" pitchFamily="34" charset="-34"/>
              </a:rPr>
              <a:t>[</a:t>
            </a:r>
            <a:r>
              <a:rPr lang="en-US" sz="2400" b="1" dirty="0">
                <a:solidFill>
                  <a:schemeClr val="tx1">
                    <a:lumMod val="65000"/>
                    <a:lumOff val="35000"/>
                  </a:schemeClr>
                </a:solidFill>
                <a:latin typeface="Cordia New" pitchFamily="34" charset="-34"/>
                <a:cs typeface="Cordia New" pitchFamily="34" charset="-34"/>
              </a:rPr>
              <a:t>H2320 &lt;</a:t>
            </a:r>
            <a:r>
              <a:rPr lang="en-US" sz="2400" b="1" dirty="0" err="1">
                <a:solidFill>
                  <a:schemeClr val="tx1">
                    <a:lumMod val="65000"/>
                    <a:lumOff val="35000"/>
                  </a:schemeClr>
                </a:solidFill>
                <a:latin typeface="Cordia New" pitchFamily="34" charset="-34"/>
                <a:cs typeface="Cordia New" pitchFamily="34" charset="-34"/>
              </a:rPr>
              <a:t>chodesh</a:t>
            </a:r>
            <a:r>
              <a:rPr lang="en-US" sz="2400" b="1" dirty="0">
                <a:solidFill>
                  <a:schemeClr val="tx1">
                    <a:lumMod val="65000"/>
                    <a:lumOff val="35000"/>
                  </a:schemeClr>
                </a:solidFill>
                <a:latin typeface="Cordia New" pitchFamily="34" charset="-34"/>
                <a:cs typeface="Cordia New" pitchFamily="34" charset="-34"/>
              </a:rPr>
              <a:t>&gt; </a:t>
            </a:r>
            <a:r>
              <a:rPr lang="en-US" sz="2400" b="1" dirty="0">
                <a:solidFill>
                  <a:schemeClr val="tx1">
                    <a:lumMod val="50000"/>
                    <a:lumOff val="50000"/>
                  </a:schemeClr>
                </a:solidFill>
                <a:latin typeface="Cordia New" pitchFamily="34" charset="-34"/>
                <a:cs typeface="Cordia New" pitchFamily="34" charset="-34"/>
              </a:rPr>
              <a:t>– not H3394 &lt;</a:t>
            </a:r>
            <a:r>
              <a:rPr lang="en-US" sz="2400" b="1" dirty="0" err="1">
                <a:solidFill>
                  <a:schemeClr val="tx1">
                    <a:lumMod val="50000"/>
                    <a:lumOff val="50000"/>
                  </a:schemeClr>
                </a:solidFill>
                <a:latin typeface="Cordia New" pitchFamily="34" charset="-34"/>
                <a:cs typeface="Cordia New" pitchFamily="34" charset="-34"/>
              </a:rPr>
              <a:t>yareach</a:t>
            </a:r>
            <a:r>
              <a:rPr lang="en-US" sz="2400" b="1" dirty="0">
                <a:solidFill>
                  <a:schemeClr val="tx1">
                    <a:lumMod val="50000"/>
                    <a:lumOff val="50000"/>
                  </a:schemeClr>
                </a:solidFill>
                <a:latin typeface="Cordia New" pitchFamily="34" charset="-34"/>
                <a:cs typeface="Cordia New" pitchFamily="34" charset="-34"/>
              </a:rPr>
              <a:t>&gt;]</a:t>
            </a:r>
            <a:r>
              <a:rPr lang="en-US" sz="2400" dirty="0">
                <a:solidFill>
                  <a:schemeClr val="tx1">
                    <a:lumMod val="50000"/>
                    <a:lumOff val="50000"/>
                  </a:schemeClr>
                </a:solidFill>
                <a:latin typeface="Cordia New" pitchFamily="34" charset="-34"/>
                <a:cs typeface="Cordia New" pitchFamily="34" charset="-34"/>
              </a:rPr>
              <a:t>, </a:t>
            </a:r>
            <a:r>
              <a:rPr lang="en-US" sz="2800" b="1" dirty="0">
                <a:effectLst>
                  <a:outerShdw blurRad="69850" dist="43180" dir="5400000" sx="0" sy="0">
                    <a:srgbClr val="000000">
                      <a:alpha val="65000"/>
                    </a:srgbClr>
                  </a:outerShdw>
                </a:effectLst>
                <a:latin typeface="Cordia New" pitchFamily="34" charset="-34"/>
                <a:cs typeface="Cordia New" pitchFamily="34" charset="-34"/>
              </a:rPr>
              <a:t>and </a:t>
            </a:r>
            <a:r>
              <a:rPr lang="en-US" sz="2800" b="1" u="sng" dirty="0">
                <a:solidFill>
                  <a:srgbClr val="990033"/>
                </a:solidFill>
                <a:effectLst>
                  <a:outerShdw blurRad="69850" dist="43180" dir="5400000" sx="0" sy="0">
                    <a:srgbClr val="000000">
                      <a:alpha val="65000"/>
                    </a:srgbClr>
                  </a:outerShdw>
                </a:effectLst>
                <a:latin typeface="Cordia New" pitchFamily="34" charset="-34"/>
                <a:cs typeface="Cordia New" pitchFamily="34" charset="-34"/>
              </a:rPr>
              <a:t>her</a:t>
            </a:r>
            <a:r>
              <a:rPr lang="en-US" sz="2800" b="1" dirty="0">
                <a:effectLst>
                  <a:outerShdw blurRad="69850" dist="43180" dir="5400000" sx="0" sy="0">
                    <a:srgbClr val="000000">
                      <a:alpha val="65000"/>
                    </a:srgbClr>
                  </a:outerShdw>
                </a:effectLst>
                <a:latin typeface="Cordia New" pitchFamily="34" charset="-34"/>
                <a:cs typeface="Cordia New" pitchFamily="34" charset="-34"/>
              </a:rPr>
              <a:t> </a:t>
            </a:r>
            <a:r>
              <a:rPr lang="en-US" sz="2800" b="1" u="sng" dirty="0">
                <a:solidFill>
                  <a:srgbClr val="0070C0"/>
                </a:solidFill>
                <a:effectLst>
                  <a:outerShdw blurRad="69850" dist="43180" dir="5400000" sx="0" sy="0">
                    <a:srgbClr val="000000">
                      <a:alpha val="65000"/>
                    </a:srgbClr>
                  </a:outerShdw>
                </a:effectLst>
                <a:latin typeface="Cordia New" pitchFamily="34" charset="-34"/>
                <a:cs typeface="Cordia New" pitchFamily="34" charset="-34"/>
              </a:rPr>
              <a:t>sabbaths</a:t>
            </a:r>
            <a:r>
              <a:rPr lang="en-US" sz="2800" b="1" dirty="0">
                <a:effectLst>
                  <a:outerShdw blurRad="69850" dist="43180" dir="5400000" sx="0" sy="0">
                    <a:srgbClr val="000000">
                      <a:alpha val="65000"/>
                    </a:srgbClr>
                  </a:outerShdw>
                </a:effectLst>
                <a:latin typeface="Cordia New" pitchFamily="34" charset="-34"/>
                <a:cs typeface="Cordia New" pitchFamily="34" charset="-34"/>
              </a:rPr>
              <a:t>, and all </a:t>
            </a:r>
            <a:r>
              <a:rPr lang="en-US" sz="2800" b="1" u="sng" dirty="0">
                <a:solidFill>
                  <a:srgbClr val="990033"/>
                </a:solidFill>
                <a:effectLst>
                  <a:outerShdw blurRad="69850" dist="43180" dir="5400000" sx="0" sy="0">
                    <a:srgbClr val="000000">
                      <a:alpha val="65000"/>
                    </a:srgbClr>
                  </a:outerShdw>
                </a:effectLst>
                <a:latin typeface="Cordia New" pitchFamily="34" charset="-34"/>
                <a:cs typeface="Cordia New" pitchFamily="34" charset="-34"/>
              </a:rPr>
              <a:t>her</a:t>
            </a:r>
            <a:r>
              <a:rPr lang="en-US" sz="2800" b="1" dirty="0">
                <a:effectLst>
                  <a:outerShdw blurRad="69850" dist="43180" dir="5400000" sx="0" sy="0">
                    <a:srgbClr val="000000">
                      <a:alpha val="65000"/>
                    </a:srgbClr>
                  </a:outerShdw>
                </a:effectLst>
                <a:latin typeface="Cordia New" pitchFamily="34" charset="-34"/>
                <a:cs typeface="Cordia New" pitchFamily="34" charset="-34"/>
              </a:rPr>
              <a:t> </a:t>
            </a:r>
            <a:r>
              <a:rPr lang="en-US" sz="2800" b="1" dirty="0">
                <a:solidFill>
                  <a:srgbClr val="00B050"/>
                </a:solidFill>
                <a:effectLst>
                  <a:outerShdw blurRad="69850" dist="43180" dir="5400000" sx="0" sy="0">
                    <a:srgbClr val="000000">
                      <a:alpha val="65000"/>
                    </a:srgbClr>
                  </a:outerShdw>
                </a:effectLst>
                <a:latin typeface="Cordia New" pitchFamily="34" charset="-34"/>
                <a:cs typeface="Cordia New" pitchFamily="34" charset="-34"/>
              </a:rPr>
              <a:t>solemn feasts. </a:t>
            </a:r>
          </a:p>
          <a:p>
            <a:pPr marL="0" indent="0">
              <a:buFont typeface="Wingdings"/>
              <a:buNone/>
            </a:pPr>
            <a:r>
              <a:rPr lang="en-US" sz="2200" b="1" dirty="0">
                <a:solidFill>
                  <a:srgbClr val="0070C0"/>
                </a:solidFill>
                <a:cs typeface="Cordia New" pitchFamily="34" charset="-34"/>
              </a:rPr>
              <a:t>Isa 1:13-14</a:t>
            </a:r>
            <a:r>
              <a:rPr lang="en-US" sz="2200" dirty="0">
                <a:solidFill>
                  <a:srgbClr val="0070C0"/>
                </a:solidFill>
                <a:cs typeface="Cordia New" pitchFamily="34" charset="-34"/>
              </a:rPr>
              <a:t> </a:t>
            </a:r>
            <a:r>
              <a:rPr lang="en-US" sz="2200" dirty="0">
                <a:cs typeface="Cordia New" pitchFamily="34" charset="-34"/>
              </a:rPr>
              <a:t>should have been translated as </a:t>
            </a:r>
            <a:r>
              <a:rPr lang="en-US" sz="2200" b="1" u="sng" dirty="0">
                <a:solidFill>
                  <a:srgbClr val="990033"/>
                </a:solidFill>
                <a:effectLst>
                  <a:outerShdw blurRad="69850" dist="43180" dir="5400000" sx="0" sy="0">
                    <a:srgbClr val="000000">
                      <a:alpha val="65000"/>
                    </a:srgbClr>
                  </a:outerShdw>
                </a:effectLst>
                <a:cs typeface="Cordia New" pitchFamily="34" charset="-34"/>
              </a:rPr>
              <a:t>Your</a:t>
            </a:r>
            <a:r>
              <a:rPr lang="en-US" sz="2200" b="1" dirty="0">
                <a:cs typeface="Cordia New" pitchFamily="34" charset="-34"/>
              </a:rPr>
              <a:t> </a:t>
            </a:r>
            <a:r>
              <a:rPr lang="en-US" sz="2200" b="1" dirty="0">
                <a:solidFill>
                  <a:srgbClr val="FF0000"/>
                </a:solidFill>
                <a:effectLst>
                  <a:outerShdw blurRad="69850" dist="43180" dir="5400000" sx="0" sy="0">
                    <a:srgbClr val="000000">
                      <a:alpha val="65000"/>
                    </a:srgbClr>
                  </a:outerShdw>
                </a:effectLst>
                <a:cs typeface="Cordia New" pitchFamily="34" charset="-34"/>
              </a:rPr>
              <a:t>NEW MONTHS</a:t>
            </a:r>
            <a:r>
              <a:rPr lang="en-US" sz="2200" dirty="0">
                <a:solidFill>
                  <a:srgbClr val="FF0000"/>
                </a:solidFill>
                <a:effectLst>
                  <a:outerShdw blurRad="69850" dist="43180" dir="5400000" sx="0" sy="0">
                    <a:srgbClr val="000000">
                      <a:alpha val="65000"/>
                    </a:srgbClr>
                  </a:outerShdw>
                </a:effectLst>
                <a:cs typeface="Cordia New" pitchFamily="34" charset="-34"/>
              </a:rPr>
              <a:t>.</a:t>
            </a:r>
            <a:r>
              <a:rPr lang="en-US" sz="2200" dirty="0">
                <a:solidFill>
                  <a:srgbClr val="FF0000"/>
                </a:solidFill>
                <a:cs typeface="Cordia New" pitchFamily="34" charset="-34"/>
              </a:rPr>
              <a:t>  </a:t>
            </a:r>
          </a:p>
          <a:p>
            <a:pPr marL="0" indent="0">
              <a:buFont typeface="Wingdings"/>
              <a:buNone/>
            </a:pPr>
            <a:r>
              <a:rPr lang="en-US" sz="2800" dirty="0">
                <a:latin typeface="Cordia New" pitchFamily="34" charset="-34"/>
                <a:cs typeface="Cordia New" pitchFamily="34" charset="-34"/>
              </a:rPr>
              <a:t>Even so, it does not matter if the verse said </a:t>
            </a:r>
            <a:r>
              <a:rPr lang="en-US" sz="2800" b="1" dirty="0">
                <a:solidFill>
                  <a:srgbClr val="FF0000"/>
                </a:solidFill>
                <a:effectLst>
                  <a:outerShdw blurRad="69850" dist="43180" dir="5400000" sx="0" sy="0">
                    <a:srgbClr val="000000">
                      <a:alpha val="65000"/>
                    </a:srgbClr>
                  </a:outerShdw>
                </a:effectLst>
                <a:latin typeface="Cordia New" pitchFamily="34" charset="-34"/>
                <a:cs typeface="Cordia New" pitchFamily="34" charset="-34"/>
              </a:rPr>
              <a:t>NEW MOONS</a:t>
            </a:r>
            <a:r>
              <a:rPr lang="en-US" sz="2800" dirty="0">
                <a:solidFill>
                  <a:srgbClr val="FF0000"/>
                </a:solidFill>
                <a:latin typeface="Cordia New" pitchFamily="34" charset="-34"/>
                <a:cs typeface="Cordia New" pitchFamily="34" charset="-34"/>
              </a:rPr>
              <a:t> </a:t>
            </a:r>
            <a:r>
              <a:rPr lang="en-US" sz="2800" dirty="0">
                <a:latin typeface="Cordia New" pitchFamily="34" charset="-34"/>
                <a:cs typeface="Cordia New" pitchFamily="34" charset="-34"/>
              </a:rPr>
              <a:t>or </a:t>
            </a:r>
            <a:r>
              <a:rPr lang="en-US" sz="2800" b="1" dirty="0">
                <a:solidFill>
                  <a:srgbClr val="FF0000"/>
                </a:solidFill>
                <a:effectLst>
                  <a:outerShdw blurRad="69850" dist="43180" dir="5400000" sx="0" sy="0">
                    <a:srgbClr val="000000">
                      <a:alpha val="65000"/>
                    </a:srgbClr>
                  </a:outerShdw>
                </a:effectLst>
                <a:latin typeface="Cordia New" pitchFamily="34" charset="-34"/>
                <a:cs typeface="Cordia New" pitchFamily="34" charset="-34"/>
              </a:rPr>
              <a:t>NEW MONTHS</a:t>
            </a:r>
            <a:br>
              <a:rPr lang="en-US" sz="2800" b="1" dirty="0">
                <a:solidFill>
                  <a:srgbClr val="FF0000"/>
                </a:solidFill>
                <a:effectLst>
                  <a:outerShdw blurRad="69850" dist="43180" dir="5400000" sx="0" sy="0">
                    <a:srgbClr val="000000">
                      <a:alpha val="65000"/>
                    </a:srgbClr>
                  </a:outerShdw>
                </a:effectLst>
                <a:latin typeface="Cordia New" pitchFamily="34" charset="-34"/>
                <a:cs typeface="Cordia New" pitchFamily="34" charset="-34"/>
              </a:rPr>
            </a:br>
            <a:r>
              <a:rPr lang="en-US" sz="2800" dirty="0">
                <a:latin typeface="Cordia New" pitchFamily="34" charset="-34"/>
                <a:cs typeface="Cordia New" pitchFamily="34" charset="-34"/>
              </a:rPr>
              <a:t> – the point is – neither their </a:t>
            </a:r>
            <a:r>
              <a:rPr lang="en-US" sz="2800" b="1" dirty="0">
                <a:solidFill>
                  <a:srgbClr val="FF0000"/>
                </a:solidFill>
                <a:effectLst>
                  <a:outerShdw blurRad="69850" dist="43180" dir="5400000" sx="0" sy="0">
                    <a:srgbClr val="000000">
                      <a:alpha val="65000"/>
                    </a:srgbClr>
                  </a:outerShdw>
                </a:effectLst>
                <a:latin typeface="Cordia New" pitchFamily="34" charset="-34"/>
                <a:cs typeface="Cordia New" pitchFamily="34" charset="-34"/>
              </a:rPr>
              <a:t>MOON</a:t>
            </a:r>
            <a:r>
              <a:rPr lang="en-US" sz="2800" b="1" dirty="0">
                <a:effectLst>
                  <a:outerShdw blurRad="69850" dist="43180" dir="5400000" sx="0" sy="0">
                    <a:srgbClr val="000000">
                      <a:alpha val="65000"/>
                    </a:srgbClr>
                  </a:outerShdw>
                </a:effectLst>
                <a:latin typeface="Cordia New" pitchFamily="34" charset="-34"/>
                <a:cs typeface="Cordia New" pitchFamily="34" charset="-34"/>
              </a:rPr>
              <a:t> or </a:t>
            </a:r>
            <a:r>
              <a:rPr lang="en-US" sz="2800" b="1" dirty="0">
                <a:solidFill>
                  <a:srgbClr val="FF0000"/>
                </a:solidFill>
                <a:effectLst>
                  <a:outerShdw blurRad="69850" dist="43180" dir="5400000" sx="0" sy="0">
                    <a:srgbClr val="000000">
                      <a:alpha val="65000"/>
                    </a:srgbClr>
                  </a:outerShdw>
                </a:effectLst>
                <a:latin typeface="Cordia New" pitchFamily="34" charset="-34"/>
                <a:cs typeface="Cordia New" pitchFamily="34" charset="-34"/>
              </a:rPr>
              <a:t>MONTH</a:t>
            </a:r>
            <a:r>
              <a:rPr lang="en-US" sz="2800" dirty="0">
                <a:latin typeface="Cordia New" pitchFamily="34" charset="-34"/>
                <a:cs typeface="Cordia New" pitchFamily="34" charset="-34"/>
              </a:rPr>
              <a:t> was sacred and </a:t>
            </a:r>
            <a:br>
              <a:rPr lang="en-US" sz="2800" dirty="0">
                <a:latin typeface="Cordia New" pitchFamily="34" charset="-34"/>
                <a:cs typeface="Cordia New" pitchFamily="34" charset="-34"/>
              </a:rPr>
            </a:br>
            <a:r>
              <a:rPr lang="en-US" sz="2800" dirty="0">
                <a:latin typeface="Cordia New" pitchFamily="34" charset="-34"/>
                <a:cs typeface="Cordia New" pitchFamily="34" charset="-34"/>
              </a:rPr>
              <a:t>did not belong to Yahuah for it was all reckoned according to </a:t>
            </a:r>
            <a:br>
              <a:rPr lang="en-US" sz="2800" dirty="0">
                <a:latin typeface="Cordia New" pitchFamily="34" charset="-34"/>
                <a:cs typeface="Cordia New" pitchFamily="34" charset="-34"/>
              </a:rPr>
            </a:br>
            <a:r>
              <a:rPr lang="en-US" sz="2800" dirty="0">
                <a:latin typeface="Cordia New" pitchFamily="34" charset="-34"/>
                <a:cs typeface="Cordia New" pitchFamily="34" charset="-34"/>
              </a:rPr>
              <a:t>paganism and moon worship. </a:t>
            </a:r>
          </a:p>
        </p:txBody>
      </p:sp>
    </p:spTree>
    <p:extLst>
      <p:ext uri="{BB962C8B-B14F-4D97-AF65-F5344CB8AC3E}">
        <p14:creationId xmlns:p14="http://schemas.microsoft.com/office/powerpoint/2010/main" val="323346329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wipe(up)">
                                      <p:cBhvr>
                                        <p:cTn id="14" dur="125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left)">
                                      <p:cBhvr>
                                        <p:cTn id="19" dur="20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wipe(left)">
                                      <p:cBhvr>
                                        <p:cTn id="24" dur="20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barn(inVertical)">
                                      <p:cBhvr>
                                        <p:cTn id="29" dur="1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55</a:t>
            </a:fld>
            <a:endParaRPr lang="en-US"/>
          </a:p>
        </p:txBody>
      </p:sp>
      <p:pic>
        <p:nvPicPr>
          <p:cNvPr id="8" name="Picture 3" descr="C:\Users\Rae\Desktop\1386785594e15ba-1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259" y="129646"/>
            <a:ext cx="1512766" cy="1629704"/>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381000" y="304800"/>
            <a:ext cx="8382000" cy="6324600"/>
          </a:xfrm>
          <a:prstGeom prst="rect">
            <a:avLst/>
          </a:prstGeom>
        </p:spPr>
        <p:txBody>
          <a:bodyPr>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endParaRPr lang="en-US" dirty="0"/>
          </a:p>
        </p:txBody>
      </p:sp>
      <p:sp>
        <p:nvSpPr>
          <p:cNvPr id="12" name="TextBox 11"/>
          <p:cNvSpPr txBox="1"/>
          <p:nvPr/>
        </p:nvSpPr>
        <p:spPr>
          <a:xfrm>
            <a:off x="2971800" y="228600"/>
            <a:ext cx="8839200" cy="1477328"/>
          </a:xfrm>
          <a:prstGeom prst="rect">
            <a:avLst/>
          </a:prstGeom>
          <a:noFill/>
        </p:spPr>
        <p:txBody>
          <a:bodyPr wrap="square" rtlCol="0">
            <a:spAutoFit/>
            <a:scene3d>
              <a:camera prst="orthographicFront"/>
              <a:lightRig rig="threePt" dir="t"/>
            </a:scene3d>
            <a:sp3d extrusionH="57150">
              <a:bevelT w="38100" h="38100" prst="angle"/>
            </a:sp3d>
          </a:bodyPr>
          <a:lstStyle/>
          <a:p>
            <a:pPr lvl="0">
              <a:lnSpc>
                <a:spcPct val="150000"/>
              </a:lnSpc>
            </a:pPr>
            <a:r>
              <a:rPr lang="en-US" sz="2000" b="1" dirty="0">
                <a:solidFill>
                  <a:srgbClr val="8A0045"/>
                </a:solidFill>
              </a:rPr>
              <a:t>Isa 1:13</a:t>
            </a:r>
            <a:r>
              <a:rPr lang="en-US" sz="2000" dirty="0">
                <a:solidFill>
                  <a:srgbClr val="8A0045"/>
                </a:solidFill>
              </a:rPr>
              <a:t>   </a:t>
            </a:r>
            <a:r>
              <a:rPr lang="en-US" sz="2000" b="1" u="sng" dirty="0">
                <a:effectLst>
                  <a:outerShdw blurRad="69850" dist="43180" dir="5400000" sx="0" sy="0">
                    <a:srgbClr val="000000">
                      <a:alpha val="65000"/>
                    </a:srgbClr>
                  </a:outerShdw>
                </a:effectLst>
              </a:rPr>
              <a:t>Bring no more</a:t>
            </a:r>
            <a:r>
              <a:rPr lang="en-US" sz="2000" b="1" dirty="0">
                <a:effectLst>
                  <a:outerShdw blurRad="69850" dist="43180" dir="5400000" sx="0" sy="0">
                    <a:srgbClr val="000000">
                      <a:alpha val="65000"/>
                    </a:srgbClr>
                  </a:outerShdw>
                </a:effectLst>
              </a:rPr>
              <a:t> </a:t>
            </a:r>
            <a:r>
              <a:rPr lang="en-US" sz="2000" dirty="0"/>
              <a:t>vain oblations; incense is an abomination unto me;  </a:t>
            </a:r>
            <a:br>
              <a:rPr lang="en-US" sz="2000" dirty="0"/>
            </a:br>
            <a:r>
              <a:rPr lang="en-US" sz="2000" b="1" u="sng" dirty="0">
                <a:solidFill>
                  <a:srgbClr val="FF0000"/>
                </a:solidFill>
                <a:effectLst>
                  <a:outerShdw blurRad="69850" dist="43180" dir="5400000" sx="0" sy="0">
                    <a:srgbClr val="000000">
                      <a:alpha val="65000"/>
                    </a:srgbClr>
                  </a:outerShdw>
                </a:effectLst>
              </a:rPr>
              <a:t>the</a:t>
            </a:r>
            <a:r>
              <a:rPr lang="en-US" sz="2000" b="1" dirty="0">
                <a:solidFill>
                  <a:srgbClr val="FF0000"/>
                </a:solidFill>
                <a:effectLst>
                  <a:outerShdw blurRad="69850" dist="43180" dir="5400000" sx="0" sy="0">
                    <a:srgbClr val="000000">
                      <a:alpha val="65000"/>
                    </a:srgbClr>
                  </a:outerShdw>
                </a:effectLst>
              </a:rPr>
              <a:t> NEW MOONS</a:t>
            </a:r>
            <a:r>
              <a:rPr lang="en-US" sz="2000" b="1" dirty="0">
                <a:effectLst>
                  <a:outerShdw blurRad="69850" dist="43180" dir="5400000" sx="0" sy="0">
                    <a:srgbClr val="000000">
                      <a:alpha val="65000"/>
                    </a:srgbClr>
                  </a:outerShdw>
                </a:effectLst>
              </a:rPr>
              <a:t> </a:t>
            </a:r>
            <a:r>
              <a:rPr lang="en-US" dirty="0">
                <a:solidFill>
                  <a:schemeClr val="tx1">
                    <a:lumMod val="50000"/>
                    <a:lumOff val="50000"/>
                  </a:schemeClr>
                </a:solidFill>
              </a:rPr>
              <a:t>[H2320 &lt;</a:t>
            </a:r>
            <a:r>
              <a:rPr lang="en-US" dirty="0" err="1">
                <a:solidFill>
                  <a:schemeClr val="tx1">
                    <a:lumMod val="50000"/>
                    <a:lumOff val="50000"/>
                  </a:schemeClr>
                </a:solidFill>
              </a:rPr>
              <a:t>chodesh</a:t>
            </a:r>
            <a:r>
              <a:rPr lang="en-US" dirty="0">
                <a:solidFill>
                  <a:schemeClr val="tx1">
                    <a:lumMod val="50000"/>
                    <a:lumOff val="50000"/>
                  </a:schemeClr>
                </a:solidFill>
              </a:rPr>
              <a:t>&gt;]</a:t>
            </a:r>
            <a:r>
              <a:rPr lang="en-US" dirty="0">
                <a:solidFill>
                  <a:schemeClr val="tx1">
                    <a:lumMod val="50000"/>
                    <a:lumOff val="50000"/>
                  </a:schemeClr>
                </a:solidFill>
                <a:effectLst>
                  <a:outerShdw blurRad="69850" dist="43180" dir="5400000" sx="0" sy="0">
                    <a:srgbClr val="000000">
                      <a:alpha val="65000"/>
                    </a:srgbClr>
                  </a:outerShdw>
                </a:effectLst>
              </a:rPr>
              <a:t> </a:t>
            </a:r>
            <a:r>
              <a:rPr lang="en-US" sz="2000" dirty="0"/>
              <a:t>and </a:t>
            </a:r>
            <a:r>
              <a:rPr lang="en-US" sz="2000" b="1" u="sng" dirty="0">
                <a:solidFill>
                  <a:srgbClr val="0070C0"/>
                </a:solidFill>
              </a:rPr>
              <a:t>Sabbaths</a:t>
            </a:r>
            <a:r>
              <a:rPr lang="en-US" sz="2000" dirty="0">
                <a:solidFill>
                  <a:srgbClr val="0070C0"/>
                </a:solidFill>
              </a:rPr>
              <a:t>, </a:t>
            </a:r>
            <a:r>
              <a:rPr lang="en-US" sz="2000" b="1" u="sng" dirty="0">
                <a:solidFill>
                  <a:srgbClr val="00B050"/>
                </a:solidFill>
              </a:rPr>
              <a:t>the calling of assemblies</a:t>
            </a:r>
            <a:r>
              <a:rPr lang="en-US" sz="2000" dirty="0">
                <a:solidFill>
                  <a:srgbClr val="00B050"/>
                </a:solidFill>
              </a:rPr>
              <a:t>, </a:t>
            </a:r>
            <a:br>
              <a:rPr lang="en-US" sz="2000" dirty="0">
                <a:solidFill>
                  <a:srgbClr val="00B050"/>
                </a:solidFill>
              </a:rPr>
            </a:br>
            <a:r>
              <a:rPr lang="en-US" sz="2000" dirty="0"/>
              <a:t>I cannot away with</a:t>
            </a:r>
            <a:r>
              <a:rPr lang="en-US" dirty="0"/>
              <a:t>;</a:t>
            </a:r>
            <a:r>
              <a:rPr lang="en-US" sz="2000" dirty="0"/>
              <a:t> </a:t>
            </a:r>
            <a:r>
              <a:rPr lang="en-US" sz="2000" b="1" dirty="0">
                <a:effectLst>
                  <a:outerShdw blurRad="69850" dist="43180" dir="5400000" sx="0" sy="0">
                    <a:srgbClr val="000000">
                      <a:alpha val="65000"/>
                    </a:srgbClr>
                  </a:outerShdw>
                </a:effectLst>
              </a:rPr>
              <a:t>it is iniquity</a:t>
            </a:r>
            <a:r>
              <a:rPr lang="en-US" sz="2000" dirty="0">
                <a:effectLst>
                  <a:outerShdw blurRad="69850" dist="43180" dir="5400000" sx="0" sy="0">
                    <a:srgbClr val="000000">
                      <a:alpha val="65000"/>
                    </a:srgbClr>
                  </a:outerShdw>
                </a:effectLst>
              </a:rPr>
              <a:t>,</a:t>
            </a:r>
            <a:r>
              <a:rPr lang="en-US" sz="2000" b="1" dirty="0">
                <a:effectLst>
                  <a:outerShdw blurRad="69850" dist="43180" dir="5400000" sx="0" sy="0">
                    <a:srgbClr val="000000">
                      <a:alpha val="65000"/>
                    </a:srgbClr>
                  </a:outerShdw>
                </a:effectLst>
              </a:rPr>
              <a:t> </a:t>
            </a:r>
            <a:r>
              <a:rPr lang="en-US" sz="2000" b="1" dirty="0">
                <a:solidFill>
                  <a:srgbClr val="00B050"/>
                </a:solidFill>
                <a:effectLst>
                  <a:outerShdw blurRad="69850" dist="43180" dir="5400000" sx="0" sy="0">
                    <a:srgbClr val="000000">
                      <a:alpha val="65000"/>
                    </a:srgbClr>
                  </a:outerShdw>
                </a:effectLst>
              </a:rPr>
              <a:t>even the solemn meeting.</a:t>
            </a:r>
            <a:r>
              <a:rPr lang="en-US" sz="2000" dirty="0">
                <a:solidFill>
                  <a:srgbClr val="00B050"/>
                </a:solidFill>
              </a:rPr>
              <a:t>  </a:t>
            </a:r>
            <a:r>
              <a:rPr lang="en-US" sz="2000" dirty="0"/>
              <a:t>(760 BC)</a:t>
            </a:r>
          </a:p>
        </p:txBody>
      </p:sp>
      <p:sp>
        <p:nvSpPr>
          <p:cNvPr id="13" name="Rectangle 12"/>
          <p:cNvSpPr/>
          <p:nvPr/>
        </p:nvSpPr>
        <p:spPr>
          <a:xfrm>
            <a:off x="3962400" y="5885682"/>
            <a:ext cx="5638800" cy="954107"/>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Yahuah’s “appointed times” were </a:t>
            </a:r>
            <a:br>
              <a:rPr lang="en-U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never </a:t>
            </a:r>
            <a:r>
              <a:rPr lang="en-US" sz="2800" b="1" u="sng"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fixed</a:t>
            </a:r>
            <a:r>
              <a:rPr lang="en-U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to the </a:t>
            </a:r>
            <a:r>
              <a:rPr lang="en-US" sz="2800" b="1" cap="none" spc="0" dirty="0">
                <a:ln w="1905"/>
                <a:solidFill>
                  <a:srgbClr val="FF0000"/>
                </a:solidFill>
                <a:effectLst>
                  <a:innerShdw blurRad="69850" dist="43180" dir="5400000">
                    <a:srgbClr val="000000">
                      <a:alpha val="65000"/>
                    </a:srgbClr>
                  </a:innerShdw>
                </a:effectLst>
              </a:rPr>
              <a:t>“new moons.”  </a:t>
            </a:r>
          </a:p>
        </p:txBody>
      </p:sp>
      <p:sp>
        <p:nvSpPr>
          <p:cNvPr id="16" name="Slide Number Placeholder 4"/>
          <p:cNvSpPr txBox="1">
            <a:spLocks/>
          </p:cNvSpPr>
          <p:nvPr/>
        </p:nvSpPr>
        <p:spPr>
          <a:xfrm>
            <a:off x="0" y="6248400"/>
            <a:ext cx="533400" cy="381000"/>
          </a:xfrm>
          <a:prstGeom prst="rect">
            <a:avLst/>
          </a:prstGeom>
        </p:spPr>
        <p:txBody>
          <a:bodyPr vert="horz" anchor="ctr" anchorCtr="0">
            <a:normAutofit/>
          </a:bodyP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mtClean="0"/>
              <a:pPr/>
              <a:t>55</a:t>
            </a:fld>
            <a:endParaRPr lang="en-US"/>
          </a:p>
        </p:txBody>
      </p:sp>
      <p:sp>
        <p:nvSpPr>
          <p:cNvPr id="17" name="TextBox 16"/>
          <p:cNvSpPr txBox="1"/>
          <p:nvPr/>
        </p:nvSpPr>
        <p:spPr>
          <a:xfrm>
            <a:off x="307694" y="1881888"/>
            <a:ext cx="3124200" cy="4708981"/>
          </a:xfrm>
          <a:prstGeom prst="rect">
            <a:avLst/>
          </a:prstGeom>
          <a:solidFill>
            <a:srgbClr val="002060"/>
          </a:solidFill>
          <a:ln w="57150">
            <a:solidFill>
              <a:schemeClr val="accent4">
                <a:lumMod val="75000"/>
              </a:schemeClr>
            </a:solidFill>
          </a:ln>
          <a:scene3d>
            <a:camera prst="orthographicFront"/>
            <a:lightRig rig="threePt" dir="t"/>
          </a:scene3d>
          <a:sp3d>
            <a:bevelT w="152400" h="50800" prst="softRound"/>
          </a:sp3d>
        </p:spPr>
        <p:txBody>
          <a:bodyPr wrap="square" rtlCol="0">
            <a:spAutoFit/>
            <a:sp3d extrusionH="57150">
              <a:bevelT h="25400" prst="softRound"/>
            </a:sp3d>
          </a:bodyPr>
          <a:lstStyle/>
          <a:p>
            <a:pPr lvl="0" algn="ctr">
              <a:lnSpc>
                <a:spcPct val="150000"/>
              </a:lnSpc>
            </a:pPr>
            <a:r>
              <a:rPr lang="en-US" sz="3200" b="1" dirty="0">
                <a:solidFill>
                  <a:srgbClr val="FFFF00"/>
                </a:solidFill>
              </a:rPr>
              <a:t>Isa 1:14 </a:t>
            </a:r>
            <a:r>
              <a:rPr lang="en-US" sz="2400" b="1" dirty="0">
                <a:solidFill>
                  <a:schemeClr val="accent4">
                    <a:lumMod val="60000"/>
                    <a:lumOff val="40000"/>
                  </a:schemeClr>
                </a:solidFill>
              </a:rPr>
              <a:t>is quite an incredible verse.</a:t>
            </a:r>
            <a:r>
              <a:rPr lang="en-US" sz="2400" dirty="0">
                <a:solidFill>
                  <a:schemeClr val="accent4">
                    <a:lumMod val="60000"/>
                    <a:lumOff val="40000"/>
                  </a:schemeClr>
                </a:solidFill>
              </a:rPr>
              <a:t>  </a:t>
            </a:r>
            <a:br>
              <a:rPr lang="en-US" sz="2400" dirty="0">
                <a:solidFill>
                  <a:schemeClr val="accent4">
                    <a:lumMod val="60000"/>
                    <a:lumOff val="40000"/>
                  </a:schemeClr>
                </a:solidFill>
              </a:rPr>
            </a:br>
            <a:r>
              <a:rPr lang="en-US" sz="2400" b="1" dirty="0">
                <a:solidFill>
                  <a:schemeClr val="accent4">
                    <a:lumMod val="60000"/>
                    <a:lumOff val="40000"/>
                  </a:schemeClr>
                </a:solidFill>
              </a:rPr>
              <a:t>It should say</a:t>
            </a:r>
            <a:r>
              <a:rPr lang="en-US" sz="2400" dirty="0">
                <a:solidFill>
                  <a:schemeClr val="accent4">
                    <a:lumMod val="60000"/>
                    <a:lumOff val="40000"/>
                  </a:schemeClr>
                </a:solidFill>
              </a:rPr>
              <a:t> </a:t>
            </a:r>
            <a:r>
              <a:rPr lang="en-US" sz="2400" b="1" dirty="0">
                <a:solidFill>
                  <a:srgbClr val="FFFF00"/>
                </a:solidFill>
                <a:effectLst>
                  <a:outerShdw blurRad="69850" dist="43180" dir="5400000" sx="0" sy="0">
                    <a:srgbClr val="000000">
                      <a:alpha val="65000"/>
                    </a:srgbClr>
                  </a:outerShdw>
                </a:effectLst>
              </a:rPr>
              <a:t>NEW MONTHS,</a:t>
            </a:r>
            <a:r>
              <a:rPr lang="en-US" sz="2400" b="1" dirty="0">
                <a:solidFill>
                  <a:schemeClr val="accent4">
                    <a:lumMod val="60000"/>
                    <a:lumOff val="40000"/>
                  </a:schemeClr>
                </a:solidFill>
                <a:effectLst>
                  <a:outerShdw blurRad="69850" dist="43180" dir="5400000" sx="0" sy="0">
                    <a:srgbClr val="000000">
                      <a:alpha val="65000"/>
                    </a:srgbClr>
                  </a:outerShdw>
                </a:effectLst>
              </a:rPr>
              <a:t> which are the “new months” according to how the pagans calculated </a:t>
            </a:r>
            <a:br>
              <a:rPr lang="en-US" sz="2400" b="1" dirty="0">
                <a:solidFill>
                  <a:schemeClr val="accent4">
                    <a:lumMod val="60000"/>
                    <a:lumOff val="40000"/>
                  </a:schemeClr>
                </a:solidFill>
                <a:effectLst>
                  <a:outerShdw blurRad="69850" dist="43180" dir="5400000" sx="0" sy="0">
                    <a:srgbClr val="000000">
                      <a:alpha val="65000"/>
                    </a:srgbClr>
                  </a:outerShdw>
                </a:effectLst>
              </a:rPr>
            </a:br>
            <a:r>
              <a:rPr lang="en-US" sz="2400" b="1" dirty="0">
                <a:solidFill>
                  <a:schemeClr val="accent4">
                    <a:lumMod val="60000"/>
                    <a:lumOff val="40000"/>
                  </a:schemeClr>
                </a:solidFill>
                <a:effectLst>
                  <a:outerShdw blurRad="69850" dist="43180" dir="5400000" sx="0" sy="0">
                    <a:srgbClr val="000000">
                      <a:alpha val="65000"/>
                    </a:srgbClr>
                  </a:outerShdw>
                </a:effectLst>
              </a:rPr>
              <a:t>their pagan festivals. </a:t>
            </a:r>
            <a:endParaRPr lang="en-US" sz="2400" dirty="0">
              <a:solidFill>
                <a:schemeClr val="accent4">
                  <a:lumMod val="60000"/>
                  <a:lumOff val="40000"/>
                </a:schemeClr>
              </a:solidFill>
            </a:endParaRPr>
          </a:p>
        </p:txBody>
      </p:sp>
      <p:sp>
        <p:nvSpPr>
          <p:cNvPr id="18" name="TextBox 17"/>
          <p:cNvSpPr txBox="1"/>
          <p:nvPr/>
        </p:nvSpPr>
        <p:spPr>
          <a:xfrm>
            <a:off x="3962400" y="2895600"/>
            <a:ext cx="7772400" cy="2862322"/>
          </a:xfrm>
          <a:prstGeom prst="rect">
            <a:avLst/>
          </a:prstGeom>
          <a:solidFill>
            <a:srgbClr val="002060"/>
          </a:solidFill>
          <a:ln w="57150">
            <a:solidFill>
              <a:schemeClr val="accent4">
                <a:lumMod val="75000"/>
              </a:schemeClr>
            </a:solidFill>
          </a:ln>
          <a:scene3d>
            <a:camera prst="orthographicFront"/>
            <a:lightRig rig="threePt" dir="t"/>
          </a:scene3d>
          <a:sp3d>
            <a:bevelT w="152400" h="50800" prst="softRound"/>
          </a:sp3d>
        </p:spPr>
        <p:txBody>
          <a:bodyPr wrap="square" rtlCol="0">
            <a:spAutoFit/>
            <a:sp3d extrusionH="57150">
              <a:bevelT h="25400" prst="softRound"/>
            </a:sp3d>
          </a:bodyPr>
          <a:lstStyle/>
          <a:p>
            <a:pPr algn="ctr">
              <a:lnSpc>
                <a:spcPct val="150000"/>
              </a:lnSpc>
            </a:pPr>
            <a:r>
              <a:rPr lang="en-US" sz="2400" b="1" u="sng" dirty="0">
                <a:solidFill>
                  <a:schemeClr val="accent2">
                    <a:lumMod val="40000"/>
                    <a:lumOff val="60000"/>
                  </a:schemeClr>
                </a:solidFill>
              </a:rPr>
              <a:t>Question</a:t>
            </a:r>
            <a:r>
              <a:rPr lang="en-US" sz="2400" b="1" dirty="0">
                <a:solidFill>
                  <a:schemeClr val="accent2">
                    <a:lumMod val="40000"/>
                    <a:lumOff val="60000"/>
                  </a:schemeClr>
                </a:solidFill>
                <a:effectLst>
                  <a:outerShdw blurRad="69850" dist="43180" dir="5400000" sx="0" sy="0">
                    <a:srgbClr val="000000">
                      <a:alpha val="65000"/>
                    </a:srgbClr>
                  </a:outerShdw>
                </a:effectLst>
              </a:rPr>
              <a:t>:</a:t>
            </a:r>
            <a:r>
              <a:rPr lang="en-US" sz="2400" b="1" dirty="0">
                <a:solidFill>
                  <a:schemeClr val="accent4">
                    <a:lumMod val="60000"/>
                    <a:lumOff val="40000"/>
                  </a:schemeClr>
                </a:solidFill>
                <a:effectLst>
                  <a:outerShdw blurRad="69850" dist="43180" dir="5400000" sx="0" sy="0">
                    <a:srgbClr val="000000">
                      <a:alpha val="65000"/>
                    </a:srgbClr>
                  </a:outerShdw>
                </a:effectLst>
              </a:rPr>
              <a:t>  </a:t>
            </a:r>
            <a:r>
              <a:rPr lang="en-US" sz="2400" b="1" dirty="0">
                <a:solidFill>
                  <a:schemeClr val="accent4">
                    <a:lumMod val="60000"/>
                    <a:lumOff val="40000"/>
                  </a:schemeClr>
                </a:solidFill>
              </a:rPr>
              <a:t>Is it not interesting that the real problem of calculating the “pagan months” is actually called </a:t>
            </a:r>
            <a:br>
              <a:rPr lang="en-US" sz="2400" b="1" dirty="0">
                <a:solidFill>
                  <a:schemeClr val="accent4">
                    <a:lumMod val="60000"/>
                    <a:lumOff val="40000"/>
                  </a:schemeClr>
                </a:solidFill>
              </a:rPr>
            </a:br>
            <a:r>
              <a:rPr lang="en-US" sz="2400" b="1" dirty="0">
                <a:solidFill>
                  <a:schemeClr val="accent4">
                    <a:lumMod val="60000"/>
                    <a:lumOff val="40000"/>
                  </a:schemeClr>
                </a:solidFill>
              </a:rPr>
              <a:t>“new moons” in </a:t>
            </a:r>
            <a:r>
              <a:rPr lang="en-US" sz="2400" b="1" dirty="0">
                <a:solidFill>
                  <a:srgbClr val="FFFF00"/>
                </a:solidFill>
              </a:rPr>
              <a:t>Isa 1:14 </a:t>
            </a:r>
            <a:r>
              <a:rPr lang="en-US" sz="2400" b="1" dirty="0">
                <a:solidFill>
                  <a:schemeClr val="accent4">
                    <a:lumMod val="60000"/>
                    <a:lumOff val="40000"/>
                  </a:schemeClr>
                </a:solidFill>
              </a:rPr>
              <a:t>using H2320/</a:t>
            </a:r>
            <a:r>
              <a:rPr lang="en-US" sz="2400" b="1" dirty="0" err="1">
                <a:solidFill>
                  <a:schemeClr val="accent4">
                    <a:lumMod val="60000"/>
                    <a:lumOff val="40000"/>
                  </a:schemeClr>
                </a:solidFill>
              </a:rPr>
              <a:t>chodesh</a:t>
            </a:r>
            <a:r>
              <a:rPr lang="en-US" sz="2400" b="1" dirty="0">
                <a:solidFill>
                  <a:srgbClr val="FFFF00"/>
                </a:solidFill>
              </a:rPr>
              <a:t>? </a:t>
            </a:r>
            <a:br>
              <a:rPr lang="en-US" sz="2400" b="1" dirty="0">
                <a:solidFill>
                  <a:srgbClr val="FFFF00"/>
                </a:solidFill>
              </a:rPr>
            </a:br>
            <a:r>
              <a:rPr lang="en-US" sz="2400" b="1" dirty="0">
                <a:solidFill>
                  <a:srgbClr val="FFFF00"/>
                </a:solidFill>
              </a:rPr>
              <a:t> </a:t>
            </a:r>
            <a:r>
              <a:rPr lang="en-US" sz="2400" b="1" dirty="0">
                <a:solidFill>
                  <a:schemeClr val="accent4">
                    <a:lumMod val="60000"/>
                    <a:lumOff val="40000"/>
                  </a:schemeClr>
                </a:solidFill>
              </a:rPr>
              <a:t>Did the KJV translators know it was the apostate “appointed feasts” that were </a:t>
            </a:r>
            <a:r>
              <a:rPr lang="en-US" sz="2400" b="1" u="sng" dirty="0">
                <a:solidFill>
                  <a:schemeClr val="accent4">
                    <a:lumMod val="60000"/>
                    <a:lumOff val="40000"/>
                  </a:schemeClr>
                </a:solidFill>
              </a:rPr>
              <a:t>fixed</a:t>
            </a:r>
            <a:r>
              <a:rPr lang="en-US" sz="2400" b="1" dirty="0">
                <a:solidFill>
                  <a:schemeClr val="accent4">
                    <a:lumMod val="60000"/>
                    <a:lumOff val="40000"/>
                  </a:schemeClr>
                </a:solidFill>
              </a:rPr>
              <a:t> to the “new moons”?  </a:t>
            </a:r>
            <a:endParaRPr lang="en-US" sz="2400" dirty="0"/>
          </a:p>
        </p:txBody>
      </p:sp>
      <p:sp>
        <p:nvSpPr>
          <p:cNvPr id="10" name="TextBox 9"/>
          <p:cNvSpPr txBox="1"/>
          <p:nvPr/>
        </p:nvSpPr>
        <p:spPr>
          <a:xfrm>
            <a:off x="3657600" y="1752600"/>
            <a:ext cx="8305800" cy="1015663"/>
          </a:xfrm>
          <a:prstGeom prst="rect">
            <a:avLst/>
          </a:prstGeom>
          <a:noFill/>
        </p:spPr>
        <p:txBody>
          <a:bodyPr wrap="square" rtlCol="0">
            <a:spAutoFit/>
            <a:scene3d>
              <a:camera prst="orthographicFront"/>
              <a:lightRig rig="threePt" dir="t"/>
            </a:scene3d>
            <a:sp3d extrusionH="57150">
              <a:bevelT w="38100" h="38100" prst="angle"/>
            </a:sp3d>
          </a:bodyPr>
          <a:lstStyle/>
          <a:p>
            <a:pPr lvl="0">
              <a:lnSpc>
                <a:spcPct val="150000"/>
              </a:lnSpc>
            </a:pPr>
            <a:r>
              <a:rPr lang="en-US" sz="2000" b="1" dirty="0">
                <a:solidFill>
                  <a:srgbClr val="8A0045"/>
                </a:solidFill>
              </a:rPr>
              <a:t>Isa 1:14</a:t>
            </a:r>
            <a:r>
              <a:rPr lang="en-US" sz="2000" dirty="0">
                <a:solidFill>
                  <a:srgbClr val="8A0045"/>
                </a:solidFill>
              </a:rPr>
              <a:t>   </a:t>
            </a:r>
            <a:r>
              <a:rPr lang="en-US" sz="2000" b="1" u="sng" dirty="0">
                <a:solidFill>
                  <a:srgbClr val="FF0000"/>
                </a:solidFill>
                <a:effectLst>
                  <a:outerShdw blurRad="69850" dist="43180" dir="5400000" sx="0" sy="0">
                    <a:srgbClr val="000000">
                      <a:alpha val="65000"/>
                    </a:srgbClr>
                  </a:outerShdw>
                </a:effectLst>
              </a:rPr>
              <a:t>Your</a:t>
            </a:r>
            <a:r>
              <a:rPr lang="en-US" sz="2000" b="1" dirty="0">
                <a:solidFill>
                  <a:srgbClr val="FF0000"/>
                </a:solidFill>
              </a:rPr>
              <a:t> </a:t>
            </a:r>
            <a:r>
              <a:rPr lang="en-US" sz="2000" b="1" dirty="0">
                <a:solidFill>
                  <a:srgbClr val="FF0000"/>
                </a:solidFill>
                <a:effectLst>
                  <a:outerShdw blurRad="69850" dist="43180" dir="5400000" sx="0" sy="0">
                    <a:srgbClr val="000000">
                      <a:alpha val="65000"/>
                    </a:srgbClr>
                  </a:outerShdw>
                </a:effectLst>
              </a:rPr>
              <a:t>NEW MOONS </a:t>
            </a:r>
            <a:r>
              <a:rPr lang="en-US" sz="2000" dirty="0">
                <a:solidFill>
                  <a:schemeClr val="tx1">
                    <a:lumMod val="50000"/>
                    <a:lumOff val="50000"/>
                  </a:schemeClr>
                </a:solidFill>
              </a:rPr>
              <a:t>[H2320 &lt;</a:t>
            </a:r>
            <a:r>
              <a:rPr lang="en-US" sz="2000" dirty="0" err="1">
                <a:solidFill>
                  <a:schemeClr val="tx1">
                    <a:lumMod val="50000"/>
                    <a:lumOff val="50000"/>
                  </a:schemeClr>
                </a:solidFill>
              </a:rPr>
              <a:t>chodesh</a:t>
            </a:r>
            <a:r>
              <a:rPr lang="en-US" sz="2000" dirty="0">
                <a:solidFill>
                  <a:schemeClr val="tx1">
                    <a:lumMod val="50000"/>
                    <a:lumOff val="50000"/>
                  </a:schemeClr>
                </a:solidFill>
              </a:rPr>
              <a:t>&gt;]</a:t>
            </a:r>
            <a:r>
              <a:rPr lang="en-US" sz="2000" dirty="0">
                <a:solidFill>
                  <a:schemeClr val="tx1">
                    <a:lumMod val="50000"/>
                    <a:lumOff val="50000"/>
                  </a:schemeClr>
                </a:solidFill>
                <a:effectLst>
                  <a:outerShdw blurRad="69850" dist="43180" dir="5400000" sx="0" sy="0">
                    <a:srgbClr val="000000">
                      <a:alpha val="65000"/>
                    </a:srgbClr>
                  </a:outerShdw>
                </a:effectLst>
              </a:rPr>
              <a:t> </a:t>
            </a:r>
            <a:r>
              <a:rPr lang="en-US" sz="2000" b="1" dirty="0"/>
              <a:t>and </a:t>
            </a:r>
            <a:r>
              <a:rPr lang="en-US" sz="2000" b="1" u="sng" dirty="0">
                <a:solidFill>
                  <a:srgbClr val="00B050"/>
                </a:solidFill>
                <a:effectLst>
                  <a:outerShdw blurRad="69850" dist="43180" dir="5400000" sx="0" sy="0">
                    <a:srgbClr val="000000">
                      <a:alpha val="65000"/>
                    </a:srgbClr>
                  </a:outerShdw>
                </a:effectLst>
              </a:rPr>
              <a:t>your</a:t>
            </a:r>
            <a:r>
              <a:rPr lang="en-US" sz="2000" b="1" dirty="0">
                <a:solidFill>
                  <a:srgbClr val="00B050"/>
                </a:solidFill>
              </a:rPr>
              <a:t> </a:t>
            </a:r>
            <a:r>
              <a:rPr lang="en-US" sz="2000" b="1" u="sng" dirty="0">
                <a:solidFill>
                  <a:srgbClr val="00B050"/>
                </a:solidFill>
                <a:effectLst>
                  <a:outerShdw blurRad="69850" dist="43180" dir="5400000" sx="0" sy="0">
                    <a:srgbClr val="000000">
                      <a:alpha val="65000"/>
                    </a:srgbClr>
                  </a:outerShdw>
                </a:effectLst>
              </a:rPr>
              <a:t>appointed</a:t>
            </a:r>
            <a:r>
              <a:rPr lang="en-US" sz="2000" b="1" dirty="0">
                <a:solidFill>
                  <a:srgbClr val="00B050"/>
                </a:solidFill>
                <a:effectLst>
                  <a:outerShdw blurRad="69850" dist="43180" dir="5400000" sx="0" sy="0">
                    <a:srgbClr val="000000">
                      <a:alpha val="65000"/>
                    </a:srgbClr>
                  </a:outerShdw>
                </a:effectLst>
              </a:rPr>
              <a:t> </a:t>
            </a:r>
            <a:r>
              <a:rPr lang="en-US" sz="2000" b="1" u="sng" dirty="0">
                <a:solidFill>
                  <a:srgbClr val="00B050"/>
                </a:solidFill>
                <a:effectLst>
                  <a:outerShdw blurRad="69850" dist="43180" dir="5400000" sx="0" sy="0">
                    <a:srgbClr val="000000">
                      <a:alpha val="65000"/>
                    </a:srgbClr>
                  </a:outerShdw>
                </a:effectLst>
              </a:rPr>
              <a:t>feasts</a:t>
            </a:r>
            <a:r>
              <a:rPr lang="en-US" sz="2000" b="1" u="sng" dirty="0">
                <a:solidFill>
                  <a:srgbClr val="00B050"/>
                </a:solidFill>
              </a:rPr>
              <a:t> my soul </a:t>
            </a:r>
            <a:r>
              <a:rPr lang="en-US" sz="2000" b="1" u="sng" dirty="0" err="1">
                <a:solidFill>
                  <a:srgbClr val="00B050"/>
                </a:solidFill>
              </a:rPr>
              <a:t>hateth</a:t>
            </a:r>
            <a:r>
              <a:rPr lang="en-US" sz="2000" b="1" dirty="0">
                <a:solidFill>
                  <a:srgbClr val="00B050"/>
                </a:solidFill>
              </a:rPr>
              <a:t>:  </a:t>
            </a:r>
            <a:r>
              <a:rPr lang="en-US" sz="2000" b="1" u="sng" dirty="0">
                <a:effectLst>
                  <a:outerShdw blurRad="69850" dist="43180" dir="5400000" sx="0" sy="0">
                    <a:srgbClr val="000000">
                      <a:alpha val="65000"/>
                    </a:srgbClr>
                  </a:outerShdw>
                </a:effectLst>
              </a:rPr>
              <a:t>they</a:t>
            </a:r>
            <a:r>
              <a:rPr lang="en-US" sz="2000" b="1" dirty="0"/>
              <a:t> are a trouble unto me</a:t>
            </a:r>
            <a:r>
              <a:rPr lang="en-US" sz="2000" dirty="0"/>
              <a:t>; I am weary to bear them.  </a:t>
            </a:r>
          </a:p>
        </p:txBody>
      </p:sp>
    </p:spTree>
    <p:extLst>
      <p:ext uri="{BB962C8B-B14F-4D97-AF65-F5344CB8AC3E}">
        <p14:creationId xmlns:p14="http://schemas.microsoft.com/office/powerpoint/2010/main" val="426489002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ircle(in)">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outVertical)">
                                      <p:cBhvr>
                                        <p:cTn id="12" dur="75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Horizontal)">
                                      <p:cBhvr>
                                        <p:cTn id="17" dur="75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04600" y="6537324"/>
            <a:ext cx="711200" cy="244476"/>
          </a:xfrm>
        </p:spPr>
        <p:txBody>
          <a:bodyPr>
            <a:normAutofit fontScale="85000" lnSpcReduction="20000"/>
          </a:bodyPr>
          <a:lstStyle/>
          <a:p>
            <a:pPr algn="r"/>
            <a:fld id="{AA4C6552-42F6-43F2-A3FB-E92E8C09004E}" type="slidenum">
              <a:rPr lang="en-US" smtClean="0"/>
              <a:pPr algn="r"/>
              <a:t>56</a:t>
            </a:fld>
            <a:endParaRPr lang="en-US" dirty="0"/>
          </a:p>
        </p:txBody>
      </p:sp>
      <p:sp>
        <p:nvSpPr>
          <p:cNvPr id="7" name="Rectangle 6"/>
          <p:cNvSpPr/>
          <p:nvPr/>
        </p:nvSpPr>
        <p:spPr>
          <a:xfrm>
            <a:off x="115330" y="44470"/>
            <a:ext cx="12076670" cy="4154984"/>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400" b="1" spc="150" dirty="0">
                <a:ln w="11430"/>
                <a:solidFill>
                  <a:srgbClr val="F8F8F8"/>
                </a:solidFill>
                <a:effectLst>
                  <a:outerShdw blurRad="25400" algn="tl" rotWithShape="0">
                    <a:srgbClr val="000000">
                      <a:alpha val="43000"/>
                    </a:srgbClr>
                  </a:outerShdw>
                </a:effectLst>
              </a:rPr>
              <a:t>Because t</a:t>
            </a:r>
            <a:r>
              <a:rPr lang="en-US" sz="4400" b="1" cap="none" spc="150" dirty="0">
                <a:ln w="11430"/>
                <a:solidFill>
                  <a:srgbClr val="F8F8F8"/>
                </a:solidFill>
                <a:effectLst>
                  <a:outerShdw blurRad="25400" algn="tl" rotWithShape="0">
                    <a:srgbClr val="000000">
                      <a:alpha val="43000"/>
                    </a:srgbClr>
                  </a:outerShdw>
                </a:effectLst>
              </a:rPr>
              <a:t>he Pagans were looking to the</a:t>
            </a:r>
            <a:br>
              <a:rPr lang="en-US" sz="4400" b="1" cap="none" spc="150" dirty="0">
                <a:ln w="11430"/>
                <a:solidFill>
                  <a:srgbClr val="F8F8F8"/>
                </a:solidFill>
                <a:effectLst>
                  <a:outerShdw blurRad="25400" algn="tl" rotWithShape="0">
                    <a:srgbClr val="000000">
                      <a:alpha val="43000"/>
                    </a:srgbClr>
                  </a:outerShdw>
                </a:effectLst>
              </a:rPr>
            </a:br>
            <a:br>
              <a:rPr lang="en-US" sz="4400" b="1" cap="none" spc="150" dirty="0">
                <a:ln w="11430"/>
                <a:solidFill>
                  <a:srgbClr val="F8F8F8"/>
                </a:solidFill>
                <a:effectLst>
                  <a:outerShdw blurRad="25400" algn="tl" rotWithShape="0">
                    <a:srgbClr val="000000">
                      <a:alpha val="43000"/>
                    </a:srgbClr>
                  </a:outerShdw>
                </a:effectLst>
              </a:rPr>
            </a:br>
            <a:r>
              <a:rPr lang="en-US" sz="4400" b="1" spc="150" dirty="0">
                <a:ln w="11430"/>
                <a:solidFill>
                  <a:srgbClr val="F8F8F8"/>
                </a:solidFill>
                <a:effectLst>
                  <a:outerShdw blurRad="25400" algn="tl" rotWithShape="0">
                    <a:srgbClr val="000000">
                      <a:alpha val="43000"/>
                    </a:srgbClr>
                  </a:outerShdw>
                </a:effectLst>
              </a:rPr>
              <a:t>Moon for </a:t>
            </a:r>
            <a:r>
              <a:rPr lang="en-US" sz="4400" b="1" cap="none" spc="150" dirty="0">
                <a:ln w="11430"/>
                <a:solidFill>
                  <a:srgbClr val="F8F8F8"/>
                </a:solidFill>
                <a:effectLst>
                  <a:outerShdw blurRad="25400" algn="tl" rotWithShape="0">
                    <a:srgbClr val="000000">
                      <a:alpha val="43000"/>
                    </a:srgbClr>
                  </a:outerShdw>
                </a:effectLst>
              </a:rPr>
              <a:t>their pagan feast Calculations,</a:t>
            </a:r>
          </a:p>
          <a:p>
            <a:pPr algn="ctr"/>
            <a:br>
              <a:rPr lang="en-US" sz="4400" b="1" spc="150" dirty="0">
                <a:ln w="11430"/>
                <a:solidFill>
                  <a:srgbClr val="F8F8F8"/>
                </a:solidFill>
                <a:effectLst>
                  <a:outerShdw blurRad="25400" algn="tl" rotWithShape="0">
                    <a:srgbClr val="000000">
                      <a:alpha val="43000"/>
                    </a:srgbClr>
                  </a:outerShdw>
                </a:effectLst>
              </a:rPr>
            </a:br>
            <a:r>
              <a:rPr lang="en-US" sz="4400" b="1" cap="none" spc="150" dirty="0">
                <a:ln w="11430"/>
                <a:solidFill>
                  <a:srgbClr val="F8F8F8"/>
                </a:solidFill>
                <a:effectLst>
                  <a:outerShdw blurRad="25400" algn="tl" rotWithShape="0">
                    <a:srgbClr val="000000">
                      <a:alpha val="43000"/>
                    </a:srgbClr>
                  </a:outerShdw>
                </a:effectLst>
              </a:rPr>
              <a:t> they were on a Different </a:t>
            </a:r>
            <a:r>
              <a:rPr lang="en-US" sz="4400" b="1" spc="150" dirty="0">
                <a:ln w="11430"/>
                <a:solidFill>
                  <a:srgbClr val="F8F8F8"/>
                </a:solidFill>
                <a:effectLst>
                  <a:outerShdw blurRad="25400" algn="tl" rotWithShape="0">
                    <a:srgbClr val="000000">
                      <a:alpha val="43000"/>
                    </a:srgbClr>
                  </a:outerShdw>
                </a:effectLst>
              </a:rPr>
              <a:t>M</a:t>
            </a:r>
            <a:r>
              <a:rPr lang="en-US" sz="4400" b="1" cap="none" spc="150" dirty="0">
                <a:ln w="11430"/>
                <a:solidFill>
                  <a:srgbClr val="F8F8F8"/>
                </a:solidFill>
                <a:effectLst>
                  <a:outerShdw blurRad="25400" algn="tl" rotWithShape="0">
                    <a:srgbClr val="000000">
                      <a:alpha val="43000"/>
                    </a:srgbClr>
                  </a:outerShdw>
                </a:effectLst>
              </a:rPr>
              <a:t>onth ~ </a:t>
            </a:r>
            <a:br>
              <a:rPr lang="en-US" sz="4400" b="1" cap="none" spc="150" dirty="0">
                <a:ln w="11430"/>
                <a:solidFill>
                  <a:srgbClr val="F8F8F8"/>
                </a:solidFill>
                <a:effectLst>
                  <a:outerShdw blurRad="25400" algn="tl" rotWithShape="0">
                    <a:srgbClr val="000000">
                      <a:alpha val="43000"/>
                    </a:srgbClr>
                  </a:outerShdw>
                </a:effectLst>
              </a:rPr>
            </a:br>
            <a:r>
              <a:rPr lang="en-US" sz="4400" b="1" cap="none" spc="150" dirty="0">
                <a:ln w="11430"/>
                <a:solidFill>
                  <a:srgbClr val="F8F8F8"/>
                </a:solidFill>
                <a:effectLst>
                  <a:outerShdw blurRad="25400" algn="tl" rotWithShape="0">
                    <a:srgbClr val="000000">
                      <a:alpha val="43000"/>
                    </a:srgbClr>
                  </a:outerShdw>
                </a:effectLst>
              </a:rPr>
              <a:t>not Creation’s Festal Month!</a:t>
            </a:r>
            <a:endParaRPr lang="en-US" sz="4000" b="1" cap="none" spc="150" dirty="0">
              <a:ln w="11430"/>
              <a:solidFill>
                <a:srgbClr val="F8F8F8"/>
              </a:solidFill>
              <a:effectLst>
                <a:outerShdw blurRad="25400" algn="tl" rotWithShape="0">
                  <a:srgbClr val="000000">
                    <a:alpha val="43000"/>
                  </a:srgbClr>
                </a:outerShdw>
              </a:effectLst>
            </a:endParaRPr>
          </a:p>
        </p:txBody>
      </p:sp>
      <p:sp>
        <p:nvSpPr>
          <p:cNvPr id="8" name="Rectangle 7"/>
          <p:cNvSpPr/>
          <p:nvPr/>
        </p:nvSpPr>
        <p:spPr>
          <a:xfrm>
            <a:off x="0" y="4800600"/>
            <a:ext cx="12039600"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solidFill>
                  <a:srgbClr val="00B0F0"/>
                </a:solidFill>
                <a:effectLst>
                  <a:outerShdw blurRad="50800" dist="39000" dir="5460000" algn="tl">
                    <a:srgbClr val="000000">
                      <a:alpha val="38000"/>
                    </a:srgbClr>
                  </a:outerShdw>
                </a:effectLst>
              </a:rPr>
              <a:t>Yahuah’s people were following this pagan style of “reckoning the month” according to the moon phases.</a:t>
            </a:r>
            <a:endParaRPr lang="en-US" sz="3600" b="1" cap="none" spc="0" dirty="0">
              <a:ln w="11430"/>
              <a:solidFill>
                <a:srgbClr val="00B0F0"/>
              </a:solidFill>
              <a:effectLst>
                <a:outerShdw blurRad="50800" dist="39000" dir="5460000" algn="tl">
                  <a:srgbClr val="000000">
                    <a:alpha val="38000"/>
                  </a:srgbClr>
                </a:outerShdw>
              </a:effectLst>
            </a:endParaRPr>
          </a:p>
        </p:txBody>
      </p:sp>
      <p:sp>
        <p:nvSpPr>
          <p:cNvPr id="9" name="Rectangle 8"/>
          <p:cNvSpPr/>
          <p:nvPr/>
        </p:nvSpPr>
        <p:spPr>
          <a:xfrm>
            <a:off x="228600" y="6096000"/>
            <a:ext cx="11811000"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a:ln w="11430"/>
                <a:solidFill>
                  <a:srgbClr val="FFC000"/>
                </a:solidFill>
                <a:effectLst>
                  <a:outerShdw blurRad="50800" dist="39000" dir="5460000" algn="tl">
                    <a:srgbClr val="000000">
                      <a:alpha val="38000"/>
                    </a:srgbClr>
                  </a:outerShdw>
                </a:effectLst>
                <a:latin typeface="Comic Sans MS" pitchFamily="66" charset="0"/>
                <a:cs typeface="Arial" pitchFamily="34" charset="0"/>
              </a:rPr>
              <a:t>There are many who still hold tenaciously to this teaching today!</a:t>
            </a:r>
            <a:endParaRPr lang="en-US" sz="2800" b="1" cap="none" spc="0" dirty="0">
              <a:ln w="11430"/>
              <a:solidFill>
                <a:srgbClr val="FFC000"/>
              </a:solidFill>
              <a:effectLst>
                <a:outerShdw blurRad="50800" dist="39000" dir="5460000" algn="tl">
                  <a:srgbClr val="000000">
                    <a:alpha val="38000"/>
                  </a:srgbClr>
                </a:outerShdw>
              </a:effectLst>
              <a:latin typeface="Comic Sans MS" pitchFamily="66" charset="0"/>
            </a:endParaRPr>
          </a:p>
        </p:txBody>
      </p:sp>
    </p:spTree>
    <p:extLst>
      <p:ext uri="{BB962C8B-B14F-4D97-AF65-F5344CB8AC3E}">
        <p14:creationId xmlns:p14="http://schemas.microsoft.com/office/powerpoint/2010/main" val="49926772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11582400" y="6413500"/>
            <a:ext cx="533400" cy="381000"/>
          </a:xfrm>
          <a:prstGeom prst="rect">
            <a:avLst/>
          </a:prstGeom>
        </p:spPr>
        <p:txBody>
          <a:bodyPr vert="horz" anchor="ctr" anchorCtr="0">
            <a:normAutofit/>
          </a:bodyP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mtClean="0">
                <a:solidFill>
                  <a:schemeClr val="tx1"/>
                </a:solidFill>
              </a:rPr>
              <a:pPr/>
              <a:t>57</a:t>
            </a:fld>
            <a:endParaRPr lang="en-US" dirty="0">
              <a:solidFill>
                <a:schemeClr val="tx1"/>
              </a:solidFill>
            </a:endParaRPr>
          </a:p>
        </p:txBody>
      </p:sp>
      <p:sp>
        <p:nvSpPr>
          <p:cNvPr id="10" name="Rectangle 9"/>
          <p:cNvSpPr/>
          <p:nvPr/>
        </p:nvSpPr>
        <p:spPr>
          <a:xfrm>
            <a:off x="664439" y="685800"/>
            <a:ext cx="10747621" cy="34163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C000"/>
                </a:solidFill>
                <a:effectLst>
                  <a:outerShdw blurRad="50800" dist="39000" dir="5460000" algn="tl">
                    <a:srgbClr val="000000">
                      <a:alpha val="38000"/>
                    </a:srgbClr>
                  </a:outerShdw>
                </a:effectLst>
              </a:rPr>
              <a:t> REVIEW …Which came first?</a:t>
            </a:r>
          </a:p>
          <a:p>
            <a:pPr marL="914400" indent="-914400" algn="ctr">
              <a:buAutoNum type="arabicPeriod"/>
            </a:pPr>
            <a:r>
              <a:rPr lang="en-US" sz="5400" b="1" dirty="0">
                <a:ln w="11430"/>
                <a:solidFill>
                  <a:srgbClr val="0070C0"/>
                </a:solidFill>
                <a:effectLst>
                  <a:outerShdw blurRad="50800" dist="39000" dir="5460000" algn="tl">
                    <a:srgbClr val="000000">
                      <a:alpha val="38000"/>
                    </a:srgbClr>
                  </a:outerShdw>
                </a:effectLst>
              </a:rPr>
              <a:t>Yahuah’s Creation Festal</a:t>
            </a:r>
            <a:r>
              <a:rPr lang="en-US" sz="5400" b="1" cap="none" spc="0" dirty="0">
                <a:ln w="11430"/>
                <a:solidFill>
                  <a:srgbClr val="0070C0"/>
                </a:solidFill>
                <a:effectLst>
                  <a:outerShdw blurRad="50800" dist="39000" dir="5460000" algn="tl">
                    <a:srgbClr val="000000">
                      <a:alpha val="38000"/>
                    </a:srgbClr>
                  </a:outerShdw>
                </a:effectLst>
              </a:rPr>
              <a:t> Month?</a:t>
            </a:r>
            <a:br>
              <a:rPr lang="en-US" sz="5400" b="1" cap="none" spc="0" dirty="0">
                <a:ln w="11430"/>
                <a:solidFill>
                  <a:srgbClr val="0070C0"/>
                </a:solidFill>
                <a:effectLst>
                  <a:outerShdw blurRad="50800" dist="39000" dir="5460000" algn="tl">
                    <a:srgbClr val="000000">
                      <a:alpha val="38000"/>
                    </a:srgbClr>
                  </a:outerShdw>
                </a:effectLst>
              </a:rPr>
            </a:br>
            <a:r>
              <a:rPr lang="en-US" sz="5400" b="1" cap="none" spc="0" dirty="0">
                <a:ln w="11430"/>
                <a:solidFill>
                  <a:schemeClr val="accent4"/>
                </a:solidFill>
                <a:effectLst>
                  <a:outerShdw blurRad="50800" dist="39000" dir="5460000" algn="tl">
                    <a:srgbClr val="000000">
                      <a:alpha val="38000"/>
                    </a:srgbClr>
                  </a:outerShdw>
                </a:effectLst>
              </a:rPr>
              <a:t>OR</a:t>
            </a:r>
            <a:endParaRPr lang="en-US" sz="5400" b="1" cap="none" spc="0" dirty="0">
              <a:ln w="11430"/>
              <a:solidFill>
                <a:srgbClr val="0070C0"/>
              </a:solidFill>
              <a:effectLst>
                <a:outerShdw blurRad="50800" dist="39000" dir="5460000" algn="tl">
                  <a:srgbClr val="000000">
                    <a:alpha val="38000"/>
                  </a:srgbClr>
                </a:outerShdw>
              </a:effectLst>
            </a:endParaRPr>
          </a:p>
          <a:p>
            <a:pPr marL="914400" indent="-914400" algn="ctr">
              <a:buAutoNum type="arabicPeriod"/>
            </a:pPr>
            <a:r>
              <a:rPr lang="en-US" sz="5400" b="1" dirty="0">
                <a:ln w="11430"/>
                <a:solidFill>
                  <a:srgbClr val="0070C0"/>
                </a:solidFill>
                <a:effectLst>
                  <a:outerShdw blurRad="50800" dist="39000" dir="5460000" algn="tl">
                    <a:srgbClr val="000000">
                      <a:alpha val="38000"/>
                    </a:srgbClr>
                  </a:outerShdw>
                </a:effectLst>
              </a:rPr>
              <a:t>Yahuah’s</a:t>
            </a:r>
            <a:r>
              <a:rPr lang="en-US" sz="5400" b="1" dirty="0">
                <a:ln w="11430"/>
                <a:solidFill>
                  <a:srgbClr val="8A0045"/>
                </a:solidFill>
                <a:effectLst>
                  <a:outerShdw blurRad="50800" dist="39000" dir="5460000" algn="tl">
                    <a:srgbClr val="000000">
                      <a:alpha val="38000"/>
                    </a:srgbClr>
                  </a:outerShdw>
                </a:effectLst>
              </a:rPr>
              <a:t> </a:t>
            </a:r>
            <a:r>
              <a:rPr lang="en-US" sz="5400" b="1" dirty="0">
                <a:ln w="11430">
                  <a:solidFill>
                    <a:srgbClr val="92D050"/>
                  </a:solidFill>
                </a:ln>
                <a:solidFill>
                  <a:srgbClr val="CCFF33"/>
                </a:solidFill>
                <a:effectLst>
                  <a:outerShdw blurRad="50800" dist="39000" dir="5460000" algn="tl">
                    <a:srgbClr val="000000">
                      <a:alpha val="38000"/>
                    </a:srgbClr>
                  </a:outerShdw>
                </a:effectLst>
              </a:rPr>
              <a:t>Moon Month?</a:t>
            </a:r>
            <a:endParaRPr lang="en-US" sz="5400" b="1" cap="none" spc="0" dirty="0">
              <a:ln w="11430">
                <a:solidFill>
                  <a:srgbClr val="92D050"/>
                </a:solidFill>
              </a:ln>
              <a:solidFill>
                <a:srgbClr val="CCFF33"/>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36088420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50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1000"/>
                                        <p:tgtEl>
                                          <p:spTgt spid="10">
                                            <p:txEl>
                                              <p:pRg st="2" end="2"/>
                                            </p:txEl>
                                          </p:spTgt>
                                        </p:tgtEl>
                                      </p:cBhvr>
                                    </p:animEffect>
                                    <p:anim calcmode="lin" valueType="num">
                                      <p:cBhvr>
                                        <p:cTn id="14"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7" name="TextBox 6"/>
          <p:cNvSpPr txBox="1"/>
          <p:nvPr/>
        </p:nvSpPr>
        <p:spPr>
          <a:xfrm>
            <a:off x="-16213" y="6328315"/>
            <a:ext cx="12192000"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F8F8F8"/>
                </a:solidFill>
                <a:effectLst>
                  <a:outerShdw blurRad="25400" algn="tl" rotWithShape="0">
                    <a:srgbClr val="000000">
                      <a:alpha val="43000"/>
                    </a:srgbClr>
                  </a:outerShdw>
                </a:effectLst>
              </a:rPr>
              <a:t>Yahuah’s New Festal Month </a:t>
            </a:r>
            <a:r>
              <a:rPr lang="en-US" sz="2400" b="1" spc="150" dirty="0">
                <a:ln w="11430"/>
                <a:solidFill>
                  <a:srgbClr val="FFFF00"/>
                </a:solidFill>
                <a:effectLst>
                  <a:outerShdw blurRad="25400" algn="tl" rotWithShape="0">
                    <a:srgbClr val="000000">
                      <a:alpha val="43000"/>
                    </a:srgbClr>
                  </a:outerShdw>
                </a:effectLst>
              </a:rPr>
              <a:t>still</a:t>
            </a:r>
            <a:r>
              <a:rPr lang="en-US" sz="2800" b="1" spc="150" dirty="0">
                <a:ln w="11430"/>
                <a:solidFill>
                  <a:srgbClr val="F8F8F8"/>
                </a:solidFill>
                <a:effectLst>
                  <a:outerShdw blurRad="25400" algn="tl" rotWithShape="0">
                    <a:srgbClr val="000000">
                      <a:alpha val="43000"/>
                    </a:srgbClr>
                  </a:outerShdw>
                </a:effectLst>
              </a:rPr>
              <a:t> </a:t>
            </a:r>
            <a:r>
              <a:rPr lang="en-US" sz="2400" b="1" spc="150" dirty="0">
                <a:ln w="11430"/>
                <a:solidFill>
                  <a:srgbClr val="F8F8F8"/>
                </a:solidFill>
                <a:effectLst>
                  <a:outerShdw blurRad="25400" algn="tl" rotWithShape="0">
                    <a:srgbClr val="000000">
                      <a:alpha val="43000"/>
                    </a:srgbClr>
                  </a:outerShdw>
                </a:effectLst>
              </a:rPr>
              <a:t>renews, &amp; rebuilds when the 30</a:t>
            </a:r>
            <a:r>
              <a:rPr lang="en-US" sz="2400" b="1" spc="150" baseline="30000" dirty="0">
                <a:ln w="11430"/>
                <a:solidFill>
                  <a:srgbClr val="F8F8F8"/>
                </a:solidFill>
                <a:effectLst>
                  <a:outerShdw blurRad="25400" algn="tl" rotWithShape="0">
                    <a:srgbClr val="000000">
                      <a:alpha val="43000"/>
                    </a:srgbClr>
                  </a:outerShdw>
                </a:effectLst>
              </a:rPr>
              <a:t>th</a:t>
            </a:r>
            <a:r>
              <a:rPr lang="en-US" sz="2400" b="1" spc="150" dirty="0">
                <a:ln w="11430"/>
                <a:solidFill>
                  <a:srgbClr val="F8F8F8"/>
                </a:solidFill>
                <a:effectLst>
                  <a:outerShdw blurRad="25400" algn="tl" rotWithShape="0">
                    <a:srgbClr val="000000">
                      <a:alpha val="43000"/>
                    </a:srgbClr>
                  </a:outerShdw>
                </a:effectLst>
              </a:rPr>
              <a:t> day ends.</a:t>
            </a:r>
          </a:p>
        </p:txBody>
      </p:sp>
      <p:sp>
        <p:nvSpPr>
          <p:cNvPr id="5" name="Title 4"/>
          <p:cNvSpPr>
            <a:spLocks noGrp="1"/>
          </p:cNvSpPr>
          <p:nvPr>
            <p:ph type="title" idx="4294967295"/>
          </p:nvPr>
        </p:nvSpPr>
        <p:spPr>
          <a:xfrm>
            <a:off x="76200" y="39469"/>
            <a:ext cx="11963400" cy="646331"/>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spc="150" dirty="0">
                <a:ln w="11430"/>
                <a:solidFill>
                  <a:srgbClr val="F8F8F8"/>
                </a:solidFill>
                <a:effectLst>
                  <a:outerShdw blurRad="25400" algn="tl" rotWithShape="0">
                    <a:srgbClr val="000000">
                      <a:alpha val="43000"/>
                    </a:srgbClr>
                  </a:outerShdw>
                </a:effectLst>
              </a:rPr>
              <a:t>Rebuilding </a:t>
            </a:r>
            <a:r>
              <a:rPr lang="en-US" sz="2800" b="1" spc="150" dirty="0">
                <a:ln w="11430"/>
                <a:solidFill>
                  <a:srgbClr val="F8F8F8"/>
                </a:solidFill>
                <a:effectLst>
                  <a:outerShdw blurRad="25400" algn="tl" rotWithShape="0">
                    <a:srgbClr val="000000">
                      <a:alpha val="43000"/>
                    </a:srgbClr>
                  </a:outerShdw>
                </a:effectLst>
              </a:rPr>
              <a:t>&lt;2318/</a:t>
            </a:r>
            <a:r>
              <a:rPr lang="en-US" sz="2800" b="1" spc="150" dirty="0" err="1">
                <a:ln w="11430"/>
                <a:solidFill>
                  <a:srgbClr val="F8F8F8"/>
                </a:solidFill>
                <a:effectLst>
                  <a:outerShdw blurRad="25400" algn="tl" rotWithShape="0">
                    <a:srgbClr val="000000">
                      <a:alpha val="43000"/>
                    </a:srgbClr>
                  </a:outerShdw>
                </a:effectLst>
              </a:rPr>
              <a:t>chadash</a:t>
            </a:r>
            <a:r>
              <a:rPr lang="en-US" sz="2800" b="1" spc="150" dirty="0">
                <a:ln w="11430"/>
                <a:solidFill>
                  <a:srgbClr val="F8F8F8"/>
                </a:solidFill>
                <a:effectLst>
                  <a:outerShdw blurRad="25400" algn="tl" rotWithShape="0">
                    <a:srgbClr val="000000">
                      <a:alpha val="43000"/>
                    </a:srgbClr>
                  </a:outerShdw>
                </a:effectLst>
              </a:rPr>
              <a:t>&gt; </a:t>
            </a:r>
            <a:r>
              <a:rPr lang="en-US" sz="3600" b="1" spc="150" dirty="0">
                <a:ln w="11430"/>
                <a:solidFill>
                  <a:srgbClr val="F8F8F8"/>
                </a:solidFill>
                <a:effectLst>
                  <a:outerShdw blurRad="25400" algn="tl" rotWithShape="0">
                    <a:srgbClr val="000000">
                      <a:alpha val="43000"/>
                    </a:srgbClr>
                  </a:outerShdw>
                </a:effectLst>
              </a:rPr>
              <a:t>the 30 Day Month </a:t>
            </a:r>
            <a:r>
              <a:rPr lang="en-US" sz="2800" b="1" spc="150" dirty="0">
                <a:ln w="11430"/>
                <a:solidFill>
                  <a:srgbClr val="F8F8F8"/>
                </a:solidFill>
                <a:effectLst>
                  <a:outerShdw blurRad="25400" algn="tl" rotWithShape="0">
                    <a:srgbClr val="000000">
                      <a:alpha val="43000"/>
                    </a:srgbClr>
                  </a:outerShdw>
                </a:effectLst>
              </a:rPr>
              <a:t>&lt;2320/</a:t>
            </a:r>
            <a:r>
              <a:rPr lang="en-US" sz="2800" b="1" spc="150" dirty="0" err="1">
                <a:ln w="11430"/>
                <a:solidFill>
                  <a:srgbClr val="F8F8F8"/>
                </a:solidFill>
                <a:effectLst>
                  <a:outerShdw blurRad="25400" algn="tl" rotWithShape="0">
                    <a:srgbClr val="000000">
                      <a:alpha val="43000"/>
                    </a:srgbClr>
                  </a:outerShdw>
                </a:effectLst>
              </a:rPr>
              <a:t>chodesh</a:t>
            </a:r>
            <a:r>
              <a:rPr lang="en-US" sz="2800" b="1" spc="150" dirty="0">
                <a:ln w="11430"/>
                <a:solidFill>
                  <a:srgbClr val="F8F8F8"/>
                </a:solidFill>
                <a:effectLst>
                  <a:outerShdw blurRad="25400" algn="tl" rotWithShape="0">
                    <a:srgbClr val="000000">
                      <a:alpha val="43000"/>
                    </a:srgbClr>
                  </a:outerShdw>
                </a:effectLst>
              </a:rPr>
              <a:t>&gt; </a:t>
            </a:r>
            <a:endParaRPr lang="en-US" sz="3600" b="1" spc="150" dirty="0">
              <a:ln w="11430"/>
              <a:solidFill>
                <a:srgbClr val="F8F8F8"/>
              </a:solidFill>
              <a:effectLst>
                <a:outerShdw blurRad="25400" algn="tl" rotWithShape="0">
                  <a:srgbClr val="000000">
                    <a:alpha val="43000"/>
                  </a:srgbClr>
                </a:outerShdw>
              </a:effectLst>
            </a:endParaRPr>
          </a:p>
        </p:txBody>
      </p:sp>
      <p:pic>
        <p:nvPicPr>
          <p:cNvPr id="12" name="Picture 3" descr="C:\Users\Rae\Desktop\Creation 1st Mon jpeg sm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95" y="830996"/>
            <a:ext cx="11721605" cy="556980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5105400" y="1447800"/>
            <a:ext cx="2133600" cy="890554"/>
          </a:xfrm>
          <a:prstGeom prst="rect">
            <a:avLst/>
          </a:prstGeom>
        </p:spPr>
        <p:txBody>
          <a:bodyPr>
            <a:normAutofit fontScale="97500"/>
            <a:scene3d>
              <a:camera prst="orthographicFront"/>
              <a:lightRig rig="threePt" dir="t"/>
            </a:scene3d>
            <a:sp3d extrusionH="57150">
              <a:bevelT w="38100" h="38100" prst="angle"/>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2800" dirty="0">
                <a:solidFill>
                  <a:schemeClr val="tx1">
                    <a:lumMod val="75000"/>
                    <a:lumOff val="25000"/>
                  </a:schemeClr>
                </a:solidFill>
                <a:effectLst/>
                <a:latin typeface="Arial Rounded MT Bold" pitchFamily="34" charset="0"/>
              </a:rPr>
              <a:t>   </a:t>
            </a:r>
            <a:r>
              <a:rPr lang="en-US" sz="2800" dirty="0">
                <a:solidFill>
                  <a:srgbClr val="006600"/>
                </a:solidFill>
                <a:effectLst/>
                <a:latin typeface="Arial Rounded MT Bold" pitchFamily="34" charset="0"/>
              </a:rPr>
              <a:t>H3394 </a:t>
            </a:r>
            <a:br>
              <a:rPr lang="en-US" sz="2400" dirty="0">
                <a:solidFill>
                  <a:srgbClr val="006600"/>
                </a:solidFill>
                <a:effectLst/>
                <a:latin typeface="Arial Rounded MT Bold" pitchFamily="34" charset="0"/>
              </a:rPr>
            </a:br>
            <a:r>
              <a:rPr lang="en-US" sz="2000" dirty="0">
                <a:solidFill>
                  <a:srgbClr val="006600"/>
                </a:solidFill>
                <a:effectLst/>
                <a:latin typeface="Arial Rounded MT Bold" pitchFamily="34" charset="0"/>
              </a:rPr>
              <a:t>&lt;</a:t>
            </a:r>
            <a:r>
              <a:rPr lang="en-US" sz="2000" dirty="0" err="1">
                <a:solidFill>
                  <a:srgbClr val="006600"/>
                </a:solidFill>
                <a:effectLst/>
                <a:latin typeface="Arial Rounded MT Bold" pitchFamily="34" charset="0"/>
              </a:rPr>
              <a:t>yareach</a:t>
            </a:r>
            <a:r>
              <a:rPr lang="en-US" sz="2000" dirty="0">
                <a:solidFill>
                  <a:srgbClr val="006600"/>
                </a:solidFill>
                <a:effectLst/>
                <a:latin typeface="Arial Rounded MT Bold" pitchFamily="34" charset="0"/>
              </a:rPr>
              <a:t>&gt;</a:t>
            </a:r>
            <a:r>
              <a:rPr lang="en-US" sz="2000" spc="50" dirty="0">
                <a:ln w="13500">
                  <a:noFill/>
                  <a:prstDash val="solid"/>
                </a:ln>
                <a:solidFill>
                  <a:srgbClr val="006600"/>
                </a:solidFill>
                <a:effectLst>
                  <a:innerShdw blurRad="50900" dist="38500" dir="13500000">
                    <a:srgbClr val="000000">
                      <a:alpha val="60000"/>
                    </a:srgbClr>
                  </a:innerShdw>
                </a:effectLst>
              </a:rPr>
              <a:t> </a:t>
            </a:r>
            <a:endParaRPr lang="en-US" sz="1200" dirty="0">
              <a:ln w="13500">
                <a:noFill/>
                <a:prstDash val="solid"/>
              </a:ln>
              <a:solidFill>
                <a:srgbClr val="006600"/>
              </a:solidFill>
              <a:effectLst>
                <a:innerShdw blurRad="50900" dist="38500" dir="13500000">
                  <a:srgbClr val="000000">
                    <a:alpha val="60000"/>
                  </a:srgbClr>
                </a:innerShdw>
              </a:effectLst>
              <a:latin typeface="Arial Rounded MT Bold" pitchFamily="34" charset="0"/>
            </a:endParaRPr>
          </a:p>
        </p:txBody>
      </p:sp>
      <p:sp>
        <p:nvSpPr>
          <p:cNvPr id="16" name="Title 1"/>
          <p:cNvSpPr txBox="1">
            <a:spLocks/>
          </p:cNvSpPr>
          <p:nvPr/>
        </p:nvSpPr>
        <p:spPr>
          <a:xfrm>
            <a:off x="8337246" y="5486399"/>
            <a:ext cx="2286000" cy="890554"/>
          </a:xfrm>
          <a:prstGeom prst="rect">
            <a:avLst/>
          </a:prstGeom>
        </p:spPr>
        <p:txBody>
          <a:bodyPr>
            <a:normAutofit fontScale="90000" lnSpcReduction="20000"/>
            <a:scene3d>
              <a:camera prst="orthographicFront"/>
              <a:lightRig rig="threePt" dir="t"/>
            </a:scene3d>
            <a:sp3d extrusionH="57150">
              <a:bevelT w="38100" h="38100" prst="angle"/>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2800" dirty="0">
                <a:solidFill>
                  <a:schemeClr val="tx1">
                    <a:lumMod val="75000"/>
                    <a:lumOff val="25000"/>
                  </a:schemeClr>
                </a:solidFill>
                <a:effectLst/>
                <a:latin typeface="Arial Rounded MT Bold" pitchFamily="34" charset="0"/>
              </a:rPr>
              <a:t>   </a:t>
            </a:r>
            <a:r>
              <a:rPr lang="en-US" sz="2800" dirty="0">
                <a:solidFill>
                  <a:srgbClr val="006600"/>
                </a:solidFill>
                <a:effectLst/>
                <a:latin typeface="Arial Rounded MT Bold" pitchFamily="34" charset="0"/>
              </a:rPr>
              <a:t>H3391 </a:t>
            </a:r>
            <a:br>
              <a:rPr lang="en-US" sz="2400" dirty="0">
                <a:solidFill>
                  <a:srgbClr val="006600"/>
                </a:solidFill>
                <a:effectLst/>
                <a:latin typeface="Arial Rounded MT Bold" pitchFamily="34" charset="0"/>
              </a:rPr>
            </a:br>
            <a:r>
              <a:rPr lang="en-US" sz="2000" dirty="0">
                <a:solidFill>
                  <a:srgbClr val="006600"/>
                </a:solidFill>
                <a:effectLst/>
                <a:latin typeface="Arial Rounded MT Bold" pitchFamily="34" charset="0"/>
              </a:rPr>
              <a:t>&lt;</a:t>
            </a:r>
            <a:r>
              <a:rPr lang="en-US" sz="2000" dirty="0" err="1">
                <a:solidFill>
                  <a:srgbClr val="006600"/>
                </a:solidFill>
                <a:effectLst/>
                <a:latin typeface="Arial Rounded MT Bold" pitchFamily="34" charset="0"/>
              </a:rPr>
              <a:t>yerach</a:t>
            </a:r>
            <a:r>
              <a:rPr lang="en-US" sz="2000" dirty="0">
                <a:solidFill>
                  <a:srgbClr val="006600"/>
                </a:solidFill>
                <a:effectLst/>
                <a:latin typeface="Arial Rounded MT Bold" pitchFamily="34" charset="0"/>
              </a:rPr>
              <a:t>&gt;</a:t>
            </a:r>
            <a:br>
              <a:rPr lang="en-US" sz="2000" dirty="0">
                <a:solidFill>
                  <a:srgbClr val="006600"/>
                </a:solidFill>
                <a:effectLst/>
                <a:latin typeface="Arial Rounded MT Bold" pitchFamily="34" charset="0"/>
              </a:rPr>
            </a:br>
            <a:r>
              <a:rPr lang="en-US" sz="2000" dirty="0">
                <a:solidFill>
                  <a:srgbClr val="006600"/>
                </a:solidFill>
                <a:effectLst/>
                <a:latin typeface="Arial Rounded MT Bold" pitchFamily="34" charset="0"/>
              </a:rPr>
              <a:t>“rebuild”</a:t>
            </a:r>
            <a:r>
              <a:rPr lang="en-US" sz="2000" spc="50" dirty="0">
                <a:ln w="13500">
                  <a:noFill/>
                  <a:prstDash val="solid"/>
                </a:ln>
                <a:solidFill>
                  <a:srgbClr val="006600"/>
                </a:solidFill>
                <a:effectLst>
                  <a:innerShdw blurRad="50900" dist="38500" dir="13500000">
                    <a:srgbClr val="000000">
                      <a:alpha val="60000"/>
                    </a:srgbClr>
                  </a:innerShdw>
                </a:effectLst>
              </a:rPr>
              <a:t> </a:t>
            </a:r>
            <a:endParaRPr lang="en-US" sz="1200" dirty="0">
              <a:ln w="13500">
                <a:noFill/>
                <a:prstDash val="solid"/>
              </a:ln>
              <a:solidFill>
                <a:srgbClr val="006600"/>
              </a:solidFill>
              <a:effectLst>
                <a:innerShdw blurRad="50900" dist="38500" dir="13500000">
                  <a:srgbClr val="000000">
                    <a:alpha val="60000"/>
                  </a:srgbClr>
                </a:innerShdw>
              </a:effectLst>
              <a:latin typeface="Arial Rounded MT Bold" pitchFamily="34" charset="0"/>
            </a:endParaRPr>
          </a:p>
        </p:txBody>
      </p:sp>
      <p:sp>
        <p:nvSpPr>
          <p:cNvPr id="17" name="Title 1"/>
          <p:cNvSpPr txBox="1">
            <a:spLocks/>
          </p:cNvSpPr>
          <p:nvPr/>
        </p:nvSpPr>
        <p:spPr>
          <a:xfrm>
            <a:off x="0" y="1447800"/>
            <a:ext cx="2133600" cy="890554"/>
          </a:xfrm>
          <a:prstGeom prst="rect">
            <a:avLst/>
          </a:prstGeom>
        </p:spPr>
        <p:txBody>
          <a:bodyPr>
            <a:normAutofit fontScale="97500"/>
            <a:scene3d>
              <a:camera prst="orthographicFront"/>
              <a:lightRig rig="soft" dir="t">
                <a:rot lat="0" lon="0" rev="10800000"/>
              </a:lightRig>
            </a:scene3d>
            <a:sp3d>
              <a:bevelT w="27940" h="12700"/>
              <a:contourClr>
                <a:srgbClr val="DDDDDD"/>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2800" b="1" spc="150" dirty="0">
                <a:ln w="11430"/>
                <a:solidFill>
                  <a:srgbClr val="F8F8F8"/>
                </a:solidFill>
                <a:effectLst>
                  <a:outerShdw blurRad="25400" algn="tl" rotWithShape="0">
                    <a:srgbClr val="000000">
                      <a:alpha val="43000"/>
                    </a:srgbClr>
                  </a:outerShdw>
                </a:effectLst>
                <a:latin typeface="Arial Rounded MT Bold" pitchFamily="34" charset="0"/>
              </a:rPr>
              <a:t>   </a:t>
            </a:r>
            <a:r>
              <a:rPr lang="en-US" sz="2800" spc="150" dirty="0">
                <a:ln w="11430"/>
                <a:solidFill>
                  <a:srgbClr val="F8F8F8"/>
                </a:solidFill>
                <a:latin typeface="Arial Rounded MT Bold" pitchFamily="34" charset="0"/>
              </a:rPr>
              <a:t>H2320 </a:t>
            </a:r>
            <a:br>
              <a:rPr lang="en-US" sz="2400" spc="150" dirty="0">
                <a:ln w="11430"/>
                <a:solidFill>
                  <a:srgbClr val="F8F8F8"/>
                </a:solidFill>
                <a:latin typeface="Arial Rounded MT Bold" pitchFamily="34" charset="0"/>
              </a:rPr>
            </a:br>
            <a:r>
              <a:rPr lang="en-US" sz="2000" spc="150" dirty="0">
                <a:ln w="11430"/>
                <a:solidFill>
                  <a:srgbClr val="F8F8F8"/>
                </a:solidFill>
                <a:latin typeface="Arial Rounded MT Bold" pitchFamily="34" charset="0"/>
              </a:rPr>
              <a:t>&lt;</a:t>
            </a:r>
            <a:r>
              <a:rPr lang="en-US" sz="2000" spc="150" dirty="0" err="1">
                <a:ln w="11430"/>
                <a:solidFill>
                  <a:srgbClr val="F8F8F8"/>
                </a:solidFill>
                <a:latin typeface="Arial Rounded MT Bold" pitchFamily="34" charset="0"/>
              </a:rPr>
              <a:t>chodesh</a:t>
            </a:r>
            <a:r>
              <a:rPr lang="en-US" sz="2000" spc="150" dirty="0">
                <a:ln w="11430"/>
                <a:solidFill>
                  <a:srgbClr val="F8F8F8"/>
                </a:solidFill>
                <a:latin typeface="Arial Rounded MT Bold" pitchFamily="34" charset="0"/>
              </a:rPr>
              <a:t>&gt;</a:t>
            </a:r>
            <a:r>
              <a:rPr lang="en-US" sz="2000" spc="150" dirty="0">
                <a:ln w="11430"/>
                <a:solidFill>
                  <a:srgbClr val="F8F8F8"/>
                </a:solidFill>
              </a:rPr>
              <a:t> </a:t>
            </a:r>
            <a:endParaRPr lang="en-US" sz="1200" spc="150" dirty="0">
              <a:ln w="11430"/>
              <a:solidFill>
                <a:srgbClr val="F8F8F8"/>
              </a:solidFill>
              <a:latin typeface="Arial Rounded MT Bold" pitchFamily="34" charset="0"/>
            </a:endParaRPr>
          </a:p>
        </p:txBody>
      </p:sp>
      <p:sp>
        <p:nvSpPr>
          <p:cNvPr id="18" name="Title 1"/>
          <p:cNvSpPr txBox="1">
            <a:spLocks/>
          </p:cNvSpPr>
          <p:nvPr/>
        </p:nvSpPr>
        <p:spPr>
          <a:xfrm>
            <a:off x="3352800" y="5510245"/>
            <a:ext cx="2133600" cy="890554"/>
          </a:xfrm>
          <a:prstGeom prst="rect">
            <a:avLst/>
          </a:prstGeom>
        </p:spPr>
        <p:txBody>
          <a:bodyPr>
            <a:normAutofit fontScale="90000" lnSpcReduction="20000"/>
            <a:scene3d>
              <a:camera prst="orthographicFront"/>
              <a:lightRig rig="soft" dir="t">
                <a:rot lat="0" lon="0" rev="10800000"/>
              </a:lightRig>
            </a:scene3d>
            <a:sp3d>
              <a:bevelT w="27940" h="12700"/>
              <a:contourClr>
                <a:srgbClr val="DDDDDD"/>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2800" b="1" spc="150" dirty="0">
                <a:ln w="11430"/>
                <a:solidFill>
                  <a:srgbClr val="F8F8F8"/>
                </a:solidFill>
                <a:effectLst>
                  <a:outerShdw blurRad="25400" algn="tl" rotWithShape="0">
                    <a:srgbClr val="000000">
                      <a:alpha val="43000"/>
                    </a:srgbClr>
                  </a:outerShdw>
                </a:effectLst>
                <a:latin typeface="Arial Rounded MT Bold" pitchFamily="34" charset="0"/>
              </a:rPr>
              <a:t>   </a:t>
            </a:r>
            <a:r>
              <a:rPr lang="en-US" sz="2800" spc="150" dirty="0">
                <a:ln w="11430"/>
                <a:solidFill>
                  <a:srgbClr val="F8F8F8"/>
                </a:solidFill>
                <a:latin typeface="Arial Rounded MT Bold" pitchFamily="34" charset="0"/>
              </a:rPr>
              <a:t>H2318 </a:t>
            </a:r>
            <a:br>
              <a:rPr lang="en-US" sz="2400" spc="150" dirty="0">
                <a:ln w="11430"/>
                <a:solidFill>
                  <a:srgbClr val="F8F8F8"/>
                </a:solidFill>
                <a:latin typeface="Arial Rounded MT Bold" pitchFamily="34" charset="0"/>
              </a:rPr>
            </a:br>
            <a:r>
              <a:rPr lang="en-US" sz="2000" spc="150" dirty="0">
                <a:ln w="11430"/>
                <a:solidFill>
                  <a:srgbClr val="F8F8F8"/>
                </a:solidFill>
                <a:latin typeface="Arial Rounded MT Bold" pitchFamily="34" charset="0"/>
              </a:rPr>
              <a:t>&lt;</a:t>
            </a:r>
            <a:r>
              <a:rPr lang="en-US" sz="2000" spc="150" dirty="0" err="1">
                <a:ln w="11430"/>
                <a:solidFill>
                  <a:srgbClr val="F8F8F8"/>
                </a:solidFill>
                <a:latin typeface="Arial Rounded MT Bold" pitchFamily="34" charset="0"/>
              </a:rPr>
              <a:t>chadash</a:t>
            </a:r>
            <a:r>
              <a:rPr lang="en-US" sz="2000" spc="150" dirty="0">
                <a:ln w="11430"/>
                <a:solidFill>
                  <a:srgbClr val="F8F8F8"/>
                </a:solidFill>
                <a:latin typeface="Arial Rounded MT Bold" pitchFamily="34" charset="0"/>
              </a:rPr>
              <a:t>&gt;</a:t>
            </a:r>
            <a:br>
              <a:rPr lang="en-US" sz="2000" spc="150" dirty="0">
                <a:ln w="11430"/>
                <a:solidFill>
                  <a:srgbClr val="F8F8F8"/>
                </a:solidFill>
                <a:latin typeface="Arial Rounded MT Bold" pitchFamily="34" charset="0"/>
              </a:rPr>
            </a:br>
            <a:r>
              <a:rPr lang="en-US" sz="2000" spc="150" dirty="0">
                <a:ln w="11430"/>
                <a:solidFill>
                  <a:srgbClr val="F8F8F8"/>
                </a:solidFill>
                <a:latin typeface="Arial Rounded MT Bold" pitchFamily="34" charset="0"/>
              </a:rPr>
              <a:t>“renew”</a:t>
            </a:r>
            <a:r>
              <a:rPr lang="en-US" sz="2000" spc="150" dirty="0">
                <a:ln w="11430"/>
                <a:solidFill>
                  <a:srgbClr val="F8F8F8"/>
                </a:solidFill>
              </a:rPr>
              <a:t> </a:t>
            </a:r>
            <a:endParaRPr lang="en-US" sz="1200" spc="150" dirty="0">
              <a:ln w="11430"/>
              <a:solidFill>
                <a:srgbClr val="F8F8F8"/>
              </a:solidFill>
              <a:latin typeface="Arial Rounded MT Bold" pitchFamily="34" charset="0"/>
            </a:endParaRPr>
          </a:p>
        </p:txBody>
      </p:sp>
      <p:sp>
        <p:nvSpPr>
          <p:cNvPr id="19" name="Rectangle 18"/>
          <p:cNvSpPr/>
          <p:nvPr/>
        </p:nvSpPr>
        <p:spPr>
          <a:xfrm>
            <a:off x="558811" y="2351500"/>
            <a:ext cx="1271566" cy="1323439"/>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3200" b="1" cap="none" spc="0" dirty="0">
                <a:ln w="1905"/>
                <a:solidFill>
                  <a:srgbClr val="00B0F0"/>
                </a:solidFill>
                <a:effectLst>
                  <a:innerShdw blurRad="69850" dist="43180" dir="5400000">
                    <a:srgbClr val="000000">
                      <a:alpha val="65000"/>
                    </a:srgbClr>
                  </a:innerShdw>
                </a:effectLst>
              </a:rPr>
              <a:t>Noun</a:t>
            </a:r>
            <a:br>
              <a:rPr lang="en-US" sz="3200" b="1" cap="none" spc="0" dirty="0">
                <a:ln w="1905"/>
                <a:solidFill>
                  <a:srgbClr val="00B0F0"/>
                </a:solidFill>
                <a:effectLst>
                  <a:innerShdw blurRad="69850" dist="43180" dir="5400000">
                    <a:srgbClr val="000000">
                      <a:alpha val="65000"/>
                    </a:srgbClr>
                  </a:innerShdw>
                </a:effectLst>
              </a:rPr>
            </a:br>
            <a:r>
              <a:rPr lang="en-US" sz="2400" b="1" cap="none" spc="0" dirty="0">
                <a:ln w="1905"/>
                <a:solidFill>
                  <a:srgbClr val="00B0F0"/>
                </a:solidFill>
                <a:effectLst>
                  <a:innerShdw blurRad="69850" dist="43180" dir="5400000">
                    <a:srgbClr val="000000">
                      <a:alpha val="65000"/>
                    </a:srgbClr>
                  </a:innerShdw>
                </a:effectLst>
              </a:rPr>
              <a:t>Creation</a:t>
            </a:r>
            <a:br>
              <a:rPr lang="en-US" sz="2400" b="1" cap="none" spc="0" dirty="0">
                <a:ln w="1905"/>
                <a:solidFill>
                  <a:srgbClr val="00B0F0"/>
                </a:solidFill>
                <a:effectLst>
                  <a:innerShdw blurRad="69850" dist="43180" dir="5400000">
                    <a:srgbClr val="000000">
                      <a:alpha val="65000"/>
                    </a:srgbClr>
                  </a:innerShdw>
                </a:effectLst>
              </a:rPr>
            </a:br>
            <a:r>
              <a:rPr lang="en-US" sz="2400" b="1" cap="none" spc="0" dirty="0">
                <a:ln w="1905"/>
                <a:solidFill>
                  <a:srgbClr val="00B0F0"/>
                </a:solidFill>
                <a:effectLst>
                  <a:innerShdw blurRad="69850" dist="43180" dir="5400000">
                    <a:srgbClr val="000000">
                      <a:alpha val="65000"/>
                    </a:srgbClr>
                  </a:innerShdw>
                </a:effectLst>
              </a:rPr>
              <a:t>Month</a:t>
            </a:r>
            <a:endParaRPr lang="en-US" sz="3200" b="1" cap="none" spc="0" dirty="0">
              <a:ln w="1905"/>
              <a:solidFill>
                <a:srgbClr val="00B0F0"/>
              </a:solidFill>
              <a:effectLst>
                <a:innerShdw blurRad="69850" dist="43180" dir="5400000">
                  <a:srgbClr val="000000">
                    <a:alpha val="65000"/>
                  </a:srgbClr>
                </a:innerShdw>
              </a:effectLst>
            </a:endParaRPr>
          </a:p>
        </p:txBody>
      </p:sp>
      <p:sp>
        <p:nvSpPr>
          <p:cNvPr id="20" name="Rectangle 19"/>
          <p:cNvSpPr/>
          <p:nvPr/>
        </p:nvSpPr>
        <p:spPr>
          <a:xfrm>
            <a:off x="5706183" y="2351500"/>
            <a:ext cx="1133644" cy="1323439"/>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3200" b="1" cap="none" spc="0" dirty="0">
                <a:ln w="1905"/>
                <a:solidFill>
                  <a:srgbClr val="006600"/>
                </a:solidFill>
                <a:effectLst>
                  <a:innerShdw blurRad="69850" dist="43180" dir="5400000">
                    <a:srgbClr val="000000">
                      <a:alpha val="65000"/>
                    </a:srgbClr>
                  </a:innerShdw>
                </a:effectLst>
              </a:rPr>
              <a:t>Noun</a:t>
            </a:r>
            <a:br>
              <a:rPr lang="en-US" sz="3200" b="1" cap="none" spc="0" dirty="0">
                <a:ln w="1905"/>
                <a:solidFill>
                  <a:srgbClr val="006600"/>
                </a:solidFill>
                <a:effectLst>
                  <a:innerShdw blurRad="69850" dist="43180" dir="5400000">
                    <a:srgbClr val="000000">
                      <a:alpha val="65000"/>
                    </a:srgbClr>
                  </a:innerShdw>
                </a:effectLst>
              </a:rPr>
            </a:br>
            <a:r>
              <a:rPr lang="en-US" sz="2400" b="1" cap="none" spc="0" dirty="0">
                <a:ln w="1905"/>
                <a:solidFill>
                  <a:srgbClr val="006600"/>
                </a:solidFill>
                <a:effectLst>
                  <a:innerShdw blurRad="69850" dist="43180" dir="5400000">
                    <a:srgbClr val="000000">
                      <a:alpha val="65000"/>
                    </a:srgbClr>
                  </a:innerShdw>
                </a:effectLst>
              </a:rPr>
              <a:t>Moon</a:t>
            </a:r>
            <a:br>
              <a:rPr lang="en-US" sz="2400" b="1" cap="none" spc="0" dirty="0">
                <a:ln w="1905"/>
                <a:solidFill>
                  <a:srgbClr val="006600"/>
                </a:solidFill>
                <a:effectLst>
                  <a:innerShdw blurRad="69850" dist="43180" dir="5400000">
                    <a:srgbClr val="000000">
                      <a:alpha val="65000"/>
                    </a:srgbClr>
                  </a:innerShdw>
                </a:effectLst>
              </a:rPr>
            </a:br>
            <a:r>
              <a:rPr lang="en-US" sz="2400" b="1" cap="none" spc="0" dirty="0">
                <a:ln w="1905"/>
                <a:solidFill>
                  <a:srgbClr val="006600"/>
                </a:solidFill>
                <a:effectLst>
                  <a:innerShdw blurRad="69850" dist="43180" dir="5400000">
                    <a:srgbClr val="000000">
                      <a:alpha val="65000"/>
                    </a:srgbClr>
                  </a:innerShdw>
                </a:effectLst>
              </a:rPr>
              <a:t>Month</a:t>
            </a:r>
            <a:endParaRPr lang="en-US" sz="3200" b="1" cap="none" spc="0" dirty="0">
              <a:ln w="1905"/>
              <a:solidFill>
                <a:srgbClr val="006600"/>
              </a:solidFill>
              <a:effectLst>
                <a:innerShdw blurRad="69850" dist="43180" dir="5400000">
                  <a:srgbClr val="000000">
                    <a:alpha val="65000"/>
                  </a:srgbClr>
                </a:innerShdw>
              </a:effectLst>
            </a:endParaRPr>
          </a:p>
        </p:txBody>
      </p:sp>
      <p:sp>
        <p:nvSpPr>
          <p:cNvPr id="21" name="Rectangle 20"/>
          <p:cNvSpPr/>
          <p:nvPr/>
        </p:nvSpPr>
        <p:spPr>
          <a:xfrm>
            <a:off x="3930619" y="4800600"/>
            <a:ext cx="977961" cy="584775"/>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3200" b="1" cap="none" spc="0" dirty="0">
                <a:ln w="1905"/>
                <a:solidFill>
                  <a:srgbClr val="00B0F0"/>
                </a:solidFill>
                <a:effectLst>
                  <a:innerShdw blurRad="69850" dist="43180" dir="5400000">
                    <a:srgbClr val="000000">
                      <a:alpha val="65000"/>
                    </a:srgbClr>
                  </a:innerShdw>
                </a:effectLst>
              </a:rPr>
              <a:t>Verb</a:t>
            </a:r>
          </a:p>
        </p:txBody>
      </p:sp>
      <p:sp>
        <p:nvSpPr>
          <p:cNvPr id="22" name="Rectangle 21"/>
          <p:cNvSpPr/>
          <p:nvPr/>
        </p:nvSpPr>
        <p:spPr>
          <a:xfrm>
            <a:off x="8977833" y="4800599"/>
            <a:ext cx="1004827" cy="584775"/>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3200" b="1" cap="none" spc="0" dirty="0">
                <a:ln w="1905"/>
                <a:solidFill>
                  <a:srgbClr val="006600"/>
                </a:solidFill>
                <a:effectLst>
                  <a:innerShdw blurRad="69850" dist="43180" dir="5400000">
                    <a:srgbClr val="000000">
                      <a:alpha val="65000"/>
                    </a:srgbClr>
                  </a:innerShdw>
                </a:effectLst>
              </a:rPr>
              <a:t>Verb</a:t>
            </a:r>
          </a:p>
        </p:txBody>
      </p:sp>
      <p:sp>
        <p:nvSpPr>
          <p:cNvPr id="23" name="TextBox 22"/>
          <p:cNvSpPr txBox="1"/>
          <p:nvPr/>
        </p:nvSpPr>
        <p:spPr>
          <a:xfrm>
            <a:off x="10878752" y="1600200"/>
            <a:ext cx="685800" cy="4524315"/>
          </a:xfrm>
          <a:prstGeom prst="rect">
            <a:avLst/>
          </a:prstGeom>
          <a:solidFill>
            <a:srgbClr val="DDE9EC"/>
          </a:solidFill>
          <a:ln w="38100">
            <a:solidFill>
              <a:srgbClr val="B83D68"/>
            </a:solidFill>
          </a:ln>
          <a:scene3d>
            <a:camera prst="orthographicFront"/>
            <a:lightRig rig="flat" dir="tl">
              <a:rot lat="0" lon="0" rev="6600000"/>
            </a:lightRig>
          </a:scene3d>
          <a:sp3d>
            <a:bevelT w="152400" h="50800" prst="softRound"/>
          </a:sp3d>
        </p:spPr>
        <p:txBody>
          <a:bodyPr wrap="square" rtlCol="0">
            <a:spAutoFit/>
            <a:sp3d extrusionH="25400" contourW="8890">
              <a:bevelT w="38100" h="31750" prst="angle"/>
              <a:contourClr>
                <a:schemeClr val="accent2">
                  <a:shade val="75000"/>
                </a:schemeClr>
              </a:contourClr>
            </a:sp3d>
          </a:bodyPr>
          <a:lstStyle/>
          <a:p>
            <a:pPr algn="ctr"/>
            <a:r>
              <a:rPr lang="en-US" sz="4800" b="1" dirty="0">
                <a:ln w="11430"/>
                <a:solidFill>
                  <a:srgbClr val="8E002F"/>
                </a:solidFill>
                <a:effectLst>
                  <a:outerShdw blurRad="50800" dist="39000" dir="5460000" algn="tl">
                    <a:srgbClr val="000000">
                      <a:alpha val="38000"/>
                    </a:srgbClr>
                  </a:outerShdw>
                </a:effectLst>
              </a:rPr>
              <a:t>R</a:t>
            </a:r>
            <a:br>
              <a:rPr lang="en-US" sz="4800" b="1" dirty="0">
                <a:ln w="11430"/>
                <a:solidFill>
                  <a:srgbClr val="8E002F"/>
                </a:solidFill>
                <a:effectLst>
                  <a:outerShdw blurRad="50800" dist="39000" dir="5460000" algn="tl">
                    <a:srgbClr val="000000">
                      <a:alpha val="38000"/>
                    </a:srgbClr>
                  </a:outerShdw>
                </a:effectLst>
              </a:rPr>
            </a:br>
            <a:r>
              <a:rPr lang="en-US" sz="4800" b="1" dirty="0">
                <a:ln w="11430"/>
                <a:solidFill>
                  <a:srgbClr val="8E002F"/>
                </a:solidFill>
                <a:effectLst>
                  <a:outerShdw blurRad="50800" dist="39000" dir="5460000" algn="tl">
                    <a:srgbClr val="000000">
                      <a:alpha val="38000"/>
                    </a:srgbClr>
                  </a:outerShdw>
                </a:effectLst>
              </a:rPr>
              <a:t>E</a:t>
            </a:r>
            <a:br>
              <a:rPr lang="en-US" sz="4800" b="1" dirty="0">
                <a:ln w="11430"/>
                <a:solidFill>
                  <a:srgbClr val="8E002F"/>
                </a:solidFill>
                <a:effectLst>
                  <a:outerShdw blurRad="50800" dist="39000" dir="5460000" algn="tl">
                    <a:srgbClr val="000000">
                      <a:alpha val="38000"/>
                    </a:srgbClr>
                  </a:outerShdw>
                </a:effectLst>
              </a:rPr>
            </a:br>
            <a:r>
              <a:rPr lang="en-US" sz="4800" b="1" dirty="0">
                <a:ln w="11430"/>
                <a:solidFill>
                  <a:srgbClr val="8E002F"/>
                </a:solidFill>
                <a:effectLst>
                  <a:outerShdw blurRad="50800" dist="39000" dir="5460000" algn="tl">
                    <a:srgbClr val="000000">
                      <a:alpha val="38000"/>
                    </a:srgbClr>
                  </a:outerShdw>
                </a:effectLst>
              </a:rPr>
              <a:t>V</a:t>
            </a:r>
            <a:br>
              <a:rPr lang="en-US" sz="4800" b="1" dirty="0">
                <a:ln w="11430"/>
                <a:solidFill>
                  <a:srgbClr val="8E002F"/>
                </a:solidFill>
                <a:effectLst>
                  <a:outerShdw blurRad="50800" dist="39000" dir="5460000" algn="tl">
                    <a:srgbClr val="000000">
                      <a:alpha val="38000"/>
                    </a:srgbClr>
                  </a:outerShdw>
                </a:effectLst>
              </a:rPr>
            </a:br>
            <a:r>
              <a:rPr lang="en-US" sz="4800" b="1" dirty="0">
                <a:ln w="11430"/>
                <a:solidFill>
                  <a:srgbClr val="8E002F"/>
                </a:solidFill>
                <a:effectLst>
                  <a:outerShdw blurRad="50800" dist="39000" dir="5460000" algn="tl">
                    <a:srgbClr val="000000">
                      <a:alpha val="38000"/>
                    </a:srgbClr>
                  </a:outerShdw>
                </a:effectLst>
              </a:rPr>
              <a:t>I</a:t>
            </a:r>
            <a:br>
              <a:rPr lang="en-US" sz="4800" b="1" dirty="0">
                <a:ln w="11430"/>
                <a:solidFill>
                  <a:srgbClr val="8E002F"/>
                </a:solidFill>
                <a:effectLst>
                  <a:outerShdw blurRad="50800" dist="39000" dir="5460000" algn="tl">
                    <a:srgbClr val="000000">
                      <a:alpha val="38000"/>
                    </a:srgbClr>
                  </a:outerShdw>
                </a:effectLst>
              </a:rPr>
            </a:br>
            <a:r>
              <a:rPr lang="en-US" sz="4800" b="1" dirty="0">
                <a:ln w="11430"/>
                <a:solidFill>
                  <a:srgbClr val="8E002F"/>
                </a:solidFill>
                <a:effectLst>
                  <a:outerShdw blurRad="50800" dist="39000" dir="5460000" algn="tl">
                    <a:srgbClr val="000000">
                      <a:alpha val="38000"/>
                    </a:srgbClr>
                  </a:outerShdw>
                </a:effectLst>
              </a:rPr>
              <a:t>E</a:t>
            </a:r>
            <a:br>
              <a:rPr lang="en-US" sz="4800" b="1" dirty="0">
                <a:ln w="11430"/>
                <a:solidFill>
                  <a:srgbClr val="8E002F"/>
                </a:solidFill>
                <a:effectLst>
                  <a:outerShdw blurRad="50800" dist="39000" dir="5460000" algn="tl">
                    <a:srgbClr val="000000">
                      <a:alpha val="38000"/>
                    </a:srgbClr>
                  </a:outerShdw>
                </a:effectLst>
              </a:rPr>
            </a:br>
            <a:r>
              <a:rPr lang="en-US" sz="4800" b="1" dirty="0">
                <a:ln w="11430"/>
                <a:solidFill>
                  <a:srgbClr val="8E002F"/>
                </a:solidFill>
                <a:effectLst>
                  <a:outerShdw blurRad="50800" dist="39000" dir="5460000" algn="tl">
                    <a:srgbClr val="000000">
                      <a:alpha val="38000"/>
                    </a:srgbClr>
                  </a:outerShdw>
                </a:effectLst>
              </a:rPr>
              <a:t>W</a:t>
            </a:r>
          </a:p>
        </p:txBody>
      </p:sp>
      <p:sp>
        <p:nvSpPr>
          <p:cNvPr id="2" name="Slide Number Placeholder 1"/>
          <p:cNvSpPr>
            <a:spLocks noGrp="1"/>
          </p:cNvSpPr>
          <p:nvPr>
            <p:ph type="sldNum" sz="quarter" idx="12"/>
          </p:nvPr>
        </p:nvSpPr>
        <p:spPr>
          <a:xfrm>
            <a:off x="11252200" y="6000344"/>
            <a:ext cx="635000" cy="381000"/>
          </a:xfrm>
        </p:spPr>
        <p:txBody>
          <a:bodyPr>
            <a:normAutofit/>
          </a:bodyPr>
          <a:lstStyle/>
          <a:p>
            <a:pPr algn="r"/>
            <a:fld id="{AA4C6552-42F6-43F2-A3FB-E92E8C09004E}" type="slidenum">
              <a:rPr lang="en-US" smtClean="0">
                <a:solidFill>
                  <a:schemeClr val="tx1">
                    <a:lumMod val="75000"/>
                    <a:lumOff val="25000"/>
                  </a:schemeClr>
                </a:solidFill>
              </a:rPr>
              <a:pPr algn="r"/>
              <a:t>58</a:t>
            </a:fld>
            <a:endParaRPr lang="en-US" dirty="0">
              <a:solidFill>
                <a:schemeClr val="tx1">
                  <a:lumMod val="75000"/>
                  <a:lumOff val="25000"/>
                </a:schemeClr>
              </a:solidFill>
            </a:endParaRPr>
          </a:p>
        </p:txBody>
      </p:sp>
    </p:spTree>
    <p:extLst>
      <p:ext uri="{BB962C8B-B14F-4D97-AF65-F5344CB8AC3E}">
        <p14:creationId xmlns:p14="http://schemas.microsoft.com/office/powerpoint/2010/main" val="401288560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up)">
                                      <p:cBhvr>
                                        <p:cTn id="7" dur="20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7" presetClass="entr" presetSubtype="0" fill="hold" grpId="0" nodeType="afterEffect">
                                  <p:stCondLst>
                                    <p:cond delay="150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anim calcmode="lin" valueType="num">
                                      <p:cBhvr>
                                        <p:cTn id="33" dur="2000" fill="hold"/>
                                        <p:tgtEl>
                                          <p:spTgt spid="21"/>
                                        </p:tgtEl>
                                        <p:attrNameLst>
                                          <p:attrName>ppt_x</p:attrName>
                                        </p:attrNameLst>
                                      </p:cBhvr>
                                      <p:tavLst>
                                        <p:tav tm="0">
                                          <p:val>
                                            <p:strVal val="#ppt_x"/>
                                          </p:val>
                                        </p:tav>
                                        <p:tav tm="100000">
                                          <p:val>
                                            <p:strVal val="#ppt_x"/>
                                          </p:val>
                                        </p:tav>
                                      </p:tavLst>
                                    </p:anim>
                                    <p:anim calcmode="lin" valueType="num">
                                      <p:cBhvr>
                                        <p:cTn id="34"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anim calcmode="lin" valueType="num">
                                      <p:cBhvr>
                                        <p:cTn id="54" dur="1000" fill="hold"/>
                                        <p:tgtEl>
                                          <p:spTgt spid="20"/>
                                        </p:tgtEl>
                                        <p:attrNameLst>
                                          <p:attrName>ppt_x</p:attrName>
                                        </p:attrNameLst>
                                      </p:cBhvr>
                                      <p:tavLst>
                                        <p:tav tm="0">
                                          <p:val>
                                            <p:strVal val="#ppt_x"/>
                                          </p:val>
                                        </p:tav>
                                        <p:tav tm="100000">
                                          <p:val>
                                            <p:strVal val="#ppt_x"/>
                                          </p:val>
                                        </p:tav>
                                      </p:tavLst>
                                    </p:anim>
                                    <p:anim calcmode="lin" valueType="num">
                                      <p:cBhvr>
                                        <p:cTn id="55" dur="1000" fill="hold"/>
                                        <p:tgtEl>
                                          <p:spTgt spid="20"/>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47" presetClass="entr" presetSubtype="0" fill="hold" grpId="0" nodeType="afterEffect">
                                  <p:stCondLst>
                                    <p:cond delay="150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2000"/>
                                        <p:tgtEl>
                                          <p:spTgt spid="22"/>
                                        </p:tgtEl>
                                      </p:cBhvr>
                                    </p:animEffect>
                                    <p:anim calcmode="lin" valueType="num">
                                      <p:cBhvr>
                                        <p:cTn id="60" dur="2000" fill="hold"/>
                                        <p:tgtEl>
                                          <p:spTgt spid="22"/>
                                        </p:tgtEl>
                                        <p:attrNameLst>
                                          <p:attrName>ppt_x</p:attrName>
                                        </p:attrNameLst>
                                      </p:cBhvr>
                                      <p:tavLst>
                                        <p:tav tm="0">
                                          <p:val>
                                            <p:strVal val="#ppt_x"/>
                                          </p:val>
                                        </p:tav>
                                        <p:tav tm="100000">
                                          <p:val>
                                            <p:strVal val="#ppt_x"/>
                                          </p:val>
                                        </p:tav>
                                      </p:tavLst>
                                    </p:anim>
                                    <p:anim calcmode="lin" valueType="num">
                                      <p:cBhvr>
                                        <p:cTn id="61" dur="2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6" grpId="0"/>
      <p:bldP spid="17" grpId="0"/>
      <p:bldP spid="18" grpId="0"/>
      <p:bldP spid="19" grpId="0"/>
      <p:bldP spid="20" grpId="0"/>
      <p:bldP spid="21" grpId="0"/>
      <p:bldP spid="2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508000" y="304800"/>
            <a:ext cx="11176000" cy="1319867"/>
          </a:xfrm>
          <a:prstGeom prst="rect">
            <a:avLst/>
          </a:prstGeom>
        </p:spPr>
        <p:txBody>
          <a:bodyPr>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endParaRPr lang="en-US" dirty="0"/>
          </a:p>
        </p:txBody>
      </p:sp>
      <p:sp>
        <p:nvSpPr>
          <p:cNvPr id="4" name="Rectangle 3"/>
          <p:cNvSpPr/>
          <p:nvPr/>
        </p:nvSpPr>
        <p:spPr>
          <a:xfrm>
            <a:off x="269871" y="1624667"/>
            <a:ext cx="3009900" cy="5016758"/>
          </a:xfrm>
          <a:prstGeom prst="rect">
            <a:avLst/>
          </a:prstGeom>
          <a:solidFill>
            <a:srgbClr val="A7574F">
              <a:alpha val="67000"/>
            </a:srgbClr>
          </a:solidFill>
          <a:scene3d>
            <a:camera prst="orthographicFront"/>
            <a:lightRig rig="soft" dir="t">
              <a:rot lat="0" lon="0" rev="10800000"/>
            </a:lightRig>
          </a:scene3d>
          <a:sp3d>
            <a:bevelT/>
          </a:sp3d>
        </p:spPr>
        <p:txBody>
          <a:bodyPr wrap="square" lIns="91440" tIns="45720" rIns="91440" bIns="45720">
            <a:spAutoFit/>
            <a:sp3d>
              <a:bevelT w="27940" h="12700"/>
              <a:contourClr>
                <a:srgbClr val="DDDDDD"/>
              </a:contourClr>
            </a:sp3d>
          </a:bodyPr>
          <a:lstStyle/>
          <a:p>
            <a:pPr algn="ctr"/>
            <a:r>
              <a:rPr lang="en-US" sz="4000" b="1" cap="none" spc="150" dirty="0">
                <a:ln w="11430"/>
                <a:solidFill>
                  <a:srgbClr val="F8F8F8"/>
                </a:solidFill>
                <a:effectLst>
                  <a:outerShdw blurRad="25400" algn="tl" rotWithShape="0">
                    <a:srgbClr val="000000">
                      <a:alpha val="43000"/>
                    </a:srgbClr>
                  </a:outerShdw>
                </a:effectLst>
              </a:rPr>
              <a:t>So did the translators give Amos, </a:t>
            </a:r>
            <a:r>
              <a:rPr lang="en-US" sz="4000" b="1" spc="150" dirty="0">
                <a:ln w="11430"/>
                <a:solidFill>
                  <a:srgbClr val="F8F8F8"/>
                </a:solidFill>
                <a:effectLst>
                  <a:outerShdw blurRad="25400" algn="tl" rotWithShape="0">
                    <a:srgbClr val="000000">
                      <a:alpha val="43000"/>
                    </a:srgbClr>
                  </a:outerShdw>
                </a:effectLst>
              </a:rPr>
              <a:t>Hosea and Isaiah </a:t>
            </a:r>
            <a:br>
              <a:rPr lang="en-US" sz="4000" b="1" spc="150" dirty="0">
                <a:ln w="11430"/>
                <a:solidFill>
                  <a:srgbClr val="F8F8F8"/>
                </a:solidFill>
                <a:effectLst>
                  <a:outerShdw blurRad="25400" algn="tl" rotWithShape="0">
                    <a:srgbClr val="000000">
                      <a:alpha val="43000"/>
                    </a:srgbClr>
                  </a:outerShdw>
                </a:effectLst>
              </a:rPr>
            </a:br>
            <a:r>
              <a:rPr lang="en-US" sz="4000" b="1" spc="150" dirty="0">
                <a:ln w="11430"/>
                <a:solidFill>
                  <a:srgbClr val="F8F8F8"/>
                </a:solidFill>
                <a:effectLst>
                  <a:outerShdw blurRad="25400" algn="tl" rotWithShape="0">
                    <a:srgbClr val="000000">
                      <a:alpha val="43000"/>
                    </a:srgbClr>
                  </a:outerShdw>
                </a:effectLst>
              </a:rPr>
              <a:t>the best </a:t>
            </a:r>
            <a:r>
              <a:rPr lang="en-US" sz="4000" b="1" cap="none" spc="150" dirty="0">
                <a:ln w="11430"/>
                <a:solidFill>
                  <a:srgbClr val="F8F8F8"/>
                </a:solidFill>
                <a:effectLst>
                  <a:outerShdw blurRad="25400" algn="tl" rotWithShape="0">
                    <a:srgbClr val="000000">
                      <a:alpha val="43000"/>
                    </a:srgbClr>
                  </a:outerShdw>
                </a:effectLst>
              </a:rPr>
              <a:t>translation … or not?</a:t>
            </a:r>
          </a:p>
        </p:txBody>
      </p:sp>
      <p:sp>
        <p:nvSpPr>
          <p:cNvPr id="5" name="Rectangle 4"/>
          <p:cNvSpPr/>
          <p:nvPr/>
        </p:nvSpPr>
        <p:spPr>
          <a:xfrm>
            <a:off x="269871" y="0"/>
            <a:ext cx="11922129"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Hebrew uses </a:t>
            </a:r>
            <a:r>
              <a:rPr lang="en-US" sz="4400" b="1" dirty="0">
                <a:ln w="11430"/>
                <a:solidFill>
                  <a:srgbClr val="00B0F0"/>
                </a:solidFill>
                <a:effectLst>
                  <a:outerShdw blurRad="50800" dist="39000" dir="5460000" algn="tl">
                    <a:srgbClr val="000000">
                      <a:alpha val="38000"/>
                    </a:srgbClr>
                  </a:outerShdw>
                </a:effectLst>
              </a:rPr>
              <a:t>H2320 &lt;</a:t>
            </a:r>
            <a:r>
              <a:rPr lang="en-US" sz="4400" b="1" dirty="0" err="1">
                <a:ln w="11430"/>
                <a:solidFill>
                  <a:srgbClr val="00B0F0"/>
                </a:solidFill>
                <a:effectLst>
                  <a:outerShdw blurRad="50800" dist="39000" dir="5460000" algn="tl">
                    <a:srgbClr val="000000">
                      <a:alpha val="38000"/>
                    </a:srgbClr>
                  </a:outerShdw>
                </a:effectLst>
              </a:rPr>
              <a:t>chodesh</a:t>
            </a:r>
            <a:r>
              <a:rPr lang="en-US" sz="4400" b="1" dirty="0">
                <a:ln w="11430"/>
                <a:solidFill>
                  <a:srgbClr val="00B0F0"/>
                </a:solidFill>
                <a:effectLst>
                  <a:outerShdw blurRad="50800" dist="39000" dir="5460000" algn="tl">
                    <a:srgbClr val="000000">
                      <a:alpha val="38000"/>
                    </a:srgbClr>
                  </a:outerShdw>
                </a:effectLst>
              </a:rPr>
              <a:t>&gt;</a:t>
            </a: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for </a:t>
            </a:r>
            <a:r>
              <a:rPr lang="en-US" sz="4400" b="1" u="sng" dirty="0">
                <a:ln w="11430"/>
                <a:solidFill>
                  <a:srgbClr val="00B0F0"/>
                </a:solidFill>
                <a:effectLst>
                  <a:outerShdw blurRad="50800" dist="39000" dir="5460000" algn="tl">
                    <a:srgbClr val="000000">
                      <a:alpha val="38000"/>
                    </a:srgbClr>
                  </a:outerShdw>
                </a:effectLst>
              </a:rPr>
              <a:t>month</a:t>
            </a:r>
            <a:r>
              <a:rPr lang="en-US" sz="4400" b="1" dirty="0">
                <a:ln w="11430"/>
                <a:solidFill>
                  <a:srgbClr val="00B0F0"/>
                </a:solidFill>
                <a:effectLst>
                  <a:outerShdw blurRad="50800" dist="39000" dir="5460000" algn="tl">
                    <a:srgbClr val="000000">
                      <a:alpha val="38000"/>
                    </a:srgbClr>
                  </a:outerShdw>
                </a:effectLst>
              </a:rPr>
              <a:t>, </a:t>
            </a: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NOT </a:t>
            </a:r>
            <a:r>
              <a:rPr lang="en-US" sz="4400" b="1" dirty="0">
                <a:ln w="11430"/>
                <a:solidFill>
                  <a:srgbClr val="FF0000"/>
                </a:solidFill>
                <a:effectLst>
                  <a:outerShdw blurRad="50800" dist="39000" dir="5460000" algn="tl">
                    <a:srgbClr val="000000">
                      <a:alpha val="38000"/>
                    </a:srgbClr>
                  </a:outerShdw>
                </a:effectLst>
              </a:rPr>
              <a:t>H3394 &lt;</a:t>
            </a:r>
            <a:r>
              <a:rPr lang="en-US" sz="4400" b="1" dirty="0" err="1">
                <a:ln w="11430"/>
                <a:solidFill>
                  <a:srgbClr val="FF0000"/>
                </a:solidFill>
                <a:effectLst>
                  <a:outerShdw blurRad="50800" dist="39000" dir="5460000" algn="tl">
                    <a:srgbClr val="000000">
                      <a:alpha val="38000"/>
                    </a:srgbClr>
                  </a:outerShdw>
                </a:effectLst>
              </a:rPr>
              <a:t>yareach</a:t>
            </a:r>
            <a:r>
              <a:rPr lang="en-US" sz="4400" b="1" dirty="0">
                <a:ln w="11430"/>
                <a:solidFill>
                  <a:srgbClr val="FF0000"/>
                </a:solidFill>
                <a:effectLst>
                  <a:outerShdw blurRad="50800" dist="39000" dir="5460000" algn="tl">
                    <a:srgbClr val="000000">
                      <a:alpha val="38000"/>
                    </a:srgbClr>
                  </a:outerShdw>
                </a:effectLst>
              </a:rPr>
              <a:t>&gt;</a:t>
            </a: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for </a:t>
            </a:r>
            <a:r>
              <a:rPr lang="en-US" sz="4400" b="1" u="sng" dirty="0">
                <a:ln w="11430"/>
                <a:solidFill>
                  <a:srgbClr val="FF0000"/>
                </a:solidFill>
                <a:effectLst>
                  <a:outerShdw blurRad="50800" dist="39000" dir="5460000" algn="tl">
                    <a:srgbClr val="000000">
                      <a:alpha val="38000"/>
                    </a:srgbClr>
                  </a:outerShdw>
                </a:effectLst>
              </a:rPr>
              <a:t>moon</a:t>
            </a:r>
            <a:r>
              <a:rPr lang="en-US" sz="4400" b="1" dirty="0">
                <a:ln w="11430"/>
                <a:solidFill>
                  <a:srgbClr val="FF0000"/>
                </a:solidFill>
                <a:effectLst>
                  <a:outerShdw blurRad="50800" dist="39000" dir="5460000" algn="tl">
                    <a:srgbClr val="000000">
                      <a:alpha val="38000"/>
                    </a:srgbClr>
                  </a:outerShdw>
                </a:effectLst>
              </a:rPr>
              <a:t>.</a:t>
            </a:r>
          </a:p>
        </p:txBody>
      </p:sp>
      <p:sp>
        <p:nvSpPr>
          <p:cNvPr id="6" name="Slide Number Placeholder 5"/>
          <p:cNvSpPr>
            <a:spLocks noGrp="1"/>
          </p:cNvSpPr>
          <p:nvPr>
            <p:ph type="sldNum" sz="quarter" idx="12"/>
          </p:nvPr>
        </p:nvSpPr>
        <p:spPr>
          <a:xfrm>
            <a:off x="11328400" y="6329779"/>
            <a:ext cx="711200" cy="381000"/>
          </a:xfrm>
        </p:spPr>
        <p:txBody>
          <a:bodyPr/>
          <a:lstStyle/>
          <a:p>
            <a:fld id="{AA4C6552-42F6-43F2-A3FB-E92E8C09004E}" type="slidenum">
              <a:rPr lang="en-US" smtClean="0">
                <a:solidFill>
                  <a:schemeClr val="bg1"/>
                </a:solidFill>
              </a:rPr>
              <a:t>59</a:t>
            </a:fld>
            <a:endParaRPr lang="en-US" dirty="0">
              <a:solidFill>
                <a:schemeClr val="bg1"/>
              </a:solidFill>
            </a:endParaRPr>
          </a:p>
        </p:txBody>
      </p:sp>
      <p:sp>
        <p:nvSpPr>
          <p:cNvPr id="8" name="Rectangle 7"/>
          <p:cNvSpPr/>
          <p:nvPr/>
        </p:nvSpPr>
        <p:spPr>
          <a:xfrm>
            <a:off x="3733800" y="5921514"/>
            <a:ext cx="7086600" cy="707886"/>
          </a:xfrm>
          <a:prstGeom prst="rect">
            <a:avLst/>
          </a:prstGeom>
          <a:gradFill flip="none" rotWithShape="1">
            <a:gsLst>
              <a:gs pos="0">
                <a:srgbClr val="A7574F">
                  <a:tint val="66000"/>
                  <a:satMod val="160000"/>
                </a:srgbClr>
              </a:gs>
              <a:gs pos="50000">
                <a:srgbClr val="A7574F">
                  <a:tint val="44500"/>
                  <a:satMod val="160000"/>
                </a:srgbClr>
              </a:gs>
              <a:gs pos="100000">
                <a:srgbClr val="A7574F">
                  <a:tint val="23500"/>
                  <a:satMod val="160000"/>
                </a:srgbClr>
              </a:gs>
            </a:gsLst>
            <a:lin ang="18900000" scaled="1"/>
            <a:tileRect/>
          </a:gradFill>
          <a:scene3d>
            <a:camera prst="orthographicFront"/>
            <a:lightRig rig="flat" dir="tl">
              <a:rot lat="0" lon="0" rev="6600000"/>
            </a:lightRig>
          </a:scene3d>
          <a:sp3d>
            <a:bevelT w="152400" h="50800" prst="softRound"/>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4000" b="1" cap="none" spc="0" dirty="0">
                <a:ln w="11430"/>
                <a:solidFill>
                  <a:srgbClr val="8E002F"/>
                </a:solidFill>
                <a:effectLst>
                  <a:outerShdw blurRad="50800" dist="39000" dir="5460000" algn="tl">
                    <a:srgbClr val="000000">
                      <a:alpha val="38000"/>
                    </a:srgbClr>
                  </a:outerShdw>
                </a:effectLst>
              </a:rPr>
              <a:t>We shall see in the next study!</a:t>
            </a:r>
          </a:p>
        </p:txBody>
      </p:sp>
    </p:spTree>
    <p:extLst>
      <p:ext uri="{BB962C8B-B14F-4D97-AF65-F5344CB8AC3E}">
        <p14:creationId xmlns:p14="http://schemas.microsoft.com/office/powerpoint/2010/main" val="227101133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left)">
                                      <p:cBhvr>
                                        <p:cTn id="14" dur="17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85000" lnSpcReduction="20000"/>
          </a:bodyPr>
          <a:lstStyle/>
          <a:p>
            <a:fld id="{AA4C6552-42F6-43F2-A3FB-E92E8C09004E}" type="slidenum">
              <a:rPr lang="en-US" smtClean="0"/>
              <a:t>6</a:t>
            </a:fld>
            <a:endParaRPr lang="en-US"/>
          </a:p>
        </p:txBody>
      </p:sp>
      <p:pic>
        <p:nvPicPr>
          <p:cNvPr id="2050" name="Picture 2" descr="C:\Users\Rae\Desktop\keys to kingdom.jpg"/>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04800" y="-724"/>
            <a:ext cx="9144965" cy="6858724"/>
          </a:xfrm>
          <a:prstGeom prst="rect">
            <a:avLst/>
          </a:prstGeom>
          <a:noFill/>
          <a:extLst>
            <a:ext uri="{909E8E84-426E-40DD-AFC4-6F175D3DCCD1}">
              <a14:hiddenFill xmlns:a14="http://schemas.microsoft.com/office/drawing/2010/main">
                <a:solidFill>
                  <a:srgbClr val="FFFFFF"/>
                </a:solidFill>
              </a14:hiddenFill>
            </a:ext>
          </a:extLst>
        </p:spPr>
      </p:pic>
      <p:sp>
        <p:nvSpPr>
          <p:cNvPr id="4" name="Double Wave 3"/>
          <p:cNvSpPr/>
          <p:nvPr/>
        </p:nvSpPr>
        <p:spPr>
          <a:xfrm rot="16200000">
            <a:off x="5124142" y="3176654"/>
            <a:ext cx="7629372" cy="504056"/>
          </a:xfrm>
          <a:prstGeom prst="doubleWave">
            <a:avLst>
              <a:gd name="adj1" fmla="val 12500"/>
              <a:gd name="adj2" fmla="val 1880"/>
            </a:avLst>
          </a:prstGeom>
          <a:solidFill>
            <a:schemeClr val="accent5">
              <a:lumMod val="75000"/>
            </a:schemeClr>
          </a:solidFill>
          <a:ln w="38100">
            <a:solidFill>
              <a:schemeClr val="accent5">
                <a:lumMod val="40000"/>
                <a:lumOff val="60000"/>
              </a:schemeClr>
            </a:solidFill>
          </a:ln>
          <a:scene3d>
            <a:camera prst="orthographicFront"/>
            <a:lightRig rig="threePt" dir="t"/>
          </a:scene3d>
          <a:sp3d>
            <a:bevelT w="152400" h="50800" prst="softRound"/>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 name="Double Wave 4"/>
          <p:cNvSpPr/>
          <p:nvPr/>
        </p:nvSpPr>
        <p:spPr>
          <a:xfrm rot="16200000" flipH="1" flipV="1">
            <a:off x="8241481" y="3292852"/>
            <a:ext cx="7624370" cy="429067"/>
          </a:xfrm>
          <a:prstGeom prst="doubleWave">
            <a:avLst>
              <a:gd name="adj1" fmla="val 12500"/>
              <a:gd name="adj2" fmla="val 1880"/>
            </a:avLst>
          </a:prstGeom>
          <a:solidFill>
            <a:schemeClr val="accent5">
              <a:lumMod val="75000"/>
            </a:schemeClr>
          </a:solidFill>
          <a:ln w="38100">
            <a:solidFill>
              <a:schemeClr val="accent5">
                <a:lumMod val="40000"/>
                <a:lumOff val="60000"/>
              </a:schemeClr>
            </a:solidFill>
          </a:ln>
          <a:scene3d>
            <a:camera prst="orthographicFront"/>
            <a:lightRig rig="threePt" dir="t"/>
          </a:scene3d>
          <a:sp3d>
            <a:bevelT w="152400" h="50800" prst="softRound"/>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 name="Rectangle 5"/>
          <p:cNvSpPr/>
          <p:nvPr/>
        </p:nvSpPr>
        <p:spPr>
          <a:xfrm>
            <a:off x="9190856" y="405825"/>
            <a:ext cx="2648276"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a:ln w="11430"/>
                <a:solidFill>
                  <a:schemeClr val="accent5">
                    <a:lumMod val="60000"/>
                    <a:lumOff val="40000"/>
                  </a:schemeClr>
                </a:solidFill>
                <a:effectLst>
                  <a:outerShdw blurRad="50800" dist="39000" dir="5460000" algn="tl">
                    <a:srgbClr val="000000">
                      <a:alpha val="38000"/>
                    </a:srgbClr>
                  </a:outerShdw>
                </a:effectLst>
                <a:latin typeface="Pristina" pitchFamily="66" charset="0"/>
              </a:rPr>
              <a:t>Luke 12:56</a:t>
            </a:r>
            <a:endParaRPr lang="en-US" sz="5400" b="1" cap="none" spc="0" dirty="0">
              <a:ln w="11430"/>
              <a:solidFill>
                <a:schemeClr val="accent5">
                  <a:lumMod val="60000"/>
                  <a:lumOff val="40000"/>
                </a:schemeClr>
              </a:solidFill>
              <a:effectLst>
                <a:outerShdw blurRad="50800" dist="39000" dir="5460000" algn="tl">
                  <a:srgbClr val="000000">
                    <a:alpha val="38000"/>
                  </a:srgbClr>
                </a:outerShdw>
              </a:effectLst>
              <a:latin typeface="Pristina" pitchFamily="66" charset="0"/>
            </a:endParaRPr>
          </a:p>
        </p:txBody>
      </p:sp>
      <p:sp>
        <p:nvSpPr>
          <p:cNvPr id="7" name="Rectangle 6"/>
          <p:cNvSpPr/>
          <p:nvPr/>
        </p:nvSpPr>
        <p:spPr>
          <a:xfrm>
            <a:off x="9190856" y="1752600"/>
            <a:ext cx="2634066" cy="4739759"/>
          </a:xfrm>
          <a:prstGeom prst="rect">
            <a:avLst/>
          </a:prstGeom>
          <a:noFill/>
        </p:spPr>
        <p:txBody>
          <a:bodyPr wrap="square" lIns="91440" tIns="45720" rIns="91440" bIns="45720">
            <a:spAutoFit/>
          </a:bodyPr>
          <a:lstStyle/>
          <a:p>
            <a:pPr algn="ctr"/>
            <a:r>
              <a:rPr lang="en-US" sz="3200" b="1" spc="50" dirty="0">
                <a:ln w="12700" cmpd="sng">
                  <a:solidFill>
                    <a:schemeClr val="bg1"/>
                  </a:solidFill>
                  <a:prstDash val="solid"/>
                </a:ln>
                <a:solidFill>
                  <a:schemeClr val="accent6">
                    <a:tint val="1000"/>
                  </a:schemeClr>
                </a:solidFill>
                <a:effectLst>
                  <a:glow rad="53100">
                    <a:schemeClr val="accent6">
                      <a:satMod val="180000"/>
                      <a:alpha val="30000"/>
                    </a:schemeClr>
                  </a:glow>
                </a:effectLst>
                <a:latin typeface="Bradley Hand ITC" pitchFamily="66" charset="0"/>
              </a:rPr>
              <a:t> </a:t>
            </a:r>
            <a:r>
              <a:rPr lang="en-US" sz="3000" b="1" spc="50" dirty="0">
                <a:ln w="12700" cmpd="sng">
                  <a:noFill/>
                  <a:prstDash val="solid"/>
                </a:ln>
                <a:solidFill>
                  <a:schemeClr val="accent5">
                    <a:lumMod val="60000"/>
                    <a:lumOff val="40000"/>
                  </a:schemeClr>
                </a:solidFill>
                <a:effectLst>
                  <a:glow rad="53100">
                    <a:schemeClr val="accent6">
                      <a:satMod val="180000"/>
                      <a:alpha val="30000"/>
                    </a:schemeClr>
                  </a:glow>
                </a:effectLst>
                <a:latin typeface="Bradley Hand ITC" pitchFamily="66" charset="0"/>
              </a:rPr>
              <a:t>Ye hypocrites, </a:t>
            </a:r>
            <a:br>
              <a:rPr lang="en-US" sz="3000" b="1" spc="50" dirty="0">
                <a:ln w="12700" cmpd="sng">
                  <a:noFill/>
                  <a:prstDash val="solid"/>
                </a:ln>
                <a:solidFill>
                  <a:schemeClr val="accent5">
                    <a:lumMod val="60000"/>
                    <a:lumOff val="40000"/>
                  </a:schemeClr>
                </a:solidFill>
                <a:effectLst>
                  <a:glow rad="53100">
                    <a:schemeClr val="accent6">
                      <a:satMod val="180000"/>
                      <a:alpha val="30000"/>
                    </a:schemeClr>
                  </a:glow>
                </a:effectLst>
                <a:latin typeface="Bradley Hand ITC" pitchFamily="66" charset="0"/>
              </a:rPr>
            </a:br>
            <a:r>
              <a:rPr lang="en-US" sz="3000" b="1" spc="50" dirty="0">
                <a:ln w="12700" cmpd="sng">
                  <a:noFill/>
                  <a:prstDash val="solid"/>
                </a:ln>
                <a:solidFill>
                  <a:schemeClr val="accent5">
                    <a:lumMod val="60000"/>
                    <a:lumOff val="40000"/>
                  </a:schemeClr>
                </a:solidFill>
                <a:effectLst>
                  <a:glow rad="53100">
                    <a:schemeClr val="accent6">
                      <a:satMod val="180000"/>
                      <a:alpha val="30000"/>
                    </a:schemeClr>
                  </a:glow>
                </a:effectLst>
                <a:latin typeface="Bradley Hand ITC" pitchFamily="66" charset="0"/>
              </a:rPr>
              <a:t>ye can discern the face </a:t>
            </a:r>
            <a:br>
              <a:rPr lang="en-US" sz="3000" b="1" spc="50" dirty="0">
                <a:ln w="12700" cmpd="sng">
                  <a:noFill/>
                  <a:prstDash val="solid"/>
                </a:ln>
                <a:solidFill>
                  <a:schemeClr val="accent5">
                    <a:lumMod val="60000"/>
                    <a:lumOff val="40000"/>
                  </a:schemeClr>
                </a:solidFill>
                <a:effectLst>
                  <a:glow rad="53100">
                    <a:schemeClr val="accent6">
                      <a:satMod val="180000"/>
                      <a:alpha val="30000"/>
                    </a:schemeClr>
                  </a:glow>
                </a:effectLst>
                <a:latin typeface="Bradley Hand ITC" pitchFamily="66" charset="0"/>
              </a:rPr>
            </a:br>
            <a:r>
              <a:rPr lang="en-US" sz="3000" b="1" spc="50" dirty="0">
                <a:ln w="12700" cmpd="sng">
                  <a:noFill/>
                  <a:prstDash val="solid"/>
                </a:ln>
                <a:solidFill>
                  <a:schemeClr val="accent5">
                    <a:lumMod val="60000"/>
                    <a:lumOff val="40000"/>
                  </a:schemeClr>
                </a:solidFill>
                <a:effectLst>
                  <a:glow rad="53100">
                    <a:schemeClr val="accent6">
                      <a:satMod val="180000"/>
                      <a:alpha val="30000"/>
                    </a:schemeClr>
                  </a:glow>
                </a:effectLst>
                <a:latin typeface="Bradley Hand ITC" pitchFamily="66" charset="0"/>
              </a:rPr>
              <a:t>of the sky </a:t>
            </a:r>
            <a:br>
              <a:rPr lang="en-US" sz="3000" b="1" spc="50" dirty="0">
                <a:ln w="12700" cmpd="sng">
                  <a:noFill/>
                  <a:prstDash val="solid"/>
                </a:ln>
                <a:solidFill>
                  <a:schemeClr val="accent5">
                    <a:lumMod val="60000"/>
                    <a:lumOff val="40000"/>
                  </a:schemeClr>
                </a:solidFill>
                <a:effectLst>
                  <a:glow rad="53100">
                    <a:schemeClr val="accent6">
                      <a:satMod val="180000"/>
                      <a:alpha val="30000"/>
                    </a:schemeClr>
                  </a:glow>
                </a:effectLst>
                <a:latin typeface="Bradley Hand ITC" pitchFamily="66" charset="0"/>
              </a:rPr>
            </a:br>
            <a:r>
              <a:rPr lang="en-US" sz="3000" b="1" spc="50" dirty="0">
                <a:ln w="12700" cmpd="sng">
                  <a:noFill/>
                  <a:prstDash val="solid"/>
                </a:ln>
                <a:solidFill>
                  <a:schemeClr val="accent5">
                    <a:lumMod val="60000"/>
                    <a:lumOff val="40000"/>
                  </a:schemeClr>
                </a:solidFill>
                <a:effectLst>
                  <a:glow rad="53100">
                    <a:schemeClr val="accent6">
                      <a:satMod val="180000"/>
                      <a:alpha val="30000"/>
                    </a:schemeClr>
                  </a:glow>
                </a:effectLst>
                <a:latin typeface="Bradley Hand ITC" pitchFamily="66" charset="0"/>
              </a:rPr>
              <a:t>and </a:t>
            </a:r>
            <a:br>
              <a:rPr lang="en-US" sz="3000" b="1" spc="50" dirty="0">
                <a:ln w="12700" cmpd="sng">
                  <a:noFill/>
                  <a:prstDash val="solid"/>
                </a:ln>
                <a:solidFill>
                  <a:schemeClr val="accent5">
                    <a:lumMod val="60000"/>
                    <a:lumOff val="40000"/>
                  </a:schemeClr>
                </a:solidFill>
                <a:effectLst>
                  <a:glow rad="53100">
                    <a:schemeClr val="accent6">
                      <a:satMod val="180000"/>
                      <a:alpha val="30000"/>
                    </a:schemeClr>
                  </a:glow>
                </a:effectLst>
                <a:latin typeface="Bradley Hand ITC" pitchFamily="66" charset="0"/>
              </a:rPr>
            </a:br>
            <a:r>
              <a:rPr lang="en-US" sz="3000" b="1" spc="50" dirty="0">
                <a:ln w="12700" cmpd="sng">
                  <a:noFill/>
                  <a:prstDash val="solid"/>
                </a:ln>
                <a:solidFill>
                  <a:schemeClr val="accent5">
                    <a:lumMod val="60000"/>
                    <a:lumOff val="40000"/>
                  </a:schemeClr>
                </a:solidFill>
                <a:effectLst>
                  <a:glow rad="53100">
                    <a:schemeClr val="accent6">
                      <a:satMod val="180000"/>
                      <a:alpha val="30000"/>
                    </a:schemeClr>
                  </a:glow>
                </a:effectLst>
                <a:latin typeface="Bradley Hand ITC" pitchFamily="66" charset="0"/>
              </a:rPr>
              <a:t>of the earth; but how is it that ye do not discern </a:t>
            </a:r>
            <a:br>
              <a:rPr lang="en-US" sz="3000" b="1" spc="50" dirty="0">
                <a:ln w="12700" cmpd="sng">
                  <a:noFill/>
                  <a:prstDash val="solid"/>
                </a:ln>
                <a:solidFill>
                  <a:schemeClr val="accent5">
                    <a:lumMod val="60000"/>
                    <a:lumOff val="40000"/>
                  </a:schemeClr>
                </a:solidFill>
                <a:effectLst>
                  <a:glow rad="53100">
                    <a:schemeClr val="accent6">
                      <a:satMod val="180000"/>
                      <a:alpha val="30000"/>
                    </a:schemeClr>
                  </a:glow>
                </a:effectLst>
                <a:latin typeface="Bradley Hand ITC" pitchFamily="66" charset="0"/>
              </a:rPr>
            </a:br>
            <a:r>
              <a:rPr lang="en-US" sz="3000" b="1" spc="50" dirty="0">
                <a:ln w="12700" cmpd="sng">
                  <a:noFill/>
                  <a:prstDash val="solid"/>
                </a:ln>
                <a:solidFill>
                  <a:schemeClr val="accent5">
                    <a:lumMod val="60000"/>
                    <a:lumOff val="40000"/>
                  </a:schemeClr>
                </a:solidFill>
                <a:effectLst>
                  <a:glow rad="53100">
                    <a:schemeClr val="accent6">
                      <a:satMod val="180000"/>
                      <a:alpha val="30000"/>
                    </a:schemeClr>
                  </a:glow>
                </a:effectLst>
                <a:latin typeface="Bradley Hand ITC" pitchFamily="66" charset="0"/>
              </a:rPr>
              <a:t>this time?</a:t>
            </a:r>
          </a:p>
        </p:txBody>
      </p:sp>
      <p:sp>
        <p:nvSpPr>
          <p:cNvPr id="8" name="Rounded Rectangle 7"/>
          <p:cNvSpPr/>
          <p:nvPr/>
        </p:nvSpPr>
        <p:spPr>
          <a:xfrm>
            <a:off x="5334000" y="5257800"/>
            <a:ext cx="3582365" cy="851297"/>
          </a:xfrm>
          <a:prstGeom prst="roundRect">
            <a:avLst/>
          </a:prstGeom>
          <a:blipFill>
            <a:blip r:embed="rId3"/>
            <a:tile tx="0" ty="0" sx="100000" sy="100000" flip="none" algn="tl"/>
          </a:blipFill>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r>
              <a:rPr lang="en-US" sz="4400" b="1" spc="300" dirty="0">
                <a:ln w="9000" cmpd="sng">
                  <a:solidFill>
                    <a:schemeClr val="accent4">
                      <a:shade val="50000"/>
                      <a:satMod val="120000"/>
                    </a:schemeClr>
                  </a:solidFill>
                  <a:prstDash val="solid"/>
                </a:ln>
                <a:solidFill>
                  <a:schemeClr val="accent5">
                    <a:lumMod val="60000"/>
                    <a:lumOff val="40000"/>
                  </a:schemeClr>
                </a:solidFill>
                <a:effectLst/>
                <a:latin typeface="Pristina" pitchFamily="66" charset="0"/>
              </a:rPr>
              <a:t>Matthew 23:13</a:t>
            </a:r>
          </a:p>
        </p:txBody>
      </p:sp>
      <p:sp>
        <p:nvSpPr>
          <p:cNvPr id="3" name="Rectangle 2"/>
          <p:cNvSpPr/>
          <p:nvPr/>
        </p:nvSpPr>
        <p:spPr>
          <a:xfrm>
            <a:off x="715712" y="-3810000"/>
            <a:ext cx="7803448" cy="3693319"/>
          </a:xfrm>
          <a:prstGeom prst="rect">
            <a:avLst/>
          </a:prstGeom>
          <a:solidFill>
            <a:schemeClr val="accent4">
              <a:lumMod val="20000"/>
              <a:lumOff val="80000"/>
            </a:schemeClr>
          </a:solidFill>
        </p:spPr>
        <p:txBody>
          <a:bodyPr wrap="square">
            <a:spAutoFit/>
          </a:bodyPr>
          <a:lstStyle/>
          <a:p>
            <a:r>
              <a:rPr lang="en-US" dirty="0"/>
              <a:t>TA comment:  We already had </a:t>
            </a:r>
            <a:r>
              <a:rPr lang="en-US" dirty="0" err="1"/>
              <a:t>thie</a:t>
            </a:r>
            <a:r>
              <a:rPr lang="en-US" dirty="0"/>
              <a:t> Matt 23:13verse in the former study. What about 2 verses further - verse 15?  What is it that makes converts sons of </a:t>
            </a:r>
            <a:r>
              <a:rPr lang="en-US" dirty="0" err="1"/>
              <a:t>Gey-Hinnom</a:t>
            </a:r>
            <a:r>
              <a:rPr lang="en-US" dirty="0"/>
              <a:t>?</a:t>
            </a:r>
          </a:p>
          <a:p>
            <a:endParaRPr lang="en-US" dirty="0"/>
          </a:p>
          <a:p>
            <a:r>
              <a:rPr lang="en-US" dirty="0"/>
              <a:t>CF:  How about this?</a:t>
            </a:r>
          </a:p>
          <a:p>
            <a:r>
              <a:rPr lang="en-US" dirty="0"/>
              <a:t>Luke 12:54-56  And he said also to the people, When ye see a cloud rise out of the west, straightway ye say, There cometh a shower; and so it is.</a:t>
            </a:r>
            <a:br>
              <a:rPr lang="en-US" dirty="0"/>
            </a:br>
            <a:br>
              <a:rPr lang="en-US" dirty="0"/>
            </a:br>
            <a:r>
              <a:rPr lang="en-US" dirty="0"/>
              <a:t>55 And when ye see the south wind blow, ye say, There will be heat; and it cometh to pass.</a:t>
            </a:r>
            <a:br>
              <a:rPr lang="en-US" dirty="0"/>
            </a:br>
            <a:br>
              <a:rPr lang="en-US" dirty="0"/>
            </a:br>
            <a:r>
              <a:rPr lang="en-US" dirty="0"/>
              <a:t>56 Ye hypocrites, ye can discern the face of the sky and of the earth; </a:t>
            </a:r>
            <a:r>
              <a:rPr lang="en-US" b="1" dirty="0"/>
              <a:t>but how is it that ye do not discern this time</a:t>
            </a:r>
            <a:r>
              <a:rPr lang="en-US" dirty="0"/>
              <a:t>?  KJV</a:t>
            </a:r>
          </a:p>
        </p:txBody>
      </p:sp>
      <p:sp>
        <p:nvSpPr>
          <p:cNvPr id="11" name="Rectangle 10"/>
          <p:cNvSpPr/>
          <p:nvPr/>
        </p:nvSpPr>
        <p:spPr>
          <a:xfrm>
            <a:off x="7543800" y="-1871007"/>
            <a:ext cx="7803448" cy="1754326"/>
          </a:xfrm>
          <a:prstGeom prst="rect">
            <a:avLst/>
          </a:prstGeom>
          <a:solidFill>
            <a:schemeClr val="accent4">
              <a:lumMod val="20000"/>
              <a:lumOff val="80000"/>
            </a:schemeClr>
          </a:solidFill>
        </p:spPr>
        <p:txBody>
          <a:bodyPr wrap="square">
            <a:spAutoFit/>
          </a:bodyPr>
          <a:lstStyle/>
          <a:p>
            <a:r>
              <a:rPr lang="en-US" dirty="0"/>
              <a:t>Time:    NT:2540  </a:t>
            </a:r>
            <a:r>
              <a:rPr lang="en-US" dirty="0" err="1"/>
              <a:t>kairos</a:t>
            </a:r>
            <a:r>
              <a:rPr lang="en-US" dirty="0"/>
              <a:t>; of uncertain affinity; </a:t>
            </a:r>
            <a:r>
              <a:rPr lang="en-US" sz="2400" b="1" dirty="0"/>
              <a:t>an occasion, i.e. set or proper time:</a:t>
            </a:r>
            <a:endParaRPr lang="en-US" b="1" dirty="0"/>
          </a:p>
          <a:p>
            <a:endParaRPr lang="en-US" dirty="0"/>
          </a:p>
          <a:p>
            <a:r>
              <a:rPr lang="en-US" dirty="0"/>
              <a:t>KJV -  always, opportunity, (convenient, due) </a:t>
            </a:r>
            <a:r>
              <a:rPr lang="en-US" sz="2400" b="1" u="sng" dirty="0"/>
              <a:t>season</a:t>
            </a:r>
            <a:r>
              <a:rPr lang="en-US" dirty="0"/>
              <a:t>, (due, short, while) time, a while. Compare NT:5550.</a:t>
            </a:r>
          </a:p>
        </p:txBody>
      </p:sp>
      <p:sp>
        <p:nvSpPr>
          <p:cNvPr id="14" name="Rectangle 13"/>
          <p:cNvSpPr/>
          <p:nvPr/>
        </p:nvSpPr>
        <p:spPr>
          <a:xfrm>
            <a:off x="-44425" y="914400"/>
            <a:ext cx="8624211" cy="1200329"/>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000" b="1" cap="none" spc="300" dirty="0">
                <a:ln w="1905">
                  <a:solidFill>
                    <a:schemeClr val="accent5">
                      <a:lumMod val="50000"/>
                    </a:schemeClr>
                  </a:solidFill>
                </a:ln>
                <a:solidFill>
                  <a:srgbClr val="0070C0"/>
                </a:solidFill>
                <a:effectLst>
                  <a:innerShdw blurRad="69850" dist="43180" dir="5400000">
                    <a:srgbClr val="000000">
                      <a:alpha val="65000"/>
                    </a:srgbClr>
                  </a:innerShdw>
                </a:effectLst>
                <a:latin typeface="Ravie" pitchFamily="82" charset="0"/>
              </a:rPr>
              <a:t>Question</a:t>
            </a:r>
            <a:r>
              <a:rPr lang="en-US" sz="3200" b="1" cap="none" spc="0" dirty="0">
                <a:ln w="1905">
                  <a:solidFill>
                    <a:schemeClr val="accent5">
                      <a:lumMod val="50000"/>
                    </a:schemeClr>
                  </a:solidFill>
                </a:ln>
                <a:solidFill>
                  <a:srgbClr val="0070C0"/>
                </a:solidFill>
                <a:effectLst>
                  <a:innerShdw blurRad="69850" dist="43180" dir="5400000">
                    <a:srgbClr val="000000">
                      <a:alpha val="65000"/>
                    </a:srgbClr>
                  </a:innerShdw>
                </a:effectLst>
                <a:latin typeface="Ravie" pitchFamily="82" charset="0"/>
              </a:rPr>
              <a:t>:  </a:t>
            </a:r>
            <a:r>
              <a:rPr lang="en-US" sz="3200" b="1" cap="none" spc="0" dirty="0">
                <a:ln w="1905">
                  <a:solidFill>
                    <a:schemeClr val="accent5">
                      <a:lumMod val="50000"/>
                    </a:schemeClr>
                  </a:solidFill>
                </a:ln>
                <a:solidFill>
                  <a:srgbClr val="B83D68"/>
                </a:solidFill>
                <a:effectLst>
                  <a:glow rad="228600">
                    <a:schemeClr val="accent2">
                      <a:satMod val="175000"/>
                      <a:alpha val="40000"/>
                    </a:schemeClr>
                  </a:glow>
                  <a:innerShdw blurRad="69850" dist="43180" dir="5400000">
                    <a:srgbClr val="000000">
                      <a:alpha val="65000"/>
                    </a:srgbClr>
                  </a:innerShdw>
                </a:effectLst>
                <a:latin typeface="Arial Rounded MT Bold" pitchFamily="34" charset="0"/>
              </a:rPr>
              <a:t>Who really took away </a:t>
            </a:r>
            <a:br>
              <a:rPr lang="en-US" sz="3200" b="1" cap="none" spc="0" dirty="0">
                <a:ln w="1905">
                  <a:solidFill>
                    <a:schemeClr val="accent5">
                      <a:lumMod val="50000"/>
                    </a:schemeClr>
                  </a:solidFill>
                </a:ln>
                <a:solidFill>
                  <a:srgbClr val="B83D68"/>
                </a:solidFill>
                <a:effectLst>
                  <a:glow rad="228600">
                    <a:schemeClr val="accent2">
                      <a:satMod val="175000"/>
                      <a:alpha val="40000"/>
                    </a:schemeClr>
                  </a:glow>
                  <a:innerShdw blurRad="69850" dist="43180" dir="5400000">
                    <a:srgbClr val="000000">
                      <a:alpha val="65000"/>
                    </a:srgbClr>
                  </a:innerShdw>
                </a:effectLst>
                <a:latin typeface="Arial Rounded MT Bold" pitchFamily="34" charset="0"/>
              </a:rPr>
            </a:br>
            <a:r>
              <a:rPr lang="en-US" sz="3200" b="1" cap="none" spc="0" dirty="0">
                <a:ln w="1905">
                  <a:solidFill>
                    <a:schemeClr val="accent5">
                      <a:lumMod val="50000"/>
                    </a:schemeClr>
                  </a:solidFill>
                </a:ln>
                <a:solidFill>
                  <a:srgbClr val="B83D68"/>
                </a:solidFill>
                <a:effectLst>
                  <a:glow rad="228600">
                    <a:schemeClr val="accent2">
                      <a:satMod val="175000"/>
                      <a:alpha val="40000"/>
                    </a:schemeClr>
                  </a:glow>
                  <a:innerShdw blurRad="69850" dist="43180" dir="5400000">
                    <a:srgbClr val="000000">
                      <a:alpha val="65000"/>
                    </a:srgbClr>
                  </a:innerShdw>
                </a:effectLst>
                <a:latin typeface="Arial Rounded MT Bold" pitchFamily="34" charset="0"/>
              </a:rPr>
              <a:t>the Keys to Yahuah’s Covenant Calendar?</a:t>
            </a:r>
          </a:p>
        </p:txBody>
      </p:sp>
      <p:sp>
        <p:nvSpPr>
          <p:cNvPr id="16" name="Rectangle 15"/>
          <p:cNvSpPr/>
          <p:nvPr/>
        </p:nvSpPr>
        <p:spPr>
          <a:xfrm>
            <a:off x="-75718" y="4162584"/>
            <a:ext cx="4343400" cy="2554545"/>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3200" b="1" cap="none" spc="0" dirty="0">
                <a:ln w="1905">
                  <a:solidFill>
                    <a:schemeClr val="accent5">
                      <a:lumMod val="50000"/>
                    </a:schemeClr>
                  </a:solidFill>
                </a:ln>
                <a:solidFill>
                  <a:schemeClr val="accent5">
                    <a:lumMod val="20000"/>
                    <a:lumOff val="80000"/>
                  </a:schemeClr>
                </a:solidFill>
                <a:effectLst>
                  <a:glow rad="101600">
                    <a:schemeClr val="accent5">
                      <a:satMod val="175000"/>
                      <a:alpha val="40000"/>
                    </a:schemeClr>
                  </a:glow>
                  <a:innerShdw blurRad="69850" dist="43180" dir="5400000">
                    <a:srgbClr val="000000">
                      <a:alpha val="65000"/>
                    </a:srgbClr>
                  </a:innerShdw>
                </a:effectLst>
                <a:latin typeface="Arial Rounded MT Bold" pitchFamily="34" charset="0"/>
              </a:rPr>
              <a:t>Israel?    Ga</a:t>
            </a:r>
            <a:r>
              <a:rPr lang="en-US" sz="3200" b="1" dirty="0">
                <a:ln w="1905">
                  <a:solidFill>
                    <a:schemeClr val="accent5">
                      <a:lumMod val="50000"/>
                    </a:schemeClr>
                  </a:solidFill>
                </a:ln>
                <a:solidFill>
                  <a:schemeClr val="accent5">
                    <a:lumMod val="20000"/>
                    <a:lumOff val="80000"/>
                  </a:schemeClr>
                </a:solidFill>
                <a:effectLst>
                  <a:glow rad="101600">
                    <a:schemeClr val="accent5">
                      <a:satMod val="175000"/>
                      <a:alpha val="40000"/>
                    </a:schemeClr>
                  </a:glow>
                  <a:innerShdw blurRad="69850" dist="43180" dir="5400000">
                    <a:srgbClr val="000000">
                      <a:alpha val="65000"/>
                    </a:srgbClr>
                  </a:innerShdw>
                </a:effectLst>
                <a:latin typeface="Arial Rounded MT Bold" pitchFamily="34" charset="0"/>
              </a:rPr>
              <a:t>lilee?</a:t>
            </a:r>
            <a:br>
              <a:rPr lang="en-US" sz="3200" b="1" dirty="0">
                <a:ln w="1905">
                  <a:solidFill>
                    <a:schemeClr val="accent5">
                      <a:lumMod val="50000"/>
                    </a:schemeClr>
                  </a:solidFill>
                </a:ln>
                <a:solidFill>
                  <a:schemeClr val="accent5">
                    <a:lumMod val="20000"/>
                    <a:lumOff val="80000"/>
                  </a:schemeClr>
                </a:solidFill>
                <a:effectLst>
                  <a:glow rad="101600">
                    <a:schemeClr val="accent5">
                      <a:satMod val="175000"/>
                      <a:alpha val="40000"/>
                    </a:schemeClr>
                  </a:glow>
                  <a:innerShdw blurRad="69850" dist="43180" dir="5400000">
                    <a:srgbClr val="000000">
                      <a:alpha val="65000"/>
                    </a:srgbClr>
                  </a:innerShdw>
                </a:effectLst>
                <a:latin typeface="Arial Rounded MT Bold" pitchFamily="34" charset="0"/>
              </a:rPr>
            </a:br>
            <a:r>
              <a:rPr lang="en-US" sz="3200" b="1" dirty="0">
                <a:ln w="1905">
                  <a:solidFill>
                    <a:schemeClr val="accent5">
                      <a:lumMod val="50000"/>
                    </a:schemeClr>
                  </a:solidFill>
                </a:ln>
                <a:solidFill>
                  <a:schemeClr val="accent5">
                    <a:lumMod val="20000"/>
                    <a:lumOff val="80000"/>
                  </a:schemeClr>
                </a:solidFill>
                <a:effectLst>
                  <a:glow rad="101600">
                    <a:schemeClr val="accent5">
                      <a:satMod val="175000"/>
                      <a:alpha val="40000"/>
                    </a:schemeClr>
                  </a:glow>
                  <a:innerShdw blurRad="69850" dist="43180" dir="5400000">
                    <a:srgbClr val="000000">
                      <a:alpha val="65000"/>
                    </a:srgbClr>
                  </a:innerShdw>
                </a:effectLst>
                <a:latin typeface="Arial Rounded MT Bold" pitchFamily="34" charset="0"/>
              </a:rPr>
              <a:t>Samaria?    Judah?</a:t>
            </a:r>
            <a:br>
              <a:rPr lang="en-US" sz="3200" b="1" dirty="0">
                <a:ln w="1905">
                  <a:solidFill>
                    <a:schemeClr val="accent5">
                      <a:lumMod val="50000"/>
                    </a:schemeClr>
                  </a:solidFill>
                </a:ln>
                <a:solidFill>
                  <a:schemeClr val="accent5">
                    <a:lumMod val="20000"/>
                    <a:lumOff val="80000"/>
                  </a:schemeClr>
                </a:solidFill>
                <a:effectLst>
                  <a:glow rad="101600">
                    <a:schemeClr val="accent5">
                      <a:satMod val="175000"/>
                      <a:alpha val="40000"/>
                    </a:schemeClr>
                  </a:glow>
                  <a:innerShdw blurRad="69850" dist="43180" dir="5400000">
                    <a:srgbClr val="000000">
                      <a:alpha val="65000"/>
                    </a:srgbClr>
                  </a:innerShdw>
                </a:effectLst>
                <a:latin typeface="Arial Rounded MT Bold" pitchFamily="34" charset="0"/>
              </a:rPr>
            </a:br>
            <a:r>
              <a:rPr lang="en-US" sz="3200" b="1" dirty="0">
                <a:ln w="1905">
                  <a:solidFill>
                    <a:schemeClr val="accent5">
                      <a:lumMod val="50000"/>
                    </a:schemeClr>
                  </a:solidFill>
                </a:ln>
                <a:solidFill>
                  <a:schemeClr val="accent5">
                    <a:lumMod val="20000"/>
                    <a:lumOff val="80000"/>
                  </a:schemeClr>
                </a:solidFill>
                <a:effectLst>
                  <a:glow rad="101600">
                    <a:schemeClr val="accent5">
                      <a:satMod val="175000"/>
                      <a:alpha val="40000"/>
                    </a:schemeClr>
                  </a:glow>
                  <a:innerShdw blurRad="69850" dist="43180" dir="5400000">
                    <a:srgbClr val="000000">
                      <a:alpha val="65000"/>
                    </a:srgbClr>
                  </a:innerShdw>
                </a:effectLst>
                <a:latin typeface="Arial Rounded MT Bold" pitchFamily="34" charset="0"/>
              </a:rPr>
              <a:t>1611 Translators?</a:t>
            </a:r>
            <a:br>
              <a:rPr lang="en-US" sz="3200" b="1" dirty="0">
                <a:ln w="1905">
                  <a:solidFill>
                    <a:schemeClr val="accent5">
                      <a:lumMod val="50000"/>
                    </a:schemeClr>
                  </a:solidFill>
                </a:ln>
                <a:solidFill>
                  <a:schemeClr val="accent5">
                    <a:lumMod val="20000"/>
                    <a:lumOff val="80000"/>
                  </a:schemeClr>
                </a:solidFill>
                <a:effectLst>
                  <a:glow rad="101600">
                    <a:schemeClr val="accent5">
                      <a:satMod val="175000"/>
                      <a:alpha val="40000"/>
                    </a:schemeClr>
                  </a:glow>
                  <a:innerShdw blurRad="69850" dist="43180" dir="5400000">
                    <a:srgbClr val="000000">
                      <a:alpha val="65000"/>
                    </a:srgbClr>
                  </a:innerShdw>
                </a:effectLst>
                <a:latin typeface="Arial Rounded MT Bold" pitchFamily="34" charset="0"/>
              </a:rPr>
            </a:br>
            <a:r>
              <a:rPr lang="en-US" sz="3200" b="1" dirty="0">
                <a:ln w="1905">
                  <a:solidFill>
                    <a:schemeClr val="accent5">
                      <a:lumMod val="50000"/>
                    </a:schemeClr>
                  </a:solidFill>
                </a:ln>
                <a:solidFill>
                  <a:schemeClr val="accent5">
                    <a:lumMod val="20000"/>
                    <a:lumOff val="80000"/>
                  </a:schemeClr>
                </a:solidFill>
                <a:effectLst>
                  <a:glow rad="101600">
                    <a:schemeClr val="accent5">
                      <a:satMod val="175000"/>
                      <a:alpha val="40000"/>
                    </a:schemeClr>
                  </a:glow>
                  <a:innerShdw blurRad="69850" dist="43180" dir="5400000">
                    <a:srgbClr val="000000">
                      <a:alpha val="65000"/>
                    </a:srgbClr>
                  </a:innerShdw>
                </a:effectLst>
                <a:latin typeface="Arial Rounded MT Bold" pitchFamily="34" charset="0"/>
              </a:rPr>
              <a:t>Hebrew Lexicon writers??</a:t>
            </a:r>
            <a:endParaRPr lang="en-US" sz="3200" b="1" cap="none" spc="0" dirty="0">
              <a:ln w="1905">
                <a:solidFill>
                  <a:schemeClr val="accent5">
                    <a:lumMod val="50000"/>
                  </a:schemeClr>
                </a:solidFill>
              </a:ln>
              <a:solidFill>
                <a:schemeClr val="accent5">
                  <a:lumMod val="20000"/>
                  <a:lumOff val="80000"/>
                </a:schemeClr>
              </a:solidFill>
              <a:effectLst>
                <a:glow rad="101600">
                  <a:schemeClr val="accent5">
                    <a:satMod val="175000"/>
                    <a:alpha val="40000"/>
                  </a:schemeClr>
                </a:glow>
                <a:innerShdw blurRad="69850" dist="43180" dir="5400000">
                  <a:srgbClr val="000000">
                    <a:alpha val="65000"/>
                  </a:srgbClr>
                </a:innerShdw>
              </a:effectLst>
              <a:latin typeface="Arial Rounded MT Bold" pitchFamily="34" charset="0"/>
            </a:endParaRPr>
          </a:p>
        </p:txBody>
      </p:sp>
      <p:sp>
        <p:nvSpPr>
          <p:cNvPr id="17" name="Rectangle 16"/>
          <p:cNvSpPr/>
          <p:nvPr/>
        </p:nvSpPr>
        <p:spPr>
          <a:xfrm>
            <a:off x="4558389" y="0"/>
            <a:ext cx="3976011" cy="1077218"/>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3200" b="1" dirty="0">
                <a:ln w="1905">
                  <a:solidFill>
                    <a:schemeClr val="accent5">
                      <a:lumMod val="50000"/>
                    </a:schemeClr>
                  </a:solidFill>
                </a:ln>
                <a:solidFill>
                  <a:srgbClr val="B83D68"/>
                </a:solidFill>
                <a:effectLst>
                  <a:glow rad="228600">
                    <a:schemeClr val="accent2">
                      <a:satMod val="175000"/>
                      <a:alpha val="40000"/>
                    </a:schemeClr>
                  </a:glow>
                  <a:innerShdw blurRad="69850" dist="43180" dir="5400000">
                    <a:srgbClr val="000000">
                      <a:alpha val="65000"/>
                    </a:srgbClr>
                  </a:innerShdw>
                </a:effectLst>
                <a:latin typeface="Arial Rounded MT Bold" pitchFamily="34" charset="0"/>
              </a:rPr>
              <a:t>About “discerning</a:t>
            </a:r>
            <a:br>
              <a:rPr lang="en-US" sz="3200" b="1" dirty="0">
                <a:ln w="1905">
                  <a:solidFill>
                    <a:schemeClr val="accent5">
                      <a:lumMod val="50000"/>
                    </a:schemeClr>
                  </a:solidFill>
                </a:ln>
                <a:solidFill>
                  <a:srgbClr val="B83D68"/>
                </a:solidFill>
                <a:effectLst>
                  <a:glow rad="228600">
                    <a:schemeClr val="accent2">
                      <a:satMod val="175000"/>
                      <a:alpha val="40000"/>
                    </a:schemeClr>
                  </a:glow>
                  <a:innerShdw blurRad="69850" dist="43180" dir="5400000">
                    <a:srgbClr val="000000">
                      <a:alpha val="65000"/>
                    </a:srgbClr>
                  </a:innerShdw>
                </a:effectLst>
                <a:latin typeface="Arial Rounded MT Bold" pitchFamily="34" charset="0"/>
              </a:rPr>
            </a:br>
            <a:r>
              <a:rPr lang="en-US" sz="3200" b="1" dirty="0">
                <a:ln w="1905">
                  <a:solidFill>
                    <a:schemeClr val="accent5">
                      <a:lumMod val="50000"/>
                    </a:schemeClr>
                  </a:solidFill>
                </a:ln>
                <a:solidFill>
                  <a:srgbClr val="B83D68"/>
                </a:solidFill>
                <a:effectLst>
                  <a:glow rad="228600">
                    <a:schemeClr val="accent2">
                      <a:satMod val="175000"/>
                      <a:alpha val="40000"/>
                    </a:schemeClr>
                  </a:glow>
                  <a:innerShdw blurRad="69850" dist="43180" dir="5400000">
                    <a:srgbClr val="000000">
                      <a:alpha val="65000"/>
                    </a:srgbClr>
                  </a:innerShdw>
                </a:effectLst>
                <a:latin typeface="Arial Rounded MT Bold" pitchFamily="34" charset="0"/>
              </a:rPr>
              <a:t>the time …”</a:t>
            </a:r>
            <a:endParaRPr lang="en-US" sz="3200" b="1" cap="none" spc="0" dirty="0">
              <a:ln w="1905">
                <a:solidFill>
                  <a:schemeClr val="accent5">
                    <a:lumMod val="50000"/>
                  </a:schemeClr>
                </a:solidFill>
              </a:ln>
              <a:solidFill>
                <a:srgbClr val="B83D68"/>
              </a:solidFill>
              <a:effectLst>
                <a:glow rad="228600">
                  <a:schemeClr val="accent2">
                    <a:satMod val="175000"/>
                    <a:alpha val="40000"/>
                  </a:schemeClr>
                </a:glow>
                <a:innerShdw blurRad="69850" dist="43180" dir="5400000">
                  <a:srgbClr val="000000">
                    <a:alpha val="65000"/>
                  </a:srgbClr>
                </a:innerShdw>
              </a:effectLst>
              <a:latin typeface="Arial Rounded MT Bold" pitchFamily="34" charset="0"/>
            </a:endParaRPr>
          </a:p>
        </p:txBody>
      </p:sp>
    </p:spTree>
    <p:extLst>
      <p:ext uri="{BB962C8B-B14F-4D97-AF65-F5344CB8AC3E}">
        <p14:creationId xmlns:p14="http://schemas.microsoft.com/office/powerpoint/2010/main" val="193164860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0" nodeType="clickEffect">
                                  <p:stCondLst>
                                    <p:cond delay="0"/>
                                  </p:stCondLst>
                                  <p:iterate type="lt">
                                    <p:tmPct val="10000"/>
                                  </p:iterate>
                                  <p:childTnLst>
                                    <p:animMotion origin="layout" path="M -4.29855E-8 1.11111E-6 L -4.29855E-8 -0.06667 " pathEditMode="relative" rAng="0" ptsTypes="AA">
                                      <p:cBhvr>
                                        <p:cTn id="13" dur="625" accel="50000" decel="50000" autoRev="1" fill="hold">
                                          <p:stCondLst>
                                            <p:cond delay="0"/>
                                          </p:stCondLst>
                                        </p:cTn>
                                        <p:tgtEl>
                                          <p:spTgt spid="17"/>
                                        </p:tgtEl>
                                        <p:attrNameLst>
                                          <p:attrName>ppt_x</p:attrName>
                                          <p:attrName>ppt_y</p:attrName>
                                        </p:attrNameLst>
                                      </p:cBhvr>
                                      <p:rCtr x="0" y="-3333"/>
                                    </p:animMotion>
                                    <p:animRot by="1500000">
                                      <p:cBhvr>
                                        <p:cTn id="14" dur="313" fill="hold">
                                          <p:stCondLst>
                                            <p:cond delay="0"/>
                                          </p:stCondLst>
                                        </p:cTn>
                                        <p:tgtEl>
                                          <p:spTgt spid="17"/>
                                        </p:tgtEl>
                                        <p:attrNameLst>
                                          <p:attrName>r</p:attrName>
                                        </p:attrNameLst>
                                      </p:cBhvr>
                                    </p:animRot>
                                    <p:animRot by="-1500000">
                                      <p:cBhvr>
                                        <p:cTn id="15" dur="313" fill="hold">
                                          <p:stCondLst>
                                            <p:cond delay="313"/>
                                          </p:stCondLst>
                                        </p:cTn>
                                        <p:tgtEl>
                                          <p:spTgt spid="17"/>
                                        </p:tgtEl>
                                        <p:attrNameLst>
                                          <p:attrName>r</p:attrName>
                                        </p:attrNameLst>
                                      </p:cBhvr>
                                    </p:animRot>
                                    <p:animRot by="-1500000">
                                      <p:cBhvr>
                                        <p:cTn id="16" dur="313" fill="hold">
                                          <p:stCondLst>
                                            <p:cond delay="625"/>
                                          </p:stCondLst>
                                        </p:cTn>
                                        <p:tgtEl>
                                          <p:spTgt spid="17"/>
                                        </p:tgtEl>
                                        <p:attrNameLst>
                                          <p:attrName>r</p:attrName>
                                        </p:attrNameLst>
                                      </p:cBhvr>
                                    </p:animRot>
                                    <p:animRot by="1500000">
                                      <p:cBhvr>
                                        <p:cTn id="17" dur="313" fill="hold">
                                          <p:stCondLst>
                                            <p:cond delay="938"/>
                                          </p:stCondLst>
                                        </p:cTn>
                                        <p:tgtEl>
                                          <p:spTgt spid="17"/>
                                        </p:tgtEl>
                                        <p:attrNameLst>
                                          <p:attrName>r</p:attrName>
                                        </p:attrNameLst>
                                      </p:cBhvr>
                                    </p:animRot>
                                  </p:childTnLst>
                                </p:cTn>
                              </p:par>
                            </p:childTnLst>
                          </p:cTn>
                        </p:par>
                        <p:par>
                          <p:cTn id="18" fill="hold">
                            <p:stCondLst>
                              <p:cond delay="4250"/>
                            </p:stCondLst>
                            <p:childTnLst>
                              <p:par>
                                <p:cTn id="19" presetID="22" presetClass="entr" presetSubtype="8"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2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6" grpId="0"/>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4" name="TextBox 63"/>
          <p:cNvSpPr txBox="1"/>
          <p:nvPr/>
        </p:nvSpPr>
        <p:spPr>
          <a:xfrm rot="19825262">
            <a:off x="997799" y="1271788"/>
            <a:ext cx="1261705" cy="307777"/>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r>
              <a:rPr lang="en-US" sz="1400" b="1" dirty="0"/>
              <a:t>1450  MOSES</a:t>
            </a:r>
            <a:endParaRPr lang="en-US" b="1" dirty="0"/>
          </a:p>
        </p:txBody>
      </p:sp>
      <p:sp>
        <p:nvSpPr>
          <p:cNvPr id="4" name="Slide Number Placeholder 3"/>
          <p:cNvSpPr>
            <a:spLocks noGrp="1"/>
          </p:cNvSpPr>
          <p:nvPr>
            <p:ph type="sldNum" sz="quarter" idx="12"/>
          </p:nvPr>
        </p:nvSpPr>
        <p:spPr>
          <a:xfrm>
            <a:off x="914400" y="6172200"/>
            <a:ext cx="1117600" cy="381000"/>
          </a:xfrm>
        </p:spPr>
        <p:txBody>
          <a:bodyPr>
            <a:normAutofit fontScale="92500" lnSpcReduction="20000"/>
          </a:bodyPr>
          <a:lstStyle/>
          <a:p>
            <a:fld id="{AA4C6552-42F6-43F2-A3FB-E92E8C09004E}" type="slidenum">
              <a:rPr lang="en-US" sz="2400" smtClean="0"/>
              <a:t>60</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387218504"/>
              </p:ext>
            </p:extLst>
          </p:nvPr>
        </p:nvGraphicFramePr>
        <p:xfrm>
          <a:off x="228600" y="2281175"/>
          <a:ext cx="11734800" cy="457200"/>
        </p:xfrm>
        <a:graphic>
          <a:graphicData uri="http://schemas.openxmlformats.org/drawingml/2006/table">
            <a:tbl>
              <a:tblPr firstRow="1" bandRow="1">
                <a:tableStyleId>{E8B1032C-EA38-4F05-BA0D-38AFFFC7BED3}</a:tableStyleId>
              </a:tblPr>
              <a:tblGrid>
                <a:gridCol w="977900">
                  <a:extLst>
                    <a:ext uri="{9D8B030D-6E8A-4147-A177-3AD203B41FA5}">
                      <a16:colId xmlns:a16="http://schemas.microsoft.com/office/drawing/2014/main" val="20000"/>
                    </a:ext>
                  </a:extLst>
                </a:gridCol>
                <a:gridCol w="977900">
                  <a:extLst>
                    <a:ext uri="{9D8B030D-6E8A-4147-A177-3AD203B41FA5}">
                      <a16:colId xmlns:a16="http://schemas.microsoft.com/office/drawing/2014/main" val="20001"/>
                    </a:ext>
                  </a:extLst>
                </a:gridCol>
                <a:gridCol w="977900">
                  <a:extLst>
                    <a:ext uri="{9D8B030D-6E8A-4147-A177-3AD203B41FA5}">
                      <a16:colId xmlns:a16="http://schemas.microsoft.com/office/drawing/2014/main" val="20002"/>
                    </a:ext>
                  </a:extLst>
                </a:gridCol>
                <a:gridCol w="977900">
                  <a:extLst>
                    <a:ext uri="{9D8B030D-6E8A-4147-A177-3AD203B41FA5}">
                      <a16:colId xmlns:a16="http://schemas.microsoft.com/office/drawing/2014/main" val="20003"/>
                    </a:ext>
                  </a:extLst>
                </a:gridCol>
                <a:gridCol w="977900">
                  <a:extLst>
                    <a:ext uri="{9D8B030D-6E8A-4147-A177-3AD203B41FA5}">
                      <a16:colId xmlns:a16="http://schemas.microsoft.com/office/drawing/2014/main" val="20004"/>
                    </a:ext>
                  </a:extLst>
                </a:gridCol>
                <a:gridCol w="901700">
                  <a:extLst>
                    <a:ext uri="{9D8B030D-6E8A-4147-A177-3AD203B41FA5}">
                      <a16:colId xmlns:a16="http://schemas.microsoft.com/office/drawing/2014/main" val="20005"/>
                    </a:ext>
                  </a:extLst>
                </a:gridCol>
                <a:gridCol w="1054100">
                  <a:extLst>
                    <a:ext uri="{9D8B030D-6E8A-4147-A177-3AD203B41FA5}">
                      <a16:colId xmlns:a16="http://schemas.microsoft.com/office/drawing/2014/main" val="20006"/>
                    </a:ext>
                  </a:extLst>
                </a:gridCol>
                <a:gridCol w="977900">
                  <a:extLst>
                    <a:ext uri="{9D8B030D-6E8A-4147-A177-3AD203B41FA5}">
                      <a16:colId xmlns:a16="http://schemas.microsoft.com/office/drawing/2014/main" val="20007"/>
                    </a:ext>
                  </a:extLst>
                </a:gridCol>
                <a:gridCol w="977900">
                  <a:extLst>
                    <a:ext uri="{9D8B030D-6E8A-4147-A177-3AD203B41FA5}">
                      <a16:colId xmlns:a16="http://schemas.microsoft.com/office/drawing/2014/main" val="20008"/>
                    </a:ext>
                  </a:extLst>
                </a:gridCol>
                <a:gridCol w="977900">
                  <a:extLst>
                    <a:ext uri="{9D8B030D-6E8A-4147-A177-3AD203B41FA5}">
                      <a16:colId xmlns:a16="http://schemas.microsoft.com/office/drawing/2014/main" val="20009"/>
                    </a:ext>
                  </a:extLst>
                </a:gridCol>
                <a:gridCol w="977900">
                  <a:extLst>
                    <a:ext uri="{9D8B030D-6E8A-4147-A177-3AD203B41FA5}">
                      <a16:colId xmlns:a16="http://schemas.microsoft.com/office/drawing/2014/main" val="20010"/>
                    </a:ext>
                  </a:extLst>
                </a:gridCol>
                <a:gridCol w="977900">
                  <a:extLst>
                    <a:ext uri="{9D8B030D-6E8A-4147-A177-3AD203B41FA5}">
                      <a16:colId xmlns:a16="http://schemas.microsoft.com/office/drawing/2014/main" val="20011"/>
                    </a:ext>
                  </a:extLst>
                </a:gridCol>
              </a:tblGrid>
              <a:tr h="45720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cxnSp>
        <p:nvCxnSpPr>
          <p:cNvPr id="6" name="Straight Arrow Connector 5"/>
          <p:cNvCxnSpPr/>
          <p:nvPr/>
        </p:nvCxnSpPr>
        <p:spPr>
          <a:xfrm flipV="1">
            <a:off x="1207625"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18665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9825262">
            <a:off x="2014552" y="1396855"/>
            <a:ext cx="697375" cy="307777"/>
          </a:xfrm>
          <a:prstGeom prst="rect">
            <a:avLst/>
          </a:prstGeom>
          <a:noFill/>
          <a:scene3d>
            <a:camera prst="orthographicFront"/>
            <a:lightRig rig="threePt" dir="t"/>
          </a:scene3d>
          <a:sp3d>
            <a:bevelT/>
          </a:sp3d>
        </p:spPr>
        <p:txBody>
          <a:bodyPr wrap="square" rtlCol="0">
            <a:spAutoFit/>
          </a:bodyPr>
          <a:lstStyle/>
          <a:p>
            <a:r>
              <a:rPr lang="en-US" sz="1400" dirty="0"/>
              <a:t>1350</a:t>
            </a:r>
            <a:endParaRPr lang="en-US" dirty="0"/>
          </a:p>
        </p:txBody>
      </p:sp>
      <p:cxnSp>
        <p:nvCxnSpPr>
          <p:cNvPr id="10" name="Straight Arrow Connector 9"/>
          <p:cNvCxnSpPr/>
          <p:nvPr/>
        </p:nvCxnSpPr>
        <p:spPr>
          <a:xfrm flipV="1">
            <a:off x="315468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139184"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1054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0198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866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058912"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0297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000506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09728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9825262">
            <a:off x="2989913"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1250</a:t>
            </a:r>
            <a:endParaRPr lang="en-US" dirty="0"/>
          </a:p>
        </p:txBody>
      </p:sp>
      <p:sp>
        <p:nvSpPr>
          <p:cNvPr id="20" name="TextBox 19"/>
          <p:cNvSpPr txBox="1"/>
          <p:nvPr/>
        </p:nvSpPr>
        <p:spPr>
          <a:xfrm rot="19825262">
            <a:off x="3978432"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1150</a:t>
            </a:r>
            <a:endParaRPr lang="en-US" dirty="0"/>
          </a:p>
        </p:txBody>
      </p:sp>
      <p:sp>
        <p:nvSpPr>
          <p:cNvPr id="21" name="TextBox 20"/>
          <p:cNvSpPr txBox="1"/>
          <p:nvPr/>
        </p:nvSpPr>
        <p:spPr>
          <a:xfrm rot="19825262">
            <a:off x="4938552"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1050</a:t>
            </a:r>
            <a:endParaRPr lang="en-US" dirty="0"/>
          </a:p>
        </p:txBody>
      </p:sp>
      <p:sp>
        <p:nvSpPr>
          <p:cNvPr id="22" name="TextBox 21"/>
          <p:cNvSpPr txBox="1"/>
          <p:nvPr/>
        </p:nvSpPr>
        <p:spPr>
          <a:xfrm rot="19825262">
            <a:off x="5837712" y="1372625"/>
            <a:ext cx="697375" cy="307777"/>
          </a:xfrm>
          <a:prstGeom prst="rect">
            <a:avLst/>
          </a:prstGeom>
          <a:noFill/>
          <a:scene3d>
            <a:camera prst="orthographicFront"/>
            <a:lightRig rig="threePt" dir="t"/>
          </a:scene3d>
          <a:sp3d>
            <a:bevelT/>
          </a:sp3d>
        </p:spPr>
        <p:txBody>
          <a:bodyPr wrap="square" rtlCol="0">
            <a:spAutoFit/>
          </a:bodyPr>
          <a:lstStyle/>
          <a:p>
            <a:r>
              <a:rPr lang="en-US" sz="1400" dirty="0"/>
              <a:t>950</a:t>
            </a:r>
            <a:endParaRPr lang="en-US" dirty="0"/>
          </a:p>
        </p:txBody>
      </p:sp>
      <p:sp>
        <p:nvSpPr>
          <p:cNvPr id="23" name="TextBox 22"/>
          <p:cNvSpPr txBox="1"/>
          <p:nvPr/>
        </p:nvSpPr>
        <p:spPr>
          <a:xfrm rot="19825262">
            <a:off x="6896892" y="1403105"/>
            <a:ext cx="697375" cy="307777"/>
          </a:xfrm>
          <a:prstGeom prst="rect">
            <a:avLst/>
          </a:prstGeom>
          <a:noFill/>
          <a:scene3d>
            <a:camera prst="orthographicFront"/>
            <a:lightRig rig="threePt" dir="t"/>
          </a:scene3d>
          <a:sp3d>
            <a:bevelT/>
          </a:sp3d>
        </p:spPr>
        <p:txBody>
          <a:bodyPr wrap="square" rtlCol="0">
            <a:spAutoFit/>
          </a:bodyPr>
          <a:lstStyle/>
          <a:p>
            <a:r>
              <a:rPr lang="en-US" sz="1400" dirty="0"/>
              <a:t>850</a:t>
            </a:r>
            <a:endParaRPr lang="en-US" dirty="0"/>
          </a:p>
        </p:txBody>
      </p:sp>
      <p:sp>
        <p:nvSpPr>
          <p:cNvPr id="24" name="TextBox 23"/>
          <p:cNvSpPr txBox="1"/>
          <p:nvPr/>
        </p:nvSpPr>
        <p:spPr>
          <a:xfrm rot="19825262">
            <a:off x="7887492" y="1380245"/>
            <a:ext cx="697375" cy="307777"/>
          </a:xfrm>
          <a:prstGeom prst="rect">
            <a:avLst/>
          </a:prstGeom>
          <a:noFill/>
          <a:scene3d>
            <a:camera prst="orthographicFront"/>
            <a:lightRig rig="threePt" dir="t"/>
          </a:scene3d>
          <a:sp3d>
            <a:bevelT/>
          </a:sp3d>
        </p:spPr>
        <p:txBody>
          <a:bodyPr wrap="square" rtlCol="0">
            <a:spAutoFit/>
          </a:bodyPr>
          <a:lstStyle/>
          <a:p>
            <a:r>
              <a:rPr lang="en-US" sz="1400" dirty="0"/>
              <a:t>750</a:t>
            </a:r>
            <a:endParaRPr lang="en-US" dirty="0"/>
          </a:p>
        </p:txBody>
      </p:sp>
      <p:sp>
        <p:nvSpPr>
          <p:cNvPr id="25" name="TextBox 24"/>
          <p:cNvSpPr txBox="1"/>
          <p:nvPr/>
        </p:nvSpPr>
        <p:spPr>
          <a:xfrm rot="19825262">
            <a:off x="8849693" y="1405697"/>
            <a:ext cx="697375" cy="307777"/>
          </a:xfrm>
          <a:prstGeom prst="rect">
            <a:avLst/>
          </a:prstGeom>
          <a:noFill/>
          <a:scene3d>
            <a:camera prst="orthographicFront"/>
            <a:lightRig rig="threePt" dir="t"/>
          </a:scene3d>
          <a:sp3d>
            <a:bevelT/>
          </a:sp3d>
        </p:spPr>
        <p:txBody>
          <a:bodyPr wrap="square" rtlCol="0">
            <a:spAutoFit/>
          </a:bodyPr>
          <a:lstStyle/>
          <a:p>
            <a:r>
              <a:rPr lang="en-US" sz="1400" dirty="0"/>
              <a:t>650</a:t>
            </a:r>
            <a:endParaRPr lang="en-US" dirty="0"/>
          </a:p>
        </p:txBody>
      </p:sp>
      <p:sp>
        <p:nvSpPr>
          <p:cNvPr id="26" name="TextBox 25"/>
          <p:cNvSpPr txBox="1"/>
          <p:nvPr/>
        </p:nvSpPr>
        <p:spPr>
          <a:xfrm rot="19825262">
            <a:off x="9832673" y="1375217"/>
            <a:ext cx="697375" cy="307777"/>
          </a:xfrm>
          <a:prstGeom prst="rect">
            <a:avLst/>
          </a:prstGeom>
          <a:noFill/>
          <a:scene3d>
            <a:camera prst="orthographicFront"/>
            <a:lightRig rig="threePt" dir="t"/>
          </a:scene3d>
          <a:sp3d>
            <a:bevelT/>
          </a:sp3d>
        </p:spPr>
        <p:txBody>
          <a:bodyPr wrap="square" rtlCol="0">
            <a:spAutoFit/>
          </a:bodyPr>
          <a:lstStyle/>
          <a:p>
            <a:r>
              <a:rPr lang="en-US" sz="1400" dirty="0"/>
              <a:t>550</a:t>
            </a:r>
            <a:endParaRPr lang="en-US" dirty="0"/>
          </a:p>
        </p:txBody>
      </p:sp>
      <p:sp>
        <p:nvSpPr>
          <p:cNvPr id="27" name="TextBox 26"/>
          <p:cNvSpPr txBox="1"/>
          <p:nvPr/>
        </p:nvSpPr>
        <p:spPr>
          <a:xfrm rot="19825262">
            <a:off x="10775472" y="1387865"/>
            <a:ext cx="697375" cy="307777"/>
          </a:xfrm>
          <a:prstGeom prst="rect">
            <a:avLst/>
          </a:prstGeom>
          <a:noFill/>
          <a:scene3d>
            <a:camera prst="orthographicFront"/>
            <a:lightRig rig="threePt" dir="t"/>
          </a:scene3d>
          <a:sp3d>
            <a:bevelT/>
          </a:sp3d>
        </p:spPr>
        <p:txBody>
          <a:bodyPr wrap="square" rtlCol="0">
            <a:spAutoFit/>
          </a:bodyPr>
          <a:lstStyle/>
          <a:p>
            <a:r>
              <a:rPr lang="en-US" sz="1400" dirty="0"/>
              <a:t>450</a:t>
            </a:r>
            <a:endParaRPr lang="en-US" dirty="0"/>
          </a:p>
        </p:txBody>
      </p:sp>
      <p:sp>
        <p:nvSpPr>
          <p:cNvPr id="29" name="TextBox 28"/>
          <p:cNvSpPr txBox="1"/>
          <p:nvPr/>
        </p:nvSpPr>
        <p:spPr>
          <a:xfrm rot="19825262">
            <a:off x="3337010" y="3529705"/>
            <a:ext cx="1719931" cy="369332"/>
          </a:xfrm>
          <a:prstGeom prst="rect">
            <a:avLst/>
          </a:prstGeom>
          <a:noFill/>
          <a:scene3d>
            <a:camera prst="orthographicFront"/>
            <a:lightRig rig="threePt" dir="t"/>
          </a:scene3d>
          <a:sp3d>
            <a:bevelT/>
          </a:sp3d>
        </p:spPr>
        <p:txBody>
          <a:bodyPr wrap="square" rtlCol="0">
            <a:spAutoFit/>
          </a:bodyPr>
          <a:lstStyle/>
          <a:p>
            <a:pPr algn="r"/>
            <a:r>
              <a:rPr lang="en-US" dirty="0"/>
              <a:t>King Saul 1062</a:t>
            </a:r>
          </a:p>
        </p:txBody>
      </p:sp>
      <p:sp>
        <p:nvSpPr>
          <p:cNvPr id="31" name="TextBox 30"/>
          <p:cNvSpPr txBox="1"/>
          <p:nvPr/>
        </p:nvSpPr>
        <p:spPr>
          <a:xfrm rot="19825262">
            <a:off x="3537914" y="3928861"/>
            <a:ext cx="1991865" cy="381000"/>
          </a:xfrm>
          <a:prstGeom prst="rect">
            <a:avLst/>
          </a:prstGeom>
          <a:noFill/>
          <a:scene3d>
            <a:camera prst="orthographicFront"/>
            <a:lightRig rig="threePt" dir="t"/>
          </a:scene3d>
          <a:sp3d>
            <a:bevelT/>
          </a:sp3d>
        </p:spPr>
        <p:txBody>
          <a:bodyPr wrap="square" rtlCol="0">
            <a:spAutoFit/>
          </a:bodyPr>
          <a:lstStyle/>
          <a:p>
            <a:pPr algn="r"/>
            <a:r>
              <a:rPr lang="en-US" dirty="0"/>
              <a:t>King David  1030</a:t>
            </a:r>
          </a:p>
        </p:txBody>
      </p:sp>
      <p:sp>
        <p:nvSpPr>
          <p:cNvPr id="33" name="TextBox 32"/>
          <p:cNvSpPr txBox="1"/>
          <p:nvPr/>
        </p:nvSpPr>
        <p:spPr>
          <a:xfrm rot="19825262">
            <a:off x="3449777" y="4400248"/>
            <a:ext cx="2245093" cy="381000"/>
          </a:xfrm>
          <a:prstGeom prst="rect">
            <a:avLst/>
          </a:prstGeom>
          <a:noFill/>
          <a:scene3d>
            <a:camera prst="orthographicFront"/>
            <a:lightRig rig="threePt" dir="t"/>
          </a:scene3d>
          <a:sp3d>
            <a:bevelT/>
          </a:sp3d>
        </p:spPr>
        <p:txBody>
          <a:bodyPr wrap="square" rtlCol="0">
            <a:spAutoFit/>
          </a:bodyPr>
          <a:lstStyle/>
          <a:p>
            <a:pPr algn="r"/>
            <a:r>
              <a:rPr lang="en-US" dirty="0"/>
              <a:t>King Solomon  1015</a:t>
            </a:r>
          </a:p>
        </p:txBody>
      </p:sp>
      <p:sp>
        <p:nvSpPr>
          <p:cNvPr id="39" name="TextBox 38"/>
          <p:cNvSpPr txBox="1"/>
          <p:nvPr/>
        </p:nvSpPr>
        <p:spPr>
          <a:xfrm rot="19825262">
            <a:off x="6478140" y="3805709"/>
            <a:ext cx="1407511" cy="369332"/>
          </a:xfrm>
          <a:prstGeom prst="rect">
            <a:avLst/>
          </a:prstGeom>
          <a:noFill/>
          <a:scene3d>
            <a:camera prst="orthographicFront"/>
            <a:lightRig rig="threePt" dir="t"/>
          </a:scene3d>
          <a:sp3d>
            <a:bevelT/>
          </a:sp3d>
        </p:spPr>
        <p:txBody>
          <a:bodyPr wrap="square" rtlCol="0">
            <a:spAutoFit/>
          </a:bodyPr>
          <a:lstStyle/>
          <a:p>
            <a:pPr algn="r"/>
            <a:r>
              <a:rPr lang="en-US" dirty="0"/>
              <a:t>Amos  787</a:t>
            </a:r>
          </a:p>
        </p:txBody>
      </p:sp>
      <p:sp>
        <p:nvSpPr>
          <p:cNvPr id="41" name="TextBox 40"/>
          <p:cNvSpPr txBox="1"/>
          <p:nvPr/>
        </p:nvSpPr>
        <p:spPr>
          <a:xfrm rot="19825262">
            <a:off x="6186648" y="4225101"/>
            <a:ext cx="1910874" cy="381000"/>
          </a:xfrm>
          <a:prstGeom prst="rect">
            <a:avLst/>
          </a:prstGeom>
          <a:noFill/>
          <a:scene3d>
            <a:camera prst="orthographicFront"/>
            <a:lightRig rig="threePt" dir="t"/>
          </a:scene3d>
          <a:sp3d>
            <a:bevelT/>
          </a:sp3d>
        </p:spPr>
        <p:txBody>
          <a:bodyPr wrap="square" rtlCol="0">
            <a:spAutoFit/>
          </a:bodyPr>
          <a:lstStyle/>
          <a:p>
            <a:pPr algn="r"/>
            <a:r>
              <a:rPr lang="en-US" dirty="0"/>
              <a:t>Hosea  785</a:t>
            </a:r>
          </a:p>
        </p:txBody>
      </p:sp>
      <p:sp>
        <p:nvSpPr>
          <p:cNvPr id="43" name="TextBox 42"/>
          <p:cNvSpPr txBox="1"/>
          <p:nvPr/>
        </p:nvSpPr>
        <p:spPr>
          <a:xfrm rot="19825262">
            <a:off x="6727747" y="4624271"/>
            <a:ext cx="1505949" cy="381000"/>
          </a:xfrm>
          <a:prstGeom prst="rect">
            <a:avLst/>
          </a:prstGeom>
          <a:noFill/>
          <a:scene3d>
            <a:camera prst="orthographicFront"/>
            <a:lightRig rig="threePt" dir="t"/>
          </a:scene3d>
          <a:sp3d>
            <a:bevelT/>
          </a:sp3d>
        </p:spPr>
        <p:txBody>
          <a:bodyPr wrap="square" rtlCol="0">
            <a:spAutoFit/>
          </a:bodyPr>
          <a:lstStyle/>
          <a:p>
            <a:pPr algn="r"/>
            <a:r>
              <a:rPr lang="en-US" dirty="0"/>
              <a:t>Isaiah  760</a:t>
            </a:r>
          </a:p>
        </p:txBody>
      </p:sp>
      <p:sp>
        <p:nvSpPr>
          <p:cNvPr id="45" name="TextBox 44"/>
          <p:cNvSpPr txBox="1"/>
          <p:nvPr/>
        </p:nvSpPr>
        <p:spPr>
          <a:xfrm rot="19825262">
            <a:off x="7078102" y="4712616"/>
            <a:ext cx="1658279" cy="381000"/>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pPr algn="r"/>
            <a:r>
              <a:rPr lang="en-US" b="1" dirty="0">
                <a:solidFill>
                  <a:srgbClr val="7030A0"/>
                </a:solidFill>
              </a:rPr>
              <a:t>Hezekiah  726</a:t>
            </a:r>
          </a:p>
        </p:txBody>
      </p:sp>
      <p:sp>
        <p:nvSpPr>
          <p:cNvPr id="47" name="TextBox 46"/>
          <p:cNvSpPr txBox="1"/>
          <p:nvPr/>
        </p:nvSpPr>
        <p:spPr>
          <a:xfrm rot="19825262">
            <a:off x="8146967" y="837956"/>
            <a:ext cx="1526250" cy="381000"/>
          </a:xfrm>
          <a:prstGeom prst="rect">
            <a:avLst/>
          </a:prstGeom>
          <a:noFill/>
          <a:scene3d>
            <a:camera prst="orthographicFront"/>
            <a:lightRig rig="threePt" dir="t"/>
          </a:scene3d>
          <a:sp3d>
            <a:bevelT/>
          </a:sp3d>
        </p:spPr>
        <p:txBody>
          <a:bodyPr wrap="square" rtlCol="0">
            <a:spAutoFit/>
          </a:bodyPr>
          <a:lstStyle/>
          <a:p>
            <a:pPr algn="r"/>
            <a:r>
              <a:rPr lang="en-US" b="1" dirty="0">
                <a:ln>
                  <a:solidFill>
                    <a:schemeClr val="tx1"/>
                  </a:solidFill>
                </a:ln>
                <a:solidFill>
                  <a:srgbClr val="ACDED8"/>
                </a:solidFill>
              </a:rPr>
              <a:t>701 Sundial</a:t>
            </a:r>
          </a:p>
        </p:txBody>
      </p:sp>
      <p:sp>
        <p:nvSpPr>
          <p:cNvPr id="57" name="TextBox 56"/>
          <p:cNvSpPr txBox="1"/>
          <p:nvPr/>
        </p:nvSpPr>
        <p:spPr>
          <a:xfrm rot="19825262">
            <a:off x="7994394" y="543293"/>
            <a:ext cx="1500295" cy="369332"/>
          </a:xfrm>
          <a:prstGeom prst="rect">
            <a:avLst/>
          </a:prstGeom>
          <a:noFill/>
          <a:scene3d>
            <a:camera prst="orthographicFront"/>
            <a:lightRig rig="threePt" dir="t"/>
          </a:scene3d>
          <a:sp3d>
            <a:bevelT/>
          </a:sp3d>
        </p:spPr>
        <p:txBody>
          <a:bodyPr wrap="square" rtlCol="0">
            <a:spAutoFit/>
          </a:bodyPr>
          <a:lstStyle/>
          <a:p>
            <a:pPr algn="r"/>
            <a:r>
              <a:rPr lang="en-US" b="1" dirty="0">
                <a:solidFill>
                  <a:schemeClr val="accent4">
                    <a:lumMod val="40000"/>
                    <a:lumOff val="60000"/>
                  </a:schemeClr>
                </a:solidFill>
              </a:rPr>
              <a:t>721 Assyria</a:t>
            </a:r>
          </a:p>
        </p:txBody>
      </p:sp>
      <p:sp>
        <p:nvSpPr>
          <p:cNvPr id="59" name="TextBox 58"/>
          <p:cNvSpPr txBox="1"/>
          <p:nvPr/>
        </p:nvSpPr>
        <p:spPr>
          <a:xfrm rot="19825262">
            <a:off x="9274345" y="486021"/>
            <a:ext cx="1453064" cy="369332"/>
          </a:xfrm>
          <a:prstGeom prst="rect">
            <a:avLst/>
          </a:prstGeom>
          <a:noFill/>
          <a:scene3d>
            <a:camera prst="orthographicFront"/>
            <a:lightRig rig="threePt" dir="t"/>
          </a:scene3d>
          <a:sp3d>
            <a:bevelT/>
          </a:sp3d>
        </p:spPr>
        <p:txBody>
          <a:bodyPr wrap="square" rtlCol="0">
            <a:spAutoFit/>
          </a:bodyPr>
          <a:lstStyle/>
          <a:p>
            <a:pPr algn="r"/>
            <a:r>
              <a:rPr lang="en-US" b="1" dirty="0">
                <a:solidFill>
                  <a:schemeClr val="accent4">
                    <a:lumMod val="40000"/>
                    <a:lumOff val="60000"/>
                  </a:schemeClr>
                </a:solidFill>
              </a:rPr>
              <a:t>606 Babylon</a:t>
            </a:r>
          </a:p>
        </p:txBody>
      </p:sp>
      <p:sp>
        <p:nvSpPr>
          <p:cNvPr id="34" name="Rectangle 33"/>
          <p:cNvSpPr/>
          <p:nvPr/>
        </p:nvSpPr>
        <p:spPr>
          <a:xfrm>
            <a:off x="228600" y="2286000"/>
            <a:ext cx="45720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800600" y="2286000"/>
            <a:ext cx="4572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V="1">
            <a:off x="4800600" y="2286000"/>
            <a:ext cx="0" cy="9906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rot="19825262">
            <a:off x="3653906" y="4717849"/>
            <a:ext cx="2193833" cy="381000"/>
          </a:xfrm>
          <a:prstGeom prst="rect">
            <a:avLst/>
          </a:prstGeom>
          <a:noFill/>
          <a:scene3d>
            <a:camera prst="orthographicFront"/>
            <a:lightRig rig="threePt" dir="t"/>
          </a:scene3d>
          <a:sp3d>
            <a:bevelT/>
          </a:sp3d>
        </p:spPr>
        <p:txBody>
          <a:bodyPr wrap="square" rtlCol="0">
            <a:spAutoFit/>
          </a:bodyPr>
          <a:lstStyle/>
          <a:p>
            <a:pPr algn="r"/>
            <a:r>
              <a:rPr lang="en-US" dirty="0"/>
              <a:t>King Solomon  1004</a:t>
            </a:r>
          </a:p>
        </p:txBody>
      </p:sp>
      <p:sp>
        <p:nvSpPr>
          <p:cNvPr id="70" name="Rectangle 69"/>
          <p:cNvSpPr/>
          <p:nvPr/>
        </p:nvSpPr>
        <p:spPr>
          <a:xfrm>
            <a:off x="5257800" y="2286000"/>
            <a:ext cx="1524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410200" y="2286000"/>
            <a:ext cx="1524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V="1">
            <a:off x="5410200" y="2286000"/>
            <a:ext cx="0" cy="172593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25780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2" name="Title 1"/>
          <p:cNvSpPr>
            <a:spLocks noGrp="1"/>
          </p:cNvSpPr>
          <p:nvPr>
            <p:ph type="ctrTitle"/>
          </p:nvPr>
        </p:nvSpPr>
        <p:spPr>
          <a:xfrm>
            <a:off x="1524000" y="-152400"/>
            <a:ext cx="7467600" cy="1104900"/>
          </a:xfrm>
        </p:spPr>
        <p:txBody>
          <a:bodyPr>
            <a:normAutofit/>
            <a:scene3d>
              <a:camera prst="orthographicFront"/>
              <a:lightRig rig="threePt" dir="t"/>
            </a:scene3d>
            <a:sp3d extrusionH="57150">
              <a:bevelT h="25400" prst="softRound"/>
            </a:sp3d>
          </a:bodyPr>
          <a:lstStyle/>
          <a:p>
            <a:r>
              <a:rPr lang="en-US" cap="none" dirty="0">
                <a:ln>
                  <a:solidFill>
                    <a:srgbClr val="FFC1C1"/>
                  </a:solidFill>
                </a:ln>
                <a:solidFill>
                  <a:srgbClr val="7030A0"/>
                </a:solidFill>
                <a:latin typeface="Matura MT Script Capitals" pitchFamily="66" charset="0"/>
              </a:rPr>
              <a:t>King Hezekiah</a:t>
            </a:r>
            <a:r>
              <a:rPr lang="en-US" cap="none" dirty="0">
                <a:ln>
                  <a:solidFill>
                    <a:srgbClr val="FFC1C1"/>
                  </a:solidFill>
                </a:ln>
                <a:solidFill>
                  <a:srgbClr val="0070C0"/>
                </a:solidFill>
                <a:latin typeface="Matura MT Script Capitals" pitchFamily="66" charset="0"/>
              </a:rPr>
              <a:t> </a:t>
            </a:r>
            <a:endParaRPr lang="en-US" dirty="0">
              <a:ln>
                <a:solidFill>
                  <a:srgbClr val="FFC1C1"/>
                </a:solidFill>
              </a:ln>
              <a:solidFill>
                <a:srgbClr val="0070C0"/>
              </a:solidFill>
              <a:latin typeface="Matura MT Script Capitals" pitchFamily="66" charset="0"/>
            </a:endParaRPr>
          </a:p>
        </p:txBody>
      </p:sp>
      <p:sp>
        <p:nvSpPr>
          <p:cNvPr id="73" name="Rectangle 72"/>
          <p:cNvSpPr/>
          <p:nvPr/>
        </p:nvSpPr>
        <p:spPr>
          <a:xfrm>
            <a:off x="3285626" y="6019800"/>
            <a:ext cx="8753974" cy="707886"/>
          </a:xfrm>
          <a:prstGeom prst="rect">
            <a:avLst/>
          </a:prstGeom>
          <a:noFill/>
        </p:spPr>
        <p:txBody>
          <a:bodyPr wrap="square" lIns="91440" tIns="45720" rIns="91440" bIns="45720">
            <a:spAutoFit/>
          </a:bodyPr>
          <a:lstStyle/>
          <a:p>
            <a:pPr algn="ctr"/>
            <a:r>
              <a:rPr lang="en-US" sz="4000" b="1" cap="none" spc="0" dirty="0">
                <a:ln w="1905"/>
                <a:solidFill>
                  <a:schemeClr val="accent2">
                    <a:lumMod val="20000"/>
                    <a:lumOff val="80000"/>
                  </a:schemeClr>
                </a:solidFill>
                <a:effectLst>
                  <a:innerShdw blurRad="69850" dist="43180" dir="5400000">
                    <a:srgbClr val="000000">
                      <a:alpha val="65000"/>
                    </a:srgbClr>
                  </a:innerShdw>
                </a:effectLst>
              </a:rPr>
              <a:t>Moses to King </a:t>
            </a:r>
            <a:r>
              <a:rPr lang="en-US" sz="4000" b="1" dirty="0">
                <a:ln w="1905"/>
                <a:solidFill>
                  <a:schemeClr val="accent2">
                    <a:lumMod val="20000"/>
                    <a:lumOff val="80000"/>
                  </a:schemeClr>
                </a:solidFill>
                <a:effectLst>
                  <a:innerShdw blurRad="69850" dist="43180" dir="5400000">
                    <a:srgbClr val="000000">
                      <a:alpha val="65000"/>
                    </a:srgbClr>
                  </a:innerShdw>
                </a:effectLst>
              </a:rPr>
              <a:t>Hezek</a:t>
            </a:r>
            <a:r>
              <a:rPr lang="en-US" sz="4000" b="1" cap="none" spc="0" dirty="0">
                <a:ln w="1905"/>
                <a:solidFill>
                  <a:schemeClr val="accent2">
                    <a:lumMod val="20000"/>
                    <a:lumOff val="80000"/>
                  </a:schemeClr>
                </a:solidFill>
                <a:effectLst>
                  <a:innerShdw blurRad="69850" dist="43180" dir="5400000">
                    <a:srgbClr val="000000">
                      <a:alpha val="65000"/>
                    </a:srgbClr>
                  </a:innerShdw>
                </a:effectLst>
              </a:rPr>
              <a:t>iah ~ </a:t>
            </a:r>
            <a:r>
              <a:rPr lang="en-US" sz="4000" b="1" cap="none" spc="0" dirty="0">
                <a:ln w="1905"/>
                <a:solidFill>
                  <a:srgbClr val="CCFF33"/>
                </a:solidFill>
                <a:effectLst>
                  <a:innerShdw blurRad="69850" dist="43180" dir="5400000">
                    <a:srgbClr val="000000">
                      <a:alpha val="65000"/>
                    </a:srgbClr>
                  </a:innerShdw>
                </a:effectLst>
              </a:rPr>
              <a:t>725 Years</a:t>
            </a:r>
          </a:p>
        </p:txBody>
      </p:sp>
      <p:sp>
        <p:nvSpPr>
          <p:cNvPr id="74" name="Rectangle 73"/>
          <p:cNvSpPr/>
          <p:nvPr/>
        </p:nvSpPr>
        <p:spPr>
          <a:xfrm>
            <a:off x="314118" y="2968063"/>
            <a:ext cx="3570208"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r>
              <a:rPr lang="en-US" sz="3600" b="1" cap="none" spc="150" dirty="0">
                <a:ln w="11430"/>
                <a:solidFill>
                  <a:srgbClr val="0070C0"/>
                </a:solidFill>
                <a:effectLst>
                  <a:outerShdw blurRad="25400" algn="tl" rotWithShape="0">
                    <a:srgbClr val="000000">
                      <a:alpha val="43000"/>
                    </a:srgbClr>
                  </a:outerShdw>
                </a:effectLst>
              </a:rPr>
              <a:t>13)  2 Chron 31:3</a:t>
            </a:r>
          </a:p>
        </p:txBody>
      </p:sp>
      <p:sp>
        <p:nvSpPr>
          <p:cNvPr id="75" name="TextBox 74"/>
          <p:cNvSpPr txBox="1"/>
          <p:nvPr/>
        </p:nvSpPr>
        <p:spPr>
          <a:xfrm rot="19825262">
            <a:off x="5043394" y="3887295"/>
            <a:ext cx="1761708" cy="381000"/>
          </a:xfrm>
          <a:prstGeom prst="rect">
            <a:avLst/>
          </a:prstGeom>
          <a:noFill/>
          <a:scene3d>
            <a:camera prst="orthographicFront"/>
            <a:lightRig rig="threePt" dir="t"/>
          </a:scene3d>
          <a:sp3d>
            <a:bevelT/>
          </a:sp3d>
        </p:spPr>
        <p:txBody>
          <a:bodyPr wrap="square" rtlCol="0">
            <a:spAutoFit/>
          </a:bodyPr>
          <a:lstStyle/>
          <a:p>
            <a:pPr algn="r"/>
            <a:r>
              <a:rPr lang="en-US" dirty="0"/>
              <a:t>Elisha  895</a:t>
            </a:r>
          </a:p>
        </p:txBody>
      </p:sp>
      <p:sp>
        <p:nvSpPr>
          <p:cNvPr id="76" name="Rectangle 75"/>
          <p:cNvSpPr/>
          <p:nvPr/>
        </p:nvSpPr>
        <p:spPr>
          <a:xfrm>
            <a:off x="5562600" y="2286000"/>
            <a:ext cx="985520" cy="452094"/>
          </a:xfrm>
          <a:prstGeom prst="rect">
            <a:avLst/>
          </a:prstGeom>
          <a:solidFill>
            <a:srgbClr val="B83D68"/>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p:cNvCxnSpPr/>
          <p:nvPr/>
        </p:nvCxnSpPr>
        <p:spPr>
          <a:xfrm flipV="1">
            <a:off x="5562600" y="2286000"/>
            <a:ext cx="0" cy="20574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6553199" y="2286000"/>
            <a:ext cx="1109413"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7677150" y="2286000"/>
            <a:ext cx="1524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flipV="1">
            <a:off x="7823200" y="2286000"/>
            <a:ext cx="0" cy="16331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7848600" y="2286000"/>
            <a:ext cx="1270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8001000" y="2286000"/>
            <a:ext cx="39624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2" descr="F:\Moon-Month Study July 2016\Moon Art for PPT\hezekiah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52" y="38525"/>
            <a:ext cx="1259729" cy="1532302"/>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63" name="Rectangle 62"/>
          <p:cNvSpPr/>
          <p:nvPr/>
        </p:nvSpPr>
        <p:spPr>
          <a:xfrm>
            <a:off x="8397240" y="2286000"/>
            <a:ext cx="3535681"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p:cNvCxnSpPr/>
          <p:nvPr/>
        </p:nvCxnSpPr>
        <p:spPr>
          <a:xfrm flipV="1">
            <a:off x="8580120" y="1414133"/>
            <a:ext cx="0" cy="1757671"/>
          </a:xfrm>
          <a:prstGeom prst="straightConnector1">
            <a:avLst/>
          </a:prstGeom>
          <a:ln w="38100">
            <a:solidFill>
              <a:srgbClr val="FFC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8465820" y="1104900"/>
            <a:ext cx="0" cy="1863163"/>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9530539" y="1104901"/>
            <a:ext cx="0" cy="1845296"/>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7990840" y="2286000"/>
            <a:ext cx="0" cy="21336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8386607" y="2286000"/>
            <a:ext cx="0" cy="2203476"/>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767080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655193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04847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3EBF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61</a:t>
            </a:fld>
            <a:endParaRPr lang="en-US"/>
          </a:p>
        </p:txBody>
      </p:sp>
      <p:sp>
        <p:nvSpPr>
          <p:cNvPr id="9" name="Title 1"/>
          <p:cNvSpPr txBox="1">
            <a:spLocks/>
          </p:cNvSpPr>
          <p:nvPr/>
        </p:nvSpPr>
        <p:spPr>
          <a:xfrm>
            <a:off x="685800" y="228600"/>
            <a:ext cx="11811000" cy="869950"/>
          </a:xfrm>
          <a:prstGeom prst="rect">
            <a:avLst/>
          </a:prstGeom>
        </p:spPr>
        <p:txBody>
          <a:bodyPr vert="horz"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4800" b="1" dirty="0">
                <a:ln w="11430"/>
                <a:solidFill>
                  <a:schemeClr val="accent2">
                    <a:lumMod val="50000"/>
                  </a:schemeClr>
                </a:solidFill>
                <a:effectLst>
                  <a:outerShdw blurRad="50800" dist="39000" dir="5460000" algn="tl">
                    <a:srgbClr val="000000">
                      <a:alpha val="38000"/>
                    </a:srgbClr>
                  </a:outerShdw>
                </a:effectLst>
              </a:rPr>
              <a:t>726</a:t>
            </a:r>
            <a:r>
              <a:rPr lang="en-US" sz="4300" b="1" dirty="0">
                <a:ln w="11430"/>
                <a:solidFill>
                  <a:schemeClr val="accent2">
                    <a:lumMod val="50000"/>
                  </a:schemeClr>
                </a:solidFill>
                <a:effectLst>
                  <a:outerShdw blurRad="50800" dist="39000" dir="5460000" algn="tl">
                    <a:srgbClr val="000000">
                      <a:alpha val="38000"/>
                    </a:srgbClr>
                  </a:outerShdw>
                </a:effectLst>
              </a:rPr>
              <a:t> BC   </a:t>
            </a:r>
            <a:r>
              <a:rPr lang="en-US" sz="4800" b="1" dirty="0">
                <a:ln w="11430">
                  <a:solidFill>
                    <a:srgbClr val="7030A0"/>
                  </a:solidFill>
                </a:ln>
                <a:solidFill>
                  <a:srgbClr val="7030A0"/>
                </a:solidFill>
                <a:effectLst>
                  <a:outerShdw blurRad="50800" dist="39000" dir="5460000" algn="tl">
                    <a:srgbClr val="000000">
                      <a:alpha val="38000"/>
                    </a:srgbClr>
                  </a:outerShdw>
                </a:effectLst>
              </a:rPr>
              <a:t>King Hezekiah  </a:t>
            </a:r>
            <a:r>
              <a:rPr lang="en-US" sz="3200" b="1" dirty="0">
                <a:ln w="11430"/>
                <a:solidFill>
                  <a:schemeClr val="accent2">
                    <a:lumMod val="50000"/>
                  </a:schemeClr>
                </a:solidFill>
                <a:effectLst>
                  <a:outerShdw blurRad="50800" dist="39000" dir="5460000" algn="tl">
                    <a:srgbClr val="000000">
                      <a:alpha val="38000"/>
                    </a:srgbClr>
                  </a:outerShdw>
                </a:effectLst>
              </a:rPr>
              <a:t>(Reformation &amp; Restoration)</a:t>
            </a:r>
          </a:p>
        </p:txBody>
      </p:sp>
      <p:pic>
        <p:nvPicPr>
          <p:cNvPr id="11" name="Picture 2" descr="F:\Moon-Month Study July 2016\Moon Art for PPT\hezekiah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124" y="1677737"/>
            <a:ext cx="1627676" cy="1979863"/>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sz="quarter" idx="1"/>
          </p:nvPr>
        </p:nvSpPr>
        <p:spPr>
          <a:xfrm>
            <a:off x="2819400" y="3505200"/>
            <a:ext cx="9220200" cy="3352800"/>
          </a:xfrm>
        </p:spPr>
        <p:txBody>
          <a:bodyPr>
            <a:normAutofit lnSpcReduction="10000"/>
            <a:scene3d>
              <a:camera prst="orthographicFront"/>
              <a:lightRig rig="threePt" dir="t"/>
            </a:scene3d>
            <a:sp3d extrusionH="57150">
              <a:bevelT w="38100" h="38100" prst="angle"/>
            </a:sp3d>
          </a:bodyPr>
          <a:lstStyle/>
          <a:p>
            <a:pPr>
              <a:buFont typeface="Wingdings" pitchFamily="2" charset="2"/>
              <a:buChar char="Ø"/>
            </a:pPr>
            <a:r>
              <a:rPr lang="en-US" sz="2400" dirty="0"/>
              <a:t>In 726 BC, Hezekiah invited Israel &amp; Judah to celebrate the Passover in the 2</a:t>
            </a:r>
            <a:r>
              <a:rPr lang="en-US" sz="2400" baseline="30000" dirty="0"/>
              <a:t>nd</a:t>
            </a:r>
            <a:r>
              <a:rPr lang="en-US" sz="2400" dirty="0"/>
              <a:t> month. </a:t>
            </a:r>
            <a:r>
              <a:rPr lang="en-US" sz="1400" dirty="0"/>
              <a:t>(Why? Priests were not sanctified for the 1</a:t>
            </a:r>
            <a:r>
              <a:rPr lang="en-US" sz="1400" baseline="30000" dirty="0"/>
              <a:t>st</a:t>
            </a:r>
            <a:r>
              <a:rPr lang="en-US" sz="1400" dirty="0"/>
              <a:t> month.)</a:t>
            </a:r>
            <a:endParaRPr lang="en-US" sz="2400" dirty="0"/>
          </a:p>
          <a:p>
            <a:pPr>
              <a:buFont typeface="Wingdings" pitchFamily="2" charset="2"/>
              <a:buChar char="Ø"/>
            </a:pPr>
            <a:r>
              <a:rPr lang="en-US" sz="2400" dirty="0"/>
              <a:t>The heathen altars in Jerusalem were destroyed.</a:t>
            </a:r>
          </a:p>
          <a:p>
            <a:pPr>
              <a:buFont typeface="Wingdings" pitchFamily="2" charset="2"/>
              <a:buChar char="Ø"/>
            </a:pPr>
            <a:r>
              <a:rPr lang="en-US" sz="2400" dirty="0"/>
              <a:t>A 2</a:t>
            </a:r>
            <a:r>
              <a:rPr lang="en-US" sz="2400" baseline="30000" dirty="0"/>
              <a:t>nd</a:t>
            </a:r>
            <a:r>
              <a:rPr lang="en-US" sz="2400" dirty="0"/>
              <a:t> Passover was a grand reformation and restoration.  </a:t>
            </a:r>
          </a:p>
          <a:p>
            <a:pPr>
              <a:buFont typeface="Wingdings" pitchFamily="2" charset="2"/>
              <a:buChar char="Ø"/>
            </a:pPr>
            <a:r>
              <a:rPr lang="en-US" sz="2400" dirty="0"/>
              <a:t>There was a massive campaign against all idol worship.</a:t>
            </a:r>
          </a:p>
          <a:p>
            <a:pPr>
              <a:buFont typeface="Wingdings" pitchFamily="2" charset="2"/>
              <a:buChar char="Ø"/>
            </a:pPr>
            <a:r>
              <a:rPr lang="en-US" sz="2400" dirty="0"/>
              <a:t>Hezekiah absolutely followed the Torah guidelines </a:t>
            </a:r>
            <a:br>
              <a:rPr lang="en-US" sz="2400" dirty="0"/>
            </a:br>
            <a:r>
              <a:rPr lang="en-US" sz="2400" dirty="0"/>
              <a:t>for celebrations of </a:t>
            </a:r>
            <a:r>
              <a:rPr lang="en-US" sz="2400" dirty="0">
                <a:solidFill>
                  <a:srgbClr val="0070C0"/>
                </a:solidFill>
              </a:rPr>
              <a:t>Sabbaths, </a:t>
            </a:r>
            <a:r>
              <a:rPr lang="en-US" sz="2400" dirty="0">
                <a:solidFill>
                  <a:srgbClr val="006600"/>
                </a:solidFill>
              </a:rPr>
              <a:t>Appointed Times, </a:t>
            </a:r>
            <a:r>
              <a:rPr lang="en-US" sz="2400" dirty="0"/>
              <a:t>and </a:t>
            </a:r>
            <a:br>
              <a:rPr lang="en-US" sz="2400" dirty="0"/>
            </a:br>
            <a:r>
              <a:rPr lang="en-US" sz="2400" dirty="0">
                <a:solidFill>
                  <a:srgbClr val="FF0000"/>
                </a:solidFill>
              </a:rPr>
              <a:t>New Months.</a:t>
            </a:r>
          </a:p>
        </p:txBody>
      </p:sp>
      <p:sp>
        <p:nvSpPr>
          <p:cNvPr id="17" name="Content Placeholder 3"/>
          <p:cNvSpPr txBox="1">
            <a:spLocks/>
          </p:cNvSpPr>
          <p:nvPr/>
        </p:nvSpPr>
        <p:spPr>
          <a:xfrm>
            <a:off x="2438400" y="1600200"/>
            <a:ext cx="9677400" cy="1981200"/>
          </a:xfrm>
          <a:prstGeom prst="rect">
            <a:avLst/>
          </a:prstGeom>
        </p:spPr>
        <p:txBody>
          <a:bodyPr vert="horz">
            <a:norm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itchFamily="2" charset="2"/>
              <a:buChar char="§"/>
            </a:pPr>
            <a:r>
              <a:rPr lang="en-US" sz="2400" dirty="0">
                <a:solidFill>
                  <a:srgbClr val="0070C0"/>
                </a:solidFill>
              </a:rPr>
              <a:t>Remember:  All kings and leaders were responsible to know Torah; teach it and have their own written copy. </a:t>
            </a:r>
            <a:r>
              <a:rPr lang="en-US" sz="1100" dirty="0"/>
              <a:t>[Deut 17]</a:t>
            </a:r>
            <a:endParaRPr lang="en-US" sz="2400" dirty="0"/>
          </a:p>
          <a:p>
            <a:pPr marL="0" indent="0">
              <a:buNone/>
            </a:pPr>
            <a:r>
              <a:rPr lang="en-US" sz="2400" dirty="0">
                <a:solidFill>
                  <a:srgbClr val="7030A0"/>
                </a:solidFill>
              </a:rPr>
              <a:t>King Hezekiah </a:t>
            </a:r>
            <a:r>
              <a:rPr lang="en-US" sz="2400" dirty="0">
                <a:solidFill>
                  <a:srgbClr val="006600"/>
                </a:solidFill>
              </a:rPr>
              <a:t>would have observed the 30 day month like this:</a:t>
            </a:r>
          </a:p>
          <a:p>
            <a:pPr>
              <a:buFont typeface="Wingdings" pitchFamily="2" charset="2"/>
              <a:buChar char="§"/>
            </a:pPr>
            <a:r>
              <a:rPr lang="en-US" sz="2400" dirty="0">
                <a:solidFill>
                  <a:srgbClr val="76003B"/>
                </a:solidFill>
              </a:rPr>
              <a:t>Count 1-30, then start over – a repetitive occurrence!</a:t>
            </a:r>
          </a:p>
        </p:txBody>
      </p:sp>
      <p:sp>
        <p:nvSpPr>
          <p:cNvPr id="8" name="Text Placeholder 6"/>
          <p:cNvSpPr txBox="1">
            <a:spLocks/>
          </p:cNvSpPr>
          <p:nvPr/>
        </p:nvSpPr>
        <p:spPr>
          <a:xfrm>
            <a:off x="254000" y="3962400"/>
            <a:ext cx="2336800" cy="2514600"/>
          </a:xfrm>
          <a:prstGeom prst="rect">
            <a:avLst/>
          </a:prstGeom>
          <a:solidFill>
            <a:schemeClr val="accent2"/>
          </a:solidFill>
          <a:ln w="50800" cap="sq" cmpd="dbl" algn="ctr">
            <a:solidFill>
              <a:schemeClr val="accent2"/>
            </a:solidFill>
            <a:prstDash val="solid"/>
            <a:miter lim="800000"/>
          </a:ln>
          <a:effectLst/>
          <a:scene3d>
            <a:camera prst="orthographicFront"/>
            <a:lightRig rig="threePt" dir="t"/>
          </a:scene3d>
          <a:sp3d>
            <a:bevelT w="152400" h="50800" prst="softRound"/>
          </a:sp3d>
        </p:spPr>
        <p:txBody>
          <a:bodyPr vert="horz" lIns="137160" tIns="182880" rIns="137160" bIns="91440">
            <a:noAutofit/>
          </a:bodyPr>
          <a:lstStyle>
            <a:lvl1pPr marL="0" indent="0" algn="l" rtl="0" eaLnBrk="1" latinLnBrk="0" hangingPunct="1">
              <a:spcBef>
                <a:spcPts val="700"/>
              </a:spcBef>
              <a:spcAft>
                <a:spcPts val="1000"/>
              </a:spcAft>
              <a:buClr>
                <a:schemeClr val="accent2"/>
              </a:buClr>
              <a:buSzPct val="100000"/>
              <a:buFont typeface="Wingdings"/>
              <a:buNone/>
              <a:defRPr kumimoji="0" sz="1800" kern="1200">
                <a:solidFill>
                  <a:schemeClr val="lt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None/>
              <a:defRPr kumimoji="0" sz="1200" kern="1200">
                <a:solidFill>
                  <a:schemeClr val="lt1"/>
                </a:solidFill>
                <a:latin typeface="+mn-lt"/>
                <a:ea typeface="+mn-ea"/>
                <a:cs typeface="+mn-cs"/>
              </a:defRPr>
            </a:lvl2pPr>
            <a:lvl3pPr marL="914400" indent="-228600" algn="l" rtl="0" eaLnBrk="1" latinLnBrk="0" hangingPunct="1">
              <a:spcBef>
                <a:spcPts val="500"/>
              </a:spcBef>
              <a:buClr>
                <a:schemeClr val="accent2"/>
              </a:buClr>
              <a:buSzPct val="75000"/>
              <a:buFont typeface="Wingdings"/>
              <a:buNone/>
              <a:defRPr kumimoji="0" sz="1000" kern="1200">
                <a:solidFill>
                  <a:schemeClr val="lt1"/>
                </a:solidFill>
                <a:latin typeface="+mn-lt"/>
                <a:ea typeface="+mn-ea"/>
                <a:cs typeface="+mn-cs"/>
              </a:defRPr>
            </a:lvl3pPr>
            <a:lvl4pPr marL="1371600" indent="-228600" algn="l" rtl="0" eaLnBrk="1" latinLnBrk="0" hangingPunct="1">
              <a:spcBef>
                <a:spcPts val="400"/>
              </a:spcBef>
              <a:buClr>
                <a:schemeClr val="accent3"/>
              </a:buClr>
              <a:buSzPct val="75000"/>
              <a:buFont typeface="Wingdings"/>
              <a:buNone/>
              <a:defRPr kumimoji="0" sz="900" kern="1200">
                <a:solidFill>
                  <a:schemeClr val="lt1"/>
                </a:solidFill>
                <a:latin typeface="+mn-lt"/>
                <a:ea typeface="+mn-ea"/>
                <a:cs typeface="+mn-cs"/>
              </a:defRPr>
            </a:lvl4pPr>
            <a:lvl5pPr marL="1828800" indent="-228600" algn="l" rtl="0" eaLnBrk="1" latinLnBrk="0" hangingPunct="1">
              <a:spcBef>
                <a:spcPts val="400"/>
              </a:spcBef>
              <a:buClr>
                <a:schemeClr val="accent4"/>
              </a:buClr>
              <a:buSzPct val="65000"/>
              <a:buFont typeface="Wingdings"/>
              <a:buNone/>
              <a:defRPr kumimoji="0" sz="900" kern="1200">
                <a:solidFill>
                  <a:schemeClr val="l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lt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lt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lt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lt1"/>
                </a:solidFill>
                <a:latin typeface="+mn-lt"/>
                <a:ea typeface="+mn-ea"/>
                <a:cs typeface="+mn-cs"/>
              </a:defRPr>
            </a:lvl9pPr>
          </a:lstStyle>
          <a:p>
            <a:pPr algn="ctr"/>
            <a:r>
              <a:rPr lang="en-US" sz="2400" b="1" dirty="0">
                <a:solidFill>
                  <a:srgbClr val="002060"/>
                </a:solidFill>
              </a:rPr>
              <a:t>**Coming into Covenant Yields Reformation and Restoration!</a:t>
            </a:r>
          </a:p>
        </p:txBody>
      </p:sp>
      <p:pic>
        <p:nvPicPr>
          <p:cNvPr id="10" name="Picture 2" descr="C:\Users\Rae\Desktop\gold star 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588745">
            <a:off x="126466" y="3069956"/>
            <a:ext cx="1016000" cy="102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63550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animEffect transition="in" filter="wipe(left)">
                                      <p:cBhvr>
                                        <p:cTn id="7" dur="1250"/>
                                        <p:tgtEl>
                                          <p:spTgt spid="1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1250"/>
                                        <p:tgtEl>
                                          <p:spTgt spid="12">
                                            <p:txEl>
                                              <p:pRg st="0" end="0"/>
                                            </p:txEl>
                                          </p:spTgt>
                                        </p:tgtEl>
                                      </p:cBhvr>
                                    </p:animEffect>
                                  </p:childTnLst>
                                </p:cTn>
                              </p:par>
                            </p:childTnLst>
                          </p:cTn>
                        </p:par>
                        <p:par>
                          <p:cTn id="13" fill="hold">
                            <p:stCondLst>
                              <p:cond delay="1250"/>
                            </p:stCondLst>
                            <p:childTnLst>
                              <p:par>
                                <p:cTn id="14" presetID="8" presetClass="entr" presetSubtype="16" fill="hold" nodeType="afterEffect">
                                  <p:stCondLst>
                                    <p:cond delay="175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diamond(in)">
                                      <p:cBhvr>
                                        <p:cTn id="16" dur="20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wipe(left)">
                                      <p:cBhvr>
                                        <p:cTn id="21" dur="1250"/>
                                        <p:tgtEl>
                                          <p:spTgt spid="1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wipe(left)">
                                      <p:cBhvr>
                                        <p:cTn id="26" dur="1250"/>
                                        <p:tgtEl>
                                          <p:spTgt spid="1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animEffect transition="in" filter="wipe(left)">
                                      <p:cBhvr>
                                        <p:cTn id="31" dur="1250"/>
                                        <p:tgtEl>
                                          <p:spTgt spid="1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2">
                                            <p:txEl>
                                              <p:pRg st="4" end="4"/>
                                            </p:txEl>
                                          </p:spTgt>
                                        </p:tgtEl>
                                        <p:attrNameLst>
                                          <p:attrName>style.visibility</p:attrName>
                                        </p:attrNameLst>
                                      </p:cBhvr>
                                      <p:to>
                                        <p:strVal val="visible"/>
                                      </p:to>
                                    </p:set>
                                    <p:animEffect transition="in" filter="wipe(left)">
                                      <p:cBhvr>
                                        <p:cTn id="36" dur="125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3EBF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62</a:t>
            </a:fld>
            <a:endParaRPr lang="en-US"/>
          </a:p>
        </p:txBody>
      </p:sp>
      <p:sp>
        <p:nvSpPr>
          <p:cNvPr id="9" name="Title 1"/>
          <p:cNvSpPr txBox="1">
            <a:spLocks/>
          </p:cNvSpPr>
          <p:nvPr/>
        </p:nvSpPr>
        <p:spPr>
          <a:xfrm>
            <a:off x="685800" y="228600"/>
            <a:ext cx="11811000" cy="869950"/>
          </a:xfrm>
          <a:prstGeom prst="rect">
            <a:avLst/>
          </a:prstGeom>
        </p:spPr>
        <p:txBody>
          <a:bodyPr vert="horz"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4800" b="1" dirty="0">
                <a:ln w="11430"/>
                <a:solidFill>
                  <a:schemeClr val="accent2">
                    <a:lumMod val="50000"/>
                  </a:schemeClr>
                </a:solidFill>
                <a:effectLst>
                  <a:outerShdw blurRad="50800" dist="39000" dir="5460000" algn="tl">
                    <a:srgbClr val="000000">
                      <a:alpha val="38000"/>
                    </a:srgbClr>
                  </a:outerShdw>
                </a:effectLst>
              </a:rPr>
              <a:t>726</a:t>
            </a:r>
            <a:r>
              <a:rPr lang="en-US" sz="4300" b="1" dirty="0">
                <a:ln w="11430"/>
                <a:solidFill>
                  <a:schemeClr val="accent2">
                    <a:lumMod val="50000"/>
                  </a:schemeClr>
                </a:solidFill>
                <a:effectLst>
                  <a:outerShdw blurRad="50800" dist="39000" dir="5460000" algn="tl">
                    <a:srgbClr val="000000">
                      <a:alpha val="38000"/>
                    </a:srgbClr>
                  </a:outerShdw>
                </a:effectLst>
              </a:rPr>
              <a:t> BC   </a:t>
            </a:r>
            <a:r>
              <a:rPr lang="en-US" sz="4800" b="1" dirty="0">
                <a:ln w="11430">
                  <a:solidFill>
                    <a:srgbClr val="7030A0"/>
                  </a:solidFill>
                </a:ln>
                <a:solidFill>
                  <a:srgbClr val="7030A0"/>
                </a:solidFill>
                <a:effectLst>
                  <a:outerShdw blurRad="50800" dist="39000" dir="5460000" algn="tl">
                    <a:srgbClr val="000000">
                      <a:alpha val="38000"/>
                    </a:srgbClr>
                  </a:outerShdw>
                </a:effectLst>
              </a:rPr>
              <a:t>King Hezekiah  </a:t>
            </a:r>
            <a:r>
              <a:rPr lang="en-US" sz="3200" b="1" dirty="0">
                <a:ln w="11430"/>
                <a:solidFill>
                  <a:schemeClr val="accent2">
                    <a:lumMod val="50000"/>
                  </a:schemeClr>
                </a:solidFill>
                <a:effectLst>
                  <a:outerShdw blurRad="50800" dist="39000" dir="5460000" algn="tl">
                    <a:srgbClr val="000000">
                      <a:alpha val="38000"/>
                    </a:srgbClr>
                  </a:outerShdw>
                </a:effectLst>
              </a:rPr>
              <a:t>(Reformation &amp; Restoration)</a:t>
            </a:r>
          </a:p>
        </p:txBody>
      </p:sp>
      <p:pic>
        <p:nvPicPr>
          <p:cNvPr id="11" name="Picture 2" descr="F:\Moon-Month Study July 2016\Moon Art for PPT\hezekiah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7737"/>
            <a:ext cx="1627676" cy="1979863"/>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13" name="Rectangle 12"/>
          <p:cNvSpPr/>
          <p:nvPr/>
        </p:nvSpPr>
        <p:spPr>
          <a:xfrm>
            <a:off x="304800" y="3810000"/>
            <a:ext cx="2438400" cy="2492990"/>
          </a:xfrm>
          <a:prstGeom prst="rect">
            <a:avLst/>
          </a:prstGeom>
          <a:solidFill>
            <a:schemeClr val="bg1"/>
          </a:solidFill>
          <a:ln w="57150">
            <a:solidFill>
              <a:srgbClr val="0070C0"/>
            </a:solidFill>
          </a:ln>
          <a:scene3d>
            <a:camera prst="orthographicFront"/>
            <a:lightRig rig="flat" dir="tl">
              <a:rot lat="0" lon="0" rev="6600000"/>
            </a:lightRig>
          </a:scene3d>
          <a:sp3d>
            <a:bevel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600" b="1" cap="none" spc="0" dirty="0">
                <a:ln w="11430"/>
                <a:solidFill>
                  <a:srgbClr val="0070C0"/>
                </a:solidFill>
                <a:effectLst>
                  <a:outerShdw blurRad="50800" dist="39000" dir="5460000" algn="tl">
                    <a:srgbClr val="000000">
                      <a:alpha val="38000"/>
                    </a:srgbClr>
                  </a:outerShdw>
                </a:effectLst>
                <a:latin typeface="Comic Sans MS" pitchFamily="66" charset="0"/>
              </a:rPr>
              <a:t>Yahuah’s </a:t>
            </a:r>
            <a:r>
              <a:rPr lang="en-US" sz="2600" b="1" dirty="0">
                <a:ln w="11430"/>
                <a:solidFill>
                  <a:srgbClr val="0070C0"/>
                </a:solidFill>
                <a:effectLst>
                  <a:outerShdw blurRad="50800" dist="39000" dir="5460000" algn="tl">
                    <a:srgbClr val="000000">
                      <a:alpha val="38000"/>
                    </a:srgbClr>
                  </a:outerShdw>
                </a:effectLst>
                <a:latin typeface="Comic Sans MS" pitchFamily="66" charset="0"/>
              </a:rPr>
              <a:t>King</a:t>
            </a:r>
            <a:r>
              <a:rPr lang="en-US" sz="2600" b="1" cap="none" spc="0" dirty="0">
                <a:ln w="11430"/>
                <a:solidFill>
                  <a:srgbClr val="0070C0"/>
                </a:solidFill>
                <a:effectLst>
                  <a:outerShdw blurRad="50800" dist="39000" dir="5460000" algn="tl">
                    <a:srgbClr val="000000">
                      <a:alpha val="38000"/>
                    </a:srgbClr>
                  </a:outerShdw>
                </a:effectLst>
                <a:latin typeface="Comic Sans MS" pitchFamily="66" charset="0"/>
              </a:rPr>
              <a:t> would </a:t>
            </a:r>
            <a:r>
              <a:rPr lang="en-US" sz="2600" b="1" cap="none" spc="0" dirty="0">
                <a:ln w="11430"/>
                <a:solidFill>
                  <a:srgbClr val="FF0000"/>
                </a:solidFill>
                <a:effectLst>
                  <a:outerShdw blurRad="50800" dist="39000" dir="5460000" algn="tl">
                    <a:srgbClr val="000000">
                      <a:alpha val="38000"/>
                    </a:srgbClr>
                  </a:outerShdw>
                </a:effectLst>
                <a:latin typeface="Comic Sans MS" pitchFamily="66" charset="0"/>
              </a:rPr>
              <a:t>NOT</a:t>
            </a:r>
            <a:r>
              <a:rPr lang="en-US" sz="2600" b="1" cap="none" spc="0" dirty="0">
                <a:ln w="11430"/>
                <a:solidFill>
                  <a:srgbClr val="0070C0"/>
                </a:solidFill>
                <a:effectLst>
                  <a:outerShdw blurRad="50800" dist="39000" dir="5460000" algn="tl">
                    <a:srgbClr val="000000">
                      <a:alpha val="38000"/>
                    </a:srgbClr>
                  </a:outerShdw>
                </a:effectLst>
                <a:latin typeface="Comic Sans MS" pitchFamily="66" charset="0"/>
              </a:rPr>
              <a:t> have been following the </a:t>
            </a:r>
            <a:r>
              <a:rPr lang="en-US" sz="2600" b="1" cap="none" spc="0" dirty="0">
                <a:ln w="11430"/>
                <a:solidFill>
                  <a:srgbClr val="FF0000"/>
                </a:solidFill>
                <a:effectLst>
                  <a:outerShdw blurRad="50800" dist="39000" dir="5460000" algn="tl">
                    <a:srgbClr val="000000">
                      <a:alpha val="38000"/>
                    </a:srgbClr>
                  </a:outerShdw>
                </a:effectLst>
                <a:latin typeface="Comic Sans MS" pitchFamily="66" charset="0"/>
              </a:rPr>
              <a:t>pagan new moon!</a:t>
            </a:r>
          </a:p>
        </p:txBody>
      </p:sp>
      <p:sp>
        <p:nvSpPr>
          <p:cNvPr id="14" name="Content Placeholder 2"/>
          <p:cNvSpPr txBox="1">
            <a:spLocks/>
          </p:cNvSpPr>
          <p:nvPr/>
        </p:nvSpPr>
        <p:spPr>
          <a:xfrm>
            <a:off x="2819400" y="1600200"/>
            <a:ext cx="6629400" cy="4799587"/>
          </a:xfrm>
          <a:prstGeom prst="rect">
            <a:avLst/>
          </a:prstGeom>
        </p:spPr>
        <p:txBody>
          <a:bodyPr vert="horz">
            <a:norm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400" b="1" dirty="0">
                <a:solidFill>
                  <a:srgbClr val="0070C0"/>
                </a:solidFill>
              </a:rPr>
              <a:t>2 Chron 31:3</a:t>
            </a:r>
            <a:r>
              <a:rPr lang="en-US" sz="2400" dirty="0">
                <a:solidFill>
                  <a:srgbClr val="0070C0"/>
                </a:solidFill>
              </a:rPr>
              <a:t>  </a:t>
            </a:r>
            <a:r>
              <a:rPr lang="en-US" sz="2400" dirty="0"/>
              <a:t>He </a:t>
            </a:r>
            <a:r>
              <a:rPr lang="en-US" sz="1800" dirty="0">
                <a:solidFill>
                  <a:schemeClr val="tx1">
                    <a:lumMod val="65000"/>
                    <a:lumOff val="35000"/>
                  </a:schemeClr>
                </a:solidFill>
              </a:rPr>
              <a:t>[King Hezekiah] </a:t>
            </a:r>
            <a:r>
              <a:rPr lang="en-US" sz="2400" dirty="0"/>
              <a:t>appointed </a:t>
            </a:r>
            <a:br>
              <a:rPr lang="en-US" sz="2400" dirty="0"/>
            </a:br>
            <a:r>
              <a:rPr lang="en-US" sz="2400" dirty="0"/>
              <a:t>also the king's portion of his substance for the burnt offerings, to wit, for the morning and evening burnt offerings, and the burnt offerings for the </a:t>
            </a:r>
            <a:r>
              <a:rPr lang="en-US" sz="2400" b="1" u="sng" dirty="0">
                <a:solidFill>
                  <a:srgbClr val="0070C0"/>
                </a:solidFill>
              </a:rPr>
              <a:t>sabbaths</a:t>
            </a:r>
            <a:r>
              <a:rPr lang="en-US" sz="2400" dirty="0">
                <a:solidFill>
                  <a:srgbClr val="0070C0"/>
                </a:solidFill>
              </a:rPr>
              <a:t>,</a:t>
            </a:r>
            <a:r>
              <a:rPr lang="en-US" sz="2400" dirty="0"/>
              <a:t> and for the </a:t>
            </a:r>
            <a:br>
              <a:rPr lang="en-US" sz="2400" dirty="0"/>
            </a:br>
            <a:r>
              <a:rPr lang="en-US" sz="2400" b="1" dirty="0">
                <a:solidFill>
                  <a:srgbClr val="0070C0"/>
                </a:solidFill>
                <a:effectLst>
                  <a:outerShdw blurRad="69850" dist="43180" dir="5400000" sx="0" sy="0">
                    <a:srgbClr val="000000">
                      <a:alpha val="65000"/>
                    </a:srgbClr>
                  </a:outerShdw>
                </a:effectLst>
              </a:rPr>
              <a:t>new</a:t>
            </a:r>
            <a:r>
              <a:rPr lang="en-US" sz="2400" b="1" dirty="0">
                <a:solidFill>
                  <a:srgbClr val="FF0000"/>
                </a:solidFill>
                <a:effectLst>
                  <a:outerShdw blurRad="69850" dist="43180" dir="5400000" sx="0" sy="0">
                    <a:srgbClr val="000000">
                      <a:alpha val="65000"/>
                    </a:srgbClr>
                  </a:outerShdw>
                </a:effectLst>
              </a:rPr>
              <a:t> </a:t>
            </a:r>
            <a:r>
              <a:rPr lang="en-US" sz="1400" b="1" strike="sngStrike" dirty="0">
                <a:solidFill>
                  <a:srgbClr val="FF0000"/>
                </a:solidFill>
              </a:rPr>
              <a:t>MOONS</a:t>
            </a:r>
            <a:r>
              <a:rPr lang="en-US" sz="2400" b="1" dirty="0">
                <a:solidFill>
                  <a:srgbClr val="FF0000"/>
                </a:solidFill>
                <a:effectLst>
                  <a:outerShdw blurRad="69850" dist="43180" dir="5400000" sx="0" sy="0">
                    <a:srgbClr val="000000">
                      <a:alpha val="65000"/>
                    </a:srgbClr>
                  </a:outerShdw>
                </a:effectLst>
              </a:rPr>
              <a:t> </a:t>
            </a:r>
            <a:r>
              <a:rPr lang="en-US" sz="2400" b="1" dirty="0">
                <a:solidFill>
                  <a:srgbClr val="0070C0"/>
                </a:solidFill>
                <a:effectLst>
                  <a:outerShdw blurRad="69850" dist="43180" dir="5400000" sx="0" sy="0">
                    <a:srgbClr val="000000">
                      <a:alpha val="65000"/>
                    </a:srgbClr>
                  </a:outerShdw>
                </a:effectLst>
              </a:rPr>
              <a:t>months</a:t>
            </a:r>
            <a:r>
              <a:rPr lang="en-US" sz="2400" b="1" dirty="0">
                <a:solidFill>
                  <a:srgbClr val="FF0000"/>
                </a:solidFill>
                <a:effectLst>
                  <a:outerShdw blurRad="69850" dist="43180" dir="5400000" sx="0" sy="0">
                    <a:srgbClr val="000000">
                      <a:alpha val="65000"/>
                    </a:srgbClr>
                  </a:outerShdw>
                </a:effectLst>
              </a:rPr>
              <a:t> </a:t>
            </a:r>
            <a:r>
              <a:rPr lang="en-US" sz="1600" dirty="0"/>
              <a:t>[</a:t>
            </a:r>
            <a:r>
              <a:rPr lang="en-US" sz="1600" b="1" dirty="0">
                <a:solidFill>
                  <a:srgbClr val="00B0F0"/>
                </a:solidFill>
              </a:rPr>
              <a:t>H2320 &lt;</a:t>
            </a:r>
            <a:r>
              <a:rPr lang="en-US" sz="1600" b="1" dirty="0" err="1">
                <a:solidFill>
                  <a:srgbClr val="00B0F0"/>
                </a:solidFill>
              </a:rPr>
              <a:t>chodesh</a:t>
            </a:r>
            <a:r>
              <a:rPr lang="en-US" sz="1600" b="1" dirty="0">
                <a:solidFill>
                  <a:srgbClr val="00B0F0"/>
                </a:solidFill>
              </a:rPr>
              <a:t>&gt;</a:t>
            </a:r>
            <a:r>
              <a:rPr lang="en-US" sz="1600" dirty="0"/>
              <a:t>], </a:t>
            </a:r>
            <a:r>
              <a:rPr lang="en-US" sz="2400" dirty="0"/>
              <a:t>and for </a:t>
            </a:r>
            <a:br>
              <a:rPr lang="en-US" sz="2400" dirty="0"/>
            </a:br>
            <a:r>
              <a:rPr lang="en-US" sz="2400" u="sng" dirty="0">
                <a:solidFill>
                  <a:srgbClr val="006600"/>
                </a:solidFill>
              </a:rPr>
              <a:t>the set </a:t>
            </a:r>
            <a:r>
              <a:rPr lang="en-US" sz="2400" b="1" u="sng" dirty="0">
                <a:solidFill>
                  <a:srgbClr val="006600"/>
                </a:solidFill>
              </a:rPr>
              <a:t>feasts</a:t>
            </a:r>
            <a:r>
              <a:rPr lang="en-US" sz="2400" dirty="0">
                <a:solidFill>
                  <a:srgbClr val="006600"/>
                </a:solidFill>
              </a:rPr>
              <a:t>, </a:t>
            </a:r>
            <a:r>
              <a:rPr lang="en-US" sz="2400" dirty="0"/>
              <a:t>as it is written in the law </a:t>
            </a:r>
            <a:br>
              <a:rPr lang="en-US" sz="2400" dirty="0"/>
            </a:br>
            <a:r>
              <a:rPr lang="en-US" sz="2400" dirty="0"/>
              <a:t>of Yahuah. </a:t>
            </a:r>
          </a:p>
          <a:p>
            <a:pPr marL="0" indent="0" algn="ctr">
              <a:buFont typeface="Wingdings"/>
              <a:buNone/>
            </a:pPr>
            <a:endParaRPr lang="en-US" sz="500" dirty="0"/>
          </a:p>
          <a:p>
            <a:pPr marL="0" indent="0" algn="ctr">
              <a:buFont typeface="Wingdings"/>
              <a:buNone/>
            </a:pPr>
            <a:r>
              <a:rPr lang="en-US" sz="2400" dirty="0"/>
              <a:t>[</a:t>
            </a:r>
            <a:r>
              <a:rPr lang="en-US" sz="2400" b="1" dirty="0">
                <a:solidFill>
                  <a:srgbClr val="00B0F0"/>
                </a:solidFill>
              </a:rPr>
              <a:t>H2320 &lt;</a:t>
            </a:r>
            <a:r>
              <a:rPr lang="en-US" sz="2400" b="1" dirty="0" err="1">
                <a:solidFill>
                  <a:srgbClr val="00B0F0"/>
                </a:solidFill>
              </a:rPr>
              <a:t>chodesh</a:t>
            </a:r>
            <a:r>
              <a:rPr lang="en-US" sz="2400" b="1" dirty="0">
                <a:solidFill>
                  <a:srgbClr val="00B0F0"/>
                </a:solidFill>
              </a:rPr>
              <a:t>&gt;</a:t>
            </a:r>
            <a:r>
              <a:rPr lang="en-US" sz="2400" dirty="0"/>
              <a:t>] should be </a:t>
            </a:r>
            <a:br>
              <a:rPr lang="en-US" sz="2400" dirty="0"/>
            </a:br>
            <a:r>
              <a:rPr lang="en-US" sz="2400" dirty="0"/>
              <a:t>translated as </a:t>
            </a:r>
            <a:r>
              <a:rPr lang="en-US" sz="2400" b="1" dirty="0">
                <a:solidFill>
                  <a:srgbClr val="00B0F0"/>
                </a:solidFill>
              </a:rPr>
              <a:t>new months.</a:t>
            </a:r>
            <a:endParaRPr lang="en-US" sz="2400" dirty="0">
              <a:solidFill>
                <a:srgbClr val="00B0F0"/>
              </a:solidFill>
            </a:endParaRPr>
          </a:p>
        </p:txBody>
      </p:sp>
      <p:pic>
        <p:nvPicPr>
          <p:cNvPr id="10" name="Picture 2" descr="C:\Users\Rae\Desktop\tora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0200" y="1524000"/>
            <a:ext cx="2819400" cy="426714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3048000" y="5715000"/>
            <a:ext cx="8865286" cy="769441"/>
          </a:xfrm>
          <a:prstGeom prst="rect">
            <a:avLst/>
          </a:prstGeom>
          <a:solidFill>
            <a:schemeClr val="bg1"/>
          </a:solidFill>
          <a:ln w="57150">
            <a:solidFill>
              <a:srgbClr val="0070C0"/>
            </a:solidFill>
          </a:ln>
          <a:scene3d>
            <a:camera prst="orthographicFront"/>
            <a:lightRig rig="flat" dir="tl">
              <a:rot lat="0" lon="0" rev="6600000"/>
            </a:lightRig>
          </a:scene3d>
          <a:sp3d>
            <a:bevel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200" b="1" cap="none" spc="0" dirty="0">
                <a:ln w="11430"/>
                <a:solidFill>
                  <a:srgbClr val="7030A0"/>
                </a:solidFill>
                <a:effectLst>
                  <a:outerShdw blurRad="50800" dist="39000" dir="5460000" algn="tl">
                    <a:srgbClr val="000000">
                      <a:alpha val="38000"/>
                    </a:srgbClr>
                  </a:outerShdw>
                </a:effectLst>
                <a:latin typeface="Comic Sans MS" pitchFamily="66" charset="0"/>
              </a:rPr>
              <a:t>Hezekiah</a:t>
            </a:r>
            <a:r>
              <a:rPr lang="en-US" sz="2200" b="1" cap="none" spc="0" dirty="0">
                <a:ln w="11430"/>
                <a:solidFill>
                  <a:srgbClr val="0070C0"/>
                </a:solidFill>
                <a:effectLst>
                  <a:outerShdw blurRad="50800" dist="39000" dir="5460000" algn="tl">
                    <a:srgbClr val="000000">
                      <a:alpha val="38000"/>
                    </a:srgbClr>
                  </a:outerShdw>
                </a:effectLst>
                <a:latin typeface="Comic Sans MS" pitchFamily="66" charset="0"/>
              </a:rPr>
              <a:t> absolutely followed Torah guidelines </a:t>
            </a:r>
            <a:r>
              <a:rPr lang="en-US" sz="2200" b="1" dirty="0">
                <a:ln w="11430"/>
                <a:solidFill>
                  <a:srgbClr val="0070C0"/>
                </a:solidFill>
                <a:effectLst>
                  <a:outerShdw blurRad="50800" dist="39000" dir="5460000" algn="tl">
                    <a:srgbClr val="000000">
                      <a:alpha val="38000"/>
                    </a:srgbClr>
                  </a:outerShdw>
                </a:effectLst>
                <a:latin typeface="Comic Sans MS" pitchFamily="66" charset="0"/>
              </a:rPr>
              <a:t>for celebrations of Sabbaths, </a:t>
            </a:r>
            <a:r>
              <a:rPr lang="en-US" sz="2200" b="1" dirty="0">
                <a:ln w="11430"/>
                <a:solidFill>
                  <a:srgbClr val="006600"/>
                </a:solidFill>
                <a:effectLst>
                  <a:outerShdw blurRad="50800" dist="39000" dir="5460000" algn="tl">
                    <a:srgbClr val="000000">
                      <a:alpha val="38000"/>
                    </a:srgbClr>
                  </a:outerShdw>
                </a:effectLst>
                <a:latin typeface="Comic Sans MS" pitchFamily="66" charset="0"/>
              </a:rPr>
              <a:t>Appointed Times </a:t>
            </a:r>
            <a:r>
              <a:rPr lang="en-US" sz="2200" b="1" dirty="0">
                <a:ln w="11430"/>
                <a:solidFill>
                  <a:srgbClr val="0070C0"/>
                </a:solidFill>
                <a:effectLst>
                  <a:outerShdw blurRad="50800" dist="39000" dir="5460000" algn="tl">
                    <a:srgbClr val="000000">
                      <a:alpha val="38000"/>
                    </a:srgbClr>
                  </a:outerShdw>
                </a:effectLst>
                <a:latin typeface="Comic Sans MS" pitchFamily="66" charset="0"/>
              </a:rPr>
              <a:t>and Yahuah’s </a:t>
            </a:r>
            <a:r>
              <a:rPr lang="en-US" sz="2200" b="1" cap="none" spc="0" dirty="0">
                <a:ln w="11430"/>
                <a:solidFill>
                  <a:srgbClr val="8E002F"/>
                </a:solidFill>
                <a:effectLst>
                  <a:outerShdw blurRad="50800" dist="39000" dir="5460000" algn="tl">
                    <a:srgbClr val="000000">
                      <a:alpha val="38000"/>
                    </a:srgbClr>
                  </a:outerShdw>
                </a:effectLst>
                <a:latin typeface="Comic Sans MS" pitchFamily="66" charset="0"/>
              </a:rPr>
              <a:t>NEW months.</a:t>
            </a:r>
          </a:p>
        </p:txBody>
      </p:sp>
    </p:spTree>
    <p:extLst>
      <p:ext uri="{BB962C8B-B14F-4D97-AF65-F5344CB8AC3E}">
        <p14:creationId xmlns:p14="http://schemas.microsoft.com/office/powerpoint/2010/main" val="299591909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83" name="TextBox 82"/>
          <p:cNvSpPr txBox="1"/>
          <p:nvPr/>
        </p:nvSpPr>
        <p:spPr>
          <a:xfrm rot="19825262">
            <a:off x="997799" y="1276868"/>
            <a:ext cx="1261705" cy="307777"/>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r>
              <a:rPr lang="en-US" sz="1400" b="1" dirty="0"/>
              <a:t>1450  MOSES</a:t>
            </a:r>
            <a:endParaRPr lang="en-US" b="1" dirty="0"/>
          </a:p>
        </p:txBody>
      </p:sp>
      <p:sp>
        <p:nvSpPr>
          <p:cNvPr id="81" name="TextBox 80"/>
          <p:cNvSpPr txBox="1"/>
          <p:nvPr/>
        </p:nvSpPr>
        <p:spPr>
          <a:xfrm>
            <a:off x="8460740" y="3124200"/>
            <a:ext cx="1597660" cy="369332"/>
          </a:xfrm>
          <a:prstGeom prst="rect">
            <a:avLst/>
          </a:prstGeom>
          <a:solidFill>
            <a:schemeClr val="accent4">
              <a:lumMod val="75000"/>
            </a:schemeClr>
          </a:solidFill>
          <a:scene3d>
            <a:camera prst="orthographicFront"/>
            <a:lightRig rig="threePt" dir="t"/>
          </a:scene3d>
          <a:sp3d>
            <a:bevelT w="152400" h="50800" prst="softRound"/>
          </a:sp3d>
        </p:spPr>
        <p:txBody>
          <a:bodyPr wrap="square" rtlCol="0">
            <a:spAutoFit/>
          </a:bodyPr>
          <a:lstStyle/>
          <a:p>
            <a:pPr algn="r"/>
            <a:r>
              <a:rPr lang="en-US" b="1" dirty="0">
                <a:solidFill>
                  <a:srgbClr val="7030A0"/>
                </a:solidFill>
              </a:rPr>
              <a:t>Hezekiah</a:t>
            </a:r>
            <a:r>
              <a:rPr lang="en-US" b="1" dirty="0">
                <a:solidFill>
                  <a:srgbClr val="8E002F"/>
                </a:solidFill>
              </a:rPr>
              <a:t>  </a:t>
            </a:r>
            <a:r>
              <a:rPr lang="en-US" b="1" dirty="0">
                <a:solidFill>
                  <a:srgbClr val="7030A0"/>
                </a:solidFill>
              </a:rPr>
              <a:t>701</a:t>
            </a:r>
          </a:p>
        </p:txBody>
      </p:sp>
      <p:sp>
        <p:nvSpPr>
          <p:cNvPr id="4" name="Slide Number Placeholder 3"/>
          <p:cNvSpPr>
            <a:spLocks noGrp="1"/>
          </p:cNvSpPr>
          <p:nvPr>
            <p:ph type="sldNum" sz="quarter" idx="12"/>
          </p:nvPr>
        </p:nvSpPr>
        <p:spPr>
          <a:xfrm>
            <a:off x="914400" y="6172200"/>
            <a:ext cx="1117600" cy="381000"/>
          </a:xfrm>
        </p:spPr>
        <p:txBody>
          <a:bodyPr>
            <a:normAutofit fontScale="92500" lnSpcReduction="20000"/>
          </a:bodyPr>
          <a:lstStyle/>
          <a:p>
            <a:fld id="{AA4C6552-42F6-43F2-A3FB-E92E8C09004E}" type="slidenum">
              <a:rPr lang="en-US" sz="2400" smtClean="0"/>
              <a:t>63</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56974075"/>
              </p:ext>
            </p:extLst>
          </p:nvPr>
        </p:nvGraphicFramePr>
        <p:xfrm>
          <a:off x="228600" y="2281175"/>
          <a:ext cx="11734800" cy="457200"/>
        </p:xfrm>
        <a:graphic>
          <a:graphicData uri="http://schemas.openxmlformats.org/drawingml/2006/table">
            <a:tbl>
              <a:tblPr firstRow="1" bandRow="1">
                <a:tableStyleId>{E8B1032C-EA38-4F05-BA0D-38AFFFC7BED3}</a:tableStyleId>
              </a:tblPr>
              <a:tblGrid>
                <a:gridCol w="977900">
                  <a:extLst>
                    <a:ext uri="{9D8B030D-6E8A-4147-A177-3AD203B41FA5}">
                      <a16:colId xmlns:a16="http://schemas.microsoft.com/office/drawing/2014/main" val="20000"/>
                    </a:ext>
                  </a:extLst>
                </a:gridCol>
                <a:gridCol w="977900">
                  <a:extLst>
                    <a:ext uri="{9D8B030D-6E8A-4147-A177-3AD203B41FA5}">
                      <a16:colId xmlns:a16="http://schemas.microsoft.com/office/drawing/2014/main" val="20001"/>
                    </a:ext>
                  </a:extLst>
                </a:gridCol>
                <a:gridCol w="977900">
                  <a:extLst>
                    <a:ext uri="{9D8B030D-6E8A-4147-A177-3AD203B41FA5}">
                      <a16:colId xmlns:a16="http://schemas.microsoft.com/office/drawing/2014/main" val="20002"/>
                    </a:ext>
                  </a:extLst>
                </a:gridCol>
                <a:gridCol w="977900">
                  <a:extLst>
                    <a:ext uri="{9D8B030D-6E8A-4147-A177-3AD203B41FA5}">
                      <a16:colId xmlns:a16="http://schemas.microsoft.com/office/drawing/2014/main" val="20003"/>
                    </a:ext>
                  </a:extLst>
                </a:gridCol>
                <a:gridCol w="977900">
                  <a:extLst>
                    <a:ext uri="{9D8B030D-6E8A-4147-A177-3AD203B41FA5}">
                      <a16:colId xmlns:a16="http://schemas.microsoft.com/office/drawing/2014/main" val="20004"/>
                    </a:ext>
                  </a:extLst>
                </a:gridCol>
                <a:gridCol w="901700">
                  <a:extLst>
                    <a:ext uri="{9D8B030D-6E8A-4147-A177-3AD203B41FA5}">
                      <a16:colId xmlns:a16="http://schemas.microsoft.com/office/drawing/2014/main" val="20005"/>
                    </a:ext>
                  </a:extLst>
                </a:gridCol>
                <a:gridCol w="1054100">
                  <a:extLst>
                    <a:ext uri="{9D8B030D-6E8A-4147-A177-3AD203B41FA5}">
                      <a16:colId xmlns:a16="http://schemas.microsoft.com/office/drawing/2014/main" val="20006"/>
                    </a:ext>
                  </a:extLst>
                </a:gridCol>
                <a:gridCol w="977900">
                  <a:extLst>
                    <a:ext uri="{9D8B030D-6E8A-4147-A177-3AD203B41FA5}">
                      <a16:colId xmlns:a16="http://schemas.microsoft.com/office/drawing/2014/main" val="20007"/>
                    </a:ext>
                  </a:extLst>
                </a:gridCol>
                <a:gridCol w="977900">
                  <a:extLst>
                    <a:ext uri="{9D8B030D-6E8A-4147-A177-3AD203B41FA5}">
                      <a16:colId xmlns:a16="http://schemas.microsoft.com/office/drawing/2014/main" val="20008"/>
                    </a:ext>
                  </a:extLst>
                </a:gridCol>
                <a:gridCol w="977900">
                  <a:extLst>
                    <a:ext uri="{9D8B030D-6E8A-4147-A177-3AD203B41FA5}">
                      <a16:colId xmlns:a16="http://schemas.microsoft.com/office/drawing/2014/main" val="20009"/>
                    </a:ext>
                  </a:extLst>
                </a:gridCol>
                <a:gridCol w="977900">
                  <a:extLst>
                    <a:ext uri="{9D8B030D-6E8A-4147-A177-3AD203B41FA5}">
                      <a16:colId xmlns:a16="http://schemas.microsoft.com/office/drawing/2014/main" val="20010"/>
                    </a:ext>
                  </a:extLst>
                </a:gridCol>
                <a:gridCol w="977900">
                  <a:extLst>
                    <a:ext uri="{9D8B030D-6E8A-4147-A177-3AD203B41FA5}">
                      <a16:colId xmlns:a16="http://schemas.microsoft.com/office/drawing/2014/main" val="20011"/>
                    </a:ext>
                  </a:extLst>
                </a:gridCol>
              </a:tblGrid>
              <a:tr h="45720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cxnSp>
        <p:nvCxnSpPr>
          <p:cNvPr id="6" name="Straight Arrow Connector 5"/>
          <p:cNvCxnSpPr/>
          <p:nvPr/>
        </p:nvCxnSpPr>
        <p:spPr>
          <a:xfrm flipV="1">
            <a:off x="1207625"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18665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9825262">
            <a:off x="2014552" y="1396855"/>
            <a:ext cx="697375" cy="307777"/>
          </a:xfrm>
          <a:prstGeom prst="rect">
            <a:avLst/>
          </a:prstGeom>
          <a:noFill/>
          <a:scene3d>
            <a:camera prst="orthographicFront"/>
            <a:lightRig rig="threePt" dir="t"/>
          </a:scene3d>
          <a:sp3d>
            <a:bevelT/>
          </a:sp3d>
        </p:spPr>
        <p:txBody>
          <a:bodyPr wrap="square" rtlCol="0">
            <a:spAutoFit/>
          </a:bodyPr>
          <a:lstStyle/>
          <a:p>
            <a:r>
              <a:rPr lang="en-US" sz="1400" dirty="0"/>
              <a:t>1350</a:t>
            </a:r>
            <a:endParaRPr lang="en-US" dirty="0"/>
          </a:p>
        </p:txBody>
      </p:sp>
      <p:cxnSp>
        <p:nvCxnSpPr>
          <p:cNvPr id="10" name="Straight Arrow Connector 9"/>
          <p:cNvCxnSpPr/>
          <p:nvPr/>
        </p:nvCxnSpPr>
        <p:spPr>
          <a:xfrm flipV="1">
            <a:off x="315468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139184"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1054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0198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866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058912"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0297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000506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09728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9825262">
            <a:off x="2989913"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1250</a:t>
            </a:r>
            <a:endParaRPr lang="en-US" dirty="0"/>
          </a:p>
        </p:txBody>
      </p:sp>
      <p:sp>
        <p:nvSpPr>
          <p:cNvPr id="20" name="TextBox 19"/>
          <p:cNvSpPr txBox="1"/>
          <p:nvPr/>
        </p:nvSpPr>
        <p:spPr>
          <a:xfrm rot="19825262">
            <a:off x="3978432"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1150</a:t>
            </a:r>
            <a:endParaRPr lang="en-US" dirty="0"/>
          </a:p>
        </p:txBody>
      </p:sp>
      <p:sp>
        <p:nvSpPr>
          <p:cNvPr id="21" name="TextBox 20"/>
          <p:cNvSpPr txBox="1"/>
          <p:nvPr/>
        </p:nvSpPr>
        <p:spPr>
          <a:xfrm rot="19825262">
            <a:off x="4938552"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1050</a:t>
            </a:r>
            <a:endParaRPr lang="en-US" dirty="0"/>
          </a:p>
        </p:txBody>
      </p:sp>
      <p:sp>
        <p:nvSpPr>
          <p:cNvPr id="22" name="TextBox 21"/>
          <p:cNvSpPr txBox="1"/>
          <p:nvPr/>
        </p:nvSpPr>
        <p:spPr>
          <a:xfrm rot="19825262">
            <a:off x="5837712" y="1372625"/>
            <a:ext cx="697375" cy="307777"/>
          </a:xfrm>
          <a:prstGeom prst="rect">
            <a:avLst/>
          </a:prstGeom>
          <a:noFill/>
          <a:scene3d>
            <a:camera prst="orthographicFront"/>
            <a:lightRig rig="threePt" dir="t"/>
          </a:scene3d>
          <a:sp3d>
            <a:bevelT/>
          </a:sp3d>
        </p:spPr>
        <p:txBody>
          <a:bodyPr wrap="square" rtlCol="0">
            <a:spAutoFit/>
          </a:bodyPr>
          <a:lstStyle/>
          <a:p>
            <a:r>
              <a:rPr lang="en-US" sz="1400" dirty="0"/>
              <a:t>950</a:t>
            </a:r>
            <a:endParaRPr lang="en-US" dirty="0"/>
          </a:p>
        </p:txBody>
      </p:sp>
      <p:sp>
        <p:nvSpPr>
          <p:cNvPr id="23" name="TextBox 22"/>
          <p:cNvSpPr txBox="1"/>
          <p:nvPr/>
        </p:nvSpPr>
        <p:spPr>
          <a:xfrm rot="19825262">
            <a:off x="6896892" y="1403105"/>
            <a:ext cx="697375" cy="307777"/>
          </a:xfrm>
          <a:prstGeom prst="rect">
            <a:avLst/>
          </a:prstGeom>
          <a:noFill/>
          <a:scene3d>
            <a:camera prst="orthographicFront"/>
            <a:lightRig rig="threePt" dir="t"/>
          </a:scene3d>
          <a:sp3d>
            <a:bevelT/>
          </a:sp3d>
        </p:spPr>
        <p:txBody>
          <a:bodyPr wrap="square" rtlCol="0">
            <a:spAutoFit/>
          </a:bodyPr>
          <a:lstStyle/>
          <a:p>
            <a:r>
              <a:rPr lang="en-US" sz="1400" dirty="0"/>
              <a:t>850</a:t>
            </a:r>
            <a:endParaRPr lang="en-US" dirty="0"/>
          </a:p>
        </p:txBody>
      </p:sp>
      <p:sp>
        <p:nvSpPr>
          <p:cNvPr id="24" name="TextBox 23"/>
          <p:cNvSpPr txBox="1"/>
          <p:nvPr/>
        </p:nvSpPr>
        <p:spPr>
          <a:xfrm rot="19825262">
            <a:off x="7887492" y="1380245"/>
            <a:ext cx="697375" cy="307777"/>
          </a:xfrm>
          <a:prstGeom prst="rect">
            <a:avLst/>
          </a:prstGeom>
          <a:noFill/>
          <a:scene3d>
            <a:camera prst="orthographicFront"/>
            <a:lightRig rig="threePt" dir="t"/>
          </a:scene3d>
          <a:sp3d>
            <a:bevelT/>
          </a:sp3d>
        </p:spPr>
        <p:txBody>
          <a:bodyPr wrap="square" rtlCol="0">
            <a:spAutoFit/>
          </a:bodyPr>
          <a:lstStyle/>
          <a:p>
            <a:r>
              <a:rPr lang="en-US" sz="1400" dirty="0"/>
              <a:t>750</a:t>
            </a:r>
            <a:endParaRPr lang="en-US" dirty="0"/>
          </a:p>
        </p:txBody>
      </p:sp>
      <p:sp>
        <p:nvSpPr>
          <p:cNvPr id="25" name="TextBox 24"/>
          <p:cNvSpPr txBox="1"/>
          <p:nvPr/>
        </p:nvSpPr>
        <p:spPr>
          <a:xfrm rot="19825262">
            <a:off x="8849693" y="1405697"/>
            <a:ext cx="697375" cy="307777"/>
          </a:xfrm>
          <a:prstGeom prst="rect">
            <a:avLst/>
          </a:prstGeom>
          <a:noFill/>
          <a:scene3d>
            <a:camera prst="orthographicFront"/>
            <a:lightRig rig="threePt" dir="t"/>
          </a:scene3d>
          <a:sp3d>
            <a:bevelT/>
          </a:sp3d>
        </p:spPr>
        <p:txBody>
          <a:bodyPr wrap="square" rtlCol="0">
            <a:spAutoFit/>
          </a:bodyPr>
          <a:lstStyle/>
          <a:p>
            <a:r>
              <a:rPr lang="en-US" sz="1400" dirty="0"/>
              <a:t>650</a:t>
            </a:r>
            <a:endParaRPr lang="en-US" dirty="0"/>
          </a:p>
        </p:txBody>
      </p:sp>
      <p:sp>
        <p:nvSpPr>
          <p:cNvPr id="26" name="TextBox 25"/>
          <p:cNvSpPr txBox="1"/>
          <p:nvPr/>
        </p:nvSpPr>
        <p:spPr>
          <a:xfrm rot="19825262">
            <a:off x="9832673" y="1375217"/>
            <a:ext cx="697375" cy="307777"/>
          </a:xfrm>
          <a:prstGeom prst="rect">
            <a:avLst/>
          </a:prstGeom>
          <a:noFill/>
          <a:scene3d>
            <a:camera prst="orthographicFront"/>
            <a:lightRig rig="threePt" dir="t"/>
          </a:scene3d>
          <a:sp3d>
            <a:bevelT/>
          </a:sp3d>
        </p:spPr>
        <p:txBody>
          <a:bodyPr wrap="square" rtlCol="0">
            <a:spAutoFit/>
          </a:bodyPr>
          <a:lstStyle/>
          <a:p>
            <a:r>
              <a:rPr lang="en-US" sz="1400" dirty="0"/>
              <a:t>550</a:t>
            </a:r>
            <a:endParaRPr lang="en-US" dirty="0"/>
          </a:p>
        </p:txBody>
      </p:sp>
      <p:sp>
        <p:nvSpPr>
          <p:cNvPr id="27" name="TextBox 26"/>
          <p:cNvSpPr txBox="1"/>
          <p:nvPr/>
        </p:nvSpPr>
        <p:spPr>
          <a:xfrm rot="19825262">
            <a:off x="10775472" y="1387865"/>
            <a:ext cx="697375" cy="307777"/>
          </a:xfrm>
          <a:prstGeom prst="rect">
            <a:avLst/>
          </a:prstGeom>
          <a:noFill/>
          <a:scene3d>
            <a:camera prst="orthographicFront"/>
            <a:lightRig rig="threePt" dir="t"/>
          </a:scene3d>
          <a:sp3d>
            <a:bevelT/>
          </a:sp3d>
        </p:spPr>
        <p:txBody>
          <a:bodyPr wrap="square" rtlCol="0">
            <a:spAutoFit/>
          </a:bodyPr>
          <a:lstStyle/>
          <a:p>
            <a:r>
              <a:rPr lang="en-US" sz="1400" dirty="0"/>
              <a:t>450</a:t>
            </a:r>
            <a:endParaRPr lang="en-US" dirty="0"/>
          </a:p>
        </p:txBody>
      </p:sp>
      <p:sp>
        <p:nvSpPr>
          <p:cNvPr id="29" name="TextBox 28"/>
          <p:cNvSpPr txBox="1"/>
          <p:nvPr/>
        </p:nvSpPr>
        <p:spPr>
          <a:xfrm rot="19825262">
            <a:off x="3337010" y="3529705"/>
            <a:ext cx="1719931" cy="369332"/>
          </a:xfrm>
          <a:prstGeom prst="rect">
            <a:avLst/>
          </a:prstGeom>
          <a:noFill/>
          <a:scene3d>
            <a:camera prst="orthographicFront"/>
            <a:lightRig rig="threePt" dir="t"/>
          </a:scene3d>
          <a:sp3d>
            <a:bevelT/>
          </a:sp3d>
        </p:spPr>
        <p:txBody>
          <a:bodyPr wrap="square" rtlCol="0">
            <a:spAutoFit/>
          </a:bodyPr>
          <a:lstStyle/>
          <a:p>
            <a:pPr algn="r"/>
            <a:r>
              <a:rPr lang="en-US" dirty="0"/>
              <a:t>King Saul 1062</a:t>
            </a:r>
          </a:p>
        </p:txBody>
      </p:sp>
      <p:sp>
        <p:nvSpPr>
          <p:cNvPr id="31" name="TextBox 30"/>
          <p:cNvSpPr txBox="1"/>
          <p:nvPr/>
        </p:nvSpPr>
        <p:spPr>
          <a:xfrm rot="19825262">
            <a:off x="3537914" y="3928861"/>
            <a:ext cx="1991865" cy="381000"/>
          </a:xfrm>
          <a:prstGeom prst="rect">
            <a:avLst/>
          </a:prstGeom>
          <a:noFill/>
          <a:scene3d>
            <a:camera prst="orthographicFront"/>
            <a:lightRig rig="threePt" dir="t"/>
          </a:scene3d>
          <a:sp3d>
            <a:bevelT/>
          </a:sp3d>
        </p:spPr>
        <p:txBody>
          <a:bodyPr wrap="square" rtlCol="0">
            <a:spAutoFit/>
          </a:bodyPr>
          <a:lstStyle/>
          <a:p>
            <a:pPr algn="r"/>
            <a:r>
              <a:rPr lang="en-US" dirty="0"/>
              <a:t>King David  1030</a:t>
            </a:r>
          </a:p>
        </p:txBody>
      </p:sp>
      <p:sp>
        <p:nvSpPr>
          <p:cNvPr id="33" name="TextBox 32"/>
          <p:cNvSpPr txBox="1"/>
          <p:nvPr/>
        </p:nvSpPr>
        <p:spPr>
          <a:xfrm rot="19825262">
            <a:off x="3449777" y="4400248"/>
            <a:ext cx="2245093" cy="381000"/>
          </a:xfrm>
          <a:prstGeom prst="rect">
            <a:avLst/>
          </a:prstGeom>
          <a:noFill/>
          <a:scene3d>
            <a:camera prst="orthographicFront"/>
            <a:lightRig rig="threePt" dir="t"/>
          </a:scene3d>
          <a:sp3d>
            <a:bevelT/>
          </a:sp3d>
        </p:spPr>
        <p:txBody>
          <a:bodyPr wrap="square" rtlCol="0">
            <a:spAutoFit/>
          </a:bodyPr>
          <a:lstStyle/>
          <a:p>
            <a:pPr algn="r"/>
            <a:r>
              <a:rPr lang="en-US" dirty="0"/>
              <a:t>King Solomon  1015</a:t>
            </a:r>
          </a:p>
        </p:txBody>
      </p:sp>
      <p:sp>
        <p:nvSpPr>
          <p:cNvPr id="39" name="TextBox 38"/>
          <p:cNvSpPr txBox="1"/>
          <p:nvPr/>
        </p:nvSpPr>
        <p:spPr>
          <a:xfrm rot="19825262">
            <a:off x="6478140" y="3805709"/>
            <a:ext cx="1407511" cy="369332"/>
          </a:xfrm>
          <a:prstGeom prst="rect">
            <a:avLst/>
          </a:prstGeom>
          <a:noFill/>
          <a:scene3d>
            <a:camera prst="orthographicFront"/>
            <a:lightRig rig="threePt" dir="t"/>
          </a:scene3d>
          <a:sp3d>
            <a:bevelT/>
          </a:sp3d>
        </p:spPr>
        <p:txBody>
          <a:bodyPr wrap="square" rtlCol="0">
            <a:spAutoFit/>
          </a:bodyPr>
          <a:lstStyle/>
          <a:p>
            <a:pPr algn="r"/>
            <a:r>
              <a:rPr lang="en-US" dirty="0"/>
              <a:t>Amos  787</a:t>
            </a:r>
          </a:p>
        </p:txBody>
      </p:sp>
      <p:sp>
        <p:nvSpPr>
          <p:cNvPr id="41" name="TextBox 40"/>
          <p:cNvSpPr txBox="1"/>
          <p:nvPr/>
        </p:nvSpPr>
        <p:spPr>
          <a:xfrm rot="19825262">
            <a:off x="6186648" y="4225101"/>
            <a:ext cx="1910874" cy="381000"/>
          </a:xfrm>
          <a:prstGeom prst="rect">
            <a:avLst/>
          </a:prstGeom>
          <a:noFill/>
          <a:scene3d>
            <a:camera prst="orthographicFront"/>
            <a:lightRig rig="threePt" dir="t"/>
          </a:scene3d>
          <a:sp3d>
            <a:bevelT/>
          </a:sp3d>
        </p:spPr>
        <p:txBody>
          <a:bodyPr wrap="square" rtlCol="0">
            <a:spAutoFit/>
          </a:bodyPr>
          <a:lstStyle/>
          <a:p>
            <a:pPr algn="r"/>
            <a:r>
              <a:rPr lang="en-US" dirty="0"/>
              <a:t>Hosea  785</a:t>
            </a:r>
          </a:p>
        </p:txBody>
      </p:sp>
      <p:sp>
        <p:nvSpPr>
          <p:cNvPr id="43" name="TextBox 42"/>
          <p:cNvSpPr txBox="1"/>
          <p:nvPr/>
        </p:nvSpPr>
        <p:spPr>
          <a:xfrm rot="19825262">
            <a:off x="6727747" y="4624271"/>
            <a:ext cx="1505949" cy="381000"/>
          </a:xfrm>
          <a:prstGeom prst="rect">
            <a:avLst/>
          </a:prstGeom>
          <a:noFill/>
          <a:scene3d>
            <a:camera prst="orthographicFront"/>
            <a:lightRig rig="threePt" dir="t"/>
          </a:scene3d>
          <a:sp3d>
            <a:bevelT/>
          </a:sp3d>
        </p:spPr>
        <p:txBody>
          <a:bodyPr wrap="square" rtlCol="0">
            <a:spAutoFit/>
          </a:bodyPr>
          <a:lstStyle/>
          <a:p>
            <a:pPr algn="r"/>
            <a:r>
              <a:rPr lang="en-US" dirty="0"/>
              <a:t>Isaiah  760</a:t>
            </a:r>
          </a:p>
        </p:txBody>
      </p:sp>
      <p:sp>
        <p:nvSpPr>
          <p:cNvPr id="45" name="TextBox 44"/>
          <p:cNvSpPr txBox="1"/>
          <p:nvPr/>
        </p:nvSpPr>
        <p:spPr>
          <a:xfrm rot="19825262">
            <a:off x="6607156" y="4839605"/>
            <a:ext cx="2069673" cy="381000"/>
          </a:xfrm>
          <a:prstGeom prst="rect">
            <a:avLst/>
          </a:prstGeom>
          <a:noFill/>
          <a:scene3d>
            <a:camera prst="orthographicFront"/>
            <a:lightRig rig="threePt" dir="t"/>
          </a:scene3d>
          <a:sp3d>
            <a:bevelT/>
          </a:sp3d>
        </p:spPr>
        <p:txBody>
          <a:bodyPr wrap="square" rtlCol="0">
            <a:spAutoFit/>
          </a:bodyPr>
          <a:lstStyle/>
          <a:p>
            <a:pPr algn="r"/>
            <a:r>
              <a:rPr lang="en-US" dirty="0"/>
              <a:t>Hezekiah  726</a:t>
            </a:r>
          </a:p>
        </p:txBody>
      </p:sp>
      <p:sp>
        <p:nvSpPr>
          <p:cNvPr id="47" name="TextBox 46"/>
          <p:cNvSpPr txBox="1"/>
          <p:nvPr/>
        </p:nvSpPr>
        <p:spPr>
          <a:xfrm rot="19825262">
            <a:off x="8146967" y="837956"/>
            <a:ext cx="1526250" cy="381000"/>
          </a:xfrm>
          <a:prstGeom prst="rect">
            <a:avLst/>
          </a:prstGeom>
          <a:noFill/>
          <a:scene3d>
            <a:camera prst="orthographicFront"/>
            <a:lightRig rig="threePt" dir="t"/>
          </a:scene3d>
          <a:sp3d>
            <a:bevelT/>
          </a:sp3d>
        </p:spPr>
        <p:txBody>
          <a:bodyPr wrap="square" rtlCol="0">
            <a:spAutoFit/>
          </a:bodyPr>
          <a:lstStyle/>
          <a:p>
            <a:pPr algn="r"/>
            <a:r>
              <a:rPr lang="en-US" b="1" dirty="0">
                <a:ln>
                  <a:solidFill>
                    <a:schemeClr val="tx1"/>
                  </a:solidFill>
                </a:ln>
                <a:solidFill>
                  <a:srgbClr val="ACDED8"/>
                </a:solidFill>
              </a:rPr>
              <a:t>701 Sundial</a:t>
            </a:r>
          </a:p>
        </p:txBody>
      </p:sp>
      <p:sp>
        <p:nvSpPr>
          <p:cNvPr id="57" name="TextBox 56"/>
          <p:cNvSpPr txBox="1"/>
          <p:nvPr/>
        </p:nvSpPr>
        <p:spPr>
          <a:xfrm rot="19825262">
            <a:off x="7994394" y="543293"/>
            <a:ext cx="1500295" cy="369332"/>
          </a:xfrm>
          <a:prstGeom prst="rect">
            <a:avLst/>
          </a:prstGeom>
          <a:noFill/>
          <a:scene3d>
            <a:camera prst="orthographicFront"/>
            <a:lightRig rig="threePt" dir="t"/>
          </a:scene3d>
          <a:sp3d>
            <a:bevelT/>
          </a:sp3d>
        </p:spPr>
        <p:txBody>
          <a:bodyPr wrap="square" rtlCol="0">
            <a:spAutoFit/>
          </a:bodyPr>
          <a:lstStyle/>
          <a:p>
            <a:pPr algn="r"/>
            <a:r>
              <a:rPr lang="en-US" b="1" dirty="0">
                <a:solidFill>
                  <a:schemeClr val="accent4">
                    <a:lumMod val="40000"/>
                    <a:lumOff val="60000"/>
                  </a:schemeClr>
                </a:solidFill>
              </a:rPr>
              <a:t>721 Assyria</a:t>
            </a:r>
          </a:p>
        </p:txBody>
      </p:sp>
      <p:sp>
        <p:nvSpPr>
          <p:cNvPr id="59" name="TextBox 58"/>
          <p:cNvSpPr txBox="1"/>
          <p:nvPr/>
        </p:nvSpPr>
        <p:spPr>
          <a:xfrm rot="19825262">
            <a:off x="9274345" y="486021"/>
            <a:ext cx="1453064" cy="369332"/>
          </a:xfrm>
          <a:prstGeom prst="rect">
            <a:avLst/>
          </a:prstGeom>
          <a:noFill/>
          <a:scene3d>
            <a:camera prst="orthographicFront"/>
            <a:lightRig rig="threePt" dir="t"/>
          </a:scene3d>
          <a:sp3d>
            <a:bevelT/>
          </a:sp3d>
        </p:spPr>
        <p:txBody>
          <a:bodyPr wrap="square" rtlCol="0">
            <a:spAutoFit/>
          </a:bodyPr>
          <a:lstStyle/>
          <a:p>
            <a:pPr algn="r"/>
            <a:r>
              <a:rPr lang="en-US" b="1" dirty="0">
                <a:solidFill>
                  <a:schemeClr val="accent4">
                    <a:lumMod val="40000"/>
                    <a:lumOff val="60000"/>
                  </a:schemeClr>
                </a:solidFill>
              </a:rPr>
              <a:t>606 Babylon</a:t>
            </a:r>
          </a:p>
        </p:txBody>
      </p:sp>
      <p:sp>
        <p:nvSpPr>
          <p:cNvPr id="34" name="Rectangle 33"/>
          <p:cNvSpPr/>
          <p:nvPr/>
        </p:nvSpPr>
        <p:spPr>
          <a:xfrm>
            <a:off x="228600" y="2286000"/>
            <a:ext cx="45720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800600" y="2286000"/>
            <a:ext cx="4572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V="1">
            <a:off x="4800600" y="2286000"/>
            <a:ext cx="0" cy="9906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rot="19825262">
            <a:off x="3653906" y="4717849"/>
            <a:ext cx="2193833" cy="381000"/>
          </a:xfrm>
          <a:prstGeom prst="rect">
            <a:avLst/>
          </a:prstGeom>
          <a:noFill/>
          <a:scene3d>
            <a:camera prst="orthographicFront"/>
            <a:lightRig rig="threePt" dir="t"/>
          </a:scene3d>
          <a:sp3d>
            <a:bevelT/>
          </a:sp3d>
        </p:spPr>
        <p:txBody>
          <a:bodyPr wrap="square" rtlCol="0">
            <a:spAutoFit/>
          </a:bodyPr>
          <a:lstStyle/>
          <a:p>
            <a:pPr algn="r"/>
            <a:r>
              <a:rPr lang="en-US" dirty="0"/>
              <a:t>King Solomon  1004</a:t>
            </a:r>
          </a:p>
        </p:txBody>
      </p:sp>
      <p:sp>
        <p:nvSpPr>
          <p:cNvPr id="70" name="Rectangle 69"/>
          <p:cNvSpPr/>
          <p:nvPr/>
        </p:nvSpPr>
        <p:spPr>
          <a:xfrm>
            <a:off x="5257800" y="2286000"/>
            <a:ext cx="1524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410200" y="2286000"/>
            <a:ext cx="1524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V="1">
            <a:off x="5410200" y="2286000"/>
            <a:ext cx="0" cy="172593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25780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2" name="Title 1"/>
          <p:cNvSpPr>
            <a:spLocks noGrp="1"/>
          </p:cNvSpPr>
          <p:nvPr>
            <p:ph type="ctrTitle"/>
          </p:nvPr>
        </p:nvSpPr>
        <p:spPr>
          <a:xfrm>
            <a:off x="1524000" y="-152400"/>
            <a:ext cx="7467600" cy="1104900"/>
          </a:xfrm>
        </p:spPr>
        <p:txBody>
          <a:bodyPr>
            <a:normAutofit/>
            <a:scene3d>
              <a:camera prst="orthographicFront"/>
              <a:lightRig rig="threePt" dir="t"/>
            </a:scene3d>
            <a:sp3d extrusionH="57150">
              <a:bevelT h="25400" prst="softRound"/>
            </a:sp3d>
          </a:bodyPr>
          <a:lstStyle/>
          <a:p>
            <a:r>
              <a:rPr lang="en-US" cap="none" dirty="0">
                <a:ln>
                  <a:solidFill>
                    <a:srgbClr val="FFC1C1"/>
                  </a:solidFill>
                </a:ln>
                <a:solidFill>
                  <a:srgbClr val="7030A0"/>
                </a:solidFill>
                <a:latin typeface="Matura MT Script Capitals" pitchFamily="66" charset="0"/>
              </a:rPr>
              <a:t>King Hezekiah &amp; Sundial</a:t>
            </a:r>
            <a:r>
              <a:rPr lang="en-US" cap="none" dirty="0">
                <a:ln>
                  <a:solidFill>
                    <a:srgbClr val="FFC1C1"/>
                  </a:solidFill>
                </a:ln>
                <a:solidFill>
                  <a:srgbClr val="0070C0"/>
                </a:solidFill>
                <a:latin typeface="Matura MT Script Capitals" pitchFamily="66" charset="0"/>
              </a:rPr>
              <a:t> </a:t>
            </a:r>
            <a:endParaRPr lang="en-US" dirty="0">
              <a:ln>
                <a:solidFill>
                  <a:srgbClr val="FFC1C1"/>
                </a:solidFill>
              </a:ln>
              <a:solidFill>
                <a:srgbClr val="0070C0"/>
              </a:solidFill>
              <a:latin typeface="Matura MT Script Capitals" pitchFamily="66" charset="0"/>
            </a:endParaRPr>
          </a:p>
        </p:txBody>
      </p:sp>
      <p:sp>
        <p:nvSpPr>
          <p:cNvPr id="73" name="Rectangle 72"/>
          <p:cNvSpPr/>
          <p:nvPr/>
        </p:nvSpPr>
        <p:spPr>
          <a:xfrm>
            <a:off x="3285626" y="6019800"/>
            <a:ext cx="8753974" cy="707886"/>
          </a:xfrm>
          <a:prstGeom prst="rect">
            <a:avLst/>
          </a:prstGeom>
          <a:noFill/>
        </p:spPr>
        <p:txBody>
          <a:bodyPr wrap="square" lIns="91440" tIns="45720" rIns="91440" bIns="45720">
            <a:spAutoFit/>
          </a:bodyPr>
          <a:lstStyle/>
          <a:p>
            <a:pPr algn="ctr"/>
            <a:r>
              <a:rPr lang="en-US" sz="4000" b="1" cap="none" spc="0" dirty="0">
                <a:ln w="1905"/>
                <a:solidFill>
                  <a:schemeClr val="accent2">
                    <a:lumMod val="20000"/>
                    <a:lumOff val="80000"/>
                  </a:schemeClr>
                </a:solidFill>
                <a:effectLst>
                  <a:innerShdw blurRad="69850" dist="43180" dir="5400000">
                    <a:srgbClr val="000000">
                      <a:alpha val="65000"/>
                    </a:srgbClr>
                  </a:innerShdw>
                </a:effectLst>
              </a:rPr>
              <a:t>Moses to King </a:t>
            </a:r>
            <a:r>
              <a:rPr lang="en-US" sz="4000" b="1" dirty="0">
                <a:ln w="1905"/>
                <a:solidFill>
                  <a:schemeClr val="accent2">
                    <a:lumMod val="20000"/>
                    <a:lumOff val="80000"/>
                  </a:schemeClr>
                </a:solidFill>
                <a:effectLst>
                  <a:innerShdw blurRad="69850" dist="43180" dir="5400000">
                    <a:srgbClr val="000000">
                      <a:alpha val="65000"/>
                    </a:srgbClr>
                  </a:innerShdw>
                </a:effectLst>
              </a:rPr>
              <a:t>Hezek</a:t>
            </a:r>
            <a:r>
              <a:rPr lang="en-US" sz="4000" b="1" cap="none" spc="0" dirty="0">
                <a:ln w="1905"/>
                <a:solidFill>
                  <a:schemeClr val="accent2">
                    <a:lumMod val="20000"/>
                    <a:lumOff val="80000"/>
                  </a:schemeClr>
                </a:solidFill>
                <a:effectLst>
                  <a:innerShdw blurRad="69850" dist="43180" dir="5400000">
                    <a:srgbClr val="000000">
                      <a:alpha val="65000"/>
                    </a:srgbClr>
                  </a:innerShdw>
                </a:effectLst>
              </a:rPr>
              <a:t>iah ~ </a:t>
            </a:r>
            <a:r>
              <a:rPr lang="en-US" sz="4000" b="1" cap="none" spc="0" dirty="0">
                <a:ln w="1905"/>
                <a:solidFill>
                  <a:srgbClr val="CCFF33"/>
                </a:solidFill>
                <a:effectLst>
                  <a:innerShdw blurRad="69850" dist="43180" dir="5400000">
                    <a:srgbClr val="000000">
                      <a:alpha val="65000"/>
                    </a:srgbClr>
                  </a:innerShdw>
                </a:effectLst>
              </a:rPr>
              <a:t>750 Years</a:t>
            </a:r>
          </a:p>
        </p:txBody>
      </p:sp>
      <p:sp>
        <p:nvSpPr>
          <p:cNvPr id="74" name="Rectangle 73"/>
          <p:cNvSpPr/>
          <p:nvPr/>
        </p:nvSpPr>
        <p:spPr>
          <a:xfrm>
            <a:off x="314118" y="2968063"/>
            <a:ext cx="3570208"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r>
              <a:rPr lang="en-US" sz="3600" b="1" cap="none" spc="150" dirty="0">
                <a:ln w="11430"/>
                <a:solidFill>
                  <a:srgbClr val="0070C0"/>
                </a:solidFill>
                <a:effectLst>
                  <a:outerShdw blurRad="25400" algn="tl" rotWithShape="0">
                    <a:srgbClr val="000000">
                      <a:alpha val="43000"/>
                    </a:srgbClr>
                  </a:outerShdw>
                </a:effectLst>
              </a:rPr>
              <a:t>13)  2 Chron 31:3</a:t>
            </a:r>
          </a:p>
        </p:txBody>
      </p:sp>
      <p:sp>
        <p:nvSpPr>
          <p:cNvPr id="75" name="TextBox 74"/>
          <p:cNvSpPr txBox="1"/>
          <p:nvPr/>
        </p:nvSpPr>
        <p:spPr>
          <a:xfrm rot="19825262">
            <a:off x="5043394" y="3887295"/>
            <a:ext cx="1761708" cy="381000"/>
          </a:xfrm>
          <a:prstGeom prst="rect">
            <a:avLst/>
          </a:prstGeom>
          <a:noFill/>
          <a:scene3d>
            <a:camera prst="orthographicFront"/>
            <a:lightRig rig="threePt" dir="t"/>
          </a:scene3d>
          <a:sp3d>
            <a:bevelT/>
          </a:sp3d>
        </p:spPr>
        <p:txBody>
          <a:bodyPr wrap="square" rtlCol="0">
            <a:spAutoFit/>
          </a:bodyPr>
          <a:lstStyle/>
          <a:p>
            <a:pPr algn="r"/>
            <a:r>
              <a:rPr lang="en-US" dirty="0"/>
              <a:t>Elisha  895</a:t>
            </a:r>
          </a:p>
        </p:txBody>
      </p:sp>
      <p:sp>
        <p:nvSpPr>
          <p:cNvPr id="76" name="Rectangle 75"/>
          <p:cNvSpPr/>
          <p:nvPr/>
        </p:nvSpPr>
        <p:spPr>
          <a:xfrm>
            <a:off x="5562600" y="2286000"/>
            <a:ext cx="985520" cy="452094"/>
          </a:xfrm>
          <a:prstGeom prst="rect">
            <a:avLst/>
          </a:prstGeom>
          <a:solidFill>
            <a:srgbClr val="B83D68"/>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p:cNvCxnSpPr/>
          <p:nvPr/>
        </p:nvCxnSpPr>
        <p:spPr>
          <a:xfrm flipV="1">
            <a:off x="5562600" y="2286000"/>
            <a:ext cx="0" cy="20574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6553199" y="2286000"/>
            <a:ext cx="1109413"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flipV="1">
            <a:off x="654812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7677150" y="2286000"/>
            <a:ext cx="1524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7848600" y="2286000"/>
            <a:ext cx="1270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8001000" y="2286000"/>
            <a:ext cx="39624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2" descr="F:\Moon-Month Study July 2016\Moon Art for PPT\hezekiah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52" y="38525"/>
            <a:ext cx="1259729" cy="1532302"/>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63" name="Rectangle 62"/>
          <p:cNvSpPr/>
          <p:nvPr/>
        </p:nvSpPr>
        <p:spPr>
          <a:xfrm>
            <a:off x="8407400" y="2286000"/>
            <a:ext cx="172720" cy="452094"/>
          </a:xfrm>
          <a:prstGeom prst="rect">
            <a:avLst/>
          </a:prstGeom>
          <a:solidFill>
            <a:srgbClr val="92D05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p:nvPr/>
        </p:nvCxnSpPr>
        <p:spPr>
          <a:xfrm flipV="1">
            <a:off x="8465820" y="1104900"/>
            <a:ext cx="0" cy="1863163"/>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8580120" y="1414133"/>
            <a:ext cx="0" cy="1757671"/>
          </a:xfrm>
          <a:prstGeom prst="straightConnector1">
            <a:avLst/>
          </a:prstGeom>
          <a:ln w="38100">
            <a:solidFill>
              <a:srgbClr val="FFC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8763000" y="3544431"/>
            <a:ext cx="3129508" cy="224676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F8F8F8"/>
                </a:solidFill>
                <a:effectLst>
                  <a:glow rad="101600">
                    <a:schemeClr val="accent5">
                      <a:satMod val="175000"/>
                      <a:alpha val="40000"/>
                    </a:schemeClr>
                  </a:glow>
                  <a:outerShdw blurRad="25400" algn="tl" rotWithShape="0">
                    <a:srgbClr val="000000">
                      <a:alpha val="43000"/>
                    </a:srgbClr>
                  </a:outerShdw>
                </a:effectLst>
              </a:rPr>
              <a:t>Assyria scattered the 10 northern tribes of Israel about 20 years before.</a:t>
            </a:r>
          </a:p>
        </p:txBody>
      </p:sp>
      <p:sp>
        <p:nvSpPr>
          <p:cNvPr id="82" name="Rectangle 81"/>
          <p:cNvSpPr/>
          <p:nvPr/>
        </p:nvSpPr>
        <p:spPr>
          <a:xfrm>
            <a:off x="8605229" y="2286000"/>
            <a:ext cx="3327692"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p:cNvCxnSpPr/>
          <p:nvPr/>
        </p:nvCxnSpPr>
        <p:spPr>
          <a:xfrm flipV="1">
            <a:off x="9530539" y="1104901"/>
            <a:ext cx="0" cy="1845296"/>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767080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7830820" y="2286000"/>
            <a:ext cx="0" cy="16331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7979410" y="2286000"/>
            <a:ext cx="0" cy="21336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8390417" y="2286000"/>
            <a:ext cx="0" cy="2203476"/>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39152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77600" y="6248400"/>
            <a:ext cx="711200" cy="381000"/>
          </a:xfrm>
        </p:spPr>
        <p:txBody>
          <a:bodyPr/>
          <a:lstStyle/>
          <a:p>
            <a:fld id="{AA4C6552-42F6-43F2-A3FB-E92E8C09004E}" type="slidenum">
              <a:rPr lang="en-US" sz="1800" smtClean="0">
                <a:solidFill>
                  <a:schemeClr val="accent4">
                    <a:lumMod val="20000"/>
                    <a:lumOff val="80000"/>
                  </a:schemeClr>
                </a:solidFill>
              </a:rPr>
              <a:t>64</a:t>
            </a:fld>
            <a:endParaRPr lang="en-US" dirty="0">
              <a:solidFill>
                <a:schemeClr val="accent4">
                  <a:lumMod val="20000"/>
                  <a:lumOff val="80000"/>
                </a:schemeClr>
              </a:solidFill>
            </a:endParaRPr>
          </a:p>
        </p:txBody>
      </p:sp>
      <p:sp>
        <p:nvSpPr>
          <p:cNvPr id="3" name="Title 1"/>
          <p:cNvSpPr txBox="1">
            <a:spLocks/>
          </p:cNvSpPr>
          <p:nvPr/>
        </p:nvSpPr>
        <p:spPr>
          <a:xfrm>
            <a:off x="304800" y="5826562"/>
            <a:ext cx="9220200" cy="723900"/>
          </a:xfrm>
          <a:prstGeom prst="rect">
            <a:avLst/>
          </a:prstGeom>
          <a:gradFill>
            <a:gsLst>
              <a:gs pos="0">
                <a:srgbClr val="FFEFD1"/>
              </a:gs>
              <a:gs pos="83000">
                <a:srgbClr val="F0EBD5">
                  <a:lumMod val="0"/>
                  <a:lumOff val="100000"/>
                </a:srgbClr>
              </a:gs>
              <a:gs pos="100000">
                <a:srgbClr val="D1C39F"/>
              </a:gs>
            </a:gsLst>
            <a:lin ang="5400000" scaled="0"/>
          </a:gradFill>
          <a:scene3d>
            <a:camera prst="orthographicFront"/>
            <a:lightRig rig="flat" dir="tl">
              <a:rot lat="0" lon="0" rev="6600000"/>
            </a:lightRig>
          </a:scene3d>
          <a:sp3d>
            <a:bevelT/>
          </a:sp3d>
        </p:spPr>
        <p:txBody>
          <a:bodyPr vert="horz" anchor="ctr">
            <a:noAutofit/>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7030A0"/>
                  </a:solidFill>
                </a:ln>
                <a:solidFill>
                  <a:srgbClr val="7030A0"/>
                </a:solidFill>
                <a:effectLst>
                  <a:outerShdw blurRad="50800" dist="39000" dir="5460000" algn="tl">
                    <a:srgbClr val="000000">
                      <a:alpha val="38000"/>
                    </a:srgbClr>
                  </a:outerShdw>
                </a:effectLst>
              </a:rPr>
              <a:t>King  Hezekiah’s Sundial  Miracle</a:t>
            </a:r>
            <a:endParaRPr lang="en-US" sz="4000" b="1" dirty="0">
              <a:ln w="11430"/>
              <a:solidFill>
                <a:srgbClr val="0070C0"/>
              </a:solidFill>
              <a:effectLst>
                <a:outerShdw blurRad="50800" dist="39000" dir="5460000" algn="tl">
                  <a:srgbClr val="000000">
                    <a:alpha val="38000"/>
                  </a:srgbClr>
                </a:outerShdw>
              </a:effectLst>
            </a:endParaRPr>
          </a:p>
        </p:txBody>
      </p:sp>
      <p:pic>
        <p:nvPicPr>
          <p:cNvPr id="4" name="Picture 2" descr="F:\Moon-Month Study July 2016\Moon Art for PPT\hezekiah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127197" y="381000"/>
            <a:ext cx="2461846" cy="2951377"/>
          </a:xfrm>
          <a:prstGeom prst="ellipse">
            <a:avLst/>
          </a:prstGeom>
          <a:ln w="190500" cap="rnd">
            <a:solidFill>
              <a:srgbClr val="F3EBF9"/>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9144000" y="3657600"/>
            <a:ext cx="2438400" cy="1692771"/>
          </a:xfrm>
          <a:prstGeom prst="rect">
            <a:avLst/>
          </a:prstGeom>
          <a:solidFill>
            <a:srgbClr val="F3EBF9"/>
          </a:solidFill>
          <a:ln w="57150">
            <a:solidFill>
              <a:srgbClr val="7030A0"/>
            </a:solidFill>
          </a:ln>
          <a:scene3d>
            <a:camera prst="orthographicFront"/>
            <a:lightRig rig="flat" dir="tl">
              <a:rot lat="0" lon="0" rev="6600000"/>
            </a:lightRig>
          </a:scene3d>
          <a:sp3d>
            <a:bevel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600" b="1" cap="none" spc="0" dirty="0">
                <a:ln w="11430"/>
                <a:solidFill>
                  <a:srgbClr val="7030A0"/>
                </a:solidFill>
                <a:effectLst>
                  <a:outerShdw blurRad="50800" dist="39000" dir="5460000" algn="tl">
                    <a:srgbClr val="000000">
                      <a:alpha val="38000"/>
                    </a:srgbClr>
                  </a:outerShdw>
                </a:effectLst>
                <a:latin typeface="Comic Sans MS" pitchFamily="66" charset="0"/>
              </a:rPr>
              <a:t>This is an extremely important</a:t>
            </a:r>
            <a:br>
              <a:rPr lang="en-US" sz="2600" b="1" cap="none" spc="0" dirty="0">
                <a:ln w="11430"/>
                <a:solidFill>
                  <a:srgbClr val="7030A0"/>
                </a:solidFill>
                <a:effectLst>
                  <a:outerShdw blurRad="50800" dist="39000" dir="5460000" algn="tl">
                    <a:srgbClr val="000000">
                      <a:alpha val="38000"/>
                    </a:srgbClr>
                  </a:outerShdw>
                </a:effectLst>
                <a:latin typeface="Comic Sans MS" pitchFamily="66" charset="0"/>
              </a:rPr>
            </a:br>
            <a:r>
              <a:rPr lang="en-US" sz="2600" b="1" cap="none" spc="0" dirty="0">
                <a:ln w="11430"/>
                <a:solidFill>
                  <a:srgbClr val="7030A0"/>
                </a:solidFill>
                <a:effectLst>
                  <a:outerShdw blurRad="50800" dist="39000" dir="5460000" algn="tl">
                    <a:srgbClr val="000000">
                      <a:alpha val="38000"/>
                    </a:srgbClr>
                  </a:outerShdw>
                </a:effectLst>
                <a:latin typeface="Comic Sans MS" pitchFamily="66" charset="0"/>
              </a:rPr>
              <a:t>event!</a:t>
            </a:r>
          </a:p>
        </p:txBody>
      </p:sp>
      <p:sp>
        <p:nvSpPr>
          <p:cNvPr id="6" name="Title 1"/>
          <p:cNvSpPr txBox="1">
            <a:spLocks/>
          </p:cNvSpPr>
          <p:nvPr/>
        </p:nvSpPr>
        <p:spPr>
          <a:xfrm>
            <a:off x="274320" y="152400"/>
            <a:ext cx="3390900" cy="1447800"/>
          </a:xfrm>
          <a:prstGeom prst="rect">
            <a:avLst/>
          </a:prstGeom>
          <a:noFill/>
          <a:scene3d>
            <a:camera prst="orthographicFront"/>
            <a:lightRig rig="flat" dir="tl">
              <a:rot lat="0" lon="0" rev="6600000"/>
            </a:lightRig>
          </a:scene3d>
          <a:sp3d>
            <a:bevelT/>
          </a:sp3d>
        </p:spPr>
        <p:txBody>
          <a:bodyPr vert="horz" anchor="ctr">
            <a:noAutofit/>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8000" b="1" dirty="0">
                <a:ln w="11430">
                  <a:solidFill>
                    <a:srgbClr val="CCFF33"/>
                  </a:solidFill>
                </a:ln>
                <a:solidFill>
                  <a:schemeClr val="accent4">
                    <a:lumMod val="60000"/>
                    <a:lumOff val="40000"/>
                  </a:schemeClr>
                </a:solidFill>
                <a:effectLst>
                  <a:outerShdw blurRad="50800" dist="39000" dir="5460000" algn="tl">
                    <a:srgbClr val="000000">
                      <a:alpha val="38000"/>
                    </a:srgbClr>
                  </a:outerShdw>
                </a:effectLst>
              </a:rPr>
              <a:t>701 BC</a:t>
            </a:r>
            <a:endParaRPr lang="en-US" sz="6600" b="1" dirty="0">
              <a:ln w="11430">
                <a:solidFill>
                  <a:srgbClr val="CCFF33"/>
                </a:solidFill>
              </a:ln>
              <a:solidFill>
                <a:schemeClr val="accent4">
                  <a:lumMod val="60000"/>
                  <a:lumOff val="40000"/>
                </a:schemeClr>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64316225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65</a:t>
            </a:fld>
            <a:endParaRPr lang="en-US"/>
          </a:p>
        </p:txBody>
      </p:sp>
      <p:sp>
        <p:nvSpPr>
          <p:cNvPr id="9" name="Title 1"/>
          <p:cNvSpPr txBox="1">
            <a:spLocks/>
          </p:cNvSpPr>
          <p:nvPr/>
        </p:nvSpPr>
        <p:spPr>
          <a:xfrm>
            <a:off x="0" y="228600"/>
            <a:ext cx="12192000" cy="762000"/>
          </a:xfrm>
          <a:prstGeom prst="rect">
            <a:avLst/>
          </a:prstGeom>
          <a:gradFill>
            <a:gsLst>
              <a:gs pos="0">
                <a:srgbClr val="FFEFD1"/>
              </a:gs>
              <a:gs pos="83000">
                <a:srgbClr val="F0EBD5">
                  <a:lumMod val="0"/>
                  <a:lumOff val="100000"/>
                </a:srgbClr>
              </a:gs>
              <a:gs pos="100000">
                <a:srgbClr val="D1C39F"/>
              </a:gs>
            </a:gsLst>
            <a:lin ang="5400000" scaled="0"/>
          </a:gradFill>
          <a:scene3d>
            <a:camera prst="orthographicFront"/>
            <a:lightRig rig="flat" dir="tl">
              <a:rot lat="0" lon="0" rev="6600000"/>
            </a:lightRig>
          </a:scene3d>
          <a:sp3d>
            <a:bevelT/>
          </a:sp3d>
        </p:spPr>
        <p:txBody>
          <a:bodyPr vert="horz" anchor="ctr">
            <a:noAutofit/>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7030A0"/>
                  </a:solidFill>
                </a:ln>
                <a:solidFill>
                  <a:srgbClr val="7030A0"/>
                </a:solidFill>
                <a:effectLst>
                  <a:outerShdw blurRad="50800" dist="39000" dir="5460000" algn="tl">
                    <a:srgbClr val="000000">
                      <a:alpha val="38000"/>
                    </a:srgbClr>
                  </a:outerShdw>
                </a:effectLst>
              </a:rPr>
              <a:t>The Sundial  Miracle:  Historical Turning Point</a:t>
            </a:r>
            <a:endParaRPr lang="en-US" sz="4000" b="1" dirty="0">
              <a:ln w="11430"/>
              <a:solidFill>
                <a:srgbClr val="0070C0"/>
              </a:solidFill>
              <a:effectLst>
                <a:outerShdw blurRad="50800" dist="39000" dir="5460000" algn="tl">
                  <a:srgbClr val="000000">
                    <a:alpha val="38000"/>
                  </a:srgbClr>
                </a:outerShdw>
              </a:effectLst>
            </a:endParaRPr>
          </a:p>
        </p:txBody>
      </p:sp>
      <p:sp>
        <p:nvSpPr>
          <p:cNvPr id="16" name="Content Placeholder 2"/>
          <p:cNvSpPr>
            <a:spLocks noGrp="1"/>
          </p:cNvSpPr>
          <p:nvPr>
            <p:ph sz="quarter" idx="1"/>
          </p:nvPr>
        </p:nvSpPr>
        <p:spPr>
          <a:xfrm>
            <a:off x="3276600" y="2369641"/>
            <a:ext cx="8534400" cy="4029670"/>
          </a:xfrm>
          <a:solidFill>
            <a:srgbClr val="F3EBF9">
              <a:alpha val="70000"/>
            </a:srgbClr>
          </a:solidFill>
          <a:ln w="57150">
            <a:solidFill>
              <a:schemeClr val="accent4"/>
            </a:solidFill>
          </a:ln>
          <a:scene3d>
            <a:camera prst="orthographicFront"/>
            <a:lightRig rig="threePt" dir="t"/>
          </a:scene3d>
          <a:sp3d>
            <a:bevelT prst="relaxedInset"/>
          </a:sp3d>
        </p:spPr>
        <p:txBody>
          <a:bodyPr>
            <a:normAutofit fontScale="77500" lnSpcReduction="20000"/>
            <a:sp3d extrusionH="57150">
              <a:bevelT w="38100" h="38100" prst="angle"/>
            </a:sp3d>
          </a:bodyPr>
          <a:lstStyle/>
          <a:p>
            <a:pPr marL="228600" indent="-228600">
              <a:buFont typeface="+mj-lt"/>
              <a:buAutoNum type="arabicPeriod"/>
            </a:pPr>
            <a:endParaRPr lang="en-US" sz="1100" b="1" dirty="0">
              <a:solidFill>
                <a:srgbClr val="0070C0"/>
              </a:solidFill>
            </a:endParaRPr>
          </a:p>
          <a:p>
            <a:pPr marL="514350" indent="-514350">
              <a:buClr>
                <a:srgbClr val="002060"/>
              </a:buClr>
              <a:buFont typeface="+mj-lt"/>
              <a:buAutoNum type="arabicPeriod"/>
            </a:pPr>
            <a:r>
              <a:rPr lang="en-US" b="1" dirty="0">
                <a:solidFill>
                  <a:srgbClr val="0070C0"/>
                </a:solidFill>
              </a:rPr>
              <a:t>2 Chron 32:24</a:t>
            </a:r>
            <a:r>
              <a:rPr lang="en-US" dirty="0">
                <a:solidFill>
                  <a:srgbClr val="0070C0"/>
                </a:solidFill>
              </a:rPr>
              <a:t>  </a:t>
            </a:r>
            <a:r>
              <a:rPr lang="en-US" dirty="0"/>
              <a:t>In those days </a:t>
            </a:r>
            <a:r>
              <a:rPr lang="en-US" b="1" dirty="0">
                <a:solidFill>
                  <a:srgbClr val="00B050"/>
                </a:solidFill>
              </a:rPr>
              <a:t>Hezekiah</a:t>
            </a:r>
            <a:r>
              <a:rPr lang="en-US" dirty="0"/>
              <a:t> was sick to the death, and prayed unto Yahuah: … and he gave him a sign.</a:t>
            </a:r>
            <a:br>
              <a:rPr lang="en-US" dirty="0"/>
            </a:br>
            <a:endParaRPr lang="en-US" dirty="0"/>
          </a:p>
          <a:p>
            <a:pPr marL="514350" indent="-514350">
              <a:buClr>
                <a:srgbClr val="002060"/>
              </a:buClr>
              <a:buFont typeface="+mj-lt"/>
              <a:buAutoNum type="arabicPeriod"/>
            </a:pPr>
            <a:r>
              <a:rPr lang="en-US" b="1" dirty="0">
                <a:solidFill>
                  <a:srgbClr val="0070C0"/>
                </a:solidFill>
              </a:rPr>
              <a:t>2 Kings 20:9-11</a:t>
            </a:r>
            <a:r>
              <a:rPr lang="en-US" dirty="0">
                <a:solidFill>
                  <a:srgbClr val="0070C0"/>
                </a:solidFill>
              </a:rPr>
              <a:t> </a:t>
            </a:r>
            <a:r>
              <a:rPr lang="en-US" dirty="0"/>
              <a:t>… shall the shadow go forth ten degrees, </a:t>
            </a:r>
            <a:br>
              <a:rPr lang="en-US" dirty="0"/>
            </a:br>
            <a:r>
              <a:rPr lang="en-US" dirty="0"/>
              <a:t>or go back ten degrees?  </a:t>
            </a:r>
            <a:br>
              <a:rPr lang="en-US" dirty="0"/>
            </a:br>
            <a:r>
              <a:rPr lang="en-US" b="1" dirty="0">
                <a:solidFill>
                  <a:srgbClr val="0070C0"/>
                </a:solidFill>
              </a:rPr>
              <a:t>10</a:t>
            </a:r>
            <a:r>
              <a:rPr lang="en-US" b="1" dirty="0"/>
              <a:t> </a:t>
            </a:r>
            <a:r>
              <a:rPr lang="en-US" dirty="0"/>
              <a:t> And </a:t>
            </a:r>
            <a:r>
              <a:rPr lang="en-US" b="1" dirty="0">
                <a:solidFill>
                  <a:srgbClr val="00B050"/>
                </a:solidFill>
              </a:rPr>
              <a:t>Hezekiah answered,</a:t>
            </a:r>
            <a:r>
              <a:rPr lang="en-US" dirty="0">
                <a:solidFill>
                  <a:srgbClr val="00B050"/>
                </a:solidFill>
              </a:rPr>
              <a:t> </a:t>
            </a:r>
            <a:r>
              <a:rPr lang="en-US" dirty="0"/>
              <a:t>It is a light thing for the shadow to go down ten degrees: nay, but </a:t>
            </a:r>
            <a:r>
              <a:rPr lang="en-US" b="1" dirty="0">
                <a:solidFill>
                  <a:srgbClr val="00B050"/>
                </a:solidFill>
              </a:rPr>
              <a:t>let the shadow return backward ten degrees.</a:t>
            </a:r>
            <a:r>
              <a:rPr lang="en-US" b="1" dirty="0">
                <a:solidFill>
                  <a:srgbClr val="FFFF00"/>
                </a:solidFill>
              </a:rPr>
              <a:t> </a:t>
            </a:r>
            <a:r>
              <a:rPr lang="en-US" dirty="0"/>
              <a:t> </a:t>
            </a:r>
            <a:br>
              <a:rPr lang="en-US" dirty="0"/>
            </a:br>
            <a:r>
              <a:rPr lang="en-US" b="1" dirty="0">
                <a:solidFill>
                  <a:srgbClr val="0070C0"/>
                </a:solidFill>
              </a:rPr>
              <a:t>11</a:t>
            </a:r>
            <a:r>
              <a:rPr lang="en-US" b="1" dirty="0"/>
              <a:t> </a:t>
            </a:r>
            <a:r>
              <a:rPr lang="en-US" dirty="0"/>
              <a:t> And … he brought the shadow ten degrees backward … </a:t>
            </a:r>
            <a:br>
              <a:rPr lang="en-US" dirty="0"/>
            </a:br>
            <a:endParaRPr lang="en-US" dirty="0"/>
          </a:p>
          <a:p>
            <a:pPr marL="514350" indent="-514350">
              <a:buClr>
                <a:srgbClr val="002060"/>
              </a:buClr>
              <a:buFont typeface="+mj-lt"/>
              <a:buAutoNum type="arabicPeriod"/>
            </a:pPr>
            <a:r>
              <a:rPr lang="en-US" b="1" dirty="0">
                <a:solidFill>
                  <a:srgbClr val="0070C0"/>
                </a:solidFill>
              </a:rPr>
              <a:t>Isa 38:7-8</a:t>
            </a:r>
            <a:r>
              <a:rPr lang="en-US" dirty="0">
                <a:solidFill>
                  <a:srgbClr val="0070C0"/>
                </a:solidFill>
              </a:rPr>
              <a:t>  </a:t>
            </a:r>
            <a:r>
              <a:rPr lang="en-US" dirty="0"/>
              <a:t>And </a:t>
            </a:r>
            <a:r>
              <a:rPr lang="en-US" b="1" dirty="0">
                <a:solidFill>
                  <a:srgbClr val="00B050"/>
                </a:solidFill>
              </a:rPr>
              <a:t>this shall be a sign unto thee … </a:t>
            </a:r>
            <a:br>
              <a:rPr lang="en-US" b="1" dirty="0">
                <a:solidFill>
                  <a:srgbClr val="00B050"/>
                </a:solidFill>
              </a:rPr>
            </a:br>
            <a:r>
              <a:rPr lang="en-US" b="1" dirty="0">
                <a:solidFill>
                  <a:srgbClr val="0070C0"/>
                </a:solidFill>
              </a:rPr>
              <a:t>8 </a:t>
            </a:r>
            <a:r>
              <a:rPr lang="en-US" dirty="0"/>
              <a:t> Behold, I will bring again the shadow of the degrees … </a:t>
            </a:r>
            <a:br>
              <a:rPr lang="en-US" dirty="0"/>
            </a:br>
            <a:r>
              <a:rPr lang="en-US" dirty="0"/>
              <a:t>ten degrees backward …</a:t>
            </a:r>
          </a:p>
        </p:txBody>
      </p:sp>
      <p:sp>
        <p:nvSpPr>
          <p:cNvPr id="17" name="Rectangle 16"/>
          <p:cNvSpPr/>
          <p:nvPr/>
        </p:nvSpPr>
        <p:spPr>
          <a:xfrm>
            <a:off x="685800" y="1600200"/>
            <a:ext cx="112776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spc="150" dirty="0">
                <a:ln w="11430"/>
                <a:solidFill>
                  <a:schemeClr val="accent4">
                    <a:lumMod val="20000"/>
                    <a:lumOff val="80000"/>
                  </a:schemeClr>
                </a:solidFill>
                <a:effectLst>
                  <a:outerShdw blurRad="25400" algn="tl" rotWithShape="0">
                    <a:srgbClr val="000000">
                      <a:alpha val="43000"/>
                    </a:srgbClr>
                  </a:outerShdw>
                </a:effectLst>
              </a:rPr>
              <a:t>No Other</a:t>
            </a:r>
            <a:r>
              <a:rPr lang="en-US" sz="4000" b="1" cap="none" spc="150" dirty="0">
                <a:ln w="11430"/>
                <a:solidFill>
                  <a:schemeClr val="accent4">
                    <a:lumMod val="20000"/>
                    <a:lumOff val="80000"/>
                  </a:schemeClr>
                </a:solidFill>
                <a:effectLst>
                  <a:outerShdw blurRad="25400" algn="tl" rotWithShape="0">
                    <a:srgbClr val="000000">
                      <a:alpha val="43000"/>
                    </a:srgbClr>
                  </a:outerShdw>
                </a:effectLst>
              </a:rPr>
              <a:t> Bible Testimony is Recorded 3 Times</a:t>
            </a:r>
          </a:p>
        </p:txBody>
      </p:sp>
      <p:pic>
        <p:nvPicPr>
          <p:cNvPr id="18" name="Picture 2" descr="F:\Moon-Month Study July 2016\Moon Art for PPT\hezekiah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346158"/>
            <a:ext cx="1828800" cy="2224505"/>
          </a:xfrm>
          <a:prstGeom prst="ellipse">
            <a:avLst/>
          </a:prstGeom>
          <a:ln w="190500" cap="rnd">
            <a:solidFill>
              <a:srgbClr val="F3EBF9"/>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19" name="Rectangle 18"/>
          <p:cNvSpPr/>
          <p:nvPr/>
        </p:nvSpPr>
        <p:spPr>
          <a:xfrm>
            <a:off x="523240" y="4876800"/>
            <a:ext cx="2219960" cy="1692771"/>
          </a:xfrm>
          <a:prstGeom prst="rect">
            <a:avLst/>
          </a:prstGeom>
          <a:solidFill>
            <a:srgbClr val="F3EBF9"/>
          </a:solidFill>
          <a:ln w="57150">
            <a:solidFill>
              <a:srgbClr val="7030A0"/>
            </a:solidFill>
          </a:ln>
          <a:scene3d>
            <a:camera prst="orthographicFront"/>
            <a:lightRig rig="flat" dir="tl">
              <a:rot lat="0" lon="0" rev="6600000"/>
            </a:lightRig>
          </a:scene3d>
          <a:sp3d>
            <a:bevel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600" b="1" cap="none" spc="0" dirty="0">
                <a:ln w="11430"/>
                <a:solidFill>
                  <a:srgbClr val="7030A0"/>
                </a:solidFill>
                <a:effectLst>
                  <a:outerShdw blurRad="50800" dist="39000" dir="5460000" algn="tl">
                    <a:srgbClr val="000000">
                      <a:alpha val="38000"/>
                    </a:srgbClr>
                  </a:outerShdw>
                </a:effectLst>
                <a:latin typeface="Comic Sans MS" pitchFamily="66" charset="0"/>
              </a:rPr>
              <a:t>This will be studied out in a future lesson.</a:t>
            </a:r>
          </a:p>
        </p:txBody>
      </p:sp>
    </p:spTree>
    <p:extLst>
      <p:ext uri="{BB962C8B-B14F-4D97-AF65-F5344CB8AC3E}">
        <p14:creationId xmlns:p14="http://schemas.microsoft.com/office/powerpoint/2010/main" val="375109395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1000"/>
                                        <p:tgtEl>
                                          <p:spTgt spid="16">
                                            <p:txEl>
                                              <p:pRg st="1" end="1"/>
                                            </p:txEl>
                                          </p:spTgt>
                                        </p:tgtEl>
                                      </p:cBhvr>
                                    </p:animEffect>
                                    <p:anim calcmode="lin" valueType="num">
                                      <p:cBhvr>
                                        <p:cTn id="8"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Effect transition="in" filter="fade">
                                      <p:cBhvr>
                                        <p:cTn id="14" dur="1000"/>
                                        <p:tgtEl>
                                          <p:spTgt spid="16">
                                            <p:txEl>
                                              <p:pRg st="2" end="2"/>
                                            </p:txEl>
                                          </p:spTgt>
                                        </p:tgtEl>
                                      </p:cBhvr>
                                    </p:animEffect>
                                    <p:anim calcmode="lin" valueType="num">
                                      <p:cBhvr>
                                        <p:cTn id="1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fade">
                                      <p:cBhvr>
                                        <p:cTn id="21" dur="1000"/>
                                        <p:tgtEl>
                                          <p:spTgt spid="16">
                                            <p:txEl>
                                              <p:pRg st="3" end="3"/>
                                            </p:txEl>
                                          </p:spTgt>
                                        </p:tgtEl>
                                      </p:cBhvr>
                                    </p:animEffect>
                                    <p:anim calcmode="lin" valueType="num">
                                      <p:cBhvr>
                                        <p:cTn id="22"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9">
                                            <p:txEl>
                                              <p:pRg st="0" end="0"/>
                                            </p:txEl>
                                          </p:spTgt>
                                        </p:tgtEl>
                                        <p:attrNameLst>
                                          <p:attrName>style.visibility</p:attrName>
                                        </p:attrNameLst>
                                      </p:cBhvr>
                                      <p:to>
                                        <p:strVal val="visible"/>
                                      </p:to>
                                    </p:set>
                                    <p:anim calcmode="lin" valueType="num">
                                      <p:cBhvr>
                                        <p:cTn id="28" dur="10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19">
                                            <p:txEl>
                                              <p:pRg st="0" end="0"/>
                                            </p:txEl>
                                          </p:spTgt>
                                        </p:tgtEl>
                                        <p:attrNameLst>
                                          <p:attrName>ppt_h</p:attrName>
                                        </p:attrNameLst>
                                      </p:cBhvr>
                                      <p:tavLst>
                                        <p:tav tm="0">
                                          <p:val>
                                            <p:fltVal val="0"/>
                                          </p:val>
                                        </p:tav>
                                        <p:tav tm="100000">
                                          <p:val>
                                            <p:strVal val="#ppt_h"/>
                                          </p:val>
                                        </p:tav>
                                      </p:tavLst>
                                    </p:anim>
                                    <p:anim calcmode="lin" valueType="num">
                                      <p:cBhvr>
                                        <p:cTn id="30" dur="1000" fill="hold"/>
                                        <p:tgtEl>
                                          <p:spTgt spid="19">
                                            <p:txEl>
                                              <p:pRg st="0" end="0"/>
                                            </p:txEl>
                                          </p:spTgt>
                                        </p:tgtEl>
                                        <p:attrNameLst>
                                          <p:attrName>style.rotation</p:attrName>
                                        </p:attrNameLst>
                                      </p:cBhvr>
                                      <p:tavLst>
                                        <p:tav tm="0">
                                          <p:val>
                                            <p:fltVal val="90"/>
                                          </p:val>
                                        </p:tav>
                                        <p:tav tm="100000">
                                          <p:val>
                                            <p:fltVal val="0"/>
                                          </p:val>
                                        </p:tav>
                                      </p:tavLst>
                                    </p:anim>
                                    <p:animEffect transition="in" filter="fade">
                                      <p:cBhvr>
                                        <p:cTn id="31" dur="1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85" name="TextBox 84"/>
          <p:cNvSpPr txBox="1"/>
          <p:nvPr/>
        </p:nvSpPr>
        <p:spPr>
          <a:xfrm rot="19825262">
            <a:off x="1007959" y="1281948"/>
            <a:ext cx="1261705" cy="307777"/>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r>
              <a:rPr lang="en-US" sz="1400" b="1" dirty="0"/>
              <a:t>1450  MOSES</a:t>
            </a:r>
            <a:endParaRPr lang="en-US" b="1" dirty="0"/>
          </a:p>
        </p:txBody>
      </p:sp>
      <p:sp>
        <p:nvSpPr>
          <p:cNvPr id="4" name="Slide Number Placeholder 3"/>
          <p:cNvSpPr>
            <a:spLocks noGrp="1"/>
          </p:cNvSpPr>
          <p:nvPr>
            <p:ph type="sldNum" sz="quarter" idx="12"/>
          </p:nvPr>
        </p:nvSpPr>
        <p:spPr>
          <a:xfrm>
            <a:off x="914400" y="6172200"/>
            <a:ext cx="1117600" cy="381000"/>
          </a:xfrm>
        </p:spPr>
        <p:txBody>
          <a:bodyPr>
            <a:normAutofit fontScale="92500" lnSpcReduction="20000"/>
          </a:bodyPr>
          <a:lstStyle/>
          <a:p>
            <a:fld id="{AA4C6552-42F6-43F2-A3FB-E92E8C09004E}" type="slidenum">
              <a:rPr lang="en-US" sz="2400" smtClean="0"/>
              <a:t>66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738297000"/>
              </p:ext>
            </p:extLst>
          </p:nvPr>
        </p:nvGraphicFramePr>
        <p:xfrm>
          <a:off x="228600" y="2281175"/>
          <a:ext cx="11734800" cy="457200"/>
        </p:xfrm>
        <a:graphic>
          <a:graphicData uri="http://schemas.openxmlformats.org/drawingml/2006/table">
            <a:tbl>
              <a:tblPr firstRow="1" bandRow="1">
                <a:tableStyleId>{E8B1032C-EA38-4F05-BA0D-38AFFFC7BED3}</a:tableStyleId>
              </a:tblPr>
              <a:tblGrid>
                <a:gridCol w="977900">
                  <a:extLst>
                    <a:ext uri="{9D8B030D-6E8A-4147-A177-3AD203B41FA5}">
                      <a16:colId xmlns:a16="http://schemas.microsoft.com/office/drawing/2014/main" val="20000"/>
                    </a:ext>
                  </a:extLst>
                </a:gridCol>
                <a:gridCol w="977900">
                  <a:extLst>
                    <a:ext uri="{9D8B030D-6E8A-4147-A177-3AD203B41FA5}">
                      <a16:colId xmlns:a16="http://schemas.microsoft.com/office/drawing/2014/main" val="20001"/>
                    </a:ext>
                  </a:extLst>
                </a:gridCol>
                <a:gridCol w="977900">
                  <a:extLst>
                    <a:ext uri="{9D8B030D-6E8A-4147-A177-3AD203B41FA5}">
                      <a16:colId xmlns:a16="http://schemas.microsoft.com/office/drawing/2014/main" val="20002"/>
                    </a:ext>
                  </a:extLst>
                </a:gridCol>
                <a:gridCol w="977900">
                  <a:extLst>
                    <a:ext uri="{9D8B030D-6E8A-4147-A177-3AD203B41FA5}">
                      <a16:colId xmlns:a16="http://schemas.microsoft.com/office/drawing/2014/main" val="20003"/>
                    </a:ext>
                  </a:extLst>
                </a:gridCol>
                <a:gridCol w="977900">
                  <a:extLst>
                    <a:ext uri="{9D8B030D-6E8A-4147-A177-3AD203B41FA5}">
                      <a16:colId xmlns:a16="http://schemas.microsoft.com/office/drawing/2014/main" val="20004"/>
                    </a:ext>
                  </a:extLst>
                </a:gridCol>
                <a:gridCol w="901700">
                  <a:extLst>
                    <a:ext uri="{9D8B030D-6E8A-4147-A177-3AD203B41FA5}">
                      <a16:colId xmlns:a16="http://schemas.microsoft.com/office/drawing/2014/main" val="20005"/>
                    </a:ext>
                  </a:extLst>
                </a:gridCol>
                <a:gridCol w="1054100">
                  <a:extLst>
                    <a:ext uri="{9D8B030D-6E8A-4147-A177-3AD203B41FA5}">
                      <a16:colId xmlns:a16="http://schemas.microsoft.com/office/drawing/2014/main" val="20006"/>
                    </a:ext>
                  </a:extLst>
                </a:gridCol>
                <a:gridCol w="977900">
                  <a:extLst>
                    <a:ext uri="{9D8B030D-6E8A-4147-A177-3AD203B41FA5}">
                      <a16:colId xmlns:a16="http://schemas.microsoft.com/office/drawing/2014/main" val="20007"/>
                    </a:ext>
                  </a:extLst>
                </a:gridCol>
                <a:gridCol w="977900">
                  <a:extLst>
                    <a:ext uri="{9D8B030D-6E8A-4147-A177-3AD203B41FA5}">
                      <a16:colId xmlns:a16="http://schemas.microsoft.com/office/drawing/2014/main" val="20008"/>
                    </a:ext>
                  </a:extLst>
                </a:gridCol>
                <a:gridCol w="977900">
                  <a:extLst>
                    <a:ext uri="{9D8B030D-6E8A-4147-A177-3AD203B41FA5}">
                      <a16:colId xmlns:a16="http://schemas.microsoft.com/office/drawing/2014/main" val="20009"/>
                    </a:ext>
                  </a:extLst>
                </a:gridCol>
                <a:gridCol w="977900">
                  <a:extLst>
                    <a:ext uri="{9D8B030D-6E8A-4147-A177-3AD203B41FA5}">
                      <a16:colId xmlns:a16="http://schemas.microsoft.com/office/drawing/2014/main" val="20010"/>
                    </a:ext>
                  </a:extLst>
                </a:gridCol>
                <a:gridCol w="977900">
                  <a:extLst>
                    <a:ext uri="{9D8B030D-6E8A-4147-A177-3AD203B41FA5}">
                      <a16:colId xmlns:a16="http://schemas.microsoft.com/office/drawing/2014/main" val="20011"/>
                    </a:ext>
                  </a:extLst>
                </a:gridCol>
              </a:tblGrid>
              <a:tr h="45720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cxnSp>
        <p:nvCxnSpPr>
          <p:cNvPr id="6" name="Straight Arrow Connector 5"/>
          <p:cNvCxnSpPr/>
          <p:nvPr/>
        </p:nvCxnSpPr>
        <p:spPr>
          <a:xfrm flipV="1">
            <a:off x="1207625"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18665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9825262">
            <a:off x="2014552" y="1396855"/>
            <a:ext cx="697375" cy="307777"/>
          </a:xfrm>
          <a:prstGeom prst="rect">
            <a:avLst/>
          </a:prstGeom>
          <a:noFill/>
          <a:scene3d>
            <a:camera prst="orthographicFront"/>
            <a:lightRig rig="threePt" dir="t"/>
          </a:scene3d>
          <a:sp3d>
            <a:bevelT/>
          </a:sp3d>
        </p:spPr>
        <p:txBody>
          <a:bodyPr wrap="square" rtlCol="0">
            <a:spAutoFit/>
          </a:bodyPr>
          <a:lstStyle/>
          <a:p>
            <a:r>
              <a:rPr lang="en-US" sz="1400" dirty="0"/>
              <a:t>1350</a:t>
            </a:r>
            <a:endParaRPr lang="en-US" dirty="0"/>
          </a:p>
        </p:txBody>
      </p:sp>
      <p:cxnSp>
        <p:nvCxnSpPr>
          <p:cNvPr id="10" name="Straight Arrow Connector 9"/>
          <p:cNvCxnSpPr/>
          <p:nvPr/>
        </p:nvCxnSpPr>
        <p:spPr>
          <a:xfrm flipV="1">
            <a:off x="315468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139184"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1054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0198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866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058912"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0297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000506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09728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9825262">
            <a:off x="2989913"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1250</a:t>
            </a:r>
            <a:endParaRPr lang="en-US" dirty="0"/>
          </a:p>
        </p:txBody>
      </p:sp>
      <p:sp>
        <p:nvSpPr>
          <p:cNvPr id="20" name="TextBox 19"/>
          <p:cNvSpPr txBox="1"/>
          <p:nvPr/>
        </p:nvSpPr>
        <p:spPr>
          <a:xfrm rot="19825262">
            <a:off x="3978432"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1150</a:t>
            </a:r>
            <a:endParaRPr lang="en-US" dirty="0"/>
          </a:p>
        </p:txBody>
      </p:sp>
      <p:sp>
        <p:nvSpPr>
          <p:cNvPr id="21" name="TextBox 20"/>
          <p:cNvSpPr txBox="1"/>
          <p:nvPr/>
        </p:nvSpPr>
        <p:spPr>
          <a:xfrm rot="19825262">
            <a:off x="4938552"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1050</a:t>
            </a:r>
            <a:endParaRPr lang="en-US" dirty="0"/>
          </a:p>
        </p:txBody>
      </p:sp>
      <p:sp>
        <p:nvSpPr>
          <p:cNvPr id="22" name="TextBox 21"/>
          <p:cNvSpPr txBox="1"/>
          <p:nvPr/>
        </p:nvSpPr>
        <p:spPr>
          <a:xfrm rot="19825262">
            <a:off x="5837712" y="1372625"/>
            <a:ext cx="697375" cy="307777"/>
          </a:xfrm>
          <a:prstGeom prst="rect">
            <a:avLst/>
          </a:prstGeom>
          <a:noFill/>
          <a:scene3d>
            <a:camera prst="orthographicFront"/>
            <a:lightRig rig="threePt" dir="t"/>
          </a:scene3d>
          <a:sp3d>
            <a:bevelT/>
          </a:sp3d>
        </p:spPr>
        <p:txBody>
          <a:bodyPr wrap="square" rtlCol="0">
            <a:spAutoFit/>
          </a:bodyPr>
          <a:lstStyle/>
          <a:p>
            <a:r>
              <a:rPr lang="en-US" sz="1400" dirty="0"/>
              <a:t>950</a:t>
            </a:r>
            <a:endParaRPr lang="en-US" dirty="0"/>
          </a:p>
        </p:txBody>
      </p:sp>
      <p:sp>
        <p:nvSpPr>
          <p:cNvPr id="23" name="TextBox 22"/>
          <p:cNvSpPr txBox="1"/>
          <p:nvPr/>
        </p:nvSpPr>
        <p:spPr>
          <a:xfrm rot="19825262">
            <a:off x="6896892" y="1403105"/>
            <a:ext cx="697375" cy="307777"/>
          </a:xfrm>
          <a:prstGeom prst="rect">
            <a:avLst/>
          </a:prstGeom>
          <a:noFill/>
          <a:scene3d>
            <a:camera prst="orthographicFront"/>
            <a:lightRig rig="threePt" dir="t"/>
          </a:scene3d>
          <a:sp3d>
            <a:bevelT/>
          </a:sp3d>
        </p:spPr>
        <p:txBody>
          <a:bodyPr wrap="square" rtlCol="0">
            <a:spAutoFit/>
          </a:bodyPr>
          <a:lstStyle/>
          <a:p>
            <a:r>
              <a:rPr lang="en-US" sz="1400" dirty="0"/>
              <a:t>850</a:t>
            </a:r>
            <a:endParaRPr lang="en-US" dirty="0"/>
          </a:p>
        </p:txBody>
      </p:sp>
      <p:sp>
        <p:nvSpPr>
          <p:cNvPr id="24" name="TextBox 23"/>
          <p:cNvSpPr txBox="1"/>
          <p:nvPr/>
        </p:nvSpPr>
        <p:spPr>
          <a:xfrm rot="19825262">
            <a:off x="7887492" y="1380245"/>
            <a:ext cx="697375" cy="307777"/>
          </a:xfrm>
          <a:prstGeom prst="rect">
            <a:avLst/>
          </a:prstGeom>
          <a:noFill/>
          <a:scene3d>
            <a:camera prst="orthographicFront"/>
            <a:lightRig rig="threePt" dir="t"/>
          </a:scene3d>
          <a:sp3d>
            <a:bevelT/>
          </a:sp3d>
        </p:spPr>
        <p:txBody>
          <a:bodyPr wrap="square" rtlCol="0">
            <a:spAutoFit/>
          </a:bodyPr>
          <a:lstStyle/>
          <a:p>
            <a:r>
              <a:rPr lang="en-US" sz="1400" dirty="0"/>
              <a:t>750</a:t>
            </a:r>
            <a:endParaRPr lang="en-US" dirty="0"/>
          </a:p>
        </p:txBody>
      </p:sp>
      <p:sp>
        <p:nvSpPr>
          <p:cNvPr id="25" name="TextBox 24"/>
          <p:cNvSpPr txBox="1"/>
          <p:nvPr/>
        </p:nvSpPr>
        <p:spPr>
          <a:xfrm rot="19825262">
            <a:off x="8849693" y="1405697"/>
            <a:ext cx="697375" cy="307777"/>
          </a:xfrm>
          <a:prstGeom prst="rect">
            <a:avLst/>
          </a:prstGeom>
          <a:noFill/>
          <a:scene3d>
            <a:camera prst="orthographicFront"/>
            <a:lightRig rig="threePt" dir="t"/>
          </a:scene3d>
          <a:sp3d>
            <a:bevelT/>
          </a:sp3d>
        </p:spPr>
        <p:txBody>
          <a:bodyPr wrap="square" rtlCol="0">
            <a:spAutoFit/>
          </a:bodyPr>
          <a:lstStyle/>
          <a:p>
            <a:r>
              <a:rPr lang="en-US" sz="1400" dirty="0"/>
              <a:t>650</a:t>
            </a:r>
            <a:endParaRPr lang="en-US" dirty="0"/>
          </a:p>
        </p:txBody>
      </p:sp>
      <p:sp>
        <p:nvSpPr>
          <p:cNvPr id="26" name="TextBox 25"/>
          <p:cNvSpPr txBox="1"/>
          <p:nvPr/>
        </p:nvSpPr>
        <p:spPr>
          <a:xfrm rot="19825262">
            <a:off x="9832673" y="1375217"/>
            <a:ext cx="697375" cy="307777"/>
          </a:xfrm>
          <a:prstGeom prst="rect">
            <a:avLst/>
          </a:prstGeom>
          <a:noFill/>
          <a:scene3d>
            <a:camera prst="orthographicFront"/>
            <a:lightRig rig="threePt" dir="t"/>
          </a:scene3d>
          <a:sp3d>
            <a:bevelT/>
          </a:sp3d>
        </p:spPr>
        <p:txBody>
          <a:bodyPr wrap="square" rtlCol="0">
            <a:spAutoFit/>
          </a:bodyPr>
          <a:lstStyle/>
          <a:p>
            <a:r>
              <a:rPr lang="en-US" sz="1400" dirty="0"/>
              <a:t>550</a:t>
            </a:r>
            <a:endParaRPr lang="en-US" dirty="0"/>
          </a:p>
        </p:txBody>
      </p:sp>
      <p:sp>
        <p:nvSpPr>
          <p:cNvPr id="27" name="TextBox 26"/>
          <p:cNvSpPr txBox="1"/>
          <p:nvPr/>
        </p:nvSpPr>
        <p:spPr>
          <a:xfrm rot="19825262">
            <a:off x="10775472" y="1387865"/>
            <a:ext cx="697375" cy="307777"/>
          </a:xfrm>
          <a:prstGeom prst="rect">
            <a:avLst/>
          </a:prstGeom>
          <a:noFill/>
          <a:scene3d>
            <a:camera prst="orthographicFront"/>
            <a:lightRig rig="threePt" dir="t"/>
          </a:scene3d>
          <a:sp3d>
            <a:bevelT/>
          </a:sp3d>
        </p:spPr>
        <p:txBody>
          <a:bodyPr wrap="square" rtlCol="0">
            <a:spAutoFit/>
          </a:bodyPr>
          <a:lstStyle/>
          <a:p>
            <a:r>
              <a:rPr lang="en-US" sz="1400" dirty="0"/>
              <a:t>450</a:t>
            </a:r>
            <a:endParaRPr lang="en-US" dirty="0"/>
          </a:p>
        </p:txBody>
      </p:sp>
      <p:sp>
        <p:nvSpPr>
          <p:cNvPr id="29" name="TextBox 28"/>
          <p:cNvSpPr txBox="1"/>
          <p:nvPr/>
        </p:nvSpPr>
        <p:spPr>
          <a:xfrm rot="19825262">
            <a:off x="3337010" y="3529705"/>
            <a:ext cx="1719931" cy="369332"/>
          </a:xfrm>
          <a:prstGeom prst="rect">
            <a:avLst/>
          </a:prstGeom>
          <a:noFill/>
          <a:scene3d>
            <a:camera prst="orthographicFront"/>
            <a:lightRig rig="threePt" dir="t"/>
          </a:scene3d>
          <a:sp3d>
            <a:bevelT/>
          </a:sp3d>
        </p:spPr>
        <p:txBody>
          <a:bodyPr wrap="square" rtlCol="0">
            <a:spAutoFit/>
          </a:bodyPr>
          <a:lstStyle/>
          <a:p>
            <a:pPr algn="r"/>
            <a:r>
              <a:rPr lang="en-US" dirty="0"/>
              <a:t>King Saul 1062</a:t>
            </a:r>
          </a:p>
        </p:txBody>
      </p:sp>
      <p:sp>
        <p:nvSpPr>
          <p:cNvPr id="31" name="TextBox 30"/>
          <p:cNvSpPr txBox="1"/>
          <p:nvPr/>
        </p:nvSpPr>
        <p:spPr>
          <a:xfrm rot="19825262">
            <a:off x="3537914" y="3928861"/>
            <a:ext cx="1991865" cy="381000"/>
          </a:xfrm>
          <a:prstGeom prst="rect">
            <a:avLst/>
          </a:prstGeom>
          <a:noFill/>
          <a:scene3d>
            <a:camera prst="orthographicFront"/>
            <a:lightRig rig="threePt" dir="t"/>
          </a:scene3d>
          <a:sp3d>
            <a:bevelT/>
          </a:sp3d>
        </p:spPr>
        <p:txBody>
          <a:bodyPr wrap="square" rtlCol="0">
            <a:spAutoFit/>
          </a:bodyPr>
          <a:lstStyle/>
          <a:p>
            <a:pPr algn="r"/>
            <a:r>
              <a:rPr lang="en-US" dirty="0"/>
              <a:t>King David  1030</a:t>
            </a:r>
          </a:p>
        </p:txBody>
      </p:sp>
      <p:sp>
        <p:nvSpPr>
          <p:cNvPr id="33" name="TextBox 32"/>
          <p:cNvSpPr txBox="1"/>
          <p:nvPr/>
        </p:nvSpPr>
        <p:spPr>
          <a:xfrm rot="19825262">
            <a:off x="3449777" y="4400248"/>
            <a:ext cx="2245093" cy="381000"/>
          </a:xfrm>
          <a:prstGeom prst="rect">
            <a:avLst/>
          </a:prstGeom>
          <a:noFill/>
          <a:scene3d>
            <a:camera prst="orthographicFront"/>
            <a:lightRig rig="threePt" dir="t"/>
          </a:scene3d>
          <a:sp3d>
            <a:bevelT/>
          </a:sp3d>
        </p:spPr>
        <p:txBody>
          <a:bodyPr wrap="square" rtlCol="0">
            <a:spAutoFit/>
          </a:bodyPr>
          <a:lstStyle/>
          <a:p>
            <a:pPr algn="r"/>
            <a:r>
              <a:rPr lang="en-US" dirty="0"/>
              <a:t>King Solomon  1015</a:t>
            </a:r>
          </a:p>
        </p:txBody>
      </p:sp>
      <p:sp>
        <p:nvSpPr>
          <p:cNvPr id="39" name="TextBox 38"/>
          <p:cNvSpPr txBox="1"/>
          <p:nvPr/>
        </p:nvSpPr>
        <p:spPr>
          <a:xfrm rot="19825262">
            <a:off x="6478140" y="3805709"/>
            <a:ext cx="1407511" cy="369332"/>
          </a:xfrm>
          <a:prstGeom prst="rect">
            <a:avLst/>
          </a:prstGeom>
          <a:noFill/>
          <a:scene3d>
            <a:camera prst="orthographicFront"/>
            <a:lightRig rig="threePt" dir="t"/>
          </a:scene3d>
          <a:sp3d>
            <a:bevelT/>
          </a:sp3d>
        </p:spPr>
        <p:txBody>
          <a:bodyPr wrap="square" rtlCol="0">
            <a:spAutoFit/>
          </a:bodyPr>
          <a:lstStyle/>
          <a:p>
            <a:pPr algn="r"/>
            <a:r>
              <a:rPr lang="en-US" dirty="0"/>
              <a:t>Amos  787</a:t>
            </a:r>
          </a:p>
        </p:txBody>
      </p:sp>
      <p:sp>
        <p:nvSpPr>
          <p:cNvPr id="41" name="TextBox 40"/>
          <p:cNvSpPr txBox="1"/>
          <p:nvPr/>
        </p:nvSpPr>
        <p:spPr>
          <a:xfrm rot="19825262">
            <a:off x="6186648" y="4225101"/>
            <a:ext cx="1910874" cy="381000"/>
          </a:xfrm>
          <a:prstGeom prst="rect">
            <a:avLst/>
          </a:prstGeom>
          <a:noFill/>
          <a:scene3d>
            <a:camera prst="orthographicFront"/>
            <a:lightRig rig="threePt" dir="t"/>
          </a:scene3d>
          <a:sp3d>
            <a:bevelT/>
          </a:sp3d>
        </p:spPr>
        <p:txBody>
          <a:bodyPr wrap="square" rtlCol="0">
            <a:spAutoFit/>
          </a:bodyPr>
          <a:lstStyle/>
          <a:p>
            <a:pPr algn="r"/>
            <a:r>
              <a:rPr lang="en-US" dirty="0"/>
              <a:t>Hosea  785</a:t>
            </a:r>
          </a:p>
        </p:txBody>
      </p:sp>
      <p:sp>
        <p:nvSpPr>
          <p:cNvPr id="43" name="TextBox 42"/>
          <p:cNvSpPr txBox="1"/>
          <p:nvPr/>
        </p:nvSpPr>
        <p:spPr>
          <a:xfrm rot="19825262">
            <a:off x="6727747" y="4624271"/>
            <a:ext cx="1505949" cy="381000"/>
          </a:xfrm>
          <a:prstGeom prst="rect">
            <a:avLst/>
          </a:prstGeom>
          <a:noFill/>
          <a:scene3d>
            <a:camera prst="orthographicFront"/>
            <a:lightRig rig="threePt" dir="t"/>
          </a:scene3d>
          <a:sp3d>
            <a:bevelT/>
          </a:sp3d>
        </p:spPr>
        <p:txBody>
          <a:bodyPr wrap="square" rtlCol="0">
            <a:spAutoFit/>
          </a:bodyPr>
          <a:lstStyle/>
          <a:p>
            <a:pPr algn="r"/>
            <a:r>
              <a:rPr lang="en-US" dirty="0"/>
              <a:t>Isaiah  760</a:t>
            </a:r>
          </a:p>
        </p:txBody>
      </p:sp>
      <p:sp>
        <p:nvSpPr>
          <p:cNvPr id="45" name="TextBox 44"/>
          <p:cNvSpPr txBox="1"/>
          <p:nvPr/>
        </p:nvSpPr>
        <p:spPr>
          <a:xfrm rot="19825262">
            <a:off x="6607156" y="4839605"/>
            <a:ext cx="2069673" cy="381000"/>
          </a:xfrm>
          <a:prstGeom prst="rect">
            <a:avLst/>
          </a:prstGeom>
          <a:noFill/>
          <a:scene3d>
            <a:camera prst="orthographicFront"/>
            <a:lightRig rig="threePt" dir="t"/>
          </a:scene3d>
          <a:sp3d>
            <a:bevelT/>
          </a:sp3d>
        </p:spPr>
        <p:txBody>
          <a:bodyPr wrap="square" rtlCol="0">
            <a:spAutoFit/>
          </a:bodyPr>
          <a:lstStyle/>
          <a:p>
            <a:pPr algn="r"/>
            <a:r>
              <a:rPr lang="en-US" dirty="0"/>
              <a:t>Hezekiah  726</a:t>
            </a:r>
          </a:p>
        </p:txBody>
      </p:sp>
      <p:sp>
        <p:nvSpPr>
          <p:cNvPr id="47" name="TextBox 46"/>
          <p:cNvSpPr txBox="1"/>
          <p:nvPr/>
        </p:nvSpPr>
        <p:spPr>
          <a:xfrm rot="19825262">
            <a:off x="8146967" y="837956"/>
            <a:ext cx="1526250" cy="381000"/>
          </a:xfrm>
          <a:prstGeom prst="rect">
            <a:avLst/>
          </a:prstGeom>
          <a:noFill/>
          <a:scene3d>
            <a:camera prst="orthographicFront"/>
            <a:lightRig rig="threePt" dir="t"/>
          </a:scene3d>
          <a:sp3d>
            <a:bevelT/>
          </a:sp3d>
        </p:spPr>
        <p:txBody>
          <a:bodyPr wrap="square" rtlCol="0">
            <a:spAutoFit/>
          </a:bodyPr>
          <a:lstStyle/>
          <a:p>
            <a:pPr algn="r"/>
            <a:r>
              <a:rPr lang="en-US" b="1" dirty="0">
                <a:ln>
                  <a:solidFill>
                    <a:schemeClr val="tx1"/>
                  </a:solidFill>
                </a:ln>
                <a:solidFill>
                  <a:srgbClr val="ACDED8"/>
                </a:solidFill>
              </a:rPr>
              <a:t>701 Sundial</a:t>
            </a:r>
          </a:p>
        </p:txBody>
      </p:sp>
      <p:sp>
        <p:nvSpPr>
          <p:cNvPr id="49" name="TextBox 48"/>
          <p:cNvSpPr txBox="1"/>
          <p:nvPr/>
        </p:nvSpPr>
        <p:spPr>
          <a:xfrm rot="19825262">
            <a:off x="7542145" y="4851655"/>
            <a:ext cx="1343623" cy="381000"/>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pPr algn="r"/>
            <a:r>
              <a:rPr lang="en-US" b="1" dirty="0">
                <a:solidFill>
                  <a:srgbClr val="0070C0"/>
                </a:solidFill>
              </a:rPr>
              <a:t>Isaiah  698</a:t>
            </a:r>
          </a:p>
        </p:txBody>
      </p:sp>
      <p:sp>
        <p:nvSpPr>
          <p:cNvPr id="57" name="TextBox 56"/>
          <p:cNvSpPr txBox="1"/>
          <p:nvPr/>
        </p:nvSpPr>
        <p:spPr>
          <a:xfrm rot="19825262">
            <a:off x="7994394" y="543293"/>
            <a:ext cx="1500295" cy="369332"/>
          </a:xfrm>
          <a:prstGeom prst="rect">
            <a:avLst/>
          </a:prstGeom>
          <a:noFill/>
          <a:scene3d>
            <a:camera prst="orthographicFront"/>
            <a:lightRig rig="threePt" dir="t"/>
          </a:scene3d>
          <a:sp3d>
            <a:bevelT/>
          </a:sp3d>
        </p:spPr>
        <p:txBody>
          <a:bodyPr wrap="square" rtlCol="0">
            <a:spAutoFit/>
          </a:bodyPr>
          <a:lstStyle/>
          <a:p>
            <a:pPr algn="r"/>
            <a:r>
              <a:rPr lang="en-US" b="1" dirty="0">
                <a:ln>
                  <a:solidFill>
                    <a:schemeClr val="tx1"/>
                  </a:solidFill>
                </a:ln>
                <a:solidFill>
                  <a:srgbClr val="FFC000"/>
                </a:solidFill>
              </a:rPr>
              <a:t>721</a:t>
            </a:r>
            <a:r>
              <a:rPr lang="en-US" b="1" dirty="0">
                <a:solidFill>
                  <a:srgbClr val="FFC000"/>
                </a:solidFill>
              </a:rPr>
              <a:t> </a:t>
            </a:r>
            <a:r>
              <a:rPr lang="en-US" b="1" dirty="0">
                <a:ln>
                  <a:solidFill>
                    <a:schemeClr val="tx1"/>
                  </a:solidFill>
                </a:ln>
                <a:solidFill>
                  <a:srgbClr val="FFC000"/>
                </a:solidFill>
              </a:rPr>
              <a:t>Assyria</a:t>
            </a:r>
          </a:p>
        </p:txBody>
      </p:sp>
      <p:sp>
        <p:nvSpPr>
          <p:cNvPr id="59" name="TextBox 58"/>
          <p:cNvSpPr txBox="1"/>
          <p:nvPr/>
        </p:nvSpPr>
        <p:spPr>
          <a:xfrm rot="19825262">
            <a:off x="9274345" y="486021"/>
            <a:ext cx="1453064" cy="369332"/>
          </a:xfrm>
          <a:prstGeom prst="rect">
            <a:avLst/>
          </a:prstGeom>
          <a:noFill/>
          <a:scene3d>
            <a:camera prst="orthographicFront"/>
            <a:lightRig rig="threePt" dir="t"/>
          </a:scene3d>
          <a:sp3d>
            <a:bevelT/>
          </a:sp3d>
        </p:spPr>
        <p:txBody>
          <a:bodyPr wrap="square" rtlCol="0">
            <a:spAutoFit/>
          </a:bodyPr>
          <a:lstStyle/>
          <a:p>
            <a:pPr algn="r"/>
            <a:r>
              <a:rPr lang="en-US" b="1" dirty="0">
                <a:ln>
                  <a:solidFill>
                    <a:schemeClr val="tx1"/>
                  </a:solidFill>
                </a:ln>
                <a:solidFill>
                  <a:srgbClr val="FFC000"/>
                </a:solidFill>
              </a:rPr>
              <a:t>606</a:t>
            </a:r>
            <a:r>
              <a:rPr lang="en-US" b="1" dirty="0">
                <a:solidFill>
                  <a:srgbClr val="FFC000"/>
                </a:solidFill>
              </a:rPr>
              <a:t> </a:t>
            </a:r>
            <a:r>
              <a:rPr lang="en-US" b="1" dirty="0">
                <a:ln>
                  <a:solidFill>
                    <a:schemeClr val="tx1"/>
                  </a:solidFill>
                </a:ln>
                <a:solidFill>
                  <a:srgbClr val="FFC000"/>
                </a:solidFill>
              </a:rPr>
              <a:t>Babylon</a:t>
            </a:r>
          </a:p>
        </p:txBody>
      </p:sp>
      <p:sp>
        <p:nvSpPr>
          <p:cNvPr id="34" name="Rectangle 33"/>
          <p:cNvSpPr/>
          <p:nvPr/>
        </p:nvSpPr>
        <p:spPr>
          <a:xfrm>
            <a:off x="228600" y="2286000"/>
            <a:ext cx="45720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800600" y="2286000"/>
            <a:ext cx="4572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V="1">
            <a:off x="4800600" y="2286000"/>
            <a:ext cx="0" cy="9906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rot="19825262">
            <a:off x="3653906" y="4717849"/>
            <a:ext cx="2193833" cy="381000"/>
          </a:xfrm>
          <a:prstGeom prst="rect">
            <a:avLst/>
          </a:prstGeom>
          <a:noFill/>
          <a:scene3d>
            <a:camera prst="orthographicFront"/>
            <a:lightRig rig="threePt" dir="t"/>
          </a:scene3d>
          <a:sp3d>
            <a:bevelT/>
          </a:sp3d>
        </p:spPr>
        <p:txBody>
          <a:bodyPr wrap="square" rtlCol="0">
            <a:spAutoFit/>
          </a:bodyPr>
          <a:lstStyle/>
          <a:p>
            <a:pPr algn="r"/>
            <a:r>
              <a:rPr lang="en-US" dirty="0"/>
              <a:t>King Solomon  1004</a:t>
            </a:r>
          </a:p>
        </p:txBody>
      </p:sp>
      <p:sp>
        <p:nvSpPr>
          <p:cNvPr id="70" name="Rectangle 69"/>
          <p:cNvSpPr/>
          <p:nvPr/>
        </p:nvSpPr>
        <p:spPr>
          <a:xfrm>
            <a:off x="5257800" y="2286000"/>
            <a:ext cx="1524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410200" y="2286000"/>
            <a:ext cx="1524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V="1">
            <a:off x="5410200" y="2286000"/>
            <a:ext cx="0" cy="172593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25780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2" name="Title 1"/>
          <p:cNvSpPr>
            <a:spLocks noGrp="1"/>
          </p:cNvSpPr>
          <p:nvPr>
            <p:ph type="ctrTitle"/>
          </p:nvPr>
        </p:nvSpPr>
        <p:spPr>
          <a:xfrm>
            <a:off x="1676400" y="-152400"/>
            <a:ext cx="6477000" cy="1104900"/>
          </a:xfrm>
        </p:spPr>
        <p:txBody>
          <a:bodyPr>
            <a:normAutofit/>
            <a:scene3d>
              <a:camera prst="orthographicFront"/>
              <a:lightRig rig="threePt" dir="t"/>
            </a:scene3d>
            <a:sp3d extrusionH="57150">
              <a:bevelT h="25400" prst="softRound"/>
            </a:sp3d>
          </a:bodyPr>
          <a:lstStyle/>
          <a:p>
            <a:r>
              <a:rPr lang="en-US" cap="none" dirty="0">
                <a:ln>
                  <a:solidFill>
                    <a:srgbClr val="FFC1C1"/>
                  </a:solidFill>
                </a:ln>
                <a:solidFill>
                  <a:srgbClr val="0070C0"/>
                </a:solidFill>
                <a:latin typeface="Matura MT Script Capitals" pitchFamily="66" charset="0"/>
              </a:rPr>
              <a:t>Isaiah &amp; </a:t>
            </a:r>
            <a:r>
              <a:rPr lang="en-US" cap="none" dirty="0">
                <a:ln>
                  <a:solidFill>
                    <a:srgbClr val="0070C0"/>
                  </a:solidFill>
                </a:ln>
                <a:solidFill>
                  <a:schemeClr val="accent4">
                    <a:lumMod val="75000"/>
                  </a:schemeClr>
                </a:solidFill>
                <a:latin typeface="Matura MT Script Capitals" pitchFamily="66" charset="0"/>
              </a:rPr>
              <a:t>the Holy City </a:t>
            </a:r>
            <a:endParaRPr lang="en-US" dirty="0">
              <a:ln>
                <a:solidFill>
                  <a:srgbClr val="0070C0"/>
                </a:solidFill>
              </a:ln>
              <a:solidFill>
                <a:schemeClr val="accent4">
                  <a:lumMod val="75000"/>
                </a:schemeClr>
              </a:solidFill>
              <a:latin typeface="Matura MT Script Capitals" pitchFamily="66" charset="0"/>
            </a:endParaRPr>
          </a:p>
        </p:txBody>
      </p:sp>
      <p:sp>
        <p:nvSpPr>
          <p:cNvPr id="73" name="Rectangle 72"/>
          <p:cNvSpPr/>
          <p:nvPr/>
        </p:nvSpPr>
        <p:spPr>
          <a:xfrm>
            <a:off x="3285626" y="6019800"/>
            <a:ext cx="8753974" cy="707886"/>
          </a:xfrm>
          <a:prstGeom prst="rect">
            <a:avLst/>
          </a:prstGeom>
          <a:noFill/>
        </p:spPr>
        <p:txBody>
          <a:bodyPr wrap="square" lIns="91440" tIns="45720" rIns="91440" bIns="45720">
            <a:spAutoFit/>
          </a:bodyPr>
          <a:lstStyle/>
          <a:p>
            <a:pPr algn="ctr"/>
            <a:r>
              <a:rPr lang="en-US" sz="4000" b="1" cap="none" spc="0" dirty="0">
                <a:ln w="1905"/>
                <a:solidFill>
                  <a:schemeClr val="accent2">
                    <a:lumMod val="20000"/>
                    <a:lumOff val="80000"/>
                  </a:schemeClr>
                </a:solidFill>
                <a:effectLst>
                  <a:innerShdw blurRad="69850" dist="43180" dir="5400000">
                    <a:srgbClr val="000000">
                      <a:alpha val="65000"/>
                    </a:srgbClr>
                  </a:innerShdw>
                </a:effectLst>
              </a:rPr>
              <a:t>Moses to </a:t>
            </a:r>
            <a:r>
              <a:rPr lang="en-US" sz="4000" b="1" dirty="0">
                <a:ln w="1905"/>
                <a:solidFill>
                  <a:schemeClr val="accent2">
                    <a:lumMod val="20000"/>
                    <a:lumOff val="80000"/>
                  </a:schemeClr>
                </a:solidFill>
                <a:effectLst>
                  <a:innerShdw blurRad="69850" dist="43180" dir="5400000">
                    <a:srgbClr val="000000">
                      <a:alpha val="65000"/>
                    </a:srgbClr>
                  </a:innerShdw>
                </a:effectLst>
              </a:rPr>
              <a:t>Isa</a:t>
            </a:r>
            <a:r>
              <a:rPr lang="en-US" sz="4000" b="1" cap="none" spc="0" dirty="0">
                <a:ln w="1905"/>
                <a:solidFill>
                  <a:schemeClr val="accent2">
                    <a:lumMod val="20000"/>
                    <a:lumOff val="80000"/>
                  </a:schemeClr>
                </a:solidFill>
                <a:effectLst>
                  <a:innerShdw blurRad="69850" dist="43180" dir="5400000">
                    <a:srgbClr val="000000">
                      <a:alpha val="65000"/>
                    </a:srgbClr>
                  </a:innerShdw>
                </a:effectLst>
              </a:rPr>
              <a:t>iah ~ </a:t>
            </a:r>
            <a:r>
              <a:rPr lang="en-US" sz="4000" b="1" cap="none" spc="0" dirty="0">
                <a:ln w="1905"/>
                <a:solidFill>
                  <a:srgbClr val="CCFF33"/>
                </a:solidFill>
                <a:effectLst>
                  <a:innerShdw blurRad="69850" dist="43180" dir="5400000">
                    <a:srgbClr val="000000">
                      <a:alpha val="65000"/>
                    </a:srgbClr>
                  </a:innerShdw>
                </a:effectLst>
              </a:rPr>
              <a:t>752 Years</a:t>
            </a:r>
          </a:p>
        </p:txBody>
      </p:sp>
      <p:sp>
        <p:nvSpPr>
          <p:cNvPr id="74" name="Rectangle 73"/>
          <p:cNvSpPr/>
          <p:nvPr/>
        </p:nvSpPr>
        <p:spPr>
          <a:xfrm>
            <a:off x="314118" y="2968063"/>
            <a:ext cx="2909771" cy="1384995"/>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r>
              <a:rPr lang="en-US" sz="3600" b="1" spc="150" dirty="0">
                <a:ln w="11430">
                  <a:solidFill>
                    <a:srgbClr val="CCFF33"/>
                  </a:solidFill>
                </a:ln>
                <a:solidFill>
                  <a:srgbClr val="00B0F0"/>
                </a:solidFill>
                <a:effectLst>
                  <a:outerShdw blurRad="25400" algn="tl" rotWithShape="0">
                    <a:srgbClr val="000000">
                      <a:alpha val="43000"/>
                    </a:srgbClr>
                  </a:outerShdw>
                </a:effectLst>
              </a:rPr>
              <a:t>14)  Isa 66:23</a:t>
            </a:r>
            <a:br>
              <a:rPr lang="en-US" sz="3600" b="1" spc="150" dirty="0">
                <a:ln w="11430">
                  <a:solidFill>
                    <a:srgbClr val="CCFF33"/>
                  </a:solidFill>
                </a:ln>
                <a:solidFill>
                  <a:srgbClr val="00B0F0"/>
                </a:solidFill>
                <a:effectLst>
                  <a:outerShdw blurRad="25400" algn="tl" rotWithShape="0">
                    <a:srgbClr val="000000">
                      <a:alpha val="43000"/>
                    </a:srgbClr>
                  </a:outerShdw>
                </a:effectLst>
              </a:rPr>
            </a:br>
            <a:r>
              <a:rPr lang="en-US" sz="2400" b="1" spc="150" dirty="0">
                <a:ln w="11430">
                  <a:solidFill>
                    <a:srgbClr val="CCFF33"/>
                  </a:solidFill>
                </a:ln>
                <a:solidFill>
                  <a:srgbClr val="00B0F0"/>
                </a:solidFill>
                <a:effectLst>
                  <a:outerShdw blurRad="25400" algn="tl" rotWithShape="0">
                    <a:srgbClr val="000000">
                      <a:alpha val="43000"/>
                    </a:srgbClr>
                  </a:outerShdw>
                </a:effectLst>
              </a:rPr>
              <a:t>in combination </a:t>
            </a:r>
            <a:br>
              <a:rPr lang="en-US" sz="2400" b="1" spc="150" dirty="0">
                <a:ln w="11430">
                  <a:solidFill>
                    <a:srgbClr val="CCFF33"/>
                  </a:solidFill>
                </a:ln>
                <a:solidFill>
                  <a:srgbClr val="00B0F0"/>
                </a:solidFill>
                <a:effectLst>
                  <a:outerShdw blurRad="25400" algn="tl" rotWithShape="0">
                    <a:srgbClr val="000000">
                      <a:alpha val="43000"/>
                    </a:srgbClr>
                  </a:outerShdw>
                </a:effectLst>
              </a:rPr>
            </a:br>
            <a:r>
              <a:rPr lang="en-US" sz="2400" b="1" spc="150" dirty="0">
                <a:ln w="11430">
                  <a:solidFill>
                    <a:srgbClr val="CCFF33"/>
                  </a:solidFill>
                </a:ln>
                <a:solidFill>
                  <a:srgbClr val="00B0F0"/>
                </a:solidFill>
                <a:effectLst>
                  <a:outerShdw blurRad="25400" algn="tl" rotWithShape="0">
                    <a:srgbClr val="000000">
                      <a:alpha val="43000"/>
                    </a:srgbClr>
                  </a:outerShdw>
                </a:effectLst>
              </a:rPr>
              <a:t>with:  Isa 60:20</a:t>
            </a:r>
            <a:endParaRPr lang="en-US" sz="4000" b="1" cap="none" spc="150" dirty="0">
              <a:ln w="11430">
                <a:solidFill>
                  <a:srgbClr val="CCFF33"/>
                </a:solidFill>
              </a:ln>
              <a:solidFill>
                <a:srgbClr val="00B0F0"/>
              </a:solidFill>
              <a:effectLst>
                <a:outerShdw blurRad="25400" algn="tl" rotWithShape="0">
                  <a:srgbClr val="000000">
                    <a:alpha val="43000"/>
                  </a:srgbClr>
                </a:outerShdw>
              </a:effectLst>
            </a:endParaRPr>
          </a:p>
        </p:txBody>
      </p:sp>
      <p:sp>
        <p:nvSpPr>
          <p:cNvPr id="75" name="TextBox 74"/>
          <p:cNvSpPr txBox="1"/>
          <p:nvPr/>
        </p:nvSpPr>
        <p:spPr>
          <a:xfrm rot="19825262">
            <a:off x="5043394" y="3887295"/>
            <a:ext cx="1761708" cy="381000"/>
          </a:xfrm>
          <a:prstGeom prst="rect">
            <a:avLst/>
          </a:prstGeom>
          <a:noFill/>
          <a:scene3d>
            <a:camera prst="orthographicFront"/>
            <a:lightRig rig="threePt" dir="t"/>
          </a:scene3d>
          <a:sp3d>
            <a:bevelT/>
          </a:sp3d>
        </p:spPr>
        <p:txBody>
          <a:bodyPr wrap="square" rtlCol="0">
            <a:spAutoFit/>
          </a:bodyPr>
          <a:lstStyle/>
          <a:p>
            <a:pPr algn="r"/>
            <a:r>
              <a:rPr lang="en-US" dirty="0"/>
              <a:t>Elisha  895</a:t>
            </a:r>
          </a:p>
        </p:txBody>
      </p:sp>
      <p:sp>
        <p:nvSpPr>
          <p:cNvPr id="76" name="Rectangle 75"/>
          <p:cNvSpPr/>
          <p:nvPr/>
        </p:nvSpPr>
        <p:spPr>
          <a:xfrm>
            <a:off x="5562600" y="2286000"/>
            <a:ext cx="985520" cy="452094"/>
          </a:xfrm>
          <a:prstGeom prst="rect">
            <a:avLst/>
          </a:prstGeom>
          <a:solidFill>
            <a:srgbClr val="B83D68"/>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p:cNvCxnSpPr/>
          <p:nvPr/>
        </p:nvCxnSpPr>
        <p:spPr>
          <a:xfrm flipV="1">
            <a:off x="5562600" y="2286000"/>
            <a:ext cx="0" cy="20574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6553199" y="2286000"/>
            <a:ext cx="1109413"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flipV="1">
            <a:off x="654812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7677150" y="2286000"/>
            <a:ext cx="1524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8001000" y="2286000"/>
            <a:ext cx="39624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7848600" y="2286000"/>
            <a:ext cx="1270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p:nvPr/>
        </p:nvCxnSpPr>
        <p:spPr>
          <a:xfrm flipV="1">
            <a:off x="8386607" y="2286000"/>
            <a:ext cx="0" cy="2203476"/>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8407399" y="2286000"/>
            <a:ext cx="172721" cy="452094"/>
          </a:xfrm>
          <a:prstGeom prst="rect">
            <a:avLst/>
          </a:prstGeom>
          <a:solidFill>
            <a:srgbClr val="CCFF33"/>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p:nvPr/>
        </p:nvCxnSpPr>
        <p:spPr>
          <a:xfrm flipV="1">
            <a:off x="8465820" y="1104900"/>
            <a:ext cx="0" cy="1863163"/>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81" name="Picture 3" descr="C:\Users\Rae\Desktop\1386785594e15ba-1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521" y="87756"/>
            <a:ext cx="1374414" cy="1480656"/>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sp>
        <p:nvSpPr>
          <p:cNvPr id="82" name="Rectangle 81"/>
          <p:cNvSpPr/>
          <p:nvPr/>
        </p:nvSpPr>
        <p:spPr>
          <a:xfrm>
            <a:off x="8599424" y="2286000"/>
            <a:ext cx="77216"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198380" y="3544431"/>
            <a:ext cx="2612620" cy="2246769"/>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800" b="1" cap="none" spc="0" dirty="0">
                <a:ln w="1905">
                  <a:solidFill>
                    <a:srgbClr val="CCFF33"/>
                  </a:solidFill>
                </a:ln>
                <a:solidFill>
                  <a:srgbClr val="00B0F0"/>
                </a:solidFill>
                <a:effectLst>
                  <a:innerShdw blurRad="69850" dist="43180" dir="5400000">
                    <a:srgbClr val="000000">
                      <a:alpha val="65000"/>
                    </a:srgbClr>
                  </a:innerShdw>
                </a:effectLst>
              </a:rPr>
              <a:t>The date of this prophecy is about 3 years after the sundial event.</a:t>
            </a:r>
          </a:p>
        </p:txBody>
      </p:sp>
      <p:sp>
        <p:nvSpPr>
          <p:cNvPr id="84" name="Rectangle 83"/>
          <p:cNvSpPr/>
          <p:nvPr/>
        </p:nvSpPr>
        <p:spPr>
          <a:xfrm>
            <a:off x="8703901" y="2286000"/>
            <a:ext cx="3239179"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p:cNvCxnSpPr/>
          <p:nvPr/>
        </p:nvCxnSpPr>
        <p:spPr>
          <a:xfrm flipV="1">
            <a:off x="9530539" y="1104901"/>
            <a:ext cx="0" cy="1845296"/>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767080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7823200" y="2286000"/>
            <a:ext cx="0" cy="16331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8686800" y="2286000"/>
            <a:ext cx="0" cy="2355876"/>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7987030" y="2286000"/>
            <a:ext cx="0" cy="21336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8458200" y="3124200"/>
            <a:ext cx="1597660" cy="369332"/>
          </a:xfrm>
          <a:prstGeom prst="rect">
            <a:avLst/>
          </a:prstGeom>
          <a:solidFill>
            <a:schemeClr val="accent4">
              <a:lumMod val="75000"/>
            </a:schemeClr>
          </a:solidFill>
          <a:scene3d>
            <a:camera prst="orthographicFront"/>
            <a:lightRig rig="threePt" dir="t"/>
          </a:scene3d>
          <a:sp3d>
            <a:bevelT w="152400" h="50800" prst="softRound"/>
          </a:sp3d>
        </p:spPr>
        <p:txBody>
          <a:bodyPr wrap="square" rtlCol="0">
            <a:spAutoFit/>
          </a:bodyPr>
          <a:lstStyle/>
          <a:p>
            <a:pPr algn="r"/>
            <a:r>
              <a:rPr lang="en-US" b="1" dirty="0">
                <a:solidFill>
                  <a:srgbClr val="7030A0"/>
                </a:solidFill>
              </a:rPr>
              <a:t>Hezekiah  701</a:t>
            </a:r>
          </a:p>
        </p:txBody>
      </p:sp>
      <p:cxnSp>
        <p:nvCxnSpPr>
          <p:cNvPr id="46" name="Straight Arrow Connector 45"/>
          <p:cNvCxnSpPr/>
          <p:nvPr/>
        </p:nvCxnSpPr>
        <p:spPr>
          <a:xfrm flipV="1">
            <a:off x="8580120" y="1414133"/>
            <a:ext cx="0" cy="1757671"/>
          </a:xfrm>
          <a:prstGeom prst="straightConnector1">
            <a:avLst/>
          </a:prstGeom>
          <a:ln w="38100">
            <a:solidFill>
              <a:srgbClr val="FFC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88935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solidFill>
                  <a:prstClr val="black">
                    <a:tint val="75000"/>
                  </a:prstClr>
                </a:solidFill>
              </a:rPr>
              <a:pPr/>
              <a:t>67</a:t>
            </a:fld>
            <a:endParaRPr lang="en-US">
              <a:solidFill>
                <a:prstClr val="black">
                  <a:tint val="75000"/>
                </a:prstClr>
              </a:solidFill>
            </a:endParaRPr>
          </a:p>
        </p:txBody>
      </p:sp>
      <p:pic>
        <p:nvPicPr>
          <p:cNvPr id="4098" name="Picture 2" descr="C:\Users\Rae\Desktop\6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8763000" y="0"/>
            <a:ext cx="3005058" cy="3657600"/>
          </a:xfrm>
          <a:prstGeom prst="rect">
            <a:avLst/>
          </a:prstGeom>
        </p:spPr>
      </p:pic>
      <p:sp>
        <p:nvSpPr>
          <p:cNvPr id="5" name="TextBox 4"/>
          <p:cNvSpPr txBox="1"/>
          <p:nvPr/>
        </p:nvSpPr>
        <p:spPr>
          <a:xfrm>
            <a:off x="457200" y="381000"/>
            <a:ext cx="2545080" cy="3046988"/>
          </a:xfrm>
          <a:prstGeom prst="rect">
            <a:avLst/>
          </a:prstGeom>
          <a:ln w="76200">
            <a:solidFill>
              <a:schemeClr val="accent4">
                <a:lumMod val="60000"/>
                <a:lumOff val="40000"/>
              </a:schemeClr>
            </a:solidFill>
          </a:ln>
          <a:scene3d>
            <a:camera prst="orthographicFront"/>
            <a:lightRig rig="threePt" dir="t"/>
          </a:scene3d>
          <a:sp3d>
            <a:bevelT/>
          </a:sp3d>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200" b="1" spc="150" dirty="0">
                <a:ln w="11430"/>
                <a:solidFill>
                  <a:srgbClr val="F8F8F8"/>
                </a:solidFill>
                <a:effectLst>
                  <a:outerShdw blurRad="25400" algn="tl" rotWithShape="0">
                    <a:srgbClr val="000000">
                      <a:alpha val="43000"/>
                    </a:srgbClr>
                  </a:outerShdw>
                </a:effectLst>
                <a:latin typeface="Candara"/>
              </a:rPr>
              <a:t>Have you heard this:</a:t>
            </a:r>
            <a:br>
              <a:rPr lang="en-US" sz="3200" b="1" spc="150" dirty="0">
                <a:ln w="11430"/>
                <a:solidFill>
                  <a:srgbClr val="F8F8F8"/>
                </a:solidFill>
                <a:effectLst>
                  <a:outerShdw blurRad="25400" algn="tl" rotWithShape="0">
                    <a:srgbClr val="000000">
                      <a:alpha val="43000"/>
                    </a:srgbClr>
                  </a:outerShdw>
                </a:effectLst>
                <a:latin typeface="Candara"/>
              </a:rPr>
            </a:br>
            <a:r>
              <a:rPr lang="en-US" sz="3200" b="1" spc="150" dirty="0">
                <a:ln w="11430"/>
                <a:solidFill>
                  <a:srgbClr val="F8F8F8"/>
                </a:solidFill>
                <a:effectLst>
                  <a:outerShdw blurRad="25400" algn="tl" rotWithShape="0">
                    <a:srgbClr val="000000">
                      <a:alpha val="43000"/>
                    </a:srgbClr>
                  </a:outerShdw>
                </a:effectLst>
                <a:latin typeface="Candara"/>
              </a:rPr>
              <a:t>“the MOON will not withdraw itself?”</a:t>
            </a:r>
            <a:endParaRPr lang="en-US" sz="3200" b="1" dirty="0">
              <a:solidFill>
                <a:prstClr val="white"/>
              </a:solidFill>
            </a:endParaRPr>
          </a:p>
        </p:txBody>
      </p:sp>
      <p:sp>
        <p:nvSpPr>
          <p:cNvPr id="6" name="TextBox 5"/>
          <p:cNvSpPr txBox="1"/>
          <p:nvPr/>
        </p:nvSpPr>
        <p:spPr>
          <a:xfrm>
            <a:off x="914400" y="4038600"/>
            <a:ext cx="10363200" cy="156966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4800" b="1" spc="150" dirty="0">
                <a:ln w="11430"/>
                <a:solidFill>
                  <a:srgbClr val="F8F8F8"/>
                </a:solidFill>
                <a:effectLst>
                  <a:outerShdw blurRad="25400" algn="tl" rotWithShape="0">
                    <a:srgbClr val="000000">
                      <a:alpha val="43000"/>
                    </a:srgbClr>
                  </a:outerShdw>
                </a:effectLst>
              </a:rPr>
              <a:t>What does Isaiah 60:20 mean by </a:t>
            </a:r>
            <a:br>
              <a:rPr lang="en-US" sz="4800" b="1" spc="150" dirty="0">
                <a:ln w="11430"/>
                <a:solidFill>
                  <a:srgbClr val="F8F8F8"/>
                </a:solidFill>
                <a:effectLst>
                  <a:outerShdw blurRad="25400" algn="tl" rotWithShape="0">
                    <a:srgbClr val="000000">
                      <a:alpha val="43000"/>
                    </a:srgbClr>
                  </a:outerShdw>
                </a:effectLst>
              </a:rPr>
            </a:br>
            <a:r>
              <a:rPr lang="en-US" sz="4800" b="1" spc="150" dirty="0">
                <a:ln w="11430"/>
                <a:solidFill>
                  <a:srgbClr val="F8F8F8"/>
                </a:solidFill>
                <a:effectLst>
                  <a:outerShdw blurRad="25400" algn="tl" rotWithShape="0">
                    <a:srgbClr val="000000">
                      <a:alpha val="43000"/>
                    </a:srgbClr>
                  </a:outerShdw>
                </a:effectLst>
              </a:rPr>
              <a:t>“the moon will not withdraw itself”?</a:t>
            </a:r>
          </a:p>
        </p:txBody>
      </p:sp>
      <p:sp>
        <p:nvSpPr>
          <p:cNvPr id="7" name="Slide Number Placeholder 1"/>
          <p:cNvSpPr txBox="1">
            <a:spLocks/>
          </p:cNvSpPr>
          <p:nvPr/>
        </p:nvSpPr>
        <p:spPr>
          <a:xfrm>
            <a:off x="11125200" y="6019801"/>
            <a:ext cx="670560" cy="50286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800" b="1" smtClean="0">
                <a:solidFill>
                  <a:schemeClr val="bg1"/>
                </a:solidFill>
              </a:rPr>
              <a:pPr/>
              <a:t>67</a:t>
            </a:fld>
            <a:endParaRPr lang="en-US" b="1" dirty="0">
              <a:solidFill>
                <a:schemeClr val="bg1"/>
              </a:solidFill>
            </a:endParaRPr>
          </a:p>
        </p:txBody>
      </p:sp>
      <p:sp>
        <p:nvSpPr>
          <p:cNvPr id="8" name="TextBox 7"/>
          <p:cNvSpPr txBox="1"/>
          <p:nvPr/>
        </p:nvSpPr>
        <p:spPr>
          <a:xfrm>
            <a:off x="914400" y="5562600"/>
            <a:ext cx="10363200" cy="1200329"/>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3600" b="1" spc="150" dirty="0">
                <a:ln w="11430"/>
                <a:solidFill>
                  <a:schemeClr val="accent4">
                    <a:lumMod val="60000"/>
                    <a:lumOff val="40000"/>
                  </a:schemeClr>
                </a:solidFill>
                <a:effectLst>
                  <a:outerShdw blurRad="25400" algn="tl" rotWithShape="0">
                    <a:srgbClr val="000000">
                      <a:alpha val="43000"/>
                    </a:srgbClr>
                  </a:outerShdw>
                </a:effectLst>
              </a:rPr>
              <a:t>Isaiah will be addressing a prophecy; </a:t>
            </a:r>
            <a:br>
              <a:rPr lang="en-US" sz="3600" b="1" spc="150" dirty="0">
                <a:ln w="11430"/>
                <a:solidFill>
                  <a:schemeClr val="accent4">
                    <a:lumMod val="60000"/>
                    <a:lumOff val="40000"/>
                  </a:schemeClr>
                </a:solidFill>
                <a:effectLst>
                  <a:outerShdw blurRad="25400" algn="tl" rotWithShape="0">
                    <a:srgbClr val="000000">
                      <a:alpha val="43000"/>
                    </a:srgbClr>
                  </a:outerShdw>
                </a:effectLst>
              </a:rPr>
            </a:br>
            <a:r>
              <a:rPr lang="en-US" sz="3600" b="1" spc="150" dirty="0">
                <a:ln w="11430"/>
                <a:solidFill>
                  <a:schemeClr val="accent4">
                    <a:lumMod val="60000"/>
                    <a:lumOff val="40000"/>
                  </a:schemeClr>
                </a:solidFill>
                <a:effectLst>
                  <a:outerShdw blurRad="25400" algn="tl" rotWithShape="0">
                    <a:srgbClr val="000000">
                      <a:alpha val="43000"/>
                    </a:srgbClr>
                  </a:outerShdw>
                </a:effectLst>
              </a:rPr>
              <a:t>not events connected to the apostasy of Judah.</a:t>
            </a:r>
          </a:p>
        </p:txBody>
      </p:sp>
    </p:spTree>
    <p:extLst>
      <p:ext uri="{BB962C8B-B14F-4D97-AF65-F5344CB8AC3E}">
        <p14:creationId xmlns:p14="http://schemas.microsoft.com/office/powerpoint/2010/main" val="94495394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1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277600" y="6400800"/>
            <a:ext cx="533400" cy="244476"/>
          </a:xfrm>
        </p:spPr>
        <p:txBody>
          <a:bodyPr>
            <a:normAutofit fontScale="85000" lnSpcReduction="20000"/>
          </a:bodyPr>
          <a:lstStyle/>
          <a:p>
            <a:fld id="{AA4C6552-42F6-43F2-A3FB-E92E8C09004E}" type="slidenum">
              <a:rPr lang="en-US" b="0" smtClean="0"/>
              <a:pPr/>
              <a:t>68</a:t>
            </a:fld>
            <a:endParaRPr lang="en-US" b="0" dirty="0"/>
          </a:p>
        </p:txBody>
      </p:sp>
      <p:sp>
        <p:nvSpPr>
          <p:cNvPr id="6" name="Content Placeholder 5"/>
          <p:cNvSpPr>
            <a:spLocks noGrp="1"/>
          </p:cNvSpPr>
          <p:nvPr>
            <p:ph sz="quarter" idx="1"/>
          </p:nvPr>
        </p:nvSpPr>
        <p:spPr>
          <a:xfrm>
            <a:off x="457200" y="4495800"/>
            <a:ext cx="10896600" cy="2286000"/>
          </a:xfrm>
          <a:noFill/>
          <a:ln>
            <a:noFill/>
          </a:ln>
        </p:spPr>
        <p:style>
          <a:lnRef idx="3">
            <a:schemeClr val="lt1"/>
          </a:lnRef>
          <a:fillRef idx="1">
            <a:schemeClr val="dk1"/>
          </a:fillRef>
          <a:effectRef idx="1">
            <a:schemeClr val="dk1"/>
          </a:effectRef>
          <a:fontRef idx="minor">
            <a:schemeClr val="lt1"/>
          </a:fontRef>
        </p:style>
        <p:txBody>
          <a:bodyPr>
            <a:normAutofit/>
            <a:scene3d>
              <a:camera prst="orthographicFront"/>
              <a:lightRig rig="threePt" dir="t"/>
            </a:scene3d>
            <a:sp3d extrusionH="57150">
              <a:bevelT w="38100" h="38100"/>
            </a:sp3d>
          </a:bodyPr>
          <a:lstStyle/>
          <a:p>
            <a:pPr marL="0" indent="0" algn="ctr">
              <a:buNone/>
            </a:pPr>
            <a:r>
              <a:rPr lang="en-US" sz="3200" b="1" dirty="0">
                <a:solidFill>
                  <a:schemeClr val="accent4">
                    <a:lumMod val="20000"/>
                    <a:lumOff val="80000"/>
                  </a:schemeClr>
                </a:solidFill>
              </a:rPr>
              <a:t>Will there be a time that the moon as we see it </a:t>
            </a:r>
            <a:br>
              <a:rPr lang="en-US" sz="3200" b="1" dirty="0">
                <a:solidFill>
                  <a:schemeClr val="accent4">
                    <a:lumMod val="20000"/>
                    <a:lumOff val="80000"/>
                  </a:schemeClr>
                </a:solidFill>
              </a:rPr>
            </a:br>
            <a:r>
              <a:rPr lang="en-US" sz="3200" b="1" dirty="0">
                <a:solidFill>
                  <a:schemeClr val="accent4">
                    <a:lumMod val="20000"/>
                    <a:lumOff val="80000"/>
                  </a:schemeClr>
                </a:solidFill>
              </a:rPr>
              <a:t>will eventually never withdraw itself?  </a:t>
            </a:r>
            <a:br>
              <a:rPr lang="en-US" sz="3200" b="1" dirty="0">
                <a:solidFill>
                  <a:schemeClr val="accent4">
                    <a:lumMod val="20000"/>
                    <a:lumOff val="80000"/>
                  </a:schemeClr>
                </a:solidFill>
              </a:rPr>
            </a:br>
            <a:r>
              <a:rPr lang="en-US" sz="3200" b="1" dirty="0">
                <a:solidFill>
                  <a:schemeClr val="accent4">
                    <a:lumMod val="20000"/>
                    <a:lumOff val="80000"/>
                  </a:schemeClr>
                </a:solidFill>
              </a:rPr>
              <a:t>Or is there another concept?  </a:t>
            </a:r>
            <a:br>
              <a:rPr lang="en-US" sz="3200" b="1" dirty="0">
                <a:solidFill>
                  <a:schemeClr val="accent4">
                    <a:lumMod val="20000"/>
                    <a:lumOff val="80000"/>
                  </a:schemeClr>
                </a:solidFill>
              </a:rPr>
            </a:br>
            <a:r>
              <a:rPr lang="en-US" sz="3200" b="1" dirty="0">
                <a:solidFill>
                  <a:srgbClr val="00B0F0"/>
                </a:solidFill>
              </a:rPr>
              <a:t>We’ll consider two options.</a:t>
            </a:r>
            <a:endParaRPr lang="en-US" b="1" dirty="0">
              <a:solidFill>
                <a:srgbClr val="00B0F0"/>
              </a:solidFill>
            </a:endParaRPr>
          </a:p>
        </p:txBody>
      </p:sp>
    </p:spTree>
    <p:extLst>
      <p:ext uri="{BB962C8B-B14F-4D97-AF65-F5344CB8AC3E}">
        <p14:creationId xmlns:p14="http://schemas.microsoft.com/office/powerpoint/2010/main" val="216654176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58200" y="381000"/>
            <a:ext cx="3505200" cy="6172200"/>
          </a:xfrm>
        </p:spPr>
        <p:txBody>
          <a:bodyPr>
            <a:normAutofit/>
            <a:scene3d>
              <a:camera prst="orthographicFront"/>
              <a:lightRig rig="soft" dir="t">
                <a:rot lat="0" lon="0" rev="10800000"/>
              </a:lightRig>
            </a:scene3d>
            <a:sp3d>
              <a:bevelT w="27940" h="12700"/>
              <a:contourClr>
                <a:srgbClr val="DDDDDD"/>
              </a:contourClr>
            </a:sp3d>
          </a:bodyPr>
          <a:lstStyle/>
          <a:p>
            <a:pPr algn="ctr"/>
            <a:r>
              <a:rPr lang="en-US" sz="3600" b="1" spc="150" dirty="0">
                <a:ln w="11430"/>
                <a:solidFill>
                  <a:srgbClr val="FFC1C1"/>
                </a:solidFill>
                <a:effectLst>
                  <a:outerShdw blurRad="25400" algn="tl" rotWithShape="0">
                    <a:srgbClr val="000000">
                      <a:alpha val="43000"/>
                    </a:srgbClr>
                  </a:outerShdw>
                </a:effectLst>
              </a:rPr>
              <a:t>#2:  </a:t>
            </a:r>
            <a:br>
              <a:rPr lang="en-US" sz="3600" b="1" spc="150" dirty="0">
                <a:ln w="11430"/>
                <a:solidFill>
                  <a:srgbClr val="FFC1C1"/>
                </a:solidFill>
                <a:effectLst>
                  <a:outerShdw blurRad="25400" algn="tl" rotWithShape="0">
                    <a:srgbClr val="000000">
                      <a:alpha val="43000"/>
                    </a:srgbClr>
                  </a:outerShdw>
                </a:effectLst>
              </a:rPr>
            </a:br>
            <a:r>
              <a:rPr lang="en-US" sz="3600" b="1" spc="150" dirty="0">
                <a:ln w="11430"/>
                <a:solidFill>
                  <a:srgbClr val="FFC1C1"/>
                </a:solidFill>
                <a:effectLst>
                  <a:outerShdw blurRad="25400" algn="tl" rotWithShape="0">
                    <a:srgbClr val="000000">
                      <a:alpha val="43000"/>
                    </a:srgbClr>
                  </a:outerShdw>
                </a:effectLst>
              </a:rPr>
              <a:t>Review</a:t>
            </a:r>
            <a:r>
              <a:rPr lang="en-US" sz="3600" b="1" spc="150" dirty="0">
                <a:ln w="11430"/>
                <a:solidFill>
                  <a:srgbClr val="F8F8F8"/>
                </a:solidFill>
                <a:effectLst>
                  <a:outerShdw blurRad="25400" algn="tl" rotWithShape="0">
                    <a:srgbClr val="000000">
                      <a:alpha val="43000"/>
                    </a:srgbClr>
                  </a:outerShdw>
                </a:effectLst>
              </a:rPr>
              <a:t> </a:t>
            </a:r>
            <a:r>
              <a:rPr lang="en-US" sz="3600" b="1" spc="150" dirty="0">
                <a:ln w="11430"/>
                <a:solidFill>
                  <a:srgbClr val="FFC1C1"/>
                </a:solidFill>
                <a:effectLst>
                  <a:outerShdw blurRad="25400" algn="tl" rotWithShape="0">
                    <a:srgbClr val="000000">
                      <a:alpha val="43000"/>
                    </a:srgbClr>
                  </a:outerShdw>
                </a:effectLst>
              </a:rPr>
              <a:t>of </a:t>
            </a:r>
            <a:br>
              <a:rPr lang="en-US" sz="3600" b="1" spc="150" dirty="0">
                <a:ln w="11430"/>
                <a:solidFill>
                  <a:srgbClr val="FFC1C1"/>
                </a:solidFill>
                <a:effectLst>
                  <a:outerShdw blurRad="25400" algn="tl" rotWithShape="0">
                    <a:srgbClr val="000000">
                      <a:alpha val="43000"/>
                    </a:srgbClr>
                  </a:outerShdw>
                </a:effectLst>
              </a:rPr>
            </a:br>
            <a:r>
              <a:rPr lang="en-US" sz="3600" b="1" spc="150" dirty="0">
                <a:ln w="11430"/>
                <a:solidFill>
                  <a:srgbClr val="FFC1C1"/>
                </a:solidFill>
                <a:effectLst>
                  <a:outerShdw blurRad="25400" algn="tl" rotWithShape="0">
                    <a:srgbClr val="000000">
                      <a:alpha val="43000"/>
                    </a:srgbClr>
                  </a:outerShdw>
                </a:effectLst>
              </a:rPr>
              <a:t>Isa 60:20 - </a:t>
            </a:r>
            <a:br>
              <a:rPr lang="en-US" sz="3600" b="1" spc="150" dirty="0">
                <a:ln w="11430"/>
                <a:solidFill>
                  <a:srgbClr val="FFC1C1"/>
                </a:solidFill>
                <a:effectLst>
                  <a:outerShdw blurRad="25400" algn="tl" rotWithShape="0">
                    <a:srgbClr val="000000">
                      <a:alpha val="43000"/>
                    </a:srgbClr>
                  </a:outerShdw>
                </a:effectLst>
              </a:rPr>
            </a:br>
            <a:r>
              <a:rPr lang="en-US" sz="3600" b="1" spc="150" dirty="0">
                <a:ln w="11430"/>
                <a:solidFill>
                  <a:srgbClr val="FFC1C1"/>
                </a:solidFill>
                <a:effectLst>
                  <a:outerShdw blurRad="25400" algn="tl" rotWithShape="0">
                    <a:srgbClr val="000000">
                      <a:alpha val="43000"/>
                    </a:srgbClr>
                  </a:outerShdw>
                </a:effectLst>
              </a:rPr>
              <a:t>A Prophetic Reference </a:t>
            </a:r>
            <a:br>
              <a:rPr lang="en-US" sz="3600" b="1" spc="150" dirty="0">
                <a:ln w="11430"/>
                <a:solidFill>
                  <a:srgbClr val="FFC1C1"/>
                </a:solidFill>
                <a:effectLst>
                  <a:outerShdw blurRad="25400" algn="tl" rotWithShape="0">
                    <a:srgbClr val="000000">
                      <a:alpha val="43000"/>
                    </a:srgbClr>
                  </a:outerShdw>
                </a:effectLst>
              </a:rPr>
            </a:br>
            <a:r>
              <a:rPr lang="en-US" sz="3600" b="1" spc="150" dirty="0">
                <a:ln w="11430"/>
                <a:solidFill>
                  <a:srgbClr val="FFC1C1"/>
                </a:solidFill>
                <a:effectLst>
                  <a:outerShdw blurRad="25400" algn="tl" rotWithShape="0">
                    <a:srgbClr val="000000">
                      <a:alpha val="43000"/>
                    </a:srgbClr>
                  </a:outerShdw>
                </a:effectLst>
              </a:rPr>
              <a:t>to H3391 </a:t>
            </a:r>
            <a:r>
              <a:rPr lang="en-US" sz="2800" b="1" spc="150" dirty="0">
                <a:ln w="11430"/>
                <a:solidFill>
                  <a:srgbClr val="FFC1C1"/>
                </a:solidFill>
                <a:effectLst>
                  <a:outerShdw blurRad="25400" algn="tl" rotWithShape="0">
                    <a:srgbClr val="000000">
                      <a:alpha val="43000"/>
                    </a:srgbClr>
                  </a:outerShdw>
                </a:effectLst>
              </a:rPr>
              <a:t>&lt;</a:t>
            </a:r>
            <a:r>
              <a:rPr lang="en-US" sz="2800" b="1" spc="150" dirty="0" err="1">
                <a:ln w="11430"/>
                <a:solidFill>
                  <a:srgbClr val="FFC1C1"/>
                </a:solidFill>
                <a:effectLst>
                  <a:outerShdw blurRad="25400" algn="tl" rotWithShape="0">
                    <a:srgbClr val="000000">
                      <a:alpha val="43000"/>
                    </a:srgbClr>
                  </a:outerShdw>
                </a:effectLst>
              </a:rPr>
              <a:t>yerach</a:t>
            </a:r>
            <a:r>
              <a:rPr lang="en-US" sz="2800" b="1" spc="150" dirty="0">
                <a:ln w="11430"/>
                <a:solidFill>
                  <a:srgbClr val="FFC1C1"/>
                </a:solidFill>
                <a:effectLst>
                  <a:outerShdw blurRad="25400" algn="tl" rotWithShape="0">
                    <a:srgbClr val="000000">
                      <a:alpha val="43000"/>
                    </a:srgbClr>
                  </a:outerShdw>
                </a:effectLst>
              </a:rPr>
              <a:t>&gt; </a:t>
            </a:r>
            <a:br>
              <a:rPr lang="en-US" sz="3600" b="1" spc="150" dirty="0">
                <a:ln w="11430"/>
                <a:solidFill>
                  <a:srgbClr val="FFC1C1"/>
                </a:solidFill>
                <a:effectLst>
                  <a:outerShdw blurRad="25400" algn="tl" rotWithShape="0">
                    <a:srgbClr val="000000">
                      <a:alpha val="43000"/>
                    </a:srgbClr>
                  </a:outerShdw>
                </a:effectLst>
              </a:rPr>
            </a:br>
            <a:r>
              <a:rPr lang="en-US" sz="3600" b="1" spc="150" dirty="0">
                <a:ln w="11430"/>
                <a:solidFill>
                  <a:srgbClr val="FFC1C1"/>
                </a:solidFill>
                <a:effectLst>
                  <a:outerShdw blurRad="25400" algn="tl" rotWithShape="0">
                    <a:srgbClr val="000000">
                      <a:alpha val="43000"/>
                    </a:srgbClr>
                  </a:outerShdw>
                </a:effectLst>
              </a:rPr>
              <a:t>(or the lunation cycle &amp; phases of </a:t>
            </a:r>
            <a:br>
              <a:rPr lang="en-US" sz="3600" b="1" spc="150" dirty="0">
                <a:ln w="11430"/>
                <a:solidFill>
                  <a:srgbClr val="FFC1C1"/>
                </a:solidFill>
                <a:effectLst>
                  <a:outerShdw blurRad="25400" algn="tl" rotWithShape="0">
                    <a:srgbClr val="000000">
                      <a:alpha val="43000"/>
                    </a:srgbClr>
                  </a:outerShdw>
                </a:effectLst>
              </a:rPr>
            </a:br>
            <a:r>
              <a:rPr lang="en-US" sz="3600" b="1" spc="150" dirty="0">
                <a:ln w="11430"/>
                <a:solidFill>
                  <a:srgbClr val="FFC1C1"/>
                </a:solidFill>
                <a:effectLst>
                  <a:outerShdw blurRad="25400" algn="tl" rotWithShape="0">
                    <a:srgbClr val="000000">
                      <a:alpha val="43000"/>
                    </a:srgbClr>
                  </a:outerShdw>
                </a:effectLst>
              </a:rPr>
              <a:t>the moon).</a:t>
            </a:r>
          </a:p>
        </p:txBody>
      </p:sp>
      <p:sp>
        <p:nvSpPr>
          <p:cNvPr id="3" name="Slide Number Placeholder 2"/>
          <p:cNvSpPr>
            <a:spLocks noGrp="1"/>
          </p:cNvSpPr>
          <p:nvPr>
            <p:ph type="sldNum" sz="quarter" idx="12"/>
          </p:nvPr>
        </p:nvSpPr>
        <p:spPr>
          <a:xfrm>
            <a:off x="11201400" y="6324600"/>
            <a:ext cx="533400" cy="304800"/>
          </a:xfrm>
        </p:spPr>
        <p:txBody>
          <a:bodyPr>
            <a:normAutofit fontScale="85000" lnSpcReduction="20000"/>
          </a:bodyPr>
          <a:lstStyle/>
          <a:p>
            <a:fld id="{AA4C6552-42F6-43F2-A3FB-E92E8C09004E}" type="slidenum">
              <a:rPr lang="en-US" sz="1900" smtClean="0"/>
              <a:pPr/>
              <a:t>69</a:t>
            </a:fld>
            <a:endParaRPr lang="en-US" dirty="0"/>
          </a:p>
        </p:txBody>
      </p:sp>
      <p:sp>
        <p:nvSpPr>
          <p:cNvPr id="4" name="Title 1"/>
          <p:cNvSpPr txBox="1">
            <a:spLocks/>
          </p:cNvSpPr>
          <p:nvPr/>
        </p:nvSpPr>
        <p:spPr>
          <a:xfrm>
            <a:off x="76200" y="228600"/>
            <a:ext cx="3657600" cy="6400800"/>
          </a:xfrm>
          <a:prstGeom prst="rect">
            <a:avLst/>
          </a:prstGeom>
        </p:spPr>
        <p:txBody>
          <a:bodyPr vert="horz" anchor="ctr">
            <a:normAutofit fontScale="97500" lnSpcReduction="10000"/>
            <a:scene3d>
              <a:camera prst="orthographicFront"/>
              <a:lightRig rig="soft" dir="t">
                <a:rot lat="0" lon="0" rev="10800000"/>
              </a:lightRig>
            </a:scene3d>
            <a:sp3d>
              <a:bevelT w="27940" h="12700"/>
              <a:contourClr>
                <a:srgbClr val="DDDDDD"/>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000" b="1" spc="150" dirty="0">
                <a:ln w="11430"/>
                <a:solidFill>
                  <a:srgbClr val="FFC1C1"/>
                </a:solidFill>
                <a:effectLst>
                  <a:outerShdw blurRad="25400" algn="tl" rotWithShape="0">
                    <a:srgbClr val="000000">
                      <a:alpha val="43000"/>
                    </a:srgbClr>
                  </a:outerShdw>
                </a:effectLst>
              </a:rPr>
              <a:t>#1:  </a:t>
            </a:r>
            <a:br>
              <a:rPr lang="en-US" sz="4000" b="1" spc="150" dirty="0">
                <a:ln w="11430"/>
                <a:solidFill>
                  <a:srgbClr val="FFC1C1"/>
                </a:solidFill>
                <a:effectLst>
                  <a:outerShdw blurRad="25400" algn="tl" rotWithShape="0">
                    <a:srgbClr val="000000">
                      <a:alpha val="43000"/>
                    </a:srgbClr>
                  </a:outerShdw>
                </a:effectLst>
              </a:rPr>
            </a:br>
            <a:r>
              <a:rPr lang="en-US" sz="4000" b="1" spc="150" dirty="0">
                <a:ln w="11430"/>
                <a:solidFill>
                  <a:srgbClr val="FFC1C1"/>
                </a:solidFill>
                <a:effectLst>
                  <a:outerShdw blurRad="25400" algn="tl" rotWithShape="0">
                    <a:srgbClr val="000000">
                      <a:alpha val="43000"/>
                    </a:srgbClr>
                  </a:outerShdw>
                </a:effectLst>
              </a:rPr>
              <a:t>The verse under consideration is Isa 66:23</a:t>
            </a:r>
            <a:br>
              <a:rPr lang="en-US" sz="4000" b="1" spc="150" dirty="0">
                <a:ln w="11430"/>
                <a:solidFill>
                  <a:srgbClr val="FFC1C1"/>
                </a:solidFill>
                <a:effectLst>
                  <a:outerShdw blurRad="25400" algn="tl" rotWithShape="0">
                    <a:srgbClr val="000000">
                      <a:alpha val="43000"/>
                    </a:srgbClr>
                  </a:outerShdw>
                </a:effectLst>
              </a:rPr>
            </a:br>
            <a:r>
              <a:rPr lang="en-US" sz="2900" b="1" spc="150" dirty="0">
                <a:ln w="11430"/>
                <a:solidFill>
                  <a:srgbClr val="FFC1C1"/>
                </a:solidFill>
                <a:effectLst>
                  <a:outerShdw blurRad="25400" algn="tl" rotWithShape="0">
                    <a:srgbClr val="000000">
                      <a:alpha val="43000"/>
                    </a:srgbClr>
                  </a:outerShdw>
                </a:effectLst>
              </a:rPr>
              <a:t>[H2320 &lt;</a:t>
            </a:r>
            <a:r>
              <a:rPr lang="en-US" sz="2900" b="1" spc="150" dirty="0" err="1">
                <a:ln w="11430"/>
                <a:solidFill>
                  <a:srgbClr val="FFC1C1"/>
                </a:solidFill>
                <a:effectLst>
                  <a:outerShdw blurRad="25400" algn="tl" rotWithShape="0">
                    <a:srgbClr val="000000">
                      <a:alpha val="43000"/>
                    </a:srgbClr>
                  </a:outerShdw>
                </a:effectLst>
              </a:rPr>
              <a:t>chodesh</a:t>
            </a:r>
            <a:r>
              <a:rPr lang="en-US" sz="2900" b="1" spc="150" dirty="0">
                <a:ln w="11430"/>
                <a:solidFill>
                  <a:srgbClr val="FFC1C1"/>
                </a:solidFill>
                <a:effectLst>
                  <a:outerShdw blurRad="25400" algn="tl" rotWithShape="0">
                    <a:srgbClr val="000000">
                      <a:alpha val="43000"/>
                    </a:srgbClr>
                  </a:outerShdw>
                </a:effectLst>
              </a:rPr>
              <a:t>&gt;], </a:t>
            </a:r>
            <a:r>
              <a:rPr lang="en-US" sz="4000" b="1" spc="150" dirty="0">
                <a:ln w="11430"/>
                <a:solidFill>
                  <a:srgbClr val="FFC1C1"/>
                </a:solidFill>
                <a:effectLst>
                  <a:outerShdw blurRad="25400" algn="tl" rotWithShape="0">
                    <a:srgbClr val="000000">
                      <a:alpha val="43000"/>
                    </a:srgbClr>
                  </a:outerShdw>
                </a:effectLst>
              </a:rPr>
              <a:t>which needs to be addressed along with </a:t>
            </a:r>
            <a:br>
              <a:rPr lang="en-US" sz="4000" b="1" spc="150" dirty="0">
                <a:ln w="11430"/>
                <a:solidFill>
                  <a:srgbClr val="FFC1C1"/>
                </a:solidFill>
                <a:effectLst>
                  <a:outerShdw blurRad="25400" algn="tl" rotWithShape="0">
                    <a:srgbClr val="000000">
                      <a:alpha val="43000"/>
                    </a:srgbClr>
                  </a:outerShdw>
                </a:effectLst>
              </a:rPr>
            </a:br>
            <a:r>
              <a:rPr lang="en-US" sz="4000" b="1" spc="150" dirty="0">
                <a:ln w="11430"/>
                <a:solidFill>
                  <a:srgbClr val="FFC1C1"/>
                </a:solidFill>
                <a:effectLst>
                  <a:outerShdw blurRad="25400" algn="tl" rotWithShape="0">
                    <a:srgbClr val="000000">
                      <a:alpha val="43000"/>
                    </a:srgbClr>
                  </a:outerShdw>
                </a:effectLst>
              </a:rPr>
              <a:t>Isaiah 60:20.</a:t>
            </a:r>
          </a:p>
        </p:txBody>
      </p:sp>
    </p:spTree>
    <p:extLst>
      <p:ext uri="{BB962C8B-B14F-4D97-AF65-F5344CB8AC3E}">
        <p14:creationId xmlns:p14="http://schemas.microsoft.com/office/powerpoint/2010/main" val="414692617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a:xfrm>
            <a:off x="9296400" y="6400800"/>
            <a:ext cx="2743200" cy="365125"/>
          </a:xfrm>
        </p:spPr>
        <p:txBody>
          <a:bodyPr/>
          <a:lstStyle/>
          <a:p>
            <a:fld id="{AA4C6552-42F6-43F2-A3FB-E92E8C09004E}" type="slidenum">
              <a:rPr lang="en-US" b="1" smtClean="0">
                <a:solidFill>
                  <a:schemeClr val="tx1"/>
                </a:solidFill>
              </a:rPr>
              <a:pPr/>
              <a:t>7</a:t>
            </a:fld>
            <a:endParaRPr lang="en-US" b="1" dirty="0">
              <a:solidFill>
                <a:schemeClr val="tx1"/>
              </a:solidFill>
            </a:endParaRPr>
          </a:p>
        </p:txBody>
      </p:sp>
      <p:sp>
        <p:nvSpPr>
          <p:cNvPr id="7" name="Rectangle 6"/>
          <p:cNvSpPr/>
          <p:nvPr/>
        </p:nvSpPr>
        <p:spPr>
          <a:xfrm>
            <a:off x="762000" y="228600"/>
            <a:ext cx="10661637" cy="1754326"/>
          </a:xfrm>
          <a:prstGeom prst="rect">
            <a:avLst/>
          </a:prstGeom>
          <a:solidFill>
            <a:schemeClr val="accent4">
              <a:lumMod val="20000"/>
              <a:lumOff val="80000"/>
              <a:alpha val="62000"/>
            </a:schemeClr>
          </a:solidFill>
          <a:ln w="57150">
            <a:solidFill>
              <a:srgbClr val="A7574F"/>
            </a:solidFill>
          </a:ln>
          <a:scene3d>
            <a:camera prst="orthographicFront"/>
            <a:lightRig rig="threePt" dir="t"/>
          </a:scene3d>
          <a:sp3d>
            <a:bevelT w="152400" h="50800" prst="softRound"/>
          </a:sp3d>
        </p:spPr>
        <p:txBody>
          <a:bodyPr wrap="none" lIns="91440" tIns="45720" rIns="91440" bIns="45720">
            <a:spAutoFit/>
          </a:bodyPr>
          <a:lstStyle/>
          <a:p>
            <a:pPr algn="ctr"/>
            <a:r>
              <a:rPr lang="en-US" sz="5400" b="1" cap="none" spc="0" dirty="0">
                <a:ln w="1905"/>
                <a:solidFill>
                  <a:srgbClr val="A7574F"/>
                </a:solidFill>
                <a:effectLst>
                  <a:innerShdw blurRad="69850" dist="43180" dir="5400000">
                    <a:srgbClr val="000000">
                      <a:alpha val="65000"/>
                    </a:srgbClr>
                  </a:innerShdw>
                </a:effectLst>
              </a:rPr>
              <a:t>The KEYS of secular historical quotes</a:t>
            </a:r>
            <a:br>
              <a:rPr lang="en-US" sz="5400" b="1" cap="none" spc="0" dirty="0">
                <a:ln w="1905"/>
                <a:solidFill>
                  <a:srgbClr val="A7574F"/>
                </a:solidFill>
                <a:effectLst>
                  <a:innerShdw blurRad="69850" dist="43180" dir="5400000">
                    <a:srgbClr val="000000">
                      <a:alpha val="65000"/>
                    </a:srgbClr>
                  </a:innerShdw>
                </a:effectLst>
              </a:rPr>
            </a:br>
            <a:r>
              <a:rPr lang="en-US" sz="5400" b="1" cap="none" spc="0" dirty="0">
                <a:ln w="1905"/>
                <a:solidFill>
                  <a:srgbClr val="A7574F"/>
                </a:solidFill>
                <a:effectLst>
                  <a:innerShdw blurRad="69850" dist="43180" dir="5400000">
                    <a:srgbClr val="000000">
                      <a:alpha val="65000"/>
                    </a:srgbClr>
                  </a:innerShdw>
                </a:effectLst>
              </a:rPr>
              <a:t>are also being restored!</a:t>
            </a:r>
          </a:p>
        </p:txBody>
      </p:sp>
      <p:pic>
        <p:nvPicPr>
          <p:cNvPr id="8" name="Picture 3" descr="C:\Users\Rae\Desktop\key in lock png.gif"/>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33400" y="990600"/>
            <a:ext cx="3905250" cy="28098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172200" y="4876800"/>
            <a:ext cx="3809492" cy="1569660"/>
          </a:xfrm>
          <a:prstGeom prst="rect">
            <a:avLst/>
          </a:prstGeom>
          <a:solidFill>
            <a:schemeClr val="accent4">
              <a:lumMod val="20000"/>
              <a:lumOff val="80000"/>
              <a:alpha val="62000"/>
            </a:schemeClr>
          </a:solidFill>
          <a:ln w="57150">
            <a:solidFill>
              <a:srgbClr val="A7574F"/>
            </a:solidFill>
          </a:ln>
          <a:scene3d>
            <a:camera prst="orthographicFront"/>
            <a:lightRig rig="threePt" dir="t"/>
          </a:scene3d>
          <a:sp3d>
            <a:bevelT w="152400" h="50800" prst="softRound"/>
          </a:sp3d>
        </p:spPr>
        <p:txBody>
          <a:bodyPr wrap="square" lIns="91440" tIns="45720" rIns="91440" bIns="45720">
            <a:spAutoFit/>
          </a:bodyPr>
          <a:lstStyle/>
          <a:p>
            <a:pPr algn="ctr"/>
            <a:r>
              <a:rPr lang="en-US" sz="3200" b="1" cap="none" spc="0" dirty="0">
                <a:ln w="1905"/>
                <a:solidFill>
                  <a:srgbClr val="A7574F"/>
                </a:solidFill>
                <a:effectLst>
                  <a:innerShdw blurRad="69850" dist="43180" dir="5400000">
                    <a:srgbClr val="000000">
                      <a:alpha val="65000"/>
                    </a:srgbClr>
                  </a:innerShdw>
                </a:effectLst>
              </a:rPr>
              <a:t>These quotes assist in understanding the truth as it is in Torah.</a:t>
            </a:r>
          </a:p>
        </p:txBody>
      </p:sp>
    </p:spTree>
    <p:extLst>
      <p:ext uri="{BB962C8B-B14F-4D97-AF65-F5344CB8AC3E}">
        <p14:creationId xmlns:p14="http://schemas.microsoft.com/office/powerpoint/2010/main" val="154135301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11963400" cy="990600"/>
          </a:xfrm>
        </p:spPr>
        <p:txBody>
          <a:bodyPr>
            <a:normAutofit fontScale="90000"/>
            <a:scene3d>
              <a:camera prst="orthographicFront"/>
              <a:lightRig rig="threePt" dir="t"/>
            </a:scene3d>
            <a:sp3d extrusionH="57150">
              <a:bevelT w="38100" h="38100"/>
            </a:sp3d>
          </a:bodyPr>
          <a:lstStyle/>
          <a:p>
            <a:r>
              <a:rPr lang="en-US" sz="4000" b="1" dirty="0">
                <a:ln w="10541" cmpd="sng">
                  <a:solidFill>
                    <a:schemeClr val="accent1">
                      <a:shade val="88000"/>
                      <a:satMod val="110000"/>
                    </a:schemeClr>
                  </a:solidFill>
                  <a:prstDash val="solid"/>
                </a:ln>
                <a:solidFill>
                  <a:srgbClr val="00B0F0"/>
                </a:solidFill>
                <a:latin typeface="Comic Sans MS" pitchFamily="66" charset="0"/>
              </a:rPr>
              <a:t>Isa 60:20 - Prophetic Reference of </a:t>
            </a:r>
            <a:r>
              <a:rPr lang="en-US" b="1" dirty="0">
                <a:solidFill>
                  <a:srgbClr val="FF0000"/>
                </a:solidFill>
                <a:effectLst>
                  <a:glow rad="228600">
                    <a:schemeClr val="accent4">
                      <a:satMod val="175000"/>
                      <a:alpha val="40000"/>
                    </a:schemeClr>
                  </a:glow>
                </a:effectLst>
                <a:latin typeface="Comic Sans MS" pitchFamily="66" charset="0"/>
              </a:rPr>
              <a:t>H3391</a:t>
            </a:r>
            <a:r>
              <a:rPr lang="en-US" dirty="0">
                <a:effectLst>
                  <a:glow rad="228600">
                    <a:schemeClr val="accent4">
                      <a:satMod val="175000"/>
                      <a:alpha val="40000"/>
                    </a:schemeClr>
                  </a:glow>
                </a:effectLst>
                <a:latin typeface="Comic Sans MS" pitchFamily="66" charset="0"/>
              </a:rPr>
              <a:t> </a:t>
            </a:r>
            <a:r>
              <a:rPr lang="en-US" b="1" dirty="0">
                <a:ln w="10541" cmpd="sng">
                  <a:solidFill>
                    <a:schemeClr val="accent1">
                      <a:shade val="88000"/>
                      <a:satMod val="110000"/>
                    </a:schemeClr>
                  </a:solidFill>
                  <a:prstDash val="solid"/>
                </a:ln>
                <a:solidFill>
                  <a:srgbClr val="00B0F0"/>
                </a:solidFill>
                <a:latin typeface="Comic Sans MS" pitchFamily="66" charset="0"/>
              </a:rPr>
              <a:t>MOON</a:t>
            </a:r>
            <a:endParaRPr lang="en-US" dirty="0">
              <a:solidFill>
                <a:srgbClr val="00B0F0"/>
              </a:solidFill>
              <a:latin typeface="Comic Sans MS" pitchFamily="66" charset="0"/>
            </a:endParaRPr>
          </a:p>
        </p:txBody>
      </p:sp>
      <p:sp>
        <p:nvSpPr>
          <p:cNvPr id="3" name="Content Placeholder 2"/>
          <p:cNvSpPr>
            <a:spLocks noGrp="1"/>
          </p:cNvSpPr>
          <p:nvPr>
            <p:ph sz="quarter" idx="1"/>
          </p:nvPr>
        </p:nvSpPr>
        <p:spPr>
          <a:xfrm>
            <a:off x="76200" y="1676400"/>
            <a:ext cx="12039600" cy="5181600"/>
          </a:xfrm>
        </p:spPr>
        <p:txBody>
          <a:bodyPr>
            <a:normAutofit fontScale="77500" lnSpcReduction="20000"/>
            <a:scene3d>
              <a:camera prst="orthographicFront"/>
              <a:lightRig rig="threePt" dir="t"/>
            </a:scene3d>
            <a:sp3d extrusionH="57150">
              <a:bevelT w="38100" h="38100" prst="angle"/>
            </a:sp3d>
          </a:bodyPr>
          <a:lstStyle/>
          <a:p>
            <a:pPr marL="0" indent="0">
              <a:lnSpc>
                <a:spcPct val="170000"/>
              </a:lnSpc>
              <a:buNone/>
            </a:pPr>
            <a:r>
              <a:rPr lang="en-US" b="1" dirty="0">
                <a:solidFill>
                  <a:srgbClr val="00B0F0"/>
                </a:solidFill>
              </a:rPr>
              <a:t>   Isa 60:20</a:t>
            </a:r>
            <a:r>
              <a:rPr lang="en-US" dirty="0">
                <a:solidFill>
                  <a:srgbClr val="00B0F0"/>
                </a:solidFill>
              </a:rPr>
              <a:t>  </a:t>
            </a:r>
            <a:r>
              <a:rPr lang="en-US" dirty="0"/>
              <a:t>Thy sun shall no more go down; </a:t>
            </a:r>
            <a:r>
              <a:rPr lang="en-US" dirty="0">
                <a:solidFill>
                  <a:srgbClr val="B83D68"/>
                </a:solidFill>
              </a:rPr>
              <a:t>neither shall thy </a:t>
            </a:r>
            <a:r>
              <a:rPr lang="en-US" b="1" dirty="0">
                <a:solidFill>
                  <a:srgbClr val="00B0F0"/>
                </a:solidFill>
              </a:rPr>
              <a:t>MOON</a:t>
            </a:r>
            <a:r>
              <a:rPr lang="en-US" dirty="0"/>
              <a:t> </a:t>
            </a:r>
            <a:r>
              <a:rPr lang="en-US" dirty="0">
                <a:solidFill>
                  <a:srgbClr val="B83D68"/>
                </a:solidFill>
              </a:rPr>
              <a:t>withdraw itself </a:t>
            </a:r>
            <a:br>
              <a:rPr lang="en-US" dirty="0">
                <a:solidFill>
                  <a:srgbClr val="B83D68"/>
                </a:solidFill>
              </a:rPr>
            </a:br>
            <a:r>
              <a:rPr lang="en-US" dirty="0">
                <a:solidFill>
                  <a:srgbClr val="B83D68"/>
                </a:solidFill>
              </a:rPr>
              <a:t>                       </a:t>
            </a:r>
            <a:r>
              <a:rPr lang="en-US" sz="2300" dirty="0"/>
              <a:t>[H3391; lunation cycle]:</a:t>
            </a:r>
            <a:r>
              <a:rPr lang="en-US" dirty="0">
                <a:solidFill>
                  <a:srgbClr val="B83D68"/>
                </a:solidFill>
              </a:rPr>
              <a:t> </a:t>
            </a:r>
            <a:r>
              <a:rPr lang="en-US" dirty="0"/>
              <a:t>for </a:t>
            </a:r>
            <a:r>
              <a:rPr lang="en-US" b="1" dirty="0">
                <a:solidFill>
                  <a:srgbClr val="0070C0"/>
                </a:solidFill>
              </a:rPr>
              <a:t>Yahuah</a:t>
            </a:r>
            <a:r>
              <a:rPr lang="en-US" dirty="0"/>
              <a:t> shall be thine everlasting light … </a:t>
            </a:r>
          </a:p>
          <a:p>
            <a:pPr marL="0" indent="0">
              <a:buNone/>
            </a:pPr>
            <a:r>
              <a:rPr lang="en-US" sz="1400" dirty="0"/>
              <a:t> </a:t>
            </a:r>
          </a:p>
          <a:p>
            <a:pPr marL="457200" indent="-457200">
              <a:buFont typeface="Wingdings" pitchFamily="2" charset="2"/>
              <a:buChar char="v"/>
            </a:pPr>
            <a:r>
              <a:rPr lang="en-US" sz="4000" dirty="0">
                <a:solidFill>
                  <a:srgbClr val="002060"/>
                </a:solidFill>
                <a:latin typeface="Arial Rounded MT Bold" pitchFamily="34" charset="0"/>
                <a:cs typeface="Raavi" pitchFamily="34" charset="0"/>
              </a:rPr>
              <a:t>Context of verse:  Yahuah’s people are in His Glory.</a:t>
            </a:r>
          </a:p>
          <a:p>
            <a:pPr marL="457200" indent="-457200">
              <a:buFont typeface="Wingdings" pitchFamily="2" charset="2"/>
              <a:buChar char="v"/>
            </a:pPr>
            <a:r>
              <a:rPr lang="en-US" sz="4000" dirty="0">
                <a:solidFill>
                  <a:srgbClr val="000000"/>
                </a:solidFill>
                <a:latin typeface="Arial Rounded MT Bold" pitchFamily="34" charset="0"/>
                <a:cs typeface="Raavi" pitchFamily="34" charset="0"/>
              </a:rPr>
              <a:t>Could the phrase </a:t>
            </a:r>
            <a:r>
              <a:rPr lang="en-US" sz="4000" b="1" dirty="0">
                <a:solidFill>
                  <a:srgbClr val="00B0F0"/>
                </a:solidFill>
                <a:latin typeface="Arial Rounded MT Bold" pitchFamily="34" charset="0"/>
                <a:cs typeface="Raavi" pitchFamily="34" charset="0"/>
              </a:rPr>
              <a:t>“the moon will no longer withdraw </a:t>
            </a:r>
            <a:br>
              <a:rPr lang="en-US" sz="4000" b="1" dirty="0">
                <a:solidFill>
                  <a:srgbClr val="00B0F0"/>
                </a:solidFill>
                <a:latin typeface="Arial Rounded MT Bold" pitchFamily="34" charset="0"/>
                <a:cs typeface="Raavi" pitchFamily="34" charset="0"/>
              </a:rPr>
            </a:br>
            <a:r>
              <a:rPr lang="en-US" sz="4000" b="1" dirty="0">
                <a:solidFill>
                  <a:srgbClr val="00B0F0"/>
                </a:solidFill>
                <a:latin typeface="Arial Rounded MT Bold" pitchFamily="34" charset="0"/>
                <a:cs typeface="Raavi" pitchFamily="34" charset="0"/>
              </a:rPr>
              <a:t>itself”</a:t>
            </a:r>
            <a:r>
              <a:rPr lang="en-US" sz="4000" dirty="0">
                <a:solidFill>
                  <a:srgbClr val="000000"/>
                </a:solidFill>
                <a:latin typeface="Arial Rounded MT Bold" pitchFamily="34" charset="0"/>
                <a:cs typeface="Raavi" pitchFamily="34" charset="0"/>
              </a:rPr>
              <a:t> mean … </a:t>
            </a:r>
            <a:r>
              <a:rPr lang="en-US" sz="3700" dirty="0">
                <a:solidFill>
                  <a:srgbClr val="000000"/>
                </a:solidFill>
                <a:latin typeface="Arial Rounded MT Bold" pitchFamily="34" charset="0"/>
                <a:cs typeface="Raavi" pitchFamily="34" charset="0"/>
              </a:rPr>
              <a:t>no longer changing the </a:t>
            </a:r>
            <a:r>
              <a:rPr lang="en-US" sz="3700" dirty="0">
                <a:solidFill>
                  <a:srgbClr val="FF0000"/>
                </a:solidFill>
                <a:latin typeface="Arial Rounded MT Bold" pitchFamily="34" charset="0"/>
                <a:cs typeface="Raavi" pitchFamily="34" charset="0"/>
              </a:rPr>
              <a:t>H3391</a:t>
            </a:r>
            <a:r>
              <a:rPr lang="en-US" sz="3700" dirty="0">
                <a:solidFill>
                  <a:srgbClr val="000000"/>
                </a:solidFill>
                <a:latin typeface="Arial Rounded MT Bold" pitchFamily="34" charset="0"/>
                <a:cs typeface="Raavi" pitchFamily="34" charset="0"/>
              </a:rPr>
              <a:t> phases?</a:t>
            </a:r>
          </a:p>
          <a:p>
            <a:pPr marL="582930" lvl="1" indent="-457200">
              <a:buFont typeface="Wingdings" pitchFamily="2" charset="2"/>
              <a:buChar char="v"/>
            </a:pPr>
            <a:r>
              <a:rPr lang="en-US" sz="3700" b="1" u="sng" dirty="0">
                <a:solidFill>
                  <a:srgbClr val="C00000"/>
                </a:solidFill>
              </a:rPr>
              <a:t>If</a:t>
            </a:r>
            <a:r>
              <a:rPr lang="en-US" sz="3700" dirty="0">
                <a:solidFill>
                  <a:srgbClr val="000000"/>
                </a:solidFill>
              </a:rPr>
              <a:t> there is no ‘withdrawing process’ there will be ‘no changing phases </a:t>
            </a:r>
            <a:br>
              <a:rPr lang="en-US" sz="3700" dirty="0">
                <a:solidFill>
                  <a:srgbClr val="000000"/>
                </a:solidFill>
              </a:rPr>
            </a:br>
            <a:r>
              <a:rPr lang="en-US" sz="3700" dirty="0">
                <a:solidFill>
                  <a:srgbClr val="000000"/>
                </a:solidFill>
              </a:rPr>
              <a:t>of the moon.’ </a:t>
            </a:r>
          </a:p>
          <a:p>
            <a:pPr marL="582930" lvl="1" indent="-457200">
              <a:buFont typeface="Wingdings" pitchFamily="2" charset="2"/>
              <a:buChar char="v"/>
            </a:pPr>
            <a:r>
              <a:rPr lang="en-US" sz="3700" dirty="0">
                <a:solidFill>
                  <a:srgbClr val="000000"/>
                </a:solidFill>
              </a:rPr>
              <a:t>This would make it </a:t>
            </a:r>
            <a:r>
              <a:rPr lang="en-US" sz="3700" b="1" u="sng" dirty="0">
                <a:solidFill>
                  <a:srgbClr val="000000"/>
                </a:solidFill>
              </a:rPr>
              <a:t>very difficult</a:t>
            </a:r>
            <a:r>
              <a:rPr lang="en-US" sz="3700" b="1" dirty="0">
                <a:solidFill>
                  <a:srgbClr val="000000"/>
                </a:solidFill>
              </a:rPr>
              <a:t> </a:t>
            </a:r>
            <a:r>
              <a:rPr lang="en-US" sz="3700" dirty="0">
                <a:solidFill>
                  <a:srgbClr val="000000"/>
                </a:solidFill>
              </a:rPr>
              <a:t>to observe any worship statutes with </a:t>
            </a:r>
            <a:r>
              <a:rPr lang="en-US" sz="3700" b="1" dirty="0">
                <a:solidFill>
                  <a:srgbClr val="0070C0"/>
                </a:solidFill>
              </a:rPr>
              <a:t>Yahuah</a:t>
            </a:r>
            <a:r>
              <a:rPr lang="en-US" sz="3700" dirty="0">
                <a:solidFill>
                  <a:srgbClr val="000000"/>
                </a:solidFill>
              </a:rPr>
              <a:t> "from new moon to new moon" </a:t>
            </a:r>
            <a:r>
              <a:rPr lang="en-US" sz="3700" b="1" dirty="0">
                <a:solidFill>
                  <a:srgbClr val="00B050"/>
                </a:solidFill>
              </a:rPr>
              <a:t>(Isa 66:23).   </a:t>
            </a:r>
            <a:r>
              <a:rPr lang="en-US" sz="3700" dirty="0">
                <a:solidFill>
                  <a:srgbClr val="000000"/>
                </a:solidFill>
              </a:rPr>
              <a:t>Therefore any understanding of a new moon in this context would be an </a:t>
            </a:r>
            <a:r>
              <a:rPr lang="en-US" sz="3700" b="1" u="sng" dirty="0">
                <a:solidFill>
                  <a:srgbClr val="FF0000"/>
                </a:solidFill>
              </a:rPr>
              <a:t>impossibility</a:t>
            </a:r>
            <a:r>
              <a:rPr lang="en-US" sz="3700" b="1" dirty="0">
                <a:solidFill>
                  <a:srgbClr val="FF0000"/>
                </a:solidFill>
              </a:rPr>
              <a:t>!</a:t>
            </a:r>
            <a:endParaRPr lang="en-US" dirty="0"/>
          </a:p>
        </p:txBody>
      </p:sp>
      <p:sp>
        <p:nvSpPr>
          <p:cNvPr id="5" name="Slide Number Placeholder 1"/>
          <p:cNvSpPr>
            <a:spLocks noGrp="1"/>
          </p:cNvSpPr>
          <p:nvPr>
            <p:ph type="sldNum" sz="quarter" idx="4294967295"/>
          </p:nvPr>
        </p:nvSpPr>
        <p:spPr>
          <a:xfrm>
            <a:off x="76200" y="1143000"/>
            <a:ext cx="609600" cy="457200"/>
          </a:xfrm>
          <a:prstGeom prst="rect">
            <a:avLst/>
          </a:prstGeom>
        </p:spPr>
        <p:txBody>
          <a:bodyPr/>
          <a:lstStyle/>
          <a:p>
            <a:fld id="{AA4C6552-42F6-43F2-A3FB-E92E8C09004E}" type="slidenum">
              <a:rPr lang="en-US" sz="1600" b="1" smtClean="0">
                <a:solidFill>
                  <a:srgbClr val="002060"/>
                </a:solidFill>
              </a:rPr>
              <a:pPr/>
              <a:t>70</a:t>
            </a:fld>
            <a:endParaRPr lang="en-US" b="1" dirty="0">
              <a:solidFill>
                <a:srgbClr val="002060"/>
              </a:solidFill>
            </a:endParaRPr>
          </a:p>
        </p:txBody>
      </p:sp>
      <p:pic>
        <p:nvPicPr>
          <p:cNvPr id="6" name="Picture 5"/>
          <p:cNvPicPr>
            <a:picLocks noChangeAspect="1"/>
          </p:cNvPicPr>
          <p:nvPr/>
        </p:nvPicPr>
        <p:blipFill>
          <a:blip r:embed="rId4"/>
          <a:stretch>
            <a:fillRect/>
          </a:stretch>
        </p:blipFill>
        <p:spPr>
          <a:xfrm>
            <a:off x="10591800" y="2243320"/>
            <a:ext cx="1600200" cy="1947680"/>
          </a:xfrm>
          <a:prstGeom prst="rect">
            <a:avLst/>
          </a:prstGeom>
        </p:spPr>
      </p:pic>
    </p:spTree>
    <p:extLst>
      <p:ext uri="{BB962C8B-B14F-4D97-AF65-F5344CB8AC3E}">
        <p14:creationId xmlns:p14="http://schemas.microsoft.com/office/powerpoint/2010/main" val="419619677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125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125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125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1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296400" y="6400800"/>
            <a:ext cx="2743200" cy="365125"/>
          </a:xfrm>
        </p:spPr>
        <p:txBody>
          <a:bodyPr/>
          <a:lstStyle/>
          <a:p>
            <a:fld id="{AA4C6552-42F6-43F2-A3FB-E92E8C09004E}" type="slidenum">
              <a:rPr lang="en-US" smtClean="0">
                <a:solidFill>
                  <a:schemeClr val="tx1"/>
                </a:solidFill>
              </a:rPr>
              <a:pPr/>
              <a:t>71</a:t>
            </a:fld>
            <a:endParaRPr lang="en-US" dirty="0">
              <a:solidFill>
                <a:schemeClr val="tx1"/>
              </a:solidFill>
            </a:endParaRPr>
          </a:p>
        </p:txBody>
      </p:sp>
      <p:sp>
        <p:nvSpPr>
          <p:cNvPr id="3" name="Rectangle 2"/>
          <p:cNvSpPr/>
          <p:nvPr/>
        </p:nvSpPr>
        <p:spPr>
          <a:xfrm>
            <a:off x="1626050" y="138886"/>
            <a:ext cx="9004902" cy="1754326"/>
          </a:xfrm>
          <a:prstGeom prst="rect">
            <a:avLst/>
          </a:prstGeom>
          <a:noFill/>
        </p:spPr>
        <p:txBody>
          <a:bodyPr wrap="none" lIns="91440" tIns="45720" rIns="91440" bIns="45720">
            <a:spAutoFit/>
            <a:scene3d>
              <a:camera prst="orthographicFront"/>
              <a:lightRig rig="threePt" dir="t"/>
            </a:scene3d>
            <a:sp3d extrusionH="57150">
              <a:bevelT w="38100" h="38100" prst="angle"/>
            </a:sp3d>
          </a:bodyPr>
          <a:lstStyle/>
          <a:p>
            <a:pPr algn="ctr"/>
            <a:r>
              <a:rPr lang="en-US" sz="5400" b="1" cap="none" spc="0" dirty="0">
                <a:ln w="1905">
                  <a:solidFill>
                    <a:schemeClr val="accent4">
                      <a:lumMod val="20000"/>
                      <a:lumOff val="80000"/>
                    </a:schemeClr>
                  </a:solidFill>
                </a:ln>
                <a:solidFill>
                  <a:srgbClr val="B83D68"/>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What does Isaiah 60:20 </a:t>
            </a:r>
            <a:br>
              <a:rPr lang="en-US" sz="5400" b="1" cap="none" spc="0" dirty="0">
                <a:ln w="1905">
                  <a:solidFill>
                    <a:schemeClr val="accent4">
                      <a:lumMod val="20000"/>
                      <a:lumOff val="80000"/>
                    </a:schemeClr>
                  </a:solidFill>
                </a:ln>
                <a:solidFill>
                  <a:srgbClr val="B83D68"/>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br>
            <a:r>
              <a:rPr lang="en-US" sz="5400" b="1" cap="none" spc="0" dirty="0">
                <a:ln w="1905">
                  <a:solidFill>
                    <a:schemeClr val="accent4">
                      <a:lumMod val="20000"/>
                      <a:lumOff val="80000"/>
                    </a:schemeClr>
                  </a:solidFill>
                </a:ln>
                <a:solidFill>
                  <a:srgbClr val="B83D68"/>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have to do with Isaiah 66:23?</a:t>
            </a:r>
          </a:p>
        </p:txBody>
      </p:sp>
      <p:sp>
        <p:nvSpPr>
          <p:cNvPr id="4" name="Content Placeholder 2"/>
          <p:cNvSpPr txBox="1">
            <a:spLocks/>
          </p:cNvSpPr>
          <p:nvPr/>
        </p:nvSpPr>
        <p:spPr>
          <a:xfrm>
            <a:off x="2057400" y="1981200"/>
            <a:ext cx="8174992" cy="3845474"/>
          </a:xfrm>
          <a:prstGeom prst="rect">
            <a:avLst/>
          </a:prstGeom>
        </p:spPr>
        <p:txBody>
          <a:bodyPr>
            <a:normAutofit fontScale="77500" lnSpcReduction="20000"/>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b="1" dirty="0">
                <a:solidFill>
                  <a:srgbClr val="00B0F0"/>
                </a:solidFill>
                <a:effectLst>
                  <a:glow rad="139700">
                    <a:schemeClr val="accent2">
                      <a:satMod val="175000"/>
                      <a:alpha val="40000"/>
                    </a:schemeClr>
                  </a:glow>
                </a:effectLst>
              </a:rPr>
              <a:t>Isa 60:20</a:t>
            </a:r>
            <a:r>
              <a:rPr lang="en-US" dirty="0">
                <a:solidFill>
                  <a:srgbClr val="00B0F0"/>
                </a:solidFill>
                <a:effectLst>
                  <a:glow rad="139700">
                    <a:schemeClr val="accent2">
                      <a:satMod val="175000"/>
                      <a:alpha val="40000"/>
                    </a:schemeClr>
                  </a:glow>
                </a:effectLst>
              </a:rPr>
              <a:t>  </a:t>
            </a:r>
            <a:r>
              <a:rPr lang="en-US" dirty="0">
                <a:effectLst>
                  <a:glow rad="139700">
                    <a:schemeClr val="accent2">
                      <a:satMod val="175000"/>
                      <a:alpha val="40000"/>
                    </a:schemeClr>
                  </a:glow>
                </a:effectLst>
              </a:rPr>
              <a:t>Thy sun shall no more go down; </a:t>
            </a:r>
            <a:r>
              <a:rPr lang="en-US" b="1" dirty="0">
                <a:ln>
                  <a:solidFill>
                    <a:schemeClr val="tx1"/>
                  </a:solidFill>
                </a:ln>
                <a:solidFill>
                  <a:srgbClr val="B83D68"/>
                </a:solidFill>
                <a:effectLst>
                  <a:glow rad="139700">
                    <a:schemeClr val="accent2">
                      <a:satMod val="175000"/>
                      <a:alpha val="40000"/>
                    </a:schemeClr>
                  </a:glow>
                </a:effectLst>
              </a:rPr>
              <a:t>neither </a:t>
            </a:r>
            <a:r>
              <a:rPr lang="en-US" b="1" dirty="0">
                <a:ln>
                  <a:solidFill>
                    <a:schemeClr val="tx1"/>
                  </a:solidFill>
                </a:ln>
                <a:solidFill>
                  <a:srgbClr val="B83D68"/>
                </a:solidFill>
                <a:effectLst>
                  <a:glow rad="101600">
                    <a:schemeClr val="accent6">
                      <a:satMod val="175000"/>
                      <a:alpha val="40000"/>
                    </a:schemeClr>
                  </a:glow>
                </a:effectLst>
              </a:rPr>
              <a:t>shall thy </a:t>
            </a:r>
            <a:r>
              <a:rPr lang="en-US" b="1" dirty="0">
                <a:ln>
                  <a:solidFill>
                    <a:schemeClr val="tx1"/>
                  </a:solidFill>
                </a:ln>
                <a:solidFill>
                  <a:srgbClr val="00B0F0"/>
                </a:solidFill>
                <a:effectLst>
                  <a:glow rad="101600">
                    <a:schemeClr val="accent6">
                      <a:satMod val="175000"/>
                      <a:alpha val="40000"/>
                    </a:schemeClr>
                  </a:glow>
                </a:effectLst>
              </a:rPr>
              <a:t>MOON</a:t>
            </a:r>
            <a:r>
              <a:rPr lang="en-US" dirty="0">
                <a:ln>
                  <a:solidFill>
                    <a:schemeClr val="tx1"/>
                  </a:solidFill>
                </a:ln>
                <a:effectLst>
                  <a:glow rad="101600">
                    <a:schemeClr val="accent6">
                      <a:satMod val="175000"/>
                      <a:alpha val="40000"/>
                    </a:schemeClr>
                  </a:glow>
                </a:effectLst>
              </a:rPr>
              <a:t> </a:t>
            </a:r>
            <a:r>
              <a:rPr lang="en-US" sz="2400" dirty="0">
                <a:effectLst>
                  <a:glow rad="101600">
                    <a:schemeClr val="accent6">
                      <a:satMod val="175000"/>
                      <a:alpha val="40000"/>
                    </a:schemeClr>
                  </a:glow>
                </a:effectLst>
              </a:rPr>
              <a:t>[H3991 &lt;</a:t>
            </a:r>
            <a:r>
              <a:rPr lang="en-US" sz="2400" dirty="0" err="1">
                <a:effectLst>
                  <a:glow rad="101600">
                    <a:schemeClr val="accent6">
                      <a:satMod val="175000"/>
                      <a:alpha val="40000"/>
                    </a:schemeClr>
                  </a:glow>
                </a:effectLst>
              </a:rPr>
              <a:t>yareach</a:t>
            </a:r>
            <a:r>
              <a:rPr lang="en-US" sz="2400" dirty="0">
                <a:effectLst>
                  <a:glow rad="101600">
                    <a:schemeClr val="accent6">
                      <a:satMod val="175000"/>
                      <a:alpha val="40000"/>
                    </a:schemeClr>
                  </a:glow>
                </a:effectLst>
              </a:rPr>
              <a:t>&gt;]</a:t>
            </a:r>
            <a:r>
              <a:rPr lang="en-US" sz="2400" dirty="0">
                <a:ln>
                  <a:solidFill>
                    <a:schemeClr val="tx1"/>
                  </a:solidFill>
                </a:ln>
                <a:effectLst>
                  <a:glow rad="101600">
                    <a:schemeClr val="accent6">
                      <a:satMod val="175000"/>
                      <a:alpha val="40000"/>
                    </a:schemeClr>
                  </a:glow>
                </a:effectLst>
              </a:rPr>
              <a:t> </a:t>
            </a:r>
            <a:r>
              <a:rPr lang="en-US" b="1" dirty="0">
                <a:ln>
                  <a:solidFill>
                    <a:schemeClr val="tx1"/>
                  </a:solidFill>
                </a:ln>
                <a:solidFill>
                  <a:srgbClr val="B83D68"/>
                </a:solidFill>
                <a:effectLst>
                  <a:glow rad="101600">
                    <a:schemeClr val="accent6">
                      <a:satMod val="175000"/>
                      <a:alpha val="40000"/>
                    </a:schemeClr>
                  </a:glow>
                </a:effectLst>
              </a:rPr>
              <a:t>withdraw itself</a:t>
            </a:r>
            <a:r>
              <a:rPr lang="en-US" b="1" dirty="0">
                <a:solidFill>
                  <a:srgbClr val="B83D68"/>
                </a:solidFill>
                <a:effectLst>
                  <a:glow rad="101600">
                    <a:schemeClr val="accent6">
                      <a:satMod val="175000"/>
                      <a:alpha val="40000"/>
                    </a:schemeClr>
                  </a:glow>
                </a:effectLst>
              </a:rPr>
              <a:t> </a:t>
            </a:r>
            <a:r>
              <a:rPr lang="en-US" sz="2300" dirty="0">
                <a:effectLst>
                  <a:glow rad="101600">
                    <a:schemeClr val="accent6">
                      <a:satMod val="175000"/>
                      <a:alpha val="40000"/>
                    </a:schemeClr>
                  </a:glow>
                </a:effectLst>
              </a:rPr>
              <a:t>[H622]:</a:t>
            </a:r>
            <a:r>
              <a:rPr lang="en-US" dirty="0">
                <a:solidFill>
                  <a:srgbClr val="B83D68"/>
                </a:solidFill>
                <a:effectLst>
                  <a:glow rad="101600">
                    <a:schemeClr val="accent6">
                      <a:satMod val="175000"/>
                      <a:alpha val="40000"/>
                    </a:schemeClr>
                  </a:glow>
                </a:effectLst>
              </a:rPr>
              <a:t> </a:t>
            </a:r>
            <a:r>
              <a:rPr lang="en-US" dirty="0">
                <a:effectLst>
                  <a:glow rad="139700">
                    <a:schemeClr val="accent2">
                      <a:satMod val="175000"/>
                      <a:alpha val="40000"/>
                    </a:schemeClr>
                  </a:glow>
                </a:effectLst>
              </a:rPr>
              <a:t>for Yahuah shall be thine everlasting light … </a:t>
            </a:r>
          </a:p>
          <a:p>
            <a:pPr>
              <a:lnSpc>
                <a:spcPct val="120000"/>
              </a:lnSpc>
            </a:pPr>
            <a:r>
              <a:rPr lang="en-US" dirty="0">
                <a:effectLst>
                  <a:glow rad="101600">
                    <a:schemeClr val="accent6">
                      <a:satMod val="175000"/>
                      <a:alpha val="40000"/>
                    </a:schemeClr>
                  </a:glow>
                </a:effectLst>
              </a:rPr>
              <a:t>H622 '</a:t>
            </a:r>
            <a:r>
              <a:rPr lang="en-US" dirty="0" err="1">
                <a:effectLst>
                  <a:glow rad="101600">
                    <a:schemeClr val="accent6">
                      <a:satMod val="175000"/>
                      <a:alpha val="40000"/>
                    </a:schemeClr>
                  </a:glow>
                </a:effectLst>
              </a:rPr>
              <a:t>acaph</a:t>
            </a:r>
            <a:r>
              <a:rPr lang="en-US" dirty="0">
                <a:effectLst>
                  <a:glow rad="101600">
                    <a:schemeClr val="accent6">
                      <a:satMod val="175000"/>
                      <a:alpha val="40000"/>
                    </a:schemeClr>
                  </a:glow>
                </a:effectLst>
              </a:rPr>
              <a:t>; a primitive root; to gather for any purpose; hence, </a:t>
            </a:r>
            <a:br>
              <a:rPr lang="en-US" dirty="0">
                <a:effectLst>
                  <a:glow rad="101600">
                    <a:schemeClr val="accent6">
                      <a:satMod val="175000"/>
                      <a:alpha val="40000"/>
                    </a:schemeClr>
                  </a:glow>
                </a:effectLst>
              </a:rPr>
            </a:br>
            <a:r>
              <a:rPr lang="en-US" dirty="0">
                <a:effectLst>
                  <a:glow rad="101600">
                    <a:schemeClr val="accent6">
                      <a:satMod val="175000"/>
                      <a:alpha val="40000"/>
                    </a:schemeClr>
                  </a:glow>
                </a:effectLst>
              </a:rPr>
              <a:t>to receive, </a:t>
            </a:r>
            <a:r>
              <a:rPr lang="en-US" u="sng" dirty="0">
                <a:effectLst>
                  <a:glow rad="101600">
                    <a:schemeClr val="accent6">
                      <a:satMod val="175000"/>
                      <a:alpha val="40000"/>
                    </a:schemeClr>
                  </a:glow>
                </a:effectLst>
              </a:rPr>
              <a:t>take away</a:t>
            </a:r>
            <a:r>
              <a:rPr lang="en-US" dirty="0">
                <a:effectLst>
                  <a:glow rad="101600">
                    <a:schemeClr val="accent6">
                      <a:satMod val="175000"/>
                      <a:alpha val="40000"/>
                    </a:schemeClr>
                  </a:glow>
                </a:effectLst>
              </a:rPr>
              <a:t>, i.e. remove (destroy, leave behind, put up, </a:t>
            </a:r>
            <a:r>
              <a:rPr lang="en-US" u="sng" dirty="0">
                <a:effectLst>
                  <a:glow rad="101600">
                    <a:schemeClr val="accent6">
                      <a:satMod val="175000"/>
                      <a:alpha val="40000"/>
                    </a:schemeClr>
                  </a:glow>
                </a:effectLst>
              </a:rPr>
              <a:t>restore</a:t>
            </a:r>
            <a:r>
              <a:rPr lang="en-US" dirty="0">
                <a:effectLst>
                  <a:glow rad="101600">
                    <a:schemeClr val="accent6">
                      <a:satMod val="175000"/>
                      <a:alpha val="40000"/>
                    </a:schemeClr>
                  </a:glow>
                </a:effectLst>
              </a:rPr>
              <a:t>, etc.).</a:t>
            </a:r>
          </a:p>
          <a:p>
            <a:pPr marL="0" indent="0">
              <a:lnSpc>
                <a:spcPct val="120000"/>
              </a:lnSpc>
              <a:buNone/>
            </a:pPr>
            <a:r>
              <a:rPr lang="en-US" b="1" dirty="0">
                <a:solidFill>
                  <a:srgbClr val="00B0F0"/>
                </a:solidFill>
                <a:effectLst>
                  <a:glow rad="139700">
                    <a:schemeClr val="accent2">
                      <a:satMod val="175000"/>
                      <a:alpha val="40000"/>
                    </a:schemeClr>
                  </a:glow>
                </a:effectLst>
              </a:rPr>
              <a:t>Isa 66:23  </a:t>
            </a:r>
            <a:r>
              <a:rPr lang="en-US" dirty="0">
                <a:effectLst>
                  <a:glow rad="139700">
                    <a:schemeClr val="accent2">
                      <a:satMod val="175000"/>
                      <a:alpha val="40000"/>
                    </a:schemeClr>
                  </a:glow>
                </a:effectLst>
              </a:rPr>
              <a:t>And it shall come to pass, that </a:t>
            </a:r>
            <a:r>
              <a:rPr lang="en-US" b="1" dirty="0">
                <a:ln>
                  <a:solidFill>
                    <a:schemeClr val="tx1"/>
                  </a:solidFill>
                </a:ln>
                <a:solidFill>
                  <a:srgbClr val="B83D68"/>
                </a:solidFill>
                <a:effectLst>
                  <a:glow rad="139700">
                    <a:schemeClr val="accent2">
                      <a:satMod val="175000"/>
                      <a:alpha val="40000"/>
                    </a:schemeClr>
                  </a:glow>
                </a:effectLst>
              </a:rPr>
              <a:t>from one new moon </a:t>
            </a:r>
            <a:r>
              <a:rPr lang="en-US" sz="2600" dirty="0">
                <a:effectLst>
                  <a:glow rad="101600">
                    <a:schemeClr val="accent6">
                      <a:satMod val="175000"/>
                      <a:alpha val="40000"/>
                    </a:schemeClr>
                  </a:glow>
                </a:effectLst>
              </a:rPr>
              <a:t>[H2320 &lt;</a:t>
            </a:r>
            <a:r>
              <a:rPr lang="en-US" sz="2600" dirty="0" err="1">
                <a:effectLst>
                  <a:glow rad="101600">
                    <a:schemeClr val="accent6">
                      <a:satMod val="175000"/>
                      <a:alpha val="40000"/>
                    </a:schemeClr>
                  </a:glow>
                </a:effectLst>
              </a:rPr>
              <a:t>chodesh</a:t>
            </a:r>
            <a:r>
              <a:rPr lang="en-US" sz="2600" dirty="0">
                <a:effectLst>
                  <a:glow rad="101600">
                    <a:schemeClr val="accent6">
                      <a:satMod val="175000"/>
                      <a:alpha val="40000"/>
                    </a:schemeClr>
                  </a:glow>
                </a:effectLst>
              </a:rPr>
              <a:t>&gt;]</a:t>
            </a:r>
            <a:r>
              <a:rPr lang="en-US" sz="2600" b="1" dirty="0">
                <a:ln>
                  <a:solidFill>
                    <a:schemeClr val="tx1"/>
                  </a:solidFill>
                </a:ln>
                <a:solidFill>
                  <a:srgbClr val="B83D68"/>
                </a:solidFill>
                <a:effectLst>
                  <a:glow rad="139700">
                    <a:schemeClr val="accent2">
                      <a:satMod val="175000"/>
                      <a:alpha val="40000"/>
                    </a:schemeClr>
                  </a:glow>
                </a:effectLst>
              </a:rPr>
              <a:t> </a:t>
            </a:r>
            <a:r>
              <a:rPr lang="en-US" b="1" dirty="0">
                <a:ln>
                  <a:solidFill>
                    <a:schemeClr val="tx1"/>
                  </a:solidFill>
                </a:ln>
                <a:solidFill>
                  <a:srgbClr val="B83D68"/>
                </a:solidFill>
                <a:effectLst>
                  <a:glow rad="139700">
                    <a:schemeClr val="accent2">
                      <a:satMod val="175000"/>
                      <a:alpha val="40000"/>
                    </a:schemeClr>
                  </a:glow>
                </a:effectLst>
              </a:rPr>
              <a:t>to another </a:t>
            </a:r>
            <a:r>
              <a:rPr lang="en-US" sz="2600" dirty="0">
                <a:effectLst>
                  <a:glow rad="101600">
                    <a:schemeClr val="accent6">
                      <a:satMod val="175000"/>
                      <a:alpha val="40000"/>
                    </a:schemeClr>
                  </a:glow>
                </a:effectLst>
              </a:rPr>
              <a:t>[H2320 &lt;</a:t>
            </a:r>
            <a:r>
              <a:rPr lang="en-US" sz="2600" dirty="0" err="1">
                <a:effectLst>
                  <a:glow rad="101600">
                    <a:schemeClr val="accent6">
                      <a:satMod val="175000"/>
                      <a:alpha val="40000"/>
                    </a:schemeClr>
                  </a:glow>
                </a:effectLst>
              </a:rPr>
              <a:t>chodesh</a:t>
            </a:r>
            <a:r>
              <a:rPr lang="en-US" sz="2600" dirty="0">
                <a:effectLst>
                  <a:glow rad="101600">
                    <a:schemeClr val="accent6">
                      <a:satMod val="175000"/>
                      <a:alpha val="40000"/>
                    </a:schemeClr>
                  </a:glow>
                </a:effectLst>
              </a:rPr>
              <a:t>&gt;],</a:t>
            </a:r>
            <a:r>
              <a:rPr lang="en-US" sz="2600" dirty="0">
                <a:ln>
                  <a:solidFill>
                    <a:schemeClr val="tx1"/>
                  </a:solidFill>
                </a:ln>
                <a:effectLst>
                  <a:glow rad="139700">
                    <a:schemeClr val="accent2">
                      <a:satMod val="175000"/>
                      <a:alpha val="40000"/>
                    </a:schemeClr>
                  </a:glow>
                </a:effectLst>
              </a:rPr>
              <a:t> </a:t>
            </a:r>
            <a:r>
              <a:rPr lang="en-US" dirty="0">
                <a:effectLst>
                  <a:glow rad="139700">
                    <a:schemeClr val="accent2">
                      <a:satMod val="175000"/>
                      <a:alpha val="40000"/>
                    </a:schemeClr>
                  </a:glow>
                </a:effectLst>
              </a:rPr>
              <a:t>and from one </a:t>
            </a:r>
            <a:r>
              <a:rPr lang="en-US" dirty="0" err="1">
                <a:effectLst>
                  <a:glow rad="139700">
                    <a:schemeClr val="accent2">
                      <a:satMod val="175000"/>
                      <a:alpha val="40000"/>
                    </a:schemeClr>
                  </a:glow>
                </a:effectLst>
              </a:rPr>
              <a:t>sabbath</a:t>
            </a:r>
            <a:r>
              <a:rPr lang="en-US" dirty="0">
                <a:effectLst>
                  <a:glow rad="139700">
                    <a:schemeClr val="accent2">
                      <a:satMod val="175000"/>
                      <a:alpha val="40000"/>
                    </a:schemeClr>
                  </a:glow>
                </a:effectLst>
              </a:rPr>
              <a:t> to another, shall all flesh come to worship before me, saith </a:t>
            </a:r>
            <a:r>
              <a:rPr lang="en-US" b="1" dirty="0">
                <a:solidFill>
                  <a:srgbClr val="0070C0"/>
                </a:solidFill>
                <a:effectLst>
                  <a:glow rad="139700">
                    <a:schemeClr val="accent2">
                      <a:satMod val="175000"/>
                      <a:alpha val="40000"/>
                    </a:schemeClr>
                  </a:glow>
                </a:effectLst>
              </a:rPr>
              <a:t>Yahuah</a:t>
            </a:r>
            <a:r>
              <a:rPr lang="en-US" dirty="0">
                <a:solidFill>
                  <a:srgbClr val="0070C0"/>
                </a:solidFill>
                <a:effectLst>
                  <a:glow rad="139700">
                    <a:schemeClr val="accent2">
                      <a:satMod val="175000"/>
                      <a:alpha val="40000"/>
                    </a:schemeClr>
                  </a:glow>
                </a:effectLst>
              </a:rPr>
              <a:t>.</a:t>
            </a:r>
          </a:p>
        </p:txBody>
      </p:sp>
    </p:spTree>
    <p:extLst>
      <p:ext uri="{BB962C8B-B14F-4D97-AF65-F5344CB8AC3E}">
        <p14:creationId xmlns:p14="http://schemas.microsoft.com/office/powerpoint/2010/main" val="11177377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up)">
                                      <p:cBhvr>
                                        <p:cTn id="7" dur="2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up)">
                                      <p:cBhvr>
                                        <p:cTn id="12" dur="2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72600" y="6400800"/>
            <a:ext cx="2743200" cy="365125"/>
          </a:xfrm>
        </p:spPr>
        <p:txBody>
          <a:bodyPr/>
          <a:lstStyle/>
          <a:p>
            <a:fld id="{AA4C6552-42F6-43F2-A3FB-E92E8C09004E}" type="slidenum">
              <a:rPr lang="en-US" sz="1400" b="1" smtClean="0">
                <a:solidFill>
                  <a:schemeClr val="accent4">
                    <a:lumMod val="20000"/>
                    <a:lumOff val="80000"/>
                  </a:schemeClr>
                </a:solidFill>
              </a:rPr>
              <a:pPr/>
              <a:t>72</a:t>
            </a:fld>
            <a:endParaRPr lang="en-US" b="1" dirty="0">
              <a:solidFill>
                <a:schemeClr val="accent4">
                  <a:lumMod val="20000"/>
                  <a:lumOff val="80000"/>
                </a:schemeClr>
              </a:solidFill>
            </a:endParaRPr>
          </a:p>
        </p:txBody>
      </p:sp>
      <p:sp>
        <p:nvSpPr>
          <p:cNvPr id="3" name="Rectangle 2"/>
          <p:cNvSpPr/>
          <p:nvPr/>
        </p:nvSpPr>
        <p:spPr>
          <a:xfrm>
            <a:off x="381000" y="761"/>
            <a:ext cx="11440980" cy="1754326"/>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5400" b="1" cap="none" spc="0" dirty="0">
                <a:ln w="1905">
                  <a:solidFill>
                    <a:srgbClr val="FFC9DB"/>
                  </a:solidFill>
                </a:ln>
                <a:solidFill>
                  <a:srgbClr val="B83D68"/>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How do Isa 60:20 and Isa 66:23</a:t>
            </a:r>
            <a:br>
              <a:rPr lang="en-US" sz="5400" b="1" cap="none" spc="0" dirty="0">
                <a:ln w="1905">
                  <a:solidFill>
                    <a:srgbClr val="FFC9DB"/>
                  </a:solidFill>
                </a:ln>
                <a:solidFill>
                  <a:srgbClr val="B83D68"/>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br>
            <a:r>
              <a:rPr lang="en-US" sz="5400" b="1" cap="none" spc="0" dirty="0">
                <a:ln w="1905">
                  <a:solidFill>
                    <a:srgbClr val="FFC9DB"/>
                  </a:solidFill>
                </a:ln>
                <a:solidFill>
                  <a:srgbClr val="B83D68"/>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link to James 1:17?</a:t>
            </a:r>
          </a:p>
        </p:txBody>
      </p:sp>
      <p:sp>
        <p:nvSpPr>
          <p:cNvPr id="5" name="Content Placeholder 2"/>
          <p:cNvSpPr txBox="1">
            <a:spLocks/>
          </p:cNvSpPr>
          <p:nvPr/>
        </p:nvSpPr>
        <p:spPr>
          <a:xfrm>
            <a:off x="1912164" y="3962400"/>
            <a:ext cx="8980398" cy="2743200"/>
          </a:xfrm>
          <a:prstGeom prst="rect">
            <a:avLst/>
          </a:prstGeom>
        </p:spPr>
        <p:txBody>
          <a:bodyPr>
            <a:normAutofit fontScale="70000" lnSpcReduction="20000"/>
            <a:scene3d>
              <a:camera prst="orthographicFront"/>
              <a:lightRig rig="threePt" dir="t"/>
            </a:scene3d>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4000" b="1" dirty="0">
                <a:solidFill>
                  <a:srgbClr val="00B0F0"/>
                </a:solidFill>
                <a:effectLst>
                  <a:glow rad="139700">
                    <a:schemeClr val="accent2">
                      <a:satMod val="175000"/>
                      <a:alpha val="40000"/>
                    </a:schemeClr>
                  </a:glow>
                </a:effectLst>
                <a:latin typeface="Comic Sans MS" pitchFamily="66" charset="0"/>
              </a:rPr>
              <a:t>James 1:17  </a:t>
            </a:r>
            <a:r>
              <a:rPr lang="en-US" sz="3400" dirty="0">
                <a:effectLst>
                  <a:glow rad="139700">
                    <a:schemeClr val="accent2">
                      <a:satMod val="175000"/>
                      <a:alpha val="40000"/>
                    </a:schemeClr>
                  </a:glow>
                </a:effectLst>
                <a:latin typeface="Comic Sans MS" pitchFamily="66" charset="0"/>
              </a:rPr>
              <a:t>Every good gift and every perfect gift is from above, and cometh down from the Father of lights, </a:t>
            </a:r>
            <a:br>
              <a:rPr lang="en-US" sz="3400" dirty="0">
                <a:effectLst>
                  <a:glow rad="139700">
                    <a:schemeClr val="accent2">
                      <a:satMod val="175000"/>
                      <a:alpha val="40000"/>
                    </a:schemeClr>
                  </a:glow>
                </a:effectLst>
                <a:latin typeface="Comic Sans MS" pitchFamily="66" charset="0"/>
              </a:rPr>
            </a:br>
            <a:r>
              <a:rPr lang="en-US" sz="3400" dirty="0">
                <a:effectLst>
                  <a:glow rad="139700">
                    <a:schemeClr val="accent2">
                      <a:satMod val="175000"/>
                      <a:alpha val="40000"/>
                    </a:schemeClr>
                  </a:glow>
                </a:effectLst>
                <a:latin typeface="Comic Sans MS" pitchFamily="66" charset="0"/>
              </a:rPr>
              <a:t>with whom is no variableness, </a:t>
            </a:r>
            <a:r>
              <a:rPr lang="en-US" sz="3400" b="1" dirty="0">
                <a:solidFill>
                  <a:srgbClr val="B83D68"/>
                </a:solidFill>
                <a:effectLst>
                  <a:glow rad="139700">
                    <a:schemeClr val="accent2">
                      <a:satMod val="175000"/>
                      <a:alpha val="40000"/>
                    </a:schemeClr>
                  </a:glow>
                </a:effectLst>
                <a:latin typeface="Comic Sans MS" pitchFamily="66" charset="0"/>
              </a:rPr>
              <a:t>neither shadow of turning</a:t>
            </a:r>
            <a:r>
              <a:rPr lang="en-US" b="1" dirty="0">
                <a:solidFill>
                  <a:srgbClr val="B83D68"/>
                </a:solidFill>
                <a:effectLst>
                  <a:glow rad="139700">
                    <a:schemeClr val="accent2">
                      <a:satMod val="175000"/>
                      <a:alpha val="40000"/>
                    </a:schemeClr>
                  </a:glow>
                </a:effectLst>
              </a:rPr>
              <a:t>.</a:t>
            </a:r>
          </a:p>
          <a:p>
            <a:pPr>
              <a:lnSpc>
                <a:spcPct val="100000"/>
              </a:lnSpc>
            </a:pPr>
            <a:r>
              <a:rPr lang="en-US" b="1" i="1" u="sng" dirty="0">
                <a:solidFill>
                  <a:srgbClr val="006600"/>
                </a:solidFill>
                <a:effectLst>
                  <a:glow rad="63500">
                    <a:schemeClr val="accent4">
                      <a:satMod val="175000"/>
                      <a:alpha val="40000"/>
                    </a:schemeClr>
                  </a:glow>
                </a:effectLst>
              </a:rPr>
              <a:t>shadow</a:t>
            </a:r>
            <a:r>
              <a:rPr lang="en-US" b="1" dirty="0">
                <a:solidFill>
                  <a:srgbClr val="006600"/>
                </a:solidFill>
                <a:effectLst>
                  <a:glow rad="63500">
                    <a:schemeClr val="accent4">
                      <a:satMod val="175000"/>
                      <a:alpha val="40000"/>
                    </a:schemeClr>
                  </a:glow>
                </a:effectLst>
              </a:rPr>
              <a:t>  G5157  trope; from an apparently primary </a:t>
            </a:r>
            <a:r>
              <a:rPr lang="en-US" b="1" dirty="0" err="1">
                <a:solidFill>
                  <a:srgbClr val="006600"/>
                </a:solidFill>
                <a:effectLst>
                  <a:glow rad="63500">
                    <a:schemeClr val="accent4">
                      <a:satMod val="175000"/>
                      <a:alpha val="40000"/>
                    </a:schemeClr>
                  </a:glow>
                </a:effectLst>
              </a:rPr>
              <a:t>trepo</a:t>
            </a:r>
            <a:r>
              <a:rPr lang="en-US" b="1" dirty="0">
                <a:solidFill>
                  <a:srgbClr val="006600"/>
                </a:solidFill>
                <a:effectLst>
                  <a:glow rad="63500">
                    <a:schemeClr val="accent4">
                      <a:satMod val="175000"/>
                      <a:alpha val="40000"/>
                    </a:schemeClr>
                  </a:glow>
                </a:effectLst>
              </a:rPr>
              <a:t> (to turn); </a:t>
            </a:r>
            <a:br>
              <a:rPr lang="en-US" b="1" dirty="0">
                <a:solidFill>
                  <a:srgbClr val="006600"/>
                </a:solidFill>
                <a:effectLst>
                  <a:glow rad="63500">
                    <a:schemeClr val="accent4">
                      <a:satMod val="175000"/>
                      <a:alpha val="40000"/>
                    </a:schemeClr>
                  </a:glow>
                </a:effectLst>
              </a:rPr>
            </a:br>
            <a:r>
              <a:rPr lang="en-US" b="1" dirty="0">
                <a:solidFill>
                  <a:srgbClr val="006600"/>
                </a:solidFill>
                <a:effectLst>
                  <a:glow rad="63500">
                    <a:schemeClr val="accent4">
                      <a:satMod val="175000"/>
                      <a:alpha val="40000"/>
                    </a:schemeClr>
                  </a:glow>
                </a:effectLst>
              </a:rPr>
              <a:t>a turn ("trope"), i.e. revolution (figuratively, variation):  KJV - turning.</a:t>
            </a:r>
          </a:p>
          <a:p>
            <a:pPr>
              <a:lnSpc>
                <a:spcPct val="100000"/>
              </a:lnSpc>
            </a:pPr>
            <a:r>
              <a:rPr lang="en-US" b="1" i="1" u="sng" dirty="0">
                <a:solidFill>
                  <a:srgbClr val="006600"/>
                </a:solidFill>
                <a:effectLst>
                  <a:glow rad="63500">
                    <a:schemeClr val="accent4">
                      <a:satMod val="175000"/>
                      <a:alpha val="40000"/>
                    </a:schemeClr>
                  </a:glow>
                </a:effectLst>
              </a:rPr>
              <a:t>turning</a:t>
            </a:r>
            <a:r>
              <a:rPr lang="en-US" b="1" dirty="0">
                <a:solidFill>
                  <a:srgbClr val="006600"/>
                </a:solidFill>
                <a:effectLst>
                  <a:glow rad="63500">
                    <a:schemeClr val="accent4">
                      <a:satMod val="175000"/>
                      <a:alpha val="40000"/>
                    </a:schemeClr>
                  </a:glow>
                </a:effectLst>
              </a:rPr>
              <a:t>  G644  </a:t>
            </a:r>
            <a:r>
              <a:rPr lang="en-US" b="1" dirty="0" err="1">
                <a:solidFill>
                  <a:srgbClr val="006600"/>
                </a:solidFill>
                <a:effectLst>
                  <a:glow rad="63500">
                    <a:schemeClr val="accent4">
                      <a:satMod val="175000"/>
                      <a:alpha val="40000"/>
                    </a:schemeClr>
                  </a:glow>
                </a:effectLst>
              </a:rPr>
              <a:t>aposkiasma</a:t>
            </a:r>
            <a:r>
              <a:rPr lang="en-US" b="1" dirty="0">
                <a:solidFill>
                  <a:srgbClr val="006600"/>
                </a:solidFill>
                <a:effectLst>
                  <a:glow rad="63500">
                    <a:schemeClr val="accent4">
                      <a:satMod val="175000"/>
                      <a:alpha val="40000"/>
                    </a:schemeClr>
                  </a:glow>
                </a:effectLst>
              </a:rPr>
              <a:t>; from a compound of G575 and a derivative </a:t>
            </a:r>
            <a:br>
              <a:rPr lang="en-US" b="1" dirty="0">
                <a:solidFill>
                  <a:srgbClr val="006600"/>
                </a:solidFill>
                <a:effectLst>
                  <a:glow rad="63500">
                    <a:schemeClr val="accent4">
                      <a:satMod val="175000"/>
                      <a:alpha val="40000"/>
                    </a:schemeClr>
                  </a:glow>
                </a:effectLst>
              </a:rPr>
            </a:br>
            <a:r>
              <a:rPr lang="en-US" b="1" dirty="0">
                <a:solidFill>
                  <a:srgbClr val="006600"/>
                </a:solidFill>
                <a:effectLst>
                  <a:glow rad="63500">
                    <a:schemeClr val="accent4">
                      <a:satMod val="175000"/>
                      <a:alpha val="40000"/>
                    </a:schemeClr>
                  </a:glow>
                </a:effectLst>
              </a:rPr>
              <a:t>of G4639; </a:t>
            </a:r>
            <a:r>
              <a:rPr lang="en-US" b="1" u="sng" dirty="0">
                <a:solidFill>
                  <a:srgbClr val="006600"/>
                </a:solidFill>
                <a:effectLst>
                  <a:glow rad="63500">
                    <a:schemeClr val="accent4">
                      <a:satMod val="175000"/>
                      <a:alpha val="40000"/>
                    </a:schemeClr>
                  </a:glow>
                </a:effectLst>
              </a:rPr>
              <a:t>a shading off</a:t>
            </a:r>
            <a:r>
              <a:rPr lang="en-US" b="1" dirty="0">
                <a:solidFill>
                  <a:srgbClr val="006600"/>
                </a:solidFill>
                <a:effectLst>
                  <a:glow rad="63500">
                    <a:schemeClr val="accent4">
                      <a:satMod val="175000"/>
                      <a:alpha val="40000"/>
                    </a:schemeClr>
                  </a:glow>
                </a:effectLst>
              </a:rPr>
              <a:t>, i.e. </a:t>
            </a:r>
            <a:r>
              <a:rPr lang="en-US" b="1" u="sng" dirty="0">
                <a:solidFill>
                  <a:srgbClr val="006600"/>
                </a:solidFill>
                <a:effectLst>
                  <a:glow rad="63500">
                    <a:schemeClr val="accent4">
                      <a:satMod val="175000"/>
                      <a:alpha val="40000"/>
                    </a:schemeClr>
                  </a:glow>
                </a:effectLst>
              </a:rPr>
              <a:t>obscuration</a:t>
            </a:r>
            <a:r>
              <a:rPr lang="en-US" b="1" dirty="0">
                <a:solidFill>
                  <a:srgbClr val="006600"/>
                </a:solidFill>
                <a:effectLst>
                  <a:glow rad="63500">
                    <a:schemeClr val="accent4">
                      <a:satMod val="175000"/>
                      <a:alpha val="40000"/>
                    </a:schemeClr>
                  </a:glow>
                </a:effectLst>
              </a:rPr>
              <a:t> </a:t>
            </a:r>
            <a:r>
              <a:rPr lang="en-US" b="1" dirty="0">
                <a:solidFill>
                  <a:schemeClr val="tx1">
                    <a:lumMod val="75000"/>
                    <a:lumOff val="25000"/>
                  </a:schemeClr>
                </a:solidFill>
                <a:effectLst>
                  <a:glow rad="63500">
                    <a:schemeClr val="accent4">
                      <a:satMod val="175000"/>
                      <a:alpha val="40000"/>
                    </a:schemeClr>
                  </a:glow>
                </a:effectLst>
              </a:rPr>
              <a:t>[a darkening]:</a:t>
            </a:r>
            <a:r>
              <a:rPr lang="en-US" b="1" dirty="0">
                <a:solidFill>
                  <a:srgbClr val="006600"/>
                </a:solidFill>
                <a:effectLst>
                  <a:glow rad="63500">
                    <a:schemeClr val="accent4">
                      <a:satMod val="175000"/>
                      <a:alpha val="40000"/>
                    </a:schemeClr>
                  </a:glow>
                </a:effectLst>
              </a:rPr>
              <a:t>  KJV - shadow.</a:t>
            </a:r>
            <a:endParaRPr lang="en-US" sz="1400" b="1" dirty="0">
              <a:solidFill>
                <a:srgbClr val="006600"/>
              </a:solidFill>
              <a:effectLst>
                <a:glow rad="63500">
                  <a:schemeClr val="accent4">
                    <a:satMod val="175000"/>
                    <a:alpha val="40000"/>
                  </a:schemeClr>
                </a:glow>
              </a:effectLst>
            </a:endParaRPr>
          </a:p>
        </p:txBody>
      </p:sp>
    </p:spTree>
    <p:extLst>
      <p:ext uri="{BB962C8B-B14F-4D97-AF65-F5344CB8AC3E}">
        <p14:creationId xmlns:p14="http://schemas.microsoft.com/office/powerpoint/2010/main" val="153157695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29530" y="6223828"/>
            <a:ext cx="2557670" cy="365125"/>
          </a:xfrm>
        </p:spPr>
        <p:txBody>
          <a:bodyPr/>
          <a:lstStyle/>
          <a:p>
            <a:fld id="{AA4C6552-42F6-43F2-A3FB-E92E8C09004E}" type="slidenum">
              <a:rPr lang="en-US" b="1" smtClean="0">
                <a:solidFill>
                  <a:srgbClr val="002060"/>
                </a:solidFill>
              </a:rPr>
              <a:pPr/>
              <a:t>73</a:t>
            </a:fld>
            <a:endParaRPr lang="en-US" b="1" dirty="0">
              <a:solidFill>
                <a:srgbClr val="002060"/>
              </a:solidFill>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9393733" y="533400"/>
            <a:ext cx="2341067" cy="2341067"/>
          </a:xfrm>
          <a:prstGeom prst="rect">
            <a:avLst/>
          </a:prstGeom>
        </p:spPr>
      </p:pic>
      <p:sp>
        <p:nvSpPr>
          <p:cNvPr id="5" name="TextBox 4"/>
          <p:cNvSpPr txBox="1"/>
          <p:nvPr/>
        </p:nvSpPr>
        <p:spPr>
          <a:xfrm>
            <a:off x="304800" y="381000"/>
            <a:ext cx="9677400" cy="769441"/>
          </a:xfrm>
          <a:prstGeom prst="rect">
            <a:avLst/>
          </a:prstGeom>
          <a:noFill/>
        </p:spPr>
        <p:txBody>
          <a:bodyPr wrap="square" rtlCol="0">
            <a:spAutoFit/>
            <a:scene3d>
              <a:camera prst="orthographicFront"/>
              <a:lightRig rig="threePt" dir="t"/>
            </a:scene3d>
            <a:sp3d extrusionH="57150">
              <a:bevelT w="38100" h="38100" prst="angle"/>
            </a:sp3d>
          </a:bodyPr>
          <a:lstStyle/>
          <a:p>
            <a:r>
              <a:rPr lang="en-US" sz="4400" b="1" dirty="0">
                <a:ln w="11430"/>
                <a:solidFill>
                  <a:srgbClr val="B83D68"/>
                </a:solidFill>
                <a:effectLst>
                  <a:glow rad="228600">
                    <a:srgbClr val="B88472">
                      <a:satMod val="175000"/>
                      <a:alpha val="40000"/>
                    </a:srgbClr>
                  </a:glow>
                </a:effectLst>
                <a:latin typeface="Candara"/>
              </a:rPr>
              <a:t>Isaiah 66:23    Worship in the Holy City</a:t>
            </a:r>
            <a:endParaRPr lang="en-US" dirty="0">
              <a:solidFill>
                <a:srgbClr val="B83D68"/>
              </a:solidFill>
              <a:effectLst>
                <a:glow rad="228600">
                  <a:srgbClr val="B88472">
                    <a:satMod val="175000"/>
                    <a:alpha val="40000"/>
                  </a:srgbClr>
                </a:glow>
              </a:effectLst>
            </a:endParaRPr>
          </a:p>
        </p:txBody>
      </p:sp>
      <p:sp>
        <p:nvSpPr>
          <p:cNvPr id="7" name="TextBox 6"/>
          <p:cNvSpPr txBox="1"/>
          <p:nvPr/>
        </p:nvSpPr>
        <p:spPr>
          <a:xfrm>
            <a:off x="1066800" y="2971800"/>
            <a:ext cx="10515600" cy="2985433"/>
          </a:xfrm>
          <a:prstGeom prst="rect">
            <a:avLst/>
          </a:prstGeom>
          <a:noFill/>
        </p:spPr>
        <p:txBody>
          <a:bodyPr wrap="square" rtlCol="0">
            <a:spAutoFit/>
            <a:scene3d>
              <a:camera prst="orthographicFront"/>
              <a:lightRig rig="threePt" dir="t"/>
            </a:scene3d>
            <a:sp3d extrusionH="57150">
              <a:bevelT h="25400" prst="softRound"/>
            </a:sp3d>
          </a:bodyPr>
          <a:lstStyle/>
          <a:p>
            <a:pPr marL="0" lvl="2">
              <a:spcAft>
                <a:spcPts val="1200"/>
              </a:spcAft>
            </a:pPr>
            <a:r>
              <a:rPr lang="en-US" sz="2800" dirty="0">
                <a:solidFill>
                  <a:prstClr val="black"/>
                </a:solidFill>
              </a:rPr>
              <a:t>Did not Isaiah 60:20 just inform us that </a:t>
            </a:r>
            <a:r>
              <a:rPr lang="en-US" sz="2800" b="1" u="sng" dirty="0">
                <a:solidFill>
                  <a:prstClr val="black"/>
                </a:solidFill>
                <a:effectLst>
                  <a:glow rad="228600">
                    <a:srgbClr val="4472C4">
                      <a:satMod val="175000"/>
                      <a:alpha val="40000"/>
                    </a:srgbClr>
                  </a:glow>
                </a:effectLst>
              </a:rPr>
              <a:t>the moon will no longer withdraw itself</a:t>
            </a:r>
            <a:r>
              <a:rPr lang="en-US" sz="2800" dirty="0">
                <a:solidFill>
                  <a:prstClr val="black"/>
                </a:solidFill>
              </a:rPr>
              <a:t>, indicating the strong possibility of completely </a:t>
            </a:r>
            <a:r>
              <a:rPr lang="en-US" sz="2800" b="1" u="sng" dirty="0">
                <a:solidFill>
                  <a:prstClr val="black"/>
                </a:solidFill>
                <a:effectLst>
                  <a:glow rad="228600">
                    <a:srgbClr val="4472C4">
                      <a:satMod val="175000"/>
                      <a:alpha val="40000"/>
                    </a:srgbClr>
                  </a:glow>
                </a:effectLst>
              </a:rPr>
              <a:t>eliminating</a:t>
            </a:r>
            <a:r>
              <a:rPr lang="en-US" sz="2800" b="1" dirty="0">
                <a:solidFill>
                  <a:prstClr val="black"/>
                </a:solidFill>
                <a:effectLst>
                  <a:glow rad="228600">
                    <a:srgbClr val="4472C4">
                      <a:satMod val="175000"/>
                      <a:alpha val="40000"/>
                    </a:srgbClr>
                  </a:glow>
                </a:effectLst>
              </a:rPr>
              <a:t> the phases of the moon </a:t>
            </a:r>
            <a:r>
              <a:rPr lang="en-US" sz="2800" b="1" u="sng" dirty="0">
                <a:solidFill>
                  <a:prstClr val="black"/>
                </a:solidFill>
                <a:effectLst>
                  <a:glow rad="228600">
                    <a:srgbClr val="4472C4">
                      <a:satMod val="175000"/>
                      <a:alpha val="40000"/>
                    </a:srgbClr>
                  </a:glow>
                </a:effectLst>
              </a:rPr>
              <a:t>forever</a:t>
            </a:r>
            <a:r>
              <a:rPr lang="en-US" sz="2800" b="1" dirty="0">
                <a:solidFill>
                  <a:prstClr val="black"/>
                </a:solidFill>
                <a:effectLst>
                  <a:glow rad="228600">
                    <a:srgbClr val="4472C4">
                      <a:satMod val="175000"/>
                      <a:alpha val="40000"/>
                    </a:srgbClr>
                  </a:glow>
                </a:effectLst>
              </a:rPr>
              <a:t>?</a:t>
            </a:r>
            <a:r>
              <a:rPr lang="en-US" sz="2800" dirty="0">
                <a:solidFill>
                  <a:prstClr val="black"/>
                </a:solidFill>
                <a:effectLst>
                  <a:glow rad="228600">
                    <a:srgbClr val="4472C4">
                      <a:satMod val="175000"/>
                      <a:alpha val="40000"/>
                    </a:srgbClr>
                  </a:glow>
                </a:effectLst>
              </a:rPr>
              <a:t>  </a:t>
            </a:r>
            <a:br>
              <a:rPr lang="en-US" sz="2800" dirty="0">
                <a:solidFill>
                  <a:prstClr val="black"/>
                </a:solidFill>
                <a:effectLst>
                  <a:glow rad="228600">
                    <a:srgbClr val="4472C4">
                      <a:satMod val="175000"/>
                      <a:alpha val="40000"/>
                    </a:srgbClr>
                  </a:glow>
                </a:effectLst>
              </a:rPr>
            </a:br>
            <a:br>
              <a:rPr lang="en-US" sz="1400" dirty="0">
                <a:solidFill>
                  <a:prstClr val="black"/>
                </a:solidFill>
                <a:effectLst>
                  <a:glow rad="228600">
                    <a:srgbClr val="4472C4">
                      <a:satMod val="175000"/>
                      <a:alpha val="40000"/>
                    </a:srgbClr>
                  </a:glow>
                </a:effectLst>
              </a:rPr>
            </a:br>
            <a:r>
              <a:rPr lang="en-US" sz="2800" b="1" dirty="0">
                <a:solidFill>
                  <a:prstClr val="white"/>
                </a:solidFill>
                <a:effectLst>
                  <a:glow rad="419100">
                    <a:srgbClr val="FF0066">
                      <a:alpha val="90000"/>
                    </a:srgbClr>
                  </a:glow>
                </a:effectLst>
              </a:rPr>
              <a:t>How</a:t>
            </a:r>
            <a:r>
              <a:rPr lang="en-US" sz="2800" dirty="0">
                <a:solidFill>
                  <a:prstClr val="black"/>
                </a:solidFill>
                <a:effectLst>
                  <a:glow rad="419100">
                    <a:srgbClr val="FF0066">
                      <a:alpha val="90000"/>
                    </a:srgbClr>
                  </a:glow>
                </a:effectLst>
              </a:rPr>
              <a:t> </a:t>
            </a:r>
            <a:r>
              <a:rPr lang="en-US" sz="2800" b="1" dirty="0">
                <a:solidFill>
                  <a:prstClr val="white"/>
                </a:solidFill>
                <a:effectLst>
                  <a:glow rad="419100">
                    <a:srgbClr val="FF0066">
                      <a:alpha val="90000"/>
                    </a:srgbClr>
                  </a:glow>
                </a:effectLst>
              </a:rPr>
              <a:t>can</a:t>
            </a:r>
            <a:r>
              <a:rPr lang="en-US" sz="2800" dirty="0">
                <a:solidFill>
                  <a:prstClr val="black"/>
                </a:solidFill>
                <a:effectLst>
                  <a:glow rad="419100">
                    <a:srgbClr val="FF0066">
                      <a:alpha val="90000"/>
                    </a:srgbClr>
                  </a:glow>
                </a:effectLst>
              </a:rPr>
              <a:t>  </a:t>
            </a:r>
            <a:r>
              <a:rPr lang="en-US" sz="2800" dirty="0">
                <a:solidFill>
                  <a:prstClr val="black"/>
                </a:solidFill>
              </a:rPr>
              <a:t>Isaiah first tell us </a:t>
            </a:r>
            <a:r>
              <a:rPr lang="en-US" sz="2800" b="1" u="sng" dirty="0">
                <a:solidFill>
                  <a:prstClr val="black"/>
                </a:solidFill>
              </a:rPr>
              <a:t>the moon will no longer</a:t>
            </a:r>
            <a:r>
              <a:rPr lang="en-US" sz="2800" b="1" dirty="0">
                <a:solidFill>
                  <a:prstClr val="black"/>
                </a:solidFill>
              </a:rPr>
              <a:t> </a:t>
            </a:r>
            <a:r>
              <a:rPr lang="en-US" sz="2800" dirty="0">
                <a:solidFill>
                  <a:prstClr val="black"/>
                </a:solidFill>
              </a:rPr>
              <a:t>go through the phases of </a:t>
            </a:r>
            <a:r>
              <a:rPr lang="en-US" sz="2800" b="1" u="sng" dirty="0">
                <a:solidFill>
                  <a:prstClr val="black"/>
                </a:solidFill>
              </a:rPr>
              <a:t>being renewed</a:t>
            </a:r>
            <a:r>
              <a:rPr lang="en-US" sz="2800" dirty="0">
                <a:solidFill>
                  <a:prstClr val="black"/>
                </a:solidFill>
              </a:rPr>
              <a:t>,</a:t>
            </a:r>
            <a:r>
              <a:rPr lang="en-US" sz="2800" b="1" dirty="0">
                <a:solidFill>
                  <a:prstClr val="black"/>
                </a:solidFill>
              </a:rPr>
              <a:t> </a:t>
            </a:r>
            <a:r>
              <a:rPr lang="en-US" sz="2800" dirty="0">
                <a:solidFill>
                  <a:prstClr val="black"/>
                </a:solidFill>
              </a:rPr>
              <a:t>and then six chapters later, tell us </a:t>
            </a:r>
            <a:br>
              <a:rPr lang="en-US" sz="2800" dirty="0">
                <a:solidFill>
                  <a:prstClr val="black"/>
                </a:solidFill>
              </a:rPr>
            </a:br>
            <a:r>
              <a:rPr lang="en-US" sz="2800" dirty="0">
                <a:solidFill>
                  <a:prstClr val="black"/>
                </a:solidFill>
              </a:rPr>
              <a:t>we will be worshipping according to the “new moon”?</a:t>
            </a:r>
            <a:endParaRPr lang="en-US" dirty="0">
              <a:solidFill>
                <a:prstClr val="black"/>
              </a:solidFill>
            </a:endParaRPr>
          </a:p>
        </p:txBody>
      </p:sp>
      <p:pic>
        <p:nvPicPr>
          <p:cNvPr id="9" name="Picture 8"/>
          <p:cNvPicPr>
            <a:picLocks noChangeAspect="1"/>
          </p:cNvPicPr>
          <p:nvPr/>
        </p:nvPicPr>
        <p:blipFill>
          <a:blip r:embed="rId5"/>
          <a:stretch>
            <a:fillRect/>
          </a:stretch>
        </p:blipFill>
        <p:spPr>
          <a:xfrm>
            <a:off x="1551348" y="5725703"/>
            <a:ext cx="8590008" cy="996249"/>
          </a:xfrm>
          <a:prstGeom prst="rect">
            <a:avLst/>
          </a:prstGeom>
        </p:spPr>
      </p:pic>
      <p:sp>
        <p:nvSpPr>
          <p:cNvPr id="6" name="TextBox 5"/>
          <p:cNvSpPr txBox="1"/>
          <p:nvPr/>
        </p:nvSpPr>
        <p:spPr>
          <a:xfrm>
            <a:off x="542078" y="1381103"/>
            <a:ext cx="9633567" cy="1384995"/>
          </a:xfrm>
          <a:prstGeom prst="rect">
            <a:avLst/>
          </a:prstGeom>
          <a:noFill/>
        </p:spPr>
        <p:txBody>
          <a:bodyPr wrap="square" rtlCol="0">
            <a:spAutoFit/>
            <a:scene3d>
              <a:camera prst="orthographicFront"/>
              <a:lightRig rig="threePt" dir="t"/>
            </a:scene3d>
            <a:sp3d extrusionH="57150">
              <a:bevelT w="38100" h="38100"/>
            </a:sp3d>
          </a:bodyPr>
          <a:lstStyle/>
          <a:p>
            <a:pPr marL="0" lvl="2">
              <a:spcAft>
                <a:spcPts val="1200"/>
              </a:spcAft>
            </a:pPr>
            <a:r>
              <a:rPr lang="en-US" sz="2800" dirty="0">
                <a:solidFill>
                  <a:srgbClr val="000000"/>
                </a:solidFill>
                <a:effectLst>
                  <a:glow rad="228600">
                    <a:srgbClr val="DDDDDD">
                      <a:alpha val="40000"/>
                    </a:srgbClr>
                  </a:glow>
                </a:effectLst>
              </a:rPr>
              <a:t>“And it shall come to pass, that from one </a:t>
            </a:r>
            <a:r>
              <a:rPr lang="en-US" sz="2800" b="1" dirty="0">
                <a:solidFill>
                  <a:srgbClr val="C00000"/>
                </a:solidFill>
                <a:effectLst>
                  <a:glow rad="228600">
                    <a:srgbClr val="DDDDDD">
                      <a:alpha val="40000"/>
                    </a:srgbClr>
                  </a:glow>
                </a:effectLst>
              </a:rPr>
              <a:t>New Moon </a:t>
            </a:r>
            <a:br>
              <a:rPr lang="en-US" sz="2800" b="1" dirty="0">
                <a:solidFill>
                  <a:srgbClr val="C00000"/>
                </a:solidFill>
                <a:effectLst>
                  <a:glow rad="228600">
                    <a:srgbClr val="DDDDDD">
                      <a:alpha val="40000"/>
                    </a:srgbClr>
                  </a:glow>
                </a:effectLst>
              </a:rPr>
            </a:br>
            <a:r>
              <a:rPr lang="en-US" sz="2000" b="1" dirty="0">
                <a:solidFill>
                  <a:srgbClr val="C00000"/>
                </a:solidFill>
                <a:effectLst>
                  <a:glow rad="228600">
                    <a:srgbClr val="DDDDDD">
                      <a:alpha val="40000"/>
                    </a:srgbClr>
                  </a:glow>
                </a:effectLst>
              </a:rPr>
              <a:t>[H2320 &lt;</a:t>
            </a:r>
            <a:r>
              <a:rPr lang="en-US" sz="2000" b="1" dirty="0" err="1">
                <a:solidFill>
                  <a:srgbClr val="C00000"/>
                </a:solidFill>
                <a:effectLst>
                  <a:glow rad="228600">
                    <a:srgbClr val="DDDDDD">
                      <a:alpha val="40000"/>
                    </a:srgbClr>
                  </a:glow>
                </a:effectLst>
              </a:rPr>
              <a:t>chodesh</a:t>
            </a:r>
            <a:r>
              <a:rPr lang="en-US" sz="2000" b="1" dirty="0">
                <a:solidFill>
                  <a:srgbClr val="C00000"/>
                </a:solidFill>
                <a:effectLst>
                  <a:glow rad="228600">
                    <a:srgbClr val="DDDDDD">
                      <a:alpha val="40000"/>
                    </a:srgbClr>
                  </a:glow>
                </a:effectLst>
              </a:rPr>
              <a:t>&gt;] </a:t>
            </a:r>
            <a:r>
              <a:rPr lang="en-US" sz="2800" dirty="0">
                <a:solidFill>
                  <a:prstClr val="black"/>
                </a:solidFill>
                <a:effectLst>
                  <a:glow rad="228600">
                    <a:srgbClr val="DDDDDD">
                      <a:alpha val="40000"/>
                    </a:srgbClr>
                  </a:glow>
                </a:effectLst>
              </a:rPr>
              <a:t>to </a:t>
            </a:r>
            <a:r>
              <a:rPr lang="en-US" sz="2800" b="1" dirty="0">
                <a:solidFill>
                  <a:srgbClr val="C00000"/>
                </a:solidFill>
                <a:effectLst>
                  <a:glow rad="228600">
                    <a:srgbClr val="DDDDDD">
                      <a:alpha val="40000"/>
                    </a:srgbClr>
                  </a:glow>
                </a:effectLst>
              </a:rPr>
              <a:t>another</a:t>
            </a:r>
            <a:r>
              <a:rPr lang="en-US" sz="2800" dirty="0">
                <a:solidFill>
                  <a:srgbClr val="C00000"/>
                </a:solidFill>
                <a:effectLst>
                  <a:glow rad="228600">
                    <a:srgbClr val="DDDDDD">
                      <a:alpha val="40000"/>
                    </a:srgbClr>
                  </a:glow>
                </a:effectLst>
              </a:rPr>
              <a:t>,</a:t>
            </a:r>
            <a:r>
              <a:rPr lang="en-US" sz="2800" b="1" dirty="0">
                <a:solidFill>
                  <a:srgbClr val="C00000"/>
                </a:solidFill>
                <a:effectLst>
                  <a:glow rad="228600">
                    <a:srgbClr val="DDDDDD">
                      <a:alpha val="40000"/>
                    </a:srgbClr>
                  </a:glow>
                </a:effectLst>
              </a:rPr>
              <a:t> </a:t>
            </a:r>
            <a:r>
              <a:rPr lang="en-US" sz="2800" dirty="0">
                <a:solidFill>
                  <a:srgbClr val="000000"/>
                </a:solidFill>
                <a:effectLst>
                  <a:glow rad="228600">
                    <a:srgbClr val="DDDDDD">
                      <a:alpha val="40000"/>
                    </a:srgbClr>
                  </a:glow>
                </a:effectLst>
              </a:rPr>
              <a:t>and from one </a:t>
            </a:r>
            <a:r>
              <a:rPr lang="en-US" sz="2800" b="1" dirty="0">
                <a:solidFill>
                  <a:srgbClr val="0070C0"/>
                </a:solidFill>
                <a:effectLst>
                  <a:glow rad="228600">
                    <a:srgbClr val="DDDDDD">
                      <a:alpha val="40000"/>
                    </a:srgbClr>
                  </a:glow>
                </a:effectLst>
              </a:rPr>
              <a:t>Sabbath</a:t>
            </a:r>
            <a:r>
              <a:rPr lang="en-US" sz="2800" dirty="0">
                <a:solidFill>
                  <a:srgbClr val="000000"/>
                </a:solidFill>
                <a:effectLst>
                  <a:glow rad="228600">
                    <a:srgbClr val="DDDDDD">
                      <a:alpha val="40000"/>
                    </a:srgbClr>
                  </a:glow>
                </a:effectLst>
              </a:rPr>
              <a:t> </a:t>
            </a:r>
            <a:r>
              <a:rPr lang="en-US" sz="2800" b="1" dirty="0">
                <a:solidFill>
                  <a:srgbClr val="0070C0"/>
                </a:solidFill>
                <a:effectLst>
                  <a:glow rad="228600">
                    <a:srgbClr val="DDDDDD">
                      <a:alpha val="40000"/>
                    </a:srgbClr>
                  </a:glow>
                </a:effectLst>
              </a:rPr>
              <a:t>to another</a:t>
            </a:r>
            <a:r>
              <a:rPr lang="en-US" sz="2800" dirty="0">
                <a:solidFill>
                  <a:srgbClr val="0070C0"/>
                </a:solidFill>
                <a:effectLst>
                  <a:glow rad="228600">
                    <a:srgbClr val="DDDDDD">
                      <a:alpha val="40000"/>
                    </a:srgbClr>
                  </a:glow>
                </a:effectLst>
              </a:rPr>
              <a:t>,</a:t>
            </a:r>
            <a:r>
              <a:rPr lang="en-US" sz="2800" b="1" dirty="0">
                <a:solidFill>
                  <a:srgbClr val="0070C0"/>
                </a:solidFill>
                <a:effectLst>
                  <a:glow rad="228600">
                    <a:srgbClr val="DDDDDD">
                      <a:alpha val="40000"/>
                    </a:srgbClr>
                  </a:glow>
                </a:effectLst>
              </a:rPr>
              <a:t> </a:t>
            </a:r>
            <a:br>
              <a:rPr lang="en-US" sz="2800" b="1" dirty="0">
                <a:solidFill>
                  <a:srgbClr val="0070C0"/>
                </a:solidFill>
                <a:effectLst>
                  <a:glow rad="228600">
                    <a:srgbClr val="DDDDDD">
                      <a:alpha val="40000"/>
                    </a:srgbClr>
                  </a:glow>
                </a:effectLst>
              </a:rPr>
            </a:br>
            <a:r>
              <a:rPr lang="en-US" sz="2800" dirty="0">
                <a:solidFill>
                  <a:srgbClr val="000000"/>
                </a:solidFill>
                <a:effectLst>
                  <a:glow rad="228600">
                    <a:srgbClr val="DDDDDD">
                      <a:alpha val="40000"/>
                    </a:srgbClr>
                  </a:glow>
                </a:effectLst>
              </a:rPr>
              <a:t>shall all flesh come to worship before me, saith Yahuah.”</a:t>
            </a:r>
          </a:p>
        </p:txBody>
      </p:sp>
    </p:spTree>
    <p:extLst>
      <p:ext uri="{BB962C8B-B14F-4D97-AF65-F5344CB8AC3E}">
        <p14:creationId xmlns:p14="http://schemas.microsoft.com/office/powerpoint/2010/main" val="46443984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971800"/>
            <a:ext cx="9829800" cy="1295400"/>
          </a:xfrm>
          <a:noFill/>
          <a:ln>
            <a:noFill/>
          </a:ln>
        </p:spPr>
        <p:style>
          <a:lnRef idx="3">
            <a:schemeClr val="lt1"/>
          </a:lnRef>
          <a:fillRef idx="1">
            <a:schemeClr val="accent1"/>
          </a:fillRef>
          <a:effectRef idx="1">
            <a:schemeClr val="accent1"/>
          </a:effectRef>
          <a:fontRef idx="minor">
            <a:schemeClr val="lt1"/>
          </a:fontRef>
        </p:style>
        <p:txBody>
          <a:bodyPr>
            <a:normAutofit/>
            <a:scene3d>
              <a:camera prst="orthographicFront"/>
              <a:lightRig rig="soft" dir="t">
                <a:rot lat="0" lon="0" rev="10800000"/>
              </a:lightRig>
            </a:scene3d>
            <a:sp3d>
              <a:bevelT w="27940" h="12700"/>
              <a:contourClr>
                <a:srgbClr val="DDDDDD"/>
              </a:contourClr>
            </a:sp3d>
          </a:bodyPr>
          <a:lstStyle/>
          <a:p>
            <a:pPr algn="ctr"/>
            <a:r>
              <a:rPr lang="en-US" sz="3200" b="1" spc="150" dirty="0">
                <a:ln w="11430"/>
                <a:solidFill>
                  <a:srgbClr val="F8F8F8"/>
                </a:solidFill>
                <a:effectLst>
                  <a:outerShdw blurRad="25400" algn="tl" rotWithShape="0">
                    <a:srgbClr val="000000">
                      <a:alpha val="43000"/>
                    </a:srgbClr>
                  </a:outerShdw>
                </a:effectLst>
              </a:rPr>
              <a:t>This also means the moon should not receive any sacred regard to appoint worship statutes.</a:t>
            </a:r>
          </a:p>
        </p:txBody>
      </p:sp>
      <p:sp>
        <p:nvSpPr>
          <p:cNvPr id="4" name="TextBox 3"/>
          <p:cNvSpPr txBox="1"/>
          <p:nvPr/>
        </p:nvSpPr>
        <p:spPr>
          <a:xfrm>
            <a:off x="495300" y="152400"/>
            <a:ext cx="11125200" cy="954107"/>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All the problems are eliminated, when we realize we are not to be following any phase of the moon in the first place. </a:t>
            </a:r>
          </a:p>
        </p:txBody>
      </p:sp>
      <p:sp>
        <p:nvSpPr>
          <p:cNvPr id="5" name="Slide Number Placeholder 1"/>
          <p:cNvSpPr txBox="1">
            <a:spLocks/>
          </p:cNvSpPr>
          <p:nvPr/>
        </p:nvSpPr>
        <p:spPr>
          <a:xfrm>
            <a:off x="11353800" y="6279535"/>
            <a:ext cx="533400" cy="365125"/>
          </a:xfrm>
          <a:prstGeom prst="rect">
            <a:avLst/>
          </a:prstGeom>
        </p:spPr>
        <p:txBody>
          <a:bodyPr vert="horz" anchor="ctr" anchorCtr="0">
            <a:normAutofit/>
          </a:bodyP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mtClean="0">
                <a:solidFill>
                  <a:schemeClr val="bg1"/>
                </a:solidFill>
              </a:rPr>
              <a:pPr/>
              <a:t>74</a:t>
            </a:fld>
            <a:endParaRPr lang="en-US" dirty="0">
              <a:solidFill>
                <a:schemeClr val="bg1"/>
              </a:solidFill>
            </a:endParaRPr>
          </a:p>
        </p:txBody>
      </p:sp>
    </p:spTree>
    <p:extLst>
      <p:ext uri="{BB962C8B-B14F-4D97-AF65-F5344CB8AC3E}">
        <p14:creationId xmlns:p14="http://schemas.microsoft.com/office/powerpoint/2010/main" val="217116392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132944" y="6223827"/>
            <a:ext cx="1706217" cy="365125"/>
          </a:xfrm>
        </p:spPr>
        <p:txBody>
          <a:bodyPr/>
          <a:lstStyle/>
          <a:p>
            <a:fld id="{AA4C6552-42F6-43F2-A3FB-E92E8C09004E}" type="slidenum">
              <a:rPr lang="en-US" b="1" smtClean="0">
                <a:solidFill>
                  <a:srgbClr val="DF5327"/>
                </a:solidFill>
              </a:rPr>
              <a:pPr/>
              <a:t>75</a:t>
            </a:fld>
            <a:endParaRPr lang="en-US" b="1" dirty="0">
              <a:solidFill>
                <a:srgbClr val="DF5327"/>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391656"/>
            <a:ext cx="4572000" cy="3265944"/>
          </a:xfrm>
          <a:prstGeom prst="rect">
            <a:avLst/>
          </a:prstGeom>
        </p:spPr>
      </p:pic>
      <p:sp>
        <p:nvSpPr>
          <p:cNvPr id="5" name="TextBox 4"/>
          <p:cNvSpPr txBox="1"/>
          <p:nvPr/>
        </p:nvSpPr>
        <p:spPr>
          <a:xfrm>
            <a:off x="787400" y="762000"/>
            <a:ext cx="5918200" cy="187743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relaxedInset"/>
          </a:sp3d>
        </p:spPr>
        <p:style>
          <a:lnRef idx="3">
            <a:schemeClr val="lt1"/>
          </a:lnRef>
          <a:fillRef idx="1">
            <a:schemeClr val="accent1"/>
          </a:fillRef>
          <a:effectRef idx="1">
            <a:schemeClr val="accent1"/>
          </a:effectRef>
          <a:fontRef idx="minor">
            <a:schemeClr val="lt1"/>
          </a:fontRef>
        </p:style>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3200" b="1" spc="150" dirty="0">
                <a:ln w="11430"/>
                <a:solidFill>
                  <a:srgbClr val="F8F8F8"/>
                </a:solidFill>
                <a:effectLst>
                  <a:outerShdw blurRad="25400" algn="tl" rotWithShape="0">
                    <a:srgbClr val="000000">
                      <a:alpha val="43000"/>
                    </a:srgbClr>
                  </a:outerShdw>
                </a:effectLst>
              </a:rPr>
              <a:t>Review</a:t>
            </a:r>
            <a:r>
              <a:rPr lang="en-US" sz="2800" b="1" spc="150" dirty="0">
                <a:ln w="11430"/>
                <a:solidFill>
                  <a:srgbClr val="F8F8F8"/>
                </a:solidFill>
                <a:effectLst>
                  <a:outerShdw blurRad="25400" algn="tl" rotWithShape="0">
                    <a:srgbClr val="000000">
                      <a:alpha val="43000"/>
                    </a:srgbClr>
                  </a:outerShdw>
                </a:effectLst>
              </a:rPr>
              <a:t>:  Jeremiah tells us about consequences for Judah </a:t>
            </a:r>
            <a:br>
              <a:rPr lang="en-US" sz="2800" b="1" spc="150" dirty="0">
                <a:ln w="11430"/>
                <a:solidFill>
                  <a:srgbClr val="F8F8F8"/>
                </a:solidFill>
                <a:effectLst>
                  <a:outerShdw blurRad="25400" algn="tl" rotWithShape="0">
                    <a:srgbClr val="000000">
                      <a:alpha val="43000"/>
                    </a:srgbClr>
                  </a:outerShdw>
                </a:effectLst>
              </a:rPr>
            </a:br>
            <a:r>
              <a:rPr lang="en-US" sz="2800" b="1" spc="150" dirty="0">
                <a:ln w="11430"/>
                <a:solidFill>
                  <a:srgbClr val="F8F8F8"/>
                </a:solidFill>
                <a:effectLst>
                  <a:outerShdw blurRad="25400" algn="tl" rotWithShape="0">
                    <a:srgbClr val="000000">
                      <a:alpha val="43000"/>
                    </a:srgbClr>
                  </a:outerShdw>
                </a:effectLst>
              </a:rPr>
              <a:t>“Turning Away From </a:t>
            </a:r>
            <a:br>
              <a:rPr lang="en-US" sz="2800" b="1" spc="150" dirty="0">
                <a:ln w="11430"/>
                <a:solidFill>
                  <a:srgbClr val="F8F8F8"/>
                </a:solidFill>
                <a:effectLst>
                  <a:outerShdw blurRad="25400" algn="tl" rotWithShape="0">
                    <a:srgbClr val="000000">
                      <a:alpha val="43000"/>
                    </a:srgbClr>
                  </a:outerShdw>
                </a:effectLst>
              </a:rPr>
            </a:br>
            <a:r>
              <a:rPr lang="en-US" sz="2800" b="1" spc="150" dirty="0">
                <a:ln w="11430"/>
                <a:solidFill>
                  <a:srgbClr val="F8F8F8"/>
                </a:solidFill>
                <a:effectLst>
                  <a:outerShdw blurRad="25400" algn="tl" rotWithShape="0">
                    <a:srgbClr val="000000">
                      <a:alpha val="43000"/>
                    </a:srgbClr>
                  </a:outerShdw>
                </a:effectLst>
              </a:rPr>
              <a:t>Torah Commands.”</a:t>
            </a:r>
          </a:p>
        </p:txBody>
      </p:sp>
      <p:sp>
        <p:nvSpPr>
          <p:cNvPr id="6" name="TextBox 5"/>
          <p:cNvSpPr txBox="1"/>
          <p:nvPr/>
        </p:nvSpPr>
        <p:spPr>
          <a:xfrm>
            <a:off x="914400" y="3570744"/>
            <a:ext cx="10363200" cy="2677656"/>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1">
                <a:lumMod val="60000"/>
                <a:lumOff val="4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800" b="1" i="1" dirty="0">
                <a:ln>
                  <a:solidFill>
                    <a:srgbClr val="002060"/>
                  </a:solidFill>
                </a:ln>
                <a:solidFill>
                  <a:srgbClr val="C00000"/>
                </a:solidFill>
              </a:rPr>
              <a:t>Jeremiah 8:2  </a:t>
            </a:r>
            <a:r>
              <a:rPr lang="en-US" sz="2800" b="1" dirty="0">
                <a:solidFill>
                  <a:srgbClr val="C00000"/>
                </a:solidFill>
              </a:rPr>
              <a:t>“… and </a:t>
            </a:r>
            <a:r>
              <a:rPr lang="en-US" sz="2000" b="1" dirty="0">
                <a:solidFill>
                  <a:srgbClr val="C00000"/>
                </a:solidFill>
              </a:rPr>
              <a:t>[Babylon]</a:t>
            </a:r>
            <a:r>
              <a:rPr lang="en-US" sz="2800" b="1" dirty="0">
                <a:solidFill>
                  <a:srgbClr val="C00000"/>
                </a:solidFill>
              </a:rPr>
              <a:t> shall spread them </a:t>
            </a:r>
            <a:r>
              <a:rPr lang="en-US" sz="2000" b="1" dirty="0">
                <a:solidFill>
                  <a:srgbClr val="C00000"/>
                </a:solidFill>
              </a:rPr>
              <a:t>[Judah]</a:t>
            </a:r>
            <a:r>
              <a:rPr lang="en-US" sz="2800" b="1" dirty="0">
                <a:solidFill>
                  <a:srgbClr val="C00000"/>
                </a:solidFill>
              </a:rPr>
              <a:t> before the sun and the </a:t>
            </a:r>
            <a:r>
              <a:rPr lang="en-US" sz="2800" b="1" u="sng" dirty="0">
                <a:ln>
                  <a:solidFill>
                    <a:srgbClr val="0000CC"/>
                  </a:solidFill>
                </a:ln>
                <a:solidFill>
                  <a:srgbClr val="C00000"/>
                </a:solidFill>
              </a:rPr>
              <a:t>moon</a:t>
            </a:r>
            <a:r>
              <a:rPr lang="en-US" sz="2800" b="1" dirty="0">
                <a:solidFill>
                  <a:srgbClr val="C00000"/>
                </a:solidFill>
              </a:rPr>
              <a:t> and all the host of the heavens</a:t>
            </a:r>
            <a:r>
              <a:rPr lang="en-US" sz="2800" dirty="0">
                <a:solidFill>
                  <a:srgbClr val="C00000"/>
                </a:solidFill>
              </a:rPr>
              <a:t>,</a:t>
            </a:r>
            <a:r>
              <a:rPr lang="en-US" sz="2800" b="1" dirty="0">
                <a:solidFill>
                  <a:srgbClr val="C00000"/>
                </a:solidFill>
              </a:rPr>
              <a:t> </a:t>
            </a:r>
            <a:r>
              <a:rPr lang="en-US" sz="2800" b="1" u="sng" dirty="0">
                <a:ln>
                  <a:solidFill>
                    <a:srgbClr val="0000CC"/>
                  </a:solidFill>
                </a:ln>
                <a:solidFill>
                  <a:srgbClr val="C00000"/>
                </a:solidFill>
              </a:rPr>
              <a:t>which they have loved</a:t>
            </a:r>
            <a:r>
              <a:rPr lang="en-US" sz="2800" b="1" dirty="0">
                <a:ln>
                  <a:solidFill>
                    <a:srgbClr val="0000CC"/>
                  </a:solidFill>
                </a:ln>
                <a:solidFill>
                  <a:srgbClr val="C00000"/>
                </a:solidFill>
              </a:rPr>
              <a:t> </a:t>
            </a:r>
            <a:r>
              <a:rPr lang="en-US" sz="2800" b="1" dirty="0">
                <a:solidFill>
                  <a:srgbClr val="C00000"/>
                </a:solidFill>
              </a:rPr>
              <a:t>and which they have </a:t>
            </a:r>
            <a:r>
              <a:rPr lang="en-US" sz="2800" b="1" u="sng" dirty="0">
                <a:ln>
                  <a:solidFill>
                    <a:srgbClr val="0000CC"/>
                  </a:solidFill>
                </a:ln>
                <a:solidFill>
                  <a:srgbClr val="C00000"/>
                </a:solidFill>
              </a:rPr>
              <a:t>served</a:t>
            </a:r>
            <a:r>
              <a:rPr lang="en-US" sz="2800" b="1" dirty="0">
                <a:solidFill>
                  <a:srgbClr val="C00000"/>
                </a:solidFill>
              </a:rPr>
              <a:t> and after which they have </a:t>
            </a:r>
            <a:r>
              <a:rPr lang="en-US" sz="2800" b="1" u="sng" dirty="0">
                <a:ln>
                  <a:solidFill>
                    <a:srgbClr val="0000CC"/>
                  </a:solidFill>
                </a:ln>
                <a:solidFill>
                  <a:srgbClr val="C00000"/>
                </a:solidFill>
              </a:rPr>
              <a:t>walked</a:t>
            </a:r>
            <a:r>
              <a:rPr lang="en-US" sz="2800" dirty="0">
                <a:ln>
                  <a:solidFill>
                    <a:srgbClr val="0070C0"/>
                  </a:solidFill>
                </a:ln>
                <a:solidFill>
                  <a:srgbClr val="C00000"/>
                </a:solidFill>
              </a:rPr>
              <a:t>,</a:t>
            </a:r>
            <a:r>
              <a:rPr lang="en-US" sz="2800" b="1" dirty="0">
                <a:solidFill>
                  <a:srgbClr val="C00000"/>
                </a:solidFill>
              </a:rPr>
              <a:t> which they have </a:t>
            </a:r>
            <a:r>
              <a:rPr lang="en-US" sz="2800" b="1" u="sng" dirty="0">
                <a:ln>
                  <a:solidFill>
                    <a:srgbClr val="0000CC"/>
                  </a:solidFill>
                </a:ln>
                <a:solidFill>
                  <a:srgbClr val="C00000"/>
                </a:solidFill>
              </a:rPr>
              <a:t>sought</a:t>
            </a:r>
            <a:r>
              <a:rPr lang="en-US" sz="2800" dirty="0">
                <a:ln>
                  <a:solidFill>
                    <a:srgbClr val="0070C0"/>
                  </a:solidFill>
                </a:ln>
                <a:solidFill>
                  <a:srgbClr val="C00000"/>
                </a:solidFill>
              </a:rPr>
              <a:t>,</a:t>
            </a:r>
            <a:r>
              <a:rPr lang="en-US" sz="2800" b="1" dirty="0">
                <a:solidFill>
                  <a:srgbClr val="C00000"/>
                </a:solidFill>
              </a:rPr>
              <a:t> </a:t>
            </a:r>
            <a:r>
              <a:rPr lang="en-US" sz="2800" b="1" u="sng" dirty="0">
                <a:ln w="3175">
                  <a:solidFill>
                    <a:srgbClr val="002060"/>
                  </a:solidFill>
                </a:ln>
                <a:solidFill>
                  <a:srgbClr val="C00000"/>
                </a:solidFill>
              </a:rPr>
              <a:t>and</a:t>
            </a:r>
            <a:r>
              <a:rPr lang="en-US" sz="2800" b="1" dirty="0">
                <a:ln w="3175">
                  <a:solidFill>
                    <a:schemeClr val="tx1"/>
                  </a:solidFill>
                </a:ln>
                <a:solidFill>
                  <a:srgbClr val="C00000"/>
                </a:solidFill>
              </a:rPr>
              <a:t> </a:t>
            </a:r>
            <a:r>
              <a:rPr lang="en-US" sz="2800" b="1" u="sng" dirty="0">
                <a:ln>
                  <a:solidFill>
                    <a:srgbClr val="0000CC"/>
                  </a:solidFill>
                </a:ln>
                <a:solidFill>
                  <a:srgbClr val="C00000"/>
                </a:solidFill>
              </a:rPr>
              <a:t>to which they have bowed themselves</a:t>
            </a:r>
            <a:r>
              <a:rPr lang="en-US" sz="2800" b="1" dirty="0">
                <a:ln>
                  <a:solidFill>
                    <a:srgbClr val="0000CC"/>
                  </a:solidFill>
                </a:ln>
                <a:solidFill>
                  <a:srgbClr val="C00000"/>
                </a:solidFill>
              </a:rPr>
              <a:t>.</a:t>
            </a:r>
            <a:r>
              <a:rPr lang="en-US" sz="2800" b="1" dirty="0">
                <a:solidFill>
                  <a:srgbClr val="C00000"/>
                </a:solidFill>
              </a:rPr>
              <a:t>  </a:t>
            </a:r>
            <a:r>
              <a:rPr lang="en-US" sz="2800" b="1" dirty="0">
                <a:ln>
                  <a:solidFill>
                    <a:schemeClr val="accent1"/>
                  </a:solidFill>
                </a:ln>
                <a:solidFill>
                  <a:schemeClr val="tx1">
                    <a:lumMod val="65000"/>
                    <a:lumOff val="35000"/>
                  </a:schemeClr>
                </a:solidFill>
              </a:rPr>
              <a:t>They shall not be gathered nor buried</a:t>
            </a:r>
            <a:r>
              <a:rPr lang="en-US" sz="2800" dirty="0">
                <a:ln>
                  <a:solidFill>
                    <a:schemeClr val="accent1"/>
                  </a:solidFill>
                </a:ln>
                <a:solidFill>
                  <a:schemeClr val="tx1">
                    <a:lumMod val="65000"/>
                    <a:lumOff val="35000"/>
                  </a:schemeClr>
                </a:solidFill>
              </a:rPr>
              <a:t>,</a:t>
            </a:r>
            <a:r>
              <a:rPr lang="en-US" sz="2800" b="1" dirty="0">
                <a:ln>
                  <a:solidFill>
                    <a:schemeClr val="accent1"/>
                  </a:solidFill>
                </a:ln>
                <a:solidFill>
                  <a:schemeClr val="tx1">
                    <a:lumMod val="65000"/>
                    <a:lumOff val="35000"/>
                  </a:schemeClr>
                </a:solidFill>
              </a:rPr>
              <a:t> they shall be for dung on the face of the earth</a:t>
            </a:r>
            <a:r>
              <a:rPr lang="en-US" sz="2800" dirty="0">
                <a:ln>
                  <a:solidFill>
                    <a:schemeClr val="accent1"/>
                  </a:solidFill>
                </a:ln>
                <a:solidFill>
                  <a:schemeClr val="tx1">
                    <a:lumMod val="65000"/>
                    <a:lumOff val="35000"/>
                  </a:schemeClr>
                </a:solidFill>
              </a:rPr>
              <a:t>.</a:t>
            </a:r>
            <a:r>
              <a:rPr lang="en-US" sz="2800" b="1" dirty="0">
                <a:ln>
                  <a:solidFill>
                    <a:schemeClr val="accent1"/>
                  </a:solidFill>
                </a:ln>
                <a:solidFill>
                  <a:schemeClr val="tx1">
                    <a:lumMod val="65000"/>
                    <a:lumOff val="35000"/>
                  </a:schemeClr>
                </a:solidFill>
              </a:rPr>
              <a:t>”</a:t>
            </a:r>
            <a:r>
              <a:rPr lang="en-US" sz="2800" b="1" dirty="0">
                <a:ln>
                  <a:solidFill>
                    <a:schemeClr val="accent1"/>
                  </a:solidFill>
                </a:ln>
                <a:solidFill>
                  <a:srgbClr val="C00000"/>
                </a:solidFill>
              </a:rPr>
              <a:t>  </a:t>
            </a:r>
            <a:r>
              <a:rPr lang="en-US" sz="2000" i="1" dirty="0">
                <a:solidFill>
                  <a:srgbClr val="C00000"/>
                </a:solidFill>
              </a:rPr>
              <a:t>The Scriptures</a:t>
            </a:r>
            <a:endParaRPr lang="en-US" sz="2800" i="1" dirty="0">
              <a:solidFill>
                <a:srgbClr val="C00000"/>
              </a:solidFill>
            </a:endParaRPr>
          </a:p>
        </p:txBody>
      </p:sp>
    </p:spTree>
    <p:extLst>
      <p:ext uri="{BB962C8B-B14F-4D97-AF65-F5344CB8AC3E}">
        <p14:creationId xmlns:p14="http://schemas.microsoft.com/office/powerpoint/2010/main" val="397041067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A070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267200" cy="2438400"/>
          </a:xfrm>
          <a:prstGeom prst="rect">
            <a:avLst/>
          </a:prstGeom>
        </p:spPr>
      </p:pic>
      <p:sp>
        <p:nvSpPr>
          <p:cNvPr id="3" name="TextBox 2"/>
          <p:cNvSpPr txBox="1"/>
          <p:nvPr/>
        </p:nvSpPr>
        <p:spPr>
          <a:xfrm>
            <a:off x="3989070" y="576696"/>
            <a:ext cx="6553200" cy="1815882"/>
          </a:xfrm>
          <a:prstGeom prst="rect">
            <a:avLst/>
          </a:prstGeom>
          <a:noFill/>
        </p:spPr>
        <p:txBody>
          <a:bodyPr wrap="square" rtlCol="0">
            <a:spAutoFit/>
          </a:bodyPr>
          <a:lstStyle/>
          <a:p>
            <a:pPr algn="ctr"/>
            <a:r>
              <a:rPr lang="en-US" sz="2800" b="1" dirty="0">
                <a:solidFill>
                  <a:schemeClr val="accent4">
                    <a:lumMod val="60000"/>
                    <a:lumOff val="40000"/>
                  </a:schemeClr>
                </a:solidFill>
              </a:rPr>
              <a:t>Isaiah 1:4-5, 10-17 </a:t>
            </a:r>
            <a:r>
              <a:rPr lang="en-US" sz="2800" b="1" dirty="0">
                <a:solidFill>
                  <a:prstClr val="white"/>
                </a:solidFill>
              </a:rPr>
              <a:t>documents</a:t>
            </a:r>
            <a:br>
              <a:rPr lang="en-US" sz="2800" b="1" dirty="0">
                <a:solidFill>
                  <a:prstClr val="white"/>
                </a:solidFill>
              </a:rPr>
            </a:br>
            <a:r>
              <a:rPr lang="en-US" sz="2800" b="1" dirty="0">
                <a:solidFill>
                  <a:prstClr val="white"/>
                </a:solidFill>
              </a:rPr>
              <a:t>the traditions that insidiously infiltrated and contaminated the worship services </a:t>
            </a:r>
            <a:br>
              <a:rPr lang="en-US" sz="2800" b="1" dirty="0">
                <a:solidFill>
                  <a:prstClr val="white"/>
                </a:solidFill>
              </a:rPr>
            </a:br>
            <a:r>
              <a:rPr lang="en-US" sz="2800" b="1" dirty="0">
                <a:solidFill>
                  <a:prstClr val="white"/>
                </a:solidFill>
              </a:rPr>
              <a:t>of the Hebrew nation.</a:t>
            </a:r>
          </a:p>
        </p:txBody>
      </p:sp>
      <p:sp>
        <p:nvSpPr>
          <p:cNvPr id="4" name="Rectangle 3"/>
          <p:cNvSpPr/>
          <p:nvPr/>
        </p:nvSpPr>
        <p:spPr>
          <a:xfrm>
            <a:off x="2286000" y="2418999"/>
            <a:ext cx="8915400" cy="3382977"/>
          </a:xfrm>
          <a:prstGeom prst="rect">
            <a:avLst/>
          </a:prstGeom>
        </p:spPr>
        <p:txBody>
          <a:bodyPr wrap="square">
            <a:spAutoFit/>
            <a:scene3d>
              <a:camera prst="orthographicFront"/>
              <a:lightRig rig="threePt" dir="t"/>
            </a:scene3d>
            <a:sp3d extrusionH="57150">
              <a:bevelT h="25400" prst="softRound"/>
            </a:sp3d>
          </a:bodyPr>
          <a:lstStyle/>
          <a:p>
            <a:pPr algn="ctr">
              <a:spcBef>
                <a:spcPts val="700"/>
              </a:spcBef>
              <a:buClr>
                <a:srgbClr val="9FB8CD"/>
              </a:buClr>
              <a:buSzPct val="75000"/>
            </a:pPr>
            <a:r>
              <a:rPr lang="en-US" sz="3200" dirty="0">
                <a:solidFill>
                  <a:srgbClr val="FF9933"/>
                </a:solidFill>
                <a:latin typeface="Cooper Black" panose="0208090404030B020404" pitchFamily="18" charset="0"/>
              </a:rPr>
              <a:t>Paying allegiance to the </a:t>
            </a:r>
            <a:r>
              <a:rPr lang="en-US" sz="4400" dirty="0">
                <a:solidFill>
                  <a:srgbClr val="FF0066"/>
                </a:solidFill>
                <a:latin typeface="Cooper Black" panose="0208090404030B020404" pitchFamily="18" charset="0"/>
              </a:rPr>
              <a:t>Moon</a:t>
            </a:r>
            <a:r>
              <a:rPr lang="en-US" sz="3200" dirty="0">
                <a:solidFill>
                  <a:srgbClr val="FF9933"/>
                </a:solidFill>
                <a:latin typeface="Cooper Black" panose="0208090404030B020404" pitchFamily="18" charset="0"/>
              </a:rPr>
              <a:t> as the marker for feasts &amp; festivals is the </a:t>
            </a:r>
          </a:p>
          <a:p>
            <a:pPr algn="ctr">
              <a:spcBef>
                <a:spcPts val="700"/>
              </a:spcBef>
              <a:buClr>
                <a:srgbClr val="9FB8CD"/>
              </a:buClr>
              <a:buSzPct val="75000"/>
            </a:pPr>
            <a:r>
              <a:rPr lang="en-US" sz="6600" dirty="0">
                <a:solidFill>
                  <a:srgbClr val="FF9933"/>
                </a:solidFill>
                <a:latin typeface="Cooper Black" panose="0208090404030B020404" pitchFamily="18" charset="0"/>
              </a:rPr>
              <a:t>TOP </a:t>
            </a:r>
            <a:r>
              <a:rPr lang="en-US" sz="6600" u="sng" dirty="0">
                <a:solidFill>
                  <a:srgbClr val="FF0066"/>
                </a:solidFill>
                <a:latin typeface="Cooper Black" panose="0208090404030B020404" pitchFamily="18" charset="0"/>
              </a:rPr>
              <a:t>ALARM</a:t>
            </a:r>
            <a:r>
              <a:rPr lang="en-US" sz="6600" dirty="0">
                <a:solidFill>
                  <a:srgbClr val="FF9933"/>
                </a:solidFill>
                <a:latin typeface="Cooper Black" panose="0208090404030B020404" pitchFamily="18" charset="0"/>
              </a:rPr>
              <a:t> </a:t>
            </a:r>
            <a:br>
              <a:rPr lang="en-US" sz="6600" dirty="0">
                <a:solidFill>
                  <a:srgbClr val="FF9933"/>
                </a:solidFill>
                <a:latin typeface="Cooper Black" panose="0208090404030B020404" pitchFamily="18" charset="0"/>
              </a:rPr>
            </a:br>
            <a:r>
              <a:rPr lang="en-US" sz="6600" dirty="0">
                <a:solidFill>
                  <a:srgbClr val="FF9933"/>
                </a:solidFill>
                <a:latin typeface="Cooper Black" panose="0208090404030B020404" pitchFamily="18" charset="0"/>
              </a:rPr>
              <a:t>OF THE LIST!</a:t>
            </a:r>
            <a:r>
              <a:rPr lang="en-US" sz="6600" dirty="0">
                <a:solidFill>
                  <a:srgbClr val="FFFF00"/>
                </a:solidFill>
                <a:latin typeface="Cooper Black" panose="0208090404030B020404" pitchFamily="18" charset="0"/>
              </a:rPr>
              <a:t> </a:t>
            </a:r>
          </a:p>
        </p:txBody>
      </p:sp>
      <p:pic>
        <p:nvPicPr>
          <p:cNvPr id="5" name="Picture 4"/>
          <p:cNvPicPr>
            <a:picLocks noChangeAspect="1"/>
          </p:cNvPicPr>
          <p:nvPr/>
        </p:nvPicPr>
        <p:blipFill>
          <a:blip r:embed="rId4"/>
          <a:stretch>
            <a:fillRect/>
          </a:stretch>
        </p:blipFill>
        <p:spPr>
          <a:xfrm>
            <a:off x="1700687" y="3214297"/>
            <a:ext cx="2237426" cy="1792379"/>
          </a:xfrm>
          <a:prstGeom prst="rect">
            <a:avLst/>
          </a:prstGeom>
        </p:spPr>
      </p:pic>
      <p:sp>
        <p:nvSpPr>
          <p:cNvPr id="7" name="TextBox 6"/>
          <p:cNvSpPr txBox="1"/>
          <p:nvPr/>
        </p:nvSpPr>
        <p:spPr>
          <a:xfrm>
            <a:off x="2209800" y="5867400"/>
            <a:ext cx="8991600" cy="523220"/>
          </a:xfrm>
          <a:prstGeom prst="rect">
            <a:avLst/>
          </a:prstGeom>
          <a:scene3d>
            <a:camera prst="orthographicFront"/>
            <a:lightRig rig="threePt" dir="t"/>
          </a:scene3d>
          <a:sp3d>
            <a:bevelT w="165100" prst="coolSlant"/>
          </a:sp3d>
        </p:spPr>
        <p:style>
          <a:lnRef idx="1">
            <a:schemeClr val="accent2"/>
          </a:lnRef>
          <a:fillRef idx="2">
            <a:schemeClr val="accent2"/>
          </a:fillRef>
          <a:effectRef idx="1">
            <a:schemeClr val="accent2"/>
          </a:effectRef>
          <a:fontRef idx="minor">
            <a:schemeClr val="dk1"/>
          </a:fontRef>
        </p:style>
        <p:txBody>
          <a:bodyPr wrap="square" rtlCol="0">
            <a:spAutoFit/>
            <a:sp3d extrusionH="57150">
              <a:bevelT h="25400" prst="softRound"/>
            </a:sp3d>
          </a:bodyPr>
          <a:lstStyle/>
          <a:p>
            <a:pPr algn="ctr"/>
            <a:r>
              <a:rPr lang="en-US" sz="2800" b="1" dirty="0">
                <a:ln>
                  <a:solidFill>
                    <a:srgbClr val="0070C0"/>
                  </a:solidFill>
                </a:ln>
                <a:solidFill>
                  <a:srgbClr val="8E002F"/>
                </a:solidFill>
                <a:latin typeface="Comic Sans MS" pitchFamily="66" charset="0"/>
              </a:rPr>
              <a:t>Many other prophets sounded the same message!</a:t>
            </a:r>
          </a:p>
        </p:txBody>
      </p:sp>
      <p:sp>
        <p:nvSpPr>
          <p:cNvPr id="8" name="Slide Number Placeholder 1"/>
          <p:cNvSpPr>
            <a:spLocks noGrp="1"/>
          </p:cNvSpPr>
          <p:nvPr>
            <p:ph type="sldNum" sz="quarter" idx="12"/>
          </p:nvPr>
        </p:nvSpPr>
        <p:spPr>
          <a:xfrm>
            <a:off x="11201400" y="6208057"/>
            <a:ext cx="533400" cy="365125"/>
          </a:xfrm>
        </p:spPr>
        <p:txBody>
          <a:bodyPr/>
          <a:lstStyle/>
          <a:p>
            <a:fld id="{AA4C6552-42F6-43F2-A3FB-E92E8C09004E}" type="slidenum">
              <a:rPr lang="en-US" b="1" smtClean="0">
                <a:solidFill>
                  <a:schemeClr val="bg1"/>
                </a:solidFill>
              </a:rPr>
              <a:pPr/>
              <a:t>76</a:t>
            </a:fld>
            <a:endParaRPr lang="en-US" b="1" dirty="0">
              <a:solidFill>
                <a:schemeClr val="bg1"/>
              </a:solidFill>
            </a:endParaRPr>
          </a:p>
        </p:txBody>
      </p:sp>
    </p:spTree>
    <p:extLst>
      <p:ext uri="{BB962C8B-B14F-4D97-AF65-F5344CB8AC3E}">
        <p14:creationId xmlns:p14="http://schemas.microsoft.com/office/powerpoint/2010/main" val="180710246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84" name="TextBox 83"/>
          <p:cNvSpPr txBox="1"/>
          <p:nvPr/>
        </p:nvSpPr>
        <p:spPr>
          <a:xfrm rot="19825262">
            <a:off x="984348" y="1281948"/>
            <a:ext cx="1261705" cy="307777"/>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r>
              <a:rPr lang="en-US" sz="1400" b="1" dirty="0"/>
              <a:t>1450  MOSES</a:t>
            </a:r>
            <a:endParaRPr lang="en-US" b="1" dirty="0"/>
          </a:p>
        </p:txBody>
      </p:sp>
      <p:sp>
        <p:nvSpPr>
          <p:cNvPr id="4" name="Slide Number Placeholder 3"/>
          <p:cNvSpPr>
            <a:spLocks noGrp="1"/>
          </p:cNvSpPr>
          <p:nvPr>
            <p:ph type="sldNum" sz="quarter" idx="12"/>
          </p:nvPr>
        </p:nvSpPr>
        <p:spPr>
          <a:xfrm>
            <a:off x="914400" y="6172200"/>
            <a:ext cx="1117600" cy="381000"/>
          </a:xfrm>
        </p:spPr>
        <p:txBody>
          <a:bodyPr>
            <a:normAutofit fontScale="92500" lnSpcReduction="20000"/>
          </a:bodyPr>
          <a:lstStyle/>
          <a:p>
            <a:fld id="{AA4C6552-42F6-43F2-A3FB-E92E8C09004E}" type="slidenum">
              <a:rPr lang="en-US" sz="2400" smtClean="0"/>
              <a:t>77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463096840"/>
              </p:ext>
            </p:extLst>
          </p:nvPr>
        </p:nvGraphicFramePr>
        <p:xfrm>
          <a:off x="228600" y="2281175"/>
          <a:ext cx="11734800" cy="457200"/>
        </p:xfrm>
        <a:graphic>
          <a:graphicData uri="http://schemas.openxmlformats.org/drawingml/2006/table">
            <a:tbl>
              <a:tblPr firstRow="1" bandRow="1">
                <a:tableStyleId>{E8B1032C-EA38-4F05-BA0D-38AFFFC7BED3}</a:tableStyleId>
              </a:tblPr>
              <a:tblGrid>
                <a:gridCol w="977900">
                  <a:extLst>
                    <a:ext uri="{9D8B030D-6E8A-4147-A177-3AD203B41FA5}">
                      <a16:colId xmlns:a16="http://schemas.microsoft.com/office/drawing/2014/main" val="20000"/>
                    </a:ext>
                  </a:extLst>
                </a:gridCol>
                <a:gridCol w="977900">
                  <a:extLst>
                    <a:ext uri="{9D8B030D-6E8A-4147-A177-3AD203B41FA5}">
                      <a16:colId xmlns:a16="http://schemas.microsoft.com/office/drawing/2014/main" val="20001"/>
                    </a:ext>
                  </a:extLst>
                </a:gridCol>
                <a:gridCol w="977900">
                  <a:extLst>
                    <a:ext uri="{9D8B030D-6E8A-4147-A177-3AD203B41FA5}">
                      <a16:colId xmlns:a16="http://schemas.microsoft.com/office/drawing/2014/main" val="20002"/>
                    </a:ext>
                  </a:extLst>
                </a:gridCol>
                <a:gridCol w="977900">
                  <a:extLst>
                    <a:ext uri="{9D8B030D-6E8A-4147-A177-3AD203B41FA5}">
                      <a16:colId xmlns:a16="http://schemas.microsoft.com/office/drawing/2014/main" val="20003"/>
                    </a:ext>
                  </a:extLst>
                </a:gridCol>
                <a:gridCol w="977900">
                  <a:extLst>
                    <a:ext uri="{9D8B030D-6E8A-4147-A177-3AD203B41FA5}">
                      <a16:colId xmlns:a16="http://schemas.microsoft.com/office/drawing/2014/main" val="20004"/>
                    </a:ext>
                  </a:extLst>
                </a:gridCol>
                <a:gridCol w="901700">
                  <a:extLst>
                    <a:ext uri="{9D8B030D-6E8A-4147-A177-3AD203B41FA5}">
                      <a16:colId xmlns:a16="http://schemas.microsoft.com/office/drawing/2014/main" val="20005"/>
                    </a:ext>
                  </a:extLst>
                </a:gridCol>
                <a:gridCol w="1054100">
                  <a:extLst>
                    <a:ext uri="{9D8B030D-6E8A-4147-A177-3AD203B41FA5}">
                      <a16:colId xmlns:a16="http://schemas.microsoft.com/office/drawing/2014/main" val="20006"/>
                    </a:ext>
                  </a:extLst>
                </a:gridCol>
                <a:gridCol w="977900">
                  <a:extLst>
                    <a:ext uri="{9D8B030D-6E8A-4147-A177-3AD203B41FA5}">
                      <a16:colId xmlns:a16="http://schemas.microsoft.com/office/drawing/2014/main" val="20007"/>
                    </a:ext>
                  </a:extLst>
                </a:gridCol>
                <a:gridCol w="977900">
                  <a:extLst>
                    <a:ext uri="{9D8B030D-6E8A-4147-A177-3AD203B41FA5}">
                      <a16:colId xmlns:a16="http://schemas.microsoft.com/office/drawing/2014/main" val="20008"/>
                    </a:ext>
                  </a:extLst>
                </a:gridCol>
                <a:gridCol w="977900">
                  <a:extLst>
                    <a:ext uri="{9D8B030D-6E8A-4147-A177-3AD203B41FA5}">
                      <a16:colId xmlns:a16="http://schemas.microsoft.com/office/drawing/2014/main" val="20009"/>
                    </a:ext>
                  </a:extLst>
                </a:gridCol>
                <a:gridCol w="977900">
                  <a:extLst>
                    <a:ext uri="{9D8B030D-6E8A-4147-A177-3AD203B41FA5}">
                      <a16:colId xmlns:a16="http://schemas.microsoft.com/office/drawing/2014/main" val="20010"/>
                    </a:ext>
                  </a:extLst>
                </a:gridCol>
                <a:gridCol w="977900">
                  <a:extLst>
                    <a:ext uri="{9D8B030D-6E8A-4147-A177-3AD203B41FA5}">
                      <a16:colId xmlns:a16="http://schemas.microsoft.com/office/drawing/2014/main" val="20011"/>
                    </a:ext>
                  </a:extLst>
                </a:gridCol>
              </a:tblGrid>
              <a:tr h="45720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cxnSp>
        <p:nvCxnSpPr>
          <p:cNvPr id="6" name="Straight Arrow Connector 5"/>
          <p:cNvCxnSpPr/>
          <p:nvPr/>
        </p:nvCxnSpPr>
        <p:spPr>
          <a:xfrm flipV="1">
            <a:off x="1207625"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18665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9825262">
            <a:off x="2014552" y="1396855"/>
            <a:ext cx="697375" cy="307777"/>
          </a:xfrm>
          <a:prstGeom prst="rect">
            <a:avLst/>
          </a:prstGeom>
          <a:noFill/>
          <a:scene3d>
            <a:camera prst="orthographicFront"/>
            <a:lightRig rig="threePt" dir="t"/>
          </a:scene3d>
          <a:sp3d>
            <a:bevelT/>
          </a:sp3d>
        </p:spPr>
        <p:txBody>
          <a:bodyPr wrap="square" rtlCol="0">
            <a:spAutoFit/>
          </a:bodyPr>
          <a:lstStyle/>
          <a:p>
            <a:r>
              <a:rPr lang="en-US" sz="1400" dirty="0"/>
              <a:t>1350</a:t>
            </a:r>
            <a:endParaRPr lang="en-US" dirty="0"/>
          </a:p>
        </p:txBody>
      </p:sp>
      <p:cxnSp>
        <p:nvCxnSpPr>
          <p:cNvPr id="10" name="Straight Arrow Connector 9"/>
          <p:cNvCxnSpPr/>
          <p:nvPr/>
        </p:nvCxnSpPr>
        <p:spPr>
          <a:xfrm flipV="1">
            <a:off x="315468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139184"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1054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0198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866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058912"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0297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000506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09728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9825262">
            <a:off x="2989913"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1250</a:t>
            </a:r>
            <a:endParaRPr lang="en-US" dirty="0"/>
          </a:p>
        </p:txBody>
      </p:sp>
      <p:sp>
        <p:nvSpPr>
          <p:cNvPr id="20" name="TextBox 19"/>
          <p:cNvSpPr txBox="1"/>
          <p:nvPr/>
        </p:nvSpPr>
        <p:spPr>
          <a:xfrm rot="19825262">
            <a:off x="3978432"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1150</a:t>
            </a:r>
            <a:endParaRPr lang="en-US" dirty="0"/>
          </a:p>
        </p:txBody>
      </p:sp>
      <p:sp>
        <p:nvSpPr>
          <p:cNvPr id="21" name="TextBox 20"/>
          <p:cNvSpPr txBox="1"/>
          <p:nvPr/>
        </p:nvSpPr>
        <p:spPr>
          <a:xfrm rot="19825262">
            <a:off x="4938552"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1050</a:t>
            </a:r>
            <a:endParaRPr lang="en-US" dirty="0"/>
          </a:p>
        </p:txBody>
      </p:sp>
      <p:sp>
        <p:nvSpPr>
          <p:cNvPr id="22" name="TextBox 21"/>
          <p:cNvSpPr txBox="1"/>
          <p:nvPr/>
        </p:nvSpPr>
        <p:spPr>
          <a:xfrm rot="19825262">
            <a:off x="5837712" y="1372625"/>
            <a:ext cx="697375" cy="307777"/>
          </a:xfrm>
          <a:prstGeom prst="rect">
            <a:avLst/>
          </a:prstGeom>
          <a:noFill/>
          <a:scene3d>
            <a:camera prst="orthographicFront"/>
            <a:lightRig rig="threePt" dir="t"/>
          </a:scene3d>
          <a:sp3d>
            <a:bevelT/>
          </a:sp3d>
        </p:spPr>
        <p:txBody>
          <a:bodyPr wrap="square" rtlCol="0">
            <a:spAutoFit/>
          </a:bodyPr>
          <a:lstStyle/>
          <a:p>
            <a:r>
              <a:rPr lang="en-US" sz="1400" dirty="0"/>
              <a:t>950</a:t>
            </a:r>
            <a:endParaRPr lang="en-US" dirty="0"/>
          </a:p>
        </p:txBody>
      </p:sp>
      <p:sp>
        <p:nvSpPr>
          <p:cNvPr id="23" name="TextBox 22"/>
          <p:cNvSpPr txBox="1"/>
          <p:nvPr/>
        </p:nvSpPr>
        <p:spPr>
          <a:xfrm rot="19825262">
            <a:off x="6896892" y="1403105"/>
            <a:ext cx="697375" cy="307777"/>
          </a:xfrm>
          <a:prstGeom prst="rect">
            <a:avLst/>
          </a:prstGeom>
          <a:noFill/>
          <a:scene3d>
            <a:camera prst="orthographicFront"/>
            <a:lightRig rig="threePt" dir="t"/>
          </a:scene3d>
          <a:sp3d>
            <a:bevelT/>
          </a:sp3d>
        </p:spPr>
        <p:txBody>
          <a:bodyPr wrap="square" rtlCol="0">
            <a:spAutoFit/>
          </a:bodyPr>
          <a:lstStyle/>
          <a:p>
            <a:r>
              <a:rPr lang="en-US" sz="1400" dirty="0"/>
              <a:t>850</a:t>
            </a:r>
            <a:endParaRPr lang="en-US" dirty="0"/>
          </a:p>
        </p:txBody>
      </p:sp>
      <p:sp>
        <p:nvSpPr>
          <p:cNvPr id="24" name="TextBox 23"/>
          <p:cNvSpPr txBox="1"/>
          <p:nvPr/>
        </p:nvSpPr>
        <p:spPr>
          <a:xfrm rot="19825262">
            <a:off x="7887492" y="1380245"/>
            <a:ext cx="697375" cy="307777"/>
          </a:xfrm>
          <a:prstGeom prst="rect">
            <a:avLst/>
          </a:prstGeom>
          <a:noFill/>
          <a:scene3d>
            <a:camera prst="orthographicFront"/>
            <a:lightRig rig="threePt" dir="t"/>
          </a:scene3d>
          <a:sp3d>
            <a:bevelT/>
          </a:sp3d>
        </p:spPr>
        <p:txBody>
          <a:bodyPr wrap="square" rtlCol="0">
            <a:spAutoFit/>
          </a:bodyPr>
          <a:lstStyle/>
          <a:p>
            <a:r>
              <a:rPr lang="en-US" sz="1400" dirty="0"/>
              <a:t>750</a:t>
            </a:r>
            <a:endParaRPr lang="en-US" dirty="0"/>
          </a:p>
        </p:txBody>
      </p:sp>
      <p:sp>
        <p:nvSpPr>
          <p:cNvPr id="25" name="TextBox 24"/>
          <p:cNvSpPr txBox="1"/>
          <p:nvPr/>
        </p:nvSpPr>
        <p:spPr>
          <a:xfrm rot="19825262">
            <a:off x="8849693" y="1405697"/>
            <a:ext cx="697375" cy="307777"/>
          </a:xfrm>
          <a:prstGeom prst="rect">
            <a:avLst/>
          </a:prstGeom>
          <a:noFill/>
          <a:scene3d>
            <a:camera prst="orthographicFront"/>
            <a:lightRig rig="threePt" dir="t"/>
          </a:scene3d>
          <a:sp3d>
            <a:bevelT/>
          </a:sp3d>
        </p:spPr>
        <p:txBody>
          <a:bodyPr wrap="square" rtlCol="0">
            <a:spAutoFit/>
          </a:bodyPr>
          <a:lstStyle/>
          <a:p>
            <a:r>
              <a:rPr lang="en-US" sz="1400" dirty="0"/>
              <a:t>650</a:t>
            </a:r>
            <a:endParaRPr lang="en-US" dirty="0"/>
          </a:p>
        </p:txBody>
      </p:sp>
      <p:sp>
        <p:nvSpPr>
          <p:cNvPr id="26" name="TextBox 25"/>
          <p:cNvSpPr txBox="1"/>
          <p:nvPr/>
        </p:nvSpPr>
        <p:spPr>
          <a:xfrm rot="19825262">
            <a:off x="9832673" y="1375217"/>
            <a:ext cx="697375" cy="307777"/>
          </a:xfrm>
          <a:prstGeom prst="rect">
            <a:avLst/>
          </a:prstGeom>
          <a:noFill/>
          <a:scene3d>
            <a:camera prst="orthographicFront"/>
            <a:lightRig rig="threePt" dir="t"/>
          </a:scene3d>
          <a:sp3d>
            <a:bevelT/>
          </a:sp3d>
        </p:spPr>
        <p:txBody>
          <a:bodyPr wrap="square" rtlCol="0">
            <a:spAutoFit/>
          </a:bodyPr>
          <a:lstStyle/>
          <a:p>
            <a:r>
              <a:rPr lang="en-US" sz="1400" dirty="0"/>
              <a:t>550</a:t>
            </a:r>
            <a:endParaRPr lang="en-US" dirty="0"/>
          </a:p>
        </p:txBody>
      </p:sp>
      <p:sp>
        <p:nvSpPr>
          <p:cNvPr id="27" name="TextBox 26"/>
          <p:cNvSpPr txBox="1"/>
          <p:nvPr/>
        </p:nvSpPr>
        <p:spPr>
          <a:xfrm rot="19825262">
            <a:off x="10775472" y="1387865"/>
            <a:ext cx="697375" cy="307777"/>
          </a:xfrm>
          <a:prstGeom prst="rect">
            <a:avLst/>
          </a:prstGeom>
          <a:noFill/>
          <a:scene3d>
            <a:camera prst="orthographicFront"/>
            <a:lightRig rig="threePt" dir="t"/>
          </a:scene3d>
          <a:sp3d>
            <a:bevelT/>
          </a:sp3d>
        </p:spPr>
        <p:txBody>
          <a:bodyPr wrap="square" rtlCol="0">
            <a:spAutoFit/>
          </a:bodyPr>
          <a:lstStyle/>
          <a:p>
            <a:r>
              <a:rPr lang="en-US" sz="1400" dirty="0"/>
              <a:t>450</a:t>
            </a:r>
            <a:endParaRPr lang="en-US" dirty="0"/>
          </a:p>
        </p:txBody>
      </p:sp>
      <p:sp>
        <p:nvSpPr>
          <p:cNvPr id="29" name="TextBox 28"/>
          <p:cNvSpPr txBox="1"/>
          <p:nvPr/>
        </p:nvSpPr>
        <p:spPr>
          <a:xfrm rot="19825262">
            <a:off x="3337010" y="3529705"/>
            <a:ext cx="1719931" cy="369332"/>
          </a:xfrm>
          <a:prstGeom prst="rect">
            <a:avLst/>
          </a:prstGeom>
          <a:noFill/>
          <a:scene3d>
            <a:camera prst="orthographicFront"/>
            <a:lightRig rig="threePt" dir="t"/>
          </a:scene3d>
          <a:sp3d>
            <a:bevelT/>
          </a:sp3d>
        </p:spPr>
        <p:txBody>
          <a:bodyPr wrap="square" rtlCol="0">
            <a:spAutoFit/>
          </a:bodyPr>
          <a:lstStyle/>
          <a:p>
            <a:pPr algn="r"/>
            <a:r>
              <a:rPr lang="en-US" dirty="0"/>
              <a:t>King Saul 1062</a:t>
            </a:r>
          </a:p>
        </p:txBody>
      </p:sp>
      <p:sp>
        <p:nvSpPr>
          <p:cNvPr id="31" name="TextBox 30"/>
          <p:cNvSpPr txBox="1"/>
          <p:nvPr/>
        </p:nvSpPr>
        <p:spPr>
          <a:xfrm rot="19825262">
            <a:off x="3537914" y="3928861"/>
            <a:ext cx="1991865" cy="381000"/>
          </a:xfrm>
          <a:prstGeom prst="rect">
            <a:avLst/>
          </a:prstGeom>
          <a:noFill/>
          <a:scene3d>
            <a:camera prst="orthographicFront"/>
            <a:lightRig rig="threePt" dir="t"/>
          </a:scene3d>
          <a:sp3d>
            <a:bevelT/>
          </a:sp3d>
        </p:spPr>
        <p:txBody>
          <a:bodyPr wrap="square" rtlCol="0">
            <a:spAutoFit/>
          </a:bodyPr>
          <a:lstStyle/>
          <a:p>
            <a:pPr algn="r"/>
            <a:r>
              <a:rPr lang="en-US" dirty="0"/>
              <a:t>King David  1030</a:t>
            </a:r>
          </a:p>
        </p:txBody>
      </p:sp>
      <p:sp>
        <p:nvSpPr>
          <p:cNvPr id="33" name="TextBox 32"/>
          <p:cNvSpPr txBox="1"/>
          <p:nvPr/>
        </p:nvSpPr>
        <p:spPr>
          <a:xfrm rot="19825262">
            <a:off x="3449777" y="4400248"/>
            <a:ext cx="2245093" cy="381000"/>
          </a:xfrm>
          <a:prstGeom prst="rect">
            <a:avLst/>
          </a:prstGeom>
          <a:noFill/>
          <a:scene3d>
            <a:camera prst="orthographicFront"/>
            <a:lightRig rig="threePt" dir="t"/>
          </a:scene3d>
          <a:sp3d>
            <a:bevelT/>
          </a:sp3d>
        </p:spPr>
        <p:txBody>
          <a:bodyPr wrap="square" rtlCol="0">
            <a:spAutoFit/>
          </a:bodyPr>
          <a:lstStyle/>
          <a:p>
            <a:pPr algn="r"/>
            <a:r>
              <a:rPr lang="en-US" dirty="0"/>
              <a:t>King Solomon  1015</a:t>
            </a:r>
          </a:p>
        </p:txBody>
      </p:sp>
      <p:sp>
        <p:nvSpPr>
          <p:cNvPr id="39" name="TextBox 38"/>
          <p:cNvSpPr txBox="1"/>
          <p:nvPr/>
        </p:nvSpPr>
        <p:spPr>
          <a:xfrm rot="19825262">
            <a:off x="6478140" y="3805709"/>
            <a:ext cx="1407511" cy="369332"/>
          </a:xfrm>
          <a:prstGeom prst="rect">
            <a:avLst/>
          </a:prstGeom>
          <a:noFill/>
          <a:scene3d>
            <a:camera prst="orthographicFront"/>
            <a:lightRig rig="threePt" dir="t"/>
          </a:scene3d>
          <a:sp3d>
            <a:bevelT/>
          </a:sp3d>
        </p:spPr>
        <p:txBody>
          <a:bodyPr wrap="square" rtlCol="0">
            <a:spAutoFit/>
          </a:bodyPr>
          <a:lstStyle/>
          <a:p>
            <a:pPr algn="r"/>
            <a:r>
              <a:rPr lang="en-US" dirty="0"/>
              <a:t>Amos  787</a:t>
            </a:r>
          </a:p>
        </p:txBody>
      </p:sp>
      <p:sp>
        <p:nvSpPr>
          <p:cNvPr id="41" name="TextBox 40"/>
          <p:cNvSpPr txBox="1"/>
          <p:nvPr/>
        </p:nvSpPr>
        <p:spPr>
          <a:xfrm rot="19825262">
            <a:off x="6186648" y="4225101"/>
            <a:ext cx="1910874" cy="381000"/>
          </a:xfrm>
          <a:prstGeom prst="rect">
            <a:avLst/>
          </a:prstGeom>
          <a:noFill/>
          <a:scene3d>
            <a:camera prst="orthographicFront"/>
            <a:lightRig rig="threePt" dir="t"/>
          </a:scene3d>
          <a:sp3d>
            <a:bevelT/>
          </a:sp3d>
        </p:spPr>
        <p:txBody>
          <a:bodyPr wrap="square" rtlCol="0">
            <a:spAutoFit/>
          </a:bodyPr>
          <a:lstStyle/>
          <a:p>
            <a:pPr algn="r"/>
            <a:r>
              <a:rPr lang="en-US" dirty="0"/>
              <a:t>Hosea  785</a:t>
            </a:r>
          </a:p>
        </p:txBody>
      </p:sp>
      <p:sp>
        <p:nvSpPr>
          <p:cNvPr id="43" name="TextBox 42"/>
          <p:cNvSpPr txBox="1"/>
          <p:nvPr/>
        </p:nvSpPr>
        <p:spPr>
          <a:xfrm rot="19825262">
            <a:off x="6727747" y="4624271"/>
            <a:ext cx="1505949" cy="381000"/>
          </a:xfrm>
          <a:prstGeom prst="rect">
            <a:avLst/>
          </a:prstGeom>
          <a:noFill/>
          <a:scene3d>
            <a:camera prst="orthographicFront"/>
            <a:lightRig rig="threePt" dir="t"/>
          </a:scene3d>
          <a:sp3d>
            <a:bevelT/>
          </a:sp3d>
        </p:spPr>
        <p:txBody>
          <a:bodyPr wrap="square" rtlCol="0">
            <a:spAutoFit/>
          </a:bodyPr>
          <a:lstStyle/>
          <a:p>
            <a:pPr algn="r"/>
            <a:r>
              <a:rPr lang="en-US" dirty="0"/>
              <a:t>Isaiah  760</a:t>
            </a:r>
          </a:p>
        </p:txBody>
      </p:sp>
      <p:sp>
        <p:nvSpPr>
          <p:cNvPr id="45" name="TextBox 44"/>
          <p:cNvSpPr txBox="1"/>
          <p:nvPr/>
        </p:nvSpPr>
        <p:spPr>
          <a:xfrm rot="19825262">
            <a:off x="6607156" y="4839605"/>
            <a:ext cx="2069673" cy="381000"/>
          </a:xfrm>
          <a:prstGeom prst="rect">
            <a:avLst/>
          </a:prstGeom>
          <a:noFill/>
          <a:scene3d>
            <a:camera prst="orthographicFront"/>
            <a:lightRig rig="threePt" dir="t"/>
          </a:scene3d>
          <a:sp3d>
            <a:bevelT/>
          </a:sp3d>
        </p:spPr>
        <p:txBody>
          <a:bodyPr wrap="square" rtlCol="0">
            <a:spAutoFit/>
          </a:bodyPr>
          <a:lstStyle/>
          <a:p>
            <a:pPr algn="r"/>
            <a:r>
              <a:rPr lang="en-US" dirty="0"/>
              <a:t>Hezekiah  726</a:t>
            </a:r>
          </a:p>
        </p:txBody>
      </p:sp>
      <p:sp>
        <p:nvSpPr>
          <p:cNvPr id="47" name="TextBox 46"/>
          <p:cNvSpPr txBox="1"/>
          <p:nvPr/>
        </p:nvSpPr>
        <p:spPr>
          <a:xfrm rot="19825262">
            <a:off x="8146967" y="837956"/>
            <a:ext cx="1526250" cy="381000"/>
          </a:xfrm>
          <a:prstGeom prst="rect">
            <a:avLst/>
          </a:prstGeom>
          <a:noFill/>
          <a:scene3d>
            <a:camera prst="orthographicFront"/>
            <a:lightRig rig="threePt" dir="t"/>
          </a:scene3d>
          <a:sp3d>
            <a:bevelT/>
          </a:sp3d>
        </p:spPr>
        <p:txBody>
          <a:bodyPr wrap="square" rtlCol="0">
            <a:spAutoFit/>
          </a:bodyPr>
          <a:lstStyle/>
          <a:p>
            <a:pPr algn="r"/>
            <a:r>
              <a:rPr lang="en-US" b="1" dirty="0">
                <a:ln>
                  <a:solidFill>
                    <a:schemeClr val="tx1"/>
                  </a:solidFill>
                </a:ln>
                <a:solidFill>
                  <a:srgbClr val="ACDED8"/>
                </a:solidFill>
              </a:rPr>
              <a:t>701 Sundial</a:t>
            </a:r>
          </a:p>
        </p:txBody>
      </p:sp>
      <p:sp>
        <p:nvSpPr>
          <p:cNvPr id="49" name="TextBox 48"/>
          <p:cNvSpPr txBox="1"/>
          <p:nvPr/>
        </p:nvSpPr>
        <p:spPr>
          <a:xfrm rot="19825262">
            <a:off x="7052357" y="4948231"/>
            <a:ext cx="1892316" cy="381000"/>
          </a:xfrm>
          <a:prstGeom prst="rect">
            <a:avLst/>
          </a:prstGeom>
          <a:noFill/>
          <a:scene3d>
            <a:camera prst="orthographicFront"/>
            <a:lightRig rig="threePt" dir="t"/>
          </a:scene3d>
          <a:sp3d>
            <a:bevelT/>
          </a:sp3d>
        </p:spPr>
        <p:txBody>
          <a:bodyPr wrap="square" rtlCol="0">
            <a:spAutoFit/>
          </a:bodyPr>
          <a:lstStyle/>
          <a:p>
            <a:pPr algn="r"/>
            <a:r>
              <a:rPr lang="en-US" dirty="0"/>
              <a:t>Isaiah  698</a:t>
            </a:r>
          </a:p>
        </p:txBody>
      </p:sp>
      <p:sp>
        <p:nvSpPr>
          <p:cNvPr id="51" name="TextBox 50"/>
          <p:cNvSpPr txBox="1"/>
          <p:nvPr/>
        </p:nvSpPr>
        <p:spPr>
          <a:xfrm rot="19825262">
            <a:off x="8766734" y="4005880"/>
            <a:ext cx="1343966" cy="369332"/>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pPr algn="r"/>
            <a:r>
              <a:rPr lang="en-US" b="1" dirty="0">
                <a:solidFill>
                  <a:srgbClr val="0070C0"/>
                </a:solidFill>
              </a:rPr>
              <a:t>Ezekiel  574</a:t>
            </a:r>
          </a:p>
        </p:txBody>
      </p:sp>
      <p:sp>
        <p:nvSpPr>
          <p:cNvPr id="57" name="TextBox 56"/>
          <p:cNvSpPr txBox="1"/>
          <p:nvPr/>
        </p:nvSpPr>
        <p:spPr>
          <a:xfrm rot="19825262">
            <a:off x="7994394" y="543293"/>
            <a:ext cx="1500295" cy="369332"/>
          </a:xfrm>
          <a:prstGeom prst="rect">
            <a:avLst/>
          </a:prstGeom>
          <a:noFill/>
          <a:scene3d>
            <a:camera prst="orthographicFront"/>
            <a:lightRig rig="threePt" dir="t"/>
          </a:scene3d>
          <a:sp3d>
            <a:bevelT/>
          </a:sp3d>
        </p:spPr>
        <p:txBody>
          <a:bodyPr wrap="square" rtlCol="0">
            <a:spAutoFit/>
          </a:bodyPr>
          <a:lstStyle/>
          <a:p>
            <a:pPr algn="r"/>
            <a:r>
              <a:rPr lang="en-US" b="1" dirty="0">
                <a:ln>
                  <a:solidFill>
                    <a:schemeClr val="tx1"/>
                  </a:solidFill>
                </a:ln>
                <a:solidFill>
                  <a:srgbClr val="FFC000"/>
                </a:solidFill>
              </a:rPr>
              <a:t>721</a:t>
            </a:r>
            <a:r>
              <a:rPr lang="en-US" b="1" dirty="0">
                <a:solidFill>
                  <a:srgbClr val="FFC000"/>
                </a:solidFill>
              </a:rPr>
              <a:t> </a:t>
            </a:r>
            <a:r>
              <a:rPr lang="en-US" b="1" dirty="0">
                <a:ln>
                  <a:solidFill>
                    <a:schemeClr val="tx1"/>
                  </a:solidFill>
                </a:ln>
                <a:solidFill>
                  <a:srgbClr val="FFC000"/>
                </a:solidFill>
              </a:rPr>
              <a:t>Assyria</a:t>
            </a:r>
          </a:p>
        </p:txBody>
      </p:sp>
      <p:sp>
        <p:nvSpPr>
          <p:cNvPr id="59" name="TextBox 58"/>
          <p:cNvSpPr txBox="1"/>
          <p:nvPr/>
        </p:nvSpPr>
        <p:spPr>
          <a:xfrm rot="19825262">
            <a:off x="9274345" y="486021"/>
            <a:ext cx="1453064" cy="369332"/>
          </a:xfrm>
          <a:prstGeom prst="rect">
            <a:avLst/>
          </a:prstGeom>
          <a:noFill/>
          <a:scene3d>
            <a:camera prst="orthographicFront"/>
            <a:lightRig rig="threePt" dir="t"/>
          </a:scene3d>
          <a:sp3d>
            <a:bevelT/>
          </a:sp3d>
        </p:spPr>
        <p:txBody>
          <a:bodyPr wrap="square" rtlCol="0">
            <a:spAutoFit/>
          </a:bodyPr>
          <a:lstStyle/>
          <a:p>
            <a:pPr algn="r"/>
            <a:r>
              <a:rPr lang="en-US" b="1" dirty="0">
                <a:ln>
                  <a:solidFill>
                    <a:schemeClr val="tx1"/>
                  </a:solidFill>
                </a:ln>
                <a:solidFill>
                  <a:srgbClr val="FFC000"/>
                </a:solidFill>
              </a:rPr>
              <a:t>606</a:t>
            </a:r>
            <a:r>
              <a:rPr lang="en-US" b="1" dirty="0">
                <a:solidFill>
                  <a:srgbClr val="FFC000"/>
                </a:solidFill>
              </a:rPr>
              <a:t> </a:t>
            </a:r>
            <a:r>
              <a:rPr lang="en-US" b="1" dirty="0">
                <a:ln>
                  <a:solidFill>
                    <a:schemeClr val="tx1"/>
                  </a:solidFill>
                </a:ln>
                <a:solidFill>
                  <a:srgbClr val="FFC000"/>
                </a:solidFill>
              </a:rPr>
              <a:t>Babylon</a:t>
            </a:r>
          </a:p>
        </p:txBody>
      </p:sp>
      <p:sp>
        <p:nvSpPr>
          <p:cNvPr id="34" name="Rectangle 33"/>
          <p:cNvSpPr/>
          <p:nvPr/>
        </p:nvSpPr>
        <p:spPr>
          <a:xfrm>
            <a:off x="228600" y="2286000"/>
            <a:ext cx="45720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800600" y="2286000"/>
            <a:ext cx="4572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V="1">
            <a:off x="4800600" y="2286000"/>
            <a:ext cx="0" cy="9906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rot="19825262">
            <a:off x="3653906" y="4717849"/>
            <a:ext cx="2193833" cy="381000"/>
          </a:xfrm>
          <a:prstGeom prst="rect">
            <a:avLst/>
          </a:prstGeom>
          <a:noFill/>
          <a:scene3d>
            <a:camera prst="orthographicFront"/>
            <a:lightRig rig="threePt" dir="t"/>
          </a:scene3d>
          <a:sp3d>
            <a:bevelT/>
          </a:sp3d>
        </p:spPr>
        <p:txBody>
          <a:bodyPr wrap="square" rtlCol="0">
            <a:spAutoFit/>
          </a:bodyPr>
          <a:lstStyle/>
          <a:p>
            <a:pPr algn="r"/>
            <a:r>
              <a:rPr lang="en-US" dirty="0"/>
              <a:t>King Solomon  1004</a:t>
            </a:r>
          </a:p>
        </p:txBody>
      </p:sp>
      <p:sp>
        <p:nvSpPr>
          <p:cNvPr id="70" name="Rectangle 69"/>
          <p:cNvSpPr/>
          <p:nvPr/>
        </p:nvSpPr>
        <p:spPr>
          <a:xfrm>
            <a:off x="5257800" y="2286000"/>
            <a:ext cx="1524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410200" y="2286000"/>
            <a:ext cx="1524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V="1">
            <a:off x="5410200" y="2286000"/>
            <a:ext cx="0" cy="172593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25780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2" name="Title 1"/>
          <p:cNvSpPr>
            <a:spLocks noGrp="1"/>
          </p:cNvSpPr>
          <p:nvPr>
            <p:ph type="ctrTitle"/>
          </p:nvPr>
        </p:nvSpPr>
        <p:spPr>
          <a:xfrm>
            <a:off x="1393418" y="-66364"/>
            <a:ext cx="6582181" cy="1104900"/>
          </a:xfrm>
        </p:spPr>
        <p:txBody>
          <a:bodyPr>
            <a:normAutofit/>
            <a:scene3d>
              <a:camera prst="orthographicFront"/>
              <a:lightRig rig="threePt" dir="t"/>
            </a:scene3d>
            <a:sp3d extrusionH="57150">
              <a:bevelT h="25400" prst="softRound"/>
            </a:sp3d>
          </a:bodyPr>
          <a:lstStyle/>
          <a:p>
            <a:r>
              <a:rPr lang="en-US" cap="none" dirty="0">
                <a:ln>
                  <a:solidFill>
                    <a:srgbClr val="FFC1C1"/>
                  </a:solidFill>
                </a:ln>
                <a:solidFill>
                  <a:srgbClr val="0070C0"/>
                </a:solidFill>
                <a:latin typeface="Matura MT Script Capitals" pitchFamily="66" charset="0"/>
              </a:rPr>
              <a:t>Ezekiel &amp; the Temple  </a:t>
            </a:r>
            <a:endParaRPr lang="en-US" dirty="0">
              <a:ln>
                <a:solidFill>
                  <a:srgbClr val="FFC1C1"/>
                </a:solidFill>
              </a:ln>
              <a:solidFill>
                <a:srgbClr val="0070C0"/>
              </a:solidFill>
              <a:latin typeface="Matura MT Script Capitals" pitchFamily="66" charset="0"/>
            </a:endParaRPr>
          </a:p>
        </p:txBody>
      </p:sp>
      <p:sp>
        <p:nvSpPr>
          <p:cNvPr id="73" name="Rectangle 72"/>
          <p:cNvSpPr/>
          <p:nvPr/>
        </p:nvSpPr>
        <p:spPr>
          <a:xfrm>
            <a:off x="3285626" y="6019800"/>
            <a:ext cx="8753974" cy="707886"/>
          </a:xfrm>
          <a:prstGeom prst="rect">
            <a:avLst/>
          </a:prstGeom>
          <a:noFill/>
        </p:spPr>
        <p:txBody>
          <a:bodyPr wrap="square" lIns="91440" tIns="45720" rIns="91440" bIns="45720">
            <a:spAutoFit/>
          </a:bodyPr>
          <a:lstStyle/>
          <a:p>
            <a:pPr algn="ctr"/>
            <a:r>
              <a:rPr lang="en-US" sz="4000" b="1" cap="none" spc="0" dirty="0">
                <a:ln w="1905"/>
                <a:solidFill>
                  <a:schemeClr val="accent2">
                    <a:lumMod val="20000"/>
                    <a:lumOff val="80000"/>
                  </a:schemeClr>
                </a:solidFill>
                <a:effectLst>
                  <a:innerShdw blurRad="69850" dist="43180" dir="5400000">
                    <a:srgbClr val="000000">
                      <a:alpha val="65000"/>
                    </a:srgbClr>
                  </a:innerShdw>
                </a:effectLst>
              </a:rPr>
              <a:t>Moses to Ezekiel ~ </a:t>
            </a:r>
            <a:r>
              <a:rPr lang="en-US" sz="4000" b="1" cap="none" spc="0" dirty="0">
                <a:ln w="1905"/>
                <a:solidFill>
                  <a:srgbClr val="CCFF33"/>
                </a:solidFill>
                <a:effectLst>
                  <a:innerShdw blurRad="69850" dist="43180" dir="5400000">
                    <a:srgbClr val="000000">
                      <a:alpha val="65000"/>
                    </a:srgbClr>
                  </a:innerShdw>
                </a:effectLst>
              </a:rPr>
              <a:t>875 Years</a:t>
            </a:r>
          </a:p>
        </p:txBody>
      </p:sp>
      <p:sp>
        <p:nvSpPr>
          <p:cNvPr id="74" name="Rectangle 73"/>
          <p:cNvSpPr/>
          <p:nvPr/>
        </p:nvSpPr>
        <p:spPr>
          <a:xfrm>
            <a:off x="314118" y="2968063"/>
            <a:ext cx="2906565" cy="2308324"/>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marL="742950" indent="-742950">
              <a:buAutoNum type="arabicParenR" startAt="15"/>
            </a:pPr>
            <a:r>
              <a:rPr lang="en-US" sz="3600" b="1" spc="150" dirty="0" err="1">
                <a:ln w="11430"/>
                <a:solidFill>
                  <a:srgbClr val="0070C0"/>
                </a:solidFill>
                <a:effectLst>
                  <a:outerShdw blurRad="25400" algn="tl" rotWithShape="0">
                    <a:srgbClr val="000000">
                      <a:alpha val="43000"/>
                    </a:srgbClr>
                  </a:outerShdw>
                </a:effectLst>
              </a:rPr>
              <a:t>Eze</a:t>
            </a:r>
            <a:r>
              <a:rPr lang="en-US" sz="3600" b="1" spc="150" dirty="0">
                <a:ln w="11430"/>
                <a:solidFill>
                  <a:srgbClr val="0070C0"/>
                </a:solidFill>
                <a:effectLst>
                  <a:outerShdw blurRad="25400" algn="tl" rotWithShape="0">
                    <a:srgbClr val="000000">
                      <a:alpha val="43000"/>
                    </a:srgbClr>
                  </a:outerShdw>
                </a:effectLst>
              </a:rPr>
              <a:t> 45:17</a:t>
            </a:r>
          </a:p>
          <a:p>
            <a:pPr marL="742950" indent="-742950">
              <a:buAutoNum type="arabicParenR" startAt="15"/>
            </a:pPr>
            <a:r>
              <a:rPr lang="en-US" sz="3600" b="1" spc="150" dirty="0" err="1">
                <a:ln w="11430"/>
                <a:solidFill>
                  <a:srgbClr val="0070C0"/>
                </a:solidFill>
                <a:effectLst>
                  <a:outerShdw blurRad="25400" algn="tl" rotWithShape="0">
                    <a:srgbClr val="000000">
                      <a:alpha val="43000"/>
                    </a:srgbClr>
                  </a:outerShdw>
                </a:effectLst>
              </a:rPr>
              <a:t>Eze</a:t>
            </a:r>
            <a:r>
              <a:rPr lang="en-US" sz="3600" b="1" spc="150" dirty="0">
                <a:ln w="11430"/>
                <a:solidFill>
                  <a:srgbClr val="0070C0"/>
                </a:solidFill>
                <a:effectLst>
                  <a:outerShdw blurRad="25400" algn="tl" rotWithShape="0">
                    <a:srgbClr val="000000">
                      <a:alpha val="43000"/>
                    </a:srgbClr>
                  </a:outerShdw>
                </a:effectLst>
              </a:rPr>
              <a:t> 46:1</a:t>
            </a:r>
          </a:p>
          <a:p>
            <a:pPr marL="742950" indent="-742950">
              <a:buAutoNum type="arabicParenR" startAt="15"/>
            </a:pPr>
            <a:r>
              <a:rPr lang="en-US" sz="3600" b="1" spc="150" dirty="0" err="1">
                <a:ln w="11430"/>
                <a:solidFill>
                  <a:srgbClr val="0070C0"/>
                </a:solidFill>
                <a:effectLst>
                  <a:outerShdw blurRad="25400" algn="tl" rotWithShape="0">
                    <a:srgbClr val="000000">
                      <a:alpha val="43000"/>
                    </a:srgbClr>
                  </a:outerShdw>
                </a:effectLst>
              </a:rPr>
              <a:t>Eze</a:t>
            </a:r>
            <a:r>
              <a:rPr lang="en-US" sz="3600" b="1" spc="150" dirty="0">
                <a:ln w="11430"/>
                <a:solidFill>
                  <a:srgbClr val="0070C0"/>
                </a:solidFill>
                <a:effectLst>
                  <a:outerShdw blurRad="25400" algn="tl" rotWithShape="0">
                    <a:srgbClr val="000000">
                      <a:alpha val="43000"/>
                    </a:srgbClr>
                  </a:outerShdw>
                </a:effectLst>
              </a:rPr>
              <a:t> 46:3</a:t>
            </a:r>
          </a:p>
          <a:p>
            <a:pPr marL="742950" indent="-742950">
              <a:buAutoNum type="arabicParenR" startAt="15"/>
            </a:pPr>
            <a:r>
              <a:rPr lang="en-US" sz="3600" b="1" spc="150" dirty="0" err="1">
                <a:ln w="11430"/>
                <a:solidFill>
                  <a:srgbClr val="0070C0"/>
                </a:solidFill>
                <a:effectLst>
                  <a:outerShdw blurRad="25400" algn="tl" rotWithShape="0">
                    <a:srgbClr val="000000">
                      <a:alpha val="43000"/>
                    </a:srgbClr>
                  </a:outerShdw>
                </a:effectLst>
              </a:rPr>
              <a:t>Eze</a:t>
            </a:r>
            <a:r>
              <a:rPr lang="en-US" sz="3600" b="1" spc="150" dirty="0">
                <a:ln w="11430"/>
                <a:solidFill>
                  <a:srgbClr val="0070C0"/>
                </a:solidFill>
                <a:effectLst>
                  <a:outerShdw blurRad="25400" algn="tl" rotWithShape="0">
                    <a:srgbClr val="000000">
                      <a:alpha val="43000"/>
                    </a:srgbClr>
                  </a:outerShdw>
                </a:effectLst>
              </a:rPr>
              <a:t> 46:6</a:t>
            </a:r>
            <a:endParaRPr lang="en-US" sz="4000" b="1" cap="none" spc="150" dirty="0">
              <a:ln w="11430"/>
              <a:solidFill>
                <a:srgbClr val="0070C0"/>
              </a:solidFill>
              <a:effectLst>
                <a:outerShdw blurRad="25400" algn="tl" rotWithShape="0">
                  <a:srgbClr val="000000">
                    <a:alpha val="43000"/>
                  </a:srgbClr>
                </a:outerShdw>
              </a:effectLst>
            </a:endParaRPr>
          </a:p>
        </p:txBody>
      </p:sp>
      <p:sp>
        <p:nvSpPr>
          <p:cNvPr id="75" name="TextBox 74"/>
          <p:cNvSpPr txBox="1"/>
          <p:nvPr/>
        </p:nvSpPr>
        <p:spPr>
          <a:xfrm rot="19825262">
            <a:off x="5043394" y="3887295"/>
            <a:ext cx="1761708" cy="381000"/>
          </a:xfrm>
          <a:prstGeom prst="rect">
            <a:avLst/>
          </a:prstGeom>
          <a:noFill/>
          <a:scene3d>
            <a:camera prst="orthographicFront"/>
            <a:lightRig rig="threePt" dir="t"/>
          </a:scene3d>
          <a:sp3d>
            <a:bevelT/>
          </a:sp3d>
        </p:spPr>
        <p:txBody>
          <a:bodyPr wrap="square" rtlCol="0">
            <a:spAutoFit/>
          </a:bodyPr>
          <a:lstStyle/>
          <a:p>
            <a:pPr algn="r"/>
            <a:r>
              <a:rPr lang="en-US" dirty="0"/>
              <a:t>Elisha  895</a:t>
            </a:r>
          </a:p>
        </p:txBody>
      </p:sp>
      <p:sp>
        <p:nvSpPr>
          <p:cNvPr id="76" name="Rectangle 75"/>
          <p:cNvSpPr/>
          <p:nvPr/>
        </p:nvSpPr>
        <p:spPr>
          <a:xfrm>
            <a:off x="5562600" y="2286000"/>
            <a:ext cx="985520" cy="452094"/>
          </a:xfrm>
          <a:prstGeom prst="rect">
            <a:avLst/>
          </a:prstGeom>
          <a:solidFill>
            <a:srgbClr val="B83D68"/>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p:cNvCxnSpPr/>
          <p:nvPr/>
        </p:nvCxnSpPr>
        <p:spPr>
          <a:xfrm flipV="1">
            <a:off x="5562600" y="2286000"/>
            <a:ext cx="0" cy="20574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6553199" y="2286000"/>
            <a:ext cx="1109413"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flipV="1">
            <a:off x="654812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7677150" y="2286000"/>
            <a:ext cx="1524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7848600" y="2286000"/>
            <a:ext cx="1270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8001000" y="2286000"/>
            <a:ext cx="39624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p:nvPr/>
        </p:nvCxnSpPr>
        <p:spPr>
          <a:xfrm flipV="1">
            <a:off x="8386607" y="2286000"/>
            <a:ext cx="0" cy="2203476"/>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a:off x="8686799" y="2286000"/>
            <a:ext cx="1034239"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p:cNvCxnSpPr/>
          <p:nvPr/>
        </p:nvCxnSpPr>
        <p:spPr>
          <a:xfrm flipV="1">
            <a:off x="9530539" y="1104901"/>
            <a:ext cx="0" cy="1845296"/>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82" name="Picture 8" descr="C:\Users\Rae\Desktop\displayFile ed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582" y="151703"/>
            <a:ext cx="1109018" cy="1419123"/>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sp>
        <p:nvSpPr>
          <p:cNvPr id="88" name="Rectangle 87"/>
          <p:cNvSpPr/>
          <p:nvPr/>
        </p:nvSpPr>
        <p:spPr>
          <a:xfrm>
            <a:off x="8407399" y="2286000"/>
            <a:ext cx="172721" cy="452094"/>
          </a:xfrm>
          <a:prstGeom prst="rect">
            <a:avLst/>
          </a:prstGeom>
          <a:solidFill>
            <a:srgbClr val="CCFF33"/>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8599424" y="2286000"/>
            <a:ext cx="77216"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p:nvPr/>
        </p:nvCxnSpPr>
        <p:spPr>
          <a:xfrm flipV="1">
            <a:off x="8465820" y="1104900"/>
            <a:ext cx="0" cy="1863163"/>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8676640" y="2286000"/>
            <a:ext cx="0" cy="2355876"/>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9771947" y="2286000"/>
            <a:ext cx="2181293"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flipV="1">
            <a:off x="7823200" y="2286000"/>
            <a:ext cx="0" cy="16331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7987030" y="2286000"/>
            <a:ext cx="0" cy="21336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9746488" y="2286000"/>
            <a:ext cx="0" cy="16331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8460740" y="3124200"/>
            <a:ext cx="1597660" cy="369332"/>
          </a:xfrm>
          <a:prstGeom prst="rect">
            <a:avLst/>
          </a:prstGeom>
          <a:solidFill>
            <a:schemeClr val="accent4">
              <a:lumMod val="75000"/>
            </a:schemeClr>
          </a:solidFill>
          <a:scene3d>
            <a:camera prst="orthographicFront"/>
            <a:lightRig rig="threePt" dir="t"/>
          </a:scene3d>
          <a:sp3d>
            <a:bevelT w="152400" h="50800" prst="softRound"/>
          </a:sp3d>
        </p:spPr>
        <p:txBody>
          <a:bodyPr wrap="square" rtlCol="0">
            <a:spAutoFit/>
          </a:bodyPr>
          <a:lstStyle/>
          <a:p>
            <a:pPr algn="r"/>
            <a:r>
              <a:rPr lang="en-US" b="1" dirty="0">
                <a:solidFill>
                  <a:srgbClr val="7030A0"/>
                </a:solidFill>
              </a:rPr>
              <a:t>Hezekiah  701</a:t>
            </a:r>
          </a:p>
        </p:txBody>
      </p:sp>
      <p:cxnSp>
        <p:nvCxnSpPr>
          <p:cNvPr id="38" name="Straight Arrow Connector 37"/>
          <p:cNvCxnSpPr/>
          <p:nvPr/>
        </p:nvCxnSpPr>
        <p:spPr>
          <a:xfrm flipV="1">
            <a:off x="767080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8580120" y="1414133"/>
            <a:ext cx="0" cy="1757671"/>
          </a:xfrm>
          <a:prstGeom prst="straightConnector1">
            <a:avLst/>
          </a:prstGeom>
          <a:ln w="38100">
            <a:solidFill>
              <a:srgbClr val="FFC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35373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78</a:t>
            </a:fld>
            <a:endParaRPr lang="en-US"/>
          </a:p>
        </p:txBody>
      </p:sp>
      <p:sp>
        <p:nvSpPr>
          <p:cNvPr id="9" name="Title 1"/>
          <p:cNvSpPr txBox="1">
            <a:spLocks/>
          </p:cNvSpPr>
          <p:nvPr/>
        </p:nvSpPr>
        <p:spPr>
          <a:xfrm>
            <a:off x="685800" y="228600"/>
            <a:ext cx="11811000" cy="869950"/>
          </a:xfrm>
          <a:prstGeom prst="rect">
            <a:avLst/>
          </a:prstGeom>
        </p:spPr>
        <p:txBody>
          <a:bodyPr vert="horz"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4300" b="1" dirty="0">
                <a:ln w="11430"/>
                <a:solidFill>
                  <a:schemeClr val="accent2">
                    <a:lumMod val="50000"/>
                  </a:schemeClr>
                </a:solidFill>
                <a:effectLst>
                  <a:outerShdw blurRad="50800" dist="39000" dir="5460000" algn="tl">
                    <a:srgbClr val="000000">
                      <a:alpha val="38000"/>
                    </a:srgbClr>
                  </a:outerShdw>
                </a:effectLst>
              </a:rPr>
              <a:t>574 BC   </a:t>
            </a:r>
            <a:r>
              <a:rPr lang="en-US" sz="4300" b="1" dirty="0">
                <a:ln w="11430"/>
                <a:solidFill>
                  <a:srgbClr val="0070C0"/>
                </a:solidFill>
                <a:effectLst>
                  <a:outerShdw blurRad="50800" dist="39000" dir="5460000" algn="tl">
                    <a:srgbClr val="000000">
                      <a:alpha val="38000"/>
                    </a:srgbClr>
                  </a:outerShdw>
                </a:effectLst>
              </a:rPr>
              <a:t>Ezekiel</a:t>
            </a:r>
            <a:r>
              <a:rPr lang="en-US" sz="4300" b="1" dirty="0">
                <a:ln w="11430"/>
                <a:solidFill>
                  <a:srgbClr val="7030A0"/>
                </a:solidFill>
                <a:effectLst>
                  <a:outerShdw blurRad="50800" dist="39000" dir="5460000" algn="tl">
                    <a:srgbClr val="000000">
                      <a:alpha val="38000"/>
                    </a:srgbClr>
                  </a:outerShdw>
                </a:effectLst>
              </a:rPr>
              <a:t>  </a:t>
            </a:r>
            <a:r>
              <a:rPr lang="en-US" sz="3200" b="1" dirty="0">
                <a:ln w="11430"/>
                <a:solidFill>
                  <a:schemeClr val="accent2">
                    <a:lumMod val="50000"/>
                  </a:schemeClr>
                </a:solidFill>
                <a:effectLst>
                  <a:outerShdw blurRad="50800" dist="39000" dir="5460000" algn="tl">
                    <a:srgbClr val="000000">
                      <a:alpha val="38000"/>
                    </a:srgbClr>
                  </a:outerShdw>
                </a:effectLst>
              </a:rPr>
              <a:t>(A Levite, Prophet &amp; Priest of Torah)</a:t>
            </a:r>
          </a:p>
        </p:txBody>
      </p:sp>
      <p:sp>
        <p:nvSpPr>
          <p:cNvPr id="15" name="Text Placeholder 7"/>
          <p:cNvSpPr txBox="1">
            <a:spLocks/>
          </p:cNvSpPr>
          <p:nvPr/>
        </p:nvSpPr>
        <p:spPr>
          <a:xfrm>
            <a:off x="533400" y="4114800"/>
            <a:ext cx="1828800" cy="2057400"/>
          </a:xfrm>
          <a:prstGeom prst="rect">
            <a:avLst/>
          </a:prstGeom>
          <a:solidFill>
            <a:schemeClr val="accent2"/>
          </a:solidFill>
          <a:scene3d>
            <a:camera prst="orthographicFront"/>
            <a:lightRig rig="threePt" dir="t"/>
          </a:scene3d>
          <a:sp3d>
            <a:bevelT w="152400" h="50800" prst="softRound"/>
          </a:sp3d>
        </p:spPr>
        <p:txBody>
          <a:bodyPr>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2000" b="1" dirty="0">
                <a:solidFill>
                  <a:srgbClr val="002060"/>
                </a:solidFill>
                <a:latin typeface="Comic Sans MS" pitchFamily="66" charset="0"/>
              </a:rPr>
              <a:t>Ezekiel Had Authority to Teach the Covenant Instructions Correctly</a:t>
            </a:r>
          </a:p>
        </p:txBody>
      </p:sp>
      <p:sp>
        <p:nvSpPr>
          <p:cNvPr id="12" name="Content Placeholder 3"/>
          <p:cNvSpPr>
            <a:spLocks noGrp="1"/>
          </p:cNvSpPr>
          <p:nvPr>
            <p:ph sz="quarter" idx="1"/>
          </p:nvPr>
        </p:nvSpPr>
        <p:spPr>
          <a:xfrm>
            <a:off x="2590800" y="1607644"/>
            <a:ext cx="9296400" cy="4945556"/>
          </a:xfrm>
        </p:spPr>
        <p:txBody>
          <a:bodyPr>
            <a:normAutofit/>
            <a:scene3d>
              <a:camera prst="orthographicFront"/>
              <a:lightRig rig="threePt" dir="t"/>
            </a:scene3d>
            <a:sp3d extrusionH="57150">
              <a:bevelT w="38100" h="38100" prst="angle"/>
            </a:sp3d>
          </a:bodyPr>
          <a:lstStyle/>
          <a:p>
            <a:pPr>
              <a:buFont typeface="Arial" pitchFamily="34" charset="0"/>
              <a:buChar char="•"/>
            </a:pPr>
            <a:r>
              <a:rPr lang="en-US" sz="2800" dirty="0"/>
              <a:t>Ezekiel would have taught the strict laws of the Torah for the observance of the </a:t>
            </a:r>
            <a:r>
              <a:rPr lang="en-US" sz="2800" dirty="0">
                <a:solidFill>
                  <a:srgbClr val="006600"/>
                </a:solidFill>
              </a:rPr>
              <a:t>feasts, </a:t>
            </a:r>
            <a:r>
              <a:rPr lang="en-US" sz="2800" dirty="0">
                <a:solidFill>
                  <a:srgbClr val="0070C0"/>
                </a:solidFill>
              </a:rPr>
              <a:t>Sabbath(s)</a:t>
            </a:r>
            <a:r>
              <a:rPr lang="en-US" sz="2800" dirty="0"/>
              <a:t> and the </a:t>
            </a:r>
            <a:r>
              <a:rPr lang="en-US" sz="2800" dirty="0">
                <a:solidFill>
                  <a:srgbClr val="FF0000"/>
                </a:solidFill>
              </a:rPr>
              <a:t>new month requirements.  </a:t>
            </a:r>
          </a:p>
          <a:p>
            <a:pPr>
              <a:buFont typeface="Arial" pitchFamily="34" charset="0"/>
              <a:buChar char="•"/>
            </a:pPr>
            <a:r>
              <a:rPr lang="en-US" sz="2800" dirty="0"/>
              <a:t>His instructions in the following passages were for </a:t>
            </a:r>
            <a:r>
              <a:rPr lang="en-US" sz="2800" dirty="0">
                <a:solidFill>
                  <a:srgbClr val="0070C0"/>
                </a:solidFill>
              </a:rPr>
              <a:t>services to be conducted in the new temple at Jerusalem</a:t>
            </a:r>
            <a:r>
              <a:rPr lang="en-US" sz="2800" dirty="0"/>
              <a:t>, </a:t>
            </a:r>
            <a:r>
              <a:rPr lang="en-US" sz="2800" u="sng" dirty="0"/>
              <a:t>after</a:t>
            </a:r>
            <a:r>
              <a:rPr lang="en-US" sz="2800" dirty="0"/>
              <a:t> the return of the exiles from Babylon.  However, this temple was never built.  </a:t>
            </a:r>
          </a:p>
          <a:p>
            <a:pPr>
              <a:buFont typeface="Arial" pitchFamily="34" charset="0"/>
              <a:buChar char="•"/>
            </a:pPr>
            <a:r>
              <a:rPr lang="en-US" sz="2800" dirty="0"/>
              <a:t>The following passages are well after Hezekiah’s sundial miracle and </a:t>
            </a:r>
            <a:r>
              <a:rPr lang="en-US" sz="2800" dirty="0">
                <a:solidFill>
                  <a:srgbClr val="0070C0"/>
                </a:solidFill>
              </a:rPr>
              <a:t>about 38 years before the first exiles returned to Jerusalem.</a:t>
            </a:r>
          </a:p>
          <a:p>
            <a:pPr marL="0" indent="0">
              <a:buNone/>
            </a:pPr>
            <a:endParaRPr lang="en-US" dirty="0"/>
          </a:p>
          <a:p>
            <a:pPr marL="0" indent="0">
              <a:buNone/>
            </a:pPr>
            <a:endParaRPr lang="en-US" dirty="0"/>
          </a:p>
          <a:p>
            <a:pPr marL="0" lvl="0" indent="0">
              <a:buNone/>
            </a:pPr>
            <a:endParaRPr lang="en-US" dirty="0">
              <a:latin typeface="Cordia New" pitchFamily="34" charset="-34"/>
              <a:cs typeface="Cordia New" pitchFamily="34" charset="-34"/>
            </a:endParaRPr>
          </a:p>
        </p:txBody>
      </p:sp>
      <p:pic>
        <p:nvPicPr>
          <p:cNvPr id="8" name="Picture 8" descr="C:\Users\Rae\Desktop\displayFile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234" y="1671320"/>
            <a:ext cx="1667766" cy="2134108"/>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75773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Horizontal)">
                                      <p:cBhvr>
                                        <p:cTn id="7" dur="1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125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left)">
                                      <p:cBhvr>
                                        <p:cTn id="17" dur="125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left)">
                                      <p:cBhvr>
                                        <p:cTn id="22" dur="125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79</a:t>
            </a:fld>
            <a:endParaRPr lang="en-US"/>
          </a:p>
        </p:txBody>
      </p:sp>
      <p:sp>
        <p:nvSpPr>
          <p:cNvPr id="9" name="Title 1"/>
          <p:cNvSpPr txBox="1">
            <a:spLocks/>
          </p:cNvSpPr>
          <p:nvPr/>
        </p:nvSpPr>
        <p:spPr>
          <a:xfrm>
            <a:off x="685800" y="228600"/>
            <a:ext cx="11811000" cy="869950"/>
          </a:xfrm>
          <a:prstGeom prst="rect">
            <a:avLst/>
          </a:prstGeom>
        </p:spPr>
        <p:txBody>
          <a:bodyPr vert="horz"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4300" b="1" dirty="0">
                <a:ln w="11430"/>
                <a:solidFill>
                  <a:schemeClr val="accent2">
                    <a:lumMod val="50000"/>
                  </a:schemeClr>
                </a:solidFill>
                <a:effectLst>
                  <a:outerShdw blurRad="50800" dist="39000" dir="5460000" algn="tl">
                    <a:srgbClr val="000000">
                      <a:alpha val="38000"/>
                    </a:srgbClr>
                  </a:outerShdw>
                </a:effectLst>
              </a:rPr>
              <a:t>574 BC   </a:t>
            </a:r>
            <a:r>
              <a:rPr lang="en-US" sz="4300" b="1" dirty="0">
                <a:ln w="11430"/>
                <a:solidFill>
                  <a:srgbClr val="0070C0"/>
                </a:solidFill>
                <a:effectLst>
                  <a:outerShdw blurRad="50800" dist="39000" dir="5460000" algn="tl">
                    <a:srgbClr val="000000">
                      <a:alpha val="38000"/>
                    </a:srgbClr>
                  </a:outerShdw>
                </a:effectLst>
              </a:rPr>
              <a:t>Ezekiel</a:t>
            </a:r>
            <a:r>
              <a:rPr lang="en-US" sz="4300" b="1" dirty="0">
                <a:ln w="11430"/>
                <a:solidFill>
                  <a:srgbClr val="7030A0"/>
                </a:solidFill>
                <a:effectLst>
                  <a:outerShdw blurRad="50800" dist="39000" dir="5460000" algn="tl">
                    <a:srgbClr val="000000">
                      <a:alpha val="38000"/>
                    </a:srgbClr>
                  </a:outerShdw>
                </a:effectLst>
              </a:rPr>
              <a:t>  </a:t>
            </a:r>
            <a:r>
              <a:rPr lang="en-US" sz="3200" b="1" dirty="0">
                <a:ln w="11430"/>
                <a:solidFill>
                  <a:schemeClr val="accent2">
                    <a:lumMod val="50000"/>
                  </a:schemeClr>
                </a:solidFill>
                <a:effectLst>
                  <a:outerShdw blurRad="50800" dist="39000" dir="5460000" algn="tl">
                    <a:srgbClr val="000000">
                      <a:alpha val="38000"/>
                    </a:srgbClr>
                  </a:outerShdw>
                </a:effectLst>
              </a:rPr>
              <a:t>(Will his prophecy follow the Torah?)</a:t>
            </a:r>
          </a:p>
        </p:txBody>
      </p:sp>
      <p:sp>
        <p:nvSpPr>
          <p:cNvPr id="15" name="Text Placeholder 7"/>
          <p:cNvSpPr txBox="1">
            <a:spLocks/>
          </p:cNvSpPr>
          <p:nvPr/>
        </p:nvSpPr>
        <p:spPr>
          <a:xfrm>
            <a:off x="457200" y="3962400"/>
            <a:ext cx="1828800" cy="2743200"/>
          </a:xfrm>
          <a:prstGeom prst="rect">
            <a:avLst/>
          </a:prstGeom>
          <a:solidFill>
            <a:schemeClr val="accent2"/>
          </a:solidFill>
          <a:scene3d>
            <a:camera prst="orthographicFront"/>
            <a:lightRig rig="threePt" dir="t"/>
          </a:scene3d>
          <a:sp3d>
            <a:bevelT w="152400" h="50800" prst="softRound"/>
          </a:sp3d>
        </p:spPr>
        <p:txBody>
          <a:bodyPr>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2100" b="1" dirty="0">
                <a:solidFill>
                  <a:srgbClr val="002060"/>
                </a:solidFill>
                <a:latin typeface="Comic Sans MS" pitchFamily="66" charset="0"/>
              </a:rPr>
              <a:t>Ezekiel’s Temple was Never Built to Provide </a:t>
            </a:r>
            <a:br>
              <a:rPr lang="en-US" sz="2100" b="1" dirty="0">
                <a:solidFill>
                  <a:srgbClr val="002060"/>
                </a:solidFill>
                <a:latin typeface="Comic Sans MS" pitchFamily="66" charset="0"/>
              </a:rPr>
            </a:br>
            <a:r>
              <a:rPr lang="en-US" sz="2100" b="1" dirty="0">
                <a:solidFill>
                  <a:srgbClr val="002060"/>
                </a:solidFill>
                <a:latin typeface="Comic Sans MS" pitchFamily="66" charset="0"/>
              </a:rPr>
              <a:t>a Witness </a:t>
            </a:r>
            <a:br>
              <a:rPr lang="en-US" sz="2100" b="1" dirty="0">
                <a:solidFill>
                  <a:srgbClr val="002060"/>
                </a:solidFill>
                <a:latin typeface="Comic Sans MS" pitchFamily="66" charset="0"/>
              </a:rPr>
            </a:br>
            <a:r>
              <a:rPr lang="en-US" sz="2100" b="1" dirty="0">
                <a:solidFill>
                  <a:srgbClr val="002060"/>
                </a:solidFill>
                <a:latin typeface="Comic Sans MS" pitchFamily="66" charset="0"/>
              </a:rPr>
              <a:t>for a </a:t>
            </a:r>
            <a:br>
              <a:rPr lang="en-US" sz="2100" b="1" dirty="0">
                <a:solidFill>
                  <a:srgbClr val="002060"/>
                </a:solidFill>
                <a:latin typeface="Comic Sans MS" pitchFamily="66" charset="0"/>
              </a:rPr>
            </a:br>
            <a:r>
              <a:rPr lang="en-US" sz="2100" b="1" dirty="0">
                <a:solidFill>
                  <a:srgbClr val="002060"/>
                </a:solidFill>
                <a:latin typeface="Comic Sans MS" pitchFamily="66" charset="0"/>
              </a:rPr>
              <a:t>New Moon</a:t>
            </a:r>
            <a:br>
              <a:rPr lang="en-US" sz="2100" b="1" dirty="0">
                <a:solidFill>
                  <a:srgbClr val="002060"/>
                </a:solidFill>
                <a:latin typeface="Comic Sans MS" pitchFamily="66" charset="0"/>
              </a:rPr>
            </a:br>
            <a:r>
              <a:rPr lang="en-US" sz="2100" b="1" dirty="0">
                <a:solidFill>
                  <a:srgbClr val="002060"/>
                </a:solidFill>
                <a:latin typeface="Comic Sans MS" pitchFamily="66" charset="0"/>
              </a:rPr>
              <a:t>Day.</a:t>
            </a:r>
          </a:p>
        </p:txBody>
      </p:sp>
      <p:sp>
        <p:nvSpPr>
          <p:cNvPr id="12" name="Content Placeholder 3"/>
          <p:cNvSpPr>
            <a:spLocks noGrp="1"/>
          </p:cNvSpPr>
          <p:nvPr>
            <p:ph sz="quarter" idx="1"/>
          </p:nvPr>
        </p:nvSpPr>
        <p:spPr>
          <a:xfrm>
            <a:off x="2590800" y="1607644"/>
            <a:ext cx="9296400" cy="4107356"/>
          </a:xfrm>
        </p:spPr>
        <p:txBody>
          <a:bodyPr>
            <a:normAutofit fontScale="77500" lnSpcReduction="20000"/>
            <a:scene3d>
              <a:camera prst="orthographicFront"/>
              <a:lightRig rig="threePt" dir="t"/>
            </a:scene3d>
            <a:sp3d extrusionH="57150">
              <a:bevelT w="38100" h="38100" prst="angle"/>
            </a:sp3d>
          </a:bodyPr>
          <a:lstStyle/>
          <a:p>
            <a:pPr marL="0" lvl="0" indent="0">
              <a:lnSpc>
                <a:spcPct val="134000"/>
              </a:lnSpc>
              <a:buNone/>
            </a:pPr>
            <a:r>
              <a:rPr lang="en-US" sz="2800" dirty="0">
                <a:solidFill>
                  <a:srgbClr val="006600"/>
                </a:solidFill>
              </a:rPr>
              <a:t>Would Ezekiel’s prophecy follow the words of the 1611 translation for the Hebrew term of &lt;</a:t>
            </a:r>
            <a:r>
              <a:rPr lang="en-US" sz="2800" dirty="0" err="1">
                <a:solidFill>
                  <a:srgbClr val="006600"/>
                </a:solidFill>
              </a:rPr>
              <a:t>chodesh</a:t>
            </a:r>
            <a:r>
              <a:rPr lang="en-US" sz="2800" dirty="0">
                <a:solidFill>
                  <a:srgbClr val="006600"/>
                </a:solidFill>
              </a:rPr>
              <a:t>&gt; H2320 </a:t>
            </a:r>
            <a:r>
              <a:rPr lang="en-US" sz="2800" u="sng" dirty="0">
                <a:solidFill>
                  <a:srgbClr val="006600"/>
                </a:solidFill>
              </a:rPr>
              <a:t>for a NEW temple</a:t>
            </a:r>
            <a:r>
              <a:rPr lang="en-US" sz="2800" dirty="0">
                <a:solidFill>
                  <a:srgbClr val="006600"/>
                </a:solidFill>
              </a:rPr>
              <a:t> ?</a:t>
            </a:r>
            <a:br>
              <a:rPr lang="en-US" sz="2800" dirty="0"/>
            </a:br>
            <a:endParaRPr lang="en-US" sz="800" dirty="0"/>
          </a:p>
          <a:p>
            <a:pPr marL="0" lvl="0" indent="0">
              <a:lnSpc>
                <a:spcPct val="134000"/>
              </a:lnSpc>
              <a:buNone/>
            </a:pPr>
            <a:r>
              <a:rPr lang="en-US" b="1" dirty="0" err="1">
                <a:solidFill>
                  <a:srgbClr val="0070C0"/>
                </a:solidFill>
              </a:rPr>
              <a:t>Eze</a:t>
            </a:r>
            <a:r>
              <a:rPr lang="en-US" b="1" dirty="0">
                <a:solidFill>
                  <a:srgbClr val="0070C0"/>
                </a:solidFill>
              </a:rPr>
              <a:t> 45:17</a:t>
            </a:r>
            <a:r>
              <a:rPr lang="en-US" dirty="0">
                <a:solidFill>
                  <a:srgbClr val="0070C0"/>
                </a:solidFill>
              </a:rPr>
              <a:t>  </a:t>
            </a:r>
            <a:r>
              <a:rPr lang="en-US" dirty="0"/>
              <a:t>And it shall be the prince's part to give … offerings … </a:t>
            </a:r>
            <a:br>
              <a:rPr lang="en-US" dirty="0"/>
            </a:br>
            <a:r>
              <a:rPr lang="en-US" u="sng" dirty="0">
                <a:solidFill>
                  <a:srgbClr val="006600"/>
                </a:solidFill>
              </a:rPr>
              <a:t>in the </a:t>
            </a:r>
            <a:r>
              <a:rPr lang="en-US" b="1" u="sng" dirty="0">
                <a:solidFill>
                  <a:srgbClr val="006600"/>
                </a:solidFill>
              </a:rPr>
              <a:t>feasts</a:t>
            </a:r>
            <a:r>
              <a:rPr lang="en-US" dirty="0">
                <a:solidFill>
                  <a:srgbClr val="006600"/>
                </a:solidFill>
              </a:rPr>
              <a:t>, </a:t>
            </a:r>
            <a:r>
              <a:rPr lang="en-US" dirty="0"/>
              <a:t>and in the </a:t>
            </a:r>
            <a:r>
              <a:rPr lang="en-US" b="1" dirty="0">
                <a:solidFill>
                  <a:srgbClr val="FF0000"/>
                </a:solidFill>
                <a:effectLst>
                  <a:outerShdw blurRad="69850" dist="43180" dir="5400000" sx="0" sy="0">
                    <a:srgbClr val="000000">
                      <a:alpha val="65000"/>
                    </a:srgbClr>
                  </a:outerShdw>
                </a:effectLst>
              </a:rPr>
              <a:t>NEW MOONS </a:t>
            </a:r>
            <a:r>
              <a:rPr lang="en-US" sz="2000" dirty="0">
                <a:solidFill>
                  <a:schemeClr val="tx1">
                    <a:lumMod val="75000"/>
                    <a:lumOff val="25000"/>
                  </a:schemeClr>
                </a:solidFill>
              </a:rPr>
              <a:t>[H2320]</a:t>
            </a:r>
            <a:r>
              <a:rPr lang="en-US" sz="2400" dirty="0"/>
              <a:t>, </a:t>
            </a:r>
            <a:r>
              <a:rPr lang="en-US" dirty="0"/>
              <a:t>and in the </a:t>
            </a:r>
            <a:r>
              <a:rPr lang="en-US" b="1" u="sng" dirty="0" err="1">
                <a:solidFill>
                  <a:srgbClr val="0070C0"/>
                </a:solidFill>
              </a:rPr>
              <a:t>sabbaths</a:t>
            </a:r>
            <a:r>
              <a:rPr lang="en-US" dirty="0">
                <a:solidFill>
                  <a:srgbClr val="0070C0"/>
                </a:solidFill>
              </a:rPr>
              <a:t> … </a:t>
            </a:r>
            <a:endParaRPr lang="en-US" b="1" dirty="0">
              <a:solidFill>
                <a:srgbClr val="0070C0"/>
              </a:solidFill>
            </a:endParaRPr>
          </a:p>
          <a:p>
            <a:pPr marL="0" lvl="0" indent="0">
              <a:lnSpc>
                <a:spcPct val="134000"/>
              </a:lnSpc>
              <a:buNone/>
            </a:pPr>
            <a:r>
              <a:rPr lang="en-US" sz="2800" b="1" dirty="0" err="1">
                <a:solidFill>
                  <a:srgbClr val="0070C0"/>
                </a:solidFill>
              </a:rPr>
              <a:t>Eze</a:t>
            </a:r>
            <a:r>
              <a:rPr lang="en-US" sz="2800" b="1" dirty="0">
                <a:solidFill>
                  <a:srgbClr val="0070C0"/>
                </a:solidFill>
              </a:rPr>
              <a:t> 46:1</a:t>
            </a:r>
            <a:r>
              <a:rPr lang="en-US" sz="2800" dirty="0">
                <a:solidFill>
                  <a:srgbClr val="0070C0"/>
                </a:solidFill>
              </a:rPr>
              <a:t>  </a:t>
            </a:r>
            <a:r>
              <a:rPr lang="en-US" sz="2800" dirty="0"/>
              <a:t>Thus saith </a:t>
            </a:r>
            <a:r>
              <a:rPr lang="en-US" sz="2800" b="1" dirty="0">
                <a:solidFill>
                  <a:srgbClr val="0070C0"/>
                </a:solidFill>
              </a:rPr>
              <a:t>Yahuah</a:t>
            </a:r>
            <a:r>
              <a:rPr lang="en-US" sz="2800" dirty="0">
                <a:solidFill>
                  <a:srgbClr val="0070C0"/>
                </a:solidFill>
              </a:rPr>
              <a:t>;</a:t>
            </a:r>
            <a:r>
              <a:rPr lang="en-US" sz="2800" dirty="0"/>
              <a:t> … on the </a:t>
            </a:r>
            <a:r>
              <a:rPr lang="en-US" sz="2800" b="1" u="sng" dirty="0" err="1">
                <a:solidFill>
                  <a:srgbClr val="0070C0"/>
                </a:solidFill>
              </a:rPr>
              <a:t>sabbath</a:t>
            </a:r>
            <a:r>
              <a:rPr lang="en-US" sz="2800" dirty="0"/>
              <a:t> it shall be opened, and in the day of the </a:t>
            </a:r>
            <a:r>
              <a:rPr lang="en-US" sz="2800" b="1" dirty="0">
                <a:solidFill>
                  <a:srgbClr val="FF0000"/>
                </a:solidFill>
                <a:effectLst>
                  <a:outerShdw blurRad="69850" dist="43180" dir="5400000" sx="0" sy="0">
                    <a:srgbClr val="000000">
                      <a:alpha val="65000"/>
                    </a:srgbClr>
                  </a:outerShdw>
                </a:effectLst>
              </a:rPr>
              <a:t>NEW MOON</a:t>
            </a:r>
            <a:r>
              <a:rPr lang="en-US" sz="2800" b="1" dirty="0">
                <a:solidFill>
                  <a:srgbClr val="006600"/>
                </a:solidFill>
                <a:effectLst>
                  <a:outerShdw blurRad="69850" dist="43180" dir="5400000" sx="0" sy="0">
                    <a:srgbClr val="000000">
                      <a:alpha val="65000"/>
                    </a:srgbClr>
                  </a:outerShdw>
                </a:effectLst>
              </a:rPr>
              <a:t> </a:t>
            </a:r>
            <a:r>
              <a:rPr lang="en-US" sz="2000" dirty="0">
                <a:solidFill>
                  <a:schemeClr val="tx1">
                    <a:lumMod val="65000"/>
                    <a:lumOff val="35000"/>
                  </a:schemeClr>
                </a:solidFill>
              </a:rPr>
              <a:t>[H2320 &lt;</a:t>
            </a:r>
            <a:r>
              <a:rPr lang="en-US" sz="2000" dirty="0" err="1">
                <a:solidFill>
                  <a:schemeClr val="tx1">
                    <a:lumMod val="65000"/>
                    <a:lumOff val="35000"/>
                  </a:schemeClr>
                </a:solidFill>
              </a:rPr>
              <a:t>chodesh</a:t>
            </a:r>
            <a:r>
              <a:rPr lang="en-US" sz="2000" dirty="0">
                <a:solidFill>
                  <a:schemeClr val="tx1">
                    <a:lumMod val="65000"/>
                    <a:lumOff val="35000"/>
                  </a:schemeClr>
                </a:solidFill>
              </a:rPr>
              <a:t>&gt;]  </a:t>
            </a:r>
            <a:r>
              <a:rPr lang="en-US" sz="2800" dirty="0"/>
              <a:t>it shall be opened.  </a:t>
            </a:r>
          </a:p>
          <a:p>
            <a:pPr marL="0" indent="0">
              <a:lnSpc>
                <a:spcPct val="134000"/>
              </a:lnSpc>
              <a:buNone/>
            </a:pPr>
            <a:r>
              <a:rPr lang="en-US" b="1" dirty="0" err="1">
                <a:solidFill>
                  <a:srgbClr val="0070C0"/>
                </a:solidFill>
              </a:rPr>
              <a:t>Eze</a:t>
            </a:r>
            <a:r>
              <a:rPr lang="en-US" b="1" dirty="0">
                <a:solidFill>
                  <a:srgbClr val="0070C0"/>
                </a:solidFill>
              </a:rPr>
              <a:t> 46:3 </a:t>
            </a:r>
            <a:r>
              <a:rPr lang="en-US" dirty="0">
                <a:solidFill>
                  <a:srgbClr val="0070C0"/>
                </a:solidFill>
              </a:rPr>
              <a:t> </a:t>
            </a:r>
            <a:r>
              <a:rPr lang="en-US" dirty="0"/>
              <a:t>Likewise the people of the land shall worship … before </a:t>
            </a:r>
            <a:r>
              <a:rPr lang="en-US" b="1" dirty="0">
                <a:solidFill>
                  <a:srgbClr val="0070C0"/>
                </a:solidFill>
              </a:rPr>
              <a:t>Yahuah</a:t>
            </a:r>
            <a:r>
              <a:rPr lang="en-US" dirty="0"/>
              <a:t> in the </a:t>
            </a:r>
            <a:r>
              <a:rPr lang="en-US" b="1" u="sng" dirty="0">
                <a:solidFill>
                  <a:srgbClr val="0070C0"/>
                </a:solidFill>
              </a:rPr>
              <a:t>sabbaths</a:t>
            </a:r>
            <a:r>
              <a:rPr lang="en-US" dirty="0"/>
              <a:t> and in the </a:t>
            </a:r>
            <a:r>
              <a:rPr lang="en-US" b="1" dirty="0">
                <a:solidFill>
                  <a:srgbClr val="FF0000"/>
                </a:solidFill>
                <a:effectLst>
                  <a:outerShdw blurRad="69850" dist="43180" dir="5400000" sx="0" sy="0">
                    <a:srgbClr val="000000">
                      <a:alpha val="65000"/>
                    </a:srgbClr>
                  </a:outerShdw>
                </a:effectLst>
              </a:rPr>
              <a:t>NEW MOONS </a:t>
            </a:r>
            <a:r>
              <a:rPr lang="en-US" sz="2000" dirty="0">
                <a:solidFill>
                  <a:schemeClr val="tx1">
                    <a:lumMod val="75000"/>
                    <a:lumOff val="25000"/>
                  </a:schemeClr>
                </a:solidFill>
              </a:rPr>
              <a:t>[H2320 &lt;</a:t>
            </a:r>
            <a:r>
              <a:rPr lang="en-US" sz="2000" dirty="0" err="1">
                <a:solidFill>
                  <a:schemeClr val="tx1">
                    <a:lumMod val="75000"/>
                    <a:lumOff val="25000"/>
                  </a:schemeClr>
                </a:solidFill>
              </a:rPr>
              <a:t>chodesh</a:t>
            </a:r>
            <a:r>
              <a:rPr lang="en-US" sz="2000" dirty="0">
                <a:solidFill>
                  <a:schemeClr val="tx1">
                    <a:lumMod val="75000"/>
                    <a:lumOff val="25000"/>
                  </a:schemeClr>
                </a:solidFill>
              </a:rPr>
              <a:t>&gt;]</a:t>
            </a:r>
            <a:r>
              <a:rPr lang="en-US" sz="1800" dirty="0"/>
              <a:t>.</a:t>
            </a:r>
          </a:p>
          <a:p>
            <a:pPr marL="0" lvl="0" indent="0">
              <a:lnSpc>
                <a:spcPct val="134000"/>
              </a:lnSpc>
              <a:buNone/>
            </a:pPr>
            <a:r>
              <a:rPr lang="en-US" sz="2800" b="1" dirty="0" err="1">
                <a:solidFill>
                  <a:srgbClr val="0070C0"/>
                </a:solidFill>
              </a:rPr>
              <a:t>Eze</a:t>
            </a:r>
            <a:r>
              <a:rPr lang="en-US" sz="2800" b="1" dirty="0">
                <a:solidFill>
                  <a:srgbClr val="0070C0"/>
                </a:solidFill>
              </a:rPr>
              <a:t> 46:6</a:t>
            </a:r>
            <a:r>
              <a:rPr lang="en-US" sz="2800" dirty="0">
                <a:solidFill>
                  <a:srgbClr val="0070C0"/>
                </a:solidFill>
              </a:rPr>
              <a:t>  </a:t>
            </a:r>
            <a:r>
              <a:rPr lang="en-US" sz="2800" dirty="0"/>
              <a:t>And in the day of the </a:t>
            </a:r>
            <a:r>
              <a:rPr lang="en-US" sz="2800" b="1" dirty="0">
                <a:solidFill>
                  <a:srgbClr val="FF0000"/>
                </a:solidFill>
                <a:effectLst>
                  <a:outerShdw blurRad="69850" dist="43180" dir="5400000" sx="0" sy="0">
                    <a:srgbClr val="000000">
                      <a:alpha val="65000"/>
                    </a:srgbClr>
                  </a:outerShdw>
                </a:effectLst>
              </a:rPr>
              <a:t>NEW MOON</a:t>
            </a:r>
            <a:r>
              <a:rPr lang="en-US" sz="2800" dirty="0">
                <a:solidFill>
                  <a:srgbClr val="006600"/>
                </a:solidFill>
              </a:rPr>
              <a:t> </a:t>
            </a:r>
            <a:r>
              <a:rPr lang="en-US" sz="2000" dirty="0">
                <a:solidFill>
                  <a:schemeClr val="tx1">
                    <a:lumMod val="65000"/>
                    <a:lumOff val="35000"/>
                  </a:schemeClr>
                </a:solidFill>
              </a:rPr>
              <a:t>[H2320 &lt;</a:t>
            </a:r>
            <a:r>
              <a:rPr lang="en-US" sz="2000" dirty="0" err="1">
                <a:solidFill>
                  <a:schemeClr val="tx1">
                    <a:lumMod val="65000"/>
                    <a:lumOff val="35000"/>
                  </a:schemeClr>
                </a:solidFill>
              </a:rPr>
              <a:t>chodesh</a:t>
            </a:r>
            <a:r>
              <a:rPr lang="en-US" sz="2000" dirty="0">
                <a:solidFill>
                  <a:schemeClr val="tx1">
                    <a:lumMod val="65000"/>
                    <a:lumOff val="35000"/>
                  </a:schemeClr>
                </a:solidFill>
              </a:rPr>
              <a:t>&gt;] </a:t>
            </a:r>
            <a:r>
              <a:rPr lang="en-US" sz="2800" dirty="0">
                <a:solidFill>
                  <a:schemeClr val="tx1">
                    <a:lumMod val="65000"/>
                    <a:lumOff val="35000"/>
                  </a:schemeClr>
                </a:solidFill>
              </a:rPr>
              <a:t>… </a:t>
            </a:r>
            <a:endParaRPr lang="en-US" dirty="0">
              <a:solidFill>
                <a:schemeClr val="tx1">
                  <a:lumMod val="65000"/>
                  <a:lumOff val="35000"/>
                </a:schemeClr>
              </a:solidFill>
              <a:latin typeface="Cordia New" pitchFamily="34" charset="-34"/>
              <a:cs typeface="Cordia New" pitchFamily="34" charset="-34"/>
            </a:endParaRPr>
          </a:p>
        </p:txBody>
      </p:sp>
      <p:pic>
        <p:nvPicPr>
          <p:cNvPr id="8" name="Picture 8" descr="C:\Users\Rae\Desktop\displayFile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34" y="1671320"/>
            <a:ext cx="1667766" cy="2134108"/>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2824188" y="5618205"/>
            <a:ext cx="8834412"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solidFill>
                  <a:srgbClr val="0070C0"/>
                </a:solidFill>
                <a:effectLst>
                  <a:outerShdw blurRad="50800" dist="39000" dir="5460000" algn="tl">
                    <a:srgbClr val="000000">
                      <a:alpha val="38000"/>
                    </a:srgbClr>
                  </a:outerShdw>
                </a:effectLst>
              </a:rPr>
              <a:t>Notice the KJV 1611 translation does not give recognition to Yahuah’s </a:t>
            </a:r>
            <a:r>
              <a:rPr lang="en-US" sz="3200" b="1" dirty="0">
                <a:ln w="11430"/>
                <a:solidFill>
                  <a:srgbClr val="FF0000"/>
                </a:solidFill>
                <a:effectLst>
                  <a:outerShdw blurRad="50800" dist="39000" dir="5460000" algn="tl">
                    <a:srgbClr val="000000">
                      <a:alpha val="38000"/>
                    </a:srgbClr>
                  </a:outerShdw>
                </a:effectLst>
              </a:rPr>
              <a:t>“</a:t>
            </a:r>
            <a:r>
              <a:rPr lang="en-US" sz="3200" b="1" cap="none" spc="0" dirty="0">
                <a:ln w="11430"/>
                <a:solidFill>
                  <a:srgbClr val="FF0000"/>
                </a:solidFill>
                <a:effectLst>
                  <a:outerShdw blurRad="50800" dist="39000" dir="5460000" algn="tl">
                    <a:srgbClr val="000000">
                      <a:alpha val="38000"/>
                    </a:srgbClr>
                  </a:outerShdw>
                </a:effectLst>
              </a:rPr>
              <a:t>new festal month.”</a:t>
            </a:r>
          </a:p>
        </p:txBody>
      </p:sp>
    </p:spTree>
    <p:extLst>
      <p:ext uri="{BB962C8B-B14F-4D97-AF65-F5344CB8AC3E}">
        <p14:creationId xmlns:p14="http://schemas.microsoft.com/office/powerpoint/2010/main" val="62823453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125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left)">
                                      <p:cBhvr>
                                        <p:cTn id="17" dur="125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left)">
                                      <p:cBhvr>
                                        <p:cTn id="22" dur="125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wipe(left)">
                                      <p:cBhvr>
                                        <p:cTn id="27" dur="125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barn(inHorizontal)">
                                      <p:cBhvr>
                                        <p:cTn id="32" dur="1000"/>
                                        <p:tgtEl>
                                          <p:spTgt spid="1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wipe(down)">
                                      <p:cBhvr>
                                        <p:cTn id="37" dur="580">
                                          <p:stCondLst>
                                            <p:cond delay="0"/>
                                          </p:stCondLst>
                                        </p:cTn>
                                        <p:tgtEl>
                                          <p:spTgt spid="7">
                                            <p:txEl>
                                              <p:pRg st="0" end="0"/>
                                            </p:txEl>
                                          </p:spTgt>
                                        </p:tgtEl>
                                      </p:cBhvr>
                                    </p:animEffect>
                                    <p:anim calcmode="lin" valueType="num">
                                      <p:cBhvr>
                                        <p:cTn id="38"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43" dur="26">
                                          <p:stCondLst>
                                            <p:cond delay="650"/>
                                          </p:stCondLst>
                                        </p:cTn>
                                        <p:tgtEl>
                                          <p:spTgt spid="7">
                                            <p:txEl>
                                              <p:pRg st="0" end="0"/>
                                            </p:txEl>
                                          </p:spTgt>
                                        </p:tgtEl>
                                      </p:cBhvr>
                                      <p:to x="100000" y="60000"/>
                                    </p:animScale>
                                    <p:animScale>
                                      <p:cBhvr>
                                        <p:cTn id="44" dur="166" decel="50000">
                                          <p:stCondLst>
                                            <p:cond delay="676"/>
                                          </p:stCondLst>
                                        </p:cTn>
                                        <p:tgtEl>
                                          <p:spTgt spid="7">
                                            <p:txEl>
                                              <p:pRg st="0" end="0"/>
                                            </p:txEl>
                                          </p:spTgt>
                                        </p:tgtEl>
                                      </p:cBhvr>
                                      <p:to x="100000" y="100000"/>
                                    </p:animScale>
                                    <p:animScale>
                                      <p:cBhvr>
                                        <p:cTn id="45" dur="26">
                                          <p:stCondLst>
                                            <p:cond delay="1312"/>
                                          </p:stCondLst>
                                        </p:cTn>
                                        <p:tgtEl>
                                          <p:spTgt spid="7">
                                            <p:txEl>
                                              <p:pRg st="0" end="0"/>
                                            </p:txEl>
                                          </p:spTgt>
                                        </p:tgtEl>
                                      </p:cBhvr>
                                      <p:to x="100000" y="80000"/>
                                    </p:animScale>
                                    <p:animScale>
                                      <p:cBhvr>
                                        <p:cTn id="46" dur="166" decel="50000">
                                          <p:stCondLst>
                                            <p:cond delay="1338"/>
                                          </p:stCondLst>
                                        </p:cTn>
                                        <p:tgtEl>
                                          <p:spTgt spid="7">
                                            <p:txEl>
                                              <p:pRg st="0" end="0"/>
                                            </p:txEl>
                                          </p:spTgt>
                                        </p:tgtEl>
                                      </p:cBhvr>
                                      <p:to x="100000" y="100000"/>
                                    </p:animScale>
                                    <p:animScale>
                                      <p:cBhvr>
                                        <p:cTn id="47" dur="26">
                                          <p:stCondLst>
                                            <p:cond delay="1642"/>
                                          </p:stCondLst>
                                        </p:cTn>
                                        <p:tgtEl>
                                          <p:spTgt spid="7">
                                            <p:txEl>
                                              <p:pRg st="0" end="0"/>
                                            </p:txEl>
                                          </p:spTgt>
                                        </p:tgtEl>
                                      </p:cBhvr>
                                      <p:to x="100000" y="90000"/>
                                    </p:animScale>
                                    <p:animScale>
                                      <p:cBhvr>
                                        <p:cTn id="48" dur="166" decel="50000">
                                          <p:stCondLst>
                                            <p:cond delay="1668"/>
                                          </p:stCondLst>
                                        </p:cTn>
                                        <p:tgtEl>
                                          <p:spTgt spid="7">
                                            <p:txEl>
                                              <p:pRg st="0" end="0"/>
                                            </p:txEl>
                                          </p:spTgt>
                                        </p:tgtEl>
                                      </p:cBhvr>
                                      <p:to x="100000" y="100000"/>
                                    </p:animScale>
                                    <p:animScale>
                                      <p:cBhvr>
                                        <p:cTn id="49" dur="26">
                                          <p:stCondLst>
                                            <p:cond delay="1808"/>
                                          </p:stCondLst>
                                        </p:cTn>
                                        <p:tgtEl>
                                          <p:spTgt spid="7">
                                            <p:txEl>
                                              <p:pRg st="0" end="0"/>
                                            </p:txEl>
                                          </p:spTgt>
                                        </p:tgtEl>
                                      </p:cBhvr>
                                      <p:to x="100000" y="95000"/>
                                    </p:animScale>
                                    <p:animScale>
                                      <p:cBhvr>
                                        <p:cTn id="50" dur="166" decel="50000">
                                          <p:stCondLst>
                                            <p:cond delay="1834"/>
                                          </p:stCondLst>
                                        </p:cTn>
                                        <p:tgtEl>
                                          <p:spTgt spid="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solidFill>
                  <a:prstClr val="black">
                    <a:tint val="75000"/>
                  </a:prstClr>
                </a:solidFill>
              </a:rPr>
              <a:pPr/>
              <a:t>8</a:t>
            </a:fld>
            <a:endParaRPr lang="en-US">
              <a:solidFill>
                <a:prstClr val="black">
                  <a:tint val="75000"/>
                </a:prstClr>
              </a:solidFill>
            </a:endParaRPr>
          </a:p>
        </p:txBody>
      </p:sp>
      <p:sp>
        <p:nvSpPr>
          <p:cNvPr id="3" name="Slide Number Placeholder 1"/>
          <p:cNvSpPr txBox="1">
            <a:spLocks/>
          </p:cNvSpPr>
          <p:nvPr/>
        </p:nvSpPr>
        <p:spPr>
          <a:xfrm>
            <a:off x="9296400" y="63404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mtClean="0">
                <a:solidFill>
                  <a:schemeClr val="bg1"/>
                </a:solidFill>
              </a:rPr>
              <a:pPr/>
              <a:t>8</a:t>
            </a:fld>
            <a:endParaRPr lang="en-US" dirty="0">
              <a:solidFill>
                <a:schemeClr val="bg1"/>
              </a:solidFill>
            </a:endParaRPr>
          </a:p>
        </p:txBody>
      </p:sp>
      <p:sp>
        <p:nvSpPr>
          <p:cNvPr id="5" name="Rectangle 4"/>
          <p:cNvSpPr/>
          <p:nvPr/>
        </p:nvSpPr>
        <p:spPr>
          <a:xfrm>
            <a:off x="152400" y="76200"/>
            <a:ext cx="4495800" cy="7109639"/>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r>
              <a:rPr lang="en-US" sz="28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t>"Moon-worship was dominant in the Mesopotamian world from which the patriarchs emerged, around 1800 B.C.E., with Abraham </a:t>
            </a:r>
            <a:br>
              <a:rPr lang="en-US" sz="28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br>
            <a:r>
              <a:rPr lang="en-US" sz="28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t>the key Scripture figure.</a:t>
            </a:r>
          </a:p>
          <a:p>
            <a:endParaRPr lang="en-US" sz="12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endParaRPr>
          </a:p>
          <a:p>
            <a:r>
              <a:rPr lang="en-US" sz="28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t>At that time and in succeeding centuries, moon-worship in Mesopotamia centered on a large pantheon of assorted gods whose images proliferated in </a:t>
            </a:r>
            <a:br>
              <a:rPr lang="en-US" sz="28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br>
            <a:r>
              <a:rPr lang="en-US" sz="28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t>the temples... </a:t>
            </a:r>
          </a:p>
          <a:p>
            <a:endParaRPr lang="en-US" sz="2400" b="1" spc="150" dirty="0">
              <a:ln w="11430"/>
              <a:solidFill>
                <a:srgbClr val="F8F8F8"/>
              </a:solidFill>
              <a:effectLst>
                <a:outerShdw blurRad="25400" algn="tl" rotWithShape="0">
                  <a:srgbClr val="000000">
                    <a:alpha val="43000"/>
                  </a:srgbClr>
                </a:outerShdw>
              </a:effectLst>
            </a:endParaRPr>
          </a:p>
        </p:txBody>
      </p:sp>
      <p:sp>
        <p:nvSpPr>
          <p:cNvPr id="7" name="Rectangle 6"/>
          <p:cNvSpPr/>
          <p:nvPr/>
        </p:nvSpPr>
        <p:spPr>
          <a:xfrm>
            <a:off x="7086600" y="3200400"/>
            <a:ext cx="5105400" cy="3539430"/>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r>
              <a:rPr lang="en-US" sz="28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t>Myths die hard, and the </a:t>
            </a:r>
            <a:br>
              <a:rPr lang="en-US" sz="28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br>
            <a:r>
              <a:rPr lang="en-US" sz="28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t>Bible is full of graphic detail showing how the ancient Hebrews slipped readily </a:t>
            </a:r>
            <a:br>
              <a:rPr lang="en-US" sz="28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br>
            <a:r>
              <a:rPr lang="en-US" sz="28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t>from time to time into celebrations that bore the mark of the original pagan practices...</a:t>
            </a:r>
          </a:p>
        </p:txBody>
      </p:sp>
      <p:sp>
        <p:nvSpPr>
          <p:cNvPr id="8" name="TextBox 7"/>
          <p:cNvSpPr txBox="1"/>
          <p:nvPr/>
        </p:nvSpPr>
        <p:spPr>
          <a:xfrm>
            <a:off x="4572000" y="198834"/>
            <a:ext cx="3048000" cy="3077766"/>
          </a:xfrm>
          <a:prstGeom prst="rect">
            <a:avLst/>
          </a:prstGeom>
          <a:noFill/>
        </p:spPr>
        <p:txBody>
          <a:bodyPr wrap="square" rtlCol="0">
            <a:spAutoFit/>
            <a:scene3d>
              <a:camera prst="orthographicFront"/>
              <a:lightRig rig="soft" dir="t">
                <a:rot lat="0" lon="0" rev="10800000"/>
              </a:lightRig>
            </a:scene3d>
            <a:sp3d extrusionH="57150">
              <a:bevelT w="27940" h="12700" prst="angle"/>
              <a:contourClr>
                <a:srgbClr val="DDDDDD"/>
              </a:contourClr>
            </a:sp3d>
          </a:bodyPr>
          <a:lstStyle/>
          <a:p>
            <a:r>
              <a:rPr lang="en-US" sz="4800" b="1" spc="150" dirty="0">
                <a:ln w="11430"/>
                <a:solidFill>
                  <a:schemeClr val="accent2">
                    <a:lumMod val="75000"/>
                  </a:schemeClr>
                </a:solidFill>
                <a:effectLst>
                  <a:outerShdw blurRad="25400" algn="tl" rotWithShape="0">
                    <a:srgbClr val="000000">
                      <a:alpha val="43000"/>
                    </a:srgbClr>
                  </a:outerShdw>
                </a:effectLst>
                <a:latin typeface="Algerian" pitchFamily="82" charset="0"/>
              </a:rPr>
              <a:t>  </a:t>
            </a:r>
            <a:endParaRPr lang="en-US" sz="2800" b="1" spc="150" dirty="0">
              <a:ln w="11430"/>
              <a:solidFill>
                <a:srgbClr val="F8F8F8"/>
              </a:solidFill>
              <a:effectLst>
                <a:outerShdw blurRad="25400" algn="tl" rotWithShape="0">
                  <a:srgbClr val="000000">
                    <a:alpha val="43000"/>
                  </a:srgbClr>
                </a:outerShdw>
              </a:effectLst>
            </a:endParaRPr>
          </a:p>
          <a:p>
            <a:pPr algn="ctr"/>
            <a:r>
              <a:rPr lang="en-US" sz="4800" b="1" spc="150" dirty="0">
                <a:ln w="11430"/>
                <a:solidFill>
                  <a:srgbClr val="8E002F"/>
                </a:solidFill>
                <a:effectLst>
                  <a:outerShdw blurRad="25400" algn="tl" rotWithShape="0">
                    <a:srgbClr val="000000">
                      <a:alpha val="43000"/>
                    </a:srgbClr>
                  </a:outerShdw>
                </a:effectLst>
                <a:latin typeface="Algerian" pitchFamily="82" charset="0"/>
              </a:rPr>
              <a:t>MOON </a:t>
            </a:r>
            <a:br>
              <a:rPr lang="en-US" sz="4800" b="1" spc="150" dirty="0">
                <a:ln w="11430"/>
                <a:solidFill>
                  <a:srgbClr val="8E002F"/>
                </a:solidFill>
                <a:effectLst>
                  <a:outerShdw blurRad="25400" algn="tl" rotWithShape="0">
                    <a:srgbClr val="000000">
                      <a:alpha val="43000"/>
                    </a:srgbClr>
                  </a:outerShdw>
                </a:effectLst>
                <a:latin typeface="Algerian" pitchFamily="82" charset="0"/>
              </a:rPr>
            </a:br>
            <a:r>
              <a:rPr lang="en-US" sz="4800" b="1" spc="150" dirty="0">
                <a:ln w="11430"/>
                <a:solidFill>
                  <a:srgbClr val="8E002F"/>
                </a:solidFill>
                <a:effectLst>
                  <a:outerShdw blurRad="25400" algn="tl" rotWithShape="0">
                    <a:srgbClr val="000000">
                      <a:alpha val="43000"/>
                    </a:srgbClr>
                  </a:outerShdw>
                </a:effectLst>
                <a:latin typeface="Algerian" pitchFamily="82" charset="0"/>
              </a:rPr>
              <a:t>worship</a:t>
            </a:r>
            <a:endParaRPr lang="en-US" sz="2000" b="1" spc="150" dirty="0">
              <a:ln w="11430"/>
              <a:solidFill>
                <a:srgbClr val="F8F8F8"/>
              </a:solidFill>
              <a:effectLst>
                <a:outerShdw blurRad="25400" algn="tl" rotWithShape="0">
                  <a:srgbClr val="000000">
                    <a:alpha val="43000"/>
                  </a:srgbClr>
                </a:outerShdw>
              </a:effectLst>
              <a:latin typeface="Algerian" pitchFamily="82" charset="0"/>
            </a:endParaRPr>
          </a:p>
          <a:p>
            <a:pPr algn="ctr"/>
            <a:endParaRPr lang="en-US" sz="1400" b="1" spc="150" dirty="0">
              <a:ln w="11430"/>
              <a:solidFill>
                <a:srgbClr val="F8F8F8"/>
              </a:solidFill>
              <a:effectLst>
                <a:outerShdw blurRad="25400" algn="tl" rotWithShape="0">
                  <a:srgbClr val="000000">
                    <a:alpha val="43000"/>
                  </a:srgbClr>
                </a:outerShdw>
              </a:effectLst>
              <a:latin typeface="Algerian" pitchFamily="82" charset="0"/>
            </a:endParaRPr>
          </a:p>
          <a:p>
            <a:pPr algn="ctr"/>
            <a:endParaRPr lang="en-US" sz="1600" b="1" spc="150" dirty="0">
              <a:ln w="11430"/>
              <a:solidFill>
                <a:srgbClr val="F8F8F8"/>
              </a:solidFill>
              <a:effectLst>
                <a:outerShdw blurRad="25400" algn="tl" rotWithShape="0">
                  <a:srgbClr val="000000">
                    <a:alpha val="43000"/>
                  </a:srgbClr>
                </a:outerShdw>
              </a:effectLst>
              <a:latin typeface="Algerian" pitchFamily="82" charset="0"/>
            </a:endParaRPr>
          </a:p>
          <a:p>
            <a:pPr algn="ctr"/>
            <a:endParaRPr lang="en-US" sz="2000" b="1" spc="150" dirty="0">
              <a:ln w="11430"/>
              <a:solidFill>
                <a:srgbClr val="F8F8F8"/>
              </a:solidFill>
              <a:effectLst>
                <a:outerShdw blurRad="25400" algn="tl" rotWithShape="0">
                  <a:srgbClr val="000000">
                    <a:alpha val="43000"/>
                  </a:srgbClr>
                </a:outerShdw>
              </a:effectLst>
              <a:latin typeface="Algerian" pitchFamily="82" charset="0"/>
            </a:endParaRPr>
          </a:p>
        </p:txBody>
      </p:sp>
      <p:pic>
        <p:nvPicPr>
          <p:cNvPr id="9" name="Picture 2" descr="C:\Users\Rae\Desktop\key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8022753" y="19131"/>
            <a:ext cx="3253514" cy="3109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71451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2133600" y="5486400"/>
            <a:ext cx="9956800" cy="1295400"/>
          </a:xfrm>
        </p:spPr>
        <p:txBody>
          <a:bodyPr>
            <a:noAutofit/>
            <a:scene3d>
              <a:camera prst="orthographicFront"/>
              <a:lightRig rig="threePt" dir="t"/>
            </a:scene3d>
            <a:sp3d extrusionH="57150">
              <a:bevelT w="38100" h="38100"/>
            </a:sp3d>
          </a:bodyPr>
          <a:lstStyle/>
          <a:p>
            <a:pPr algn="ctr"/>
            <a:r>
              <a:rPr lang="en-US" sz="2800" dirty="0">
                <a:solidFill>
                  <a:schemeClr val="accent1">
                    <a:lumMod val="75000"/>
                  </a:schemeClr>
                </a:solidFill>
                <a:latin typeface="Berlin Sans FB" pitchFamily="34" charset="0"/>
              </a:rPr>
              <a:t>Before we examine the last two controversial Scriptures, </a:t>
            </a:r>
            <a:br>
              <a:rPr lang="en-US" sz="2800" dirty="0">
                <a:solidFill>
                  <a:schemeClr val="accent1">
                    <a:lumMod val="75000"/>
                  </a:schemeClr>
                </a:solidFill>
                <a:latin typeface="Berlin Sans FB" pitchFamily="34" charset="0"/>
              </a:rPr>
            </a:br>
            <a:r>
              <a:rPr lang="en-US" sz="2800" dirty="0">
                <a:solidFill>
                  <a:schemeClr val="accent1">
                    <a:lumMod val="75000"/>
                  </a:schemeClr>
                </a:solidFill>
                <a:latin typeface="Berlin Sans FB" pitchFamily="34" charset="0"/>
              </a:rPr>
              <a:t>let’s do a review on some of the history around these men </a:t>
            </a:r>
            <a:br>
              <a:rPr lang="en-US" sz="2800" dirty="0">
                <a:solidFill>
                  <a:schemeClr val="accent1">
                    <a:lumMod val="75000"/>
                  </a:schemeClr>
                </a:solidFill>
                <a:latin typeface="Berlin Sans FB" pitchFamily="34" charset="0"/>
              </a:rPr>
            </a:br>
            <a:r>
              <a:rPr lang="en-US" sz="2800" dirty="0">
                <a:solidFill>
                  <a:schemeClr val="accent1">
                    <a:lumMod val="75000"/>
                  </a:schemeClr>
                </a:solidFill>
                <a:latin typeface="Berlin Sans FB" pitchFamily="34" charset="0"/>
              </a:rPr>
              <a:t>who led exiles back from Babylon.</a:t>
            </a:r>
          </a:p>
        </p:txBody>
      </p:sp>
      <p:sp>
        <p:nvSpPr>
          <p:cNvPr id="3" name="Title 2"/>
          <p:cNvSpPr>
            <a:spLocks noGrp="1"/>
          </p:cNvSpPr>
          <p:nvPr>
            <p:ph type="title"/>
          </p:nvPr>
        </p:nvSpPr>
        <p:spPr>
          <a:xfrm>
            <a:off x="2133600" y="4648200"/>
            <a:ext cx="10058400" cy="685800"/>
          </a:xfrm>
          <a:scene3d>
            <a:camera prst="orthographicFront"/>
            <a:lightRig rig="threePt" dir="t"/>
          </a:scene3d>
          <a:sp3d>
            <a:bevelT prst="angle"/>
          </a:sp3d>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err="1">
                <a:ln w="11430"/>
                <a:solidFill>
                  <a:schemeClr val="bg2"/>
                </a:solidFill>
                <a:effectLst>
                  <a:outerShdw blurRad="50800" dist="39000" dir="5460000" algn="tl">
                    <a:srgbClr val="000000">
                      <a:alpha val="38000"/>
                    </a:srgbClr>
                  </a:outerShdw>
                </a:effectLst>
                <a:latin typeface="Arial Rounded MT Bold" pitchFamily="34" charset="0"/>
                <a:cs typeface="Aharoni" pitchFamily="2" charset="-79"/>
              </a:rPr>
              <a:t>Zerubbabel</a:t>
            </a:r>
            <a:r>
              <a:rPr lang="en-US" b="1" dirty="0">
                <a:ln w="11430"/>
                <a:solidFill>
                  <a:schemeClr val="bg2"/>
                </a:solidFill>
                <a:effectLst>
                  <a:outerShdw blurRad="50800" dist="39000" dir="5460000" algn="tl">
                    <a:srgbClr val="000000">
                      <a:alpha val="38000"/>
                    </a:srgbClr>
                  </a:outerShdw>
                </a:effectLst>
                <a:latin typeface="Arial Rounded MT Bold" pitchFamily="34" charset="0"/>
                <a:cs typeface="Aharoni" pitchFamily="2" charset="-79"/>
              </a:rPr>
              <a:t>, Ezra &amp; Nehemiah ~ Great Reformers</a:t>
            </a:r>
          </a:p>
        </p:txBody>
      </p:sp>
      <p:sp>
        <p:nvSpPr>
          <p:cNvPr id="4" name="Slide Number Placeholder 3"/>
          <p:cNvSpPr>
            <a:spLocks noGrp="1"/>
          </p:cNvSpPr>
          <p:nvPr>
            <p:ph type="sldNum" sz="quarter" idx="11"/>
          </p:nvPr>
        </p:nvSpPr>
        <p:spPr/>
        <p:txBody>
          <a:bodyPr/>
          <a:lstStyle/>
          <a:p>
            <a:fld id="{AA4C6552-42F6-43F2-A3FB-E92E8C09004E}" type="slidenum">
              <a:rPr lang="en-US" smtClean="0"/>
              <a:t>80</a:t>
            </a:fld>
            <a:endParaRPr lang="en-US"/>
          </a:p>
        </p:txBody>
      </p:sp>
      <p:sp>
        <p:nvSpPr>
          <p:cNvPr id="16" name="Picture Placeholder 15"/>
          <p:cNvSpPr>
            <a:spLocks noGrp="1"/>
          </p:cNvSpPr>
          <p:nvPr>
            <p:ph type="pic" idx="1"/>
          </p:nvPr>
        </p:nvSpPr>
        <p:spPr>
          <a:xfrm>
            <a:off x="2120524" y="0"/>
            <a:ext cx="10009632" cy="4568952"/>
          </a:xfrm>
          <a:gradFill flip="none" rotWithShape="1">
            <a:gsLst>
              <a:gs pos="0">
                <a:schemeClr val="accent5">
                  <a:lumMod val="32000"/>
                  <a:lumOff val="68000"/>
                </a:schemeClr>
              </a:gs>
              <a:gs pos="50000">
                <a:schemeClr val="accent1">
                  <a:tint val="44500"/>
                  <a:satMod val="160000"/>
                </a:schemeClr>
              </a:gs>
              <a:gs pos="100000">
                <a:schemeClr val="accent1">
                  <a:tint val="23500"/>
                  <a:satMod val="160000"/>
                </a:schemeClr>
              </a:gs>
            </a:gsLst>
            <a:path path="shape">
              <a:fillToRect l="50000" t="50000" r="50000" b="50000"/>
            </a:path>
            <a:tileRect/>
          </a:gradFill>
          <a:ln w="76200">
            <a:solidFill>
              <a:schemeClr val="accent1">
                <a:lumMod val="75000"/>
              </a:schemeClr>
            </a:solidFill>
          </a:ln>
          <a:scene3d>
            <a:camera prst="orthographicFront"/>
            <a:lightRig rig="threePt" dir="t"/>
          </a:scene3d>
          <a:sp3d>
            <a:bevelT w="152400" h="50800" prst="softRound"/>
          </a:sp3d>
        </p:spPr>
      </p:sp>
      <p:sp>
        <p:nvSpPr>
          <p:cNvPr id="5" name="TextBox 4"/>
          <p:cNvSpPr txBox="1"/>
          <p:nvPr/>
        </p:nvSpPr>
        <p:spPr>
          <a:xfrm>
            <a:off x="5529969" y="3839817"/>
            <a:ext cx="2852031" cy="70788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chemeClr val="accent4">
                    <a:lumMod val="50000"/>
                  </a:schemeClr>
                </a:solidFill>
                <a:effectLst>
                  <a:outerShdw blurRad="50800" dist="39000" dir="5460000" algn="tl">
                    <a:srgbClr val="000000">
                      <a:alpha val="38000"/>
                    </a:srgbClr>
                  </a:outerShdw>
                </a:effectLst>
                <a:latin typeface="Arial Rounded MT Bold" pitchFamily="34" charset="0"/>
                <a:cs typeface="Aharoni" pitchFamily="2" charset="-79"/>
              </a:rPr>
              <a:t>Ezra</a:t>
            </a:r>
            <a:endParaRPr lang="en-US" b="1" dirty="0">
              <a:ln w="11430"/>
              <a:solidFill>
                <a:schemeClr val="accent4">
                  <a:lumMod val="50000"/>
                </a:schemeClr>
              </a:solidFill>
              <a:effectLst>
                <a:outerShdw blurRad="50800" dist="39000" dir="5460000" algn="tl">
                  <a:srgbClr val="000000">
                    <a:alpha val="38000"/>
                  </a:srgbClr>
                </a:outerShdw>
              </a:effectLst>
              <a:latin typeface="Arial Rounded MT Bold" pitchFamily="34" charset="0"/>
            </a:endParaRPr>
          </a:p>
        </p:txBody>
      </p:sp>
      <p:sp>
        <p:nvSpPr>
          <p:cNvPr id="12" name="TextBox 11"/>
          <p:cNvSpPr txBox="1"/>
          <p:nvPr/>
        </p:nvSpPr>
        <p:spPr>
          <a:xfrm>
            <a:off x="8382000" y="35338"/>
            <a:ext cx="3962400" cy="70788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rgbClr val="8E002F"/>
                </a:solidFill>
                <a:effectLst>
                  <a:outerShdw blurRad="50800" dist="39000" dir="5460000" algn="tl">
                    <a:srgbClr val="000000">
                      <a:alpha val="38000"/>
                    </a:srgbClr>
                  </a:outerShdw>
                </a:effectLst>
                <a:latin typeface="Arial Rounded MT Bold" pitchFamily="34" charset="0"/>
                <a:cs typeface="Aharoni" pitchFamily="2" charset="-79"/>
              </a:rPr>
              <a:t>Nehemiah</a:t>
            </a:r>
            <a:endParaRPr lang="en-US" b="1" dirty="0">
              <a:ln w="11430"/>
              <a:solidFill>
                <a:srgbClr val="8E002F"/>
              </a:solidFill>
              <a:effectLst>
                <a:outerShdw blurRad="50800" dist="39000" dir="5460000" algn="tl">
                  <a:srgbClr val="000000">
                    <a:alpha val="38000"/>
                  </a:srgbClr>
                </a:outerShdw>
              </a:effectLst>
              <a:latin typeface="Arial Rounded MT Bold" pitchFamily="34" charset="0"/>
            </a:endParaRPr>
          </a:p>
        </p:txBody>
      </p:sp>
      <p:pic>
        <p:nvPicPr>
          <p:cNvPr id="11" name="Picture 10" descr="C:\Users\Rae\Desktop\isaiah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5991" y="212070"/>
            <a:ext cx="2846009" cy="3717235"/>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13" name="Picture 2" descr="C:\Users\Rae\Desktop\nehemiah oval edi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711096" y="758464"/>
            <a:ext cx="3200400" cy="3666638"/>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4" name="Picture 1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2286000" y="743224"/>
            <a:ext cx="2862969" cy="3666638"/>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133600" y="48984"/>
            <a:ext cx="3251200" cy="70788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err="1">
                <a:ln w="11430"/>
                <a:solidFill>
                  <a:srgbClr val="006600"/>
                </a:solidFill>
                <a:effectLst>
                  <a:outerShdw blurRad="50800" dist="39000" dir="5460000" algn="tl">
                    <a:srgbClr val="000000">
                      <a:alpha val="38000"/>
                    </a:srgbClr>
                  </a:outerShdw>
                </a:effectLst>
                <a:latin typeface="Arial Rounded MT Bold" pitchFamily="34" charset="0"/>
                <a:cs typeface="Aharoni" pitchFamily="2" charset="-79"/>
              </a:rPr>
              <a:t>Zerubbabel</a:t>
            </a:r>
            <a:r>
              <a:rPr lang="en-US" sz="4000" b="1" dirty="0">
                <a:ln w="11430"/>
                <a:solidFill>
                  <a:schemeClr val="accent4">
                    <a:lumMod val="50000"/>
                  </a:schemeClr>
                </a:solidFill>
                <a:effectLst>
                  <a:outerShdw blurRad="50800" dist="39000" dir="5460000" algn="tl">
                    <a:srgbClr val="000000">
                      <a:alpha val="38000"/>
                    </a:srgbClr>
                  </a:outerShdw>
                </a:effectLst>
                <a:latin typeface="Arial Rounded MT Bold" pitchFamily="34" charset="0"/>
                <a:cs typeface="Aharoni" pitchFamily="2" charset="-79"/>
              </a:rPr>
              <a:t> </a:t>
            </a:r>
            <a:endParaRPr lang="en-US" b="1" dirty="0">
              <a:ln w="11430"/>
              <a:solidFill>
                <a:schemeClr val="accent4">
                  <a:lumMod val="50000"/>
                </a:schemeClr>
              </a:solidFill>
              <a:effectLst>
                <a:outerShdw blurRad="50800" dist="39000" dir="5460000" algn="tl">
                  <a:srgbClr val="000000">
                    <a:alpha val="38000"/>
                  </a:srgbClr>
                </a:outerShdw>
              </a:effectLst>
              <a:latin typeface="Arial Rounded MT Bold" pitchFamily="34" charset="0"/>
            </a:endParaRPr>
          </a:p>
        </p:txBody>
      </p:sp>
    </p:spTree>
    <p:extLst>
      <p:ext uri="{BB962C8B-B14F-4D97-AF65-F5344CB8AC3E}">
        <p14:creationId xmlns:p14="http://schemas.microsoft.com/office/powerpoint/2010/main" val="148326073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84766" y="6358354"/>
            <a:ext cx="711200" cy="381000"/>
          </a:xfrm>
        </p:spPr>
        <p:txBody>
          <a:bodyPr/>
          <a:lstStyle/>
          <a:p>
            <a:fld id="{AA4C6552-42F6-43F2-A3FB-E92E8C09004E}" type="slidenum">
              <a:rPr lang="en-US" b="0" smtClean="0">
                <a:solidFill>
                  <a:schemeClr val="tx1"/>
                </a:solidFill>
              </a:rPr>
              <a:t>81</a:t>
            </a:fld>
            <a:endParaRPr lang="en-US" b="0" dirty="0">
              <a:solidFill>
                <a:schemeClr val="tx1"/>
              </a:solidFill>
            </a:endParaRPr>
          </a:p>
        </p:txBody>
      </p:sp>
      <p:sp>
        <p:nvSpPr>
          <p:cNvPr id="6" name="Title 1"/>
          <p:cNvSpPr txBox="1">
            <a:spLocks/>
          </p:cNvSpPr>
          <p:nvPr/>
        </p:nvSpPr>
        <p:spPr>
          <a:xfrm>
            <a:off x="812800" y="-9939"/>
            <a:ext cx="10769600" cy="869950"/>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b="1" dirty="0">
                <a:ln w="11430"/>
                <a:solidFill>
                  <a:srgbClr val="8E002F"/>
                </a:solidFill>
                <a:effectLst>
                  <a:outerShdw blurRad="50800" dist="39000" dir="5460000" algn="tl">
                    <a:srgbClr val="000000">
                      <a:alpha val="38000"/>
                    </a:srgbClr>
                  </a:outerShdw>
                </a:effectLst>
                <a:latin typeface="Arial Rounded MT Bold" pitchFamily="34" charset="0"/>
                <a:cs typeface="Aharoni" pitchFamily="2" charset="-79"/>
              </a:rPr>
              <a:t>Timeline From 538 - 444 </a:t>
            </a:r>
            <a:r>
              <a:rPr lang="en-US" sz="3200" b="1" dirty="0">
                <a:ln w="11430"/>
                <a:solidFill>
                  <a:srgbClr val="8E002F"/>
                </a:solidFill>
                <a:effectLst>
                  <a:outerShdw blurRad="50800" dist="39000" dir="5460000" algn="tl">
                    <a:srgbClr val="000000">
                      <a:alpha val="38000"/>
                    </a:srgbClr>
                  </a:outerShdw>
                </a:effectLst>
                <a:latin typeface="Arial Rounded MT Bold" pitchFamily="34" charset="0"/>
                <a:cs typeface="Aharoni" pitchFamily="2" charset="-79"/>
              </a:rPr>
              <a:t>BC</a:t>
            </a:r>
          </a:p>
        </p:txBody>
      </p:sp>
      <p:sp>
        <p:nvSpPr>
          <p:cNvPr id="7" name="TextBox 6"/>
          <p:cNvSpPr txBox="1"/>
          <p:nvPr/>
        </p:nvSpPr>
        <p:spPr>
          <a:xfrm>
            <a:off x="4978401" y="6400800"/>
            <a:ext cx="6197601" cy="338554"/>
          </a:xfrm>
          <a:prstGeom prst="rect">
            <a:avLst/>
          </a:prstGeom>
          <a:noFill/>
        </p:spPr>
        <p:txBody>
          <a:bodyPr wrap="square" rtlCol="0">
            <a:spAutoFit/>
          </a:bodyPr>
          <a:lstStyle/>
          <a:p>
            <a:pPr algn="ctr"/>
            <a:r>
              <a:rPr lang="en-US" sz="1600" dirty="0"/>
              <a:t>Remember:  All dates are approximates.</a:t>
            </a:r>
          </a:p>
        </p:txBody>
      </p:sp>
      <p:sp>
        <p:nvSpPr>
          <p:cNvPr id="8" name="Rectangle 7"/>
          <p:cNvSpPr/>
          <p:nvPr/>
        </p:nvSpPr>
        <p:spPr>
          <a:xfrm>
            <a:off x="7391400" y="697480"/>
            <a:ext cx="3784602" cy="1436120"/>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91400" y="1688080"/>
            <a:ext cx="3784602" cy="1436120"/>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91400" y="3135880"/>
            <a:ext cx="3784602" cy="1436120"/>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391400" y="4578220"/>
            <a:ext cx="3784602" cy="1670180"/>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Users\Rae\Desktop\isaiah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551912" y="3048000"/>
            <a:ext cx="1188454" cy="153022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11" name="Picture 2" descr="C:\Users\Rae\Desktop\prophet for circ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481278" y="4724400"/>
            <a:ext cx="1329722" cy="144780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481278" y="692426"/>
            <a:ext cx="1259088" cy="137160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2051" name="Picture 3" descr="C:\Users\Rae\Desktop\esther-edit.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0719" y="1767840"/>
            <a:ext cx="1148301" cy="1291839"/>
          </a:xfrm>
          <a:prstGeom prst="ellipse">
            <a:avLst/>
          </a:prstGeom>
          <a:ln>
            <a:noFill/>
          </a:ln>
          <a:effectLst>
            <a:softEdge rad="112500"/>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09885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 calcmode="lin" valueType="num">
                                      <p:cBhvr>
                                        <p:cTn id="8" dur="1000"/>
                                        <p:tgtEl>
                                          <p:spTgt spid="8"/>
                                        </p:tgtEl>
                                        <p:attrNameLst>
                                          <p:attrName>style.rotation</p:attrName>
                                        </p:attrNameLst>
                                      </p:cBhvr>
                                      <p:tavLst>
                                        <p:tav tm="0">
                                          <p:val>
                                            <p:fltVal val="0"/>
                                          </p:val>
                                        </p:tav>
                                        <p:tav tm="100000">
                                          <p:val>
                                            <p:fltVal val="90"/>
                                          </p:val>
                                        </p:tav>
                                      </p:tavLst>
                                    </p:anim>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12"/>
                                        </p:tgtEl>
                                        <p:attrNameLst>
                                          <p:attrName>ppt_w</p:attrName>
                                        </p:attrNameLst>
                                      </p:cBhvr>
                                      <p:tavLst>
                                        <p:tav tm="0">
                                          <p:val>
                                            <p:strVal val="ppt_w"/>
                                          </p:val>
                                        </p:tav>
                                        <p:tav tm="100000">
                                          <p:val>
                                            <p:fltVal val="0"/>
                                          </p:val>
                                        </p:tav>
                                      </p:tavLst>
                                    </p:anim>
                                    <p:anim calcmode="lin" valueType="num">
                                      <p:cBhvr>
                                        <p:cTn id="15" dur="1000"/>
                                        <p:tgtEl>
                                          <p:spTgt spid="12"/>
                                        </p:tgtEl>
                                        <p:attrNameLst>
                                          <p:attrName>ppt_h</p:attrName>
                                        </p:attrNameLst>
                                      </p:cBhvr>
                                      <p:tavLst>
                                        <p:tav tm="0">
                                          <p:val>
                                            <p:strVal val="ppt_h"/>
                                          </p:val>
                                        </p:tav>
                                        <p:tav tm="100000">
                                          <p:val>
                                            <p:fltVal val="0"/>
                                          </p:val>
                                        </p:tav>
                                      </p:tavLst>
                                    </p:anim>
                                    <p:anim calcmode="lin" valueType="num">
                                      <p:cBhvr>
                                        <p:cTn id="16" dur="1000"/>
                                        <p:tgtEl>
                                          <p:spTgt spid="12"/>
                                        </p:tgtEl>
                                        <p:attrNameLst>
                                          <p:attrName>style.rotation</p:attrName>
                                        </p:attrNameLst>
                                      </p:cBhvr>
                                      <p:tavLst>
                                        <p:tav tm="0">
                                          <p:val>
                                            <p:fltVal val="0"/>
                                          </p:val>
                                        </p:tav>
                                        <p:tav tm="100000">
                                          <p:val>
                                            <p:fltVal val="90"/>
                                          </p:val>
                                        </p:tav>
                                      </p:tavLst>
                                    </p:anim>
                                    <p:animEffect transition="out" filter="fade">
                                      <p:cBhvr>
                                        <p:cTn id="17" dur="1000"/>
                                        <p:tgtEl>
                                          <p:spTgt spid="12"/>
                                        </p:tgtEl>
                                      </p:cBhvr>
                                    </p:animEffect>
                                    <p:set>
                                      <p:cBhvr>
                                        <p:cTn id="18" dur="1" fill="hold">
                                          <p:stCondLst>
                                            <p:cond delay="999"/>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13"/>
                                        </p:tgtEl>
                                        <p:attrNameLst>
                                          <p:attrName>ppt_w</p:attrName>
                                        </p:attrNameLst>
                                      </p:cBhvr>
                                      <p:tavLst>
                                        <p:tav tm="0">
                                          <p:val>
                                            <p:strVal val="ppt_w"/>
                                          </p:val>
                                        </p:tav>
                                        <p:tav tm="100000">
                                          <p:val>
                                            <p:fltVal val="0"/>
                                          </p:val>
                                        </p:tav>
                                      </p:tavLst>
                                    </p:anim>
                                    <p:anim calcmode="lin" valueType="num">
                                      <p:cBhvr>
                                        <p:cTn id="23" dur="1000"/>
                                        <p:tgtEl>
                                          <p:spTgt spid="13"/>
                                        </p:tgtEl>
                                        <p:attrNameLst>
                                          <p:attrName>ppt_h</p:attrName>
                                        </p:attrNameLst>
                                      </p:cBhvr>
                                      <p:tavLst>
                                        <p:tav tm="0">
                                          <p:val>
                                            <p:strVal val="ppt_h"/>
                                          </p:val>
                                        </p:tav>
                                        <p:tav tm="100000">
                                          <p:val>
                                            <p:fltVal val="0"/>
                                          </p:val>
                                        </p:tav>
                                      </p:tavLst>
                                    </p:anim>
                                    <p:anim calcmode="lin" valueType="num">
                                      <p:cBhvr>
                                        <p:cTn id="24" dur="1000"/>
                                        <p:tgtEl>
                                          <p:spTgt spid="13"/>
                                        </p:tgtEl>
                                        <p:attrNameLst>
                                          <p:attrName>style.rotation</p:attrName>
                                        </p:attrNameLst>
                                      </p:cBhvr>
                                      <p:tavLst>
                                        <p:tav tm="0">
                                          <p:val>
                                            <p:fltVal val="0"/>
                                          </p:val>
                                        </p:tav>
                                        <p:tav tm="100000">
                                          <p:val>
                                            <p:fltVal val="90"/>
                                          </p:val>
                                        </p:tav>
                                      </p:tavLst>
                                    </p:anim>
                                    <p:animEffect transition="out" filter="fade">
                                      <p:cBhvr>
                                        <p:cTn id="25" dur="1000"/>
                                        <p:tgtEl>
                                          <p:spTgt spid="13"/>
                                        </p:tgtEl>
                                      </p:cBhvr>
                                    </p:animEffect>
                                    <p:set>
                                      <p:cBhvr>
                                        <p:cTn id="26" dur="1" fill="hold">
                                          <p:stCondLst>
                                            <p:cond delay="9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grpId="0" nodeType="clickEffect">
                                  <p:stCondLst>
                                    <p:cond delay="0"/>
                                  </p:stCondLst>
                                  <p:childTnLst>
                                    <p:anim calcmode="lin" valueType="num">
                                      <p:cBhvr>
                                        <p:cTn id="30" dur="1000"/>
                                        <p:tgtEl>
                                          <p:spTgt spid="14"/>
                                        </p:tgtEl>
                                        <p:attrNameLst>
                                          <p:attrName>ppt_w</p:attrName>
                                        </p:attrNameLst>
                                      </p:cBhvr>
                                      <p:tavLst>
                                        <p:tav tm="0">
                                          <p:val>
                                            <p:strVal val="ppt_w"/>
                                          </p:val>
                                        </p:tav>
                                        <p:tav tm="100000">
                                          <p:val>
                                            <p:fltVal val="0"/>
                                          </p:val>
                                        </p:tav>
                                      </p:tavLst>
                                    </p:anim>
                                    <p:anim calcmode="lin" valueType="num">
                                      <p:cBhvr>
                                        <p:cTn id="31" dur="1000"/>
                                        <p:tgtEl>
                                          <p:spTgt spid="14"/>
                                        </p:tgtEl>
                                        <p:attrNameLst>
                                          <p:attrName>ppt_h</p:attrName>
                                        </p:attrNameLst>
                                      </p:cBhvr>
                                      <p:tavLst>
                                        <p:tav tm="0">
                                          <p:val>
                                            <p:strVal val="ppt_h"/>
                                          </p:val>
                                        </p:tav>
                                        <p:tav tm="100000">
                                          <p:val>
                                            <p:fltVal val="0"/>
                                          </p:val>
                                        </p:tav>
                                      </p:tavLst>
                                    </p:anim>
                                    <p:anim calcmode="lin" valueType="num">
                                      <p:cBhvr>
                                        <p:cTn id="32" dur="1000"/>
                                        <p:tgtEl>
                                          <p:spTgt spid="14"/>
                                        </p:tgtEl>
                                        <p:attrNameLst>
                                          <p:attrName>style.rotation</p:attrName>
                                        </p:attrNameLst>
                                      </p:cBhvr>
                                      <p:tavLst>
                                        <p:tav tm="0">
                                          <p:val>
                                            <p:fltVal val="0"/>
                                          </p:val>
                                        </p:tav>
                                        <p:tav tm="100000">
                                          <p:val>
                                            <p:fltVal val="90"/>
                                          </p:val>
                                        </p:tav>
                                      </p:tavLst>
                                    </p:anim>
                                    <p:animEffect transition="out" filter="fade">
                                      <p:cBhvr>
                                        <p:cTn id="33" dur="1000"/>
                                        <p:tgtEl>
                                          <p:spTgt spid="14"/>
                                        </p:tgtEl>
                                      </p:cBhvr>
                                    </p:animEffect>
                                    <p:set>
                                      <p:cBhvr>
                                        <p:cTn id="34"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2" name="TextBox 91"/>
          <p:cNvSpPr txBox="1"/>
          <p:nvPr/>
        </p:nvSpPr>
        <p:spPr>
          <a:xfrm rot="19825262">
            <a:off x="987639" y="1271788"/>
            <a:ext cx="1261705" cy="307777"/>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r>
              <a:rPr lang="en-US" sz="1400" b="1" dirty="0"/>
              <a:t>1450  MOSES</a:t>
            </a:r>
            <a:endParaRPr lang="en-US" b="1" dirty="0"/>
          </a:p>
        </p:txBody>
      </p:sp>
      <p:sp>
        <p:nvSpPr>
          <p:cNvPr id="4" name="Slide Number Placeholder 3"/>
          <p:cNvSpPr>
            <a:spLocks noGrp="1"/>
          </p:cNvSpPr>
          <p:nvPr>
            <p:ph type="sldNum" sz="quarter" idx="12"/>
          </p:nvPr>
        </p:nvSpPr>
        <p:spPr>
          <a:xfrm>
            <a:off x="914400" y="6172200"/>
            <a:ext cx="1117600" cy="381000"/>
          </a:xfrm>
        </p:spPr>
        <p:txBody>
          <a:bodyPr>
            <a:normAutofit fontScale="92500" lnSpcReduction="20000"/>
          </a:bodyPr>
          <a:lstStyle/>
          <a:p>
            <a:fld id="{AA4C6552-42F6-43F2-A3FB-E92E8C09004E}" type="slidenum">
              <a:rPr lang="en-US" sz="2400" smtClean="0"/>
              <a:t>82</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555280981"/>
              </p:ext>
            </p:extLst>
          </p:nvPr>
        </p:nvGraphicFramePr>
        <p:xfrm>
          <a:off x="228600" y="2281175"/>
          <a:ext cx="11734800" cy="457200"/>
        </p:xfrm>
        <a:graphic>
          <a:graphicData uri="http://schemas.openxmlformats.org/drawingml/2006/table">
            <a:tbl>
              <a:tblPr firstRow="1" bandRow="1">
                <a:tableStyleId>{E8B1032C-EA38-4F05-BA0D-38AFFFC7BED3}</a:tableStyleId>
              </a:tblPr>
              <a:tblGrid>
                <a:gridCol w="977900">
                  <a:extLst>
                    <a:ext uri="{9D8B030D-6E8A-4147-A177-3AD203B41FA5}">
                      <a16:colId xmlns:a16="http://schemas.microsoft.com/office/drawing/2014/main" val="20000"/>
                    </a:ext>
                  </a:extLst>
                </a:gridCol>
                <a:gridCol w="977900">
                  <a:extLst>
                    <a:ext uri="{9D8B030D-6E8A-4147-A177-3AD203B41FA5}">
                      <a16:colId xmlns:a16="http://schemas.microsoft.com/office/drawing/2014/main" val="20001"/>
                    </a:ext>
                  </a:extLst>
                </a:gridCol>
                <a:gridCol w="977900">
                  <a:extLst>
                    <a:ext uri="{9D8B030D-6E8A-4147-A177-3AD203B41FA5}">
                      <a16:colId xmlns:a16="http://schemas.microsoft.com/office/drawing/2014/main" val="20002"/>
                    </a:ext>
                  </a:extLst>
                </a:gridCol>
                <a:gridCol w="977900">
                  <a:extLst>
                    <a:ext uri="{9D8B030D-6E8A-4147-A177-3AD203B41FA5}">
                      <a16:colId xmlns:a16="http://schemas.microsoft.com/office/drawing/2014/main" val="20003"/>
                    </a:ext>
                  </a:extLst>
                </a:gridCol>
                <a:gridCol w="977900">
                  <a:extLst>
                    <a:ext uri="{9D8B030D-6E8A-4147-A177-3AD203B41FA5}">
                      <a16:colId xmlns:a16="http://schemas.microsoft.com/office/drawing/2014/main" val="20004"/>
                    </a:ext>
                  </a:extLst>
                </a:gridCol>
                <a:gridCol w="901700">
                  <a:extLst>
                    <a:ext uri="{9D8B030D-6E8A-4147-A177-3AD203B41FA5}">
                      <a16:colId xmlns:a16="http://schemas.microsoft.com/office/drawing/2014/main" val="20005"/>
                    </a:ext>
                  </a:extLst>
                </a:gridCol>
                <a:gridCol w="1054100">
                  <a:extLst>
                    <a:ext uri="{9D8B030D-6E8A-4147-A177-3AD203B41FA5}">
                      <a16:colId xmlns:a16="http://schemas.microsoft.com/office/drawing/2014/main" val="20006"/>
                    </a:ext>
                  </a:extLst>
                </a:gridCol>
                <a:gridCol w="977900">
                  <a:extLst>
                    <a:ext uri="{9D8B030D-6E8A-4147-A177-3AD203B41FA5}">
                      <a16:colId xmlns:a16="http://schemas.microsoft.com/office/drawing/2014/main" val="20007"/>
                    </a:ext>
                  </a:extLst>
                </a:gridCol>
                <a:gridCol w="977900">
                  <a:extLst>
                    <a:ext uri="{9D8B030D-6E8A-4147-A177-3AD203B41FA5}">
                      <a16:colId xmlns:a16="http://schemas.microsoft.com/office/drawing/2014/main" val="20008"/>
                    </a:ext>
                  </a:extLst>
                </a:gridCol>
                <a:gridCol w="977900">
                  <a:extLst>
                    <a:ext uri="{9D8B030D-6E8A-4147-A177-3AD203B41FA5}">
                      <a16:colId xmlns:a16="http://schemas.microsoft.com/office/drawing/2014/main" val="20009"/>
                    </a:ext>
                  </a:extLst>
                </a:gridCol>
                <a:gridCol w="977900">
                  <a:extLst>
                    <a:ext uri="{9D8B030D-6E8A-4147-A177-3AD203B41FA5}">
                      <a16:colId xmlns:a16="http://schemas.microsoft.com/office/drawing/2014/main" val="20010"/>
                    </a:ext>
                  </a:extLst>
                </a:gridCol>
                <a:gridCol w="977900">
                  <a:extLst>
                    <a:ext uri="{9D8B030D-6E8A-4147-A177-3AD203B41FA5}">
                      <a16:colId xmlns:a16="http://schemas.microsoft.com/office/drawing/2014/main" val="20011"/>
                    </a:ext>
                  </a:extLst>
                </a:gridCol>
              </a:tblGrid>
              <a:tr h="45720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cxnSp>
        <p:nvCxnSpPr>
          <p:cNvPr id="6" name="Straight Arrow Connector 5"/>
          <p:cNvCxnSpPr/>
          <p:nvPr/>
        </p:nvCxnSpPr>
        <p:spPr>
          <a:xfrm flipV="1">
            <a:off x="1207625"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18665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9825262">
            <a:off x="2014552" y="1396855"/>
            <a:ext cx="697375" cy="307777"/>
          </a:xfrm>
          <a:prstGeom prst="rect">
            <a:avLst/>
          </a:prstGeom>
          <a:noFill/>
          <a:scene3d>
            <a:camera prst="orthographicFront"/>
            <a:lightRig rig="threePt" dir="t"/>
          </a:scene3d>
          <a:sp3d>
            <a:bevelT/>
          </a:sp3d>
        </p:spPr>
        <p:txBody>
          <a:bodyPr wrap="square" rtlCol="0">
            <a:spAutoFit/>
          </a:bodyPr>
          <a:lstStyle/>
          <a:p>
            <a:r>
              <a:rPr lang="en-US" sz="1400" dirty="0"/>
              <a:t>1350</a:t>
            </a:r>
            <a:endParaRPr lang="en-US" dirty="0"/>
          </a:p>
        </p:txBody>
      </p:sp>
      <p:cxnSp>
        <p:nvCxnSpPr>
          <p:cNvPr id="10" name="Straight Arrow Connector 9"/>
          <p:cNvCxnSpPr/>
          <p:nvPr/>
        </p:nvCxnSpPr>
        <p:spPr>
          <a:xfrm flipV="1">
            <a:off x="315468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139184"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1054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0198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866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058912"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0297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000506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09728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9825262">
            <a:off x="2989913"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1250</a:t>
            </a:r>
            <a:endParaRPr lang="en-US" dirty="0"/>
          </a:p>
        </p:txBody>
      </p:sp>
      <p:sp>
        <p:nvSpPr>
          <p:cNvPr id="20" name="TextBox 19"/>
          <p:cNvSpPr txBox="1"/>
          <p:nvPr/>
        </p:nvSpPr>
        <p:spPr>
          <a:xfrm rot="19825262">
            <a:off x="3978432"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1150</a:t>
            </a:r>
            <a:endParaRPr lang="en-US" dirty="0"/>
          </a:p>
        </p:txBody>
      </p:sp>
      <p:sp>
        <p:nvSpPr>
          <p:cNvPr id="21" name="TextBox 20"/>
          <p:cNvSpPr txBox="1"/>
          <p:nvPr/>
        </p:nvSpPr>
        <p:spPr>
          <a:xfrm rot="19825262">
            <a:off x="4938552"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1050</a:t>
            </a:r>
            <a:endParaRPr lang="en-US" dirty="0"/>
          </a:p>
        </p:txBody>
      </p:sp>
      <p:sp>
        <p:nvSpPr>
          <p:cNvPr id="22" name="TextBox 21"/>
          <p:cNvSpPr txBox="1"/>
          <p:nvPr/>
        </p:nvSpPr>
        <p:spPr>
          <a:xfrm rot="19825262">
            <a:off x="5837712" y="1372625"/>
            <a:ext cx="697375" cy="307777"/>
          </a:xfrm>
          <a:prstGeom prst="rect">
            <a:avLst/>
          </a:prstGeom>
          <a:noFill/>
          <a:scene3d>
            <a:camera prst="orthographicFront"/>
            <a:lightRig rig="threePt" dir="t"/>
          </a:scene3d>
          <a:sp3d>
            <a:bevelT/>
          </a:sp3d>
        </p:spPr>
        <p:txBody>
          <a:bodyPr wrap="square" rtlCol="0">
            <a:spAutoFit/>
          </a:bodyPr>
          <a:lstStyle/>
          <a:p>
            <a:r>
              <a:rPr lang="en-US" sz="1400" dirty="0"/>
              <a:t>950</a:t>
            </a:r>
            <a:endParaRPr lang="en-US" dirty="0"/>
          </a:p>
        </p:txBody>
      </p:sp>
      <p:sp>
        <p:nvSpPr>
          <p:cNvPr id="23" name="TextBox 22"/>
          <p:cNvSpPr txBox="1"/>
          <p:nvPr/>
        </p:nvSpPr>
        <p:spPr>
          <a:xfrm rot="19825262">
            <a:off x="6896892" y="1403105"/>
            <a:ext cx="697375" cy="307777"/>
          </a:xfrm>
          <a:prstGeom prst="rect">
            <a:avLst/>
          </a:prstGeom>
          <a:noFill/>
          <a:scene3d>
            <a:camera prst="orthographicFront"/>
            <a:lightRig rig="threePt" dir="t"/>
          </a:scene3d>
          <a:sp3d>
            <a:bevelT/>
          </a:sp3d>
        </p:spPr>
        <p:txBody>
          <a:bodyPr wrap="square" rtlCol="0">
            <a:spAutoFit/>
          </a:bodyPr>
          <a:lstStyle/>
          <a:p>
            <a:r>
              <a:rPr lang="en-US" sz="1400" dirty="0"/>
              <a:t>850</a:t>
            </a:r>
            <a:endParaRPr lang="en-US" dirty="0"/>
          </a:p>
        </p:txBody>
      </p:sp>
      <p:sp>
        <p:nvSpPr>
          <p:cNvPr id="24" name="TextBox 23"/>
          <p:cNvSpPr txBox="1"/>
          <p:nvPr/>
        </p:nvSpPr>
        <p:spPr>
          <a:xfrm rot="19825262">
            <a:off x="7887492" y="1380245"/>
            <a:ext cx="697375" cy="307777"/>
          </a:xfrm>
          <a:prstGeom prst="rect">
            <a:avLst/>
          </a:prstGeom>
          <a:noFill/>
          <a:scene3d>
            <a:camera prst="orthographicFront"/>
            <a:lightRig rig="threePt" dir="t"/>
          </a:scene3d>
          <a:sp3d>
            <a:bevelT/>
          </a:sp3d>
        </p:spPr>
        <p:txBody>
          <a:bodyPr wrap="square" rtlCol="0">
            <a:spAutoFit/>
          </a:bodyPr>
          <a:lstStyle/>
          <a:p>
            <a:r>
              <a:rPr lang="en-US" sz="1400" dirty="0"/>
              <a:t>750</a:t>
            </a:r>
            <a:endParaRPr lang="en-US" dirty="0"/>
          </a:p>
        </p:txBody>
      </p:sp>
      <p:sp>
        <p:nvSpPr>
          <p:cNvPr id="25" name="TextBox 24"/>
          <p:cNvSpPr txBox="1"/>
          <p:nvPr/>
        </p:nvSpPr>
        <p:spPr>
          <a:xfrm rot="19825262">
            <a:off x="8849693" y="1405697"/>
            <a:ext cx="697375" cy="307777"/>
          </a:xfrm>
          <a:prstGeom prst="rect">
            <a:avLst/>
          </a:prstGeom>
          <a:noFill/>
          <a:scene3d>
            <a:camera prst="orthographicFront"/>
            <a:lightRig rig="threePt" dir="t"/>
          </a:scene3d>
          <a:sp3d>
            <a:bevelT/>
          </a:sp3d>
        </p:spPr>
        <p:txBody>
          <a:bodyPr wrap="square" rtlCol="0">
            <a:spAutoFit/>
          </a:bodyPr>
          <a:lstStyle/>
          <a:p>
            <a:r>
              <a:rPr lang="en-US" sz="1400" dirty="0"/>
              <a:t>650</a:t>
            </a:r>
            <a:endParaRPr lang="en-US" dirty="0"/>
          </a:p>
        </p:txBody>
      </p:sp>
      <p:sp>
        <p:nvSpPr>
          <p:cNvPr id="26" name="TextBox 25"/>
          <p:cNvSpPr txBox="1"/>
          <p:nvPr/>
        </p:nvSpPr>
        <p:spPr>
          <a:xfrm rot="19825262">
            <a:off x="9832673" y="1375217"/>
            <a:ext cx="697375" cy="307777"/>
          </a:xfrm>
          <a:prstGeom prst="rect">
            <a:avLst/>
          </a:prstGeom>
          <a:noFill/>
          <a:scene3d>
            <a:camera prst="orthographicFront"/>
            <a:lightRig rig="threePt" dir="t"/>
          </a:scene3d>
          <a:sp3d>
            <a:bevelT/>
          </a:sp3d>
        </p:spPr>
        <p:txBody>
          <a:bodyPr wrap="square" rtlCol="0">
            <a:spAutoFit/>
          </a:bodyPr>
          <a:lstStyle/>
          <a:p>
            <a:r>
              <a:rPr lang="en-US" sz="1400" dirty="0"/>
              <a:t>550</a:t>
            </a:r>
            <a:endParaRPr lang="en-US" dirty="0"/>
          </a:p>
        </p:txBody>
      </p:sp>
      <p:sp>
        <p:nvSpPr>
          <p:cNvPr id="27" name="TextBox 26"/>
          <p:cNvSpPr txBox="1"/>
          <p:nvPr/>
        </p:nvSpPr>
        <p:spPr>
          <a:xfrm rot="19825262">
            <a:off x="10775472" y="1387865"/>
            <a:ext cx="697375" cy="307777"/>
          </a:xfrm>
          <a:prstGeom prst="rect">
            <a:avLst/>
          </a:prstGeom>
          <a:noFill/>
          <a:scene3d>
            <a:camera prst="orthographicFront"/>
            <a:lightRig rig="threePt" dir="t"/>
          </a:scene3d>
          <a:sp3d>
            <a:bevelT/>
          </a:sp3d>
        </p:spPr>
        <p:txBody>
          <a:bodyPr wrap="square" rtlCol="0">
            <a:spAutoFit/>
          </a:bodyPr>
          <a:lstStyle/>
          <a:p>
            <a:r>
              <a:rPr lang="en-US" sz="1400" dirty="0"/>
              <a:t>450</a:t>
            </a:r>
            <a:endParaRPr lang="en-US" dirty="0"/>
          </a:p>
        </p:txBody>
      </p:sp>
      <p:sp>
        <p:nvSpPr>
          <p:cNvPr id="29" name="TextBox 28"/>
          <p:cNvSpPr txBox="1"/>
          <p:nvPr/>
        </p:nvSpPr>
        <p:spPr>
          <a:xfrm rot="19825262">
            <a:off x="3337010" y="3529705"/>
            <a:ext cx="1719931" cy="369332"/>
          </a:xfrm>
          <a:prstGeom prst="rect">
            <a:avLst/>
          </a:prstGeom>
          <a:noFill/>
          <a:scene3d>
            <a:camera prst="orthographicFront"/>
            <a:lightRig rig="threePt" dir="t"/>
          </a:scene3d>
          <a:sp3d>
            <a:bevelT/>
          </a:sp3d>
        </p:spPr>
        <p:txBody>
          <a:bodyPr wrap="square" rtlCol="0">
            <a:spAutoFit/>
          </a:bodyPr>
          <a:lstStyle/>
          <a:p>
            <a:pPr algn="r"/>
            <a:r>
              <a:rPr lang="en-US" dirty="0"/>
              <a:t>King Saul 1062</a:t>
            </a:r>
          </a:p>
        </p:txBody>
      </p:sp>
      <p:sp>
        <p:nvSpPr>
          <p:cNvPr id="31" name="TextBox 30"/>
          <p:cNvSpPr txBox="1"/>
          <p:nvPr/>
        </p:nvSpPr>
        <p:spPr>
          <a:xfrm rot="19825262">
            <a:off x="3537914" y="3928861"/>
            <a:ext cx="1991865" cy="381000"/>
          </a:xfrm>
          <a:prstGeom prst="rect">
            <a:avLst/>
          </a:prstGeom>
          <a:noFill/>
          <a:scene3d>
            <a:camera prst="orthographicFront"/>
            <a:lightRig rig="threePt" dir="t"/>
          </a:scene3d>
          <a:sp3d>
            <a:bevelT/>
          </a:sp3d>
        </p:spPr>
        <p:txBody>
          <a:bodyPr wrap="square" rtlCol="0">
            <a:spAutoFit/>
          </a:bodyPr>
          <a:lstStyle/>
          <a:p>
            <a:pPr algn="r"/>
            <a:r>
              <a:rPr lang="en-US" dirty="0"/>
              <a:t>King David  1030</a:t>
            </a:r>
          </a:p>
        </p:txBody>
      </p:sp>
      <p:sp>
        <p:nvSpPr>
          <p:cNvPr id="33" name="TextBox 32"/>
          <p:cNvSpPr txBox="1"/>
          <p:nvPr/>
        </p:nvSpPr>
        <p:spPr>
          <a:xfrm rot="19825262">
            <a:off x="3449777" y="4400248"/>
            <a:ext cx="2245093" cy="381000"/>
          </a:xfrm>
          <a:prstGeom prst="rect">
            <a:avLst/>
          </a:prstGeom>
          <a:noFill/>
          <a:scene3d>
            <a:camera prst="orthographicFront"/>
            <a:lightRig rig="threePt" dir="t"/>
          </a:scene3d>
          <a:sp3d>
            <a:bevelT/>
          </a:sp3d>
        </p:spPr>
        <p:txBody>
          <a:bodyPr wrap="square" rtlCol="0">
            <a:spAutoFit/>
          </a:bodyPr>
          <a:lstStyle/>
          <a:p>
            <a:pPr algn="r"/>
            <a:r>
              <a:rPr lang="en-US" dirty="0"/>
              <a:t>King Solomon  1015</a:t>
            </a:r>
          </a:p>
        </p:txBody>
      </p:sp>
      <p:sp>
        <p:nvSpPr>
          <p:cNvPr id="39" name="TextBox 38"/>
          <p:cNvSpPr txBox="1"/>
          <p:nvPr/>
        </p:nvSpPr>
        <p:spPr>
          <a:xfrm rot="19825262">
            <a:off x="6478140" y="3805709"/>
            <a:ext cx="1407511" cy="369332"/>
          </a:xfrm>
          <a:prstGeom prst="rect">
            <a:avLst/>
          </a:prstGeom>
          <a:noFill/>
          <a:scene3d>
            <a:camera prst="orthographicFront"/>
            <a:lightRig rig="threePt" dir="t"/>
          </a:scene3d>
          <a:sp3d>
            <a:bevelT/>
          </a:sp3d>
        </p:spPr>
        <p:txBody>
          <a:bodyPr wrap="square" rtlCol="0">
            <a:spAutoFit/>
          </a:bodyPr>
          <a:lstStyle/>
          <a:p>
            <a:pPr algn="r"/>
            <a:r>
              <a:rPr lang="en-US" dirty="0"/>
              <a:t>Amos  787</a:t>
            </a:r>
          </a:p>
        </p:txBody>
      </p:sp>
      <p:sp>
        <p:nvSpPr>
          <p:cNvPr id="41" name="TextBox 40"/>
          <p:cNvSpPr txBox="1"/>
          <p:nvPr/>
        </p:nvSpPr>
        <p:spPr>
          <a:xfrm rot="19825262">
            <a:off x="6186648" y="4225101"/>
            <a:ext cx="1910874" cy="381000"/>
          </a:xfrm>
          <a:prstGeom prst="rect">
            <a:avLst/>
          </a:prstGeom>
          <a:noFill/>
          <a:scene3d>
            <a:camera prst="orthographicFront"/>
            <a:lightRig rig="threePt" dir="t"/>
          </a:scene3d>
          <a:sp3d>
            <a:bevelT/>
          </a:sp3d>
        </p:spPr>
        <p:txBody>
          <a:bodyPr wrap="square" rtlCol="0">
            <a:spAutoFit/>
          </a:bodyPr>
          <a:lstStyle/>
          <a:p>
            <a:pPr algn="r"/>
            <a:r>
              <a:rPr lang="en-US" dirty="0"/>
              <a:t>Hosea  785</a:t>
            </a:r>
          </a:p>
        </p:txBody>
      </p:sp>
      <p:sp>
        <p:nvSpPr>
          <p:cNvPr id="43" name="TextBox 42"/>
          <p:cNvSpPr txBox="1"/>
          <p:nvPr/>
        </p:nvSpPr>
        <p:spPr>
          <a:xfrm rot="19825262">
            <a:off x="6727747" y="4624271"/>
            <a:ext cx="1505949" cy="381000"/>
          </a:xfrm>
          <a:prstGeom prst="rect">
            <a:avLst/>
          </a:prstGeom>
          <a:noFill/>
          <a:scene3d>
            <a:camera prst="orthographicFront"/>
            <a:lightRig rig="threePt" dir="t"/>
          </a:scene3d>
          <a:sp3d>
            <a:bevelT/>
          </a:sp3d>
        </p:spPr>
        <p:txBody>
          <a:bodyPr wrap="square" rtlCol="0">
            <a:spAutoFit/>
          </a:bodyPr>
          <a:lstStyle/>
          <a:p>
            <a:pPr algn="r"/>
            <a:r>
              <a:rPr lang="en-US" dirty="0"/>
              <a:t>Isaiah  760</a:t>
            </a:r>
          </a:p>
        </p:txBody>
      </p:sp>
      <p:sp>
        <p:nvSpPr>
          <p:cNvPr id="45" name="TextBox 44"/>
          <p:cNvSpPr txBox="1"/>
          <p:nvPr/>
        </p:nvSpPr>
        <p:spPr>
          <a:xfrm rot="19825262">
            <a:off x="6607156" y="4839605"/>
            <a:ext cx="2069673" cy="381000"/>
          </a:xfrm>
          <a:prstGeom prst="rect">
            <a:avLst/>
          </a:prstGeom>
          <a:noFill/>
          <a:scene3d>
            <a:camera prst="orthographicFront"/>
            <a:lightRig rig="threePt" dir="t"/>
          </a:scene3d>
          <a:sp3d>
            <a:bevelT/>
          </a:sp3d>
        </p:spPr>
        <p:txBody>
          <a:bodyPr wrap="square" rtlCol="0">
            <a:spAutoFit/>
          </a:bodyPr>
          <a:lstStyle/>
          <a:p>
            <a:pPr algn="r"/>
            <a:r>
              <a:rPr lang="en-US" dirty="0"/>
              <a:t>Hezekiah  726</a:t>
            </a:r>
          </a:p>
        </p:txBody>
      </p:sp>
      <p:sp>
        <p:nvSpPr>
          <p:cNvPr id="47" name="TextBox 46"/>
          <p:cNvSpPr txBox="1"/>
          <p:nvPr/>
        </p:nvSpPr>
        <p:spPr>
          <a:xfrm rot="19825262">
            <a:off x="8146967" y="837956"/>
            <a:ext cx="1526250" cy="381000"/>
          </a:xfrm>
          <a:prstGeom prst="rect">
            <a:avLst/>
          </a:prstGeom>
          <a:noFill/>
          <a:scene3d>
            <a:camera prst="orthographicFront"/>
            <a:lightRig rig="threePt" dir="t"/>
          </a:scene3d>
          <a:sp3d>
            <a:bevelT/>
          </a:sp3d>
        </p:spPr>
        <p:txBody>
          <a:bodyPr wrap="square" rtlCol="0">
            <a:spAutoFit/>
          </a:bodyPr>
          <a:lstStyle/>
          <a:p>
            <a:pPr algn="r"/>
            <a:r>
              <a:rPr lang="en-US" b="1" dirty="0">
                <a:ln>
                  <a:solidFill>
                    <a:schemeClr val="tx1"/>
                  </a:solidFill>
                </a:ln>
                <a:solidFill>
                  <a:srgbClr val="ACDED8"/>
                </a:solidFill>
              </a:rPr>
              <a:t>701 Sundial</a:t>
            </a:r>
          </a:p>
        </p:txBody>
      </p:sp>
      <p:sp>
        <p:nvSpPr>
          <p:cNvPr id="49" name="TextBox 48"/>
          <p:cNvSpPr txBox="1"/>
          <p:nvPr/>
        </p:nvSpPr>
        <p:spPr>
          <a:xfrm rot="19825262">
            <a:off x="7052357" y="4948231"/>
            <a:ext cx="1892316" cy="381000"/>
          </a:xfrm>
          <a:prstGeom prst="rect">
            <a:avLst/>
          </a:prstGeom>
          <a:noFill/>
          <a:scene3d>
            <a:camera prst="orthographicFront"/>
            <a:lightRig rig="threePt" dir="t"/>
          </a:scene3d>
          <a:sp3d>
            <a:bevelT/>
          </a:sp3d>
        </p:spPr>
        <p:txBody>
          <a:bodyPr wrap="square" rtlCol="0">
            <a:spAutoFit/>
          </a:bodyPr>
          <a:lstStyle/>
          <a:p>
            <a:pPr algn="r"/>
            <a:r>
              <a:rPr lang="en-US" dirty="0"/>
              <a:t>Isaiah  698</a:t>
            </a:r>
          </a:p>
        </p:txBody>
      </p:sp>
      <p:sp>
        <p:nvSpPr>
          <p:cNvPr id="51" name="TextBox 50"/>
          <p:cNvSpPr txBox="1"/>
          <p:nvPr/>
        </p:nvSpPr>
        <p:spPr>
          <a:xfrm rot="19825262">
            <a:off x="8392981" y="4155870"/>
            <a:ext cx="1586363" cy="369332"/>
          </a:xfrm>
          <a:prstGeom prst="rect">
            <a:avLst/>
          </a:prstGeom>
          <a:noFill/>
          <a:scene3d>
            <a:camera prst="orthographicFront"/>
            <a:lightRig rig="threePt" dir="t"/>
          </a:scene3d>
          <a:sp3d>
            <a:bevelT/>
          </a:sp3d>
        </p:spPr>
        <p:txBody>
          <a:bodyPr wrap="square" rtlCol="0">
            <a:spAutoFit/>
          </a:bodyPr>
          <a:lstStyle/>
          <a:p>
            <a:pPr algn="r"/>
            <a:r>
              <a:rPr lang="en-US" dirty="0"/>
              <a:t>Ezekiel  574</a:t>
            </a:r>
          </a:p>
        </p:txBody>
      </p:sp>
      <p:sp>
        <p:nvSpPr>
          <p:cNvPr id="53" name="TextBox 52"/>
          <p:cNvSpPr txBox="1"/>
          <p:nvPr/>
        </p:nvSpPr>
        <p:spPr>
          <a:xfrm rot="19825262">
            <a:off x="8740776" y="4377928"/>
            <a:ext cx="1784172" cy="381000"/>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pPr algn="r"/>
            <a:r>
              <a:rPr lang="en-US" b="1" dirty="0" err="1">
                <a:solidFill>
                  <a:srgbClr val="00B050"/>
                </a:solidFill>
              </a:rPr>
              <a:t>Zerubbabel</a:t>
            </a:r>
            <a:r>
              <a:rPr lang="en-US" b="1" dirty="0">
                <a:solidFill>
                  <a:srgbClr val="00B050"/>
                </a:solidFill>
              </a:rPr>
              <a:t>  536</a:t>
            </a:r>
          </a:p>
        </p:txBody>
      </p:sp>
      <p:sp>
        <p:nvSpPr>
          <p:cNvPr id="57" name="TextBox 56"/>
          <p:cNvSpPr txBox="1"/>
          <p:nvPr/>
        </p:nvSpPr>
        <p:spPr>
          <a:xfrm rot="19825262">
            <a:off x="7994394" y="543293"/>
            <a:ext cx="1500295" cy="369332"/>
          </a:xfrm>
          <a:prstGeom prst="rect">
            <a:avLst/>
          </a:prstGeom>
          <a:noFill/>
          <a:scene3d>
            <a:camera prst="orthographicFront"/>
            <a:lightRig rig="threePt" dir="t"/>
          </a:scene3d>
          <a:sp3d>
            <a:bevelT/>
          </a:sp3d>
        </p:spPr>
        <p:txBody>
          <a:bodyPr wrap="square" rtlCol="0">
            <a:spAutoFit/>
          </a:bodyPr>
          <a:lstStyle/>
          <a:p>
            <a:pPr algn="r"/>
            <a:r>
              <a:rPr lang="en-US" b="1" dirty="0">
                <a:ln>
                  <a:solidFill>
                    <a:schemeClr val="tx1"/>
                  </a:solidFill>
                </a:ln>
                <a:solidFill>
                  <a:srgbClr val="FFC000"/>
                </a:solidFill>
              </a:rPr>
              <a:t>721</a:t>
            </a:r>
            <a:r>
              <a:rPr lang="en-US" b="1" dirty="0">
                <a:solidFill>
                  <a:srgbClr val="FFC000"/>
                </a:solidFill>
              </a:rPr>
              <a:t> </a:t>
            </a:r>
            <a:r>
              <a:rPr lang="en-US" b="1" dirty="0">
                <a:ln>
                  <a:solidFill>
                    <a:schemeClr val="tx1"/>
                  </a:solidFill>
                </a:ln>
                <a:solidFill>
                  <a:srgbClr val="FFC000"/>
                </a:solidFill>
              </a:rPr>
              <a:t>Assyria</a:t>
            </a:r>
          </a:p>
        </p:txBody>
      </p:sp>
      <p:sp>
        <p:nvSpPr>
          <p:cNvPr id="59" name="TextBox 58"/>
          <p:cNvSpPr txBox="1"/>
          <p:nvPr/>
        </p:nvSpPr>
        <p:spPr>
          <a:xfrm rot="19825262">
            <a:off x="9274345" y="486021"/>
            <a:ext cx="1453064" cy="369332"/>
          </a:xfrm>
          <a:prstGeom prst="rect">
            <a:avLst/>
          </a:prstGeom>
          <a:noFill/>
          <a:scene3d>
            <a:camera prst="orthographicFront"/>
            <a:lightRig rig="threePt" dir="t"/>
          </a:scene3d>
          <a:sp3d>
            <a:bevelT/>
          </a:sp3d>
        </p:spPr>
        <p:txBody>
          <a:bodyPr wrap="square" rtlCol="0">
            <a:spAutoFit/>
          </a:bodyPr>
          <a:lstStyle/>
          <a:p>
            <a:pPr algn="r"/>
            <a:r>
              <a:rPr lang="en-US" b="1" dirty="0">
                <a:ln>
                  <a:solidFill>
                    <a:schemeClr val="tx1"/>
                  </a:solidFill>
                </a:ln>
                <a:solidFill>
                  <a:srgbClr val="FFC000"/>
                </a:solidFill>
              </a:rPr>
              <a:t>606</a:t>
            </a:r>
            <a:r>
              <a:rPr lang="en-US" b="1" dirty="0">
                <a:solidFill>
                  <a:srgbClr val="FFC000"/>
                </a:solidFill>
              </a:rPr>
              <a:t> </a:t>
            </a:r>
            <a:r>
              <a:rPr lang="en-US" b="1" dirty="0">
                <a:ln>
                  <a:solidFill>
                    <a:schemeClr val="tx1"/>
                  </a:solidFill>
                </a:ln>
                <a:solidFill>
                  <a:srgbClr val="FFC000"/>
                </a:solidFill>
              </a:rPr>
              <a:t>Babylon</a:t>
            </a:r>
          </a:p>
        </p:txBody>
      </p:sp>
      <p:sp>
        <p:nvSpPr>
          <p:cNvPr id="34" name="Rectangle 33"/>
          <p:cNvSpPr/>
          <p:nvPr/>
        </p:nvSpPr>
        <p:spPr>
          <a:xfrm>
            <a:off x="228600" y="2286000"/>
            <a:ext cx="45720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800600" y="2286000"/>
            <a:ext cx="4572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V="1">
            <a:off x="4800600" y="2286000"/>
            <a:ext cx="0" cy="9906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rot="19825262">
            <a:off x="3653906" y="4717849"/>
            <a:ext cx="2193833" cy="381000"/>
          </a:xfrm>
          <a:prstGeom prst="rect">
            <a:avLst/>
          </a:prstGeom>
          <a:noFill/>
          <a:scene3d>
            <a:camera prst="orthographicFront"/>
            <a:lightRig rig="threePt" dir="t"/>
          </a:scene3d>
          <a:sp3d>
            <a:bevelT/>
          </a:sp3d>
        </p:spPr>
        <p:txBody>
          <a:bodyPr wrap="square" rtlCol="0">
            <a:spAutoFit/>
          </a:bodyPr>
          <a:lstStyle/>
          <a:p>
            <a:pPr algn="r"/>
            <a:r>
              <a:rPr lang="en-US" dirty="0"/>
              <a:t>King Solomon  1004</a:t>
            </a:r>
          </a:p>
        </p:txBody>
      </p:sp>
      <p:sp>
        <p:nvSpPr>
          <p:cNvPr id="70" name="Rectangle 69"/>
          <p:cNvSpPr/>
          <p:nvPr/>
        </p:nvSpPr>
        <p:spPr>
          <a:xfrm>
            <a:off x="5257800" y="2286000"/>
            <a:ext cx="1524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410200" y="2286000"/>
            <a:ext cx="1524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V="1">
            <a:off x="5410200" y="2286000"/>
            <a:ext cx="0" cy="172593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25780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2" name="Title 1"/>
          <p:cNvSpPr>
            <a:spLocks noGrp="1"/>
          </p:cNvSpPr>
          <p:nvPr>
            <p:ph type="ctrTitle"/>
          </p:nvPr>
        </p:nvSpPr>
        <p:spPr>
          <a:xfrm>
            <a:off x="1447801" y="115097"/>
            <a:ext cx="6437290" cy="1320633"/>
          </a:xfrm>
        </p:spPr>
        <p:txBody>
          <a:bodyPr>
            <a:normAutofit fontScale="90000"/>
            <a:scene3d>
              <a:camera prst="orthographicFront"/>
              <a:lightRig rig="threePt" dir="t"/>
            </a:scene3d>
            <a:sp3d extrusionH="57150">
              <a:bevelT h="25400" prst="softRound"/>
            </a:sp3d>
          </a:bodyPr>
          <a:lstStyle/>
          <a:p>
            <a:r>
              <a:rPr lang="en-US" cap="none" dirty="0" err="1">
                <a:ln>
                  <a:solidFill>
                    <a:srgbClr val="FFC1C1"/>
                  </a:solidFill>
                </a:ln>
                <a:solidFill>
                  <a:srgbClr val="00B050"/>
                </a:solidFill>
                <a:latin typeface="Matura MT Script Capitals" pitchFamily="66" charset="0"/>
              </a:rPr>
              <a:t>Zerubbabel</a:t>
            </a:r>
            <a:r>
              <a:rPr lang="en-US" cap="none" dirty="0">
                <a:ln>
                  <a:solidFill>
                    <a:srgbClr val="FFC1C1"/>
                  </a:solidFill>
                </a:ln>
                <a:solidFill>
                  <a:srgbClr val="00B050"/>
                </a:solidFill>
                <a:latin typeface="Matura MT Script Capitals" pitchFamily="66" charset="0"/>
              </a:rPr>
              <a:t> &amp; Ezra</a:t>
            </a:r>
            <a:br>
              <a:rPr lang="en-US" cap="none" dirty="0">
                <a:ln>
                  <a:solidFill>
                    <a:srgbClr val="FFC1C1"/>
                  </a:solidFill>
                </a:ln>
                <a:solidFill>
                  <a:srgbClr val="00B050"/>
                </a:solidFill>
                <a:latin typeface="Matura MT Script Capitals" pitchFamily="66" charset="0"/>
              </a:rPr>
            </a:br>
            <a:r>
              <a:rPr lang="en-US" cap="none" dirty="0">
                <a:ln>
                  <a:solidFill>
                    <a:srgbClr val="FFC1C1"/>
                  </a:solidFill>
                </a:ln>
                <a:solidFill>
                  <a:srgbClr val="00B050"/>
                </a:solidFill>
                <a:latin typeface="Matura MT Script Capitals" pitchFamily="66" charset="0"/>
              </a:rPr>
              <a:t>      </a:t>
            </a:r>
            <a:r>
              <a:rPr lang="en-US" sz="3200" cap="none" dirty="0">
                <a:ln>
                  <a:solidFill>
                    <a:srgbClr val="FFC1C1"/>
                  </a:solidFill>
                </a:ln>
                <a:solidFill>
                  <a:srgbClr val="00B050"/>
                </a:solidFill>
                <a:latin typeface="Matura MT Script Capitals" pitchFamily="66" charset="0"/>
              </a:rPr>
              <a:t>(1</a:t>
            </a:r>
            <a:r>
              <a:rPr lang="en-US" sz="3200" cap="none" baseline="30000" dirty="0">
                <a:ln>
                  <a:solidFill>
                    <a:srgbClr val="FFC1C1"/>
                  </a:solidFill>
                </a:ln>
                <a:solidFill>
                  <a:srgbClr val="00B050"/>
                </a:solidFill>
                <a:latin typeface="Matura MT Script Capitals" pitchFamily="66" charset="0"/>
              </a:rPr>
              <a:t>st</a:t>
            </a:r>
            <a:r>
              <a:rPr lang="en-US" sz="3200" cap="none" dirty="0">
                <a:ln>
                  <a:solidFill>
                    <a:srgbClr val="FFC1C1"/>
                  </a:solidFill>
                </a:ln>
                <a:solidFill>
                  <a:srgbClr val="00B050"/>
                </a:solidFill>
                <a:latin typeface="Matura MT Script Capitals" pitchFamily="66" charset="0"/>
              </a:rPr>
              <a:t> &amp; 2</a:t>
            </a:r>
            <a:r>
              <a:rPr lang="en-US" sz="3200" cap="none" baseline="30000" dirty="0">
                <a:ln>
                  <a:solidFill>
                    <a:srgbClr val="FFC1C1"/>
                  </a:solidFill>
                </a:ln>
                <a:solidFill>
                  <a:srgbClr val="00B050"/>
                </a:solidFill>
                <a:latin typeface="Matura MT Script Capitals" pitchFamily="66" charset="0"/>
              </a:rPr>
              <a:t>nd</a:t>
            </a:r>
            <a:r>
              <a:rPr lang="en-US" sz="3200" cap="none" dirty="0">
                <a:ln>
                  <a:solidFill>
                    <a:srgbClr val="FFC1C1"/>
                  </a:solidFill>
                </a:ln>
                <a:solidFill>
                  <a:srgbClr val="00B050"/>
                </a:solidFill>
                <a:latin typeface="Matura MT Script Capitals" pitchFamily="66" charset="0"/>
              </a:rPr>
              <a:t> Return of Exiles)</a:t>
            </a:r>
            <a:r>
              <a:rPr lang="en-US" sz="3200" cap="none" dirty="0">
                <a:ln>
                  <a:solidFill>
                    <a:srgbClr val="FFC1C1"/>
                  </a:solidFill>
                </a:ln>
                <a:solidFill>
                  <a:srgbClr val="0070C0"/>
                </a:solidFill>
                <a:latin typeface="Matura MT Script Capitals" pitchFamily="66" charset="0"/>
              </a:rPr>
              <a:t>  </a:t>
            </a:r>
            <a:endParaRPr lang="en-US" dirty="0">
              <a:ln>
                <a:solidFill>
                  <a:srgbClr val="FFC1C1"/>
                </a:solidFill>
              </a:ln>
              <a:solidFill>
                <a:srgbClr val="0070C0"/>
              </a:solidFill>
              <a:latin typeface="Matura MT Script Capitals" pitchFamily="66" charset="0"/>
            </a:endParaRPr>
          </a:p>
        </p:txBody>
      </p:sp>
      <p:sp>
        <p:nvSpPr>
          <p:cNvPr id="73" name="Rectangle 72"/>
          <p:cNvSpPr/>
          <p:nvPr/>
        </p:nvSpPr>
        <p:spPr>
          <a:xfrm>
            <a:off x="3020352" y="6019800"/>
            <a:ext cx="9232608" cy="707886"/>
          </a:xfrm>
          <a:prstGeom prst="rect">
            <a:avLst/>
          </a:prstGeom>
          <a:noFill/>
        </p:spPr>
        <p:txBody>
          <a:bodyPr wrap="square" lIns="91440" tIns="45720" rIns="91440" bIns="45720">
            <a:spAutoFit/>
          </a:bodyPr>
          <a:lstStyle/>
          <a:p>
            <a:pPr algn="ctr"/>
            <a:r>
              <a:rPr lang="en-US" sz="4000" b="1" cap="none" spc="0" dirty="0">
                <a:ln w="1905"/>
                <a:solidFill>
                  <a:schemeClr val="accent2">
                    <a:lumMod val="20000"/>
                    <a:lumOff val="80000"/>
                  </a:schemeClr>
                </a:solidFill>
                <a:effectLst>
                  <a:innerShdw blurRad="69850" dist="43180" dir="5400000">
                    <a:srgbClr val="000000">
                      <a:alpha val="65000"/>
                    </a:srgbClr>
                  </a:innerShdw>
                </a:effectLst>
              </a:rPr>
              <a:t>Moses </a:t>
            </a:r>
            <a:r>
              <a:rPr lang="en-US" sz="3200" b="1" cap="none" spc="0" dirty="0">
                <a:ln w="1905"/>
                <a:solidFill>
                  <a:schemeClr val="accent2">
                    <a:lumMod val="20000"/>
                    <a:lumOff val="80000"/>
                  </a:schemeClr>
                </a:solidFill>
                <a:effectLst>
                  <a:innerShdw blurRad="69850" dist="43180" dir="5400000">
                    <a:srgbClr val="000000">
                      <a:alpha val="65000"/>
                    </a:srgbClr>
                  </a:innerShdw>
                </a:effectLst>
              </a:rPr>
              <a:t>to</a:t>
            </a:r>
            <a:r>
              <a:rPr lang="en-US" sz="4000" b="1" cap="none" spc="0" dirty="0">
                <a:ln w="1905"/>
                <a:solidFill>
                  <a:schemeClr val="accent2">
                    <a:lumMod val="20000"/>
                    <a:lumOff val="80000"/>
                  </a:schemeClr>
                </a:solidFill>
                <a:effectLst>
                  <a:innerShdw blurRad="69850" dist="43180" dir="5400000">
                    <a:srgbClr val="000000">
                      <a:alpha val="65000"/>
                    </a:srgbClr>
                  </a:innerShdw>
                </a:effectLst>
              </a:rPr>
              <a:t> </a:t>
            </a:r>
            <a:r>
              <a:rPr lang="en-US" sz="4000" b="1" cap="none" spc="0" dirty="0" err="1">
                <a:ln w="1905"/>
                <a:solidFill>
                  <a:schemeClr val="accent2">
                    <a:lumMod val="20000"/>
                    <a:lumOff val="80000"/>
                  </a:schemeClr>
                </a:solidFill>
                <a:effectLst>
                  <a:innerShdw blurRad="69850" dist="43180" dir="5400000">
                    <a:srgbClr val="000000">
                      <a:alpha val="65000"/>
                    </a:srgbClr>
                  </a:innerShdw>
                </a:effectLst>
              </a:rPr>
              <a:t>Zerubbabel</a:t>
            </a:r>
            <a:r>
              <a:rPr lang="en-US" sz="4000" b="1" cap="none" spc="0" dirty="0">
                <a:ln w="1905"/>
                <a:solidFill>
                  <a:schemeClr val="accent2">
                    <a:lumMod val="20000"/>
                    <a:lumOff val="80000"/>
                  </a:schemeClr>
                </a:solidFill>
                <a:effectLst>
                  <a:innerShdw blurRad="69850" dist="43180" dir="5400000">
                    <a:srgbClr val="000000">
                      <a:alpha val="65000"/>
                    </a:srgbClr>
                  </a:innerShdw>
                </a:effectLst>
              </a:rPr>
              <a:t>/Ezra~ </a:t>
            </a:r>
            <a:r>
              <a:rPr lang="en-US" sz="4000" b="1" cap="none" spc="0" dirty="0">
                <a:ln w="1905"/>
                <a:solidFill>
                  <a:srgbClr val="CCFF33"/>
                </a:solidFill>
                <a:effectLst>
                  <a:innerShdw blurRad="69850" dist="43180" dir="5400000">
                    <a:srgbClr val="000000">
                      <a:alpha val="65000"/>
                    </a:srgbClr>
                  </a:innerShdw>
                </a:effectLst>
              </a:rPr>
              <a:t>915-995 Years</a:t>
            </a:r>
          </a:p>
        </p:txBody>
      </p:sp>
      <p:sp>
        <p:nvSpPr>
          <p:cNvPr id="74" name="Rectangle 73"/>
          <p:cNvSpPr/>
          <p:nvPr/>
        </p:nvSpPr>
        <p:spPr>
          <a:xfrm>
            <a:off x="314118" y="2968063"/>
            <a:ext cx="2946640"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r>
              <a:rPr lang="en-US" sz="4000" b="1" cap="none" spc="150" dirty="0">
                <a:ln w="11430"/>
                <a:solidFill>
                  <a:srgbClr val="0070C0"/>
                </a:solidFill>
                <a:effectLst>
                  <a:outerShdw blurRad="25400" algn="tl" rotWithShape="0">
                    <a:srgbClr val="000000">
                      <a:alpha val="43000"/>
                    </a:srgbClr>
                  </a:outerShdw>
                </a:effectLst>
              </a:rPr>
              <a:t>19)  Ezra 3:5</a:t>
            </a:r>
          </a:p>
        </p:txBody>
      </p:sp>
      <p:sp>
        <p:nvSpPr>
          <p:cNvPr id="75" name="TextBox 74"/>
          <p:cNvSpPr txBox="1"/>
          <p:nvPr/>
        </p:nvSpPr>
        <p:spPr>
          <a:xfrm rot="19825262">
            <a:off x="5043394" y="3887295"/>
            <a:ext cx="1761708" cy="381000"/>
          </a:xfrm>
          <a:prstGeom prst="rect">
            <a:avLst/>
          </a:prstGeom>
          <a:noFill/>
          <a:scene3d>
            <a:camera prst="orthographicFront"/>
            <a:lightRig rig="threePt" dir="t"/>
          </a:scene3d>
          <a:sp3d>
            <a:bevelT/>
          </a:sp3d>
        </p:spPr>
        <p:txBody>
          <a:bodyPr wrap="square" rtlCol="0">
            <a:spAutoFit/>
          </a:bodyPr>
          <a:lstStyle/>
          <a:p>
            <a:pPr algn="r"/>
            <a:r>
              <a:rPr lang="en-US" dirty="0"/>
              <a:t>Elisha  895</a:t>
            </a:r>
          </a:p>
        </p:txBody>
      </p:sp>
      <p:sp>
        <p:nvSpPr>
          <p:cNvPr id="76" name="Rectangle 75"/>
          <p:cNvSpPr/>
          <p:nvPr/>
        </p:nvSpPr>
        <p:spPr>
          <a:xfrm>
            <a:off x="5562600" y="2286000"/>
            <a:ext cx="985520" cy="452094"/>
          </a:xfrm>
          <a:prstGeom prst="rect">
            <a:avLst/>
          </a:prstGeom>
          <a:solidFill>
            <a:srgbClr val="B83D68"/>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p:cNvCxnSpPr/>
          <p:nvPr/>
        </p:nvCxnSpPr>
        <p:spPr>
          <a:xfrm flipV="1">
            <a:off x="5562600" y="2286000"/>
            <a:ext cx="0" cy="20574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6553199" y="2286000"/>
            <a:ext cx="1109413"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flipV="1">
            <a:off x="654812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7677150" y="2286000"/>
            <a:ext cx="1524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7848600" y="2286000"/>
            <a:ext cx="1270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8001000" y="2286000"/>
            <a:ext cx="39624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8686799" y="2286000"/>
            <a:ext cx="1034239"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Arrow Connector 49"/>
          <p:cNvCxnSpPr/>
          <p:nvPr/>
        </p:nvCxnSpPr>
        <p:spPr>
          <a:xfrm flipV="1">
            <a:off x="9731248" y="2286000"/>
            <a:ext cx="0" cy="16331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9530539" y="1104901"/>
            <a:ext cx="0" cy="1845296"/>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9760584" y="2286000"/>
            <a:ext cx="516256" cy="452094"/>
          </a:xfrm>
          <a:prstGeom prst="rect">
            <a:avLst/>
          </a:prstGeom>
          <a:solidFill>
            <a:srgbClr val="CCFF33"/>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152400" y="115097"/>
            <a:ext cx="1132820" cy="1561303"/>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84" name="Picture 83" descr="C:\Users\Rae\Desktop\isaiah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255977" y="20187"/>
            <a:ext cx="1049823" cy="1415543"/>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sp>
        <p:nvSpPr>
          <p:cNvPr id="85" name="Rectangle 84"/>
          <p:cNvSpPr/>
          <p:nvPr/>
        </p:nvSpPr>
        <p:spPr>
          <a:xfrm>
            <a:off x="8407399" y="2286000"/>
            <a:ext cx="172721" cy="452094"/>
          </a:xfrm>
          <a:prstGeom prst="rect">
            <a:avLst/>
          </a:prstGeom>
          <a:solidFill>
            <a:srgbClr val="CCFF33"/>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8599424" y="2286000"/>
            <a:ext cx="77216"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p:nvPr/>
        </p:nvCxnSpPr>
        <p:spPr>
          <a:xfrm flipV="1">
            <a:off x="8465820" y="1104900"/>
            <a:ext cx="0" cy="1863163"/>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8676640" y="2286000"/>
            <a:ext cx="0" cy="2355876"/>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8460740" y="3124200"/>
            <a:ext cx="1597660" cy="369332"/>
          </a:xfrm>
          <a:prstGeom prst="rect">
            <a:avLst/>
          </a:prstGeom>
          <a:solidFill>
            <a:schemeClr val="accent4">
              <a:lumMod val="75000"/>
            </a:schemeClr>
          </a:solidFill>
          <a:scene3d>
            <a:camera prst="orthographicFront"/>
            <a:lightRig rig="threePt" dir="t"/>
          </a:scene3d>
          <a:sp3d>
            <a:bevelT w="152400" h="50800" prst="softRound"/>
          </a:sp3d>
        </p:spPr>
        <p:txBody>
          <a:bodyPr wrap="square" rtlCol="0">
            <a:spAutoFit/>
          </a:bodyPr>
          <a:lstStyle/>
          <a:p>
            <a:pPr algn="r"/>
            <a:r>
              <a:rPr lang="en-US" b="1" dirty="0">
                <a:solidFill>
                  <a:srgbClr val="7030A0"/>
                </a:solidFill>
              </a:rPr>
              <a:t>Hezekiah  701</a:t>
            </a:r>
          </a:p>
        </p:txBody>
      </p:sp>
      <p:cxnSp>
        <p:nvCxnSpPr>
          <p:cNvPr id="46" name="Straight Arrow Connector 45"/>
          <p:cNvCxnSpPr/>
          <p:nvPr/>
        </p:nvCxnSpPr>
        <p:spPr>
          <a:xfrm flipV="1">
            <a:off x="8580120" y="1414133"/>
            <a:ext cx="0" cy="1757671"/>
          </a:xfrm>
          <a:prstGeom prst="straightConnector1">
            <a:avLst/>
          </a:prstGeom>
          <a:ln w="38100">
            <a:solidFill>
              <a:srgbClr val="FFC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10307320" y="2286000"/>
            <a:ext cx="58928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10916920" y="2294877"/>
            <a:ext cx="103632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10307320" y="2286000"/>
            <a:ext cx="58928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rot="19825262">
            <a:off x="10180995" y="4275716"/>
            <a:ext cx="1072452" cy="381000"/>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pPr algn="r"/>
            <a:r>
              <a:rPr lang="en-US" b="1" dirty="0">
                <a:solidFill>
                  <a:srgbClr val="00B050"/>
                </a:solidFill>
              </a:rPr>
              <a:t>Ezra  458</a:t>
            </a:r>
          </a:p>
        </p:txBody>
      </p:sp>
      <p:cxnSp>
        <p:nvCxnSpPr>
          <p:cNvPr id="52" name="Straight Arrow Connector 51"/>
          <p:cNvCxnSpPr/>
          <p:nvPr/>
        </p:nvCxnSpPr>
        <p:spPr>
          <a:xfrm flipV="1">
            <a:off x="10292080" y="2274570"/>
            <a:ext cx="0" cy="18236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7975600" y="2286000"/>
            <a:ext cx="0" cy="21336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7823200" y="2286000"/>
            <a:ext cx="0" cy="16331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767080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8386607" y="2286000"/>
            <a:ext cx="0" cy="2203476"/>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10896600" y="2286000"/>
            <a:ext cx="0" cy="18236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55899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t="-15000" b="-15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83</a:t>
            </a:fld>
            <a:endParaRPr lang="en-US"/>
          </a:p>
        </p:txBody>
      </p:sp>
      <p:sp>
        <p:nvSpPr>
          <p:cNvPr id="10" name="Title 1"/>
          <p:cNvSpPr txBox="1">
            <a:spLocks/>
          </p:cNvSpPr>
          <p:nvPr/>
        </p:nvSpPr>
        <p:spPr>
          <a:xfrm>
            <a:off x="304800" y="228600"/>
            <a:ext cx="12192000" cy="869950"/>
          </a:xfrm>
          <a:prstGeom prst="rect">
            <a:avLst/>
          </a:prstGeom>
        </p:spPr>
        <p:txBody>
          <a:bodyPr vert="horz"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b="1" dirty="0">
                <a:ln w="11430"/>
                <a:solidFill>
                  <a:schemeClr val="accent2">
                    <a:lumMod val="50000"/>
                  </a:schemeClr>
                </a:solidFill>
                <a:effectLst>
                  <a:outerShdw blurRad="50800" dist="39000" dir="5460000" algn="tl">
                    <a:srgbClr val="000000">
                      <a:alpha val="38000"/>
                    </a:srgbClr>
                  </a:outerShdw>
                </a:effectLst>
              </a:rPr>
              <a:t>538-516</a:t>
            </a:r>
            <a:r>
              <a:rPr lang="en-US" sz="4300" b="1" dirty="0">
                <a:ln w="11430"/>
                <a:solidFill>
                  <a:schemeClr val="accent2">
                    <a:lumMod val="50000"/>
                  </a:schemeClr>
                </a:solidFill>
                <a:effectLst>
                  <a:outerShdw blurRad="50800" dist="39000" dir="5460000" algn="tl">
                    <a:srgbClr val="000000">
                      <a:alpha val="38000"/>
                    </a:srgbClr>
                  </a:outerShdw>
                </a:effectLst>
              </a:rPr>
              <a:t> BC   </a:t>
            </a:r>
            <a:r>
              <a:rPr lang="en-US" b="1" dirty="0" err="1">
                <a:ln w="11430"/>
                <a:solidFill>
                  <a:srgbClr val="00B050"/>
                </a:solidFill>
                <a:effectLst>
                  <a:outerShdw blurRad="50800" dist="39000" dir="5460000" algn="tl">
                    <a:srgbClr val="000000">
                      <a:alpha val="38000"/>
                    </a:srgbClr>
                  </a:outerShdw>
                </a:effectLst>
              </a:rPr>
              <a:t>Zerubbabel</a:t>
            </a:r>
            <a:r>
              <a:rPr lang="en-US" sz="4300" b="1" dirty="0">
                <a:ln w="11430"/>
                <a:solidFill>
                  <a:srgbClr val="7030A0"/>
                </a:solidFill>
                <a:effectLst>
                  <a:outerShdw blurRad="50800" dist="39000" dir="5460000" algn="tl">
                    <a:srgbClr val="000000">
                      <a:alpha val="38000"/>
                    </a:srgbClr>
                  </a:outerShdw>
                </a:effectLst>
              </a:rPr>
              <a:t>  </a:t>
            </a:r>
            <a:r>
              <a:rPr lang="en-US" sz="3200" b="1" dirty="0">
                <a:ln w="11430"/>
                <a:solidFill>
                  <a:srgbClr val="0070C0"/>
                </a:solidFill>
                <a:effectLst>
                  <a:outerShdw blurRad="50800" dist="39000" dir="5460000" algn="tl">
                    <a:srgbClr val="000000">
                      <a:alpha val="38000"/>
                    </a:srgbClr>
                  </a:outerShdw>
                </a:effectLst>
              </a:rPr>
              <a:t>(1</a:t>
            </a:r>
            <a:r>
              <a:rPr lang="en-US" sz="3200" b="1" baseline="30000" dirty="0">
                <a:ln w="11430"/>
                <a:solidFill>
                  <a:srgbClr val="0070C0"/>
                </a:solidFill>
                <a:effectLst>
                  <a:outerShdw blurRad="50800" dist="39000" dir="5460000" algn="tl">
                    <a:srgbClr val="000000">
                      <a:alpha val="38000"/>
                    </a:srgbClr>
                  </a:outerShdw>
                </a:effectLst>
              </a:rPr>
              <a:t>st</a:t>
            </a:r>
            <a:r>
              <a:rPr lang="en-US" sz="3200" b="1" dirty="0">
                <a:ln w="11430"/>
                <a:solidFill>
                  <a:srgbClr val="0070C0"/>
                </a:solidFill>
                <a:effectLst>
                  <a:outerShdw blurRad="50800" dist="39000" dir="5460000" algn="tl">
                    <a:srgbClr val="000000">
                      <a:alpha val="38000"/>
                    </a:srgbClr>
                  </a:outerShdw>
                </a:effectLst>
              </a:rPr>
              <a:t> Return of Babylonian Exiles)</a:t>
            </a:r>
          </a:p>
        </p:txBody>
      </p:sp>
      <p:sp>
        <p:nvSpPr>
          <p:cNvPr id="11" name="Content Placeholder 2"/>
          <p:cNvSpPr txBox="1">
            <a:spLocks/>
          </p:cNvSpPr>
          <p:nvPr/>
        </p:nvSpPr>
        <p:spPr>
          <a:xfrm>
            <a:off x="1828800" y="1524000"/>
            <a:ext cx="10287000" cy="1320640"/>
          </a:xfrm>
          <a:prstGeom prst="rect">
            <a:avLst/>
          </a:prstGeom>
        </p:spPr>
        <p:txBody>
          <a:bodyPr vert="horz">
            <a:normAutofit fontScale="92500"/>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134000"/>
              </a:lnSpc>
              <a:buNone/>
            </a:pPr>
            <a:r>
              <a:rPr lang="en-US" b="1" dirty="0">
                <a:solidFill>
                  <a:srgbClr val="0070C0"/>
                </a:solidFill>
              </a:rPr>
              <a:t>Chapters 1-6 record the history of </a:t>
            </a:r>
            <a:r>
              <a:rPr lang="en-US" b="1" dirty="0" err="1">
                <a:solidFill>
                  <a:srgbClr val="0070C0"/>
                </a:solidFill>
              </a:rPr>
              <a:t>Zerubbabel</a:t>
            </a:r>
            <a:r>
              <a:rPr lang="en-US" b="1" dirty="0">
                <a:solidFill>
                  <a:srgbClr val="0070C0"/>
                </a:solidFill>
              </a:rPr>
              <a:t> </a:t>
            </a:r>
            <a:br>
              <a:rPr lang="en-US" b="1" dirty="0">
                <a:solidFill>
                  <a:srgbClr val="0070C0"/>
                </a:solidFill>
              </a:rPr>
            </a:br>
            <a:r>
              <a:rPr lang="en-US" b="1" dirty="0">
                <a:solidFill>
                  <a:srgbClr val="76003B"/>
                </a:solidFill>
              </a:rPr>
              <a:t>80 years before Ezra arrives with the 2</a:t>
            </a:r>
            <a:r>
              <a:rPr lang="en-US" b="1" baseline="30000" dirty="0">
                <a:solidFill>
                  <a:srgbClr val="76003B"/>
                </a:solidFill>
              </a:rPr>
              <a:t>nd</a:t>
            </a:r>
            <a:r>
              <a:rPr lang="en-US" b="1" dirty="0">
                <a:solidFill>
                  <a:srgbClr val="76003B"/>
                </a:solidFill>
              </a:rPr>
              <a:t> group of exiles.</a:t>
            </a:r>
            <a:r>
              <a:rPr lang="en-US" b="1" dirty="0">
                <a:solidFill>
                  <a:srgbClr val="00B0F0"/>
                </a:solidFill>
              </a:rPr>
              <a:t> </a:t>
            </a:r>
          </a:p>
        </p:txBody>
      </p:sp>
      <p:sp>
        <p:nvSpPr>
          <p:cNvPr id="14" name="Content Placeholder 2"/>
          <p:cNvSpPr txBox="1">
            <a:spLocks/>
          </p:cNvSpPr>
          <p:nvPr/>
        </p:nvSpPr>
        <p:spPr>
          <a:xfrm>
            <a:off x="2590800" y="2768440"/>
            <a:ext cx="9372600" cy="2438400"/>
          </a:xfrm>
          <a:prstGeom prst="rect">
            <a:avLst/>
          </a:prstGeom>
        </p:spPr>
        <p:txBody>
          <a:bodyPr vert="horz">
            <a:normAutofit fontScale="92500"/>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nSpc>
                <a:spcPct val="134000"/>
              </a:lnSpc>
              <a:buNone/>
            </a:pPr>
            <a:r>
              <a:rPr lang="en-US" b="1" dirty="0">
                <a:solidFill>
                  <a:srgbClr val="0070C0"/>
                </a:solidFill>
              </a:rPr>
              <a:t>Ezra 3:2  </a:t>
            </a:r>
            <a:r>
              <a:rPr lang="en-US" dirty="0"/>
              <a:t>Then stood up </a:t>
            </a:r>
            <a:r>
              <a:rPr lang="en-US" dirty="0" err="1"/>
              <a:t>Jeshua</a:t>
            </a:r>
            <a:r>
              <a:rPr lang="en-US" dirty="0"/>
              <a:t> …  and his brethren </a:t>
            </a:r>
            <a:br>
              <a:rPr lang="en-US" dirty="0"/>
            </a:br>
            <a:r>
              <a:rPr lang="en-US" dirty="0"/>
              <a:t>the priests, and </a:t>
            </a:r>
            <a:r>
              <a:rPr lang="en-US" b="1" dirty="0" err="1">
                <a:solidFill>
                  <a:srgbClr val="00B0F0"/>
                </a:solidFill>
              </a:rPr>
              <a:t>Zerubbabel</a:t>
            </a:r>
            <a:r>
              <a:rPr lang="en-US" dirty="0"/>
              <a:t> … and </a:t>
            </a:r>
            <a:r>
              <a:rPr lang="en-US" dirty="0" err="1"/>
              <a:t>builded</a:t>
            </a:r>
            <a:r>
              <a:rPr lang="en-US" dirty="0"/>
              <a:t> the altar of </a:t>
            </a:r>
            <a:r>
              <a:rPr lang="en-US" b="1" dirty="0">
                <a:solidFill>
                  <a:srgbClr val="0070C0"/>
                </a:solidFill>
              </a:rPr>
              <a:t>Yahuah</a:t>
            </a:r>
            <a:r>
              <a:rPr lang="en-US" dirty="0"/>
              <a:t> of Israel, </a:t>
            </a:r>
            <a:r>
              <a:rPr lang="en-US" b="1" dirty="0">
                <a:solidFill>
                  <a:srgbClr val="00B0F0"/>
                </a:solidFill>
              </a:rPr>
              <a:t>to offer burnt offerings </a:t>
            </a:r>
            <a:r>
              <a:rPr lang="en-US" dirty="0"/>
              <a:t>thereon, </a:t>
            </a:r>
            <a:br>
              <a:rPr lang="en-US" dirty="0"/>
            </a:br>
            <a:r>
              <a:rPr lang="en-US" b="1" u="sng" dirty="0">
                <a:solidFill>
                  <a:srgbClr val="00B0F0"/>
                </a:solidFill>
              </a:rPr>
              <a:t>as it is written in the law of Moses</a:t>
            </a:r>
            <a:r>
              <a:rPr lang="en-US" dirty="0"/>
              <a:t> the man of </a:t>
            </a:r>
            <a:r>
              <a:rPr lang="en-US" b="1" dirty="0">
                <a:solidFill>
                  <a:srgbClr val="0070C0"/>
                </a:solidFill>
              </a:rPr>
              <a:t>Yahuah</a:t>
            </a:r>
            <a:r>
              <a:rPr lang="en-US" dirty="0">
                <a:solidFill>
                  <a:srgbClr val="0070C0"/>
                </a:solidFill>
              </a:rPr>
              <a:t>.</a:t>
            </a:r>
          </a:p>
        </p:txBody>
      </p:sp>
      <p:sp>
        <p:nvSpPr>
          <p:cNvPr id="16" name="Text Placeholder 7"/>
          <p:cNvSpPr txBox="1">
            <a:spLocks/>
          </p:cNvSpPr>
          <p:nvPr/>
        </p:nvSpPr>
        <p:spPr>
          <a:xfrm>
            <a:off x="304800" y="3733800"/>
            <a:ext cx="2057400" cy="2438400"/>
          </a:xfrm>
          <a:prstGeom prst="rect">
            <a:avLst/>
          </a:prstGeom>
          <a:solidFill>
            <a:schemeClr val="accent2"/>
          </a:solidFill>
          <a:scene3d>
            <a:camera prst="orthographicFront"/>
            <a:lightRig rig="threePt" dir="t"/>
          </a:scene3d>
          <a:sp3d>
            <a:bevelT w="152400" h="50800" prst="softRound"/>
          </a:sp3d>
        </p:spPr>
        <p:txBody>
          <a:bodyPr>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2100" b="1" dirty="0">
                <a:solidFill>
                  <a:srgbClr val="8E002F"/>
                </a:solidFill>
                <a:latin typeface="Comic Sans MS" pitchFamily="66" charset="0"/>
              </a:rPr>
              <a:t>Ezra tells us how the </a:t>
            </a:r>
            <a:br>
              <a:rPr lang="en-US" sz="2100" b="1" dirty="0">
                <a:solidFill>
                  <a:srgbClr val="8E002F"/>
                </a:solidFill>
                <a:latin typeface="Comic Sans MS" pitchFamily="66" charset="0"/>
              </a:rPr>
            </a:br>
            <a:r>
              <a:rPr lang="en-US" sz="2100" b="1" dirty="0">
                <a:solidFill>
                  <a:srgbClr val="0070C0"/>
                </a:solidFill>
                <a:latin typeface="Comic Sans MS" pitchFamily="66" charset="0"/>
              </a:rPr>
              <a:t>Law of Moses </a:t>
            </a:r>
            <a:br>
              <a:rPr lang="en-US" sz="2100" b="1" dirty="0">
                <a:solidFill>
                  <a:srgbClr val="8E002F"/>
                </a:solidFill>
                <a:latin typeface="Comic Sans MS" pitchFamily="66" charset="0"/>
              </a:rPr>
            </a:br>
            <a:r>
              <a:rPr lang="en-US" sz="2100" b="1" dirty="0">
                <a:solidFill>
                  <a:srgbClr val="8E002F"/>
                </a:solidFill>
                <a:latin typeface="Comic Sans MS" pitchFamily="66" charset="0"/>
              </a:rPr>
              <a:t>is </a:t>
            </a:r>
            <a:r>
              <a:rPr lang="en-US" sz="2100" b="1" u="sng" dirty="0">
                <a:solidFill>
                  <a:srgbClr val="8E002F"/>
                </a:solidFill>
                <a:latin typeface="Comic Sans MS" pitchFamily="66" charset="0"/>
              </a:rPr>
              <a:t>still</a:t>
            </a:r>
            <a:r>
              <a:rPr lang="en-US" sz="2100" b="1" dirty="0">
                <a:solidFill>
                  <a:srgbClr val="8E002F"/>
                </a:solidFill>
                <a:latin typeface="Comic Sans MS" pitchFamily="66" charset="0"/>
              </a:rPr>
              <a:t> first priority almost 1000 </a:t>
            </a:r>
            <a:br>
              <a:rPr lang="en-US" sz="2100" b="1" dirty="0">
                <a:solidFill>
                  <a:srgbClr val="8E002F"/>
                </a:solidFill>
                <a:latin typeface="Comic Sans MS" pitchFamily="66" charset="0"/>
              </a:rPr>
            </a:br>
            <a:r>
              <a:rPr lang="en-US" sz="2100" b="1" dirty="0">
                <a:solidFill>
                  <a:srgbClr val="8E002F"/>
                </a:solidFill>
                <a:latin typeface="Comic Sans MS" pitchFamily="66" charset="0"/>
              </a:rPr>
              <a:t>years later.</a:t>
            </a:r>
          </a:p>
        </p:txBody>
      </p:sp>
      <p:sp>
        <p:nvSpPr>
          <p:cNvPr id="8" name="Content Placeholder 2"/>
          <p:cNvSpPr txBox="1">
            <a:spLocks/>
          </p:cNvSpPr>
          <p:nvPr/>
        </p:nvSpPr>
        <p:spPr>
          <a:xfrm>
            <a:off x="2743200" y="5105400"/>
            <a:ext cx="9398000" cy="990600"/>
          </a:xfrm>
          <a:prstGeom prst="rect">
            <a:avLst/>
          </a:prstGeom>
        </p:spPr>
        <p:txBody>
          <a:bodyPr vert="horz">
            <a:normAutofit fontScale="77500" lnSpcReduction="20000"/>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nSpc>
                <a:spcPct val="134000"/>
              </a:lnSpc>
              <a:buNone/>
            </a:pPr>
            <a:r>
              <a:rPr lang="en-US" sz="3100" dirty="0"/>
              <a:t>We already know that Moses did not command any offerings on the </a:t>
            </a:r>
            <a:r>
              <a:rPr lang="en-US" sz="3100" b="1" dirty="0">
                <a:solidFill>
                  <a:srgbClr val="FF0000"/>
                </a:solidFill>
              </a:rPr>
              <a:t>NEW MOON, </a:t>
            </a:r>
            <a:r>
              <a:rPr lang="en-US" sz="3100" dirty="0"/>
              <a:t>but only on the </a:t>
            </a:r>
            <a:r>
              <a:rPr lang="en-US" sz="3100" b="1" dirty="0">
                <a:solidFill>
                  <a:srgbClr val="00B0F0"/>
                </a:solidFill>
              </a:rPr>
              <a:t>NEW</a:t>
            </a:r>
            <a:r>
              <a:rPr lang="en-US" sz="2300" b="1" dirty="0">
                <a:solidFill>
                  <a:srgbClr val="00B0F0"/>
                </a:solidFill>
              </a:rPr>
              <a:t> </a:t>
            </a:r>
            <a:r>
              <a:rPr lang="en-US" sz="3100" b="1" dirty="0">
                <a:solidFill>
                  <a:srgbClr val="00B0F0"/>
                </a:solidFill>
              </a:rPr>
              <a:t>&lt;</a:t>
            </a:r>
            <a:r>
              <a:rPr lang="en-US" sz="2600" b="1" dirty="0" err="1">
                <a:solidFill>
                  <a:srgbClr val="00B0F0"/>
                </a:solidFill>
              </a:rPr>
              <a:t>chodesh</a:t>
            </a:r>
            <a:r>
              <a:rPr lang="en-US" sz="3100" b="1" dirty="0">
                <a:solidFill>
                  <a:srgbClr val="00B0F0"/>
                </a:solidFill>
              </a:rPr>
              <a:t>&gt; MONTH</a:t>
            </a:r>
            <a:r>
              <a:rPr lang="en-US" b="1" dirty="0">
                <a:solidFill>
                  <a:srgbClr val="00B0F0"/>
                </a:solidFill>
              </a:rPr>
              <a:t>.  </a:t>
            </a:r>
          </a:p>
        </p:txBody>
      </p:sp>
      <p:sp>
        <p:nvSpPr>
          <p:cNvPr id="9" name="Rectangle 8"/>
          <p:cNvSpPr/>
          <p:nvPr/>
        </p:nvSpPr>
        <p:spPr>
          <a:xfrm>
            <a:off x="2819400" y="6066690"/>
            <a:ext cx="7848600" cy="646331"/>
          </a:xfrm>
          <a:prstGeom prst="rect">
            <a:avLst/>
          </a:prstGeom>
          <a:solidFill>
            <a:schemeClr val="accent1"/>
          </a:solidFill>
          <a:scene3d>
            <a:camera prst="orthographicFront"/>
            <a:lightRig rig="flat" dir="tl">
              <a:rot lat="0" lon="0" rev="6600000"/>
            </a:lightRig>
          </a:scene3d>
          <a:sp3d>
            <a:bevel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800" b="1" cap="none" spc="0" dirty="0">
                <a:ln w="11430"/>
                <a:solidFill>
                  <a:srgbClr val="0070C0"/>
                </a:solidFill>
                <a:effectLst>
                  <a:outerShdw blurRad="50800" dist="39000" dir="5460000" algn="tl">
                    <a:srgbClr val="000000">
                      <a:alpha val="38000"/>
                    </a:srgbClr>
                  </a:outerShdw>
                </a:effectLst>
              </a:rPr>
              <a:t>  </a:t>
            </a:r>
            <a:r>
              <a:rPr lang="en-US" sz="3600" b="1" cap="none" spc="0" dirty="0">
                <a:ln w="11430"/>
                <a:solidFill>
                  <a:srgbClr val="FF9900"/>
                </a:solidFill>
                <a:effectLst>
                  <a:outerShdw blurRad="50800" dist="39000" dir="5460000" algn="tl">
                    <a:srgbClr val="000000">
                      <a:alpha val="38000"/>
                    </a:srgbClr>
                  </a:outerShdw>
                </a:effectLst>
              </a:rPr>
              <a:t>Now, notice the following Scripture:</a:t>
            </a:r>
            <a:endParaRPr lang="en-US" sz="4800" b="1" cap="none" spc="0" dirty="0">
              <a:ln w="11430"/>
              <a:solidFill>
                <a:srgbClr val="FF9900"/>
              </a:solidFill>
              <a:effectLst>
                <a:outerShdw blurRad="50800" dist="39000" dir="5460000" algn="tl">
                  <a:srgbClr val="000000">
                    <a:alpha val="38000"/>
                  </a:srgbClr>
                </a:outerShdw>
              </a:effectLst>
            </a:endParaRPr>
          </a:p>
        </p:txBody>
      </p:sp>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flipH="1">
            <a:off x="284322" y="1651160"/>
            <a:ext cx="1544478" cy="1781176"/>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85552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Horizontal)">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1000"/>
                                        <p:tgtEl>
                                          <p:spTgt spid="14">
                                            <p:txEl>
                                              <p:pRg st="0" end="0"/>
                                            </p:txEl>
                                          </p:spTgt>
                                        </p:tgtEl>
                                      </p:cBhvr>
                                    </p:animEffect>
                                    <p:anim calcmode="lin" valueType="num">
                                      <p:cBhvr>
                                        <p:cTn id="1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anim calcmode="lin" valueType="num">
                                      <p:cBhvr>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barn(inVertical)">
                                      <p:cBhvr>
                                        <p:cTn id="26" dur="125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84</a:t>
            </a:fld>
            <a:endParaRPr lang="en-US"/>
          </a:p>
        </p:txBody>
      </p:sp>
      <p:sp>
        <p:nvSpPr>
          <p:cNvPr id="13" name="Title 1"/>
          <p:cNvSpPr txBox="1">
            <a:spLocks/>
          </p:cNvSpPr>
          <p:nvPr/>
        </p:nvSpPr>
        <p:spPr>
          <a:xfrm>
            <a:off x="278028" y="228600"/>
            <a:ext cx="11658600" cy="869950"/>
          </a:xfrm>
          <a:prstGeom prst="rect">
            <a:avLst/>
          </a:prstGeom>
          <a:solidFill>
            <a:schemeClr val="accent4">
              <a:lumMod val="40000"/>
              <a:lumOff val="60000"/>
              <a:alpha val="79000"/>
            </a:schemeClr>
          </a:solidFill>
          <a:ln w="57150">
            <a:solidFill>
              <a:schemeClr val="accent1">
                <a:lumMod val="50000"/>
              </a:schemeClr>
            </a:solidFill>
          </a:ln>
          <a:scene3d>
            <a:camera prst="orthographicFront"/>
            <a:lightRig rig="flat" dir="tl">
              <a:rot lat="0" lon="0" rev="6600000"/>
            </a:lightRig>
          </a:scene3d>
          <a:sp3d>
            <a:bevelT prst="relaxedInset"/>
          </a:sp3d>
        </p:spPr>
        <p:txBody>
          <a:bodyPr vert="horz" anchor="ctr">
            <a:noAutofit/>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b="1" dirty="0">
                <a:ln w="11430"/>
                <a:solidFill>
                  <a:schemeClr val="accent2">
                    <a:lumMod val="50000"/>
                  </a:schemeClr>
                </a:solidFill>
                <a:effectLst>
                  <a:outerShdw blurRad="50800" dist="39000" dir="5460000" algn="tl">
                    <a:srgbClr val="000000">
                      <a:alpha val="38000"/>
                    </a:srgbClr>
                  </a:outerShdw>
                </a:effectLst>
              </a:rPr>
              <a:t>538-516</a:t>
            </a:r>
            <a:r>
              <a:rPr lang="en-US" sz="4300" b="1" dirty="0">
                <a:ln w="11430"/>
                <a:solidFill>
                  <a:schemeClr val="accent2">
                    <a:lumMod val="50000"/>
                  </a:schemeClr>
                </a:solidFill>
                <a:effectLst>
                  <a:outerShdw blurRad="50800" dist="39000" dir="5460000" algn="tl">
                    <a:srgbClr val="000000">
                      <a:alpha val="38000"/>
                    </a:srgbClr>
                  </a:outerShdw>
                </a:effectLst>
              </a:rPr>
              <a:t> BC   </a:t>
            </a:r>
            <a:r>
              <a:rPr lang="en-US" b="1" dirty="0" err="1">
                <a:ln w="11430"/>
                <a:solidFill>
                  <a:srgbClr val="00B050"/>
                </a:solidFill>
                <a:effectLst>
                  <a:outerShdw blurRad="50800" dist="39000" dir="5460000" algn="tl">
                    <a:srgbClr val="000000">
                      <a:alpha val="38000"/>
                    </a:srgbClr>
                  </a:outerShdw>
                </a:effectLst>
              </a:rPr>
              <a:t>Zerubbabel</a:t>
            </a:r>
            <a:r>
              <a:rPr lang="en-US" sz="4300" b="1" dirty="0">
                <a:ln w="11430"/>
                <a:solidFill>
                  <a:srgbClr val="7030A0"/>
                </a:solidFill>
                <a:effectLst>
                  <a:outerShdw blurRad="50800" dist="39000" dir="5460000" algn="tl">
                    <a:srgbClr val="000000">
                      <a:alpha val="38000"/>
                    </a:srgbClr>
                  </a:outerShdw>
                </a:effectLst>
              </a:rPr>
              <a:t>  </a:t>
            </a:r>
            <a:r>
              <a:rPr lang="en-US" sz="3200" b="1" dirty="0">
                <a:ln w="11430"/>
                <a:solidFill>
                  <a:schemeClr val="accent2">
                    <a:lumMod val="50000"/>
                  </a:schemeClr>
                </a:solidFill>
                <a:effectLst>
                  <a:outerShdw blurRad="50800" dist="39000" dir="5460000" algn="tl">
                    <a:srgbClr val="000000">
                      <a:alpha val="38000"/>
                    </a:srgbClr>
                  </a:outerShdw>
                </a:effectLst>
              </a:rPr>
              <a:t>(1</a:t>
            </a:r>
            <a:r>
              <a:rPr lang="en-US" sz="3200" b="1" baseline="30000" dirty="0">
                <a:ln w="11430"/>
                <a:solidFill>
                  <a:schemeClr val="accent2">
                    <a:lumMod val="50000"/>
                  </a:schemeClr>
                </a:solidFill>
                <a:effectLst>
                  <a:outerShdw blurRad="50800" dist="39000" dir="5460000" algn="tl">
                    <a:srgbClr val="000000">
                      <a:alpha val="38000"/>
                    </a:srgbClr>
                  </a:outerShdw>
                </a:effectLst>
              </a:rPr>
              <a:t>st</a:t>
            </a:r>
            <a:r>
              <a:rPr lang="en-US" sz="3200" b="1" dirty="0">
                <a:ln w="11430"/>
                <a:solidFill>
                  <a:schemeClr val="accent2">
                    <a:lumMod val="50000"/>
                  </a:schemeClr>
                </a:solidFill>
                <a:effectLst>
                  <a:outerShdw blurRad="50800" dist="39000" dir="5460000" algn="tl">
                    <a:srgbClr val="000000">
                      <a:alpha val="38000"/>
                    </a:srgbClr>
                  </a:outerShdw>
                </a:effectLst>
              </a:rPr>
              <a:t> Return of Babylonian Exiles)</a:t>
            </a:r>
          </a:p>
        </p:txBody>
      </p:sp>
      <p:sp>
        <p:nvSpPr>
          <p:cNvPr id="14" name="Content Placeholder 2"/>
          <p:cNvSpPr txBox="1">
            <a:spLocks/>
          </p:cNvSpPr>
          <p:nvPr/>
        </p:nvSpPr>
        <p:spPr>
          <a:xfrm>
            <a:off x="2362200" y="1546175"/>
            <a:ext cx="9525000" cy="2052135"/>
          </a:xfrm>
          <a:prstGeom prst="rect">
            <a:avLst/>
          </a:prstGeom>
        </p:spPr>
        <p:txBody>
          <a:bodyPr vert="horz">
            <a:normAutofit fontScale="85000" lnSpcReduction="10000"/>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nSpc>
                <a:spcPct val="134000"/>
              </a:lnSpc>
              <a:buNone/>
            </a:pPr>
            <a:r>
              <a:rPr lang="en-US" b="1" dirty="0">
                <a:solidFill>
                  <a:srgbClr val="0070C0"/>
                </a:solidFill>
              </a:rPr>
              <a:t>Ezra 3:5</a:t>
            </a:r>
            <a:r>
              <a:rPr lang="en-US" dirty="0">
                <a:solidFill>
                  <a:srgbClr val="0070C0"/>
                </a:solidFill>
              </a:rPr>
              <a:t>  </a:t>
            </a:r>
            <a:r>
              <a:rPr lang="en-US" dirty="0"/>
              <a:t>And afterward offered the continual burnt offering, both of the </a:t>
            </a:r>
            <a:r>
              <a:rPr lang="en-US" b="1" dirty="0">
                <a:solidFill>
                  <a:srgbClr val="0070C0"/>
                </a:solidFill>
                <a:effectLst>
                  <a:outerShdw blurRad="69850" dist="43180" dir="5400000" sx="0" sy="0">
                    <a:srgbClr val="000000">
                      <a:alpha val="65000"/>
                    </a:srgbClr>
                  </a:outerShdw>
                </a:effectLst>
              </a:rPr>
              <a:t>new</a:t>
            </a:r>
            <a:r>
              <a:rPr lang="en-US" b="1" dirty="0">
                <a:solidFill>
                  <a:srgbClr val="FF0000"/>
                </a:solidFill>
                <a:effectLst>
                  <a:outerShdw blurRad="69850" dist="43180" dir="5400000" sx="0" sy="0">
                    <a:srgbClr val="000000">
                      <a:alpha val="65000"/>
                    </a:srgbClr>
                  </a:outerShdw>
                </a:effectLst>
              </a:rPr>
              <a:t> </a:t>
            </a:r>
            <a:r>
              <a:rPr lang="en-US" sz="1600" b="1" strike="sngStrike" dirty="0">
                <a:solidFill>
                  <a:srgbClr val="FF0000"/>
                </a:solidFill>
              </a:rPr>
              <a:t>MOONS</a:t>
            </a:r>
            <a:r>
              <a:rPr lang="en-US" b="1" dirty="0">
                <a:solidFill>
                  <a:srgbClr val="FF0000"/>
                </a:solidFill>
                <a:effectLst>
                  <a:outerShdw blurRad="69850" dist="43180" dir="5400000" sx="0" sy="0">
                    <a:srgbClr val="000000">
                      <a:alpha val="65000"/>
                    </a:srgbClr>
                  </a:outerShdw>
                </a:effectLst>
              </a:rPr>
              <a:t> </a:t>
            </a:r>
            <a:r>
              <a:rPr lang="en-US" b="1" dirty="0">
                <a:solidFill>
                  <a:srgbClr val="0070C0"/>
                </a:solidFill>
                <a:effectLst>
                  <a:outerShdw blurRad="69850" dist="43180" dir="5400000" sx="0" sy="0">
                    <a:srgbClr val="000000">
                      <a:alpha val="65000"/>
                    </a:srgbClr>
                  </a:outerShdw>
                </a:effectLst>
              </a:rPr>
              <a:t>month</a:t>
            </a:r>
            <a:r>
              <a:rPr lang="en-US" b="1" dirty="0">
                <a:solidFill>
                  <a:srgbClr val="FF0000"/>
                </a:solidFill>
                <a:effectLst>
                  <a:outerShdw blurRad="69850" dist="43180" dir="5400000" sx="0" sy="0">
                    <a:srgbClr val="000000">
                      <a:alpha val="65000"/>
                    </a:srgbClr>
                  </a:outerShdw>
                </a:effectLst>
              </a:rPr>
              <a:t> </a:t>
            </a:r>
            <a:r>
              <a:rPr lang="en-US" sz="1900" dirty="0">
                <a:solidFill>
                  <a:schemeClr val="tx1">
                    <a:lumMod val="65000"/>
                    <a:lumOff val="35000"/>
                  </a:schemeClr>
                </a:solidFill>
              </a:rPr>
              <a:t>[H2320 &lt;</a:t>
            </a:r>
            <a:r>
              <a:rPr lang="en-US" sz="1900" dirty="0" err="1">
                <a:solidFill>
                  <a:schemeClr val="tx1">
                    <a:lumMod val="65000"/>
                    <a:lumOff val="35000"/>
                  </a:schemeClr>
                </a:solidFill>
              </a:rPr>
              <a:t>chodesh</a:t>
            </a:r>
            <a:r>
              <a:rPr lang="en-US" sz="1900" dirty="0">
                <a:solidFill>
                  <a:schemeClr val="tx1">
                    <a:lumMod val="65000"/>
                    <a:lumOff val="35000"/>
                  </a:schemeClr>
                </a:solidFill>
              </a:rPr>
              <a:t>&gt;],  </a:t>
            </a:r>
            <a:r>
              <a:rPr lang="en-US" dirty="0"/>
              <a:t>and of </a:t>
            </a:r>
            <a:r>
              <a:rPr lang="en-US" u="sng" dirty="0">
                <a:solidFill>
                  <a:srgbClr val="006600"/>
                </a:solidFill>
              </a:rPr>
              <a:t>all</a:t>
            </a:r>
            <a:r>
              <a:rPr lang="en-US" u="sng" dirty="0"/>
              <a:t> </a:t>
            </a:r>
            <a:r>
              <a:rPr lang="en-US" u="sng" dirty="0">
                <a:solidFill>
                  <a:srgbClr val="006600"/>
                </a:solidFill>
              </a:rPr>
              <a:t>the set </a:t>
            </a:r>
            <a:r>
              <a:rPr lang="en-US" b="1" u="sng" dirty="0">
                <a:solidFill>
                  <a:srgbClr val="006600"/>
                </a:solidFill>
              </a:rPr>
              <a:t>feasts</a:t>
            </a:r>
            <a:r>
              <a:rPr lang="en-US" dirty="0">
                <a:solidFill>
                  <a:srgbClr val="006600"/>
                </a:solidFill>
              </a:rPr>
              <a:t> </a:t>
            </a:r>
            <a:r>
              <a:rPr lang="en-US" dirty="0"/>
              <a:t>of </a:t>
            </a:r>
            <a:r>
              <a:rPr lang="en-US" b="1" dirty="0">
                <a:solidFill>
                  <a:srgbClr val="0070C0"/>
                </a:solidFill>
              </a:rPr>
              <a:t>Yahuah</a:t>
            </a:r>
            <a:r>
              <a:rPr lang="en-US" dirty="0"/>
              <a:t> that were consecrated, and of every one that willingly offered a freewill offering unto </a:t>
            </a:r>
            <a:r>
              <a:rPr lang="en-US" b="1" dirty="0">
                <a:solidFill>
                  <a:srgbClr val="0070C0"/>
                </a:solidFill>
              </a:rPr>
              <a:t>Yahuah</a:t>
            </a:r>
            <a:r>
              <a:rPr lang="en-US" dirty="0">
                <a:solidFill>
                  <a:srgbClr val="0070C0"/>
                </a:solidFill>
              </a:rPr>
              <a:t>. </a:t>
            </a:r>
            <a:r>
              <a:rPr lang="en-US" sz="1600" dirty="0">
                <a:solidFill>
                  <a:srgbClr val="0070C0"/>
                </a:solidFill>
              </a:rPr>
              <a:t>  </a:t>
            </a:r>
          </a:p>
        </p:txBody>
      </p:sp>
      <p:sp>
        <p:nvSpPr>
          <p:cNvPr id="15" name="Content Placeholder 2"/>
          <p:cNvSpPr txBox="1">
            <a:spLocks/>
          </p:cNvSpPr>
          <p:nvPr/>
        </p:nvSpPr>
        <p:spPr>
          <a:xfrm>
            <a:off x="2286000" y="5181600"/>
            <a:ext cx="9525000" cy="1524000"/>
          </a:xfrm>
          <a:prstGeom prst="rect">
            <a:avLst/>
          </a:prstGeom>
        </p:spPr>
        <p:txBody>
          <a:bodyPr vert="horz">
            <a:norm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134000"/>
              </a:lnSpc>
              <a:buNone/>
            </a:pPr>
            <a:r>
              <a:rPr lang="en-US" sz="4000" b="1" dirty="0">
                <a:solidFill>
                  <a:srgbClr val="FF0000"/>
                </a:solidFill>
                <a:latin typeface="Ravie" pitchFamily="82" charset="0"/>
              </a:rPr>
              <a:t>No!</a:t>
            </a:r>
            <a:r>
              <a:rPr lang="en-US" sz="4000" b="1" dirty="0">
                <a:solidFill>
                  <a:srgbClr val="0070C0"/>
                </a:solidFill>
              </a:rPr>
              <a:t>  </a:t>
            </a:r>
            <a:r>
              <a:rPr lang="en-US" b="1" dirty="0">
                <a:solidFill>
                  <a:srgbClr val="0070C0"/>
                </a:solidFill>
              </a:rPr>
              <a:t>Ezra recorded exactly what </a:t>
            </a:r>
            <a:r>
              <a:rPr lang="en-US" b="1" dirty="0" err="1">
                <a:solidFill>
                  <a:srgbClr val="0070C0"/>
                </a:solidFill>
              </a:rPr>
              <a:t>Zerubbabel</a:t>
            </a:r>
            <a:r>
              <a:rPr lang="en-US" b="1" dirty="0">
                <a:solidFill>
                  <a:srgbClr val="0070C0"/>
                </a:solidFill>
              </a:rPr>
              <a:t> did   </a:t>
            </a:r>
            <a:br>
              <a:rPr lang="en-US" b="1" dirty="0">
                <a:solidFill>
                  <a:srgbClr val="0070C0"/>
                </a:solidFill>
              </a:rPr>
            </a:br>
            <a:r>
              <a:rPr lang="en-US" b="1" dirty="0">
                <a:solidFill>
                  <a:srgbClr val="0070C0"/>
                </a:solidFill>
              </a:rPr>
              <a:t>        “</a:t>
            </a:r>
            <a:r>
              <a:rPr lang="en-US" b="1" u="sng" dirty="0">
                <a:solidFill>
                  <a:srgbClr val="0070C0"/>
                </a:solidFill>
              </a:rPr>
              <a:t>as it is written in the law of Moses</a:t>
            </a:r>
            <a:r>
              <a:rPr lang="en-US" b="1" dirty="0">
                <a:solidFill>
                  <a:srgbClr val="0070C0"/>
                </a:solidFill>
              </a:rPr>
              <a:t>.” </a:t>
            </a:r>
            <a:endParaRPr lang="en-US" dirty="0"/>
          </a:p>
        </p:txBody>
      </p:sp>
      <p:pic>
        <p:nvPicPr>
          <p:cNvPr id="17" name="Picture 1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flipH="1">
            <a:off x="356308" y="1647824"/>
            <a:ext cx="1783996" cy="2057401"/>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18" name="Text Placeholder 7"/>
          <p:cNvSpPr txBox="1">
            <a:spLocks/>
          </p:cNvSpPr>
          <p:nvPr/>
        </p:nvSpPr>
        <p:spPr>
          <a:xfrm>
            <a:off x="2514600" y="3705224"/>
            <a:ext cx="9067800" cy="1323975"/>
          </a:xfrm>
          <a:prstGeom prst="rect">
            <a:avLst/>
          </a:prstGeom>
          <a:solidFill>
            <a:schemeClr val="accent5">
              <a:lumMod val="40000"/>
              <a:lumOff val="60000"/>
            </a:schemeClr>
          </a:solidFill>
          <a:scene3d>
            <a:camera prst="orthographicFront"/>
            <a:lightRig rig="threePt" dir="t"/>
          </a:scene3d>
          <a:sp3d>
            <a:bevelT w="152400" h="50800" prst="softRound"/>
          </a:sp3d>
        </p:spPr>
        <p:txBody>
          <a:bodyPr>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3600" b="1" dirty="0">
                <a:solidFill>
                  <a:srgbClr val="00B0F0"/>
                </a:solidFill>
                <a:latin typeface="Comic Sans MS" pitchFamily="66" charset="0"/>
              </a:rPr>
              <a:t>Is it possible that Ezra would have </a:t>
            </a:r>
            <a:br>
              <a:rPr lang="en-US" sz="3600" b="1" dirty="0">
                <a:solidFill>
                  <a:srgbClr val="00B0F0"/>
                </a:solidFill>
                <a:latin typeface="Comic Sans MS" pitchFamily="66" charset="0"/>
              </a:rPr>
            </a:br>
            <a:r>
              <a:rPr lang="en-US" sz="3600" b="1" dirty="0">
                <a:solidFill>
                  <a:srgbClr val="00B0F0"/>
                </a:solidFill>
                <a:latin typeface="Comic Sans MS" pitchFamily="66" charset="0"/>
              </a:rPr>
              <a:t>written verse 5 with “new </a:t>
            </a:r>
            <a:r>
              <a:rPr lang="en-US" sz="3600" b="1" dirty="0">
                <a:solidFill>
                  <a:srgbClr val="FF0000"/>
                </a:solidFill>
                <a:latin typeface="Comic Sans MS" pitchFamily="66" charset="0"/>
              </a:rPr>
              <a:t>moons</a:t>
            </a:r>
            <a:r>
              <a:rPr lang="en-US" sz="3600" b="1" dirty="0">
                <a:solidFill>
                  <a:srgbClr val="00B0F0"/>
                </a:solidFill>
                <a:latin typeface="Comic Sans MS" pitchFamily="66" charset="0"/>
              </a:rPr>
              <a:t>”?</a:t>
            </a:r>
          </a:p>
        </p:txBody>
      </p:sp>
      <p:pic>
        <p:nvPicPr>
          <p:cNvPr id="12" name="Picture 11" descr="C:\Users\Rae\Desktop\isaiah ed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971" y="4057495"/>
            <a:ext cx="1703429" cy="2224886"/>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3080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1250"/>
                                        <p:tgtEl>
                                          <p:spTgt spid="18">
                                            <p:txEl>
                                              <p:pRg st="0" end="0"/>
                                            </p:txEl>
                                          </p:spTgt>
                                        </p:tgtEl>
                                      </p:cBhvr>
                                    </p:animEffect>
                                  </p:childTnLst>
                                </p:cTn>
                              </p:par>
                            </p:childTnLst>
                          </p:cTn>
                        </p:par>
                        <p:par>
                          <p:cTn id="8" fill="hold">
                            <p:stCondLst>
                              <p:cond delay="1250"/>
                            </p:stCondLst>
                            <p:childTnLst>
                              <p:par>
                                <p:cTn id="9" presetID="6" presetClass="entr" presetSubtype="3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out)">
                                      <p:cBhvr>
                                        <p:cTn id="11" dur="2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wipe(left)">
                                      <p:cBhvr>
                                        <p:cTn id="16" dur="175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57000" y="6553200"/>
            <a:ext cx="711200" cy="244476"/>
          </a:xfrm>
        </p:spPr>
        <p:txBody>
          <a:bodyPr>
            <a:normAutofit fontScale="85000" lnSpcReduction="20000"/>
          </a:bodyPr>
          <a:lstStyle/>
          <a:p>
            <a:fld id="{AA4C6552-42F6-43F2-A3FB-E92E8C09004E}" type="slidenum">
              <a:rPr lang="en-US" smtClean="0">
                <a:solidFill>
                  <a:schemeClr val="tx1"/>
                </a:solidFill>
              </a:rPr>
              <a:t>85</a:t>
            </a:fld>
            <a:endParaRPr lang="en-US" dirty="0">
              <a:solidFill>
                <a:schemeClr val="tx1"/>
              </a:solidFill>
            </a:endParaRPr>
          </a:p>
        </p:txBody>
      </p:sp>
      <p:sp>
        <p:nvSpPr>
          <p:cNvPr id="3" name="Content Placeholder 2"/>
          <p:cNvSpPr>
            <a:spLocks noGrp="1"/>
          </p:cNvSpPr>
          <p:nvPr>
            <p:ph sz="quarter" idx="1"/>
          </p:nvPr>
        </p:nvSpPr>
        <p:spPr>
          <a:xfrm>
            <a:off x="1828800" y="1752601"/>
            <a:ext cx="9855200" cy="2057399"/>
          </a:xfrm>
        </p:spPr>
        <p:txBody>
          <a:bodyPr>
            <a:normAutofit fontScale="92500"/>
            <a:scene3d>
              <a:camera prst="orthographicFront"/>
              <a:lightRig rig="threePt" dir="t"/>
            </a:scene3d>
            <a:sp3d extrusionH="57150">
              <a:bevelT w="38100" h="38100"/>
            </a:sp3d>
          </a:bodyPr>
          <a:lstStyle/>
          <a:p>
            <a:pPr marL="0" lvl="0" indent="0" algn="ctr">
              <a:lnSpc>
                <a:spcPct val="134000"/>
              </a:lnSpc>
              <a:buNone/>
            </a:pPr>
            <a:r>
              <a:rPr lang="en-US" b="1" dirty="0">
                <a:solidFill>
                  <a:srgbClr val="0070C0"/>
                </a:solidFill>
              </a:rPr>
              <a:t>IF the first exiles were following the </a:t>
            </a:r>
            <a:r>
              <a:rPr lang="en-US" b="1" dirty="0">
                <a:solidFill>
                  <a:srgbClr val="FF0000"/>
                </a:solidFill>
              </a:rPr>
              <a:t>pagan new moons,</a:t>
            </a:r>
            <a:r>
              <a:rPr lang="en-US" b="1" dirty="0">
                <a:solidFill>
                  <a:srgbClr val="0070C0"/>
                </a:solidFill>
              </a:rPr>
              <a:t> </a:t>
            </a:r>
            <a:br>
              <a:rPr lang="en-US" b="1" dirty="0">
                <a:solidFill>
                  <a:srgbClr val="0070C0"/>
                </a:solidFill>
              </a:rPr>
            </a:br>
            <a:r>
              <a:rPr lang="en-US" b="1" dirty="0">
                <a:solidFill>
                  <a:srgbClr val="0070C0"/>
                </a:solidFill>
              </a:rPr>
              <a:t>would Ezra not have recorded the event as</a:t>
            </a:r>
            <a:r>
              <a:rPr lang="en-US" dirty="0"/>
              <a:t> </a:t>
            </a:r>
            <a:br>
              <a:rPr lang="en-US" dirty="0"/>
            </a:br>
            <a:r>
              <a:rPr lang="en-US" b="1" dirty="0">
                <a:solidFill>
                  <a:srgbClr val="FF0000"/>
                </a:solidFill>
                <a:effectLst>
                  <a:outerShdw blurRad="69850" dist="43180" dir="5400000" sx="0" sy="0">
                    <a:srgbClr val="000000">
                      <a:alpha val="65000"/>
                    </a:srgbClr>
                  </a:outerShdw>
                </a:effectLst>
              </a:rPr>
              <a:t>“</a:t>
            </a:r>
            <a:r>
              <a:rPr lang="en-US" b="1" u="sng" dirty="0">
                <a:solidFill>
                  <a:srgbClr val="FF0000"/>
                </a:solidFill>
                <a:effectLst>
                  <a:outerShdw blurRad="69850" dist="43180" dir="5400000" sx="0" sy="0">
                    <a:srgbClr val="000000">
                      <a:alpha val="65000"/>
                    </a:srgbClr>
                  </a:outerShdw>
                </a:effectLst>
              </a:rPr>
              <a:t>your</a:t>
            </a:r>
            <a:r>
              <a:rPr lang="en-US" b="1" dirty="0">
                <a:solidFill>
                  <a:srgbClr val="FF0000"/>
                </a:solidFill>
                <a:effectLst>
                  <a:outerShdw blurRad="69850" dist="43180" dir="5400000" sx="0" sy="0">
                    <a:srgbClr val="000000">
                      <a:alpha val="65000"/>
                    </a:srgbClr>
                  </a:outerShdw>
                </a:effectLst>
              </a:rPr>
              <a:t>” NEW MOONS </a:t>
            </a:r>
            <a:r>
              <a:rPr lang="en-US" dirty="0"/>
              <a:t>or </a:t>
            </a:r>
            <a:r>
              <a:rPr lang="en-US" b="1" dirty="0">
                <a:solidFill>
                  <a:srgbClr val="FF0000"/>
                </a:solidFill>
                <a:effectLst>
                  <a:outerShdw blurRad="69850" dist="43180" dir="5400000" sx="0" sy="0">
                    <a:srgbClr val="000000">
                      <a:alpha val="65000"/>
                    </a:srgbClr>
                  </a:outerShdw>
                </a:effectLst>
              </a:rPr>
              <a:t>“</a:t>
            </a:r>
            <a:r>
              <a:rPr lang="en-US" b="1" u="sng" dirty="0">
                <a:solidFill>
                  <a:srgbClr val="FF0000"/>
                </a:solidFill>
                <a:effectLst>
                  <a:outerShdw blurRad="69850" dist="43180" dir="5400000" sx="0" sy="0">
                    <a:srgbClr val="000000">
                      <a:alpha val="65000"/>
                    </a:srgbClr>
                  </a:outerShdw>
                </a:effectLst>
              </a:rPr>
              <a:t>her</a:t>
            </a:r>
            <a:r>
              <a:rPr lang="en-US" b="1" dirty="0">
                <a:solidFill>
                  <a:srgbClr val="FF0000"/>
                </a:solidFill>
                <a:effectLst>
                  <a:outerShdw blurRad="69850" dist="43180" dir="5400000" sx="0" sy="0">
                    <a:srgbClr val="000000">
                      <a:alpha val="65000"/>
                    </a:srgbClr>
                  </a:outerShdw>
                </a:effectLst>
              </a:rPr>
              <a:t>” NEW MOONS?</a:t>
            </a:r>
            <a:r>
              <a:rPr lang="en-US" dirty="0"/>
              <a:t> </a:t>
            </a:r>
            <a:endParaRPr lang="en-US" sz="1600" dirty="0">
              <a:solidFill>
                <a:schemeClr val="accent5">
                  <a:lumMod val="75000"/>
                </a:schemeClr>
              </a:solidFill>
            </a:endParaRPr>
          </a:p>
        </p:txBody>
      </p:sp>
      <p:grpSp>
        <p:nvGrpSpPr>
          <p:cNvPr id="9" name="Group 8"/>
          <p:cNvGrpSpPr/>
          <p:nvPr/>
        </p:nvGrpSpPr>
        <p:grpSpPr>
          <a:xfrm>
            <a:off x="9753600" y="3630810"/>
            <a:ext cx="2057400" cy="2780645"/>
            <a:chOff x="9753600" y="3630810"/>
            <a:chExt cx="2057400" cy="2780645"/>
          </a:xfrm>
        </p:grpSpPr>
        <p:sp>
          <p:nvSpPr>
            <p:cNvPr id="12" name="Text Placeholder 13"/>
            <p:cNvSpPr txBox="1">
              <a:spLocks/>
            </p:cNvSpPr>
            <p:nvPr/>
          </p:nvSpPr>
          <p:spPr>
            <a:xfrm>
              <a:off x="9753600" y="3630810"/>
              <a:ext cx="2057400" cy="2780645"/>
            </a:xfrm>
            <a:prstGeom prst="rect">
              <a:avLst/>
            </a:prstGeom>
            <a:solidFill>
              <a:schemeClr val="accent2"/>
            </a:solidFill>
            <a:ln w="50800" cap="sq" cmpd="dbl" algn="ctr">
              <a:solidFill>
                <a:schemeClr val="accent2"/>
              </a:solidFill>
              <a:prstDash val="solid"/>
              <a:miter lim="800000"/>
            </a:ln>
            <a:effectLst/>
            <a:scene3d>
              <a:camera prst="orthographicFront"/>
              <a:lightRig rig="threePt" dir="t"/>
            </a:scene3d>
            <a:sp3d>
              <a:bevelT w="152400" h="50800" prst="softRound"/>
            </a:sp3d>
          </p:spPr>
          <p:txBody>
            <a:bodyPr vert="horz" lIns="137160" tIns="182880" rIns="137160" bIns="91440">
              <a:noAutofit/>
            </a:bodyPr>
            <a:lstStyle>
              <a:lvl1pPr marL="0" indent="0" algn="l" rtl="0" eaLnBrk="1" latinLnBrk="0" hangingPunct="1">
                <a:spcBef>
                  <a:spcPts val="700"/>
                </a:spcBef>
                <a:spcAft>
                  <a:spcPts val="1000"/>
                </a:spcAft>
                <a:buClr>
                  <a:schemeClr val="accent2"/>
                </a:buClr>
                <a:buSzPct val="100000"/>
                <a:buFont typeface="Wingdings"/>
                <a:buNone/>
                <a:defRPr kumimoji="0" sz="1800" kern="1200">
                  <a:solidFill>
                    <a:schemeClr val="lt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None/>
                <a:defRPr kumimoji="0" sz="1200" kern="1200">
                  <a:solidFill>
                    <a:schemeClr val="lt1"/>
                  </a:solidFill>
                  <a:latin typeface="+mn-lt"/>
                  <a:ea typeface="+mn-ea"/>
                  <a:cs typeface="+mn-cs"/>
                </a:defRPr>
              </a:lvl2pPr>
              <a:lvl3pPr marL="914400" indent="-228600" algn="l" rtl="0" eaLnBrk="1" latinLnBrk="0" hangingPunct="1">
                <a:spcBef>
                  <a:spcPts val="500"/>
                </a:spcBef>
                <a:buClr>
                  <a:schemeClr val="accent2"/>
                </a:buClr>
                <a:buSzPct val="75000"/>
                <a:buFont typeface="Wingdings"/>
                <a:buNone/>
                <a:defRPr kumimoji="0" sz="1000" kern="1200">
                  <a:solidFill>
                    <a:schemeClr val="lt1"/>
                  </a:solidFill>
                  <a:latin typeface="+mn-lt"/>
                  <a:ea typeface="+mn-ea"/>
                  <a:cs typeface="+mn-cs"/>
                </a:defRPr>
              </a:lvl3pPr>
              <a:lvl4pPr marL="1371600" indent="-228600" algn="l" rtl="0" eaLnBrk="1" latinLnBrk="0" hangingPunct="1">
                <a:spcBef>
                  <a:spcPts val="400"/>
                </a:spcBef>
                <a:buClr>
                  <a:schemeClr val="accent3"/>
                </a:buClr>
                <a:buSzPct val="75000"/>
                <a:buFont typeface="Wingdings"/>
                <a:buNone/>
                <a:defRPr kumimoji="0" sz="900" kern="1200">
                  <a:solidFill>
                    <a:schemeClr val="lt1"/>
                  </a:solidFill>
                  <a:latin typeface="+mn-lt"/>
                  <a:ea typeface="+mn-ea"/>
                  <a:cs typeface="+mn-cs"/>
                </a:defRPr>
              </a:lvl4pPr>
              <a:lvl5pPr marL="1828800" indent="-228600" algn="l" rtl="0" eaLnBrk="1" latinLnBrk="0" hangingPunct="1">
                <a:spcBef>
                  <a:spcPts val="400"/>
                </a:spcBef>
                <a:buClr>
                  <a:schemeClr val="accent4"/>
                </a:buClr>
                <a:buSzPct val="65000"/>
                <a:buFont typeface="Wingdings"/>
                <a:buNone/>
                <a:defRPr kumimoji="0" sz="900" kern="1200">
                  <a:solidFill>
                    <a:schemeClr val="l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lt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lt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lt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lt1"/>
                  </a:solidFill>
                  <a:latin typeface="+mn-lt"/>
                  <a:ea typeface="+mn-ea"/>
                  <a:cs typeface="+mn-cs"/>
                </a:defRPr>
              </a:lvl9pPr>
            </a:lstStyle>
            <a:p>
              <a:pPr algn="ctr"/>
              <a:endParaRPr lang="en-US" sz="1600" b="1" dirty="0">
                <a:solidFill>
                  <a:srgbClr val="002060"/>
                </a:solidFill>
              </a:endParaRPr>
            </a:p>
            <a:p>
              <a:pPr algn="ctr"/>
              <a:endParaRPr lang="en-US" sz="2400" b="1" dirty="0">
                <a:solidFill>
                  <a:srgbClr val="002060"/>
                </a:solidFill>
              </a:endParaRPr>
            </a:p>
            <a:p>
              <a:pPr algn="ctr"/>
              <a:endParaRPr lang="en-US" sz="4800" b="1" dirty="0">
                <a:solidFill>
                  <a:srgbClr val="002060"/>
                </a:solidFill>
              </a:endParaRPr>
            </a:p>
            <a:p>
              <a:pPr algn="ctr"/>
              <a:r>
                <a:rPr lang="en-US" sz="1600" b="1" dirty="0">
                  <a:solidFill>
                    <a:srgbClr val="002060"/>
                  </a:solidFill>
                </a:rPr>
                <a:t>George Abbot</a:t>
              </a:r>
              <a:br>
                <a:rPr lang="en-US" sz="1600" b="1" dirty="0">
                  <a:solidFill>
                    <a:srgbClr val="002060"/>
                  </a:solidFill>
                </a:rPr>
              </a:br>
              <a:r>
                <a:rPr lang="en-US" sz="1600" b="1" dirty="0">
                  <a:solidFill>
                    <a:srgbClr val="002060"/>
                  </a:solidFill>
                </a:rPr>
                <a:t>KJV Translator</a:t>
              </a:r>
              <a:endParaRPr lang="en-US" sz="1600" dirty="0"/>
            </a:p>
          </p:txBody>
        </p:sp>
        <p:pic>
          <p:nvPicPr>
            <p:cNvPr id="13" name="Picture 3" descr="C:\Users\Rae\Desktop\george-abbot a kjv translator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932982" y="3719385"/>
              <a:ext cx="1698846" cy="2094054"/>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grpSp>
      <p:sp>
        <p:nvSpPr>
          <p:cNvPr id="14" name="Text Placeholder 13"/>
          <p:cNvSpPr txBox="1">
            <a:spLocks/>
          </p:cNvSpPr>
          <p:nvPr/>
        </p:nvSpPr>
        <p:spPr>
          <a:xfrm>
            <a:off x="12420600" y="3853977"/>
            <a:ext cx="1676400" cy="2055953"/>
          </a:xfrm>
          <a:prstGeom prst="rect">
            <a:avLst/>
          </a:prstGeom>
          <a:solidFill>
            <a:schemeClr val="accent2"/>
          </a:solidFill>
          <a:ln w="50800" cap="sq" cmpd="dbl" algn="ctr">
            <a:solidFill>
              <a:schemeClr val="accent2"/>
            </a:solidFill>
            <a:prstDash val="solid"/>
            <a:miter lim="800000"/>
          </a:ln>
          <a:effectLst/>
          <a:scene3d>
            <a:camera prst="orthographicFront"/>
            <a:lightRig rig="threePt" dir="t"/>
          </a:scene3d>
          <a:sp3d>
            <a:bevelT w="152400" h="50800" prst="softRound"/>
          </a:sp3d>
        </p:spPr>
        <p:txBody>
          <a:bodyPr vert="horz" lIns="137160" tIns="182880" rIns="137160" bIns="91440">
            <a:normAutofit/>
          </a:bodyPr>
          <a:lstStyle>
            <a:lvl1pPr marL="0" indent="0" algn="l" rtl="0" eaLnBrk="1" latinLnBrk="0" hangingPunct="1">
              <a:spcBef>
                <a:spcPts val="700"/>
              </a:spcBef>
              <a:spcAft>
                <a:spcPts val="1000"/>
              </a:spcAft>
              <a:buClr>
                <a:schemeClr val="accent2"/>
              </a:buClr>
              <a:buSzPct val="100000"/>
              <a:buFont typeface="Wingdings"/>
              <a:buNone/>
              <a:defRPr kumimoji="0" sz="1800" kern="1200">
                <a:solidFill>
                  <a:schemeClr val="lt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None/>
              <a:defRPr kumimoji="0" sz="1200" kern="1200">
                <a:solidFill>
                  <a:schemeClr val="lt1"/>
                </a:solidFill>
                <a:latin typeface="+mn-lt"/>
                <a:ea typeface="+mn-ea"/>
                <a:cs typeface="+mn-cs"/>
              </a:defRPr>
            </a:lvl2pPr>
            <a:lvl3pPr marL="914400" indent="-228600" algn="l" rtl="0" eaLnBrk="1" latinLnBrk="0" hangingPunct="1">
              <a:spcBef>
                <a:spcPts val="500"/>
              </a:spcBef>
              <a:buClr>
                <a:schemeClr val="accent2"/>
              </a:buClr>
              <a:buSzPct val="75000"/>
              <a:buFont typeface="Wingdings"/>
              <a:buNone/>
              <a:defRPr kumimoji="0" sz="1000" kern="1200">
                <a:solidFill>
                  <a:schemeClr val="lt1"/>
                </a:solidFill>
                <a:latin typeface="+mn-lt"/>
                <a:ea typeface="+mn-ea"/>
                <a:cs typeface="+mn-cs"/>
              </a:defRPr>
            </a:lvl3pPr>
            <a:lvl4pPr marL="1371600" indent="-228600" algn="l" rtl="0" eaLnBrk="1" latinLnBrk="0" hangingPunct="1">
              <a:spcBef>
                <a:spcPts val="400"/>
              </a:spcBef>
              <a:buClr>
                <a:schemeClr val="accent3"/>
              </a:buClr>
              <a:buSzPct val="75000"/>
              <a:buFont typeface="Wingdings"/>
              <a:buNone/>
              <a:defRPr kumimoji="0" sz="900" kern="1200">
                <a:solidFill>
                  <a:schemeClr val="lt1"/>
                </a:solidFill>
                <a:latin typeface="+mn-lt"/>
                <a:ea typeface="+mn-ea"/>
                <a:cs typeface="+mn-cs"/>
              </a:defRPr>
            </a:lvl4pPr>
            <a:lvl5pPr marL="1828800" indent="-228600" algn="l" rtl="0" eaLnBrk="1" latinLnBrk="0" hangingPunct="1">
              <a:spcBef>
                <a:spcPts val="400"/>
              </a:spcBef>
              <a:buClr>
                <a:schemeClr val="accent4"/>
              </a:buClr>
              <a:buSzPct val="65000"/>
              <a:buFont typeface="Wingdings"/>
              <a:buNone/>
              <a:defRPr kumimoji="0" sz="900" kern="1200">
                <a:solidFill>
                  <a:schemeClr val="l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lt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lt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lt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lt1"/>
                </a:solidFill>
                <a:latin typeface="+mn-lt"/>
                <a:ea typeface="+mn-ea"/>
                <a:cs typeface="+mn-cs"/>
              </a:defRPr>
            </a:lvl9pPr>
          </a:lstStyle>
          <a:p>
            <a:pPr algn="ctr"/>
            <a:r>
              <a:rPr lang="en-US" b="1" dirty="0">
                <a:solidFill>
                  <a:srgbClr val="002060"/>
                </a:solidFill>
              </a:rPr>
              <a:t>Could this be a problem of translating for the KJV?</a:t>
            </a:r>
          </a:p>
          <a:p>
            <a:pPr algn="ctr"/>
            <a:endParaRPr lang="en-US" dirty="0"/>
          </a:p>
        </p:txBody>
      </p:sp>
      <p:sp>
        <p:nvSpPr>
          <p:cNvPr id="15" name="Rectangle 14"/>
          <p:cNvSpPr/>
          <p:nvPr/>
        </p:nvSpPr>
        <p:spPr>
          <a:xfrm>
            <a:off x="223520" y="137100"/>
            <a:ext cx="11739880" cy="1569660"/>
          </a:xfrm>
          <a:prstGeom prst="rect">
            <a:avLst/>
          </a:prstGeom>
          <a:solidFill>
            <a:srgbClr val="002060"/>
          </a:solidFill>
          <a:scene3d>
            <a:camera prst="orthographicFront"/>
            <a:lightRig rig="flat" dir="tl">
              <a:rot lat="0" lon="0" rev="6600000"/>
            </a:lightRig>
          </a:scene3d>
          <a:sp3d>
            <a:bevelT w="165100" prst="coolSlan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800" b="1" cap="none" spc="0" dirty="0">
                <a:ln w="11430"/>
                <a:solidFill>
                  <a:srgbClr val="0070C0"/>
                </a:solidFill>
                <a:effectLst>
                  <a:outerShdw blurRad="50800" dist="39000" dir="5460000" algn="tl">
                    <a:srgbClr val="000000">
                      <a:alpha val="38000"/>
                    </a:srgbClr>
                  </a:outerShdw>
                </a:effectLst>
              </a:rPr>
              <a:t>  </a:t>
            </a:r>
            <a:r>
              <a:rPr lang="en-US" sz="4800" b="1" cap="none" spc="0" dirty="0">
                <a:ln w="11430"/>
                <a:solidFill>
                  <a:srgbClr val="FF9900"/>
                </a:solidFill>
                <a:effectLst>
                  <a:outerShdw blurRad="50800" dist="39000" dir="5460000" algn="tl">
                    <a:srgbClr val="000000">
                      <a:alpha val="38000"/>
                    </a:srgbClr>
                  </a:outerShdw>
                </a:effectLst>
              </a:rPr>
              <a:t>The Ezra 3:5 burnt offerings did NOT </a:t>
            </a:r>
            <a:br>
              <a:rPr lang="en-US" sz="4800" b="1" cap="none" spc="0" dirty="0">
                <a:ln w="11430"/>
                <a:solidFill>
                  <a:srgbClr val="FF9900"/>
                </a:solidFill>
                <a:effectLst>
                  <a:outerShdw blurRad="50800" dist="39000" dir="5460000" algn="tl">
                    <a:srgbClr val="000000">
                      <a:alpha val="38000"/>
                    </a:srgbClr>
                  </a:outerShdw>
                </a:effectLst>
              </a:rPr>
            </a:br>
            <a:r>
              <a:rPr lang="en-US" sz="4800" b="1" cap="none" spc="0" dirty="0">
                <a:ln w="11430"/>
                <a:solidFill>
                  <a:srgbClr val="FF9900"/>
                </a:solidFill>
                <a:effectLst>
                  <a:outerShdw blurRad="50800" dist="39000" dir="5460000" algn="tl">
                    <a:srgbClr val="000000">
                      <a:alpha val="38000"/>
                    </a:srgbClr>
                  </a:outerShdw>
                </a:effectLst>
              </a:rPr>
              <a:t>align with the pagan “</a:t>
            </a:r>
            <a:r>
              <a:rPr lang="en-US" sz="4800" b="1" cap="none" spc="0" dirty="0">
                <a:ln w="11430"/>
                <a:solidFill>
                  <a:srgbClr val="C00000"/>
                </a:solidFill>
                <a:effectLst>
                  <a:outerShdw blurRad="50800" dist="39000" dir="5460000" algn="tl">
                    <a:srgbClr val="000000">
                      <a:alpha val="38000"/>
                    </a:srgbClr>
                  </a:outerShdw>
                </a:effectLst>
              </a:rPr>
              <a:t>new</a:t>
            </a:r>
            <a:r>
              <a:rPr lang="en-US" sz="4800" b="1" cap="none" spc="0" dirty="0">
                <a:ln w="11430"/>
                <a:solidFill>
                  <a:srgbClr val="FF9900"/>
                </a:solidFill>
                <a:effectLst>
                  <a:outerShdw blurRad="50800" dist="39000" dir="5460000" algn="tl">
                    <a:srgbClr val="000000">
                      <a:alpha val="38000"/>
                    </a:srgbClr>
                  </a:outerShdw>
                </a:effectLst>
              </a:rPr>
              <a:t> </a:t>
            </a:r>
            <a:r>
              <a:rPr lang="en-US" sz="4800" b="1" cap="none" spc="0" dirty="0">
                <a:ln w="11430"/>
                <a:solidFill>
                  <a:srgbClr val="C00000"/>
                </a:solidFill>
                <a:effectLst>
                  <a:outerShdw blurRad="50800" dist="39000" dir="5460000" algn="tl">
                    <a:srgbClr val="000000">
                      <a:alpha val="38000"/>
                    </a:srgbClr>
                  </a:outerShdw>
                </a:effectLst>
              </a:rPr>
              <a:t>moon</a:t>
            </a:r>
            <a:r>
              <a:rPr lang="en-US" sz="4800" b="1" cap="none" spc="0" dirty="0">
                <a:ln w="11430"/>
                <a:solidFill>
                  <a:srgbClr val="FF9900"/>
                </a:solidFill>
                <a:effectLst>
                  <a:outerShdw blurRad="50800" dist="39000" dir="5460000" algn="tl">
                    <a:srgbClr val="000000">
                      <a:alpha val="38000"/>
                    </a:srgbClr>
                  </a:outerShdw>
                </a:effectLst>
              </a:rPr>
              <a:t>”!</a:t>
            </a:r>
            <a:endParaRPr lang="en-US" sz="6600" b="1" cap="none" spc="0" dirty="0">
              <a:ln w="11430"/>
              <a:solidFill>
                <a:srgbClr val="FF9900"/>
              </a:solidFill>
              <a:effectLst>
                <a:outerShdw blurRad="50800" dist="39000" dir="5460000" algn="tl">
                  <a:srgbClr val="000000">
                    <a:alpha val="38000"/>
                  </a:srgbClr>
                </a:outerShdw>
              </a:effectLst>
            </a:endParaRPr>
          </a:p>
        </p:txBody>
      </p:sp>
      <p:pic>
        <p:nvPicPr>
          <p:cNvPr id="16" name="Picture 2" descr="C:\Users\Rae\Desktop\gold star 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705325">
            <a:off x="415379" y="475768"/>
            <a:ext cx="1016000" cy="892325"/>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p:cNvSpPr txBox="1">
            <a:spLocks/>
          </p:cNvSpPr>
          <p:nvPr/>
        </p:nvSpPr>
        <p:spPr>
          <a:xfrm>
            <a:off x="1529080" y="3657600"/>
            <a:ext cx="4109720" cy="3051585"/>
          </a:xfrm>
          <a:prstGeom prst="rect">
            <a:avLst/>
          </a:prstGeom>
        </p:spPr>
        <p:txBody>
          <a:bodyPr vert="horz">
            <a:normAutofit/>
            <a:scene3d>
              <a:camera prst="orthographicFront"/>
              <a:lightRig rig="threePt" dir="t"/>
            </a:scene3d>
            <a:sp3d extrusionH="57150">
              <a:bevelT w="38100" h="38100"/>
            </a:sp3d>
          </a:bodyPr>
          <a:lstStyle>
            <a:lvl1pPr marL="457200" indent="-457200" algn="l" rtl="0" eaLnBrk="1" latinLnBrk="0" hangingPunct="1">
              <a:spcBef>
                <a:spcPts val="700"/>
              </a:spcBef>
              <a:buClr>
                <a:schemeClr val="accent2"/>
              </a:buClr>
              <a:buSzPct val="75000"/>
              <a:buFont typeface="Wingdings" pitchFamily="2" charset="2"/>
              <a:buChar char="q"/>
              <a:defRPr kumimoji="0" sz="290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134000"/>
              </a:lnSpc>
              <a:buFont typeface="Wingdings" pitchFamily="2" charset="2"/>
              <a:buNone/>
            </a:pPr>
            <a:r>
              <a:rPr lang="en-US" sz="2400" b="1" dirty="0">
                <a:solidFill>
                  <a:srgbClr val="7030A0"/>
                </a:solidFill>
              </a:rPr>
              <a:t>Remember:</a:t>
            </a:r>
            <a:br>
              <a:rPr lang="en-US" sz="2400" b="1" dirty="0">
                <a:solidFill>
                  <a:srgbClr val="7030A0"/>
                </a:solidFill>
              </a:rPr>
            </a:br>
            <a:r>
              <a:rPr lang="en-US" sz="2400" b="1" dirty="0">
                <a:solidFill>
                  <a:srgbClr val="7030A0"/>
                </a:solidFill>
              </a:rPr>
              <a:t> Hosea 2:11 </a:t>
            </a:r>
            <a:r>
              <a:rPr lang="en-US" sz="2000" b="1" dirty="0">
                <a:solidFill>
                  <a:srgbClr val="7030A0"/>
                </a:solidFill>
              </a:rPr>
              <a:t>[785 BC] </a:t>
            </a:r>
            <a:r>
              <a:rPr lang="en-US" sz="2400" b="1" dirty="0">
                <a:solidFill>
                  <a:srgbClr val="7030A0"/>
                </a:solidFill>
              </a:rPr>
              <a:t>and Isaiah 1:14 </a:t>
            </a:r>
            <a:r>
              <a:rPr lang="en-US" sz="2000" b="1" dirty="0">
                <a:solidFill>
                  <a:srgbClr val="7030A0"/>
                </a:solidFill>
              </a:rPr>
              <a:t>[760 BC] </a:t>
            </a:r>
            <a:br>
              <a:rPr lang="en-US" sz="2000" b="1" dirty="0">
                <a:solidFill>
                  <a:srgbClr val="7030A0"/>
                </a:solidFill>
              </a:rPr>
            </a:br>
            <a:r>
              <a:rPr lang="en-US" sz="2400" b="1" dirty="0">
                <a:solidFill>
                  <a:srgbClr val="7030A0"/>
                </a:solidFill>
              </a:rPr>
              <a:t>had this exact apostasy documented more than 300 years earlier.</a:t>
            </a:r>
            <a:endParaRPr lang="en-US" sz="1400" b="1" dirty="0">
              <a:solidFill>
                <a:srgbClr val="7030A0"/>
              </a:solidFill>
            </a:endParaRPr>
          </a:p>
        </p:txBody>
      </p:sp>
      <p:pic>
        <p:nvPicPr>
          <p:cNvPr id="3074" name="Picture 2" descr="F:\Art on Desktop - 1\All white man clip art\teacher.jp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flipH="1">
            <a:off x="286249" y="3919879"/>
            <a:ext cx="1497729" cy="263332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8" name="Picture 17" descr="C:\Users\Rae\Desktop\isaiah edi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677" y="1799405"/>
            <a:ext cx="1466302" cy="1915169"/>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sp>
        <p:nvSpPr>
          <p:cNvPr id="19" name="Rectangle 18"/>
          <p:cNvSpPr/>
          <p:nvPr/>
        </p:nvSpPr>
        <p:spPr>
          <a:xfrm>
            <a:off x="5791201" y="3630811"/>
            <a:ext cx="3733800" cy="2769989"/>
          </a:xfrm>
          <a:prstGeom prst="rect">
            <a:avLst/>
          </a:prstGeom>
          <a:solidFill>
            <a:srgbClr val="002060"/>
          </a:solidFill>
          <a:scene3d>
            <a:camera prst="orthographicFront"/>
            <a:lightRig rig="flat" dir="tl">
              <a:rot lat="0" lon="0" rev="6600000"/>
            </a:lightRig>
          </a:scene3d>
          <a:sp3d>
            <a:bevelT w="165100" prst="coolSlan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800" b="1" cap="none" spc="0" dirty="0">
                <a:ln w="11430"/>
                <a:solidFill>
                  <a:srgbClr val="0070C0"/>
                </a:solidFill>
                <a:effectLst>
                  <a:outerShdw blurRad="50800" dist="39000" dir="5460000" algn="tl">
                    <a:srgbClr val="000000">
                      <a:alpha val="38000"/>
                    </a:srgbClr>
                  </a:outerShdw>
                </a:effectLst>
              </a:rPr>
              <a:t> </a:t>
            </a:r>
            <a:r>
              <a:rPr lang="en-US" sz="2900" b="1" dirty="0">
                <a:ln w="11430"/>
                <a:solidFill>
                  <a:schemeClr val="accent4">
                    <a:lumMod val="75000"/>
                  </a:schemeClr>
                </a:solidFill>
                <a:effectLst>
                  <a:outerShdw blurRad="50800" dist="39000" dir="5460000" algn="tl">
                    <a:srgbClr val="000000">
                      <a:alpha val="38000"/>
                    </a:srgbClr>
                  </a:outerShdw>
                </a:effectLst>
              </a:rPr>
              <a:t>The KJV 1611 translators did not </a:t>
            </a:r>
            <a:br>
              <a:rPr lang="en-US" sz="2900" b="1" dirty="0">
                <a:ln w="11430"/>
                <a:solidFill>
                  <a:schemeClr val="accent4">
                    <a:lumMod val="75000"/>
                  </a:schemeClr>
                </a:solidFill>
                <a:effectLst>
                  <a:outerShdw blurRad="50800" dist="39000" dir="5460000" algn="tl">
                    <a:srgbClr val="000000">
                      <a:alpha val="38000"/>
                    </a:srgbClr>
                  </a:outerShdw>
                </a:effectLst>
              </a:rPr>
            </a:br>
            <a:r>
              <a:rPr lang="en-US" sz="2900" b="1" dirty="0">
                <a:ln w="11430"/>
                <a:solidFill>
                  <a:schemeClr val="accent4">
                    <a:lumMod val="75000"/>
                  </a:schemeClr>
                </a:solidFill>
                <a:effectLst>
                  <a:outerShdw blurRad="50800" dist="39000" dir="5460000" algn="tl">
                    <a:srgbClr val="000000">
                      <a:alpha val="38000"/>
                    </a:srgbClr>
                  </a:outerShdw>
                </a:effectLst>
              </a:rPr>
              <a:t>give recognition </a:t>
            </a:r>
            <a:br>
              <a:rPr lang="en-US" sz="2900" b="1" dirty="0">
                <a:ln w="11430"/>
                <a:solidFill>
                  <a:schemeClr val="accent4">
                    <a:lumMod val="75000"/>
                  </a:schemeClr>
                </a:solidFill>
                <a:effectLst>
                  <a:outerShdw blurRad="50800" dist="39000" dir="5460000" algn="tl">
                    <a:srgbClr val="000000">
                      <a:alpha val="38000"/>
                    </a:srgbClr>
                  </a:outerShdw>
                </a:effectLst>
              </a:rPr>
            </a:br>
            <a:r>
              <a:rPr lang="en-US" sz="2900" b="1" dirty="0">
                <a:ln w="11430"/>
                <a:solidFill>
                  <a:schemeClr val="accent4">
                    <a:lumMod val="75000"/>
                  </a:schemeClr>
                </a:solidFill>
                <a:effectLst>
                  <a:outerShdw blurRad="50800" dist="39000" dir="5460000" algn="tl">
                    <a:srgbClr val="000000">
                      <a:alpha val="38000"/>
                    </a:srgbClr>
                  </a:outerShdw>
                </a:effectLst>
              </a:rPr>
              <a:t>to Yahuah’s </a:t>
            </a:r>
            <a:br>
              <a:rPr lang="en-US" sz="2900" b="1" dirty="0">
                <a:ln w="11430"/>
                <a:solidFill>
                  <a:schemeClr val="accent4">
                    <a:lumMod val="75000"/>
                  </a:schemeClr>
                </a:solidFill>
                <a:effectLst>
                  <a:outerShdw blurRad="50800" dist="39000" dir="5460000" algn="tl">
                    <a:srgbClr val="000000">
                      <a:alpha val="38000"/>
                    </a:srgbClr>
                  </a:outerShdw>
                </a:effectLst>
              </a:rPr>
            </a:br>
            <a:r>
              <a:rPr lang="en-US" sz="2900" b="1" dirty="0">
                <a:ln w="11430"/>
                <a:solidFill>
                  <a:srgbClr val="00B0F0"/>
                </a:solidFill>
                <a:effectLst>
                  <a:outerShdw blurRad="50800" dist="39000" dir="5460000" algn="tl">
                    <a:srgbClr val="000000">
                      <a:alpha val="38000"/>
                    </a:srgbClr>
                  </a:outerShdw>
                </a:effectLst>
              </a:rPr>
              <a:t>H2320 &lt;</a:t>
            </a:r>
            <a:r>
              <a:rPr lang="en-US" sz="2900" b="1" dirty="0" err="1">
                <a:ln w="11430"/>
                <a:solidFill>
                  <a:srgbClr val="00B0F0"/>
                </a:solidFill>
                <a:effectLst>
                  <a:outerShdw blurRad="50800" dist="39000" dir="5460000" algn="tl">
                    <a:srgbClr val="000000">
                      <a:alpha val="38000"/>
                    </a:srgbClr>
                  </a:outerShdw>
                </a:effectLst>
              </a:rPr>
              <a:t>chodesh</a:t>
            </a:r>
            <a:r>
              <a:rPr lang="en-US" sz="2900" b="1" dirty="0">
                <a:ln w="11430"/>
                <a:solidFill>
                  <a:srgbClr val="00B0F0"/>
                </a:solidFill>
                <a:effectLst>
                  <a:outerShdw blurRad="50800" dist="39000" dir="5460000" algn="tl">
                    <a:srgbClr val="000000">
                      <a:alpha val="38000"/>
                    </a:srgbClr>
                  </a:outerShdw>
                </a:effectLst>
              </a:rPr>
              <a:t>&gt;</a:t>
            </a:r>
            <a:r>
              <a:rPr lang="en-US" sz="2900" b="1" dirty="0">
                <a:ln w="11430"/>
                <a:solidFill>
                  <a:schemeClr val="accent4">
                    <a:lumMod val="75000"/>
                  </a:schemeClr>
                </a:solidFill>
                <a:effectLst>
                  <a:outerShdw blurRad="50800" dist="39000" dir="5460000" algn="tl">
                    <a:srgbClr val="000000">
                      <a:alpha val="38000"/>
                    </a:srgbClr>
                  </a:outerShdw>
                </a:effectLst>
              </a:rPr>
              <a:t> </a:t>
            </a:r>
            <a:r>
              <a:rPr lang="en-US" sz="2900" b="1" dirty="0">
                <a:ln w="11430"/>
                <a:solidFill>
                  <a:srgbClr val="FF0000"/>
                </a:solidFill>
                <a:effectLst>
                  <a:outerShdw blurRad="50800" dist="39000" dir="5460000" algn="tl">
                    <a:srgbClr val="000000">
                      <a:alpha val="38000"/>
                    </a:srgbClr>
                  </a:outerShdw>
                </a:effectLst>
              </a:rPr>
              <a:t>“new festal month.”</a:t>
            </a:r>
          </a:p>
        </p:txBody>
      </p:sp>
    </p:spTree>
    <p:extLst>
      <p:ext uri="{BB962C8B-B14F-4D97-AF65-F5344CB8AC3E}">
        <p14:creationId xmlns:p14="http://schemas.microsoft.com/office/powerpoint/2010/main" val="10263040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75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ircle(out)">
                                      <p:cBhvr>
                                        <p:cTn id="24" dur="2000"/>
                                        <p:tgtEl>
                                          <p:spTgt spid="19"/>
                                        </p:tgtEl>
                                      </p:cBhvr>
                                    </p:animEffect>
                                  </p:childTnLst>
                                </p:cTn>
                              </p:par>
                            </p:childTnLst>
                          </p:cTn>
                        </p:par>
                        <p:par>
                          <p:cTn id="25" fill="hold">
                            <p:stCondLst>
                              <p:cond delay="2000"/>
                            </p:stCondLst>
                            <p:childTnLst>
                              <p:par>
                                <p:cTn id="26" presetID="6" presetClass="entr" presetSubtype="32"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out)">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animBg="1"/>
      <p:bldP spid="1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86</a:t>
            </a:fld>
            <a:endParaRPr lang="en-US"/>
          </a:p>
        </p:txBody>
      </p:sp>
      <p:sp>
        <p:nvSpPr>
          <p:cNvPr id="12" name="Text Placeholder 6"/>
          <p:cNvSpPr txBox="1">
            <a:spLocks/>
          </p:cNvSpPr>
          <p:nvPr/>
        </p:nvSpPr>
        <p:spPr>
          <a:xfrm>
            <a:off x="2514600" y="2616584"/>
            <a:ext cx="9372600" cy="1141300"/>
          </a:xfrm>
          <a:prstGeom prst="rect">
            <a:avLst/>
          </a:prstGeom>
          <a:solidFill>
            <a:srgbClr val="E2C29C"/>
          </a:solidFill>
          <a:scene3d>
            <a:camera prst="orthographicFront"/>
            <a:lightRig rig="threePt" dir="t"/>
          </a:scene3d>
          <a:sp3d>
            <a:bevelT w="165100" prst="coolSlant"/>
          </a:sp3d>
        </p:spPr>
        <p:txBody>
          <a:bodyPr vert="horz" rtlCol="0" anchor="ctr">
            <a:normAutofit fontScale="85000" lnSpcReduction="10000"/>
            <a:sp3d extrusionH="57150">
              <a:bevelT w="38100" h="38100" prst="angle"/>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r>
              <a:rPr lang="en-US" sz="3200" dirty="0">
                <a:solidFill>
                  <a:srgbClr val="00B0F0"/>
                </a:solidFill>
                <a:latin typeface="Comic Sans MS" pitchFamily="66" charset="0"/>
              </a:rPr>
              <a:t>He was an Aaronic Priest, Skilled Scribe &amp; Teacher </a:t>
            </a:r>
            <a:br>
              <a:rPr lang="en-US" sz="3200" dirty="0">
                <a:solidFill>
                  <a:srgbClr val="00B0F0"/>
                </a:solidFill>
                <a:latin typeface="Comic Sans MS" pitchFamily="66" charset="0"/>
              </a:rPr>
            </a:br>
            <a:r>
              <a:rPr lang="en-US" sz="3200" dirty="0">
                <a:solidFill>
                  <a:srgbClr val="00B0F0"/>
                </a:solidFill>
                <a:latin typeface="Comic Sans MS" pitchFamily="66" charset="0"/>
              </a:rPr>
              <a:t>of the Law of Moses!   </a:t>
            </a:r>
            <a:r>
              <a:rPr lang="en-US" sz="2800" dirty="0">
                <a:solidFill>
                  <a:srgbClr val="0070C0"/>
                </a:solidFill>
              </a:rPr>
              <a:t>(See Ezra 7:1, 5, 6 &amp; 10;  8:1-3, 9.)</a:t>
            </a:r>
            <a:endParaRPr lang="en-US" sz="3600" dirty="0">
              <a:solidFill>
                <a:srgbClr val="0070C0"/>
              </a:solidFill>
            </a:endParaRPr>
          </a:p>
        </p:txBody>
      </p:sp>
      <p:sp>
        <p:nvSpPr>
          <p:cNvPr id="13" name="Title 1"/>
          <p:cNvSpPr txBox="1">
            <a:spLocks/>
          </p:cNvSpPr>
          <p:nvPr/>
        </p:nvSpPr>
        <p:spPr>
          <a:xfrm>
            <a:off x="685800" y="228600"/>
            <a:ext cx="11353800" cy="869950"/>
          </a:xfrm>
          <a:prstGeom prst="rect">
            <a:avLst/>
          </a:prstGeom>
        </p:spPr>
        <p:txBody>
          <a:bodyPr vert="horz"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b="1" dirty="0">
                <a:ln w="11430"/>
                <a:solidFill>
                  <a:srgbClr val="0070C0"/>
                </a:solidFill>
                <a:effectLst>
                  <a:outerShdw blurRad="50800" dist="39000" dir="5460000" algn="tl">
                    <a:srgbClr val="000000">
                      <a:alpha val="38000"/>
                    </a:srgbClr>
                  </a:outerShdw>
                </a:effectLst>
              </a:rPr>
              <a:t>458</a:t>
            </a:r>
            <a:r>
              <a:rPr lang="en-US" sz="4300" b="1" dirty="0">
                <a:ln w="11430"/>
                <a:solidFill>
                  <a:srgbClr val="0070C0"/>
                </a:solidFill>
                <a:effectLst>
                  <a:outerShdw blurRad="50800" dist="39000" dir="5460000" algn="tl">
                    <a:srgbClr val="000000">
                      <a:alpha val="38000"/>
                    </a:srgbClr>
                  </a:outerShdw>
                </a:effectLst>
              </a:rPr>
              <a:t> BC   </a:t>
            </a:r>
            <a:r>
              <a:rPr lang="en-US" b="1" dirty="0">
                <a:ln w="11430"/>
                <a:solidFill>
                  <a:srgbClr val="00B050"/>
                </a:solidFill>
                <a:effectLst>
                  <a:outerShdw blurRad="50800" dist="39000" dir="5460000" algn="tl">
                    <a:srgbClr val="000000">
                      <a:alpha val="38000"/>
                    </a:srgbClr>
                  </a:outerShdw>
                </a:effectLst>
              </a:rPr>
              <a:t>Ezra</a:t>
            </a:r>
            <a:r>
              <a:rPr lang="en-US" sz="4300" b="1" dirty="0">
                <a:ln w="11430"/>
                <a:solidFill>
                  <a:srgbClr val="7030A0"/>
                </a:solidFill>
                <a:effectLst>
                  <a:outerShdw blurRad="50800" dist="39000" dir="5460000" algn="tl">
                    <a:srgbClr val="000000">
                      <a:alpha val="38000"/>
                    </a:srgbClr>
                  </a:outerShdw>
                </a:effectLst>
              </a:rPr>
              <a:t>   </a:t>
            </a:r>
            <a:r>
              <a:rPr lang="en-US" sz="3200" b="1" dirty="0">
                <a:ln w="11430"/>
                <a:solidFill>
                  <a:srgbClr val="0070C0"/>
                </a:solidFill>
                <a:effectLst>
                  <a:outerShdw blurRad="50800" dist="39000" dir="5460000" algn="tl">
                    <a:srgbClr val="000000">
                      <a:alpha val="38000"/>
                    </a:srgbClr>
                  </a:outerShdw>
                </a:effectLst>
              </a:rPr>
              <a:t>(2</a:t>
            </a:r>
            <a:r>
              <a:rPr lang="en-US" sz="3200" b="1" baseline="30000" dirty="0">
                <a:ln w="11430"/>
                <a:solidFill>
                  <a:srgbClr val="0070C0"/>
                </a:solidFill>
                <a:effectLst>
                  <a:outerShdw blurRad="50800" dist="39000" dir="5460000" algn="tl">
                    <a:srgbClr val="000000">
                      <a:alpha val="38000"/>
                    </a:srgbClr>
                  </a:outerShdw>
                </a:effectLst>
              </a:rPr>
              <a:t>nd</a:t>
            </a:r>
            <a:r>
              <a:rPr lang="en-US" sz="3200" b="1" dirty="0">
                <a:ln w="11430"/>
                <a:solidFill>
                  <a:srgbClr val="0070C0"/>
                </a:solidFill>
                <a:effectLst>
                  <a:outerShdw blurRad="50800" dist="39000" dir="5460000" algn="tl">
                    <a:srgbClr val="000000">
                      <a:alpha val="38000"/>
                    </a:srgbClr>
                  </a:outerShdw>
                </a:effectLst>
              </a:rPr>
              <a:t> Return of Babylonian Exiles)</a:t>
            </a:r>
          </a:p>
        </p:txBody>
      </p:sp>
      <p:sp>
        <p:nvSpPr>
          <p:cNvPr id="8" name="Title 1"/>
          <p:cNvSpPr>
            <a:spLocks noGrp="1"/>
          </p:cNvSpPr>
          <p:nvPr>
            <p:ph type="title"/>
          </p:nvPr>
        </p:nvSpPr>
        <p:spPr>
          <a:xfrm>
            <a:off x="228600" y="1524000"/>
            <a:ext cx="4152900" cy="86995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0070C0"/>
                </a:solidFill>
                <a:effectLst>
                  <a:outerShdw blurRad="50800" dist="39000" dir="5460000" algn="tl">
                    <a:srgbClr val="000000">
                      <a:alpha val="38000"/>
                    </a:srgbClr>
                  </a:outerShdw>
                </a:effectLst>
              </a:rPr>
              <a:t>Who Was </a:t>
            </a:r>
            <a:r>
              <a:rPr lang="en-US" b="1" dirty="0">
                <a:ln w="11430"/>
                <a:solidFill>
                  <a:srgbClr val="00B050"/>
                </a:solidFill>
                <a:effectLst>
                  <a:outerShdw blurRad="50800" dist="39000" dir="5460000" algn="tl">
                    <a:srgbClr val="000000">
                      <a:alpha val="38000"/>
                    </a:srgbClr>
                  </a:outerShdw>
                </a:effectLst>
              </a:rPr>
              <a:t>Ezra</a:t>
            </a:r>
            <a:r>
              <a:rPr lang="en-US" b="1" dirty="0">
                <a:ln w="11430"/>
                <a:solidFill>
                  <a:srgbClr val="0070C0"/>
                </a:solidFill>
                <a:effectLst>
                  <a:outerShdw blurRad="50800" dist="39000" dir="5460000" algn="tl">
                    <a:srgbClr val="000000">
                      <a:alpha val="38000"/>
                    </a:srgbClr>
                  </a:outerShdw>
                </a:effectLst>
              </a:rPr>
              <a:t>?</a:t>
            </a:r>
          </a:p>
        </p:txBody>
      </p:sp>
      <p:sp>
        <p:nvSpPr>
          <p:cNvPr id="14" name="Content Placeholder 3"/>
          <p:cNvSpPr>
            <a:spLocks noGrp="1"/>
          </p:cNvSpPr>
          <p:nvPr>
            <p:ph sz="quarter" idx="1"/>
          </p:nvPr>
        </p:nvSpPr>
        <p:spPr>
          <a:xfrm>
            <a:off x="4191000" y="1676400"/>
            <a:ext cx="7620000" cy="863495"/>
          </a:xfrm>
          <a:scene3d>
            <a:camera prst="orthographicFront"/>
            <a:lightRig rig="threePt" dir="t"/>
          </a:scene3d>
          <a:sp3d>
            <a:bevelT/>
          </a:sp3d>
        </p:spPr>
        <p:txBody>
          <a:bodyPr>
            <a:noAutofit/>
            <a:sp3d extrusionH="57150">
              <a:bevelT w="38100" h="38100" prst="angle"/>
            </a:sp3d>
          </a:bodyPr>
          <a:lstStyle/>
          <a:p>
            <a:pPr marL="0" indent="0" algn="ctr">
              <a:buNone/>
            </a:pPr>
            <a:r>
              <a:rPr lang="en-US" sz="2400" b="1" dirty="0">
                <a:solidFill>
                  <a:schemeClr val="accent5">
                    <a:lumMod val="75000"/>
                  </a:schemeClr>
                </a:solidFill>
              </a:rPr>
              <a:t>Ezra led the 2</a:t>
            </a:r>
            <a:r>
              <a:rPr lang="en-US" sz="2400" b="1" baseline="30000" dirty="0">
                <a:solidFill>
                  <a:schemeClr val="accent5">
                    <a:lumMod val="75000"/>
                  </a:schemeClr>
                </a:solidFill>
              </a:rPr>
              <a:t>nd</a:t>
            </a:r>
            <a:r>
              <a:rPr lang="en-US" sz="2400" b="1" dirty="0">
                <a:solidFill>
                  <a:schemeClr val="accent5">
                    <a:lumMod val="75000"/>
                  </a:schemeClr>
                </a:solidFill>
              </a:rPr>
              <a:t> group of captives to </a:t>
            </a:r>
            <a:br>
              <a:rPr lang="en-US" sz="2400" b="1" dirty="0">
                <a:solidFill>
                  <a:schemeClr val="accent5">
                    <a:lumMod val="75000"/>
                  </a:schemeClr>
                </a:solidFill>
              </a:rPr>
            </a:br>
            <a:r>
              <a:rPr lang="en-US" sz="2400" b="1" dirty="0">
                <a:solidFill>
                  <a:schemeClr val="accent5">
                    <a:lumMod val="75000"/>
                  </a:schemeClr>
                </a:solidFill>
              </a:rPr>
              <a:t>Jerusalem about 80 years </a:t>
            </a:r>
            <a:r>
              <a:rPr lang="en-US" sz="2400" b="1" u="sng" dirty="0">
                <a:solidFill>
                  <a:schemeClr val="accent5">
                    <a:lumMod val="75000"/>
                  </a:schemeClr>
                </a:solidFill>
              </a:rPr>
              <a:t>after</a:t>
            </a:r>
            <a:r>
              <a:rPr lang="en-US" sz="2400" b="1" dirty="0">
                <a:solidFill>
                  <a:schemeClr val="accent5">
                    <a:lumMod val="75000"/>
                  </a:schemeClr>
                </a:solidFill>
              </a:rPr>
              <a:t> </a:t>
            </a:r>
            <a:r>
              <a:rPr lang="en-US" sz="2400" b="1" dirty="0" err="1">
                <a:solidFill>
                  <a:schemeClr val="accent5">
                    <a:lumMod val="75000"/>
                  </a:schemeClr>
                </a:solidFill>
              </a:rPr>
              <a:t>Zerubbabel</a:t>
            </a:r>
            <a:r>
              <a:rPr lang="en-US" sz="2400" b="1" dirty="0">
                <a:solidFill>
                  <a:schemeClr val="accent5">
                    <a:lumMod val="75000"/>
                  </a:schemeClr>
                </a:solidFill>
              </a:rPr>
              <a:t>. </a:t>
            </a:r>
            <a:r>
              <a:rPr lang="en-US" sz="3200" b="1" dirty="0">
                <a:solidFill>
                  <a:schemeClr val="accent5">
                    <a:lumMod val="75000"/>
                  </a:schemeClr>
                </a:solidFill>
                <a:effectLst>
                  <a:glow rad="139700">
                    <a:schemeClr val="accent4">
                      <a:satMod val="175000"/>
                      <a:alpha val="40000"/>
                    </a:schemeClr>
                  </a:glow>
                </a:effectLst>
                <a:latin typeface="Aharoni" pitchFamily="2" charset="-79"/>
                <a:cs typeface="Aharoni" pitchFamily="2" charset="-79"/>
              </a:rPr>
              <a:t>  </a:t>
            </a:r>
            <a:endParaRPr lang="en-US" sz="2400" b="1" dirty="0">
              <a:solidFill>
                <a:schemeClr val="accent5">
                  <a:lumMod val="75000"/>
                </a:schemeClr>
              </a:solidFill>
            </a:endParaRPr>
          </a:p>
        </p:txBody>
      </p:sp>
      <p:pic>
        <p:nvPicPr>
          <p:cNvPr id="15" name="Picture 14" descr="C:\Users\Rae\Desktop\isaiah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440102"/>
            <a:ext cx="1982843" cy="2589835"/>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16" name="Picture 2" descr="C:\Users\Rae\Desktop\gold star png.png"/>
          <p:cNvPicPr>
            <a:picLocks noChangeAspect="1" noChangeArrowheads="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20839635">
            <a:off x="2588904" y="3809324"/>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286000" y="3916100"/>
            <a:ext cx="9829800" cy="1569660"/>
          </a:xfrm>
          <a:prstGeom prst="rect">
            <a:avLst/>
          </a:prstGeom>
          <a:noFill/>
        </p:spPr>
        <p:txBody>
          <a:bodyPr wrap="square" rtlCol="0">
            <a:spAutoFit/>
            <a:scene3d>
              <a:camera prst="orthographicFront"/>
              <a:lightRig rig="threePt" dir="t"/>
            </a:scene3d>
            <a:sp3d extrusionH="57150">
              <a:bevelT w="38100" h="38100" prst="angle"/>
            </a:sp3d>
          </a:bodyPr>
          <a:lstStyle/>
          <a:p>
            <a:pPr lvl="0" algn="ctr"/>
            <a:r>
              <a:rPr lang="en-US" sz="2800" dirty="0">
                <a:solidFill>
                  <a:srgbClr val="FF9900"/>
                </a:solidFill>
                <a:effectLst>
                  <a:glow rad="139700">
                    <a:schemeClr val="accent4">
                      <a:satMod val="175000"/>
                      <a:alpha val="40000"/>
                    </a:schemeClr>
                  </a:glow>
                </a:effectLst>
                <a:latin typeface="Aharoni" pitchFamily="2" charset="-79"/>
                <a:cs typeface="Aharoni" pitchFamily="2" charset="-79"/>
              </a:rPr>
              <a:t>Between the books of Ezra and Nehemiah, </a:t>
            </a:r>
            <a:br>
              <a:rPr lang="en-US" sz="2800" dirty="0">
                <a:solidFill>
                  <a:srgbClr val="FF9900"/>
                </a:solidFill>
                <a:effectLst>
                  <a:glow rad="139700">
                    <a:schemeClr val="accent4">
                      <a:satMod val="175000"/>
                      <a:alpha val="40000"/>
                    </a:schemeClr>
                  </a:glow>
                </a:effectLst>
                <a:latin typeface="Aharoni" pitchFamily="2" charset="-79"/>
                <a:cs typeface="Aharoni" pitchFamily="2" charset="-79"/>
              </a:rPr>
            </a:br>
            <a:r>
              <a:rPr lang="en-US" sz="2800" dirty="0">
                <a:solidFill>
                  <a:srgbClr val="FF9900"/>
                </a:solidFill>
                <a:effectLst>
                  <a:glow rad="139700">
                    <a:schemeClr val="accent4">
                      <a:satMod val="175000"/>
                      <a:alpha val="40000"/>
                    </a:schemeClr>
                  </a:glow>
                </a:effectLst>
                <a:latin typeface="Aharoni" pitchFamily="2" charset="-79"/>
                <a:cs typeface="Aharoni" pitchFamily="2" charset="-79"/>
              </a:rPr>
              <a:t>Ezra is called a priest </a:t>
            </a:r>
            <a:r>
              <a:rPr lang="en-US" sz="3600" dirty="0">
                <a:solidFill>
                  <a:srgbClr val="00B0F0"/>
                </a:solidFill>
                <a:effectLst>
                  <a:glow rad="139700">
                    <a:schemeClr val="accent4">
                      <a:satMod val="175000"/>
                      <a:alpha val="40000"/>
                    </a:schemeClr>
                  </a:glow>
                </a:effectLst>
                <a:latin typeface="Aharoni" pitchFamily="2" charset="-79"/>
                <a:cs typeface="Aharoni" pitchFamily="2" charset="-79"/>
              </a:rPr>
              <a:t>8</a:t>
            </a:r>
            <a:r>
              <a:rPr lang="en-US" sz="2800" dirty="0">
                <a:solidFill>
                  <a:srgbClr val="FF9900"/>
                </a:solidFill>
                <a:effectLst>
                  <a:glow rad="139700">
                    <a:schemeClr val="accent4">
                      <a:satMod val="175000"/>
                      <a:alpha val="40000"/>
                    </a:schemeClr>
                  </a:glow>
                </a:effectLst>
                <a:latin typeface="Aharoni" pitchFamily="2" charset="-79"/>
                <a:cs typeface="Aharoni" pitchFamily="2" charset="-79"/>
              </a:rPr>
              <a:t> times and a [</a:t>
            </a:r>
            <a:r>
              <a:rPr lang="en-US" sz="2400" dirty="0">
                <a:solidFill>
                  <a:srgbClr val="FF9900"/>
                </a:solidFill>
                <a:effectLst>
                  <a:glow rad="139700">
                    <a:schemeClr val="accent4">
                      <a:satMod val="175000"/>
                      <a:alpha val="40000"/>
                    </a:schemeClr>
                  </a:glow>
                </a:effectLst>
                <a:latin typeface="Aharoni" pitchFamily="2" charset="-79"/>
                <a:cs typeface="Aharoni" pitchFamily="2" charset="-79"/>
              </a:rPr>
              <a:t>skilled</a:t>
            </a:r>
            <a:r>
              <a:rPr lang="en-US" sz="2800" dirty="0">
                <a:solidFill>
                  <a:srgbClr val="FF9900"/>
                </a:solidFill>
                <a:effectLst>
                  <a:glow rad="139700">
                    <a:schemeClr val="accent4">
                      <a:satMod val="175000"/>
                      <a:alpha val="40000"/>
                    </a:schemeClr>
                  </a:glow>
                </a:effectLst>
                <a:latin typeface="Aharoni" pitchFamily="2" charset="-79"/>
                <a:cs typeface="Aharoni" pitchFamily="2" charset="-79"/>
              </a:rPr>
              <a:t>] scribe </a:t>
            </a:r>
            <a:r>
              <a:rPr lang="en-US" sz="3600" dirty="0">
                <a:solidFill>
                  <a:srgbClr val="00B0F0"/>
                </a:solidFill>
                <a:effectLst>
                  <a:glow rad="139700">
                    <a:schemeClr val="accent4">
                      <a:satMod val="175000"/>
                      <a:alpha val="40000"/>
                    </a:schemeClr>
                  </a:glow>
                </a:effectLst>
                <a:latin typeface="Aharoni" pitchFamily="2" charset="-79"/>
                <a:cs typeface="Aharoni" pitchFamily="2" charset="-79"/>
              </a:rPr>
              <a:t>7</a:t>
            </a:r>
            <a:r>
              <a:rPr lang="en-US" sz="2800" dirty="0">
                <a:solidFill>
                  <a:srgbClr val="FF9900"/>
                </a:solidFill>
                <a:effectLst>
                  <a:glow rad="139700">
                    <a:schemeClr val="accent4">
                      <a:satMod val="175000"/>
                      <a:alpha val="40000"/>
                    </a:schemeClr>
                  </a:glow>
                </a:effectLst>
                <a:latin typeface="Aharoni" pitchFamily="2" charset="-79"/>
                <a:cs typeface="Aharoni" pitchFamily="2" charset="-79"/>
              </a:rPr>
              <a:t> times.      </a:t>
            </a:r>
            <a:br>
              <a:rPr lang="en-US" sz="2400" dirty="0">
                <a:solidFill>
                  <a:srgbClr val="FF9900"/>
                </a:solidFill>
                <a:effectLst>
                  <a:glow rad="139700">
                    <a:schemeClr val="accent4">
                      <a:satMod val="175000"/>
                      <a:alpha val="40000"/>
                    </a:schemeClr>
                  </a:glow>
                </a:effectLst>
                <a:latin typeface="Aharoni" pitchFamily="2" charset="-79"/>
                <a:cs typeface="Aharoni" pitchFamily="2" charset="-79"/>
              </a:rPr>
            </a:br>
            <a:r>
              <a:rPr lang="en-US" sz="3200" dirty="0">
                <a:solidFill>
                  <a:srgbClr val="FF9900"/>
                </a:solidFill>
                <a:effectLst>
                  <a:glow rad="139700">
                    <a:schemeClr val="accent4">
                      <a:satMod val="175000"/>
                      <a:alpha val="40000"/>
                    </a:schemeClr>
                  </a:glow>
                </a:effectLst>
                <a:latin typeface="Aharoni" pitchFamily="2" charset="-79"/>
                <a:cs typeface="Aharoni" pitchFamily="2" charset="-79"/>
              </a:rPr>
              <a:t>This confirms his well-qualified credentials.  </a:t>
            </a:r>
            <a:endParaRPr lang="en-US" sz="2400" dirty="0">
              <a:solidFill>
                <a:srgbClr val="FF9900"/>
              </a:solidFill>
              <a:effectLst>
                <a:glow rad="139700">
                  <a:schemeClr val="accent4">
                    <a:satMod val="175000"/>
                    <a:alpha val="40000"/>
                  </a:schemeClr>
                </a:glow>
              </a:effectLst>
              <a:latin typeface="Aharoni" pitchFamily="2" charset="-79"/>
              <a:cs typeface="Aharoni" pitchFamily="2" charset="-79"/>
            </a:endParaRPr>
          </a:p>
        </p:txBody>
      </p:sp>
      <p:sp>
        <p:nvSpPr>
          <p:cNvPr id="19" name="Text Placeholder 7"/>
          <p:cNvSpPr txBox="1">
            <a:spLocks/>
          </p:cNvSpPr>
          <p:nvPr/>
        </p:nvSpPr>
        <p:spPr>
          <a:xfrm>
            <a:off x="531757" y="5562600"/>
            <a:ext cx="11050642" cy="1066800"/>
          </a:xfrm>
          <a:prstGeom prst="rect">
            <a:avLst/>
          </a:prstGeom>
          <a:solidFill>
            <a:schemeClr val="accent2"/>
          </a:solidFill>
          <a:scene3d>
            <a:camera prst="orthographicFront"/>
            <a:lightRig rig="threePt" dir="t"/>
          </a:scene3d>
          <a:sp3d>
            <a:bevelT w="152400" h="50800" prst="softRound"/>
          </a:sp3d>
        </p:spPr>
        <p:txBody>
          <a:bodyPr>
            <a:sp3d extrusionH="57150">
              <a:bevelT w="82550" h="38100" prst="coolSlant"/>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3200" b="1" dirty="0">
                <a:solidFill>
                  <a:srgbClr val="00B0F0"/>
                </a:solidFill>
                <a:latin typeface="Comic Sans MS" pitchFamily="66" charset="0"/>
              </a:rPr>
              <a:t>Yahuah made sure </a:t>
            </a:r>
            <a:r>
              <a:rPr lang="en-US" sz="3200" b="1" u="sng" dirty="0">
                <a:solidFill>
                  <a:srgbClr val="00B0F0"/>
                </a:solidFill>
                <a:latin typeface="Comic Sans MS" pitchFamily="66" charset="0"/>
              </a:rPr>
              <a:t>Ezra’s</a:t>
            </a:r>
            <a:r>
              <a:rPr lang="en-US" sz="3200" b="1" dirty="0">
                <a:solidFill>
                  <a:srgbClr val="00B0F0"/>
                </a:solidFill>
                <a:latin typeface="Comic Sans MS" pitchFamily="66" charset="0"/>
              </a:rPr>
              <a:t> </a:t>
            </a:r>
            <a:r>
              <a:rPr lang="en-US" sz="3200" b="1" u="sng" dirty="0">
                <a:solidFill>
                  <a:srgbClr val="00B0F0"/>
                </a:solidFill>
                <a:latin typeface="Comic Sans MS" pitchFamily="66" charset="0"/>
              </a:rPr>
              <a:t>credentials</a:t>
            </a:r>
            <a:r>
              <a:rPr lang="en-US" sz="3200" b="1" dirty="0">
                <a:solidFill>
                  <a:srgbClr val="00B0F0"/>
                </a:solidFill>
                <a:latin typeface="Comic Sans MS" pitchFamily="66" charset="0"/>
              </a:rPr>
              <a:t> were </a:t>
            </a:r>
            <a:r>
              <a:rPr lang="en-US" sz="3200" b="1" u="sng" dirty="0">
                <a:solidFill>
                  <a:srgbClr val="00B0F0"/>
                </a:solidFill>
                <a:latin typeface="Comic Sans MS" pitchFamily="66" charset="0"/>
              </a:rPr>
              <a:t>the best </a:t>
            </a:r>
            <a:r>
              <a:rPr lang="en-US" sz="3200" b="1" dirty="0">
                <a:solidFill>
                  <a:srgbClr val="00B0F0"/>
                </a:solidFill>
                <a:latin typeface="Comic Sans MS" pitchFamily="66" charset="0"/>
              </a:rPr>
              <a:t>for another reformation &amp; restoration in Judah!</a:t>
            </a:r>
          </a:p>
        </p:txBody>
      </p:sp>
    </p:spTree>
    <p:extLst>
      <p:ext uri="{BB962C8B-B14F-4D97-AF65-F5344CB8AC3E}">
        <p14:creationId xmlns:p14="http://schemas.microsoft.com/office/powerpoint/2010/main" val="371974946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75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wipe(left)">
                                      <p:cBhvr>
                                        <p:cTn id="13" dur="1250"/>
                                        <p:tgtEl>
                                          <p:spTgt spid="1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fade">
                                      <p:cBhvr>
                                        <p:cTn id="18" dur="1000"/>
                                        <p:tgtEl>
                                          <p:spTgt spid="18">
                                            <p:txEl>
                                              <p:pRg st="0" end="0"/>
                                            </p:txEl>
                                          </p:spTgt>
                                        </p:tgtEl>
                                      </p:cBhvr>
                                    </p:animEffect>
                                    <p:anim calcmode="lin" valueType="num">
                                      <p:cBhvr>
                                        <p:cTn id="19"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barn(inHorizontal)">
                                      <p:cBhvr>
                                        <p:cTn id="25" dur="1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87</a:t>
            </a:fld>
            <a:endParaRPr lang="en-US"/>
          </a:p>
        </p:txBody>
      </p:sp>
      <p:sp>
        <p:nvSpPr>
          <p:cNvPr id="12" name="Text Placeholder 6"/>
          <p:cNvSpPr txBox="1">
            <a:spLocks/>
          </p:cNvSpPr>
          <p:nvPr/>
        </p:nvSpPr>
        <p:spPr>
          <a:xfrm>
            <a:off x="2566686" y="4960494"/>
            <a:ext cx="9168114" cy="1141300"/>
          </a:xfrm>
          <a:prstGeom prst="rect">
            <a:avLst/>
          </a:prstGeom>
          <a:solidFill>
            <a:srgbClr val="E2C29C"/>
          </a:solidFill>
          <a:scene3d>
            <a:camera prst="orthographicFront"/>
            <a:lightRig rig="threePt" dir="t"/>
          </a:scene3d>
          <a:sp3d>
            <a:bevelT w="165100" prst="coolSlant"/>
          </a:sp3d>
        </p:spPr>
        <p:txBody>
          <a:bodyPr vert="horz" rtlCol="0" anchor="ctr">
            <a:normAutofit fontScale="92500"/>
            <a:sp3d extrusionH="57150">
              <a:bevelT w="38100" h="38100" prst="angle"/>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r>
              <a:rPr lang="en-US" sz="3200" dirty="0">
                <a:solidFill>
                  <a:srgbClr val="00B0F0"/>
                </a:solidFill>
                <a:latin typeface="Comic Sans MS" pitchFamily="66" charset="0"/>
              </a:rPr>
              <a:t>Ezra would </a:t>
            </a:r>
            <a:r>
              <a:rPr lang="en-US" sz="3200" u="sng" dirty="0">
                <a:solidFill>
                  <a:srgbClr val="00B0F0"/>
                </a:solidFill>
                <a:latin typeface="Comic Sans MS" pitchFamily="66" charset="0"/>
              </a:rPr>
              <a:t>never</a:t>
            </a:r>
            <a:r>
              <a:rPr lang="en-US" sz="3200" dirty="0">
                <a:solidFill>
                  <a:srgbClr val="00B0F0"/>
                </a:solidFill>
                <a:latin typeface="Comic Sans MS" pitchFamily="66" charset="0"/>
              </a:rPr>
              <a:t> have written anything about </a:t>
            </a:r>
            <a:r>
              <a:rPr lang="en-US" sz="3200" dirty="0">
                <a:solidFill>
                  <a:srgbClr val="FF0000"/>
                </a:solidFill>
                <a:latin typeface="Comic Sans MS" pitchFamily="66" charset="0"/>
              </a:rPr>
              <a:t>“new moons” </a:t>
            </a:r>
            <a:r>
              <a:rPr lang="en-US" sz="3200" dirty="0">
                <a:solidFill>
                  <a:srgbClr val="00B0F0"/>
                </a:solidFill>
                <a:latin typeface="Comic Sans MS" pitchFamily="66" charset="0"/>
              </a:rPr>
              <a:t>nor taught the people such things!</a:t>
            </a:r>
            <a:endParaRPr lang="en-US" sz="3600" dirty="0">
              <a:solidFill>
                <a:srgbClr val="0070C0"/>
              </a:solidFill>
            </a:endParaRPr>
          </a:p>
        </p:txBody>
      </p:sp>
      <p:sp>
        <p:nvSpPr>
          <p:cNvPr id="13" name="Title 1"/>
          <p:cNvSpPr txBox="1">
            <a:spLocks/>
          </p:cNvSpPr>
          <p:nvPr/>
        </p:nvSpPr>
        <p:spPr>
          <a:xfrm>
            <a:off x="914400" y="228600"/>
            <a:ext cx="11125200" cy="869950"/>
          </a:xfrm>
          <a:prstGeom prst="rect">
            <a:avLst/>
          </a:prstGeom>
        </p:spPr>
        <p:txBody>
          <a:bodyPr vert="horz"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b="1" dirty="0">
                <a:ln w="11430"/>
                <a:solidFill>
                  <a:srgbClr val="0070C0"/>
                </a:solidFill>
                <a:effectLst>
                  <a:outerShdw blurRad="50800" dist="39000" dir="5460000" algn="tl">
                    <a:srgbClr val="000000">
                      <a:alpha val="38000"/>
                    </a:srgbClr>
                  </a:outerShdw>
                </a:effectLst>
              </a:rPr>
              <a:t>458</a:t>
            </a:r>
            <a:r>
              <a:rPr lang="en-US" sz="4300" b="1" dirty="0">
                <a:ln w="11430"/>
                <a:solidFill>
                  <a:srgbClr val="0070C0"/>
                </a:solidFill>
                <a:effectLst>
                  <a:outerShdw blurRad="50800" dist="39000" dir="5460000" algn="tl">
                    <a:srgbClr val="000000">
                      <a:alpha val="38000"/>
                    </a:srgbClr>
                  </a:outerShdw>
                </a:effectLst>
              </a:rPr>
              <a:t> BC   </a:t>
            </a:r>
            <a:r>
              <a:rPr lang="en-US" b="1" dirty="0">
                <a:ln w="11430"/>
                <a:solidFill>
                  <a:srgbClr val="00B050"/>
                </a:solidFill>
                <a:effectLst>
                  <a:outerShdw blurRad="50800" dist="39000" dir="5460000" algn="tl">
                    <a:srgbClr val="000000">
                      <a:alpha val="38000"/>
                    </a:srgbClr>
                  </a:outerShdw>
                </a:effectLst>
              </a:rPr>
              <a:t>Ezra’s Commitment</a:t>
            </a:r>
            <a:endParaRPr lang="en-US" sz="3200" b="1" dirty="0">
              <a:ln w="11430"/>
              <a:solidFill>
                <a:srgbClr val="0070C0"/>
              </a:solidFill>
              <a:effectLst>
                <a:outerShdw blurRad="50800" dist="39000" dir="5460000" algn="tl">
                  <a:srgbClr val="000000">
                    <a:alpha val="38000"/>
                  </a:srgbClr>
                </a:outerShdw>
              </a:effectLst>
            </a:endParaRPr>
          </a:p>
        </p:txBody>
      </p:sp>
      <p:sp>
        <p:nvSpPr>
          <p:cNvPr id="8" name="Title 1"/>
          <p:cNvSpPr>
            <a:spLocks noGrp="1"/>
          </p:cNvSpPr>
          <p:nvPr>
            <p:ph type="title"/>
          </p:nvPr>
        </p:nvSpPr>
        <p:spPr>
          <a:xfrm>
            <a:off x="228600" y="1524000"/>
            <a:ext cx="3924300" cy="13716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a:ln w="11430"/>
                <a:solidFill>
                  <a:srgbClr val="00B050"/>
                </a:solidFill>
                <a:effectLst>
                  <a:outerShdw blurRad="50800" dist="39000" dir="5460000" algn="tl">
                    <a:srgbClr val="000000">
                      <a:alpha val="38000"/>
                    </a:srgbClr>
                  </a:outerShdw>
                </a:effectLst>
              </a:rPr>
              <a:t>Ezra: </a:t>
            </a:r>
            <a:br>
              <a:rPr lang="en-US" b="1" dirty="0">
                <a:ln w="11430"/>
                <a:solidFill>
                  <a:srgbClr val="00B050"/>
                </a:solidFill>
                <a:effectLst>
                  <a:outerShdw blurRad="50800" dist="39000" dir="5460000" algn="tl">
                    <a:srgbClr val="000000">
                      <a:alpha val="38000"/>
                    </a:srgbClr>
                  </a:outerShdw>
                </a:effectLst>
              </a:rPr>
            </a:br>
            <a:r>
              <a:rPr lang="en-US" b="1" dirty="0">
                <a:ln w="11430"/>
                <a:solidFill>
                  <a:srgbClr val="00B050"/>
                </a:solidFill>
                <a:effectLst>
                  <a:outerShdw blurRad="50800" dist="39000" dir="5460000" algn="tl">
                    <a:srgbClr val="000000">
                      <a:alpha val="38000"/>
                    </a:srgbClr>
                  </a:outerShdw>
                </a:effectLst>
              </a:rPr>
              <a:t>A Strong Leader</a:t>
            </a:r>
            <a:endParaRPr lang="en-US" b="1" dirty="0">
              <a:ln w="11430"/>
              <a:solidFill>
                <a:srgbClr val="0070C0"/>
              </a:solidFill>
              <a:effectLst>
                <a:outerShdw blurRad="50800" dist="39000" dir="5460000" algn="tl">
                  <a:srgbClr val="000000">
                    <a:alpha val="38000"/>
                  </a:srgbClr>
                </a:outerShdw>
              </a:effectLst>
            </a:endParaRPr>
          </a:p>
        </p:txBody>
      </p:sp>
      <p:pic>
        <p:nvPicPr>
          <p:cNvPr id="15" name="Picture 14" descr="C:\Users\Rae\Desktop\isaiah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757" y="2940935"/>
            <a:ext cx="1982843" cy="2589835"/>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16" name="Picture 2" descr="C:\Users\Rae\Desktop\gold star png.png"/>
          <p:cNvPicPr>
            <a:picLocks noChangeAspect="1" noChangeArrowheads="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20839635">
            <a:off x="3046103" y="4036704"/>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4419600" y="1524000"/>
            <a:ext cx="7315200" cy="3429000"/>
          </a:xfrm>
          <a:prstGeom prst="rect">
            <a:avLst/>
          </a:prstGeom>
        </p:spPr>
        <p:txBody>
          <a:bodyPr vert="horz">
            <a:normAutofit fontScale="85000" lnSpcReduction="20000"/>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nSpc>
                <a:spcPct val="134000"/>
              </a:lnSpc>
              <a:buFont typeface="Wingdings"/>
              <a:buNone/>
            </a:pPr>
            <a:r>
              <a:rPr lang="en-US" b="1" dirty="0">
                <a:solidFill>
                  <a:srgbClr val="0070C0"/>
                </a:solidFill>
              </a:rPr>
              <a:t>Ezra 7:10  </a:t>
            </a:r>
            <a:r>
              <a:rPr lang="en-US" dirty="0"/>
              <a:t>For </a:t>
            </a:r>
            <a:r>
              <a:rPr lang="en-US" b="1" dirty="0">
                <a:solidFill>
                  <a:schemeClr val="accent5">
                    <a:lumMod val="75000"/>
                  </a:schemeClr>
                </a:solidFill>
              </a:rPr>
              <a:t>Ezra</a:t>
            </a:r>
            <a:r>
              <a:rPr lang="en-US" dirty="0"/>
              <a:t> </a:t>
            </a:r>
            <a:r>
              <a:rPr lang="en-US" sz="2600" dirty="0">
                <a:solidFill>
                  <a:schemeClr val="tx1">
                    <a:lumMod val="50000"/>
                    <a:lumOff val="50000"/>
                  </a:schemeClr>
                </a:solidFill>
              </a:rPr>
              <a:t>[a skilled scribe and Aaronic priest] </a:t>
            </a:r>
            <a:r>
              <a:rPr lang="en-US" b="1" dirty="0">
                <a:solidFill>
                  <a:schemeClr val="accent5">
                    <a:lumMod val="75000"/>
                  </a:schemeClr>
                </a:solidFill>
              </a:rPr>
              <a:t>had prepared his heart </a:t>
            </a:r>
            <a:r>
              <a:rPr lang="en-US" dirty="0">
                <a:solidFill>
                  <a:srgbClr val="002060"/>
                </a:solidFill>
              </a:rPr>
              <a:t>to </a:t>
            </a:r>
            <a:r>
              <a:rPr lang="en-US" b="1" dirty="0">
                <a:solidFill>
                  <a:srgbClr val="002060"/>
                </a:solidFill>
              </a:rPr>
              <a:t>seek the law of </a:t>
            </a:r>
            <a:r>
              <a:rPr lang="en-US" b="1" dirty="0">
                <a:solidFill>
                  <a:srgbClr val="0070C0"/>
                </a:solidFill>
              </a:rPr>
              <a:t>Yahuah</a:t>
            </a:r>
            <a:r>
              <a:rPr lang="en-US" dirty="0">
                <a:solidFill>
                  <a:srgbClr val="0070C0"/>
                </a:solidFill>
              </a:rPr>
              <a:t>,</a:t>
            </a:r>
            <a:r>
              <a:rPr lang="en-US" dirty="0">
                <a:solidFill>
                  <a:srgbClr val="002060"/>
                </a:solidFill>
              </a:rPr>
              <a:t> </a:t>
            </a:r>
            <a:r>
              <a:rPr lang="en-US" dirty="0"/>
              <a:t>and </a:t>
            </a:r>
            <a:r>
              <a:rPr lang="en-US" b="1" dirty="0">
                <a:solidFill>
                  <a:schemeClr val="accent5">
                    <a:lumMod val="75000"/>
                  </a:schemeClr>
                </a:solidFill>
              </a:rPr>
              <a:t>to do it</a:t>
            </a:r>
            <a:r>
              <a:rPr lang="en-US" dirty="0">
                <a:solidFill>
                  <a:schemeClr val="accent5">
                    <a:lumMod val="75000"/>
                  </a:schemeClr>
                </a:solidFill>
              </a:rPr>
              <a:t>, </a:t>
            </a:r>
            <a:r>
              <a:rPr lang="en-US" dirty="0"/>
              <a:t>and </a:t>
            </a:r>
            <a:r>
              <a:rPr lang="en-US" b="1" dirty="0">
                <a:solidFill>
                  <a:schemeClr val="accent5">
                    <a:lumMod val="75000"/>
                  </a:schemeClr>
                </a:solidFill>
              </a:rPr>
              <a:t>to</a:t>
            </a:r>
            <a:r>
              <a:rPr lang="en-US" dirty="0">
                <a:solidFill>
                  <a:schemeClr val="accent5">
                    <a:lumMod val="75000"/>
                  </a:schemeClr>
                </a:solidFill>
              </a:rPr>
              <a:t> </a:t>
            </a:r>
            <a:r>
              <a:rPr lang="en-US" b="1" dirty="0">
                <a:solidFill>
                  <a:schemeClr val="accent5">
                    <a:lumMod val="75000"/>
                  </a:schemeClr>
                </a:solidFill>
              </a:rPr>
              <a:t>teach</a:t>
            </a:r>
            <a:r>
              <a:rPr lang="en-US" dirty="0">
                <a:solidFill>
                  <a:schemeClr val="accent5">
                    <a:lumMod val="75000"/>
                  </a:schemeClr>
                </a:solidFill>
              </a:rPr>
              <a:t> </a:t>
            </a:r>
            <a:r>
              <a:rPr lang="en-US" dirty="0"/>
              <a:t>in </a:t>
            </a:r>
            <a:r>
              <a:rPr lang="en-US" b="1" dirty="0">
                <a:solidFill>
                  <a:srgbClr val="002060"/>
                </a:solidFill>
              </a:rPr>
              <a:t>Israel statutes and judgments</a:t>
            </a:r>
            <a:r>
              <a:rPr lang="en-US" dirty="0">
                <a:solidFill>
                  <a:srgbClr val="002060"/>
                </a:solidFill>
              </a:rPr>
              <a:t>.</a:t>
            </a:r>
          </a:p>
          <a:p>
            <a:pPr marL="0" indent="0">
              <a:lnSpc>
                <a:spcPct val="134000"/>
              </a:lnSpc>
              <a:buNone/>
            </a:pPr>
            <a:r>
              <a:rPr lang="en-US" sz="3200" dirty="0"/>
              <a:t>Ezra taught the </a:t>
            </a:r>
            <a:r>
              <a:rPr lang="en-US" sz="3200" b="1" u="sng" dirty="0">
                <a:solidFill>
                  <a:srgbClr val="0070C0"/>
                </a:solidFill>
              </a:rPr>
              <a:t>statutes</a:t>
            </a:r>
            <a:r>
              <a:rPr lang="en-US" sz="3200" dirty="0"/>
              <a:t> and </a:t>
            </a:r>
            <a:r>
              <a:rPr lang="en-US" sz="3200" b="1" u="sng" dirty="0">
                <a:solidFill>
                  <a:srgbClr val="0070C0"/>
                </a:solidFill>
              </a:rPr>
              <a:t>ordinances</a:t>
            </a:r>
            <a:r>
              <a:rPr lang="en-US" sz="3200" dirty="0"/>
              <a:t> to Israel along with Nehemiah and the Levites according to </a:t>
            </a:r>
            <a:r>
              <a:rPr lang="en-US" sz="3200" b="1" dirty="0">
                <a:solidFill>
                  <a:srgbClr val="0070C0"/>
                </a:solidFill>
              </a:rPr>
              <a:t>Yahuah’s</a:t>
            </a:r>
            <a:r>
              <a:rPr lang="en-US" sz="3200" dirty="0"/>
              <a:t> Everlasting Covenant.  </a:t>
            </a:r>
          </a:p>
          <a:p>
            <a:pPr marL="0" lvl="0" indent="0">
              <a:lnSpc>
                <a:spcPct val="134000"/>
              </a:lnSpc>
              <a:buNone/>
            </a:pPr>
            <a:endParaRPr lang="en-US" sz="2000" dirty="0"/>
          </a:p>
          <a:p>
            <a:pPr marL="0" indent="0">
              <a:lnSpc>
                <a:spcPct val="134000"/>
              </a:lnSpc>
              <a:buFont typeface="Wingdings"/>
              <a:buNone/>
            </a:pPr>
            <a:endParaRPr lang="en-US" dirty="0"/>
          </a:p>
        </p:txBody>
      </p:sp>
      <p:sp>
        <p:nvSpPr>
          <p:cNvPr id="9" name="Rectangle 8"/>
          <p:cNvSpPr/>
          <p:nvPr/>
        </p:nvSpPr>
        <p:spPr>
          <a:xfrm>
            <a:off x="2338086" y="6111240"/>
            <a:ext cx="9472914"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a:ln w="11430"/>
                <a:solidFill>
                  <a:srgbClr val="0070C0"/>
                </a:solidFill>
                <a:effectLst>
                  <a:outerShdw blurRad="50800" dist="39000" dir="5460000" algn="tl">
                    <a:srgbClr val="000000">
                      <a:alpha val="38000"/>
                    </a:srgbClr>
                  </a:outerShdw>
                </a:effectLst>
              </a:rPr>
              <a:t>  </a:t>
            </a:r>
            <a:r>
              <a:rPr lang="en-US" sz="3600" b="1" cap="none" spc="0" dirty="0">
                <a:ln w="11430">
                  <a:solidFill>
                    <a:srgbClr val="A7574F"/>
                  </a:solidFill>
                </a:ln>
                <a:solidFill>
                  <a:schemeClr val="accent4">
                    <a:lumMod val="20000"/>
                    <a:lumOff val="80000"/>
                  </a:schemeClr>
                </a:solidFill>
                <a:effectLst>
                  <a:outerShdw blurRad="50800" dist="39000" dir="5460000" algn="tl">
                    <a:srgbClr val="000000">
                      <a:alpha val="38000"/>
                    </a:srgbClr>
                  </a:outerShdw>
                </a:effectLst>
              </a:rPr>
              <a:t>Take careful note of the next set of </a:t>
            </a:r>
            <a:r>
              <a:rPr lang="en-US" sz="3600" b="1" dirty="0">
                <a:ln w="11430">
                  <a:solidFill>
                    <a:srgbClr val="A7574F"/>
                  </a:solidFill>
                </a:ln>
                <a:solidFill>
                  <a:schemeClr val="accent4">
                    <a:lumMod val="20000"/>
                    <a:lumOff val="80000"/>
                  </a:schemeClr>
                </a:solidFill>
                <a:effectLst>
                  <a:outerShdw blurRad="50800" dist="39000" dir="5460000" algn="tl">
                    <a:srgbClr val="000000">
                      <a:alpha val="38000"/>
                    </a:srgbClr>
                  </a:outerShdw>
                </a:effectLst>
              </a:rPr>
              <a:t>Scriptures.</a:t>
            </a:r>
            <a:endParaRPr lang="en-US" sz="4000" b="1" cap="none" spc="0" dirty="0">
              <a:ln w="11430">
                <a:solidFill>
                  <a:srgbClr val="A7574F"/>
                </a:solidFill>
              </a:ln>
              <a:solidFill>
                <a:schemeClr val="accent4">
                  <a:lumMod val="20000"/>
                  <a:lumOff val="80000"/>
                </a:schemeClr>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90756926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1000"/>
                                        <p:tgtEl>
                                          <p:spTgt spid="11">
                                            <p:txEl>
                                              <p:pRg st="1" end="1"/>
                                            </p:txEl>
                                          </p:spTgt>
                                        </p:tgtEl>
                                      </p:cBhvr>
                                    </p:animEffect>
                                    <p:anim calcmode="lin" valueType="num">
                                      <p:cBhvr>
                                        <p:cTn id="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wipe(left)">
                                      <p:cBhvr>
                                        <p:cTn id="14" dur="125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77600" y="6324600"/>
            <a:ext cx="711200" cy="381000"/>
          </a:xfrm>
        </p:spPr>
        <p:txBody>
          <a:bodyPr/>
          <a:lstStyle/>
          <a:p>
            <a:fld id="{AA4C6552-42F6-43F2-A3FB-E92E8C09004E}" type="slidenum">
              <a:rPr lang="en-US" smtClean="0"/>
              <a:t>88</a:t>
            </a:fld>
            <a:endParaRPr lang="en-US" dirty="0"/>
          </a:p>
        </p:txBody>
      </p:sp>
      <p:sp>
        <p:nvSpPr>
          <p:cNvPr id="3" name="Content Placeholder 2"/>
          <p:cNvSpPr txBox="1">
            <a:spLocks/>
          </p:cNvSpPr>
          <p:nvPr/>
        </p:nvSpPr>
        <p:spPr>
          <a:xfrm>
            <a:off x="685800" y="1229834"/>
            <a:ext cx="5105400" cy="5170966"/>
          </a:xfrm>
          <a:prstGeom prst="rect">
            <a:avLst/>
          </a:prstGeom>
          <a:solidFill>
            <a:schemeClr val="accent5">
              <a:lumMod val="50000"/>
              <a:alpha val="56000"/>
            </a:schemeClr>
          </a:solidFill>
          <a:scene3d>
            <a:camera prst="orthographicFront"/>
            <a:lightRig rig="threePt" dir="t"/>
          </a:scene3d>
          <a:sp3d>
            <a:bevelT w="152400" h="50800" prst="softRound"/>
          </a:sp3d>
        </p:spPr>
        <p:txBody>
          <a:bodyPr>
            <a:normAutofit fontScale="77500" lnSpcReduction="2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3800" b="1" dirty="0" err="1">
                <a:solidFill>
                  <a:schemeClr val="accent4">
                    <a:lumMod val="75000"/>
                  </a:schemeClr>
                </a:solidFill>
                <a:effectLst>
                  <a:outerShdw blurRad="38100" dist="38100" dir="2700000" algn="tl">
                    <a:srgbClr val="000000">
                      <a:alpha val="43137"/>
                    </a:srgbClr>
                  </a:outerShdw>
                </a:effectLst>
              </a:rPr>
              <a:t>Neh</a:t>
            </a:r>
            <a:r>
              <a:rPr lang="en-US" sz="3800" b="1" dirty="0">
                <a:solidFill>
                  <a:schemeClr val="accent4">
                    <a:lumMod val="75000"/>
                  </a:schemeClr>
                </a:solidFill>
                <a:effectLst>
                  <a:outerShdw blurRad="38100" dist="38100" dir="2700000" algn="tl">
                    <a:srgbClr val="000000">
                      <a:alpha val="43137"/>
                    </a:srgbClr>
                  </a:outerShdw>
                </a:effectLst>
              </a:rPr>
              <a:t> 8:1  </a:t>
            </a:r>
            <a:r>
              <a:rPr lang="en-US" sz="3800" dirty="0">
                <a:solidFill>
                  <a:schemeClr val="accent4">
                    <a:lumMod val="60000"/>
                    <a:lumOff val="40000"/>
                  </a:schemeClr>
                </a:solidFill>
                <a:effectLst>
                  <a:outerShdw blurRad="38100" dist="38100" dir="2700000" algn="tl">
                    <a:srgbClr val="000000">
                      <a:alpha val="43137"/>
                    </a:srgbClr>
                  </a:outerShdw>
                </a:effectLst>
              </a:rPr>
              <a:t>And all the people gathered themselves together as one man into the street that was before the water gate; and </a:t>
            </a:r>
            <a:r>
              <a:rPr lang="en-US" sz="3800" b="1" dirty="0">
                <a:solidFill>
                  <a:schemeClr val="accent4">
                    <a:lumMod val="20000"/>
                    <a:lumOff val="80000"/>
                  </a:schemeClr>
                </a:solidFill>
                <a:effectLst>
                  <a:outerShdw blurRad="38100" dist="38100" dir="2700000" algn="tl">
                    <a:srgbClr val="000000">
                      <a:alpha val="43137"/>
                    </a:srgbClr>
                  </a:outerShdw>
                </a:effectLst>
              </a:rPr>
              <a:t>they </a:t>
            </a:r>
            <a:r>
              <a:rPr lang="en-US" sz="3800" b="1" dirty="0" err="1">
                <a:solidFill>
                  <a:schemeClr val="accent4">
                    <a:lumMod val="20000"/>
                    <a:lumOff val="80000"/>
                  </a:schemeClr>
                </a:solidFill>
                <a:effectLst>
                  <a:outerShdw blurRad="38100" dist="38100" dir="2700000" algn="tl">
                    <a:srgbClr val="000000">
                      <a:alpha val="43137"/>
                    </a:srgbClr>
                  </a:outerShdw>
                </a:effectLst>
              </a:rPr>
              <a:t>spake</a:t>
            </a:r>
            <a:r>
              <a:rPr lang="en-US" sz="3800" b="1" dirty="0">
                <a:solidFill>
                  <a:schemeClr val="accent4">
                    <a:lumMod val="20000"/>
                    <a:lumOff val="80000"/>
                  </a:schemeClr>
                </a:solidFill>
                <a:effectLst>
                  <a:outerShdw blurRad="38100" dist="38100" dir="2700000" algn="tl">
                    <a:srgbClr val="000000">
                      <a:alpha val="43137"/>
                    </a:srgbClr>
                  </a:outerShdw>
                </a:effectLst>
              </a:rPr>
              <a:t> unto </a:t>
            </a:r>
            <a:r>
              <a:rPr lang="en-US" sz="3800" b="1" dirty="0">
                <a:solidFill>
                  <a:srgbClr val="00B0F0"/>
                </a:solidFill>
                <a:effectLst>
                  <a:outerShdw blurRad="38100" dist="38100" dir="2700000" algn="tl">
                    <a:srgbClr val="000000">
                      <a:alpha val="43137"/>
                    </a:srgbClr>
                  </a:outerShdw>
                </a:effectLst>
              </a:rPr>
              <a:t>Ezra</a:t>
            </a:r>
            <a:r>
              <a:rPr lang="en-US" sz="3800" b="1" dirty="0">
                <a:solidFill>
                  <a:schemeClr val="accent4">
                    <a:lumMod val="20000"/>
                    <a:lumOff val="80000"/>
                  </a:schemeClr>
                </a:solidFill>
                <a:effectLst>
                  <a:outerShdw blurRad="38100" dist="38100" dir="2700000" algn="tl">
                    <a:srgbClr val="000000">
                      <a:alpha val="43137"/>
                    </a:srgbClr>
                  </a:outerShdw>
                </a:effectLst>
              </a:rPr>
              <a:t> </a:t>
            </a:r>
            <a:r>
              <a:rPr lang="en-US" sz="3800" b="1" dirty="0">
                <a:solidFill>
                  <a:srgbClr val="00B0F0"/>
                </a:solidFill>
                <a:effectLst>
                  <a:outerShdw blurRad="38100" dist="38100" dir="2700000" algn="tl">
                    <a:srgbClr val="000000">
                      <a:alpha val="43137"/>
                    </a:srgbClr>
                  </a:outerShdw>
                </a:effectLst>
              </a:rPr>
              <a:t>the scribe </a:t>
            </a:r>
            <a:r>
              <a:rPr lang="en-US" sz="3800" b="1" dirty="0">
                <a:solidFill>
                  <a:schemeClr val="accent4">
                    <a:lumMod val="20000"/>
                    <a:lumOff val="80000"/>
                  </a:schemeClr>
                </a:solidFill>
                <a:effectLst>
                  <a:outerShdw blurRad="38100" dist="38100" dir="2700000" algn="tl">
                    <a:srgbClr val="000000">
                      <a:alpha val="43137"/>
                    </a:srgbClr>
                  </a:outerShdw>
                </a:effectLst>
              </a:rPr>
              <a:t>to bring the book of the law of Moses,</a:t>
            </a:r>
          </a:p>
          <a:p>
            <a:pPr marL="0" indent="0">
              <a:buFont typeface="Wingdings"/>
              <a:buNone/>
            </a:pPr>
            <a:endParaRPr lang="en-US" sz="1700" dirty="0">
              <a:solidFill>
                <a:schemeClr val="accent4">
                  <a:lumMod val="60000"/>
                  <a:lumOff val="40000"/>
                </a:schemeClr>
              </a:solidFill>
              <a:effectLst>
                <a:outerShdw blurRad="38100" dist="38100" dir="2700000" algn="tl">
                  <a:srgbClr val="000000">
                    <a:alpha val="43137"/>
                  </a:srgbClr>
                </a:outerShdw>
              </a:effectLst>
            </a:endParaRPr>
          </a:p>
          <a:p>
            <a:pPr marL="0" indent="0">
              <a:buFont typeface="Wingdings"/>
              <a:buNone/>
            </a:pPr>
            <a:r>
              <a:rPr lang="en-US" sz="3800" b="1" dirty="0" err="1">
                <a:solidFill>
                  <a:schemeClr val="accent4">
                    <a:lumMod val="75000"/>
                  </a:schemeClr>
                </a:solidFill>
                <a:effectLst>
                  <a:outerShdw blurRad="38100" dist="38100" dir="2700000" algn="tl">
                    <a:srgbClr val="000000">
                      <a:alpha val="43137"/>
                    </a:srgbClr>
                  </a:outerShdw>
                </a:effectLst>
              </a:rPr>
              <a:t>Neh</a:t>
            </a:r>
            <a:r>
              <a:rPr lang="en-US" sz="3800" b="1" dirty="0">
                <a:solidFill>
                  <a:schemeClr val="accent4">
                    <a:lumMod val="75000"/>
                  </a:schemeClr>
                </a:solidFill>
                <a:effectLst>
                  <a:outerShdw blurRad="38100" dist="38100" dir="2700000" algn="tl">
                    <a:srgbClr val="000000">
                      <a:alpha val="43137"/>
                    </a:srgbClr>
                  </a:outerShdw>
                </a:effectLst>
              </a:rPr>
              <a:t> 8:2  </a:t>
            </a:r>
            <a:r>
              <a:rPr lang="en-US" sz="3800" dirty="0">
                <a:solidFill>
                  <a:schemeClr val="accent4">
                    <a:lumMod val="60000"/>
                    <a:lumOff val="40000"/>
                  </a:schemeClr>
                </a:solidFill>
                <a:effectLst>
                  <a:outerShdw blurRad="38100" dist="38100" dir="2700000" algn="tl">
                    <a:srgbClr val="000000">
                      <a:alpha val="43137"/>
                    </a:srgbClr>
                  </a:outerShdw>
                </a:effectLst>
              </a:rPr>
              <a:t>And </a:t>
            </a:r>
            <a:r>
              <a:rPr lang="en-US" sz="3800" b="1" dirty="0">
                <a:solidFill>
                  <a:srgbClr val="00B0F0"/>
                </a:solidFill>
                <a:effectLst>
                  <a:outerShdw blurRad="38100" dist="38100" dir="2700000" algn="tl">
                    <a:srgbClr val="000000">
                      <a:alpha val="43137"/>
                    </a:srgbClr>
                  </a:outerShdw>
                </a:effectLst>
              </a:rPr>
              <a:t>Ezra</a:t>
            </a:r>
            <a:r>
              <a:rPr lang="en-US" sz="3800" dirty="0">
                <a:solidFill>
                  <a:schemeClr val="accent4">
                    <a:lumMod val="60000"/>
                    <a:lumOff val="40000"/>
                  </a:schemeClr>
                </a:solidFill>
                <a:effectLst>
                  <a:outerShdw blurRad="38100" dist="38100" dir="2700000" algn="tl">
                    <a:srgbClr val="000000">
                      <a:alpha val="43137"/>
                    </a:srgbClr>
                  </a:outerShdw>
                </a:effectLst>
              </a:rPr>
              <a:t> </a:t>
            </a:r>
            <a:r>
              <a:rPr lang="en-US" sz="3800" b="1" dirty="0">
                <a:solidFill>
                  <a:srgbClr val="00B0F0"/>
                </a:solidFill>
                <a:effectLst>
                  <a:outerShdw blurRad="38100" dist="38100" dir="2700000" algn="tl">
                    <a:srgbClr val="000000">
                      <a:alpha val="43137"/>
                    </a:srgbClr>
                  </a:outerShdw>
                </a:effectLst>
              </a:rPr>
              <a:t>the priest</a:t>
            </a:r>
            <a:r>
              <a:rPr lang="en-US" sz="3800" dirty="0">
                <a:solidFill>
                  <a:schemeClr val="accent4">
                    <a:lumMod val="60000"/>
                    <a:lumOff val="40000"/>
                  </a:schemeClr>
                </a:solidFill>
                <a:effectLst>
                  <a:outerShdw blurRad="38100" dist="38100" dir="2700000" algn="tl">
                    <a:srgbClr val="000000">
                      <a:alpha val="43137"/>
                    </a:srgbClr>
                  </a:outerShdw>
                </a:effectLst>
              </a:rPr>
              <a:t> brought the law before the congregation both of men and women, and all that could hear with understanding, </a:t>
            </a:r>
            <a:r>
              <a:rPr lang="en-US" sz="3800" b="1" dirty="0">
                <a:solidFill>
                  <a:schemeClr val="accent4">
                    <a:lumMod val="20000"/>
                    <a:lumOff val="80000"/>
                  </a:schemeClr>
                </a:solidFill>
                <a:effectLst>
                  <a:outerShdw blurRad="38100" dist="38100" dir="2700000" algn="tl">
                    <a:srgbClr val="000000">
                      <a:alpha val="43137"/>
                    </a:srgbClr>
                  </a:outerShdw>
                </a:effectLst>
              </a:rPr>
              <a:t>upon the first day of the seventh month.</a:t>
            </a:r>
            <a:endParaRPr lang="en-US" sz="3800" dirty="0">
              <a:solidFill>
                <a:schemeClr val="accent4">
                  <a:lumMod val="60000"/>
                  <a:lumOff val="40000"/>
                </a:schemeClr>
              </a:solidFill>
              <a:effectLst>
                <a:outerShdw blurRad="38100" dist="38100" dir="2700000" algn="tl">
                  <a:srgbClr val="000000">
                    <a:alpha val="43137"/>
                  </a:srgbClr>
                </a:outerShdw>
              </a:effectLst>
            </a:endParaRPr>
          </a:p>
        </p:txBody>
      </p:sp>
      <p:sp>
        <p:nvSpPr>
          <p:cNvPr id="4" name="Content Placeholder 3"/>
          <p:cNvSpPr txBox="1">
            <a:spLocks/>
          </p:cNvSpPr>
          <p:nvPr/>
        </p:nvSpPr>
        <p:spPr>
          <a:xfrm>
            <a:off x="6324600" y="1219200"/>
            <a:ext cx="5105400" cy="5170966"/>
          </a:xfrm>
          <a:prstGeom prst="rect">
            <a:avLst/>
          </a:prstGeom>
          <a:solidFill>
            <a:schemeClr val="accent5">
              <a:lumMod val="50000"/>
              <a:alpha val="56000"/>
            </a:schemeClr>
          </a:solidFill>
          <a:scene3d>
            <a:camera prst="orthographicFront"/>
            <a:lightRig rig="threePt" dir="t"/>
          </a:scene3d>
          <a:sp3d>
            <a:bevelT w="152400" h="50800" prst="softRound"/>
          </a:sp3d>
        </p:spPr>
        <p:txBody>
          <a:bodyPr>
            <a:normAutofit fontScale="70000" lnSpcReduction="2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3800" b="1" dirty="0" err="1">
                <a:solidFill>
                  <a:schemeClr val="accent4">
                    <a:lumMod val="75000"/>
                  </a:schemeClr>
                </a:solidFill>
                <a:effectLst>
                  <a:outerShdw blurRad="38100" dist="38100" dir="2700000" algn="tl">
                    <a:srgbClr val="000000">
                      <a:alpha val="43137"/>
                    </a:srgbClr>
                  </a:outerShdw>
                </a:effectLst>
              </a:rPr>
              <a:t>Neh</a:t>
            </a:r>
            <a:r>
              <a:rPr lang="en-US" sz="3800" b="1" dirty="0">
                <a:solidFill>
                  <a:schemeClr val="accent4">
                    <a:lumMod val="75000"/>
                  </a:schemeClr>
                </a:solidFill>
                <a:effectLst>
                  <a:outerShdw blurRad="38100" dist="38100" dir="2700000" algn="tl">
                    <a:srgbClr val="000000">
                      <a:alpha val="43137"/>
                    </a:srgbClr>
                  </a:outerShdw>
                </a:effectLst>
              </a:rPr>
              <a:t> 8:3  </a:t>
            </a:r>
            <a:r>
              <a:rPr lang="en-US" sz="3800" dirty="0">
                <a:solidFill>
                  <a:schemeClr val="accent4">
                    <a:lumMod val="60000"/>
                    <a:lumOff val="40000"/>
                  </a:schemeClr>
                </a:solidFill>
                <a:effectLst>
                  <a:outerShdw blurRad="38100" dist="38100" dir="2700000" algn="tl">
                    <a:srgbClr val="000000">
                      <a:alpha val="43137"/>
                    </a:srgbClr>
                  </a:outerShdw>
                </a:effectLst>
              </a:rPr>
              <a:t>And </a:t>
            </a:r>
            <a:r>
              <a:rPr lang="en-US" sz="3800" b="1" dirty="0">
                <a:solidFill>
                  <a:schemeClr val="accent4">
                    <a:lumMod val="20000"/>
                    <a:lumOff val="80000"/>
                  </a:schemeClr>
                </a:solidFill>
                <a:effectLst>
                  <a:outerShdw blurRad="38100" dist="38100" dir="2700000" algn="tl">
                    <a:srgbClr val="000000">
                      <a:alpha val="43137"/>
                    </a:srgbClr>
                  </a:outerShdw>
                </a:effectLst>
              </a:rPr>
              <a:t>he </a:t>
            </a:r>
            <a:r>
              <a:rPr lang="en-US" sz="3800" b="1" dirty="0">
                <a:solidFill>
                  <a:srgbClr val="00B0F0"/>
                </a:solidFill>
                <a:effectLst>
                  <a:outerShdw blurRad="38100" dist="38100" dir="2700000" algn="tl">
                    <a:srgbClr val="000000">
                      <a:alpha val="43137"/>
                    </a:srgbClr>
                  </a:outerShdw>
                </a:effectLst>
              </a:rPr>
              <a:t>[Ezra]</a:t>
            </a:r>
            <a:r>
              <a:rPr lang="en-US" sz="3800" b="1" dirty="0">
                <a:solidFill>
                  <a:schemeClr val="accent4">
                    <a:lumMod val="20000"/>
                    <a:lumOff val="80000"/>
                  </a:schemeClr>
                </a:solidFill>
                <a:effectLst>
                  <a:outerShdw blurRad="38100" dist="38100" dir="2700000" algn="tl">
                    <a:srgbClr val="000000">
                      <a:alpha val="43137"/>
                    </a:srgbClr>
                  </a:outerShdw>
                </a:effectLst>
              </a:rPr>
              <a:t> read </a:t>
            </a:r>
            <a:r>
              <a:rPr lang="en-US" sz="3800" dirty="0">
                <a:solidFill>
                  <a:schemeClr val="accent4">
                    <a:lumMod val="60000"/>
                    <a:lumOff val="40000"/>
                  </a:schemeClr>
                </a:solidFill>
                <a:effectLst>
                  <a:outerShdw blurRad="38100" dist="38100" dir="2700000" algn="tl">
                    <a:srgbClr val="000000">
                      <a:alpha val="43137"/>
                    </a:srgbClr>
                  </a:outerShdw>
                </a:effectLst>
              </a:rPr>
              <a:t>therein before the street … </a:t>
            </a:r>
            <a:r>
              <a:rPr lang="en-US" sz="3800" b="1" dirty="0">
                <a:solidFill>
                  <a:schemeClr val="accent4">
                    <a:lumMod val="20000"/>
                    <a:lumOff val="80000"/>
                  </a:schemeClr>
                </a:solidFill>
                <a:effectLst>
                  <a:outerShdw blurRad="38100" dist="38100" dir="2700000" algn="tl">
                    <a:srgbClr val="000000">
                      <a:alpha val="43137"/>
                    </a:srgbClr>
                  </a:outerShdw>
                </a:effectLst>
              </a:rPr>
              <a:t>from the morning until midday </a:t>
            </a:r>
            <a:r>
              <a:rPr lang="en-US" sz="3800" dirty="0">
                <a:solidFill>
                  <a:schemeClr val="accent4">
                    <a:lumMod val="60000"/>
                    <a:lumOff val="40000"/>
                  </a:schemeClr>
                </a:solidFill>
                <a:effectLst>
                  <a:outerShdw blurRad="38100" dist="38100" dir="2700000" algn="tl">
                    <a:srgbClr val="000000">
                      <a:alpha val="43137"/>
                    </a:srgbClr>
                  </a:outerShdw>
                </a:effectLst>
              </a:rPr>
              <a:t>… and the ears of all the people were attentive unto the book of the law.</a:t>
            </a:r>
          </a:p>
          <a:p>
            <a:pPr marL="0" indent="0">
              <a:buFont typeface="Wingdings"/>
              <a:buNone/>
            </a:pPr>
            <a:endParaRPr lang="en-US" sz="1600" dirty="0">
              <a:solidFill>
                <a:schemeClr val="accent4">
                  <a:lumMod val="60000"/>
                  <a:lumOff val="40000"/>
                </a:schemeClr>
              </a:solidFill>
              <a:effectLst>
                <a:outerShdw blurRad="38100" dist="38100" dir="2700000" algn="tl">
                  <a:srgbClr val="000000">
                    <a:alpha val="43137"/>
                  </a:srgbClr>
                </a:outerShdw>
              </a:effectLst>
            </a:endParaRPr>
          </a:p>
          <a:p>
            <a:pPr marL="0" indent="0">
              <a:buFont typeface="Wingdings"/>
              <a:buNone/>
            </a:pPr>
            <a:r>
              <a:rPr lang="en-US" sz="3800" b="1" dirty="0" err="1">
                <a:solidFill>
                  <a:schemeClr val="accent4">
                    <a:lumMod val="75000"/>
                  </a:schemeClr>
                </a:solidFill>
                <a:effectLst>
                  <a:outerShdw blurRad="38100" dist="38100" dir="2700000" algn="tl">
                    <a:srgbClr val="000000">
                      <a:alpha val="43137"/>
                    </a:srgbClr>
                  </a:outerShdw>
                </a:effectLst>
              </a:rPr>
              <a:t>Neh</a:t>
            </a:r>
            <a:r>
              <a:rPr lang="en-US" sz="3800" b="1" dirty="0">
                <a:solidFill>
                  <a:schemeClr val="accent4">
                    <a:lumMod val="75000"/>
                  </a:schemeClr>
                </a:solidFill>
                <a:effectLst>
                  <a:outerShdw blurRad="38100" dist="38100" dir="2700000" algn="tl">
                    <a:srgbClr val="000000">
                      <a:alpha val="43137"/>
                    </a:srgbClr>
                  </a:outerShdw>
                </a:effectLst>
              </a:rPr>
              <a:t> 8:9  </a:t>
            </a:r>
            <a:r>
              <a:rPr lang="en-US" sz="3800" dirty="0">
                <a:solidFill>
                  <a:schemeClr val="accent4">
                    <a:lumMod val="60000"/>
                    <a:lumOff val="40000"/>
                  </a:schemeClr>
                </a:solidFill>
                <a:effectLst>
                  <a:outerShdw blurRad="38100" dist="38100" dir="2700000" algn="tl">
                    <a:srgbClr val="000000">
                      <a:alpha val="43137"/>
                    </a:srgbClr>
                  </a:outerShdw>
                </a:effectLst>
              </a:rPr>
              <a:t>And </a:t>
            </a:r>
            <a:r>
              <a:rPr lang="en-US" sz="3800" b="1" dirty="0">
                <a:solidFill>
                  <a:schemeClr val="accent4">
                    <a:lumMod val="20000"/>
                    <a:lumOff val="80000"/>
                  </a:schemeClr>
                </a:solidFill>
                <a:effectLst>
                  <a:outerShdw blurRad="38100" dist="38100" dir="2700000" algn="tl">
                    <a:srgbClr val="000000">
                      <a:alpha val="43137"/>
                    </a:srgbClr>
                  </a:outerShdw>
                </a:effectLst>
              </a:rPr>
              <a:t>Nehemiah</a:t>
            </a:r>
            <a:r>
              <a:rPr lang="en-US" sz="3800" dirty="0">
                <a:solidFill>
                  <a:schemeClr val="accent4">
                    <a:lumMod val="60000"/>
                    <a:lumOff val="40000"/>
                  </a:schemeClr>
                </a:solidFill>
                <a:effectLst>
                  <a:outerShdw blurRad="38100" dist="38100" dir="2700000" algn="tl">
                    <a:srgbClr val="000000">
                      <a:alpha val="43137"/>
                    </a:srgbClr>
                  </a:outerShdw>
                </a:effectLst>
              </a:rPr>
              <a:t> … and </a:t>
            </a:r>
            <a:r>
              <a:rPr lang="en-US" sz="3800" b="1" dirty="0">
                <a:solidFill>
                  <a:srgbClr val="00B0F0"/>
                </a:solidFill>
                <a:effectLst>
                  <a:outerShdw blurRad="38100" dist="38100" dir="2700000" algn="tl">
                    <a:srgbClr val="000000">
                      <a:alpha val="43137"/>
                    </a:srgbClr>
                  </a:outerShdw>
                </a:effectLst>
              </a:rPr>
              <a:t>Ezra</a:t>
            </a:r>
            <a:r>
              <a:rPr lang="en-US" sz="3800" dirty="0">
                <a:solidFill>
                  <a:schemeClr val="accent4">
                    <a:lumMod val="60000"/>
                    <a:lumOff val="40000"/>
                  </a:schemeClr>
                </a:solidFill>
                <a:effectLst>
                  <a:outerShdw blurRad="38100" dist="38100" dir="2700000" algn="tl">
                    <a:srgbClr val="000000">
                      <a:alpha val="43137"/>
                    </a:srgbClr>
                  </a:outerShdw>
                </a:effectLst>
              </a:rPr>
              <a:t> </a:t>
            </a:r>
            <a:r>
              <a:rPr lang="en-US" sz="3800" b="1" dirty="0">
                <a:solidFill>
                  <a:srgbClr val="00B0F0"/>
                </a:solidFill>
                <a:effectLst>
                  <a:outerShdw blurRad="38100" dist="38100" dir="2700000" algn="tl">
                    <a:srgbClr val="000000">
                      <a:alpha val="43137"/>
                    </a:srgbClr>
                  </a:outerShdw>
                </a:effectLst>
              </a:rPr>
              <a:t>the priest the scribe,</a:t>
            </a:r>
            <a:r>
              <a:rPr lang="en-US" sz="3800" dirty="0">
                <a:solidFill>
                  <a:schemeClr val="accent4">
                    <a:lumMod val="60000"/>
                    <a:lumOff val="40000"/>
                  </a:schemeClr>
                </a:solidFill>
                <a:effectLst>
                  <a:outerShdw blurRad="38100" dist="38100" dir="2700000" algn="tl">
                    <a:srgbClr val="000000">
                      <a:alpha val="43137"/>
                    </a:srgbClr>
                  </a:outerShdw>
                </a:effectLst>
              </a:rPr>
              <a:t> and the </a:t>
            </a:r>
            <a:r>
              <a:rPr lang="en-US" sz="3800" b="1" dirty="0">
                <a:solidFill>
                  <a:schemeClr val="accent4">
                    <a:lumMod val="20000"/>
                    <a:lumOff val="80000"/>
                  </a:schemeClr>
                </a:solidFill>
                <a:effectLst>
                  <a:outerShdw blurRad="38100" dist="38100" dir="2700000" algn="tl">
                    <a:srgbClr val="000000">
                      <a:alpha val="43137"/>
                    </a:srgbClr>
                  </a:outerShdw>
                </a:effectLst>
              </a:rPr>
              <a:t>Levites</a:t>
            </a:r>
            <a:r>
              <a:rPr lang="en-US" sz="3800" dirty="0">
                <a:solidFill>
                  <a:schemeClr val="accent4">
                    <a:lumMod val="60000"/>
                    <a:lumOff val="40000"/>
                  </a:schemeClr>
                </a:solidFill>
                <a:effectLst>
                  <a:outerShdw blurRad="38100" dist="38100" dir="2700000" algn="tl">
                    <a:srgbClr val="000000">
                      <a:alpha val="43137"/>
                    </a:srgbClr>
                  </a:outerShdw>
                </a:effectLst>
              </a:rPr>
              <a:t> that </a:t>
            </a:r>
            <a:r>
              <a:rPr lang="en-US" sz="3800" b="1" dirty="0">
                <a:solidFill>
                  <a:srgbClr val="00B0F0"/>
                </a:solidFill>
                <a:effectLst>
                  <a:outerShdw blurRad="38100" dist="38100" dir="2700000" algn="tl">
                    <a:srgbClr val="000000">
                      <a:alpha val="43137"/>
                    </a:srgbClr>
                  </a:outerShdw>
                </a:effectLst>
              </a:rPr>
              <a:t>taught the people, </a:t>
            </a:r>
            <a:r>
              <a:rPr lang="en-US" sz="3800" dirty="0">
                <a:solidFill>
                  <a:schemeClr val="accent4">
                    <a:lumMod val="60000"/>
                    <a:lumOff val="40000"/>
                  </a:schemeClr>
                </a:solidFill>
                <a:effectLst>
                  <a:outerShdw blurRad="38100" dist="38100" dir="2700000" algn="tl">
                    <a:srgbClr val="000000">
                      <a:alpha val="43137"/>
                    </a:srgbClr>
                  </a:outerShdw>
                </a:effectLst>
              </a:rPr>
              <a:t>said unto all the people, This day is holy unto Yahuah your Elohim; mourn not, nor weep. For all the people wept, when they heard the words of the law.</a:t>
            </a:r>
          </a:p>
          <a:p>
            <a:endParaRPr lang="en-US" dirty="0"/>
          </a:p>
        </p:txBody>
      </p:sp>
      <p:sp>
        <p:nvSpPr>
          <p:cNvPr id="5" name="Title 1"/>
          <p:cNvSpPr txBox="1">
            <a:spLocks/>
          </p:cNvSpPr>
          <p:nvPr/>
        </p:nvSpPr>
        <p:spPr>
          <a:xfrm>
            <a:off x="381000" y="228600"/>
            <a:ext cx="11201400" cy="869950"/>
          </a:xfrm>
          <a:prstGeom prst="rect">
            <a:avLst/>
          </a:prstGeom>
        </p:spPr>
        <p:txBody>
          <a:bodyPr vert="horz" anchor="ctr">
            <a:normAutofit fontScale="97500" lnSpcReduction="10000"/>
            <a:scene3d>
              <a:camera prst="orthographicFront"/>
              <a:lightRig rig="threePt" dir="t"/>
            </a:scene3d>
            <a:sp3d extrusionH="57150">
              <a:bevelT w="38100" h="38100" prst="angle"/>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300" dirty="0">
                <a:solidFill>
                  <a:schemeClr val="accent4">
                    <a:lumMod val="75000"/>
                  </a:schemeClr>
                </a:solidFill>
                <a:latin typeface="Arial Rounded MT Bold" pitchFamily="34" charset="0"/>
                <a:cs typeface="Aharoni" pitchFamily="2" charset="-79"/>
              </a:rPr>
              <a:t>Torah Instructions With Ezra</a:t>
            </a:r>
            <a:endParaRPr lang="en-US" dirty="0">
              <a:solidFill>
                <a:schemeClr val="accent4">
                  <a:lumMod val="75000"/>
                </a:schemeClr>
              </a:solidFill>
              <a:latin typeface="Arial Rounded MT Bold" pitchFamily="34" charset="0"/>
              <a:cs typeface="Aharoni" pitchFamily="2" charset="-79"/>
            </a:endParaRPr>
          </a:p>
        </p:txBody>
      </p:sp>
    </p:spTree>
    <p:extLst>
      <p:ext uri="{BB962C8B-B14F-4D97-AF65-F5344CB8AC3E}">
        <p14:creationId xmlns:p14="http://schemas.microsoft.com/office/powerpoint/2010/main" val="323694369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52400" y="273050"/>
            <a:ext cx="11887200" cy="86995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a:ln w="11430"/>
                <a:solidFill>
                  <a:schemeClr val="accent2">
                    <a:lumMod val="50000"/>
                  </a:schemeClr>
                </a:solidFill>
                <a:effectLst>
                  <a:outerShdw blurRad="50800" dist="39000" dir="5460000" algn="tl">
                    <a:srgbClr val="000000">
                      <a:alpha val="38000"/>
                    </a:srgbClr>
                  </a:outerShdw>
                </a:effectLst>
              </a:rPr>
              <a:t>Who earns your trust?  </a:t>
            </a:r>
            <a:r>
              <a:rPr lang="en-US" b="1" dirty="0">
                <a:ln w="11430"/>
                <a:solidFill>
                  <a:srgbClr val="00B050"/>
                </a:solidFill>
                <a:effectLst>
                  <a:outerShdw blurRad="50800" dist="39000" dir="5460000" algn="tl">
                    <a:srgbClr val="000000">
                      <a:alpha val="38000"/>
                    </a:srgbClr>
                  </a:outerShdw>
                </a:effectLst>
              </a:rPr>
              <a:t>Ezra </a:t>
            </a:r>
            <a:r>
              <a:rPr lang="en-US" b="1" dirty="0">
                <a:ln w="11430"/>
                <a:solidFill>
                  <a:schemeClr val="accent2">
                    <a:lumMod val="50000"/>
                  </a:schemeClr>
                </a:solidFill>
                <a:effectLst>
                  <a:outerShdw blurRad="50800" dist="39000" dir="5460000" algn="tl">
                    <a:srgbClr val="000000">
                      <a:alpha val="38000"/>
                    </a:srgbClr>
                  </a:outerShdw>
                </a:effectLst>
              </a:rPr>
              <a:t>or the 1611 </a:t>
            </a:r>
            <a:r>
              <a:rPr lang="en-US" dirty="0">
                <a:solidFill>
                  <a:schemeClr val="accent5">
                    <a:lumMod val="75000"/>
                  </a:schemeClr>
                </a:solidFill>
                <a:latin typeface="Arial Rounded MT Bold" pitchFamily="34" charset="0"/>
                <a:cs typeface="Aharoni" pitchFamily="2" charset="-79"/>
              </a:rPr>
              <a:t>Translators</a:t>
            </a:r>
            <a:r>
              <a:rPr lang="en-US" b="1" dirty="0">
                <a:ln w="11430"/>
                <a:solidFill>
                  <a:schemeClr val="accent2">
                    <a:lumMod val="50000"/>
                  </a:schemeClr>
                </a:solidFill>
                <a:effectLst>
                  <a:outerShdw blurRad="50800" dist="39000" dir="5460000" algn="tl">
                    <a:srgbClr val="000000">
                      <a:alpha val="38000"/>
                    </a:srgbClr>
                  </a:outerShdw>
                </a:effectLst>
              </a:rPr>
              <a:t>?</a:t>
            </a:r>
          </a:p>
        </p:txBody>
      </p:sp>
      <p:sp>
        <p:nvSpPr>
          <p:cNvPr id="2" name="Slide Number Placeholder 4"/>
          <p:cNvSpPr>
            <a:spLocks noGrp="1"/>
          </p:cNvSpPr>
          <p:nvPr>
            <p:ph type="sldNum" sz="quarter" idx="16"/>
          </p:nvPr>
        </p:nvSpPr>
        <p:spPr/>
        <p:txBody>
          <a:bodyPr>
            <a:normAutofit fontScale="85000" lnSpcReduction="20000"/>
          </a:bodyPr>
          <a:lstStyle/>
          <a:p>
            <a:fld id="{AA4C6552-42F6-43F2-A3FB-E92E8C09004E}" type="slidenum">
              <a:rPr lang="en-US" smtClean="0"/>
              <a:t>89</a:t>
            </a:fld>
            <a:endParaRPr lang="en-US" dirty="0"/>
          </a:p>
        </p:txBody>
      </p:sp>
      <p:sp>
        <p:nvSpPr>
          <p:cNvPr id="16" name="Text Placeholder 8"/>
          <p:cNvSpPr txBox="1">
            <a:spLocks/>
          </p:cNvSpPr>
          <p:nvPr/>
        </p:nvSpPr>
        <p:spPr>
          <a:xfrm rot="5400000">
            <a:off x="-437391" y="2504509"/>
            <a:ext cx="1854062" cy="452120"/>
          </a:xfrm>
          <a:prstGeom prst="rect">
            <a:avLst/>
          </a:prstGeom>
          <a:solidFill>
            <a:schemeClr val="accent1"/>
          </a:solidFill>
          <a:scene3d>
            <a:camera prst="orthographicFront"/>
            <a:lightRig rig="threePt" dir="t"/>
          </a:scene3d>
          <a:sp3d>
            <a:bevelT w="152400" h="50800" prst="softRound"/>
          </a:sp3d>
        </p:spPr>
        <p:txBody>
          <a:bodyPr vert="vert270" rtlCol="0" anchor="ctr">
            <a:noAutofit/>
            <a:sp3d extrusionH="57150">
              <a:bevelT w="38100" h="38100"/>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r>
              <a:rPr lang="en-US" sz="2800" dirty="0">
                <a:ln>
                  <a:solidFill>
                    <a:schemeClr val="bg1"/>
                  </a:solidFill>
                </a:ln>
                <a:solidFill>
                  <a:srgbClr val="FFFF00"/>
                </a:solidFill>
                <a:latin typeface="Comic Sans MS" pitchFamily="66" charset="0"/>
              </a:rPr>
              <a:t>Ezra</a:t>
            </a:r>
            <a:endParaRPr lang="en-US" sz="3200" dirty="0">
              <a:ln>
                <a:solidFill>
                  <a:schemeClr val="bg1"/>
                </a:solidFill>
              </a:ln>
              <a:solidFill>
                <a:srgbClr val="FFFF00"/>
              </a:solidFill>
              <a:latin typeface="Comic Sans MS" pitchFamily="66" charset="0"/>
            </a:endParaRPr>
          </a:p>
        </p:txBody>
      </p:sp>
      <p:sp>
        <p:nvSpPr>
          <p:cNvPr id="20" name="TextBox 19"/>
          <p:cNvSpPr txBox="1"/>
          <p:nvPr/>
        </p:nvSpPr>
        <p:spPr>
          <a:xfrm>
            <a:off x="2500132" y="1524000"/>
            <a:ext cx="9424686" cy="3600986"/>
          </a:xfrm>
          <a:prstGeom prst="rect">
            <a:avLst/>
          </a:prstGeom>
          <a:noFill/>
        </p:spPr>
        <p:txBody>
          <a:bodyPr wrap="square" rtlCol="0">
            <a:spAutoFit/>
            <a:scene3d>
              <a:camera prst="orthographicFront"/>
              <a:lightRig rig="threePt" dir="t"/>
            </a:scene3d>
            <a:sp3d extrusionH="57150">
              <a:bevelT w="38100" h="38100"/>
            </a:sp3d>
          </a:bodyPr>
          <a:lstStyle/>
          <a:p>
            <a:pPr marL="342900" indent="-342900">
              <a:buFont typeface="Arial" pitchFamily="34" charset="0"/>
              <a:buChar char="•"/>
            </a:pPr>
            <a:r>
              <a:rPr lang="en-US" sz="2400" dirty="0">
                <a:latin typeface="Comic Sans MS" pitchFamily="66" charset="0"/>
              </a:rPr>
              <a:t>We must recognize that </a:t>
            </a:r>
            <a:r>
              <a:rPr lang="en-US" sz="2400" b="1" dirty="0">
                <a:solidFill>
                  <a:srgbClr val="0070C0"/>
                </a:solidFill>
                <a:latin typeface="Comic Sans MS" pitchFamily="66" charset="0"/>
              </a:rPr>
              <a:t>Yahuah</a:t>
            </a:r>
            <a:r>
              <a:rPr lang="en-US" sz="2400" dirty="0">
                <a:latin typeface="Comic Sans MS" pitchFamily="66" charset="0"/>
              </a:rPr>
              <a:t> was watching over the </a:t>
            </a:r>
            <a:br>
              <a:rPr lang="en-US" sz="2400" dirty="0">
                <a:latin typeface="Comic Sans MS" pitchFamily="66" charset="0"/>
              </a:rPr>
            </a:br>
            <a:r>
              <a:rPr lang="en-US" sz="2400" dirty="0">
                <a:latin typeface="Comic Sans MS" pitchFamily="66" charset="0"/>
              </a:rPr>
              <a:t>leaders of His people – especially through His prophets:  </a:t>
            </a:r>
            <a:br>
              <a:rPr lang="en-US" sz="2400" dirty="0">
                <a:latin typeface="Comic Sans MS" pitchFamily="66" charset="0"/>
              </a:rPr>
            </a:br>
            <a:r>
              <a:rPr lang="en-US" sz="2400" b="1" dirty="0">
                <a:solidFill>
                  <a:srgbClr val="0070C0"/>
                </a:solidFill>
                <a:latin typeface="Comic Sans MS" pitchFamily="66" charset="0"/>
              </a:rPr>
              <a:t>Amos, Hosea, Hezekiah, Ezekiel, Isaiah, Ezra, Nehemiah.</a:t>
            </a:r>
            <a:br>
              <a:rPr lang="en-US" sz="2400" b="1" dirty="0">
                <a:solidFill>
                  <a:srgbClr val="0070C0"/>
                </a:solidFill>
                <a:latin typeface="Comic Sans MS" pitchFamily="66" charset="0"/>
              </a:rPr>
            </a:br>
            <a:r>
              <a:rPr lang="en-US" sz="1200" b="1" dirty="0">
                <a:solidFill>
                  <a:srgbClr val="0070C0"/>
                </a:solidFill>
                <a:latin typeface="Comic Sans MS" pitchFamily="66" charset="0"/>
              </a:rPr>
              <a:t> </a:t>
            </a:r>
            <a:r>
              <a:rPr lang="en-US" sz="1200" dirty="0">
                <a:latin typeface="Comic Sans MS" pitchFamily="66" charset="0"/>
              </a:rPr>
              <a:t> </a:t>
            </a:r>
          </a:p>
          <a:p>
            <a:pPr marL="342900" indent="-342900">
              <a:buFont typeface="Arial" pitchFamily="34" charset="0"/>
              <a:buChar char="•"/>
            </a:pPr>
            <a:r>
              <a:rPr lang="en-US" sz="2400" b="1" dirty="0">
                <a:solidFill>
                  <a:srgbClr val="0070C0"/>
                </a:solidFill>
                <a:latin typeface="Comic Sans MS" pitchFamily="66" charset="0"/>
              </a:rPr>
              <a:t>Ezra</a:t>
            </a:r>
            <a:r>
              <a:rPr lang="en-US" sz="2400" dirty="0">
                <a:latin typeface="Comic Sans MS" pitchFamily="66" charset="0"/>
              </a:rPr>
              <a:t> (and others) as priests, scribes, kings and prophets </a:t>
            </a:r>
            <a:br>
              <a:rPr lang="en-US" sz="2400" dirty="0">
                <a:latin typeface="Comic Sans MS" pitchFamily="66" charset="0"/>
              </a:rPr>
            </a:br>
            <a:r>
              <a:rPr lang="en-US" sz="2400" dirty="0">
                <a:latin typeface="Comic Sans MS" pitchFamily="66" charset="0"/>
              </a:rPr>
              <a:t>were instructed and accountable to teach Torah truths. </a:t>
            </a:r>
            <a:br>
              <a:rPr lang="en-US" sz="2400" dirty="0">
                <a:latin typeface="Comic Sans MS" pitchFamily="66" charset="0"/>
              </a:rPr>
            </a:br>
            <a:r>
              <a:rPr lang="en-US" sz="1200" dirty="0">
                <a:latin typeface="Comic Sans MS" pitchFamily="66" charset="0"/>
              </a:rPr>
              <a:t> </a:t>
            </a:r>
          </a:p>
          <a:p>
            <a:pPr marL="342900" indent="-342900">
              <a:buFont typeface="Arial" pitchFamily="34" charset="0"/>
              <a:buChar char="•"/>
            </a:pPr>
            <a:r>
              <a:rPr lang="en-US" sz="2400" dirty="0">
                <a:latin typeface="Comic Sans MS" pitchFamily="66" charset="0"/>
              </a:rPr>
              <a:t>Therefore, their actions and instructions must default back to teaching the Creator’s festal 30 day month according to accurate and proper definitions for H2320 &lt;</a:t>
            </a:r>
            <a:r>
              <a:rPr lang="en-US" sz="2400" dirty="0" err="1">
                <a:latin typeface="Comic Sans MS" pitchFamily="66" charset="0"/>
              </a:rPr>
              <a:t>chodesh</a:t>
            </a:r>
            <a:r>
              <a:rPr lang="en-US" sz="2400" dirty="0">
                <a:latin typeface="Comic Sans MS" pitchFamily="66" charset="0"/>
              </a:rPr>
              <a:t>&gt;.</a:t>
            </a:r>
            <a:br>
              <a:rPr lang="en-US" sz="2400" dirty="0">
                <a:latin typeface="Comic Sans MS" pitchFamily="66" charset="0"/>
              </a:rPr>
            </a:br>
            <a:r>
              <a:rPr lang="en-US" sz="1200" dirty="0">
                <a:latin typeface="Comic Sans MS" pitchFamily="66" charset="0"/>
              </a:rPr>
              <a:t>  </a:t>
            </a:r>
          </a:p>
        </p:txBody>
      </p:sp>
      <p:pic>
        <p:nvPicPr>
          <p:cNvPr id="13" name="Picture 12" descr="C:\Users\Rae\Desktop\isaiah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128" y="1752600"/>
            <a:ext cx="1398872" cy="1827098"/>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14" name="Picture 3" descr="C:\Users\Rae\Desktop\george-abbot a kjv translator ed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496" y="3886200"/>
            <a:ext cx="1467008" cy="182880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19" name="Text Placeholder 6"/>
          <p:cNvSpPr txBox="1">
            <a:spLocks/>
          </p:cNvSpPr>
          <p:nvPr/>
        </p:nvSpPr>
        <p:spPr>
          <a:xfrm>
            <a:off x="671332" y="5802377"/>
            <a:ext cx="1752600" cy="750823"/>
          </a:xfrm>
          <a:prstGeom prst="rect">
            <a:avLst/>
          </a:prstGeom>
          <a:solidFill>
            <a:schemeClr val="accent5"/>
          </a:solidFill>
          <a:scene3d>
            <a:camera prst="orthographicFront"/>
            <a:lightRig rig="threePt" dir="t"/>
          </a:scene3d>
          <a:sp3d>
            <a:bevelT w="165100" prst="coolSlant"/>
          </a:sp3d>
        </p:spPr>
        <p:txBody>
          <a:bodyPr vert="horz" rtlCol="0" anchor="ctr">
            <a:normAutofit lnSpcReduction="10000"/>
            <a:sp3d extrusionH="57150">
              <a:bevelT w="38100" h="38100"/>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r>
              <a:rPr lang="en-US" sz="2400" dirty="0">
                <a:solidFill>
                  <a:schemeClr val="accent5">
                    <a:lumMod val="50000"/>
                  </a:schemeClr>
                </a:solidFill>
                <a:latin typeface="Comic Sans MS" pitchFamily="66" charset="0"/>
              </a:rPr>
              <a:t>Abbot of 1611 KJV</a:t>
            </a:r>
            <a:endParaRPr lang="en-US" sz="2800" dirty="0">
              <a:solidFill>
                <a:schemeClr val="accent5">
                  <a:lumMod val="50000"/>
                </a:schemeClr>
              </a:solidFill>
            </a:endParaRPr>
          </a:p>
        </p:txBody>
      </p:sp>
      <p:pic>
        <p:nvPicPr>
          <p:cNvPr id="9" name="Picture 2" descr="C:\Users\Rae\Desktop\gold star p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31922">
            <a:off x="11137194" y="276669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6"/>
          <p:cNvSpPr txBox="1">
            <a:spLocks/>
          </p:cNvSpPr>
          <p:nvPr/>
        </p:nvSpPr>
        <p:spPr>
          <a:xfrm>
            <a:off x="2781418" y="4953000"/>
            <a:ext cx="8877182" cy="1752600"/>
          </a:xfrm>
          <a:prstGeom prst="rect">
            <a:avLst/>
          </a:prstGeom>
          <a:solidFill>
            <a:srgbClr val="E2C29C"/>
          </a:solidFill>
          <a:scene3d>
            <a:camera prst="orthographicFront"/>
            <a:lightRig rig="threePt" dir="t"/>
          </a:scene3d>
          <a:sp3d>
            <a:bevelT w="165100" prst="coolSlant"/>
          </a:sp3d>
        </p:spPr>
        <p:txBody>
          <a:bodyPr vert="horz" rtlCol="0" anchor="ctr">
            <a:normAutofit fontScale="70000" lnSpcReduction="20000"/>
            <a:sp3d extrusionH="57150">
              <a:bevelT w="38100" h="38100" prst="angle"/>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lnSpc>
                <a:spcPct val="120000"/>
              </a:lnSpc>
            </a:pPr>
            <a:r>
              <a:rPr lang="en-US" sz="3600" dirty="0">
                <a:solidFill>
                  <a:schemeClr val="bg2">
                    <a:lumMod val="50000"/>
                  </a:schemeClr>
                </a:solidFill>
                <a:latin typeface="Comic Sans MS" pitchFamily="66" charset="0"/>
              </a:rPr>
              <a:t>Or, do you think </a:t>
            </a:r>
            <a:r>
              <a:rPr lang="en-US" sz="3600" dirty="0">
                <a:solidFill>
                  <a:schemeClr val="bg2">
                    <a:lumMod val="50000"/>
                  </a:schemeClr>
                </a:solidFill>
                <a:effectLst>
                  <a:outerShdw blurRad="69850" dist="43180" dir="5400000" sx="0" sy="0">
                    <a:srgbClr val="000000">
                      <a:alpha val="65000"/>
                    </a:srgbClr>
                  </a:outerShdw>
                </a:effectLst>
                <a:latin typeface="Comic Sans MS" pitchFamily="66" charset="0"/>
              </a:rPr>
              <a:t>it’s more likely the translators </a:t>
            </a:r>
            <a:br>
              <a:rPr lang="en-US" sz="3600" dirty="0">
                <a:solidFill>
                  <a:schemeClr val="bg2">
                    <a:lumMod val="50000"/>
                  </a:schemeClr>
                </a:solidFill>
                <a:effectLst>
                  <a:outerShdw blurRad="69850" dist="43180" dir="5400000" sx="0" sy="0">
                    <a:srgbClr val="000000">
                      <a:alpha val="65000"/>
                    </a:srgbClr>
                  </a:outerShdw>
                </a:effectLst>
                <a:latin typeface="Comic Sans MS" pitchFamily="66" charset="0"/>
              </a:rPr>
            </a:br>
            <a:r>
              <a:rPr lang="en-US" sz="2600" dirty="0">
                <a:solidFill>
                  <a:srgbClr val="C00000"/>
                </a:solidFill>
                <a:effectLst>
                  <a:outerShdw blurRad="69850" dist="43180" dir="5400000" sx="0" sy="0">
                    <a:srgbClr val="000000">
                      <a:alpha val="65000"/>
                    </a:srgbClr>
                  </a:outerShdw>
                </a:effectLst>
                <a:latin typeface="Comic Sans MS" pitchFamily="66" charset="0"/>
              </a:rPr>
              <a:t>[influenced by Jewish tradition] </a:t>
            </a:r>
            <a:r>
              <a:rPr lang="en-US" sz="3600" dirty="0">
                <a:solidFill>
                  <a:schemeClr val="bg2">
                    <a:lumMod val="50000"/>
                  </a:schemeClr>
                </a:solidFill>
                <a:effectLst>
                  <a:outerShdw blurRad="69850" dist="43180" dir="5400000" sx="0" sy="0">
                    <a:srgbClr val="000000">
                      <a:alpha val="65000"/>
                    </a:srgbClr>
                  </a:outerShdw>
                </a:effectLst>
                <a:latin typeface="Comic Sans MS" pitchFamily="66" charset="0"/>
              </a:rPr>
              <a:t>interpreted</a:t>
            </a:r>
            <a:r>
              <a:rPr lang="en-US" sz="3600" dirty="0">
                <a:solidFill>
                  <a:schemeClr val="bg2">
                    <a:lumMod val="50000"/>
                  </a:schemeClr>
                </a:solidFill>
                <a:latin typeface="Comic Sans MS" pitchFamily="66" charset="0"/>
              </a:rPr>
              <a:t> H2320 </a:t>
            </a:r>
            <a:r>
              <a:rPr lang="en-US" sz="3100" dirty="0">
                <a:solidFill>
                  <a:schemeClr val="bg2">
                    <a:lumMod val="50000"/>
                  </a:schemeClr>
                </a:solidFill>
                <a:latin typeface="Comic Sans MS" pitchFamily="66" charset="0"/>
              </a:rPr>
              <a:t>&lt;</a:t>
            </a:r>
            <a:r>
              <a:rPr lang="en-US" sz="3100" dirty="0" err="1">
                <a:solidFill>
                  <a:schemeClr val="bg2">
                    <a:lumMod val="50000"/>
                  </a:schemeClr>
                </a:solidFill>
                <a:latin typeface="Comic Sans MS" pitchFamily="66" charset="0"/>
              </a:rPr>
              <a:t>chodesh</a:t>
            </a:r>
            <a:r>
              <a:rPr lang="en-US" sz="3100" dirty="0">
                <a:solidFill>
                  <a:schemeClr val="bg2">
                    <a:lumMod val="50000"/>
                  </a:schemeClr>
                </a:solidFill>
                <a:latin typeface="Comic Sans MS" pitchFamily="66" charset="0"/>
              </a:rPr>
              <a:t>&gt; </a:t>
            </a:r>
            <a:r>
              <a:rPr lang="en-US" sz="3600" dirty="0">
                <a:solidFill>
                  <a:schemeClr val="bg2">
                    <a:lumMod val="50000"/>
                  </a:schemeClr>
                </a:solidFill>
                <a:effectLst>
                  <a:outerShdw blurRad="69850" dist="43180" dir="5400000" sx="0" sy="0">
                    <a:srgbClr val="000000">
                      <a:alpha val="65000"/>
                    </a:srgbClr>
                  </a:outerShdw>
                </a:effectLst>
                <a:latin typeface="Comic Sans MS" pitchFamily="66" charset="0"/>
              </a:rPr>
              <a:t>incorrectly</a:t>
            </a:r>
            <a:r>
              <a:rPr lang="en-US" sz="3600" dirty="0">
                <a:solidFill>
                  <a:schemeClr val="bg2">
                    <a:lumMod val="50000"/>
                  </a:schemeClr>
                </a:solidFill>
                <a:latin typeface="Comic Sans MS" pitchFamily="66" charset="0"/>
              </a:rPr>
              <a:t> using the inaccurate words of </a:t>
            </a:r>
            <a:br>
              <a:rPr lang="en-US" sz="3600" dirty="0">
                <a:solidFill>
                  <a:schemeClr val="bg2">
                    <a:lumMod val="50000"/>
                  </a:schemeClr>
                </a:solidFill>
                <a:latin typeface="Comic Sans MS" pitchFamily="66" charset="0"/>
              </a:rPr>
            </a:br>
            <a:r>
              <a:rPr lang="en-US" sz="3600" dirty="0">
                <a:solidFill>
                  <a:srgbClr val="C00000"/>
                </a:solidFill>
                <a:effectLst>
                  <a:outerShdw blurRad="69850" dist="43180" dir="5400000" sx="0" sy="0">
                    <a:srgbClr val="000000">
                      <a:alpha val="65000"/>
                    </a:srgbClr>
                  </a:outerShdw>
                </a:effectLst>
                <a:latin typeface="Comic Sans MS" pitchFamily="66" charset="0"/>
              </a:rPr>
              <a:t>“new moons” </a:t>
            </a:r>
            <a:r>
              <a:rPr lang="en-US" sz="3600" dirty="0">
                <a:solidFill>
                  <a:schemeClr val="bg2">
                    <a:lumMod val="50000"/>
                  </a:schemeClr>
                </a:solidFill>
                <a:latin typeface="Comic Sans MS" pitchFamily="66" charset="0"/>
              </a:rPr>
              <a:t>rather than </a:t>
            </a:r>
            <a:r>
              <a:rPr lang="en-US" sz="3600" dirty="0">
                <a:solidFill>
                  <a:srgbClr val="0070C0"/>
                </a:solidFill>
                <a:latin typeface="Comic Sans MS" pitchFamily="66" charset="0"/>
              </a:rPr>
              <a:t>“new months”?</a:t>
            </a:r>
            <a:endParaRPr lang="en-US" sz="3600" dirty="0">
              <a:latin typeface="Comic Sans MS" pitchFamily="66" charset="0"/>
            </a:endParaRPr>
          </a:p>
        </p:txBody>
      </p:sp>
    </p:spTree>
    <p:extLst>
      <p:ext uri="{BB962C8B-B14F-4D97-AF65-F5344CB8AC3E}">
        <p14:creationId xmlns:p14="http://schemas.microsoft.com/office/powerpoint/2010/main" val="70844181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250"/>
                                        <p:tgtEl>
                                          <p:spTgt spid="20">
                                            <p:txEl>
                                              <p:pRg st="0" end="0"/>
                                            </p:txEl>
                                          </p:spTgt>
                                        </p:tgtEl>
                                      </p:cBhvr>
                                    </p:animEffect>
                                    <p:anim calcmode="lin" valueType="num">
                                      <p:cBhvr>
                                        <p:cTn id="8" dur="125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25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1000"/>
                                        <p:tgtEl>
                                          <p:spTgt spid="20">
                                            <p:txEl>
                                              <p:pRg st="1" end="1"/>
                                            </p:txEl>
                                          </p:spTgt>
                                        </p:tgtEl>
                                      </p:cBhvr>
                                    </p:animEffect>
                                    <p:anim calcmode="lin" valueType="num">
                                      <p:cBhvr>
                                        <p:cTn id="15"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fade">
                                      <p:cBhvr>
                                        <p:cTn id="21" dur="1250"/>
                                        <p:tgtEl>
                                          <p:spTgt spid="20">
                                            <p:txEl>
                                              <p:pRg st="2" end="2"/>
                                            </p:txEl>
                                          </p:spTgt>
                                        </p:tgtEl>
                                      </p:cBhvr>
                                    </p:animEffect>
                                    <p:anim calcmode="lin" valueType="num">
                                      <p:cBhvr>
                                        <p:cTn id="22" dur="125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3" dur="125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wipe(up)">
                                      <p:cBhvr>
                                        <p:cTn id="28" dur="2500"/>
                                        <p:tgtEl>
                                          <p:spTgt spid="11">
                                            <p:txEl>
                                              <p:pRg st="0" end="0"/>
                                            </p:txEl>
                                          </p:spTgt>
                                        </p:tgtEl>
                                      </p:cBhvr>
                                    </p:animEffect>
                                  </p:childTnLst>
                                </p:cTn>
                              </p:par>
                            </p:childTnLst>
                          </p:cTn>
                        </p:par>
                        <p:par>
                          <p:cTn id="29" fill="hold">
                            <p:stCondLst>
                              <p:cond delay="2500"/>
                            </p:stCondLst>
                            <p:childTnLst>
                              <p:par>
                                <p:cTn id="30" presetID="8" presetClass="entr" presetSubtype="3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amond(out)">
                                      <p:cBhvr>
                                        <p:cTn id="32" dur="2000"/>
                                        <p:tgtEl>
                                          <p:spTgt spid="14"/>
                                        </p:tgtEl>
                                      </p:cBhvr>
                                    </p:animEffect>
                                  </p:childTnLst>
                                </p:cTn>
                              </p:par>
                              <p:par>
                                <p:cTn id="33" presetID="8" presetClass="entr" presetSubtype="32"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diamond(out)">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solidFill>
                  <a:prstClr val="black">
                    <a:tint val="75000"/>
                  </a:prstClr>
                </a:solidFill>
              </a:rPr>
              <a:pPr/>
              <a:t>9</a:t>
            </a:fld>
            <a:endParaRPr lang="en-US">
              <a:solidFill>
                <a:prstClr val="black">
                  <a:tint val="75000"/>
                </a:prstClr>
              </a:solidFill>
            </a:endParaRPr>
          </a:p>
        </p:txBody>
      </p:sp>
      <p:sp>
        <p:nvSpPr>
          <p:cNvPr id="3" name="TextBox 2"/>
          <p:cNvSpPr txBox="1"/>
          <p:nvPr/>
        </p:nvSpPr>
        <p:spPr>
          <a:xfrm>
            <a:off x="152400" y="2590800"/>
            <a:ext cx="6286500" cy="4247317"/>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endParaRPr lang="en-US" sz="1400" b="1" spc="150" dirty="0">
              <a:ln w="11430"/>
              <a:solidFill>
                <a:srgbClr val="F8F8F8"/>
              </a:solidFill>
              <a:effectLst>
                <a:outerShdw blurRad="25400" algn="tl" rotWithShape="0">
                  <a:srgbClr val="000000">
                    <a:alpha val="43000"/>
                  </a:srgbClr>
                </a:outerShdw>
              </a:effectLst>
              <a:latin typeface="Algerian" pitchFamily="82" charset="0"/>
            </a:endParaRPr>
          </a:p>
          <a:p>
            <a:pPr algn="ctr"/>
            <a:r>
              <a:rPr lang="en-US" sz="32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t>“...Many hitherto PUZZLING aspects of the Jewish TRADITION were illuminated in this process. A notable example is the way in which ALL FESTIVALS, including the SABBATH, start with MOON-RISE ON THE NIGHT BEFORE. </a:t>
            </a:r>
            <a:endParaRPr lang="en-US" sz="2600" b="1" spc="150" dirty="0">
              <a:ln w="11430"/>
              <a:solidFill>
                <a:srgbClr val="F8F8F8"/>
              </a:solidFill>
              <a:effectLst>
                <a:outerShdw blurRad="25400" algn="tl" rotWithShape="0">
                  <a:srgbClr val="000000">
                    <a:alpha val="43000"/>
                  </a:srgbClr>
                </a:outerShdw>
              </a:effectLst>
            </a:endParaRPr>
          </a:p>
        </p:txBody>
      </p:sp>
      <p:sp>
        <p:nvSpPr>
          <p:cNvPr id="5" name="TextBox 4"/>
          <p:cNvSpPr txBox="1"/>
          <p:nvPr/>
        </p:nvSpPr>
        <p:spPr>
          <a:xfrm>
            <a:off x="6019800" y="304800"/>
            <a:ext cx="6019800" cy="3662541"/>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3200" b="1" spc="150" dirty="0">
                <a:ln w="11430"/>
                <a:solidFill>
                  <a:srgbClr val="F8F8F8"/>
                </a:solidFill>
                <a:effectLst>
                  <a:outerShdw blurRad="25400" algn="tl" rotWithShape="0">
                    <a:srgbClr val="000000">
                      <a:alpha val="43000"/>
                    </a:srgbClr>
                  </a:outerShdw>
                </a:effectLst>
              </a:rPr>
              <a:t>“The reason is an ECHO of the way the BABYLONIANS AND THE ASSYRIANS ASSIGNED THE RESPECTIVE ROLES OF THE TWO GREAT LUMINARIES, </a:t>
            </a:r>
            <a:br>
              <a:rPr lang="en-US" sz="3200" b="1" spc="150" dirty="0">
                <a:ln w="11430"/>
                <a:solidFill>
                  <a:srgbClr val="F8F8F8"/>
                </a:solidFill>
                <a:effectLst>
                  <a:outerShdw blurRad="25400" algn="tl" rotWithShape="0">
                    <a:srgbClr val="000000">
                      <a:alpha val="43000"/>
                    </a:srgbClr>
                  </a:outerShdw>
                </a:effectLst>
              </a:rPr>
            </a:br>
            <a:r>
              <a:rPr lang="en-US" sz="3200" b="1" spc="150" dirty="0">
                <a:ln w="11430"/>
                <a:solidFill>
                  <a:srgbClr val="F8F8F8"/>
                </a:solidFill>
                <a:effectLst>
                  <a:outerShdw blurRad="25400" algn="tl" rotWithShape="0">
                    <a:srgbClr val="000000">
                      <a:alpha val="43000"/>
                    </a:srgbClr>
                  </a:outerShdw>
                </a:effectLst>
              </a:rPr>
              <a:t>THE SUN AND THE MOON." </a:t>
            </a:r>
            <a:br>
              <a:rPr lang="en-US" sz="2600" b="1" spc="150" dirty="0">
                <a:ln w="11430"/>
                <a:solidFill>
                  <a:srgbClr val="F8F8F8"/>
                </a:solidFill>
                <a:effectLst>
                  <a:outerShdw blurRad="25400" algn="tl" rotWithShape="0">
                    <a:srgbClr val="000000">
                      <a:alpha val="43000"/>
                    </a:srgbClr>
                  </a:outerShdw>
                </a:effectLst>
              </a:rPr>
            </a:br>
            <a:r>
              <a:rPr lang="en-US" sz="2000" b="1" spc="150" dirty="0">
                <a:ln w="11430"/>
                <a:solidFill>
                  <a:srgbClr val="F8F8F8"/>
                </a:solidFill>
                <a:effectLst>
                  <a:outerShdw blurRad="25400" algn="tl" rotWithShape="0">
                    <a:srgbClr val="000000">
                      <a:alpha val="43000"/>
                    </a:srgbClr>
                  </a:outerShdw>
                </a:effectLst>
              </a:rPr>
              <a:t>(</a:t>
            </a:r>
            <a:r>
              <a:rPr lang="en-US" sz="2000" b="1" spc="150" dirty="0" err="1">
                <a:ln w="11430"/>
                <a:solidFill>
                  <a:srgbClr val="F8F8F8"/>
                </a:solidFill>
                <a:effectLst>
                  <a:outerShdw blurRad="25400" algn="tl" rotWithShape="0">
                    <a:srgbClr val="000000">
                      <a:alpha val="43000"/>
                    </a:srgbClr>
                  </a:outerShdw>
                </a:effectLst>
              </a:rPr>
              <a:t>Chaim</a:t>
            </a:r>
            <a:r>
              <a:rPr lang="en-US" sz="2000" b="1" spc="150" dirty="0">
                <a:ln w="11430"/>
                <a:solidFill>
                  <a:srgbClr val="F8F8F8"/>
                </a:solidFill>
                <a:effectLst>
                  <a:outerShdw blurRad="25400" algn="tl" rotWithShape="0">
                    <a:srgbClr val="000000">
                      <a:alpha val="43000"/>
                    </a:srgbClr>
                  </a:outerShdw>
                </a:effectLst>
              </a:rPr>
              <a:t> Raphael, </a:t>
            </a:r>
            <a:r>
              <a:rPr lang="en-US" sz="2000" b="1" i="1" spc="150" dirty="0">
                <a:ln w="11430"/>
                <a:solidFill>
                  <a:srgbClr val="F8F8F8"/>
                </a:solidFill>
                <a:effectLst>
                  <a:outerShdw blurRad="25400" algn="tl" rotWithShape="0">
                    <a:srgbClr val="000000">
                      <a:alpha val="43000"/>
                    </a:srgbClr>
                  </a:outerShdw>
                </a:effectLst>
              </a:rPr>
              <a:t>Festival Days: A History of Jewish Celebrations, </a:t>
            </a:r>
            <a:r>
              <a:rPr lang="en-US" sz="2000" b="1" spc="150" dirty="0">
                <a:ln w="11430"/>
                <a:solidFill>
                  <a:srgbClr val="F8F8F8"/>
                </a:solidFill>
                <a:effectLst>
                  <a:outerShdw blurRad="25400" algn="tl" rotWithShape="0">
                    <a:srgbClr val="000000">
                      <a:alpha val="43000"/>
                    </a:srgbClr>
                  </a:outerShdw>
                </a:effectLst>
              </a:rPr>
              <a:t>p. </a:t>
            </a:r>
            <a:r>
              <a:rPr lang="en-US" sz="2000" b="1" spc="150">
                <a:ln w="11430"/>
                <a:solidFill>
                  <a:srgbClr val="F8F8F8"/>
                </a:solidFill>
                <a:effectLst>
                  <a:outerShdw blurRad="25400" algn="tl" rotWithShape="0">
                    <a:srgbClr val="000000">
                      <a:alpha val="43000"/>
                    </a:srgbClr>
                  </a:outerShdw>
                </a:effectLst>
              </a:rPr>
              <a:t>55, 57, 58.)</a:t>
            </a:r>
          </a:p>
        </p:txBody>
      </p:sp>
      <p:sp>
        <p:nvSpPr>
          <p:cNvPr id="6" name="TextBox 5"/>
          <p:cNvSpPr txBox="1"/>
          <p:nvPr/>
        </p:nvSpPr>
        <p:spPr>
          <a:xfrm>
            <a:off x="1066800" y="23037"/>
            <a:ext cx="4648200" cy="1569660"/>
          </a:xfrm>
          <a:prstGeom prst="rect">
            <a:avLst/>
          </a:prstGeom>
          <a:noFill/>
        </p:spPr>
        <p:txBody>
          <a:bodyPr wrap="square" rtlCol="0">
            <a:spAutoFit/>
            <a:scene3d>
              <a:camera prst="orthographicFront"/>
              <a:lightRig rig="soft" dir="t">
                <a:rot lat="0" lon="0" rev="10800000"/>
              </a:lightRig>
            </a:scene3d>
            <a:sp3d extrusionH="57150">
              <a:bevelT w="27940" h="12700" prst="angle"/>
              <a:contourClr>
                <a:srgbClr val="DDDDDD"/>
              </a:contourClr>
            </a:sp3d>
          </a:bodyPr>
          <a:lstStyle/>
          <a:p>
            <a:r>
              <a:rPr lang="en-US" sz="4800" b="1" spc="150" dirty="0">
                <a:ln w="11430">
                  <a:solidFill>
                    <a:srgbClr val="F3EBF9"/>
                  </a:solidFill>
                </a:ln>
                <a:solidFill>
                  <a:srgbClr val="8E002F"/>
                </a:solidFill>
                <a:effectLst>
                  <a:outerShdw blurRad="25400" algn="tl" rotWithShape="0">
                    <a:srgbClr val="000000">
                      <a:alpha val="43000"/>
                    </a:srgbClr>
                  </a:outerShdw>
                </a:effectLst>
                <a:latin typeface="Algerian" pitchFamily="82" charset="0"/>
              </a:rPr>
              <a:t>MOON</a:t>
            </a:r>
            <a:r>
              <a:rPr lang="en-US" sz="4800" b="1" spc="150" dirty="0">
                <a:ln w="11430"/>
                <a:solidFill>
                  <a:srgbClr val="8E002F"/>
                </a:solidFill>
                <a:effectLst>
                  <a:outerShdw blurRad="25400" algn="tl" rotWithShape="0">
                    <a:srgbClr val="000000">
                      <a:alpha val="43000"/>
                    </a:srgbClr>
                  </a:outerShdw>
                </a:effectLst>
                <a:latin typeface="Algerian" pitchFamily="82" charset="0"/>
              </a:rPr>
              <a:t> </a:t>
            </a:r>
            <a:br>
              <a:rPr lang="en-US" sz="4800" b="1" spc="150" dirty="0">
                <a:ln w="11430"/>
                <a:solidFill>
                  <a:srgbClr val="8E002F"/>
                </a:solidFill>
                <a:effectLst>
                  <a:outerShdw blurRad="25400" algn="tl" rotWithShape="0">
                    <a:srgbClr val="000000">
                      <a:alpha val="43000"/>
                    </a:srgbClr>
                  </a:outerShdw>
                </a:effectLst>
                <a:latin typeface="Algerian" pitchFamily="82" charset="0"/>
              </a:rPr>
            </a:br>
            <a:r>
              <a:rPr lang="en-US" sz="4800" b="1" spc="150" dirty="0">
                <a:ln w="11430">
                  <a:solidFill>
                    <a:srgbClr val="F3EBF9"/>
                  </a:solidFill>
                </a:ln>
                <a:solidFill>
                  <a:srgbClr val="8E002F"/>
                </a:solidFill>
                <a:effectLst>
                  <a:outerShdw blurRad="25400" algn="tl" rotWithShape="0">
                    <a:srgbClr val="000000">
                      <a:alpha val="43000"/>
                    </a:srgbClr>
                  </a:outerShdw>
                </a:effectLst>
                <a:latin typeface="Algerian" pitchFamily="82" charset="0"/>
              </a:rPr>
              <a:t>worship</a:t>
            </a:r>
            <a:r>
              <a:rPr lang="en-US" sz="4800" b="1" spc="150" dirty="0">
                <a:ln w="11430"/>
                <a:effectLst>
                  <a:outerShdw blurRad="25400" algn="tl" rotWithShape="0">
                    <a:srgbClr val="000000">
                      <a:alpha val="43000"/>
                    </a:srgbClr>
                  </a:outerShdw>
                </a:effectLst>
                <a:latin typeface="Algerian" pitchFamily="82" charset="0"/>
              </a:rPr>
              <a:t> </a:t>
            </a:r>
            <a:r>
              <a:rPr lang="en-US" sz="2800" b="1" spc="150" dirty="0">
                <a:ln w="11430"/>
                <a:solidFill>
                  <a:schemeClr val="bg2">
                    <a:lumMod val="25000"/>
                  </a:schemeClr>
                </a:solidFill>
                <a:effectLst>
                  <a:outerShdw blurRad="25400" algn="tl" rotWithShape="0">
                    <a:srgbClr val="000000">
                      <a:alpha val="43000"/>
                    </a:srgbClr>
                  </a:outerShdw>
                </a:effectLst>
              </a:rPr>
              <a:t>(</a:t>
            </a:r>
            <a:r>
              <a:rPr lang="en-US" sz="2800" b="1" spc="150" dirty="0" err="1">
                <a:ln w="11430"/>
                <a:solidFill>
                  <a:schemeClr val="bg2">
                    <a:lumMod val="25000"/>
                  </a:schemeClr>
                </a:solidFill>
                <a:effectLst>
                  <a:outerShdw blurRad="25400" algn="tl" rotWithShape="0">
                    <a:srgbClr val="000000">
                      <a:alpha val="43000"/>
                    </a:srgbClr>
                  </a:outerShdw>
                </a:effectLst>
              </a:rPr>
              <a:t>con’t</a:t>
            </a:r>
            <a:r>
              <a:rPr lang="en-US" sz="2800" b="1" spc="150" dirty="0">
                <a:ln w="11430"/>
                <a:solidFill>
                  <a:schemeClr val="bg2">
                    <a:lumMod val="25000"/>
                  </a:schemeClr>
                </a:solidFill>
                <a:effectLst>
                  <a:outerShdw blurRad="25400" algn="tl" rotWithShape="0">
                    <a:srgbClr val="000000">
                      <a:alpha val="43000"/>
                    </a:srgbClr>
                  </a:outerShdw>
                </a:effectLst>
              </a:rPr>
              <a:t>)</a:t>
            </a:r>
          </a:p>
        </p:txBody>
      </p:sp>
    </p:spTree>
    <p:extLst>
      <p:ext uri="{BB962C8B-B14F-4D97-AF65-F5344CB8AC3E}">
        <p14:creationId xmlns:p14="http://schemas.microsoft.com/office/powerpoint/2010/main" val="328578471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84" name="TextBox 83"/>
          <p:cNvSpPr txBox="1"/>
          <p:nvPr/>
        </p:nvSpPr>
        <p:spPr>
          <a:xfrm rot="19825262">
            <a:off x="967319" y="1292108"/>
            <a:ext cx="1261705" cy="307777"/>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r>
              <a:rPr lang="en-US" sz="1400" b="1" dirty="0"/>
              <a:t>1450  MOSES</a:t>
            </a:r>
            <a:endParaRPr lang="en-US" b="1" dirty="0"/>
          </a:p>
        </p:txBody>
      </p:sp>
      <p:sp>
        <p:nvSpPr>
          <p:cNvPr id="4" name="Slide Number Placeholder 3"/>
          <p:cNvSpPr>
            <a:spLocks noGrp="1"/>
          </p:cNvSpPr>
          <p:nvPr>
            <p:ph type="sldNum" sz="quarter" idx="12"/>
          </p:nvPr>
        </p:nvSpPr>
        <p:spPr>
          <a:xfrm>
            <a:off x="914400" y="6172200"/>
            <a:ext cx="1117600" cy="381000"/>
          </a:xfrm>
        </p:spPr>
        <p:txBody>
          <a:bodyPr>
            <a:normAutofit fontScale="92500" lnSpcReduction="20000"/>
          </a:bodyPr>
          <a:lstStyle/>
          <a:p>
            <a:fld id="{AA4C6552-42F6-43F2-A3FB-E92E8C09004E}" type="slidenum">
              <a:rPr lang="en-US" sz="2400" smtClean="0"/>
              <a:t>90</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20576468"/>
              </p:ext>
            </p:extLst>
          </p:nvPr>
        </p:nvGraphicFramePr>
        <p:xfrm>
          <a:off x="228600" y="2281175"/>
          <a:ext cx="11734800" cy="457200"/>
        </p:xfrm>
        <a:graphic>
          <a:graphicData uri="http://schemas.openxmlformats.org/drawingml/2006/table">
            <a:tbl>
              <a:tblPr firstRow="1" bandRow="1">
                <a:tableStyleId>{E8B1032C-EA38-4F05-BA0D-38AFFFC7BED3}</a:tableStyleId>
              </a:tblPr>
              <a:tblGrid>
                <a:gridCol w="977900">
                  <a:extLst>
                    <a:ext uri="{9D8B030D-6E8A-4147-A177-3AD203B41FA5}">
                      <a16:colId xmlns:a16="http://schemas.microsoft.com/office/drawing/2014/main" val="20000"/>
                    </a:ext>
                  </a:extLst>
                </a:gridCol>
                <a:gridCol w="977900">
                  <a:extLst>
                    <a:ext uri="{9D8B030D-6E8A-4147-A177-3AD203B41FA5}">
                      <a16:colId xmlns:a16="http://schemas.microsoft.com/office/drawing/2014/main" val="20001"/>
                    </a:ext>
                  </a:extLst>
                </a:gridCol>
                <a:gridCol w="977900">
                  <a:extLst>
                    <a:ext uri="{9D8B030D-6E8A-4147-A177-3AD203B41FA5}">
                      <a16:colId xmlns:a16="http://schemas.microsoft.com/office/drawing/2014/main" val="20002"/>
                    </a:ext>
                  </a:extLst>
                </a:gridCol>
                <a:gridCol w="977900">
                  <a:extLst>
                    <a:ext uri="{9D8B030D-6E8A-4147-A177-3AD203B41FA5}">
                      <a16:colId xmlns:a16="http://schemas.microsoft.com/office/drawing/2014/main" val="20003"/>
                    </a:ext>
                  </a:extLst>
                </a:gridCol>
                <a:gridCol w="977900">
                  <a:extLst>
                    <a:ext uri="{9D8B030D-6E8A-4147-A177-3AD203B41FA5}">
                      <a16:colId xmlns:a16="http://schemas.microsoft.com/office/drawing/2014/main" val="20004"/>
                    </a:ext>
                  </a:extLst>
                </a:gridCol>
                <a:gridCol w="901700">
                  <a:extLst>
                    <a:ext uri="{9D8B030D-6E8A-4147-A177-3AD203B41FA5}">
                      <a16:colId xmlns:a16="http://schemas.microsoft.com/office/drawing/2014/main" val="20005"/>
                    </a:ext>
                  </a:extLst>
                </a:gridCol>
                <a:gridCol w="1054100">
                  <a:extLst>
                    <a:ext uri="{9D8B030D-6E8A-4147-A177-3AD203B41FA5}">
                      <a16:colId xmlns:a16="http://schemas.microsoft.com/office/drawing/2014/main" val="20006"/>
                    </a:ext>
                  </a:extLst>
                </a:gridCol>
                <a:gridCol w="977900">
                  <a:extLst>
                    <a:ext uri="{9D8B030D-6E8A-4147-A177-3AD203B41FA5}">
                      <a16:colId xmlns:a16="http://schemas.microsoft.com/office/drawing/2014/main" val="20007"/>
                    </a:ext>
                  </a:extLst>
                </a:gridCol>
                <a:gridCol w="977900">
                  <a:extLst>
                    <a:ext uri="{9D8B030D-6E8A-4147-A177-3AD203B41FA5}">
                      <a16:colId xmlns:a16="http://schemas.microsoft.com/office/drawing/2014/main" val="20008"/>
                    </a:ext>
                  </a:extLst>
                </a:gridCol>
                <a:gridCol w="977900">
                  <a:extLst>
                    <a:ext uri="{9D8B030D-6E8A-4147-A177-3AD203B41FA5}">
                      <a16:colId xmlns:a16="http://schemas.microsoft.com/office/drawing/2014/main" val="20009"/>
                    </a:ext>
                  </a:extLst>
                </a:gridCol>
                <a:gridCol w="977900">
                  <a:extLst>
                    <a:ext uri="{9D8B030D-6E8A-4147-A177-3AD203B41FA5}">
                      <a16:colId xmlns:a16="http://schemas.microsoft.com/office/drawing/2014/main" val="20010"/>
                    </a:ext>
                  </a:extLst>
                </a:gridCol>
                <a:gridCol w="977900">
                  <a:extLst>
                    <a:ext uri="{9D8B030D-6E8A-4147-A177-3AD203B41FA5}">
                      <a16:colId xmlns:a16="http://schemas.microsoft.com/office/drawing/2014/main" val="20011"/>
                    </a:ext>
                  </a:extLst>
                </a:gridCol>
              </a:tblGrid>
              <a:tr h="45720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cxnSp>
        <p:nvCxnSpPr>
          <p:cNvPr id="6" name="Straight Arrow Connector 5"/>
          <p:cNvCxnSpPr/>
          <p:nvPr/>
        </p:nvCxnSpPr>
        <p:spPr>
          <a:xfrm flipV="1">
            <a:off x="1207625"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9825262">
            <a:off x="-807681" y="1403105"/>
            <a:ext cx="697375" cy="307777"/>
          </a:xfrm>
          <a:prstGeom prst="rect">
            <a:avLst/>
          </a:prstGeom>
          <a:noFill/>
          <a:scene3d>
            <a:camera prst="orthographicFront"/>
            <a:lightRig rig="threePt" dir="t"/>
          </a:scene3d>
          <a:sp3d>
            <a:bevelT/>
          </a:sp3d>
        </p:spPr>
        <p:txBody>
          <a:bodyPr wrap="square" rtlCol="0">
            <a:spAutoFit/>
          </a:bodyPr>
          <a:lstStyle/>
          <a:p>
            <a:r>
              <a:rPr lang="en-US" sz="1400" dirty="0"/>
              <a:t>1450</a:t>
            </a:r>
            <a:endParaRPr lang="en-US" dirty="0"/>
          </a:p>
        </p:txBody>
      </p:sp>
      <p:cxnSp>
        <p:nvCxnSpPr>
          <p:cNvPr id="8" name="Straight Arrow Connector 7"/>
          <p:cNvCxnSpPr/>
          <p:nvPr/>
        </p:nvCxnSpPr>
        <p:spPr>
          <a:xfrm flipV="1">
            <a:off x="218665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9825262">
            <a:off x="2014552" y="1396855"/>
            <a:ext cx="697375" cy="307777"/>
          </a:xfrm>
          <a:prstGeom prst="rect">
            <a:avLst/>
          </a:prstGeom>
          <a:noFill/>
          <a:scene3d>
            <a:camera prst="orthographicFront"/>
            <a:lightRig rig="threePt" dir="t"/>
          </a:scene3d>
          <a:sp3d>
            <a:bevelT/>
          </a:sp3d>
        </p:spPr>
        <p:txBody>
          <a:bodyPr wrap="square" rtlCol="0">
            <a:spAutoFit/>
          </a:bodyPr>
          <a:lstStyle/>
          <a:p>
            <a:r>
              <a:rPr lang="en-US" sz="1400" dirty="0"/>
              <a:t>1350</a:t>
            </a:r>
            <a:endParaRPr lang="en-US" dirty="0"/>
          </a:p>
        </p:txBody>
      </p:sp>
      <p:cxnSp>
        <p:nvCxnSpPr>
          <p:cNvPr id="10" name="Straight Arrow Connector 9"/>
          <p:cNvCxnSpPr/>
          <p:nvPr/>
        </p:nvCxnSpPr>
        <p:spPr>
          <a:xfrm flipV="1">
            <a:off x="315468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139184"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1054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0198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866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058912"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0297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000506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0972800" y="1752600"/>
            <a:ext cx="0" cy="990600"/>
          </a:xfrm>
          <a:prstGeom prst="straightConnector1">
            <a:avLst/>
          </a:prstGeom>
          <a:ln w="38100">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9825262">
            <a:off x="2989913"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1250</a:t>
            </a:r>
            <a:endParaRPr lang="en-US" dirty="0"/>
          </a:p>
        </p:txBody>
      </p:sp>
      <p:sp>
        <p:nvSpPr>
          <p:cNvPr id="20" name="TextBox 19"/>
          <p:cNvSpPr txBox="1"/>
          <p:nvPr/>
        </p:nvSpPr>
        <p:spPr>
          <a:xfrm rot="19825262">
            <a:off x="3978432"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1150</a:t>
            </a:r>
            <a:endParaRPr lang="en-US" dirty="0"/>
          </a:p>
        </p:txBody>
      </p:sp>
      <p:sp>
        <p:nvSpPr>
          <p:cNvPr id="21" name="TextBox 20"/>
          <p:cNvSpPr txBox="1"/>
          <p:nvPr/>
        </p:nvSpPr>
        <p:spPr>
          <a:xfrm rot="19825262">
            <a:off x="4938552" y="1389691"/>
            <a:ext cx="697375" cy="307777"/>
          </a:xfrm>
          <a:prstGeom prst="rect">
            <a:avLst/>
          </a:prstGeom>
          <a:noFill/>
          <a:scene3d>
            <a:camera prst="orthographicFront"/>
            <a:lightRig rig="threePt" dir="t"/>
          </a:scene3d>
          <a:sp3d>
            <a:bevelT/>
          </a:sp3d>
        </p:spPr>
        <p:txBody>
          <a:bodyPr wrap="square" rtlCol="0">
            <a:spAutoFit/>
          </a:bodyPr>
          <a:lstStyle/>
          <a:p>
            <a:r>
              <a:rPr lang="en-US" sz="1400" dirty="0"/>
              <a:t>1050</a:t>
            </a:r>
            <a:endParaRPr lang="en-US" dirty="0"/>
          </a:p>
        </p:txBody>
      </p:sp>
      <p:sp>
        <p:nvSpPr>
          <p:cNvPr id="22" name="TextBox 21"/>
          <p:cNvSpPr txBox="1"/>
          <p:nvPr/>
        </p:nvSpPr>
        <p:spPr>
          <a:xfrm rot="19825262">
            <a:off x="5837712" y="1372625"/>
            <a:ext cx="697375" cy="307777"/>
          </a:xfrm>
          <a:prstGeom prst="rect">
            <a:avLst/>
          </a:prstGeom>
          <a:noFill/>
          <a:scene3d>
            <a:camera prst="orthographicFront"/>
            <a:lightRig rig="threePt" dir="t"/>
          </a:scene3d>
          <a:sp3d>
            <a:bevelT/>
          </a:sp3d>
        </p:spPr>
        <p:txBody>
          <a:bodyPr wrap="square" rtlCol="0">
            <a:spAutoFit/>
          </a:bodyPr>
          <a:lstStyle/>
          <a:p>
            <a:r>
              <a:rPr lang="en-US" sz="1400" dirty="0"/>
              <a:t>950</a:t>
            </a:r>
            <a:endParaRPr lang="en-US" dirty="0"/>
          </a:p>
        </p:txBody>
      </p:sp>
      <p:sp>
        <p:nvSpPr>
          <p:cNvPr id="23" name="TextBox 22"/>
          <p:cNvSpPr txBox="1"/>
          <p:nvPr/>
        </p:nvSpPr>
        <p:spPr>
          <a:xfrm rot="19825262">
            <a:off x="6896892" y="1403105"/>
            <a:ext cx="697375" cy="307777"/>
          </a:xfrm>
          <a:prstGeom prst="rect">
            <a:avLst/>
          </a:prstGeom>
          <a:noFill/>
          <a:scene3d>
            <a:camera prst="orthographicFront"/>
            <a:lightRig rig="threePt" dir="t"/>
          </a:scene3d>
          <a:sp3d>
            <a:bevelT/>
          </a:sp3d>
        </p:spPr>
        <p:txBody>
          <a:bodyPr wrap="square" rtlCol="0">
            <a:spAutoFit/>
          </a:bodyPr>
          <a:lstStyle/>
          <a:p>
            <a:r>
              <a:rPr lang="en-US" sz="1400" dirty="0"/>
              <a:t>850</a:t>
            </a:r>
            <a:endParaRPr lang="en-US" dirty="0"/>
          </a:p>
        </p:txBody>
      </p:sp>
      <p:sp>
        <p:nvSpPr>
          <p:cNvPr id="24" name="TextBox 23"/>
          <p:cNvSpPr txBox="1"/>
          <p:nvPr/>
        </p:nvSpPr>
        <p:spPr>
          <a:xfrm rot="19825262">
            <a:off x="7887492" y="1380245"/>
            <a:ext cx="697375" cy="307777"/>
          </a:xfrm>
          <a:prstGeom prst="rect">
            <a:avLst/>
          </a:prstGeom>
          <a:noFill/>
          <a:scene3d>
            <a:camera prst="orthographicFront"/>
            <a:lightRig rig="threePt" dir="t"/>
          </a:scene3d>
          <a:sp3d>
            <a:bevelT/>
          </a:sp3d>
        </p:spPr>
        <p:txBody>
          <a:bodyPr wrap="square" rtlCol="0">
            <a:spAutoFit/>
          </a:bodyPr>
          <a:lstStyle/>
          <a:p>
            <a:r>
              <a:rPr lang="en-US" sz="1400" dirty="0"/>
              <a:t>750</a:t>
            </a:r>
            <a:endParaRPr lang="en-US" dirty="0"/>
          </a:p>
        </p:txBody>
      </p:sp>
      <p:sp>
        <p:nvSpPr>
          <p:cNvPr id="25" name="TextBox 24"/>
          <p:cNvSpPr txBox="1"/>
          <p:nvPr/>
        </p:nvSpPr>
        <p:spPr>
          <a:xfrm rot="19825262">
            <a:off x="8849693" y="1405697"/>
            <a:ext cx="697375" cy="307777"/>
          </a:xfrm>
          <a:prstGeom prst="rect">
            <a:avLst/>
          </a:prstGeom>
          <a:noFill/>
          <a:scene3d>
            <a:camera prst="orthographicFront"/>
            <a:lightRig rig="threePt" dir="t"/>
          </a:scene3d>
          <a:sp3d>
            <a:bevelT/>
          </a:sp3d>
        </p:spPr>
        <p:txBody>
          <a:bodyPr wrap="square" rtlCol="0">
            <a:spAutoFit/>
          </a:bodyPr>
          <a:lstStyle/>
          <a:p>
            <a:r>
              <a:rPr lang="en-US" sz="1400" dirty="0"/>
              <a:t>650</a:t>
            </a:r>
            <a:endParaRPr lang="en-US" dirty="0"/>
          </a:p>
        </p:txBody>
      </p:sp>
      <p:sp>
        <p:nvSpPr>
          <p:cNvPr id="26" name="TextBox 25"/>
          <p:cNvSpPr txBox="1"/>
          <p:nvPr/>
        </p:nvSpPr>
        <p:spPr>
          <a:xfrm rot="19825262">
            <a:off x="9832673" y="1375217"/>
            <a:ext cx="697375" cy="307777"/>
          </a:xfrm>
          <a:prstGeom prst="rect">
            <a:avLst/>
          </a:prstGeom>
          <a:noFill/>
          <a:scene3d>
            <a:camera prst="orthographicFront"/>
            <a:lightRig rig="threePt" dir="t"/>
          </a:scene3d>
          <a:sp3d>
            <a:bevelT/>
          </a:sp3d>
        </p:spPr>
        <p:txBody>
          <a:bodyPr wrap="square" rtlCol="0">
            <a:spAutoFit/>
          </a:bodyPr>
          <a:lstStyle/>
          <a:p>
            <a:r>
              <a:rPr lang="en-US" sz="1400" dirty="0"/>
              <a:t>550</a:t>
            </a:r>
            <a:endParaRPr lang="en-US" dirty="0"/>
          </a:p>
        </p:txBody>
      </p:sp>
      <p:sp>
        <p:nvSpPr>
          <p:cNvPr id="27" name="TextBox 26"/>
          <p:cNvSpPr txBox="1"/>
          <p:nvPr/>
        </p:nvSpPr>
        <p:spPr>
          <a:xfrm rot="19825262">
            <a:off x="10775472" y="1387865"/>
            <a:ext cx="697375" cy="307777"/>
          </a:xfrm>
          <a:prstGeom prst="rect">
            <a:avLst/>
          </a:prstGeom>
          <a:noFill/>
          <a:scene3d>
            <a:camera prst="orthographicFront"/>
            <a:lightRig rig="threePt" dir="t"/>
          </a:scene3d>
          <a:sp3d>
            <a:bevelT/>
          </a:sp3d>
        </p:spPr>
        <p:txBody>
          <a:bodyPr wrap="square" rtlCol="0">
            <a:spAutoFit/>
          </a:bodyPr>
          <a:lstStyle/>
          <a:p>
            <a:r>
              <a:rPr lang="en-US" sz="1400" dirty="0"/>
              <a:t>450</a:t>
            </a:r>
            <a:endParaRPr lang="en-US" dirty="0"/>
          </a:p>
        </p:txBody>
      </p:sp>
      <p:sp>
        <p:nvSpPr>
          <p:cNvPr id="29" name="TextBox 28"/>
          <p:cNvSpPr txBox="1"/>
          <p:nvPr/>
        </p:nvSpPr>
        <p:spPr>
          <a:xfrm rot="19825262">
            <a:off x="3337010" y="3529705"/>
            <a:ext cx="1719931" cy="369332"/>
          </a:xfrm>
          <a:prstGeom prst="rect">
            <a:avLst/>
          </a:prstGeom>
          <a:noFill/>
          <a:scene3d>
            <a:camera prst="orthographicFront"/>
            <a:lightRig rig="threePt" dir="t"/>
          </a:scene3d>
          <a:sp3d>
            <a:bevelT/>
          </a:sp3d>
        </p:spPr>
        <p:txBody>
          <a:bodyPr wrap="square" rtlCol="0">
            <a:spAutoFit/>
          </a:bodyPr>
          <a:lstStyle/>
          <a:p>
            <a:pPr algn="r"/>
            <a:r>
              <a:rPr lang="en-US" dirty="0"/>
              <a:t>King Saul 1062</a:t>
            </a:r>
          </a:p>
        </p:txBody>
      </p:sp>
      <p:sp>
        <p:nvSpPr>
          <p:cNvPr id="31" name="TextBox 30"/>
          <p:cNvSpPr txBox="1"/>
          <p:nvPr/>
        </p:nvSpPr>
        <p:spPr>
          <a:xfrm rot="19825262">
            <a:off x="3537914" y="3928861"/>
            <a:ext cx="1991865" cy="381000"/>
          </a:xfrm>
          <a:prstGeom prst="rect">
            <a:avLst/>
          </a:prstGeom>
          <a:noFill/>
          <a:scene3d>
            <a:camera prst="orthographicFront"/>
            <a:lightRig rig="threePt" dir="t"/>
          </a:scene3d>
          <a:sp3d>
            <a:bevelT/>
          </a:sp3d>
        </p:spPr>
        <p:txBody>
          <a:bodyPr wrap="square" rtlCol="0">
            <a:spAutoFit/>
          </a:bodyPr>
          <a:lstStyle/>
          <a:p>
            <a:pPr algn="r"/>
            <a:r>
              <a:rPr lang="en-US" dirty="0"/>
              <a:t>King David  1030</a:t>
            </a:r>
          </a:p>
        </p:txBody>
      </p:sp>
      <p:sp>
        <p:nvSpPr>
          <p:cNvPr id="33" name="TextBox 32"/>
          <p:cNvSpPr txBox="1"/>
          <p:nvPr/>
        </p:nvSpPr>
        <p:spPr>
          <a:xfrm rot="19825262">
            <a:off x="3449777" y="4400248"/>
            <a:ext cx="2245093" cy="381000"/>
          </a:xfrm>
          <a:prstGeom prst="rect">
            <a:avLst/>
          </a:prstGeom>
          <a:noFill/>
          <a:scene3d>
            <a:camera prst="orthographicFront"/>
            <a:lightRig rig="threePt" dir="t"/>
          </a:scene3d>
          <a:sp3d>
            <a:bevelT/>
          </a:sp3d>
        </p:spPr>
        <p:txBody>
          <a:bodyPr wrap="square" rtlCol="0">
            <a:spAutoFit/>
          </a:bodyPr>
          <a:lstStyle/>
          <a:p>
            <a:pPr algn="r"/>
            <a:r>
              <a:rPr lang="en-US" dirty="0"/>
              <a:t>King Solomon  1015</a:t>
            </a:r>
          </a:p>
        </p:txBody>
      </p:sp>
      <p:sp>
        <p:nvSpPr>
          <p:cNvPr id="39" name="TextBox 38"/>
          <p:cNvSpPr txBox="1"/>
          <p:nvPr/>
        </p:nvSpPr>
        <p:spPr>
          <a:xfrm rot="19825262">
            <a:off x="6478140" y="3805709"/>
            <a:ext cx="1407511" cy="369332"/>
          </a:xfrm>
          <a:prstGeom prst="rect">
            <a:avLst/>
          </a:prstGeom>
          <a:noFill/>
          <a:scene3d>
            <a:camera prst="orthographicFront"/>
            <a:lightRig rig="threePt" dir="t"/>
          </a:scene3d>
          <a:sp3d>
            <a:bevelT/>
          </a:sp3d>
        </p:spPr>
        <p:txBody>
          <a:bodyPr wrap="square" rtlCol="0">
            <a:spAutoFit/>
          </a:bodyPr>
          <a:lstStyle/>
          <a:p>
            <a:pPr algn="r"/>
            <a:r>
              <a:rPr lang="en-US" dirty="0"/>
              <a:t>Amos  787</a:t>
            </a:r>
          </a:p>
        </p:txBody>
      </p:sp>
      <p:sp>
        <p:nvSpPr>
          <p:cNvPr id="41" name="TextBox 40"/>
          <p:cNvSpPr txBox="1"/>
          <p:nvPr/>
        </p:nvSpPr>
        <p:spPr>
          <a:xfrm rot="19825262">
            <a:off x="6186648" y="4225101"/>
            <a:ext cx="1910874" cy="381000"/>
          </a:xfrm>
          <a:prstGeom prst="rect">
            <a:avLst/>
          </a:prstGeom>
          <a:noFill/>
          <a:scene3d>
            <a:camera prst="orthographicFront"/>
            <a:lightRig rig="threePt" dir="t"/>
          </a:scene3d>
          <a:sp3d>
            <a:bevelT/>
          </a:sp3d>
        </p:spPr>
        <p:txBody>
          <a:bodyPr wrap="square" rtlCol="0">
            <a:spAutoFit/>
          </a:bodyPr>
          <a:lstStyle/>
          <a:p>
            <a:pPr algn="r"/>
            <a:r>
              <a:rPr lang="en-US" dirty="0"/>
              <a:t>Hosea  785</a:t>
            </a:r>
          </a:p>
        </p:txBody>
      </p:sp>
      <p:sp>
        <p:nvSpPr>
          <p:cNvPr id="43" name="TextBox 42"/>
          <p:cNvSpPr txBox="1"/>
          <p:nvPr/>
        </p:nvSpPr>
        <p:spPr>
          <a:xfrm rot="19825262">
            <a:off x="6727747" y="4624271"/>
            <a:ext cx="1505949" cy="381000"/>
          </a:xfrm>
          <a:prstGeom prst="rect">
            <a:avLst/>
          </a:prstGeom>
          <a:noFill/>
          <a:scene3d>
            <a:camera prst="orthographicFront"/>
            <a:lightRig rig="threePt" dir="t"/>
          </a:scene3d>
          <a:sp3d>
            <a:bevelT/>
          </a:sp3d>
        </p:spPr>
        <p:txBody>
          <a:bodyPr wrap="square" rtlCol="0">
            <a:spAutoFit/>
          </a:bodyPr>
          <a:lstStyle/>
          <a:p>
            <a:pPr algn="r"/>
            <a:r>
              <a:rPr lang="en-US" dirty="0"/>
              <a:t>Isaiah  760</a:t>
            </a:r>
          </a:p>
        </p:txBody>
      </p:sp>
      <p:sp>
        <p:nvSpPr>
          <p:cNvPr id="45" name="TextBox 44"/>
          <p:cNvSpPr txBox="1"/>
          <p:nvPr/>
        </p:nvSpPr>
        <p:spPr>
          <a:xfrm rot="19825262">
            <a:off x="6607156" y="4839605"/>
            <a:ext cx="2069673" cy="381000"/>
          </a:xfrm>
          <a:prstGeom prst="rect">
            <a:avLst/>
          </a:prstGeom>
          <a:noFill/>
          <a:scene3d>
            <a:camera prst="orthographicFront"/>
            <a:lightRig rig="threePt" dir="t"/>
          </a:scene3d>
          <a:sp3d>
            <a:bevelT/>
          </a:sp3d>
        </p:spPr>
        <p:txBody>
          <a:bodyPr wrap="square" rtlCol="0">
            <a:spAutoFit/>
          </a:bodyPr>
          <a:lstStyle/>
          <a:p>
            <a:pPr algn="r"/>
            <a:r>
              <a:rPr lang="en-US" dirty="0"/>
              <a:t>Hezekiah  726</a:t>
            </a:r>
          </a:p>
        </p:txBody>
      </p:sp>
      <p:sp>
        <p:nvSpPr>
          <p:cNvPr id="47" name="TextBox 46"/>
          <p:cNvSpPr txBox="1"/>
          <p:nvPr/>
        </p:nvSpPr>
        <p:spPr>
          <a:xfrm rot="19825262">
            <a:off x="8146967" y="837956"/>
            <a:ext cx="1526250" cy="381000"/>
          </a:xfrm>
          <a:prstGeom prst="rect">
            <a:avLst/>
          </a:prstGeom>
          <a:noFill/>
          <a:scene3d>
            <a:camera prst="orthographicFront"/>
            <a:lightRig rig="threePt" dir="t"/>
          </a:scene3d>
          <a:sp3d>
            <a:bevelT/>
          </a:sp3d>
        </p:spPr>
        <p:txBody>
          <a:bodyPr wrap="square" rtlCol="0">
            <a:spAutoFit/>
          </a:bodyPr>
          <a:lstStyle/>
          <a:p>
            <a:pPr algn="r"/>
            <a:r>
              <a:rPr lang="en-US" b="1" dirty="0">
                <a:ln>
                  <a:solidFill>
                    <a:schemeClr val="tx1"/>
                  </a:solidFill>
                </a:ln>
                <a:solidFill>
                  <a:srgbClr val="ACDED8"/>
                </a:solidFill>
              </a:rPr>
              <a:t>701 Sundial</a:t>
            </a:r>
          </a:p>
        </p:txBody>
      </p:sp>
      <p:sp>
        <p:nvSpPr>
          <p:cNvPr id="49" name="TextBox 48"/>
          <p:cNvSpPr txBox="1"/>
          <p:nvPr/>
        </p:nvSpPr>
        <p:spPr>
          <a:xfrm rot="19825262">
            <a:off x="7052357" y="4948231"/>
            <a:ext cx="1892316" cy="381000"/>
          </a:xfrm>
          <a:prstGeom prst="rect">
            <a:avLst/>
          </a:prstGeom>
          <a:noFill/>
          <a:scene3d>
            <a:camera prst="orthographicFront"/>
            <a:lightRig rig="threePt" dir="t"/>
          </a:scene3d>
          <a:sp3d>
            <a:bevelT/>
          </a:sp3d>
        </p:spPr>
        <p:txBody>
          <a:bodyPr wrap="square" rtlCol="0">
            <a:spAutoFit/>
          </a:bodyPr>
          <a:lstStyle/>
          <a:p>
            <a:pPr algn="r"/>
            <a:r>
              <a:rPr lang="en-US" dirty="0"/>
              <a:t>Isaiah  698</a:t>
            </a:r>
          </a:p>
        </p:txBody>
      </p:sp>
      <p:sp>
        <p:nvSpPr>
          <p:cNvPr id="51" name="TextBox 50"/>
          <p:cNvSpPr txBox="1"/>
          <p:nvPr/>
        </p:nvSpPr>
        <p:spPr>
          <a:xfrm rot="19825262">
            <a:off x="8392981" y="4155870"/>
            <a:ext cx="1586363" cy="369332"/>
          </a:xfrm>
          <a:prstGeom prst="rect">
            <a:avLst/>
          </a:prstGeom>
          <a:noFill/>
          <a:scene3d>
            <a:camera prst="orthographicFront"/>
            <a:lightRig rig="threePt" dir="t"/>
          </a:scene3d>
          <a:sp3d>
            <a:bevelT/>
          </a:sp3d>
        </p:spPr>
        <p:txBody>
          <a:bodyPr wrap="square" rtlCol="0">
            <a:spAutoFit/>
          </a:bodyPr>
          <a:lstStyle/>
          <a:p>
            <a:pPr algn="r"/>
            <a:r>
              <a:rPr lang="en-US" dirty="0"/>
              <a:t>Ezekiel  574</a:t>
            </a:r>
          </a:p>
        </p:txBody>
      </p:sp>
      <p:sp>
        <p:nvSpPr>
          <p:cNvPr id="53" name="TextBox 52"/>
          <p:cNvSpPr txBox="1"/>
          <p:nvPr/>
        </p:nvSpPr>
        <p:spPr>
          <a:xfrm rot="19825262">
            <a:off x="8753654" y="4413647"/>
            <a:ext cx="1784172" cy="381000"/>
          </a:xfrm>
          <a:prstGeom prst="rect">
            <a:avLst/>
          </a:prstGeom>
          <a:noFill/>
          <a:scene3d>
            <a:camera prst="orthographicFront"/>
            <a:lightRig rig="threePt" dir="t"/>
          </a:scene3d>
          <a:sp3d>
            <a:bevelT/>
          </a:sp3d>
        </p:spPr>
        <p:txBody>
          <a:bodyPr wrap="square" rtlCol="0">
            <a:spAutoFit/>
          </a:bodyPr>
          <a:lstStyle/>
          <a:p>
            <a:pPr algn="r"/>
            <a:r>
              <a:rPr lang="en-US" dirty="0" err="1"/>
              <a:t>Zerubbabel</a:t>
            </a:r>
            <a:r>
              <a:rPr lang="en-US" dirty="0"/>
              <a:t>  536</a:t>
            </a:r>
          </a:p>
        </p:txBody>
      </p:sp>
      <p:sp>
        <p:nvSpPr>
          <p:cNvPr id="55" name="TextBox 54"/>
          <p:cNvSpPr txBox="1"/>
          <p:nvPr/>
        </p:nvSpPr>
        <p:spPr>
          <a:xfrm rot="19825262">
            <a:off x="9687897" y="4737594"/>
            <a:ext cx="1697735" cy="381000"/>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pPr algn="r"/>
            <a:r>
              <a:rPr lang="en-US" b="1" dirty="0">
                <a:solidFill>
                  <a:srgbClr val="00B050"/>
                </a:solidFill>
              </a:rPr>
              <a:t>Nehemiah  445</a:t>
            </a:r>
          </a:p>
        </p:txBody>
      </p:sp>
      <p:sp>
        <p:nvSpPr>
          <p:cNvPr id="57" name="TextBox 56"/>
          <p:cNvSpPr txBox="1"/>
          <p:nvPr/>
        </p:nvSpPr>
        <p:spPr>
          <a:xfrm rot="19825262">
            <a:off x="7994394" y="543293"/>
            <a:ext cx="1500295" cy="369332"/>
          </a:xfrm>
          <a:prstGeom prst="rect">
            <a:avLst/>
          </a:prstGeom>
          <a:noFill/>
          <a:scene3d>
            <a:camera prst="orthographicFront"/>
            <a:lightRig rig="threePt" dir="t"/>
          </a:scene3d>
          <a:sp3d>
            <a:bevelT/>
          </a:sp3d>
        </p:spPr>
        <p:txBody>
          <a:bodyPr wrap="square" rtlCol="0">
            <a:spAutoFit/>
          </a:bodyPr>
          <a:lstStyle/>
          <a:p>
            <a:pPr algn="r"/>
            <a:r>
              <a:rPr lang="en-US" b="1" dirty="0">
                <a:ln>
                  <a:solidFill>
                    <a:schemeClr val="tx1"/>
                  </a:solidFill>
                </a:ln>
                <a:solidFill>
                  <a:srgbClr val="FFC000"/>
                </a:solidFill>
              </a:rPr>
              <a:t>721</a:t>
            </a:r>
            <a:r>
              <a:rPr lang="en-US" b="1" dirty="0">
                <a:solidFill>
                  <a:srgbClr val="FFC000"/>
                </a:solidFill>
              </a:rPr>
              <a:t> </a:t>
            </a:r>
            <a:r>
              <a:rPr lang="en-US" b="1" dirty="0">
                <a:ln>
                  <a:solidFill>
                    <a:schemeClr val="tx1"/>
                  </a:solidFill>
                </a:ln>
                <a:solidFill>
                  <a:srgbClr val="FFC000"/>
                </a:solidFill>
              </a:rPr>
              <a:t>Assyria</a:t>
            </a:r>
          </a:p>
        </p:txBody>
      </p:sp>
      <p:sp>
        <p:nvSpPr>
          <p:cNvPr id="59" name="TextBox 58"/>
          <p:cNvSpPr txBox="1"/>
          <p:nvPr/>
        </p:nvSpPr>
        <p:spPr>
          <a:xfrm rot="19825262">
            <a:off x="9274345" y="486021"/>
            <a:ext cx="1453064" cy="369332"/>
          </a:xfrm>
          <a:prstGeom prst="rect">
            <a:avLst/>
          </a:prstGeom>
          <a:noFill/>
          <a:scene3d>
            <a:camera prst="orthographicFront"/>
            <a:lightRig rig="threePt" dir="t"/>
          </a:scene3d>
          <a:sp3d>
            <a:bevelT/>
          </a:sp3d>
        </p:spPr>
        <p:txBody>
          <a:bodyPr wrap="square" rtlCol="0">
            <a:spAutoFit/>
          </a:bodyPr>
          <a:lstStyle/>
          <a:p>
            <a:pPr algn="r"/>
            <a:r>
              <a:rPr lang="en-US" b="1" dirty="0">
                <a:ln>
                  <a:solidFill>
                    <a:schemeClr val="tx1"/>
                  </a:solidFill>
                </a:ln>
                <a:solidFill>
                  <a:srgbClr val="FFC000"/>
                </a:solidFill>
              </a:rPr>
              <a:t>606</a:t>
            </a:r>
            <a:r>
              <a:rPr lang="en-US" b="1" dirty="0">
                <a:solidFill>
                  <a:srgbClr val="FFC000"/>
                </a:solidFill>
              </a:rPr>
              <a:t> </a:t>
            </a:r>
            <a:r>
              <a:rPr lang="en-US" b="1" dirty="0">
                <a:ln>
                  <a:solidFill>
                    <a:schemeClr val="tx1"/>
                  </a:solidFill>
                </a:ln>
                <a:solidFill>
                  <a:srgbClr val="FFC000"/>
                </a:solidFill>
              </a:rPr>
              <a:t>Babylon</a:t>
            </a:r>
          </a:p>
        </p:txBody>
      </p:sp>
      <p:sp>
        <p:nvSpPr>
          <p:cNvPr id="34" name="Rectangle 33"/>
          <p:cNvSpPr/>
          <p:nvPr/>
        </p:nvSpPr>
        <p:spPr>
          <a:xfrm>
            <a:off x="228600" y="2286000"/>
            <a:ext cx="45720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800600" y="2286000"/>
            <a:ext cx="4572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V="1">
            <a:off x="4800600" y="2286000"/>
            <a:ext cx="0" cy="9906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rot="19825262">
            <a:off x="3653906" y="4717849"/>
            <a:ext cx="2193833" cy="381000"/>
          </a:xfrm>
          <a:prstGeom prst="rect">
            <a:avLst/>
          </a:prstGeom>
          <a:noFill/>
          <a:scene3d>
            <a:camera prst="orthographicFront"/>
            <a:lightRig rig="threePt" dir="t"/>
          </a:scene3d>
          <a:sp3d>
            <a:bevelT/>
          </a:sp3d>
        </p:spPr>
        <p:txBody>
          <a:bodyPr wrap="square" rtlCol="0">
            <a:spAutoFit/>
          </a:bodyPr>
          <a:lstStyle/>
          <a:p>
            <a:pPr algn="r"/>
            <a:r>
              <a:rPr lang="en-US" dirty="0"/>
              <a:t>King Solomon  1004</a:t>
            </a:r>
          </a:p>
        </p:txBody>
      </p:sp>
      <p:sp>
        <p:nvSpPr>
          <p:cNvPr id="70" name="Rectangle 69"/>
          <p:cNvSpPr/>
          <p:nvPr/>
        </p:nvSpPr>
        <p:spPr>
          <a:xfrm>
            <a:off x="5257800" y="2286000"/>
            <a:ext cx="1524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410200" y="2286000"/>
            <a:ext cx="1524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V="1">
            <a:off x="5410200" y="2286000"/>
            <a:ext cx="0" cy="172593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25780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2" name="Title 1"/>
          <p:cNvSpPr>
            <a:spLocks noGrp="1"/>
          </p:cNvSpPr>
          <p:nvPr>
            <p:ph type="ctrTitle"/>
          </p:nvPr>
        </p:nvSpPr>
        <p:spPr>
          <a:xfrm>
            <a:off x="1905000" y="-76201"/>
            <a:ext cx="7816038" cy="1602713"/>
          </a:xfrm>
        </p:spPr>
        <p:txBody>
          <a:bodyPr>
            <a:normAutofit/>
            <a:scene3d>
              <a:camera prst="orthographicFront"/>
              <a:lightRig rig="threePt" dir="t"/>
            </a:scene3d>
            <a:sp3d extrusionH="57150">
              <a:bevelT h="25400" prst="softRound"/>
            </a:sp3d>
          </a:bodyPr>
          <a:lstStyle/>
          <a:p>
            <a:r>
              <a:rPr lang="en-US" cap="none" dirty="0">
                <a:ln>
                  <a:solidFill>
                    <a:srgbClr val="FFC1C1"/>
                  </a:solidFill>
                </a:ln>
                <a:solidFill>
                  <a:srgbClr val="00B050"/>
                </a:solidFill>
                <a:latin typeface="Matura MT Script Capitals" pitchFamily="66" charset="0"/>
              </a:rPr>
              <a:t>Nehemiah </a:t>
            </a:r>
            <a:br>
              <a:rPr lang="en-US" cap="none" dirty="0">
                <a:ln>
                  <a:solidFill>
                    <a:srgbClr val="FFC1C1"/>
                  </a:solidFill>
                </a:ln>
                <a:solidFill>
                  <a:srgbClr val="00B050"/>
                </a:solidFill>
                <a:latin typeface="Matura MT Script Capitals" pitchFamily="66" charset="0"/>
              </a:rPr>
            </a:br>
            <a:r>
              <a:rPr lang="en-US" cap="none" dirty="0">
                <a:ln>
                  <a:solidFill>
                    <a:srgbClr val="FFC1C1"/>
                  </a:solidFill>
                </a:ln>
                <a:solidFill>
                  <a:srgbClr val="00B050"/>
                </a:solidFill>
                <a:latin typeface="Matura MT Script Capitals" pitchFamily="66" charset="0"/>
              </a:rPr>
              <a:t>   (3</a:t>
            </a:r>
            <a:r>
              <a:rPr lang="en-US" cap="none" baseline="30000" dirty="0">
                <a:ln>
                  <a:solidFill>
                    <a:srgbClr val="FFC1C1"/>
                  </a:solidFill>
                </a:ln>
                <a:solidFill>
                  <a:srgbClr val="00B050"/>
                </a:solidFill>
                <a:latin typeface="Matura MT Script Capitals" pitchFamily="66" charset="0"/>
              </a:rPr>
              <a:t>rd</a:t>
            </a:r>
            <a:r>
              <a:rPr lang="en-US" cap="none" dirty="0">
                <a:ln>
                  <a:solidFill>
                    <a:srgbClr val="FFC1C1"/>
                  </a:solidFill>
                </a:ln>
                <a:solidFill>
                  <a:srgbClr val="00B050"/>
                </a:solidFill>
                <a:latin typeface="Matura MT Script Capitals" pitchFamily="66" charset="0"/>
              </a:rPr>
              <a:t> Return of Exiles)</a:t>
            </a:r>
            <a:r>
              <a:rPr lang="en-US" cap="none" dirty="0">
                <a:ln>
                  <a:solidFill>
                    <a:srgbClr val="FFC1C1"/>
                  </a:solidFill>
                </a:ln>
                <a:solidFill>
                  <a:srgbClr val="0070C0"/>
                </a:solidFill>
                <a:latin typeface="Matura MT Script Capitals" pitchFamily="66" charset="0"/>
              </a:rPr>
              <a:t>  </a:t>
            </a:r>
            <a:endParaRPr lang="en-US" dirty="0">
              <a:ln>
                <a:solidFill>
                  <a:srgbClr val="FFC1C1"/>
                </a:solidFill>
              </a:ln>
              <a:solidFill>
                <a:srgbClr val="0070C0"/>
              </a:solidFill>
              <a:latin typeface="Matura MT Script Capitals" pitchFamily="66" charset="0"/>
            </a:endParaRPr>
          </a:p>
        </p:txBody>
      </p:sp>
      <p:sp>
        <p:nvSpPr>
          <p:cNvPr id="73" name="Rectangle 72"/>
          <p:cNvSpPr/>
          <p:nvPr/>
        </p:nvSpPr>
        <p:spPr>
          <a:xfrm>
            <a:off x="3285626" y="6019800"/>
            <a:ext cx="8753974" cy="707886"/>
          </a:xfrm>
          <a:prstGeom prst="rect">
            <a:avLst/>
          </a:prstGeom>
          <a:noFill/>
        </p:spPr>
        <p:txBody>
          <a:bodyPr wrap="square" lIns="91440" tIns="45720" rIns="91440" bIns="45720">
            <a:spAutoFit/>
          </a:bodyPr>
          <a:lstStyle/>
          <a:p>
            <a:pPr algn="ctr"/>
            <a:r>
              <a:rPr lang="en-US" sz="4000" b="1" cap="none" spc="0" dirty="0">
                <a:ln w="1905"/>
                <a:solidFill>
                  <a:schemeClr val="accent2">
                    <a:lumMod val="20000"/>
                    <a:lumOff val="80000"/>
                  </a:schemeClr>
                </a:solidFill>
                <a:effectLst>
                  <a:innerShdw blurRad="69850" dist="43180" dir="5400000">
                    <a:srgbClr val="000000">
                      <a:alpha val="65000"/>
                    </a:srgbClr>
                  </a:innerShdw>
                </a:effectLst>
              </a:rPr>
              <a:t>Moses to Nehemiah ~ </a:t>
            </a:r>
            <a:r>
              <a:rPr lang="en-US" sz="4000" b="1" cap="none" spc="0" dirty="0">
                <a:ln w="1905"/>
                <a:solidFill>
                  <a:srgbClr val="CCFF33"/>
                </a:solidFill>
                <a:effectLst>
                  <a:innerShdw blurRad="69850" dist="43180" dir="5400000">
                    <a:srgbClr val="000000">
                      <a:alpha val="65000"/>
                    </a:srgbClr>
                  </a:innerShdw>
                </a:effectLst>
              </a:rPr>
              <a:t>1005 Years</a:t>
            </a:r>
          </a:p>
        </p:txBody>
      </p:sp>
      <p:sp>
        <p:nvSpPr>
          <p:cNvPr id="74" name="Rectangle 73"/>
          <p:cNvSpPr/>
          <p:nvPr/>
        </p:nvSpPr>
        <p:spPr>
          <a:xfrm>
            <a:off x="314118" y="2968063"/>
            <a:ext cx="3432350"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r>
              <a:rPr lang="en-US" sz="4000" b="1" spc="150" dirty="0">
                <a:ln w="11430"/>
                <a:solidFill>
                  <a:srgbClr val="0070C0"/>
                </a:solidFill>
                <a:effectLst>
                  <a:outerShdw blurRad="25400" algn="tl" rotWithShape="0">
                    <a:srgbClr val="000000">
                      <a:alpha val="43000"/>
                    </a:srgbClr>
                  </a:outerShdw>
                </a:effectLst>
              </a:rPr>
              <a:t>20</a:t>
            </a:r>
            <a:r>
              <a:rPr lang="en-US" sz="4000" b="1" cap="none" spc="150" dirty="0">
                <a:ln w="11430"/>
                <a:solidFill>
                  <a:srgbClr val="0070C0"/>
                </a:solidFill>
                <a:effectLst>
                  <a:outerShdw blurRad="25400" algn="tl" rotWithShape="0">
                    <a:srgbClr val="000000">
                      <a:alpha val="43000"/>
                    </a:srgbClr>
                  </a:outerShdw>
                </a:effectLst>
              </a:rPr>
              <a:t>)  </a:t>
            </a:r>
            <a:r>
              <a:rPr lang="en-US" sz="4000" b="1" cap="none" spc="150" dirty="0" err="1">
                <a:ln w="11430"/>
                <a:solidFill>
                  <a:srgbClr val="0070C0"/>
                </a:solidFill>
                <a:effectLst>
                  <a:outerShdw blurRad="25400" algn="tl" rotWithShape="0">
                    <a:srgbClr val="000000">
                      <a:alpha val="43000"/>
                    </a:srgbClr>
                  </a:outerShdw>
                </a:effectLst>
              </a:rPr>
              <a:t>Neh</a:t>
            </a:r>
            <a:r>
              <a:rPr lang="en-US" sz="4000" b="1" cap="none" spc="150" dirty="0">
                <a:ln w="11430"/>
                <a:solidFill>
                  <a:srgbClr val="0070C0"/>
                </a:solidFill>
                <a:effectLst>
                  <a:outerShdw blurRad="25400" algn="tl" rotWithShape="0">
                    <a:srgbClr val="000000">
                      <a:alpha val="43000"/>
                    </a:srgbClr>
                  </a:outerShdw>
                </a:effectLst>
              </a:rPr>
              <a:t> 10:33</a:t>
            </a:r>
          </a:p>
        </p:txBody>
      </p:sp>
      <p:sp>
        <p:nvSpPr>
          <p:cNvPr id="75" name="TextBox 74"/>
          <p:cNvSpPr txBox="1"/>
          <p:nvPr/>
        </p:nvSpPr>
        <p:spPr>
          <a:xfrm rot="19825262">
            <a:off x="5043394" y="3887295"/>
            <a:ext cx="1761708" cy="381000"/>
          </a:xfrm>
          <a:prstGeom prst="rect">
            <a:avLst/>
          </a:prstGeom>
          <a:noFill/>
          <a:scene3d>
            <a:camera prst="orthographicFront"/>
            <a:lightRig rig="threePt" dir="t"/>
          </a:scene3d>
          <a:sp3d>
            <a:bevelT/>
          </a:sp3d>
        </p:spPr>
        <p:txBody>
          <a:bodyPr wrap="square" rtlCol="0">
            <a:spAutoFit/>
          </a:bodyPr>
          <a:lstStyle/>
          <a:p>
            <a:pPr algn="r"/>
            <a:r>
              <a:rPr lang="en-US" dirty="0"/>
              <a:t>Elisha  895</a:t>
            </a:r>
          </a:p>
        </p:txBody>
      </p:sp>
      <p:sp>
        <p:nvSpPr>
          <p:cNvPr id="76" name="Rectangle 75"/>
          <p:cNvSpPr/>
          <p:nvPr/>
        </p:nvSpPr>
        <p:spPr>
          <a:xfrm>
            <a:off x="5562600" y="2286000"/>
            <a:ext cx="985520" cy="452094"/>
          </a:xfrm>
          <a:prstGeom prst="rect">
            <a:avLst/>
          </a:prstGeom>
          <a:solidFill>
            <a:srgbClr val="B83D68"/>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p:cNvCxnSpPr/>
          <p:nvPr/>
        </p:nvCxnSpPr>
        <p:spPr>
          <a:xfrm flipV="1">
            <a:off x="5562600" y="2286000"/>
            <a:ext cx="0" cy="20574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6553199" y="2286000"/>
            <a:ext cx="1109413"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flipV="1">
            <a:off x="654812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7677150" y="2286000"/>
            <a:ext cx="15240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7848600" y="2286000"/>
            <a:ext cx="12700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8001000" y="2286000"/>
            <a:ext cx="39624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8407399" y="2286000"/>
            <a:ext cx="269241"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p:nvPr/>
        </p:nvCxnSpPr>
        <p:spPr>
          <a:xfrm flipV="1">
            <a:off x="8465820" y="1104900"/>
            <a:ext cx="0" cy="1863163"/>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a:off x="8686799" y="2286000"/>
            <a:ext cx="1034239"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p:cNvCxnSpPr/>
          <p:nvPr/>
        </p:nvCxnSpPr>
        <p:spPr>
          <a:xfrm flipV="1">
            <a:off x="8676640" y="2286000"/>
            <a:ext cx="0" cy="2355876"/>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9731248" y="2286000"/>
            <a:ext cx="0" cy="16331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9530539" y="1104901"/>
            <a:ext cx="0" cy="1845296"/>
          </a:xfrm>
          <a:prstGeom prst="straightConnector1">
            <a:avLst/>
          </a:prstGeom>
          <a:ln w="38100">
            <a:solidFill>
              <a:schemeClr val="accent6">
                <a:lumMod val="60000"/>
                <a:lumOff val="40000"/>
              </a:schemeClr>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9760584" y="2286000"/>
            <a:ext cx="516256"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11153051" y="2284717"/>
            <a:ext cx="829628"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2" descr="C:\Users\Rae\Desktop\prophet for 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18691"/>
            <a:ext cx="1525039" cy="1452135"/>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sp>
        <p:nvSpPr>
          <p:cNvPr id="86" name="TextBox 85"/>
          <p:cNvSpPr txBox="1"/>
          <p:nvPr/>
        </p:nvSpPr>
        <p:spPr>
          <a:xfrm>
            <a:off x="8460740" y="3124200"/>
            <a:ext cx="1597660" cy="369332"/>
          </a:xfrm>
          <a:prstGeom prst="rect">
            <a:avLst/>
          </a:prstGeom>
          <a:solidFill>
            <a:schemeClr val="accent4">
              <a:lumMod val="75000"/>
            </a:schemeClr>
          </a:solidFill>
          <a:scene3d>
            <a:camera prst="orthographicFront"/>
            <a:lightRig rig="threePt" dir="t"/>
          </a:scene3d>
          <a:sp3d>
            <a:bevelT w="152400" h="50800" prst="softRound"/>
          </a:sp3d>
        </p:spPr>
        <p:txBody>
          <a:bodyPr wrap="square" rtlCol="0">
            <a:spAutoFit/>
          </a:bodyPr>
          <a:lstStyle/>
          <a:p>
            <a:pPr algn="r"/>
            <a:r>
              <a:rPr lang="en-US" b="1" dirty="0">
                <a:solidFill>
                  <a:srgbClr val="7030A0"/>
                </a:solidFill>
              </a:rPr>
              <a:t>Hezekiah  701</a:t>
            </a:r>
          </a:p>
        </p:txBody>
      </p:sp>
      <p:cxnSp>
        <p:nvCxnSpPr>
          <p:cNvPr id="46" name="Straight Arrow Connector 45"/>
          <p:cNvCxnSpPr/>
          <p:nvPr/>
        </p:nvCxnSpPr>
        <p:spPr>
          <a:xfrm flipV="1">
            <a:off x="8580120" y="1414133"/>
            <a:ext cx="0" cy="1757671"/>
          </a:xfrm>
          <a:prstGeom prst="straightConnector1">
            <a:avLst/>
          </a:prstGeom>
          <a:ln w="38100">
            <a:solidFill>
              <a:srgbClr val="FFC000"/>
            </a:solidFill>
            <a:headEnd type="oval" w="med" len="med"/>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10927080" y="2284717"/>
            <a:ext cx="198120" cy="452094"/>
          </a:xfrm>
          <a:prstGeom prst="rect">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10307320" y="2286000"/>
            <a:ext cx="589280" cy="452094"/>
          </a:xfrm>
          <a:prstGeom prst="rect">
            <a:avLst/>
          </a:prstGeom>
          <a:solidFill>
            <a:schemeClr val="accent4">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rot="19825262">
            <a:off x="10006353" y="4247987"/>
            <a:ext cx="1072452" cy="381000"/>
          </a:xfrm>
          <a:prstGeom prst="rect">
            <a:avLst/>
          </a:prstGeom>
          <a:noFill/>
          <a:scene3d>
            <a:camera prst="orthographicFront"/>
            <a:lightRig rig="threePt" dir="t"/>
          </a:scene3d>
          <a:sp3d>
            <a:bevelT w="152400" h="50800" prst="softRound"/>
          </a:sp3d>
        </p:spPr>
        <p:txBody>
          <a:bodyPr wrap="square" rtlCol="0">
            <a:spAutoFit/>
          </a:bodyPr>
          <a:lstStyle/>
          <a:p>
            <a:pPr algn="r"/>
            <a:r>
              <a:rPr lang="en-US" dirty="0"/>
              <a:t>Ezra  458</a:t>
            </a:r>
          </a:p>
        </p:txBody>
      </p:sp>
      <p:cxnSp>
        <p:nvCxnSpPr>
          <p:cNvPr id="38" name="Straight Arrow Connector 37"/>
          <p:cNvCxnSpPr/>
          <p:nvPr/>
        </p:nvCxnSpPr>
        <p:spPr>
          <a:xfrm flipV="1">
            <a:off x="7670800" y="2286000"/>
            <a:ext cx="0" cy="13283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7823200" y="2286000"/>
            <a:ext cx="0" cy="16331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7975600" y="2286000"/>
            <a:ext cx="0" cy="2133600"/>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8386607" y="2286000"/>
            <a:ext cx="0" cy="2203476"/>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10292080" y="2278380"/>
            <a:ext cx="0" cy="18236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10896600" y="2286000"/>
            <a:ext cx="0" cy="1823694"/>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11125200" y="2286000"/>
            <a:ext cx="0" cy="2203476"/>
          </a:xfrm>
          <a:prstGeom prst="straightConnector1">
            <a:avLst/>
          </a:prstGeom>
          <a:ln w="38100">
            <a:solidFill>
              <a:srgbClr val="C0000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83138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7000"/>
            <a:lum/>
          </a:blip>
          <a:srcRect/>
          <a:stretch>
            <a:fillRect t="-31000" b="-31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91</a:t>
            </a:fld>
            <a:endParaRPr lang="en-US"/>
          </a:p>
        </p:txBody>
      </p:sp>
      <p:sp>
        <p:nvSpPr>
          <p:cNvPr id="13" name="Title 1"/>
          <p:cNvSpPr txBox="1">
            <a:spLocks/>
          </p:cNvSpPr>
          <p:nvPr/>
        </p:nvSpPr>
        <p:spPr>
          <a:xfrm>
            <a:off x="685800" y="228600"/>
            <a:ext cx="11353800" cy="869950"/>
          </a:xfrm>
          <a:prstGeom prst="rect">
            <a:avLst/>
          </a:prstGeom>
        </p:spPr>
        <p:txBody>
          <a:bodyPr vert="horz"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4800" b="1" dirty="0">
                <a:ln w="11430"/>
                <a:solidFill>
                  <a:srgbClr val="0070C0"/>
                </a:solidFill>
                <a:effectLst>
                  <a:outerShdw blurRad="50800" dist="39000" dir="5460000" algn="tl">
                    <a:srgbClr val="000000">
                      <a:alpha val="38000"/>
                    </a:srgbClr>
                  </a:outerShdw>
                </a:effectLst>
              </a:rPr>
              <a:t>445</a:t>
            </a:r>
            <a:r>
              <a:rPr lang="en-US" sz="4300" b="1" dirty="0">
                <a:ln w="11430"/>
                <a:solidFill>
                  <a:srgbClr val="0070C0"/>
                </a:solidFill>
                <a:effectLst>
                  <a:outerShdw blurRad="50800" dist="39000" dir="5460000" algn="tl">
                    <a:srgbClr val="000000">
                      <a:alpha val="38000"/>
                    </a:srgbClr>
                  </a:outerShdw>
                </a:effectLst>
              </a:rPr>
              <a:t> BC   </a:t>
            </a:r>
            <a:r>
              <a:rPr lang="en-US" sz="4800" b="1" dirty="0">
                <a:ln w="11430"/>
                <a:solidFill>
                  <a:srgbClr val="00B050"/>
                </a:solidFill>
                <a:effectLst>
                  <a:outerShdw blurRad="50800" dist="39000" dir="5460000" algn="tl">
                    <a:srgbClr val="000000">
                      <a:alpha val="38000"/>
                    </a:srgbClr>
                  </a:outerShdw>
                </a:effectLst>
              </a:rPr>
              <a:t>Nehemiah</a:t>
            </a:r>
            <a:r>
              <a:rPr lang="en-US" sz="4300" b="1" dirty="0">
                <a:ln w="11430"/>
                <a:solidFill>
                  <a:srgbClr val="00B050"/>
                </a:solidFill>
                <a:effectLst>
                  <a:outerShdw blurRad="50800" dist="39000" dir="5460000" algn="tl">
                    <a:srgbClr val="000000">
                      <a:alpha val="38000"/>
                    </a:srgbClr>
                  </a:outerShdw>
                </a:effectLst>
              </a:rPr>
              <a:t> </a:t>
            </a:r>
            <a:r>
              <a:rPr lang="en-US" sz="4300" b="1" dirty="0">
                <a:ln w="11430"/>
                <a:solidFill>
                  <a:srgbClr val="7030A0"/>
                </a:solidFill>
                <a:effectLst>
                  <a:outerShdw blurRad="50800" dist="39000" dir="5460000" algn="tl">
                    <a:srgbClr val="000000">
                      <a:alpha val="38000"/>
                    </a:srgbClr>
                  </a:outerShdw>
                </a:effectLst>
              </a:rPr>
              <a:t>  </a:t>
            </a:r>
            <a:r>
              <a:rPr lang="en-US" sz="3200" b="1" dirty="0">
                <a:ln w="11430"/>
                <a:solidFill>
                  <a:srgbClr val="0070C0"/>
                </a:solidFill>
                <a:effectLst>
                  <a:outerShdw blurRad="50800" dist="39000" dir="5460000" algn="tl">
                    <a:srgbClr val="000000">
                      <a:alpha val="38000"/>
                    </a:srgbClr>
                  </a:outerShdw>
                </a:effectLst>
              </a:rPr>
              <a:t>(3</a:t>
            </a:r>
            <a:r>
              <a:rPr lang="en-US" sz="3200" b="1" baseline="30000" dirty="0">
                <a:ln w="11430"/>
                <a:solidFill>
                  <a:srgbClr val="0070C0"/>
                </a:solidFill>
                <a:effectLst>
                  <a:outerShdw blurRad="50800" dist="39000" dir="5460000" algn="tl">
                    <a:srgbClr val="000000">
                      <a:alpha val="38000"/>
                    </a:srgbClr>
                  </a:outerShdw>
                </a:effectLst>
              </a:rPr>
              <a:t>rd</a:t>
            </a:r>
            <a:r>
              <a:rPr lang="en-US" sz="3200" b="1" dirty="0">
                <a:ln w="11430"/>
                <a:solidFill>
                  <a:srgbClr val="0070C0"/>
                </a:solidFill>
                <a:effectLst>
                  <a:outerShdw blurRad="50800" dist="39000" dir="5460000" algn="tl">
                    <a:srgbClr val="000000">
                      <a:alpha val="38000"/>
                    </a:srgbClr>
                  </a:outerShdw>
                </a:effectLst>
              </a:rPr>
              <a:t> Return with Exiles)</a:t>
            </a:r>
          </a:p>
        </p:txBody>
      </p:sp>
      <p:sp>
        <p:nvSpPr>
          <p:cNvPr id="11" name="Content Placeholder 2"/>
          <p:cNvSpPr txBox="1">
            <a:spLocks/>
          </p:cNvSpPr>
          <p:nvPr/>
        </p:nvSpPr>
        <p:spPr>
          <a:xfrm>
            <a:off x="2794322" y="1600200"/>
            <a:ext cx="9067800" cy="5334000"/>
          </a:xfrm>
          <a:prstGeom prst="rect">
            <a:avLst/>
          </a:prstGeom>
        </p:spPr>
        <p:txBody>
          <a:bodyPr vert="horz">
            <a:normAutofit fontScale="92500"/>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24000"/>
              </a:lnSpc>
              <a:buFont typeface="Wingdings" pitchFamily="2" charset="2"/>
              <a:buChar char="§"/>
            </a:pPr>
            <a:r>
              <a:rPr lang="en-US" sz="2600" b="1" u="sng" dirty="0">
                <a:solidFill>
                  <a:srgbClr val="0070C0"/>
                </a:solidFill>
              </a:rPr>
              <a:t>Date of Event</a:t>
            </a:r>
            <a:r>
              <a:rPr lang="en-US" sz="2600" dirty="0">
                <a:solidFill>
                  <a:srgbClr val="0070C0"/>
                </a:solidFill>
              </a:rPr>
              <a:t>:  </a:t>
            </a:r>
            <a:r>
              <a:rPr lang="en-US" sz="2600" dirty="0"/>
              <a:t>This is about 12+ years after Ezra had returned with the 2</a:t>
            </a:r>
            <a:r>
              <a:rPr lang="en-US" sz="2600" baseline="30000" dirty="0"/>
              <a:t>nd</a:t>
            </a:r>
            <a:r>
              <a:rPr lang="en-US" sz="2600" dirty="0"/>
              <a:t> set of exiles. </a:t>
            </a:r>
          </a:p>
          <a:p>
            <a:pPr>
              <a:lnSpc>
                <a:spcPct val="124000"/>
              </a:lnSpc>
              <a:buFont typeface="Wingdings" pitchFamily="2" charset="2"/>
              <a:buChar char="§"/>
            </a:pPr>
            <a:r>
              <a:rPr lang="en-US" dirty="0"/>
              <a:t>Under Nehemiah the people had confessed and repented for their sins with the pagan nations </a:t>
            </a:r>
            <a:r>
              <a:rPr lang="en-US" sz="2300" dirty="0"/>
              <a:t>(</a:t>
            </a:r>
            <a:r>
              <a:rPr lang="en-US" sz="2300" dirty="0" err="1"/>
              <a:t>Neh</a:t>
            </a:r>
            <a:r>
              <a:rPr lang="en-US" sz="2300" dirty="0"/>
              <a:t> 9).</a:t>
            </a:r>
          </a:p>
          <a:p>
            <a:pPr marL="0" indent="0">
              <a:lnSpc>
                <a:spcPct val="124000"/>
              </a:lnSpc>
              <a:buNone/>
            </a:pPr>
            <a:r>
              <a:rPr lang="en-US" dirty="0"/>
              <a:t>The people agree to: </a:t>
            </a:r>
          </a:p>
          <a:p>
            <a:pPr marL="754380" lvl="1" indent="-571500">
              <a:buFont typeface="+mj-lt"/>
              <a:buAutoNum type="romanLcPeriod"/>
            </a:pPr>
            <a:r>
              <a:rPr lang="en-US" dirty="0"/>
              <a:t>separate themselves from the heathen people</a:t>
            </a:r>
          </a:p>
          <a:p>
            <a:pPr marL="754380" lvl="1" indent="-571500">
              <a:buFont typeface="+mj-lt"/>
              <a:buAutoNum type="romanLcPeriod"/>
            </a:pPr>
            <a:r>
              <a:rPr lang="en-US"/>
              <a:t>support </a:t>
            </a:r>
            <a:r>
              <a:rPr lang="en-US" dirty="0"/>
              <a:t>a Temple tax that would supply the needed funds </a:t>
            </a:r>
            <a:br>
              <a:rPr lang="en-US" dirty="0"/>
            </a:br>
            <a:r>
              <a:rPr lang="en-US" dirty="0"/>
              <a:t>for necessary supplies for:</a:t>
            </a:r>
          </a:p>
          <a:p>
            <a:pPr marL="1028700" lvl="2" indent="-571500">
              <a:buFont typeface="+mj-lt"/>
              <a:buAutoNum type="alphaLcPeriod"/>
            </a:pPr>
            <a:r>
              <a:rPr lang="en-US" sz="2600" dirty="0">
                <a:solidFill>
                  <a:srgbClr val="0070C0"/>
                </a:solidFill>
              </a:rPr>
              <a:t>the </a:t>
            </a:r>
            <a:r>
              <a:rPr lang="en-US" sz="2600" b="1" dirty="0">
                <a:solidFill>
                  <a:srgbClr val="0070C0"/>
                </a:solidFill>
              </a:rPr>
              <a:t>Sabbath(s) </a:t>
            </a:r>
          </a:p>
          <a:p>
            <a:pPr marL="1028700" lvl="2" indent="-571500">
              <a:buFont typeface="+mj-lt"/>
              <a:buAutoNum type="alphaLcPeriod"/>
            </a:pPr>
            <a:r>
              <a:rPr lang="en-US" sz="2600" b="1" dirty="0">
                <a:solidFill>
                  <a:srgbClr val="006600"/>
                </a:solidFill>
              </a:rPr>
              <a:t>set feasts </a:t>
            </a:r>
            <a:r>
              <a:rPr lang="en-US" sz="2600" dirty="0"/>
              <a:t>and the </a:t>
            </a:r>
          </a:p>
          <a:p>
            <a:pPr marL="1028700" lvl="2" indent="-571500">
              <a:buFont typeface="+mj-lt"/>
              <a:buAutoNum type="alphaLcPeriod"/>
            </a:pPr>
            <a:r>
              <a:rPr lang="en-US" sz="2600" b="1" dirty="0">
                <a:solidFill>
                  <a:srgbClr val="FF0000"/>
                </a:solidFill>
              </a:rPr>
              <a:t>new month </a:t>
            </a:r>
            <a:r>
              <a:rPr lang="en-US" sz="2600" dirty="0"/>
              <a:t>celebrations </a:t>
            </a:r>
          </a:p>
          <a:p>
            <a:pPr marL="0" lvl="0" indent="0">
              <a:lnSpc>
                <a:spcPct val="134000"/>
              </a:lnSpc>
              <a:buNone/>
            </a:pPr>
            <a:endParaRPr lang="en-US" sz="2000" dirty="0"/>
          </a:p>
          <a:p>
            <a:pPr marL="0" indent="0">
              <a:lnSpc>
                <a:spcPct val="134000"/>
              </a:lnSpc>
              <a:buFont typeface="Wingdings"/>
              <a:buNone/>
            </a:pPr>
            <a:endParaRPr lang="en-US" dirty="0"/>
          </a:p>
        </p:txBody>
      </p:sp>
      <p:pic>
        <p:nvPicPr>
          <p:cNvPr id="9" name="Picture 2" descr="C:\Users\Rae\Desktop\prophet for circ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921" y="1842752"/>
            <a:ext cx="2226063" cy="2119647"/>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sp>
        <p:nvSpPr>
          <p:cNvPr id="10" name="Text Placeholder 7"/>
          <p:cNvSpPr txBox="1">
            <a:spLocks/>
          </p:cNvSpPr>
          <p:nvPr/>
        </p:nvSpPr>
        <p:spPr>
          <a:xfrm>
            <a:off x="304800" y="4191000"/>
            <a:ext cx="2057400" cy="2438400"/>
          </a:xfrm>
          <a:prstGeom prst="rect">
            <a:avLst/>
          </a:prstGeom>
          <a:solidFill>
            <a:schemeClr val="accent2"/>
          </a:solidFill>
          <a:scene3d>
            <a:camera prst="orthographicFront"/>
            <a:lightRig rig="threePt" dir="t"/>
          </a:scene3d>
          <a:sp3d>
            <a:bevelT w="152400" h="50800" prst="softRound"/>
          </a:sp3d>
        </p:spPr>
        <p:txBody>
          <a:bodyPr>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2400" b="1" dirty="0">
                <a:solidFill>
                  <a:srgbClr val="002060"/>
                </a:solidFill>
                <a:latin typeface="Comic Sans MS" pitchFamily="66" charset="0"/>
              </a:rPr>
              <a:t>Nehemiah led the 3</a:t>
            </a:r>
            <a:r>
              <a:rPr lang="en-US" sz="2400" b="1" baseline="30000" dirty="0">
                <a:solidFill>
                  <a:srgbClr val="002060"/>
                </a:solidFill>
                <a:latin typeface="Comic Sans MS" pitchFamily="66" charset="0"/>
              </a:rPr>
              <a:t>rd</a:t>
            </a:r>
            <a:r>
              <a:rPr lang="en-US" sz="2400" b="1" dirty="0">
                <a:solidFill>
                  <a:srgbClr val="002060"/>
                </a:solidFill>
                <a:latin typeface="Comic Sans MS" pitchFamily="66" charset="0"/>
              </a:rPr>
              <a:t> group of exiles </a:t>
            </a:r>
            <a:br>
              <a:rPr lang="en-US" sz="2400" b="1" dirty="0">
                <a:solidFill>
                  <a:srgbClr val="002060"/>
                </a:solidFill>
                <a:latin typeface="Comic Sans MS" pitchFamily="66" charset="0"/>
              </a:rPr>
            </a:br>
            <a:r>
              <a:rPr lang="en-US" sz="2400" b="1" dirty="0">
                <a:solidFill>
                  <a:srgbClr val="002060"/>
                </a:solidFill>
                <a:latin typeface="Comic Sans MS" pitchFamily="66" charset="0"/>
              </a:rPr>
              <a:t>back to Jerusalem.</a:t>
            </a:r>
          </a:p>
        </p:txBody>
      </p:sp>
    </p:spTree>
    <p:extLst>
      <p:ext uri="{BB962C8B-B14F-4D97-AF65-F5344CB8AC3E}">
        <p14:creationId xmlns:p14="http://schemas.microsoft.com/office/powerpoint/2010/main" val="384168025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50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Horizontal)">
                                      <p:cBhvr>
                                        <p:cTn id="7" dur="1000"/>
                                        <p:tgtEl>
                                          <p:spTgt spid="10">
                                            <p:txEl>
                                              <p:pRg st="0" end="0"/>
                                            </p:txEl>
                                          </p:spTgt>
                                        </p:tgtEl>
                                      </p:cBhvr>
                                    </p:animEffect>
                                  </p:childTnLst>
                                </p:cTn>
                              </p:par>
                            </p:childTnLst>
                          </p:cTn>
                        </p:par>
                        <p:par>
                          <p:cTn id="8" fill="hold">
                            <p:stCondLst>
                              <p:cond delay="1500"/>
                            </p:stCondLst>
                            <p:childTnLst>
                              <p:par>
                                <p:cTn id="9" presetID="42" presetClass="entr" presetSubtype="0" fill="hold" nodeType="afterEffect">
                                  <p:stCondLst>
                                    <p:cond delay="75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1000"/>
                                        <p:tgtEl>
                                          <p:spTgt spid="11">
                                            <p:txEl>
                                              <p:pRg st="0" end="0"/>
                                            </p:txEl>
                                          </p:spTgt>
                                        </p:tgtEl>
                                      </p:cBhvr>
                                    </p:animEffect>
                                    <p:anim calcmode="lin" valueType="num">
                                      <p:cBhvr>
                                        <p:cTn id="1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fade">
                                      <p:cBhvr>
                                        <p:cTn id="18" dur="1000"/>
                                        <p:tgtEl>
                                          <p:spTgt spid="11">
                                            <p:txEl>
                                              <p:pRg st="1" end="1"/>
                                            </p:txEl>
                                          </p:spTgt>
                                        </p:tgtEl>
                                      </p:cBhvr>
                                    </p:animEffect>
                                    <p:anim calcmode="lin" valueType="num">
                                      <p:cBhvr>
                                        <p:cTn id="19"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1000"/>
                                        <p:tgtEl>
                                          <p:spTgt spid="11">
                                            <p:txEl>
                                              <p:pRg st="2" end="2"/>
                                            </p:txEl>
                                          </p:spTgt>
                                        </p:tgtEl>
                                      </p:cBhvr>
                                    </p:animEffect>
                                    <p:anim calcmode="lin" valueType="num">
                                      <p:cBhvr>
                                        <p:cTn id="26"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75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fade">
                                      <p:cBhvr>
                                        <p:cTn id="31" dur="1000"/>
                                        <p:tgtEl>
                                          <p:spTgt spid="11">
                                            <p:txEl>
                                              <p:pRg st="3" end="3"/>
                                            </p:txEl>
                                          </p:spTgt>
                                        </p:tgtEl>
                                      </p:cBhvr>
                                    </p:animEffect>
                                    <p:anim calcmode="lin" valueType="num">
                                      <p:cBhvr>
                                        <p:cTn id="32"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2750"/>
                            </p:stCondLst>
                            <p:childTnLst>
                              <p:par>
                                <p:cTn id="35" presetID="42" presetClass="entr" presetSubtype="0" fill="hold" nodeType="afterEffect">
                                  <p:stCondLst>
                                    <p:cond delay="75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fade">
                                      <p:cBhvr>
                                        <p:cTn id="37" dur="1000"/>
                                        <p:tgtEl>
                                          <p:spTgt spid="11">
                                            <p:txEl>
                                              <p:pRg st="4" end="4"/>
                                            </p:txEl>
                                          </p:spTgt>
                                        </p:tgtEl>
                                      </p:cBhvr>
                                    </p:animEffect>
                                    <p:anim calcmode="lin" valueType="num">
                                      <p:cBhvr>
                                        <p:cTn id="38"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750"/>
                                  </p:stCondLst>
                                  <p:childTnLst>
                                    <p:set>
                                      <p:cBhvr>
                                        <p:cTn id="42" dur="1" fill="hold">
                                          <p:stCondLst>
                                            <p:cond delay="0"/>
                                          </p:stCondLst>
                                        </p:cTn>
                                        <p:tgtEl>
                                          <p:spTgt spid="11">
                                            <p:txEl>
                                              <p:pRg st="5" end="5"/>
                                            </p:txEl>
                                          </p:spTgt>
                                        </p:tgtEl>
                                        <p:attrNameLst>
                                          <p:attrName>style.visibility</p:attrName>
                                        </p:attrNameLst>
                                      </p:cBhvr>
                                      <p:to>
                                        <p:strVal val="visible"/>
                                      </p:to>
                                    </p:set>
                                    <p:animEffect transition="in" filter="fade">
                                      <p:cBhvr>
                                        <p:cTn id="43" dur="1000"/>
                                        <p:tgtEl>
                                          <p:spTgt spid="11">
                                            <p:txEl>
                                              <p:pRg st="5" end="5"/>
                                            </p:txEl>
                                          </p:spTgt>
                                        </p:tgtEl>
                                      </p:cBhvr>
                                    </p:animEffect>
                                    <p:anim calcmode="lin" valueType="num">
                                      <p:cBhvr>
                                        <p:cTn id="44"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6250"/>
                            </p:stCondLst>
                            <p:childTnLst>
                              <p:par>
                                <p:cTn id="47" presetID="42" presetClass="entr" presetSubtype="0" fill="hold" nodeType="afterEffect">
                                  <p:stCondLst>
                                    <p:cond delay="750"/>
                                  </p:stCondLst>
                                  <p:childTnLst>
                                    <p:set>
                                      <p:cBhvr>
                                        <p:cTn id="48" dur="1" fill="hold">
                                          <p:stCondLst>
                                            <p:cond delay="0"/>
                                          </p:stCondLst>
                                        </p:cTn>
                                        <p:tgtEl>
                                          <p:spTgt spid="11">
                                            <p:txEl>
                                              <p:pRg st="6" end="6"/>
                                            </p:txEl>
                                          </p:spTgt>
                                        </p:tgtEl>
                                        <p:attrNameLst>
                                          <p:attrName>style.visibility</p:attrName>
                                        </p:attrNameLst>
                                      </p:cBhvr>
                                      <p:to>
                                        <p:strVal val="visible"/>
                                      </p:to>
                                    </p:set>
                                    <p:animEffect transition="in" filter="fade">
                                      <p:cBhvr>
                                        <p:cTn id="49" dur="1000"/>
                                        <p:tgtEl>
                                          <p:spTgt spid="11">
                                            <p:txEl>
                                              <p:pRg st="6" end="6"/>
                                            </p:txEl>
                                          </p:spTgt>
                                        </p:tgtEl>
                                      </p:cBhvr>
                                    </p:animEffect>
                                    <p:anim calcmode="lin" valueType="num">
                                      <p:cBhvr>
                                        <p:cTn id="50"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nodeType="afterEffect">
                                  <p:stCondLst>
                                    <p:cond delay="750"/>
                                  </p:stCondLst>
                                  <p:childTnLst>
                                    <p:set>
                                      <p:cBhvr>
                                        <p:cTn id="54" dur="1" fill="hold">
                                          <p:stCondLst>
                                            <p:cond delay="0"/>
                                          </p:stCondLst>
                                        </p:cTn>
                                        <p:tgtEl>
                                          <p:spTgt spid="11">
                                            <p:txEl>
                                              <p:pRg st="7" end="7"/>
                                            </p:txEl>
                                          </p:spTgt>
                                        </p:tgtEl>
                                        <p:attrNameLst>
                                          <p:attrName>style.visibility</p:attrName>
                                        </p:attrNameLst>
                                      </p:cBhvr>
                                      <p:to>
                                        <p:strVal val="visible"/>
                                      </p:to>
                                    </p:set>
                                    <p:animEffect transition="in" filter="fade">
                                      <p:cBhvr>
                                        <p:cTn id="55" dur="1000"/>
                                        <p:tgtEl>
                                          <p:spTgt spid="11">
                                            <p:txEl>
                                              <p:pRg st="7" end="7"/>
                                            </p:txEl>
                                          </p:spTgt>
                                        </p:tgtEl>
                                      </p:cBhvr>
                                    </p:animEffect>
                                    <p:anim calcmode="lin" valueType="num">
                                      <p:cBhvr>
                                        <p:cTn id="56"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57"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92</a:t>
            </a:fld>
            <a:endParaRPr lang="en-US"/>
          </a:p>
        </p:txBody>
      </p:sp>
      <p:sp>
        <p:nvSpPr>
          <p:cNvPr id="13" name="Title 1"/>
          <p:cNvSpPr txBox="1">
            <a:spLocks/>
          </p:cNvSpPr>
          <p:nvPr/>
        </p:nvSpPr>
        <p:spPr>
          <a:xfrm>
            <a:off x="304800" y="228600"/>
            <a:ext cx="11734800" cy="869950"/>
          </a:xfrm>
          <a:prstGeom prst="rect">
            <a:avLst/>
          </a:prstGeom>
        </p:spPr>
        <p:txBody>
          <a:bodyPr vert="horz"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4800" b="1" dirty="0">
                <a:ln w="11430"/>
                <a:solidFill>
                  <a:srgbClr val="0070C0"/>
                </a:solidFill>
                <a:effectLst>
                  <a:outerShdw blurRad="50800" dist="39000" dir="5460000" algn="tl">
                    <a:srgbClr val="000000">
                      <a:alpha val="38000"/>
                    </a:srgbClr>
                  </a:outerShdw>
                </a:effectLst>
              </a:rPr>
              <a:t>434</a:t>
            </a:r>
            <a:r>
              <a:rPr lang="en-US" sz="4300" b="1" dirty="0">
                <a:ln w="11430"/>
                <a:solidFill>
                  <a:srgbClr val="0070C0"/>
                </a:solidFill>
                <a:effectLst>
                  <a:outerShdw blurRad="50800" dist="39000" dir="5460000" algn="tl">
                    <a:srgbClr val="000000">
                      <a:alpha val="38000"/>
                    </a:srgbClr>
                  </a:outerShdw>
                </a:effectLst>
              </a:rPr>
              <a:t> BC   </a:t>
            </a:r>
            <a:r>
              <a:rPr lang="en-US" b="1" dirty="0">
                <a:ln w="11430"/>
                <a:solidFill>
                  <a:srgbClr val="00B050"/>
                </a:solidFill>
                <a:effectLst>
                  <a:outerShdw blurRad="50800" dist="39000" dir="5460000" algn="tl">
                    <a:srgbClr val="000000">
                      <a:alpha val="38000"/>
                    </a:srgbClr>
                  </a:outerShdw>
                </a:effectLst>
              </a:rPr>
              <a:t>Nehemiah</a:t>
            </a:r>
            <a:r>
              <a:rPr lang="en-US" sz="4300" b="1" dirty="0">
                <a:ln w="11430"/>
                <a:solidFill>
                  <a:srgbClr val="00B050"/>
                </a:solidFill>
                <a:effectLst>
                  <a:outerShdw blurRad="50800" dist="39000" dir="5460000" algn="tl">
                    <a:srgbClr val="000000">
                      <a:alpha val="38000"/>
                    </a:srgbClr>
                  </a:outerShdw>
                </a:effectLst>
              </a:rPr>
              <a:t> </a:t>
            </a:r>
            <a:r>
              <a:rPr lang="en-US" sz="4300" b="1" dirty="0">
                <a:ln w="11430"/>
                <a:solidFill>
                  <a:srgbClr val="7030A0"/>
                </a:solidFill>
                <a:effectLst>
                  <a:outerShdw blurRad="50800" dist="39000" dir="5460000" algn="tl">
                    <a:srgbClr val="000000">
                      <a:alpha val="38000"/>
                    </a:srgbClr>
                  </a:outerShdw>
                </a:effectLst>
              </a:rPr>
              <a:t> </a:t>
            </a:r>
            <a:r>
              <a:rPr lang="en-US" sz="3200" b="1" dirty="0">
                <a:ln w="11430"/>
                <a:solidFill>
                  <a:srgbClr val="0070C0"/>
                </a:solidFill>
                <a:effectLst>
                  <a:outerShdw blurRad="50800" dist="39000" dir="5460000" algn="tl">
                    <a:srgbClr val="000000">
                      <a:alpha val="38000"/>
                    </a:srgbClr>
                  </a:outerShdw>
                </a:effectLst>
              </a:rPr>
              <a:t>(</a:t>
            </a:r>
            <a:r>
              <a:rPr lang="en-US" sz="3200" b="1" dirty="0">
                <a:ln w="11430"/>
                <a:solidFill>
                  <a:srgbClr val="006600"/>
                </a:solidFill>
                <a:effectLst>
                  <a:outerShdw blurRad="50800" dist="39000" dir="5460000" algn="tl">
                    <a:srgbClr val="000000">
                      <a:alpha val="38000"/>
                    </a:srgbClr>
                  </a:outerShdw>
                </a:effectLst>
              </a:rPr>
              <a:t>2</a:t>
            </a:r>
            <a:r>
              <a:rPr lang="en-US" sz="3200" b="1" baseline="30000" dirty="0">
                <a:ln w="11430"/>
                <a:solidFill>
                  <a:srgbClr val="006600"/>
                </a:solidFill>
                <a:effectLst>
                  <a:outerShdw blurRad="50800" dist="39000" dir="5460000" algn="tl">
                    <a:srgbClr val="000000">
                      <a:alpha val="38000"/>
                    </a:srgbClr>
                  </a:outerShdw>
                </a:effectLst>
              </a:rPr>
              <a:t>nd</a:t>
            </a:r>
            <a:r>
              <a:rPr lang="en-US" sz="3200" b="1" dirty="0">
                <a:ln w="11430"/>
                <a:solidFill>
                  <a:srgbClr val="006600"/>
                </a:solidFill>
                <a:effectLst>
                  <a:outerShdw blurRad="50800" dist="39000" dir="5460000" algn="tl">
                    <a:srgbClr val="000000">
                      <a:alpha val="38000"/>
                    </a:srgbClr>
                  </a:outerShdw>
                </a:effectLst>
              </a:rPr>
              <a:t> Return</a:t>
            </a:r>
            <a:r>
              <a:rPr lang="en-US" sz="3200" b="1" dirty="0">
                <a:ln w="11430"/>
                <a:solidFill>
                  <a:srgbClr val="0070C0"/>
                </a:solidFill>
                <a:effectLst>
                  <a:outerShdw blurRad="50800" dist="39000" dir="5460000" algn="tl">
                    <a:srgbClr val="000000">
                      <a:alpha val="38000"/>
                    </a:srgbClr>
                  </a:outerShdw>
                </a:effectLst>
              </a:rPr>
              <a:t> to Jerusalem in 11-12 Years)</a:t>
            </a:r>
          </a:p>
        </p:txBody>
      </p:sp>
      <p:sp>
        <p:nvSpPr>
          <p:cNvPr id="11" name="Content Placeholder 2"/>
          <p:cNvSpPr txBox="1">
            <a:spLocks/>
          </p:cNvSpPr>
          <p:nvPr/>
        </p:nvSpPr>
        <p:spPr>
          <a:xfrm>
            <a:off x="2819400" y="1600200"/>
            <a:ext cx="9067800" cy="5181600"/>
          </a:xfrm>
          <a:prstGeom prst="rect">
            <a:avLst/>
          </a:prstGeom>
        </p:spPr>
        <p:txBody>
          <a:bodyPr vert="horz">
            <a:normAutofit/>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24000"/>
              </a:lnSpc>
              <a:buFont typeface="Wingdings" pitchFamily="2" charset="2"/>
              <a:buChar char="§"/>
            </a:pPr>
            <a:r>
              <a:rPr lang="en-US" sz="2400" b="1" u="sng" dirty="0">
                <a:solidFill>
                  <a:srgbClr val="0070C0"/>
                </a:solidFill>
              </a:rPr>
              <a:t>Date of Event</a:t>
            </a:r>
            <a:r>
              <a:rPr lang="en-US" sz="2400" dirty="0">
                <a:solidFill>
                  <a:srgbClr val="0070C0"/>
                </a:solidFill>
              </a:rPr>
              <a:t>:  </a:t>
            </a:r>
            <a:r>
              <a:rPr lang="en-US" sz="2400" dirty="0"/>
              <a:t>On Nehemiah’s 2</a:t>
            </a:r>
            <a:r>
              <a:rPr lang="en-US" sz="2400" baseline="30000" dirty="0"/>
              <a:t>nd</a:t>
            </a:r>
            <a:r>
              <a:rPr lang="en-US" sz="2400" dirty="0"/>
              <a:t> return to Jerusalem he found</a:t>
            </a:r>
            <a:r>
              <a:rPr lang="en-US" sz="2400" b="1" dirty="0"/>
              <a:t> </a:t>
            </a:r>
            <a:r>
              <a:rPr lang="en-US" sz="2400" b="1" i="1" u="sng" dirty="0">
                <a:solidFill>
                  <a:srgbClr val="8A0045"/>
                </a:solidFill>
              </a:rPr>
              <a:t>the people had fallen back into their evil ways</a:t>
            </a:r>
            <a:r>
              <a:rPr lang="en-US" sz="2400" b="1" dirty="0">
                <a:solidFill>
                  <a:srgbClr val="8A0045"/>
                </a:solidFill>
              </a:rPr>
              <a:t> – even conducting business on Sabbath.</a:t>
            </a:r>
          </a:p>
          <a:p>
            <a:pPr>
              <a:lnSpc>
                <a:spcPct val="134000"/>
              </a:lnSpc>
              <a:buFont typeface="Wingdings" pitchFamily="2" charset="2"/>
              <a:buChar char="§"/>
            </a:pPr>
            <a:r>
              <a:rPr lang="en-US" sz="2400" dirty="0"/>
              <a:t>Non-Jews were being permitted to conduct business inside Jerusalem on the Sabbath and to keep rooms in the Temple.  </a:t>
            </a:r>
          </a:p>
          <a:p>
            <a:pPr>
              <a:lnSpc>
                <a:spcPct val="134000"/>
              </a:lnSpc>
              <a:buFont typeface="Wingdings" pitchFamily="2" charset="2"/>
              <a:buChar char="§"/>
            </a:pPr>
            <a:r>
              <a:rPr lang="en-US" sz="2400" dirty="0"/>
              <a:t>Greatly angered, he </a:t>
            </a:r>
            <a:r>
              <a:rPr lang="en-US" sz="1800" dirty="0"/>
              <a:t>[as governor]</a:t>
            </a:r>
            <a:r>
              <a:rPr lang="en-US" sz="2400" dirty="0"/>
              <a:t>,</a:t>
            </a:r>
            <a:r>
              <a:rPr lang="en-US" sz="1800" dirty="0"/>
              <a:t> </a:t>
            </a:r>
            <a:r>
              <a:rPr lang="en-US" sz="2400" dirty="0"/>
              <a:t>purified the Temple.</a:t>
            </a:r>
            <a:endParaRPr lang="en-US" sz="2400" dirty="0">
              <a:solidFill>
                <a:srgbClr val="0070C0"/>
              </a:solidFill>
            </a:endParaRPr>
          </a:p>
          <a:p>
            <a:pPr>
              <a:lnSpc>
                <a:spcPct val="134000"/>
              </a:lnSpc>
              <a:buFont typeface="Wingdings" pitchFamily="2" charset="2"/>
              <a:buChar char="§"/>
            </a:pPr>
            <a:r>
              <a:rPr lang="en-US" sz="2400" dirty="0"/>
              <a:t>Then </a:t>
            </a:r>
            <a:r>
              <a:rPr lang="en-US" sz="2400" b="1" dirty="0">
                <a:solidFill>
                  <a:srgbClr val="00B050"/>
                </a:solidFill>
              </a:rPr>
              <a:t>Nehemiah</a:t>
            </a:r>
            <a:r>
              <a:rPr lang="en-US" sz="2400" b="1" dirty="0">
                <a:solidFill>
                  <a:srgbClr val="8A0045"/>
                </a:solidFill>
              </a:rPr>
              <a:t> </a:t>
            </a:r>
            <a:r>
              <a:rPr lang="en-US" sz="2400" dirty="0"/>
              <a:t>instructed the </a:t>
            </a:r>
            <a:r>
              <a:rPr lang="en-US" sz="2400" dirty="0" err="1"/>
              <a:t>Levitical</a:t>
            </a:r>
            <a:r>
              <a:rPr lang="en-US" sz="2400" dirty="0"/>
              <a:t> </a:t>
            </a:r>
            <a:br>
              <a:rPr lang="en-US" sz="2400" dirty="0"/>
            </a:br>
            <a:r>
              <a:rPr lang="en-US" sz="2400" dirty="0"/>
              <a:t>priests to </a:t>
            </a:r>
            <a:r>
              <a:rPr lang="en-US" sz="2400" u="sng" dirty="0"/>
              <a:t>implement the observance of the</a:t>
            </a:r>
            <a:br>
              <a:rPr lang="en-US" sz="2400" u="sng" dirty="0"/>
            </a:br>
            <a:r>
              <a:rPr lang="en-US" sz="2400" b="1" u="sng" dirty="0">
                <a:solidFill>
                  <a:srgbClr val="0070C0"/>
                </a:solidFill>
              </a:rPr>
              <a:t>Laws of Moses</a:t>
            </a:r>
            <a:r>
              <a:rPr lang="en-US" sz="2400" dirty="0">
                <a:solidFill>
                  <a:srgbClr val="0070C0"/>
                </a:solidFill>
              </a:rPr>
              <a:t>.  </a:t>
            </a:r>
            <a:r>
              <a:rPr lang="en-US" sz="2400" b="1" dirty="0">
                <a:solidFill>
                  <a:srgbClr val="0070C0"/>
                </a:solidFill>
              </a:rPr>
              <a:t>Is there proof?</a:t>
            </a:r>
            <a:endParaRPr lang="en-US" sz="2000" dirty="0"/>
          </a:p>
          <a:p>
            <a:pPr marL="0" indent="0">
              <a:lnSpc>
                <a:spcPct val="134000"/>
              </a:lnSpc>
              <a:buFont typeface="Wingdings"/>
              <a:buNone/>
            </a:pPr>
            <a:endParaRPr lang="en-US" b="1" dirty="0">
              <a:solidFill>
                <a:srgbClr val="0070C0"/>
              </a:solidFill>
            </a:endParaRPr>
          </a:p>
          <a:p>
            <a:pPr marL="0" lvl="0" indent="0">
              <a:lnSpc>
                <a:spcPct val="134000"/>
              </a:lnSpc>
              <a:buNone/>
            </a:pPr>
            <a:endParaRPr lang="en-US" sz="2000" dirty="0"/>
          </a:p>
          <a:p>
            <a:pPr marL="0" indent="0">
              <a:lnSpc>
                <a:spcPct val="134000"/>
              </a:lnSpc>
              <a:buFont typeface="Wingdings"/>
              <a:buNone/>
            </a:pPr>
            <a:endParaRPr lang="en-US" dirty="0"/>
          </a:p>
        </p:txBody>
      </p:sp>
      <p:pic>
        <p:nvPicPr>
          <p:cNvPr id="9" name="Picture 2" descr="C:\Users\Rae\Desktop\prophet for circ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99" y="1842752"/>
            <a:ext cx="2226063" cy="2119647"/>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sp>
        <p:nvSpPr>
          <p:cNvPr id="10" name="Text Placeholder 7"/>
          <p:cNvSpPr txBox="1">
            <a:spLocks/>
          </p:cNvSpPr>
          <p:nvPr/>
        </p:nvSpPr>
        <p:spPr>
          <a:xfrm>
            <a:off x="482278" y="4191000"/>
            <a:ext cx="2057400" cy="2438400"/>
          </a:xfrm>
          <a:prstGeom prst="rect">
            <a:avLst/>
          </a:prstGeom>
          <a:solidFill>
            <a:schemeClr val="accent2"/>
          </a:solidFill>
          <a:scene3d>
            <a:camera prst="orthographicFront"/>
            <a:lightRig rig="threePt" dir="t"/>
          </a:scene3d>
          <a:sp3d>
            <a:bevelT w="152400" h="50800" prst="softRound"/>
          </a:sp3d>
        </p:spPr>
        <p:txBody>
          <a:bodyPr>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2100" b="1" dirty="0">
                <a:solidFill>
                  <a:srgbClr val="002060"/>
                </a:solidFill>
                <a:latin typeface="Comic Sans MS" pitchFamily="66" charset="0"/>
              </a:rPr>
              <a:t>**Nehemiah </a:t>
            </a:r>
            <a:br>
              <a:rPr lang="en-US" sz="2100" b="1" dirty="0">
                <a:solidFill>
                  <a:srgbClr val="002060"/>
                </a:solidFill>
                <a:latin typeface="Comic Sans MS" pitchFamily="66" charset="0"/>
              </a:rPr>
            </a:br>
            <a:r>
              <a:rPr lang="en-US" sz="2100" b="1" dirty="0">
                <a:solidFill>
                  <a:srgbClr val="002060"/>
                </a:solidFill>
                <a:latin typeface="Comic Sans MS" pitchFamily="66" charset="0"/>
              </a:rPr>
              <a:t>led out in another campaign for reformation and restoration!</a:t>
            </a:r>
          </a:p>
        </p:txBody>
      </p:sp>
    </p:spTree>
    <p:extLst>
      <p:ext uri="{BB962C8B-B14F-4D97-AF65-F5344CB8AC3E}">
        <p14:creationId xmlns:p14="http://schemas.microsoft.com/office/powerpoint/2010/main" val="75270523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Horizontal)">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fade">
                                      <p:cBhvr>
                                        <p:cTn id="12" dur="1250"/>
                                        <p:tgtEl>
                                          <p:spTgt spid="11">
                                            <p:txEl>
                                              <p:pRg st="3" end="3"/>
                                            </p:txEl>
                                          </p:spTgt>
                                        </p:tgtEl>
                                      </p:cBhvr>
                                    </p:animEffect>
                                    <p:anim calcmode="lin" valueType="num">
                                      <p:cBhvr>
                                        <p:cTn id="13" dur="125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14" dur="125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pPr/>
              <a:t>93</a:t>
            </a:fld>
            <a:endParaRPr lang="en-US"/>
          </a:p>
        </p:txBody>
      </p:sp>
      <p:sp>
        <p:nvSpPr>
          <p:cNvPr id="13" name="Title 1"/>
          <p:cNvSpPr txBox="1">
            <a:spLocks/>
          </p:cNvSpPr>
          <p:nvPr/>
        </p:nvSpPr>
        <p:spPr>
          <a:xfrm>
            <a:off x="685800" y="228600"/>
            <a:ext cx="11353800" cy="869950"/>
          </a:xfrm>
          <a:prstGeom prst="rect">
            <a:avLst/>
          </a:prstGeom>
        </p:spPr>
        <p:txBody>
          <a:bodyPr vert="horz"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4800" b="1" dirty="0">
                <a:ln w="11430"/>
                <a:solidFill>
                  <a:srgbClr val="0070C0"/>
                </a:solidFill>
                <a:effectLst>
                  <a:outerShdw blurRad="50800" dist="39000" dir="5460000" algn="tl">
                    <a:srgbClr val="000000">
                      <a:alpha val="38000"/>
                    </a:srgbClr>
                  </a:outerShdw>
                </a:effectLst>
              </a:rPr>
              <a:t>445-434</a:t>
            </a:r>
            <a:r>
              <a:rPr lang="en-US" sz="4300" b="1" dirty="0">
                <a:ln w="11430"/>
                <a:solidFill>
                  <a:srgbClr val="0070C0"/>
                </a:solidFill>
                <a:effectLst>
                  <a:outerShdw blurRad="50800" dist="39000" dir="5460000" algn="tl">
                    <a:srgbClr val="000000">
                      <a:alpha val="38000"/>
                    </a:srgbClr>
                  </a:outerShdw>
                </a:effectLst>
              </a:rPr>
              <a:t> BC   </a:t>
            </a:r>
            <a:r>
              <a:rPr lang="en-US" b="1" dirty="0">
                <a:ln w="11430"/>
                <a:solidFill>
                  <a:srgbClr val="00B050"/>
                </a:solidFill>
                <a:effectLst>
                  <a:outerShdw blurRad="50800" dist="39000" dir="5460000" algn="tl">
                    <a:srgbClr val="000000">
                      <a:alpha val="38000"/>
                    </a:srgbClr>
                  </a:outerShdw>
                </a:effectLst>
              </a:rPr>
              <a:t>Nehemiah’s Faithfulness</a:t>
            </a:r>
            <a:endParaRPr lang="en-US" sz="3600" b="1" dirty="0">
              <a:ln w="11430"/>
              <a:solidFill>
                <a:srgbClr val="0070C0"/>
              </a:solidFill>
              <a:effectLst>
                <a:outerShdw blurRad="50800" dist="39000" dir="5460000" algn="tl">
                  <a:srgbClr val="000000">
                    <a:alpha val="38000"/>
                  </a:srgbClr>
                </a:outerShdw>
              </a:effectLst>
            </a:endParaRPr>
          </a:p>
        </p:txBody>
      </p:sp>
      <p:sp>
        <p:nvSpPr>
          <p:cNvPr id="11" name="Content Placeholder 2"/>
          <p:cNvSpPr txBox="1">
            <a:spLocks/>
          </p:cNvSpPr>
          <p:nvPr/>
        </p:nvSpPr>
        <p:spPr>
          <a:xfrm>
            <a:off x="2971800" y="1676400"/>
            <a:ext cx="9067800" cy="5047528"/>
          </a:xfrm>
          <a:prstGeom prst="rect">
            <a:avLst/>
          </a:prstGeom>
          <a:solidFill>
            <a:schemeClr val="accent4">
              <a:lumMod val="40000"/>
              <a:lumOff val="60000"/>
              <a:alpha val="35000"/>
            </a:schemeClr>
          </a:solidFill>
          <a:ln w="57150">
            <a:solidFill>
              <a:schemeClr val="accent2">
                <a:lumMod val="50000"/>
              </a:schemeClr>
            </a:solidFill>
          </a:ln>
          <a:scene3d>
            <a:camera prst="orthographicFront"/>
            <a:lightRig rig="threePt" dir="t"/>
          </a:scene3d>
          <a:sp3d>
            <a:bevelT/>
          </a:sp3d>
        </p:spPr>
        <p:txBody>
          <a:bodyPr vert="horz">
            <a:normAutofit/>
            <a:sp3d extrusionH="57150">
              <a:bevelT w="38100" h="38100" prst="angle"/>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lvl="0" indent="0">
              <a:buNone/>
            </a:pPr>
            <a:r>
              <a:rPr lang="en-US" sz="2400" b="1" dirty="0">
                <a:solidFill>
                  <a:srgbClr val="0070C0"/>
                </a:solidFill>
              </a:rPr>
              <a:t>Nehemiah 10:33</a:t>
            </a:r>
            <a:r>
              <a:rPr lang="en-US" sz="2400" dirty="0">
                <a:solidFill>
                  <a:srgbClr val="0070C0"/>
                </a:solidFill>
              </a:rPr>
              <a:t>  </a:t>
            </a:r>
            <a:r>
              <a:rPr lang="en-US" sz="2400" dirty="0"/>
              <a:t>For the shewbread, and for the continual meat offering, and for the continual burnt offering, </a:t>
            </a:r>
            <a:br>
              <a:rPr lang="en-US" sz="2400" dirty="0"/>
            </a:br>
            <a:r>
              <a:rPr lang="en-US" sz="2400" dirty="0"/>
              <a:t>of the </a:t>
            </a:r>
            <a:r>
              <a:rPr lang="en-US" sz="2400" b="1" u="sng" dirty="0">
                <a:solidFill>
                  <a:srgbClr val="0070C0"/>
                </a:solidFill>
              </a:rPr>
              <a:t>sabbaths</a:t>
            </a:r>
            <a:r>
              <a:rPr lang="en-US" sz="2400" dirty="0">
                <a:solidFill>
                  <a:srgbClr val="0070C0"/>
                </a:solidFill>
              </a:rPr>
              <a:t>,</a:t>
            </a:r>
            <a:r>
              <a:rPr lang="en-US" sz="2400" dirty="0"/>
              <a:t> of the </a:t>
            </a:r>
            <a:r>
              <a:rPr lang="en-US" sz="2400" b="1" dirty="0">
                <a:solidFill>
                  <a:srgbClr val="0070C0"/>
                </a:solidFill>
                <a:effectLst>
                  <a:outerShdw blurRad="69850" dist="43180" dir="5400000" sx="0" sy="0">
                    <a:srgbClr val="000000">
                      <a:alpha val="65000"/>
                    </a:srgbClr>
                  </a:outerShdw>
                </a:effectLst>
              </a:rPr>
              <a:t>new</a:t>
            </a:r>
            <a:r>
              <a:rPr lang="en-US" sz="2400" b="1" dirty="0">
                <a:solidFill>
                  <a:srgbClr val="FF0000"/>
                </a:solidFill>
                <a:effectLst>
                  <a:outerShdw blurRad="69850" dist="43180" dir="5400000" sx="0" sy="0">
                    <a:srgbClr val="000000">
                      <a:alpha val="65000"/>
                    </a:srgbClr>
                  </a:outerShdw>
                </a:effectLst>
              </a:rPr>
              <a:t> </a:t>
            </a:r>
            <a:r>
              <a:rPr lang="en-US" sz="1400" b="1" strike="sngStrike" dirty="0">
                <a:solidFill>
                  <a:srgbClr val="FF0000"/>
                </a:solidFill>
              </a:rPr>
              <a:t>MOONS</a:t>
            </a:r>
            <a:r>
              <a:rPr lang="en-US" sz="2400" b="1" dirty="0">
                <a:solidFill>
                  <a:srgbClr val="FF0000"/>
                </a:solidFill>
                <a:effectLst>
                  <a:outerShdw blurRad="69850" dist="43180" dir="5400000" sx="0" sy="0">
                    <a:srgbClr val="000000">
                      <a:alpha val="65000"/>
                    </a:srgbClr>
                  </a:outerShdw>
                </a:effectLst>
              </a:rPr>
              <a:t> </a:t>
            </a:r>
            <a:r>
              <a:rPr lang="en-US" sz="2400" b="1" dirty="0">
                <a:solidFill>
                  <a:srgbClr val="0070C0"/>
                </a:solidFill>
                <a:effectLst>
                  <a:outerShdw blurRad="69850" dist="43180" dir="5400000" sx="0" sy="0">
                    <a:srgbClr val="000000">
                      <a:alpha val="65000"/>
                    </a:srgbClr>
                  </a:outerShdw>
                </a:effectLst>
              </a:rPr>
              <a:t>months</a:t>
            </a:r>
            <a:r>
              <a:rPr lang="en-US" sz="2400" b="1" dirty="0">
                <a:solidFill>
                  <a:srgbClr val="FF0000"/>
                </a:solidFill>
                <a:effectLst>
                  <a:outerShdw blurRad="69850" dist="43180" dir="5400000" sx="0" sy="0">
                    <a:srgbClr val="000000">
                      <a:alpha val="65000"/>
                    </a:srgbClr>
                  </a:outerShdw>
                </a:effectLst>
              </a:rPr>
              <a:t> </a:t>
            </a:r>
            <a:r>
              <a:rPr lang="en-US" sz="2000" b="1" dirty="0">
                <a:ln w="1905"/>
                <a:solidFill>
                  <a:srgbClr val="8E002F"/>
                </a:solidFill>
                <a:effectLst>
                  <a:innerShdw blurRad="69850" dist="43180" dir="5400000">
                    <a:srgbClr val="000000">
                      <a:alpha val="65000"/>
                    </a:srgbClr>
                  </a:innerShdw>
                </a:effectLst>
              </a:rPr>
              <a:t>[H2320 &lt;</a:t>
            </a:r>
            <a:r>
              <a:rPr lang="en-US" sz="2000" b="1" dirty="0" err="1">
                <a:ln w="1905"/>
                <a:solidFill>
                  <a:srgbClr val="8E002F"/>
                </a:solidFill>
                <a:effectLst>
                  <a:innerShdw blurRad="69850" dist="43180" dir="5400000">
                    <a:srgbClr val="000000">
                      <a:alpha val="65000"/>
                    </a:srgbClr>
                  </a:innerShdw>
                </a:effectLst>
              </a:rPr>
              <a:t>chodesh</a:t>
            </a:r>
            <a:r>
              <a:rPr lang="en-US" sz="2000" b="1" dirty="0">
                <a:ln w="1905"/>
                <a:solidFill>
                  <a:srgbClr val="8E002F"/>
                </a:solidFill>
                <a:effectLst>
                  <a:innerShdw blurRad="69850" dist="43180" dir="5400000">
                    <a:srgbClr val="000000">
                      <a:alpha val="65000"/>
                    </a:srgbClr>
                  </a:innerShdw>
                </a:effectLst>
              </a:rPr>
              <a:t>&gt;], </a:t>
            </a:r>
            <a:r>
              <a:rPr lang="en-US" sz="2400" dirty="0"/>
              <a:t>for </a:t>
            </a:r>
            <a:r>
              <a:rPr lang="en-US" sz="2400" u="sng" dirty="0">
                <a:solidFill>
                  <a:srgbClr val="006600"/>
                </a:solidFill>
              </a:rPr>
              <a:t>the set </a:t>
            </a:r>
            <a:r>
              <a:rPr lang="en-US" sz="2400" b="1" u="sng" dirty="0">
                <a:solidFill>
                  <a:srgbClr val="006600"/>
                </a:solidFill>
              </a:rPr>
              <a:t>feasts</a:t>
            </a:r>
            <a:r>
              <a:rPr lang="en-US" sz="2400" dirty="0">
                <a:solidFill>
                  <a:srgbClr val="006600"/>
                </a:solidFill>
              </a:rPr>
              <a:t>, </a:t>
            </a:r>
            <a:r>
              <a:rPr lang="en-US" sz="2400" dirty="0"/>
              <a:t>and for the holy things, and for the sin offerings to make an atonement for Israel, and for all the work of the house of our Elohim.  </a:t>
            </a:r>
          </a:p>
          <a:p>
            <a:pPr>
              <a:buFont typeface="Wingdings" pitchFamily="2" charset="2"/>
              <a:buChar char="q"/>
            </a:pPr>
            <a:r>
              <a:rPr lang="en-US" sz="2400" b="1" dirty="0">
                <a:ln w="1905"/>
                <a:solidFill>
                  <a:srgbClr val="8E002F"/>
                </a:solidFill>
                <a:effectLst>
                  <a:innerShdw blurRad="69850" dist="43180" dir="5400000">
                    <a:srgbClr val="000000">
                      <a:alpha val="65000"/>
                    </a:srgbClr>
                  </a:innerShdw>
                </a:effectLst>
              </a:rPr>
              <a:t>[H2320 &lt;</a:t>
            </a:r>
            <a:r>
              <a:rPr lang="en-US" sz="2400" b="1" dirty="0" err="1">
                <a:ln w="1905"/>
                <a:solidFill>
                  <a:srgbClr val="8E002F"/>
                </a:solidFill>
                <a:effectLst>
                  <a:innerShdw blurRad="69850" dist="43180" dir="5400000">
                    <a:srgbClr val="000000">
                      <a:alpha val="65000"/>
                    </a:srgbClr>
                  </a:innerShdw>
                </a:effectLst>
              </a:rPr>
              <a:t>chodesh</a:t>
            </a:r>
            <a:r>
              <a:rPr lang="en-US" sz="2400" b="1" dirty="0">
                <a:ln w="1905"/>
                <a:solidFill>
                  <a:srgbClr val="8E002F"/>
                </a:solidFill>
                <a:effectLst>
                  <a:innerShdw blurRad="69850" dist="43180" dir="5400000">
                    <a:srgbClr val="000000">
                      <a:alpha val="65000"/>
                    </a:srgbClr>
                  </a:innerShdw>
                </a:effectLst>
              </a:rPr>
              <a:t>&gt;] </a:t>
            </a:r>
            <a:r>
              <a:rPr lang="en-US" sz="2400" dirty="0"/>
              <a:t>must be translated as </a:t>
            </a:r>
            <a:r>
              <a:rPr lang="en-US" sz="2400" b="1" dirty="0">
                <a:solidFill>
                  <a:srgbClr val="0070C0"/>
                </a:solidFill>
              </a:rPr>
              <a:t>new months.</a:t>
            </a:r>
          </a:p>
          <a:p>
            <a:pPr>
              <a:buFont typeface="Wingdings" pitchFamily="2" charset="2"/>
              <a:buChar char="§"/>
            </a:pPr>
            <a:r>
              <a:rPr lang="en-US" sz="2400" b="1" dirty="0">
                <a:ln w="1905"/>
                <a:solidFill>
                  <a:srgbClr val="8E002F"/>
                </a:solidFill>
                <a:effectLst>
                  <a:innerShdw blurRad="69850" dist="43180" dir="5400000">
                    <a:srgbClr val="000000">
                      <a:alpha val="65000"/>
                    </a:srgbClr>
                  </a:innerShdw>
                </a:effectLst>
              </a:rPr>
              <a:t>Reminder:  </a:t>
            </a:r>
            <a:r>
              <a:rPr lang="en-US" sz="2400" dirty="0"/>
              <a:t>Moses’ Laws do not say anything about observing the </a:t>
            </a:r>
            <a:r>
              <a:rPr lang="en-US" sz="2400" b="1" dirty="0">
                <a:solidFill>
                  <a:srgbClr val="FF0000"/>
                </a:solidFill>
                <a:effectLst>
                  <a:outerShdw blurRad="69850" dist="43180" dir="5400000" sx="0" sy="0">
                    <a:srgbClr val="000000">
                      <a:alpha val="65000"/>
                    </a:srgbClr>
                  </a:outerShdw>
                </a:effectLst>
              </a:rPr>
              <a:t>“new moon </a:t>
            </a:r>
            <a:r>
              <a:rPr lang="en-US" sz="2000" b="1" dirty="0">
                <a:solidFill>
                  <a:srgbClr val="FF0000"/>
                </a:solidFill>
                <a:effectLst>
                  <a:outerShdw blurRad="69850" dist="43180" dir="5400000" sx="0" sy="0">
                    <a:srgbClr val="000000">
                      <a:alpha val="65000"/>
                    </a:srgbClr>
                  </a:outerShdw>
                </a:effectLst>
              </a:rPr>
              <a:t>[&lt;</a:t>
            </a:r>
            <a:r>
              <a:rPr lang="en-US" sz="2000" b="1" dirty="0" err="1">
                <a:solidFill>
                  <a:srgbClr val="FF0000"/>
                </a:solidFill>
                <a:effectLst>
                  <a:outerShdw blurRad="69850" dist="43180" dir="5400000" sx="0" sy="0">
                    <a:srgbClr val="000000">
                      <a:alpha val="65000"/>
                    </a:srgbClr>
                  </a:outerShdw>
                </a:effectLst>
              </a:rPr>
              <a:t>yareach</a:t>
            </a:r>
            <a:r>
              <a:rPr lang="en-US" sz="2000" b="1" dirty="0">
                <a:solidFill>
                  <a:srgbClr val="FF0000"/>
                </a:solidFill>
                <a:effectLst>
                  <a:outerShdw blurRad="69850" dist="43180" dir="5400000" sx="0" sy="0">
                    <a:srgbClr val="000000">
                      <a:alpha val="65000"/>
                    </a:srgbClr>
                  </a:outerShdw>
                </a:effectLst>
              </a:rPr>
              <a:t>&gt; H3394]</a:t>
            </a:r>
            <a:r>
              <a:rPr lang="en-US" sz="2400" dirty="0">
                <a:solidFill>
                  <a:srgbClr val="FF0000"/>
                </a:solidFill>
                <a:effectLst>
                  <a:outerShdw blurRad="69850" dist="43180" dir="5400000" sx="0" sy="0">
                    <a:srgbClr val="000000">
                      <a:alpha val="65000"/>
                    </a:srgbClr>
                  </a:outerShdw>
                </a:effectLst>
              </a:rPr>
              <a:t>.</a:t>
            </a:r>
            <a:r>
              <a:rPr lang="en-US" sz="2400" b="1" dirty="0">
                <a:solidFill>
                  <a:srgbClr val="FF0000"/>
                </a:solidFill>
                <a:effectLst>
                  <a:outerShdw blurRad="69850" dist="43180" dir="5400000" sx="0" sy="0">
                    <a:srgbClr val="000000">
                      <a:alpha val="65000"/>
                    </a:srgbClr>
                  </a:outerShdw>
                </a:effectLst>
              </a:rPr>
              <a:t>”  </a:t>
            </a:r>
          </a:p>
          <a:p>
            <a:pPr>
              <a:buFont typeface="Wingdings" pitchFamily="2" charset="2"/>
              <a:buChar char="§"/>
            </a:pPr>
            <a:r>
              <a:rPr lang="en-US" sz="2400" b="1" dirty="0">
                <a:solidFill>
                  <a:srgbClr val="0070C0"/>
                </a:solidFill>
              </a:rPr>
              <a:t>Nehemiah taught the people the same laws as Ezra did.</a:t>
            </a:r>
          </a:p>
          <a:p>
            <a:pPr>
              <a:buFont typeface="Wingdings" pitchFamily="2" charset="2"/>
              <a:buChar char="§"/>
            </a:pPr>
            <a:r>
              <a:rPr lang="en-US" sz="2400" b="1" dirty="0">
                <a:solidFill>
                  <a:srgbClr val="006600"/>
                </a:solidFill>
              </a:rPr>
              <a:t>This was another reminder so the people would not repeat their backsliding patterns.  How long did it last?</a:t>
            </a:r>
            <a:endParaRPr lang="en-US" sz="2400" b="1" dirty="0">
              <a:solidFill>
                <a:srgbClr val="0070C0"/>
              </a:solidFill>
            </a:endParaRPr>
          </a:p>
          <a:p>
            <a:pPr marL="0" indent="0">
              <a:lnSpc>
                <a:spcPct val="134000"/>
              </a:lnSpc>
              <a:buNone/>
            </a:pPr>
            <a:endParaRPr lang="en-US" sz="2300" dirty="0"/>
          </a:p>
          <a:p>
            <a:pPr marL="0" indent="0">
              <a:lnSpc>
                <a:spcPct val="134000"/>
              </a:lnSpc>
              <a:buFont typeface="Wingdings"/>
              <a:buNone/>
            </a:pPr>
            <a:endParaRPr lang="en-US" b="1" dirty="0">
              <a:solidFill>
                <a:srgbClr val="0070C0"/>
              </a:solidFill>
            </a:endParaRPr>
          </a:p>
          <a:p>
            <a:pPr marL="0" lvl="0" indent="0">
              <a:lnSpc>
                <a:spcPct val="134000"/>
              </a:lnSpc>
              <a:buNone/>
            </a:pPr>
            <a:endParaRPr lang="en-US" sz="2000" dirty="0"/>
          </a:p>
          <a:p>
            <a:pPr marL="0" indent="0">
              <a:lnSpc>
                <a:spcPct val="134000"/>
              </a:lnSpc>
              <a:buFont typeface="Wingdings"/>
              <a:buNone/>
            </a:pPr>
            <a:endParaRPr lang="en-US" dirty="0"/>
          </a:p>
        </p:txBody>
      </p:sp>
      <p:pic>
        <p:nvPicPr>
          <p:cNvPr id="9" name="Picture 2" descr="C:\Users\Rae\Desktop\prophet for circ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550" y="1752600"/>
            <a:ext cx="1905961" cy="1814847"/>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sp>
        <p:nvSpPr>
          <p:cNvPr id="10" name="Text Placeholder 7"/>
          <p:cNvSpPr txBox="1">
            <a:spLocks/>
          </p:cNvSpPr>
          <p:nvPr/>
        </p:nvSpPr>
        <p:spPr>
          <a:xfrm>
            <a:off x="459128" y="3763246"/>
            <a:ext cx="2161572" cy="2891231"/>
          </a:xfrm>
          <a:prstGeom prst="rect">
            <a:avLst/>
          </a:prstGeom>
          <a:solidFill>
            <a:schemeClr val="accent2"/>
          </a:solidFill>
          <a:scene3d>
            <a:camera prst="orthographicFront"/>
            <a:lightRig rig="threePt" dir="t"/>
          </a:scene3d>
          <a:sp3d>
            <a:bevelT w="152400" h="50800" prst="softRound"/>
          </a:sp3d>
        </p:spPr>
        <p:txBody>
          <a:bodyPr>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2000" b="1" dirty="0">
                <a:solidFill>
                  <a:srgbClr val="002060"/>
                </a:solidFill>
                <a:latin typeface="Comic Sans MS" pitchFamily="66" charset="0"/>
              </a:rPr>
              <a:t>Nehemiah’s efforts are the final witness </a:t>
            </a:r>
            <a:br>
              <a:rPr lang="en-US" sz="2000" b="1" dirty="0">
                <a:solidFill>
                  <a:srgbClr val="002060"/>
                </a:solidFill>
                <a:latin typeface="Comic Sans MS" pitchFamily="66" charset="0"/>
              </a:rPr>
            </a:br>
            <a:r>
              <a:rPr lang="en-US" sz="2000" b="1" dirty="0">
                <a:solidFill>
                  <a:srgbClr val="002060"/>
                </a:solidFill>
                <a:latin typeface="Comic Sans MS" pitchFamily="66" charset="0"/>
              </a:rPr>
              <a:t>in the </a:t>
            </a:r>
            <a:br>
              <a:rPr lang="en-US" sz="2000" b="1" dirty="0">
                <a:solidFill>
                  <a:srgbClr val="002060"/>
                </a:solidFill>
                <a:latin typeface="Comic Sans MS" pitchFamily="66" charset="0"/>
              </a:rPr>
            </a:br>
            <a:r>
              <a:rPr lang="en-US" sz="2000" b="1" dirty="0">
                <a:solidFill>
                  <a:srgbClr val="002060"/>
                </a:solidFill>
                <a:latin typeface="Comic Sans MS" pitchFamily="66" charset="0"/>
              </a:rPr>
              <a:t>Old Testament </a:t>
            </a:r>
            <a:br>
              <a:rPr lang="en-US" sz="2000" b="1" dirty="0">
                <a:solidFill>
                  <a:srgbClr val="002060"/>
                </a:solidFill>
                <a:latin typeface="Comic Sans MS" pitchFamily="66" charset="0"/>
              </a:rPr>
            </a:br>
            <a:r>
              <a:rPr lang="en-US" sz="2000" b="1" dirty="0">
                <a:solidFill>
                  <a:srgbClr val="002060"/>
                </a:solidFill>
                <a:latin typeface="Comic Sans MS" pitchFamily="66" charset="0"/>
              </a:rPr>
              <a:t>for observing the Covenant Worship Statutes.</a:t>
            </a:r>
          </a:p>
        </p:txBody>
      </p:sp>
    </p:spTree>
    <p:extLst>
      <p:ext uri="{BB962C8B-B14F-4D97-AF65-F5344CB8AC3E}">
        <p14:creationId xmlns:p14="http://schemas.microsoft.com/office/powerpoint/2010/main" val="54236972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75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Horizontal)">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1000"/>
                                        <p:tgtEl>
                                          <p:spTgt spid="11">
                                            <p:txEl>
                                              <p:pRg st="2" end="2"/>
                                            </p:txEl>
                                          </p:spTgt>
                                        </p:tgtEl>
                                      </p:cBhvr>
                                    </p:animEffect>
                                    <p:anim calcmode="lin" valueType="num">
                                      <p:cBhvr>
                                        <p:cTn id="13"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1000"/>
                                        <p:tgtEl>
                                          <p:spTgt spid="11">
                                            <p:txEl>
                                              <p:pRg st="3" end="3"/>
                                            </p:txEl>
                                          </p:spTgt>
                                        </p:tgtEl>
                                      </p:cBhvr>
                                    </p:animEffect>
                                    <p:anim calcmode="lin" valueType="num">
                                      <p:cBhvr>
                                        <p:cTn id="20"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xEl>
                                              <p:pRg st="4" end="4"/>
                                            </p:txEl>
                                          </p:spTgt>
                                        </p:tgtEl>
                                        <p:attrNameLst>
                                          <p:attrName>style.visibility</p:attrName>
                                        </p:attrNameLst>
                                      </p:cBhvr>
                                      <p:to>
                                        <p:strVal val="visible"/>
                                      </p:to>
                                    </p:set>
                                    <p:animEffect transition="in" filter="fade">
                                      <p:cBhvr>
                                        <p:cTn id="26" dur="1000"/>
                                        <p:tgtEl>
                                          <p:spTgt spid="11">
                                            <p:txEl>
                                              <p:pRg st="4" end="4"/>
                                            </p:txEl>
                                          </p:spTgt>
                                        </p:tgtEl>
                                      </p:cBhvr>
                                    </p:animEffect>
                                    <p:anim calcmode="lin" valueType="num">
                                      <p:cBhvr>
                                        <p:cTn id="27"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405289" y="6402021"/>
            <a:ext cx="711200" cy="381000"/>
          </a:xfrm>
        </p:spPr>
        <p:txBody>
          <a:bodyPr/>
          <a:lstStyle/>
          <a:p>
            <a:fld id="{AA4C6552-42F6-43F2-A3FB-E92E8C09004E}" type="slidenum">
              <a:rPr lang="en-US" smtClean="0">
                <a:solidFill>
                  <a:schemeClr val="tx1"/>
                </a:solidFill>
              </a:rPr>
              <a:t>94</a:t>
            </a:fld>
            <a:endParaRPr lang="en-US" dirty="0">
              <a:solidFill>
                <a:schemeClr val="tx1"/>
              </a:solidFill>
            </a:endParaRPr>
          </a:p>
        </p:txBody>
      </p:sp>
      <p:pic>
        <p:nvPicPr>
          <p:cNvPr id="8" name="Picture 7" descr="C:\Users\Rae\Desktop\isaiah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497273" y="983920"/>
            <a:ext cx="1525929" cy="1629204"/>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9" name="Picture 2" descr="C:\Users\Rae\Desktop\prophet for circl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235320" y="53679"/>
            <a:ext cx="1385710" cy="156319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10" name="Picture 9" descr="C:\Users\Rae\Desktop\displayFile ed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982200" y="4191771"/>
            <a:ext cx="1753564" cy="1962169"/>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11" name="Picture 2" descr="F:\Moon-Month Study July 2016\Moon Art for PPT\hezekiah edi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363675" y="4726935"/>
            <a:ext cx="1600200" cy="2056086"/>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2" name="Picture 3" descr="C:\Users\Rae\Desktop\1386785594e15ba-1 edi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559949" y="4816244"/>
            <a:ext cx="1745850" cy="1992389"/>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13" name="Picture 3" descr="C:\Users\Rae\Desktop\amos edit 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3233752" y="4800600"/>
            <a:ext cx="1654250" cy="2001101"/>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4" name="Picture 5" descr="C:\Users\Rae\Desktop\hosea edit 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4923100" y="4800600"/>
            <a:ext cx="1580824" cy="1988113"/>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5" name="Picture 4" descr="F:\Moon-Month Study July 2016\Moon Art for PPT\prophets\king david flipped edit 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1577054"/>
            <a:ext cx="1354915" cy="1775746"/>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6" name="Picture 3" descr="F:\Moon-Month Study July 2016\Moon Art for PPT\prophets\king solomon 2 edit.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3335049"/>
            <a:ext cx="1337555" cy="167640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7" name="Picture 3" descr="F:\Moon-Month Study July 2016\Moon Art for PPT\prophets\david jonathan maybe 3 edit.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759266" y="863275"/>
            <a:ext cx="1921484" cy="1029689"/>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8" name="Picture 2" descr="F:\Moon-Month Study July 2016\Moon Art for PPT\prophets\king saul edit.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7659" y="22388"/>
            <a:ext cx="1745365" cy="160020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9" name="Picture 2" descr="C:\Users\Rae\Desktop\shunammite woman 3 edit.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4662" y="5011449"/>
            <a:ext cx="2559090" cy="1415254"/>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133600" y="152400"/>
            <a:ext cx="1883209" cy="646331"/>
          </a:xfrm>
          <a:prstGeom prst="rect">
            <a:avLst/>
          </a:prstGeom>
          <a:noFill/>
        </p:spPr>
        <p:txBody>
          <a:bodyPr wrap="square" rtlCol="0">
            <a:spAutoFit/>
            <a:scene3d>
              <a:camera prst="orthographicFront"/>
              <a:lightRig rig="threePt" dir="t"/>
            </a:scene3d>
            <a:sp3d extrusionH="57150">
              <a:bevelT w="38100" h="38100"/>
            </a:sp3d>
          </a:bodyPr>
          <a:lstStyle/>
          <a:p>
            <a:r>
              <a:rPr lang="en-US" b="1" dirty="0">
                <a:solidFill>
                  <a:srgbClr val="7030A0"/>
                </a:solidFill>
                <a:latin typeface="Comic Sans MS" pitchFamily="66" charset="0"/>
              </a:rPr>
              <a:t>King Saul </a:t>
            </a:r>
            <a:r>
              <a:rPr lang="en-US" dirty="0">
                <a:solidFill>
                  <a:schemeClr val="tx1">
                    <a:lumMod val="75000"/>
                    <a:lumOff val="25000"/>
                  </a:schemeClr>
                </a:solidFill>
                <a:latin typeface="Comic Sans MS" pitchFamily="66" charset="0"/>
              </a:rPr>
              <a:t>Jonathan/David</a:t>
            </a:r>
          </a:p>
        </p:txBody>
      </p:sp>
      <p:sp>
        <p:nvSpPr>
          <p:cNvPr id="21" name="TextBox 20"/>
          <p:cNvSpPr txBox="1"/>
          <p:nvPr/>
        </p:nvSpPr>
        <p:spPr>
          <a:xfrm>
            <a:off x="1545590" y="2289958"/>
            <a:ext cx="1883209" cy="369332"/>
          </a:xfrm>
          <a:prstGeom prst="rect">
            <a:avLst/>
          </a:prstGeom>
          <a:noFill/>
        </p:spPr>
        <p:txBody>
          <a:bodyPr wrap="square" rtlCol="0">
            <a:spAutoFit/>
            <a:scene3d>
              <a:camera prst="orthographicFront"/>
              <a:lightRig rig="threePt" dir="t"/>
            </a:scene3d>
            <a:sp3d extrusionH="57150">
              <a:bevelT w="38100" h="38100"/>
            </a:sp3d>
          </a:bodyPr>
          <a:lstStyle/>
          <a:p>
            <a:r>
              <a:rPr lang="en-US" b="1" dirty="0">
                <a:solidFill>
                  <a:srgbClr val="7030A0"/>
                </a:solidFill>
                <a:latin typeface="Comic Sans MS" pitchFamily="66" charset="0"/>
              </a:rPr>
              <a:t>King David</a:t>
            </a:r>
          </a:p>
        </p:txBody>
      </p:sp>
      <p:sp>
        <p:nvSpPr>
          <p:cNvPr id="22" name="TextBox 21"/>
          <p:cNvSpPr txBox="1"/>
          <p:nvPr/>
        </p:nvSpPr>
        <p:spPr>
          <a:xfrm>
            <a:off x="8542526" y="4091862"/>
            <a:ext cx="1287274"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7030A0"/>
                </a:solidFill>
                <a:latin typeface="Comic Sans MS" pitchFamily="66" charset="0"/>
              </a:rPr>
              <a:t>King </a:t>
            </a:r>
            <a:br>
              <a:rPr lang="en-US" b="1" dirty="0">
                <a:solidFill>
                  <a:srgbClr val="7030A0"/>
                </a:solidFill>
                <a:latin typeface="Comic Sans MS" pitchFamily="66" charset="0"/>
              </a:rPr>
            </a:br>
            <a:r>
              <a:rPr lang="en-US" b="1" dirty="0">
                <a:solidFill>
                  <a:srgbClr val="7030A0"/>
                </a:solidFill>
                <a:latin typeface="Comic Sans MS" pitchFamily="66" charset="0"/>
              </a:rPr>
              <a:t>Hezekiah</a:t>
            </a:r>
          </a:p>
        </p:txBody>
      </p:sp>
      <p:sp>
        <p:nvSpPr>
          <p:cNvPr id="23" name="TextBox 22"/>
          <p:cNvSpPr txBox="1"/>
          <p:nvPr/>
        </p:nvSpPr>
        <p:spPr>
          <a:xfrm>
            <a:off x="1850390" y="3605200"/>
            <a:ext cx="1087833"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7030A0"/>
                </a:solidFill>
                <a:latin typeface="Comic Sans MS" pitchFamily="66" charset="0"/>
              </a:rPr>
              <a:t>King </a:t>
            </a:r>
            <a:br>
              <a:rPr lang="en-US" b="1" dirty="0">
                <a:solidFill>
                  <a:srgbClr val="7030A0"/>
                </a:solidFill>
                <a:latin typeface="Comic Sans MS" pitchFamily="66" charset="0"/>
              </a:rPr>
            </a:br>
            <a:r>
              <a:rPr lang="en-US" b="1" dirty="0">
                <a:solidFill>
                  <a:srgbClr val="7030A0"/>
                </a:solidFill>
                <a:latin typeface="Comic Sans MS" pitchFamily="66" charset="0"/>
              </a:rPr>
              <a:t>Solomon</a:t>
            </a:r>
          </a:p>
        </p:txBody>
      </p:sp>
      <p:sp>
        <p:nvSpPr>
          <p:cNvPr id="24" name="TextBox 23"/>
          <p:cNvSpPr txBox="1"/>
          <p:nvPr/>
        </p:nvSpPr>
        <p:spPr>
          <a:xfrm>
            <a:off x="1913578" y="4663337"/>
            <a:ext cx="1024645" cy="369332"/>
          </a:xfrm>
          <a:prstGeom prst="rect">
            <a:avLst/>
          </a:prstGeom>
          <a:noFill/>
        </p:spPr>
        <p:txBody>
          <a:bodyPr wrap="square" rtlCol="0">
            <a:spAutoFit/>
            <a:scene3d>
              <a:camera prst="orthographicFront"/>
              <a:lightRig rig="threePt" dir="t"/>
            </a:scene3d>
            <a:sp3d extrusionH="57150">
              <a:bevelT w="38100" h="38100"/>
            </a:sp3d>
          </a:bodyPr>
          <a:lstStyle/>
          <a:p>
            <a:r>
              <a:rPr lang="en-US" b="1" dirty="0">
                <a:solidFill>
                  <a:srgbClr val="0070C0"/>
                </a:solidFill>
                <a:latin typeface="Comic Sans MS" pitchFamily="66" charset="0"/>
              </a:rPr>
              <a:t>Elisha</a:t>
            </a:r>
          </a:p>
        </p:txBody>
      </p:sp>
      <p:sp>
        <p:nvSpPr>
          <p:cNvPr id="25" name="TextBox 24"/>
          <p:cNvSpPr txBox="1"/>
          <p:nvPr/>
        </p:nvSpPr>
        <p:spPr>
          <a:xfrm>
            <a:off x="9601200" y="3952147"/>
            <a:ext cx="1024645"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0070C0"/>
                </a:solidFill>
                <a:latin typeface="Comic Sans MS" pitchFamily="66" charset="0"/>
              </a:rPr>
              <a:t>Ezekiel </a:t>
            </a:r>
          </a:p>
        </p:txBody>
      </p:sp>
      <p:sp>
        <p:nvSpPr>
          <p:cNvPr id="26" name="TextBox 25"/>
          <p:cNvSpPr txBox="1"/>
          <p:nvPr/>
        </p:nvSpPr>
        <p:spPr>
          <a:xfrm>
            <a:off x="6920551" y="4410205"/>
            <a:ext cx="1024645"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0070C0"/>
                </a:solidFill>
                <a:latin typeface="Comic Sans MS" pitchFamily="66" charset="0"/>
              </a:rPr>
              <a:t>Isaiah </a:t>
            </a:r>
          </a:p>
        </p:txBody>
      </p:sp>
      <p:sp>
        <p:nvSpPr>
          <p:cNvPr id="27" name="TextBox 26"/>
          <p:cNvSpPr txBox="1"/>
          <p:nvPr/>
        </p:nvSpPr>
        <p:spPr>
          <a:xfrm>
            <a:off x="5201189" y="4408376"/>
            <a:ext cx="1024645"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0070C0"/>
                </a:solidFill>
                <a:latin typeface="Comic Sans MS" pitchFamily="66" charset="0"/>
              </a:rPr>
              <a:t>Hosea </a:t>
            </a:r>
          </a:p>
        </p:txBody>
      </p:sp>
      <p:sp>
        <p:nvSpPr>
          <p:cNvPr id="28" name="TextBox 27"/>
          <p:cNvSpPr txBox="1"/>
          <p:nvPr/>
        </p:nvSpPr>
        <p:spPr>
          <a:xfrm>
            <a:off x="3534386" y="4410205"/>
            <a:ext cx="1024645"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0070C0"/>
                </a:solidFill>
                <a:latin typeface="Comic Sans MS" pitchFamily="66" charset="0"/>
              </a:rPr>
              <a:t>Amos </a:t>
            </a:r>
          </a:p>
        </p:txBody>
      </p:sp>
      <p:sp>
        <p:nvSpPr>
          <p:cNvPr id="29" name="TextBox 28"/>
          <p:cNvSpPr txBox="1"/>
          <p:nvPr/>
        </p:nvSpPr>
        <p:spPr>
          <a:xfrm>
            <a:off x="10555712" y="58125"/>
            <a:ext cx="1518399"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00B050"/>
                </a:solidFill>
                <a:latin typeface="Comic Sans MS" pitchFamily="66" charset="0"/>
              </a:rPr>
              <a:t>Nehemiah</a:t>
            </a:r>
            <a:r>
              <a:rPr lang="en-US" b="1" dirty="0">
                <a:solidFill>
                  <a:srgbClr val="0070C0"/>
                </a:solidFill>
                <a:latin typeface="Comic Sans MS" pitchFamily="66" charset="0"/>
              </a:rPr>
              <a:t> </a:t>
            </a:r>
          </a:p>
        </p:txBody>
      </p:sp>
      <p:sp>
        <p:nvSpPr>
          <p:cNvPr id="30" name="TextBox 29"/>
          <p:cNvSpPr txBox="1"/>
          <p:nvPr/>
        </p:nvSpPr>
        <p:spPr>
          <a:xfrm>
            <a:off x="9267276" y="3212068"/>
            <a:ext cx="1518399"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err="1">
                <a:solidFill>
                  <a:srgbClr val="00B050"/>
                </a:solidFill>
                <a:latin typeface="Comic Sans MS" pitchFamily="66" charset="0"/>
              </a:rPr>
              <a:t>Zerubbabel</a:t>
            </a:r>
            <a:r>
              <a:rPr lang="en-US" b="1" dirty="0">
                <a:solidFill>
                  <a:srgbClr val="00B050"/>
                </a:solidFill>
                <a:latin typeface="Comic Sans MS" pitchFamily="66" charset="0"/>
              </a:rPr>
              <a:t> </a:t>
            </a:r>
            <a:endParaRPr lang="en-US" b="1" dirty="0">
              <a:solidFill>
                <a:srgbClr val="0070C0"/>
              </a:solidFill>
              <a:latin typeface="Comic Sans MS" pitchFamily="66" charset="0"/>
            </a:endParaRPr>
          </a:p>
        </p:txBody>
      </p:sp>
      <p:sp>
        <p:nvSpPr>
          <p:cNvPr id="31" name="TextBox 30"/>
          <p:cNvSpPr txBox="1"/>
          <p:nvPr/>
        </p:nvSpPr>
        <p:spPr>
          <a:xfrm>
            <a:off x="9738073" y="1929446"/>
            <a:ext cx="759200"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00B050"/>
                </a:solidFill>
                <a:latin typeface="Comic Sans MS" pitchFamily="66" charset="0"/>
              </a:rPr>
              <a:t>Ezra </a:t>
            </a:r>
            <a:endParaRPr lang="en-US" b="1" dirty="0">
              <a:solidFill>
                <a:srgbClr val="0070C0"/>
              </a:solidFill>
              <a:latin typeface="Comic Sans MS" pitchFamily="66" charset="0"/>
            </a:endParaRPr>
          </a:p>
        </p:txBody>
      </p:sp>
      <p:pic>
        <p:nvPicPr>
          <p:cNvPr id="32" name="Picture 31"/>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0747575" y="2659290"/>
            <a:ext cx="1326536" cy="1561303"/>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33" name="Title 4"/>
          <p:cNvSpPr txBox="1">
            <a:spLocks/>
          </p:cNvSpPr>
          <p:nvPr/>
        </p:nvSpPr>
        <p:spPr>
          <a:xfrm>
            <a:off x="3617753" y="0"/>
            <a:ext cx="5589415"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3600" b="1" dirty="0">
                <a:ln w="11430"/>
                <a:solidFill>
                  <a:srgbClr val="990033"/>
                </a:solidFill>
                <a:effectLst>
                  <a:outerShdw blurRad="50800" dist="39000" dir="5460000" algn="tl">
                    <a:srgbClr val="000000">
                      <a:alpha val="38000"/>
                    </a:srgbClr>
                  </a:outerShdw>
                </a:effectLst>
              </a:rPr>
              <a:t>For 1000 years, not one of </a:t>
            </a:r>
            <a:br>
              <a:rPr lang="en-US" sz="3600" b="1" dirty="0">
                <a:ln w="11430"/>
                <a:solidFill>
                  <a:srgbClr val="990033"/>
                </a:solidFill>
                <a:effectLst>
                  <a:outerShdw blurRad="50800" dist="39000" dir="5460000" algn="tl">
                    <a:srgbClr val="000000">
                      <a:alpha val="38000"/>
                    </a:srgbClr>
                  </a:outerShdw>
                </a:effectLst>
              </a:rPr>
            </a:br>
            <a:r>
              <a:rPr lang="en-US" sz="3600" b="1" dirty="0">
                <a:ln w="11430"/>
                <a:solidFill>
                  <a:srgbClr val="990033"/>
                </a:solidFill>
                <a:effectLst>
                  <a:outerShdw blurRad="50800" dist="39000" dir="5460000" algn="tl">
                    <a:srgbClr val="000000">
                      <a:alpha val="38000"/>
                    </a:srgbClr>
                  </a:outerShdw>
                </a:effectLst>
              </a:rPr>
              <a:t>these great men of Yahuah </a:t>
            </a:r>
            <a:br>
              <a:rPr lang="en-US" sz="3600" b="1" dirty="0">
                <a:ln w="11430"/>
                <a:solidFill>
                  <a:srgbClr val="990033"/>
                </a:solidFill>
                <a:effectLst>
                  <a:outerShdw blurRad="50800" dist="39000" dir="5460000" algn="tl">
                    <a:srgbClr val="000000">
                      <a:alpha val="38000"/>
                    </a:srgbClr>
                  </a:outerShdw>
                </a:effectLst>
              </a:rPr>
            </a:br>
            <a:r>
              <a:rPr lang="en-US" sz="3600" b="1" dirty="0">
                <a:ln w="11430"/>
                <a:solidFill>
                  <a:srgbClr val="990033"/>
                </a:solidFill>
                <a:effectLst>
                  <a:outerShdw blurRad="50800" dist="39000" dir="5460000" algn="tl">
                    <a:srgbClr val="000000">
                      <a:alpha val="38000"/>
                    </a:srgbClr>
                  </a:outerShdw>
                </a:effectLst>
              </a:rPr>
              <a:t>made one single mistake.</a:t>
            </a:r>
          </a:p>
        </p:txBody>
      </p:sp>
      <p:sp>
        <p:nvSpPr>
          <p:cNvPr id="34" name="Content Placeholder 3"/>
          <p:cNvSpPr txBox="1">
            <a:spLocks/>
          </p:cNvSpPr>
          <p:nvPr/>
        </p:nvSpPr>
        <p:spPr>
          <a:xfrm>
            <a:off x="3428799" y="1676400"/>
            <a:ext cx="5729168" cy="3121239"/>
          </a:xfrm>
          <a:prstGeom prst="rect">
            <a:avLst/>
          </a:prstGeom>
        </p:spPr>
        <p:txBody>
          <a:bodyPr vert="horz">
            <a:normAutofit/>
            <a:scene3d>
              <a:camera prst="orthographicFront"/>
              <a:lightRig rig="threePt" dir="t"/>
            </a:scene3d>
            <a:sp3d extrusionH="57150">
              <a:bevelT w="38100" h="38100" prst="angle"/>
            </a:sp3d>
          </a:bodyPr>
          <a:lstStyle>
            <a:lvl1pPr marL="514350" indent="-514350" algn="l" rtl="0" eaLnBrk="1" latinLnBrk="0" hangingPunct="1">
              <a:spcBef>
                <a:spcPts val="700"/>
              </a:spcBef>
              <a:buClr>
                <a:schemeClr val="accent2">
                  <a:lumMod val="50000"/>
                </a:schemeClr>
              </a:buClr>
              <a:buSzPct val="80000"/>
              <a:buFont typeface="+mj-lt"/>
              <a:buAutoNum type="arabicPeriod"/>
              <a:defRPr kumimoji="0" sz="290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2800" b="1" u="sng" dirty="0">
                <a:solidFill>
                  <a:srgbClr val="0070C0"/>
                </a:solidFill>
                <a:effectLst>
                  <a:glow rad="139700">
                    <a:schemeClr val="accent5">
                      <a:satMod val="175000"/>
                      <a:alpha val="40000"/>
                    </a:schemeClr>
                  </a:glow>
                </a:effectLst>
              </a:rPr>
              <a:t>ALL</a:t>
            </a:r>
            <a:r>
              <a:rPr lang="en-US" sz="2800" b="1" dirty="0">
                <a:solidFill>
                  <a:srgbClr val="0070C0"/>
                </a:solidFill>
                <a:effectLst>
                  <a:glow rad="139700">
                    <a:schemeClr val="accent5">
                      <a:satMod val="175000"/>
                      <a:alpha val="40000"/>
                    </a:schemeClr>
                  </a:glow>
                </a:effectLst>
              </a:rPr>
              <a:t> of them followed Yahuah’s Laws as given to Moses </a:t>
            </a:r>
            <a:r>
              <a:rPr lang="en-US" sz="2800" b="1" dirty="0">
                <a:solidFill>
                  <a:schemeClr val="tx1">
                    <a:lumMod val="65000"/>
                    <a:lumOff val="35000"/>
                  </a:schemeClr>
                </a:solidFill>
                <a:effectLst>
                  <a:glow rad="139700">
                    <a:schemeClr val="accent5">
                      <a:satMod val="175000"/>
                      <a:alpha val="40000"/>
                    </a:schemeClr>
                  </a:glow>
                </a:effectLst>
              </a:rPr>
              <a:t>because there are no </a:t>
            </a:r>
            <a:r>
              <a:rPr lang="en-US" sz="2800" b="1" dirty="0">
                <a:solidFill>
                  <a:srgbClr val="FF0000"/>
                </a:solidFill>
                <a:effectLst>
                  <a:glow rad="139700">
                    <a:schemeClr val="accent5">
                      <a:satMod val="175000"/>
                      <a:alpha val="40000"/>
                    </a:schemeClr>
                  </a:glow>
                </a:effectLst>
              </a:rPr>
              <a:t>“new moon” </a:t>
            </a:r>
            <a:r>
              <a:rPr lang="en-US" sz="2800" b="1" dirty="0">
                <a:solidFill>
                  <a:schemeClr val="tx1">
                    <a:lumMod val="65000"/>
                    <a:lumOff val="35000"/>
                  </a:schemeClr>
                </a:solidFill>
                <a:effectLst>
                  <a:glow rad="139700">
                    <a:schemeClr val="accent5">
                      <a:satMod val="175000"/>
                      <a:alpha val="40000"/>
                    </a:schemeClr>
                  </a:glow>
                </a:effectLst>
              </a:rPr>
              <a:t>worship statutes in Torah!</a:t>
            </a:r>
          </a:p>
          <a:p>
            <a:pPr marL="0" indent="0" algn="ctr">
              <a:buNone/>
            </a:pPr>
            <a:r>
              <a:rPr lang="en-US" sz="2800" b="1" u="sng" dirty="0">
                <a:solidFill>
                  <a:srgbClr val="76003B"/>
                </a:solidFill>
                <a:effectLst>
                  <a:glow rad="139700">
                    <a:schemeClr val="accent5">
                      <a:satMod val="175000"/>
                      <a:alpha val="40000"/>
                    </a:schemeClr>
                  </a:glow>
                </a:effectLst>
              </a:rPr>
              <a:t>ALL</a:t>
            </a:r>
            <a:r>
              <a:rPr lang="en-US" sz="2800" b="1" dirty="0">
                <a:solidFill>
                  <a:srgbClr val="76003B"/>
                </a:solidFill>
                <a:effectLst>
                  <a:glow rad="139700">
                    <a:schemeClr val="accent5">
                      <a:satMod val="175000"/>
                      <a:alpha val="40000"/>
                    </a:schemeClr>
                  </a:glow>
                </a:effectLst>
              </a:rPr>
              <a:t> of them beckoned the people to forsake pagan ways.</a:t>
            </a:r>
          </a:p>
          <a:p>
            <a:pPr marL="0" indent="0" algn="ctr">
              <a:buNone/>
            </a:pPr>
            <a:endParaRPr lang="en-US" sz="500" b="1" dirty="0">
              <a:solidFill>
                <a:srgbClr val="76003B"/>
              </a:solidFill>
            </a:endParaRPr>
          </a:p>
        </p:txBody>
      </p:sp>
    </p:spTree>
    <p:extLst>
      <p:ext uri="{BB962C8B-B14F-4D97-AF65-F5344CB8AC3E}">
        <p14:creationId xmlns:p14="http://schemas.microsoft.com/office/powerpoint/2010/main" val="402000271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anim calcmode="lin" valueType="num">
                                      <p:cBhvr>
                                        <p:cTn id="8"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xEl>
                                              <p:pRg st="1" end="1"/>
                                            </p:txEl>
                                          </p:spTgt>
                                        </p:tgtEl>
                                        <p:attrNameLst>
                                          <p:attrName>style.visibility</p:attrName>
                                        </p:attrNameLst>
                                      </p:cBhvr>
                                      <p:to>
                                        <p:strVal val="visible"/>
                                      </p:to>
                                    </p:set>
                                    <p:animEffect transition="in" filter="fade">
                                      <p:cBhvr>
                                        <p:cTn id="14" dur="1000"/>
                                        <p:tgtEl>
                                          <p:spTgt spid="34">
                                            <p:txEl>
                                              <p:pRg st="1" end="1"/>
                                            </p:txEl>
                                          </p:spTgt>
                                        </p:tgtEl>
                                      </p:cBhvr>
                                    </p:animEffect>
                                    <p:anim calcmode="lin" valueType="num">
                                      <p:cBhvr>
                                        <p:cTn id="15" dur="1000" fill="hold"/>
                                        <p:tgtEl>
                                          <p:spTgt spid="3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34000">
              <a:srgbClr val="FEE7F2"/>
            </a:gs>
            <a:gs pos="74000">
              <a:schemeClr val="bg1"/>
            </a:gs>
          </a:gsLst>
          <a:lin ang="5400000" scaled="1"/>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b="1" smtClean="0">
                <a:solidFill>
                  <a:schemeClr val="accent2">
                    <a:lumMod val="50000"/>
                  </a:schemeClr>
                </a:solidFill>
              </a:rPr>
              <a:pPr/>
              <a:t>95</a:t>
            </a:fld>
            <a:endParaRPr lang="en-US" b="1" dirty="0">
              <a:solidFill>
                <a:schemeClr val="accent2">
                  <a:lumMod val="50000"/>
                </a:schemeClr>
              </a:solidFill>
            </a:endParaRPr>
          </a:p>
        </p:txBody>
      </p:sp>
      <p:sp>
        <p:nvSpPr>
          <p:cNvPr id="5" name="Title 1"/>
          <p:cNvSpPr txBox="1">
            <a:spLocks/>
          </p:cNvSpPr>
          <p:nvPr/>
        </p:nvSpPr>
        <p:spPr>
          <a:xfrm>
            <a:off x="2438400" y="0"/>
            <a:ext cx="7315200" cy="858929"/>
          </a:xfrm>
          <a:prstGeom prst="rect">
            <a:avLst/>
          </a:prstGeom>
        </p:spPr>
        <p:txBody>
          <a:bodyPr vert="horz" anchor="ctr">
            <a:normAutofit fontScale="62500" lnSpcReduction="200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a:ln w="11430">
                  <a:solidFill>
                    <a:schemeClr val="bg2">
                      <a:lumMod val="75000"/>
                    </a:schemeClr>
                  </a:solidFill>
                </a:ln>
                <a:solidFill>
                  <a:schemeClr val="accent2">
                    <a:lumMod val="50000"/>
                  </a:schemeClr>
                </a:solidFill>
                <a:effectLst>
                  <a:outerShdw blurRad="50800" dist="39000" dir="5460000" algn="tl">
                    <a:srgbClr val="000000">
                      <a:alpha val="38000"/>
                    </a:srgbClr>
                  </a:outerShdw>
                </a:effectLst>
                <a:latin typeface="Ravie" pitchFamily="82" charset="0"/>
              </a:rPr>
              <a:t>Answering our Question:</a:t>
            </a:r>
          </a:p>
        </p:txBody>
      </p:sp>
      <p:graphicFrame>
        <p:nvGraphicFramePr>
          <p:cNvPr id="6" name="Table 5"/>
          <p:cNvGraphicFramePr>
            <a:graphicFrameLocks noGrp="1"/>
          </p:cNvGraphicFramePr>
          <p:nvPr>
            <p:extLst>
              <p:ext uri="{D42A27DB-BD31-4B8C-83A1-F6EECF244321}">
                <p14:modId xmlns:p14="http://schemas.microsoft.com/office/powerpoint/2010/main" val="3392418769"/>
              </p:ext>
            </p:extLst>
          </p:nvPr>
        </p:nvGraphicFramePr>
        <p:xfrm>
          <a:off x="742448" y="1642241"/>
          <a:ext cx="11201400" cy="4732224"/>
        </p:xfrm>
        <a:graphic>
          <a:graphicData uri="http://schemas.openxmlformats.org/drawingml/2006/table">
            <a:tbl>
              <a:tblPr firstRow="1" bandRow="1">
                <a:tableStyleId>{5C22544A-7EE6-4342-B048-85BDC9FD1C3A}</a:tableStyleId>
              </a:tblPr>
              <a:tblGrid>
                <a:gridCol w="5600700">
                  <a:extLst>
                    <a:ext uri="{9D8B030D-6E8A-4147-A177-3AD203B41FA5}">
                      <a16:colId xmlns:a16="http://schemas.microsoft.com/office/drawing/2014/main" val="20000"/>
                    </a:ext>
                  </a:extLst>
                </a:gridCol>
                <a:gridCol w="5600700">
                  <a:extLst>
                    <a:ext uri="{9D8B030D-6E8A-4147-A177-3AD203B41FA5}">
                      <a16:colId xmlns:a16="http://schemas.microsoft.com/office/drawing/2014/main" val="20001"/>
                    </a:ext>
                  </a:extLst>
                </a:gridCol>
              </a:tblGrid>
              <a:tr h="819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andara"/>
                        <a:ea typeface="+mn-ea"/>
                        <a:cs typeface="+mn-cs"/>
                      </a:endParaRPr>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andara"/>
                        <a:ea typeface="+mn-ea"/>
                        <a:cs typeface="+mn-cs"/>
                      </a:endParaRPr>
                    </a:p>
                  </a:txBody>
                  <a:tcPr>
                    <a:cell3D prstMaterial="dkEdge">
                      <a:bevel w="77470" h="12700" prst="softRound"/>
                      <a:lightRig rig="flood" dir="t"/>
                    </a:cell3D>
                  </a:tcPr>
                </a:tc>
                <a:extLst>
                  <a:ext uri="{0D108BD9-81ED-4DB2-BD59-A6C34878D82A}">
                    <a16:rowId xmlns:a16="http://schemas.microsoft.com/office/drawing/2014/main" val="10000"/>
                  </a:ext>
                </a:extLst>
              </a:tr>
              <a:tr h="819320">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kern="1200" dirty="0">
                          <a:effectLst>
                            <a:outerShdw blurRad="69850" dist="43180" dir="5400000" sx="0" sy="0">
                              <a:srgbClr val="000000">
                                <a:alpha val="65000"/>
                              </a:srgbClr>
                            </a:outerShdw>
                          </a:effectLst>
                        </a:rPr>
                        <a:t>1</a:t>
                      </a:r>
                      <a:r>
                        <a:rPr kumimoji="0" lang="en-US" sz="2800" b="0" kern="1200" dirty="0">
                          <a:effectLst>
                            <a:outerShdw blurRad="69850" dist="43180" dir="5400000" sx="0" sy="0">
                              <a:srgbClr val="000000">
                                <a:alpha val="65000"/>
                              </a:srgbClr>
                            </a:outerShdw>
                          </a:effectLst>
                        </a:rPr>
                        <a:t>. </a:t>
                      </a:r>
                      <a:r>
                        <a:rPr kumimoji="0" lang="en-US" sz="2800" kern="1200" dirty="0">
                          <a:effectLst>
                            <a:glow rad="101600">
                              <a:srgbClr val="FFC000">
                                <a:alpha val="60000"/>
                              </a:srgbClr>
                            </a:glow>
                            <a:outerShdw blurRad="69850" dist="43180" dir="5400000" sx="0" sy="0">
                              <a:srgbClr val="000000">
                                <a:alpha val="65000"/>
                              </a:srgbClr>
                            </a:outerShdw>
                          </a:effectLst>
                        </a:rPr>
                        <a:t>H3394</a:t>
                      </a:r>
                      <a:r>
                        <a:rPr kumimoji="0" lang="en-US" sz="2800" kern="1200" dirty="0">
                          <a:effectLst/>
                        </a:rPr>
                        <a:t> </a:t>
                      </a:r>
                      <a:r>
                        <a:rPr kumimoji="0" lang="en-US" sz="2800" b="0" kern="1200" dirty="0">
                          <a:effectLst/>
                        </a:rPr>
                        <a:t>= 26 listings      &lt;</a:t>
                      </a:r>
                      <a:r>
                        <a:rPr kumimoji="0" lang="en-US" sz="2800" b="0" kern="1200" dirty="0" err="1">
                          <a:effectLst>
                            <a:glow rad="101600">
                              <a:srgbClr val="FFC000">
                                <a:alpha val="60000"/>
                              </a:srgbClr>
                            </a:glow>
                            <a:outerShdw blurRad="69850" dist="43180" dir="5400000" sx="0" sy="0">
                              <a:srgbClr val="000000">
                                <a:alpha val="65000"/>
                              </a:srgbClr>
                            </a:outerShdw>
                          </a:effectLst>
                        </a:rPr>
                        <a:t>yareach</a:t>
                      </a:r>
                      <a:r>
                        <a:rPr kumimoji="0" lang="en-US" sz="2800" b="0" kern="1200" dirty="0">
                          <a:effectLst/>
                        </a:rPr>
                        <a:t>&gt;</a:t>
                      </a:r>
                      <a:endParaRPr kumimoji="0" lang="en-US" sz="2800" b="0" i="0" u="sng" strike="noStrike" kern="1200" cap="none" spc="0" normalizeH="0" baseline="0" noProof="0" dirty="0">
                        <a:ln>
                          <a:noFill/>
                        </a:ln>
                        <a:solidFill>
                          <a:prstClr val="black"/>
                        </a:solidFill>
                        <a:effectLst/>
                        <a:uLnTx/>
                        <a:uFillTx/>
                        <a:latin typeface="Candara"/>
                        <a:ea typeface="+mn-ea"/>
                        <a:cs typeface="+mn-cs"/>
                      </a:endParaRPr>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andara"/>
                        <a:ea typeface="+mn-ea"/>
                        <a:cs typeface="+mn-cs"/>
                      </a:endParaRPr>
                    </a:p>
                  </a:txBody>
                  <a:tcPr>
                    <a:cell3D prstMaterial="dkEdge">
                      <a:bevel w="77470" h="12700" prst="softRound"/>
                      <a:lightRig rig="flood" dir="t"/>
                    </a:cell3D>
                  </a:tcPr>
                </a:tc>
                <a:extLst>
                  <a:ext uri="{0D108BD9-81ED-4DB2-BD59-A6C34878D82A}">
                    <a16:rowId xmlns:a16="http://schemas.microsoft.com/office/drawing/2014/main" val="10001"/>
                  </a:ext>
                </a:extLst>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a:effectLst/>
                        </a:rPr>
                        <a:t>2</a:t>
                      </a:r>
                      <a:r>
                        <a:rPr kumimoji="0" lang="en-US" sz="2800" kern="1200" dirty="0">
                          <a:effectLst/>
                        </a:rPr>
                        <a:t>. </a:t>
                      </a:r>
                      <a:r>
                        <a:rPr kumimoji="0" lang="en-US" sz="2800" b="1" kern="1200" dirty="0">
                          <a:effectLst>
                            <a:glow rad="101600">
                              <a:srgbClr val="00B050">
                                <a:alpha val="60000"/>
                              </a:srgbClr>
                            </a:glow>
                          </a:effectLst>
                        </a:rPr>
                        <a:t>H3391</a:t>
                      </a:r>
                      <a:r>
                        <a:rPr kumimoji="0" lang="en-US" sz="2800" kern="1200" dirty="0">
                          <a:effectLst/>
                        </a:rPr>
                        <a:t>  = 2 listings        &lt;</a:t>
                      </a:r>
                      <a:r>
                        <a:rPr kumimoji="0" lang="en-US" sz="2800" kern="1200" dirty="0" err="1">
                          <a:effectLst>
                            <a:glow rad="101600">
                              <a:srgbClr val="00B050">
                                <a:alpha val="60000"/>
                              </a:srgbClr>
                            </a:glow>
                          </a:effectLst>
                        </a:rPr>
                        <a:t>yerach</a:t>
                      </a:r>
                      <a:r>
                        <a:rPr kumimoji="0" lang="en-US" sz="2800" kern="1200" dirty="0">
                          <a:effectLst/>
                        </a:rPr>
                        <a:t>&gt;</a:t>
                      </a:r>
                      <a:endParaRPr lang="en-US" sz="2800" b="1" u="sng" dirty="0"/>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txBody>
                  <a:tcPr>
                    <a:cell3D prstMaterial="dkEdge">
                      <a:bevel w="77470" h="12700" prst="softRound"/>
                      <a:lightRig rig="flood" dir="t"/>
                    </a:cell3D>
                  </a:tcPr>
                </a:tc>
                <a:extLst>
                  <a:ext uri="{0D108BD9-81ED-4DB2-BD59-A6C34878D82A}">
                    <a16:rowId xmlns:a16="http://schemas.microsoft.com/office/drawing/2014/main" val="10002"/>
                  </a:ext>
                </a:extLst>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r>
                        <a:rPr kumimoji="0" lang="en-US" sz="1800" kern="1200" dirty="0">
                          <a:effectLst/>
                        </a:rPr>
                        <a:t>3</a:t>
                      </a:r>
                      <a:r>
                        <a:rPr kumimoji="0" lang="en-US" sz="2800" kern="1200" dirty="0">
                          <a:effectLst/>
                        </a:rPr>
                        <a:t>. </a:t>
                      </a:r>
                      <a:r>
                        <a:rPr kumimoji="0" lang="en-US" sz="2800" b="1" kern="1200" dirty="0">
                          <a:effectLst>
                            <a:glow rad="228600">
                              <a:schemeClr val="accent4">
                                <a:satMod val="175000"/>
                                <a:alpha val="40000"/>
                              </a:schemeClr>
                            </a:glow>
                          </a:effectLst>
                        </a:rPr>
                        <a:t>H3842</a:t>
                      </a:r>
                      <a:r>
                        <a:rPr kumimoji="0" lang="en-US" sz="2800" kern="1200" dirty="0">
                          <a:effectLst/>
                        </a:rPr>
                        <a:t> = 3 listings        &lt;</a:t>
                      </a:r>
                      <a:r>
                        <a:rPr kumimoji="0" lang="en-US" sz="2800" kern="1200" dirty="0" err="1">
                          <a:effectLst>
                            <a:glow rad="228600">
                              <a:schemeClr val="accent4">
                                <a:satMod val="175000"/>
                                <a:alpha val="40000"/>
                              </a:schemeClr>
                            </a:glow>
                          </a:effectLst>
                        </a:rPr>
                        <a:t>lebanah</a:t>
                      </a:r>
                      <a:r>
                        <a:rPr kumimoji="0" lang="en-US" sz="2800" kern="1200" dirty="0">
                          <a:effectLst/>
                        </a:rPr>
                        <a:t>&gt;</a:t>
                      </a:r>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u="sng" kern="1200" dirty="0">
                        <a:solidFill>
                          <a:schemeClr val="dk1"/>
                        </a:solidFill>
                        <a:effectLst/>
                        <a:latin typeface="+mn-lt"/>
                        <a:ea typeface="+mn-ea"/>
                        <a:cs typeface="+mn-cs"/>
                      </a:endParaRPr>
                    </a:p>
                  </a:txBody>
                  <a:tcPr>
                    <a:cell3D prstMaterial="dkEdge">
                      <a:bevel w="77470" h="12700" prst="softRound"/>
                      <a:lightRig rig="flood" dir="t"/>
                    </a:cell3D>
                  </a:tcPr>
                </a:tc>
                <a:extLst>
                  <a:ext uri="{0D108BD9-81ED-4DB2-BD59-A6C34878D82A}">
                    <a16:rowId xmlns:a16="http://schemas.microsoft.com/office/drawing/2014/main" val="10003"/>
                  </a:ext>
                </a:extLst>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a:effectLst/>
                        </a:rPr>
                        <a:t>4.  </a:t>
                      </a:r>
                      <a:r>
                        <a:rPr kumimoji="0" lang="en-US" sz="2800" b="1" kern="1200" dirty="0">
                          <a:effectLst>
                            <a:glow rad="228600">
                              <a:schemeClr val="accent5">
                                <a:satMod val="175000"/>
                                <a:alpha val="40000"/>
                              </a:schemeClr>
                            </a:glow>
                          </a:effectLst>
                        </a:rPr>
                        <a:t>H7720</a:t>
                      </a:r>
                      <a:r>
                        <a:rPr kumimoji="0" lang="en-US" sz="2800" kern="1200" dirty="0">
                          <a:effectLst/>
                        </a:rPr>
                        <a:t>  = 1 listing          &lt;</a:t>
                      </a:r>
                      <a:r>
                        <a:rPr kumimoji="0" lang="en-US" sz="2800" kern="1200" dirty="0" err="1">
                          <a:effectLst>
                            <a:glow rad="228600">
                              <a:schemeClr val="accent5">
                                <a:satMod val="175000"/>
                                <a:alpha val="40000"/>
                              </a:schemeClr>
                            </a:glow>
                          </a:effectLst>
                        </a:rPr>
                        <a:t>saharon</a:t>
                      </a:r>
                      <a:r>
                        <a:rPr kumimoji="0" lang="en-US" sz="2800" kern="1200" dirty="0">
                          <a:effectLst/>
                        </a:rPr>
                        <a:t>&gt;</a:t>
                      </a:r>
                    </a:p>
                  </a:txBody>
                  <a:tcPr>
                    <a:cell3D prstMaterial="dkEdge">
                      <a:bevel w="77470" h="12700" prst="softRound"/>
                      <a:lightRig rig="flood" dir="t"/>
                    </a:cell3D>
                  </a:tcPr>
                </a:tc>
                <a:tc>
                  <a:txBody>
                    <a:bodyPr/>
                    <a:lstStyle/>
                    <a:p>
                      <a:endParaRPr lang="en-US" b="1" dirty="0"/>
                    </a:p>
                  </a:txBody>
                  <a:tcPr>
                    <a:cell3D prstMaterial="dkEdge">
                      <a:bevel w="77470" h="12700" prst="softRound"/>
                      <a:lightRig rig="flood" dir="t"/>
                    </a:cell3D>
                  </a:tcPr>
                </a:tc>
                <a:extLst>
                  <a:ext uri="{0D108BD9-81ED-4DB2-BD59-A6C34878D82A}">
                    <a16:rowId xmlns:a16="http://schemas.microsoft.com/office/drawing/2014/main" val="10004"/>
                  </a:ext>
                </a:extLst>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a:effectLst/>
                        </a:rPr>
                        <a:t>5</a:t>
                      </a:r>
                      <a:r>
                        <a:rPr kumimoji="0" lang="en-US" sz="2800" kern="1200" dirty="0">
                          <a:effectLst/>
                        </a:rPr>
                        <a:t>. </a:t>
                      </a:r>
                      <a:r>
                        <a:rPr kumimoji="0" lang="en-US" sz="2800" b="1" kern="1200" dirty="0">
                          <a:effectLst>
                            <a:glow rad="228600">
                              <a:srgbClr val="00B0F0">
                                <a:alpha val="40000"/>
                              </a:srgbClr>
                            </a:glow>
                          </a:effectLst>
                        </a:rPr>
                        <a:t>H2320</a:t>
                      </a:r>
                      <a:r>
                        <a:rPr kumimoji="0" lang="en-US" sz="2800" kern="1200" dirty="0">
                          <a:effectLst/>
                        </a:rPr>
                        <a:t>  = 20 listings     &lt;</a:t>
                      </a:r>
                      <a:r>
                        <a:rPr kumimoji="0" lang="en-US" sz="2800" kern="1200" dirty="0" err="1">
                          <a:effectLst>
                            <a:glow rad="228600">
                              <a:srgbClr val="00B0F0">
                                <a:alpha val="40000"/>
                              </a:srgbClr>
                            </a:glow>
                          </a:effectLst>
                        </a:rPr>
                        <a:t>chodesh</a:t>
                      </a:r>
                      <a:r>
                        <a:rPr kumimoji="0" lang="en-US" sz="2800" kern="1200" dirty="0">
                          <a:effectLst/>
                        </a:rPr>
                        <a:t>&gt;</a:t>
                      </a:r>
                      <a:endParaRPr lang="en-US" sz="2800" dirty="0"/>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cell3D prstMaterial="dkEdge">
                      <a:bevel w="77470" h="12700" prst="softRound"/>
                      <a:lightRig rig="flood" dir="t"/>
                    </a:cell3D>
                  </a:tcPr>
                </a:tc>
                <a:extLst>
                  <a:ext uri="{0D108BD9-81ED-4DB2-BD59-A6C34878D82A}">
                    <a16:rowId xmlns:a16="http://schemas.microsoft.com/office/drawing/2014/main" val="10005"/>
                  </a:ext>
                </a:extLst>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kumimoji="0" lang="en-US" sz="4000" b="1" kern="1200" dirty="0">
                          <a:solidFill>
                            <a:srgbClr val="0070C0"/>
                          </a:solidFill>
                          <a:effectLst/>
                        </a:rPr>
                        <a:t>Total of </a:t>
                      </a:r>
                      <a:r>
                        <a:rPr kumimoji="0" lang="en-US" sz="4000" b="1" u="sng" kern="1200" dirty="0">
                          <a:solidFill>
                            <a:srgbClr val="8E002F"/>
                          </a:solidFill>
                          <a:effectLst/>
                        </a:rPr>
                        <a:t>52</a:t>
                      </a:r>
                      <a:r>
                        <a:rPr kumimoji="0" lang="en-US" sz="4000" b="1" kern="1200" dirty="0">
                          <a:effectLst/>
                        </a:rPr>
                        <a:t> </a:t>
                      </a:r>
                      <a:r>
                        <a:rPr kumimoji="0" lang="en-US" sz="4000" b="1" kern="1200" dirty="0">
                          <a:solidFill>
                            <a:srgbClr val="0070C0"/>
                          </a:solidFill>
                          <a:effectLst/>
                        </a:rPr>
                        <a:t>references.</a:t>
                      </a:r>
                      <a:endParaRPr kumimoji="0" lang="en-US" sz="2400" b="1" kern="1200" dirty="0">
                        <a:solidFill>
                          <a:srgbClr val="0070C0"/>
                        </a:solidFill>
                        <a:effectLst/>
                        <a:latin typeface="+mn-lt"/>
                        <a:ea typeface="+mn-ea"/>
                        <a:cs typeface="+mn-cs"/>
                      </a:endParaRPr>
                    </a:p>
                  </a:txBody>
                  <a:tcPr anchor="ctr">
                    <a:cell3D prstMaterial="dkEdge">
                      <a:bevel w="77470" h="12700" prst="softRound"/>
                      <a:lightRig rig="flood" dir="t"/>
                    </a:cell3D>
                  </a:tcPr>
                </a:tc>
                <a:tc>
                  <a:txBody>
                    <a:bodyPr/>
                    <a:lstStyle/>
                    <a:p>
                      <a:pPr algn="ctr"/>
                      <a:endParaRPr kumimoji="0" lang="en-US" sz="1800" kern="1200" dirty="0">
                        <a:solidFill>
                          <a:schemeClr val="dk1"/>
                        </a:solidFill>
                        <a:effectLst/>
                        <a:latin typeface="+mn-lt"/>
                        <a:ea typeface="+mn-ea"/>
                        <a:cs typeface="+mn-cs"/>
                      </a:endParaRPr>
                    </a:p>
                  </a:txBody>
                  <a:tcPr>
                    <a:cell3D prstMaterial="dkEdge">
                      <a:bevel w="77470" h="12700" prst="softRound"/>
                      <a:lightRig rig="flood" dir="t"/>
                    </a:cell3D>
                  </a:tcPr>
                </a:tc>
                <a:extLst>
                  <a:ext uri="{0D108BD9-81ED-4DB2-BD59-A6C34878D82A}">
                    <a16:rowId xmlns:a16="http://schemas.microsoft.com/office/drawing/2014/main" val="10006"/>
                  </a:ext>
                </a:extLst>
              </a:tr>
            </a:tbl>
          </a:graphicData>
        </a:graphic>
      </p:graphicFrame>
      <p:sp>
        <p:nvSpPr>
          <p:cNvPr id="7" name="Rectangle 6"/>
          <p:cNvSpPr/>
          <p:nvPr/>
        </p:nvSpPr>
        <p:spPr>
          <a:xfrm>
            <a:off x="1678061" y="1600766"/>
            <a:ext cx="3328155" cy="92333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Pr>
              <a:t>Hebrew #</a:t>
            </a:r>
          </a:p>
        </p:txBody>
      </p:sp>
      <p:sp>
        <p:nvSpPr>
          <p:cNvPr id="8" name="Rectangle 7"/>
          <p:cNvSpPr/>
          <p:nvPr/>
        </p:nvSpPr>
        <p:spPr>
          <a:xfrm>
            <a:off x="6337582" y="1601513"/>
            <a:ext cx="5473417" cy="92333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Pr>
              <a:t>Part of speech</a:t>
            </a:r>
          </a:p>
        </p:txBody>
      </p:sp>
      <p:sp>
        <p:nvSpPr>
          <p:cNvPr id="9" name="Rectangle 8"/>
          <p:cNvSpPr/>
          <p:nvPr/>
        </p:nvSpPr>
        <p:spPr>
          <a:xfrm>
            <a:off x="6386385" y="2499830"/>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a:ln w="9000" cmpd="sng">
                  <a:solidFill>
                    <a:schemeClr val="accent4">
                      <a:shade val="50000"/>
                      <a:satMod val="120000"/>
                    </a:schemeClr>
                  </a:solidFill>
                  <a:prstDash val="solid"/>
                </a:ln>
                <a:solidFill>
                  <a:srgbClr val="FF9900"/>
                </a:solidFill>
                <a:effectLst>
                  <a:glow rad="101600">
                    <a:schemeClr val="accent5">
                      <a:satMod val="175000"/>
                      <a:alpha val="40000"/>
                    </a:schemeClr>
                  </a:glow>
                </a:effectLst>
              </a:rPr>
              <a:t>Noun – literal moon</a:t>
            </a:r>
          </a:p>
        </p:txBody>
      </p:sp>
      <p:sp>
        <p:nvSpPr>
          <p:cNvPr id="10" name="Rectangle 9"/>
          <p:cNvSpPr/>
          <p:nvPr/>
        </p:nvSpPr>
        <p:spPr>
          <a:xfrm>
            <a:off x="6329493" y="3202883"/>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a:ln w="9000" cmpd="sng">
                  <a:solidFill>
                    <a:schemeClr val="accent4">
                      <a:shade val="50000"/>
                      <a:satMod val="120000"/>
                    </a:schemeClr>
                  </a:solidFill>
                  <a:prstDash val="solid"/>
                </a:ln>
                <a:solidFill>
                  <a:srgbClr val="00B050"/>
                </a:solidFill>
                <a:effectLst>
                  <a:glow rad="101600">
                    <a:schemeClr val="accent5">
                      <a:satMod val="175000"/>
                      <a:alpha val="40000"/>
                    </a:schemeClr>
                  </a:glow>
                </a:effectLst>
              </a:rPr>
              <a:t>verb – lunation cycle</a:t>
            </a:r>
          </a:p>
        </p:txBody>
      </p:sp>
      <p:sp>
        <p:nvSpPr>
          <p:cNvPr id="11" name="Rectangle 10"/>
          <p:cNvSpPr/>
          <p:nvPr/>
        </p:nvSpPr>
        <p:spPr>
          <a:xfrm>
            <a:off x="6386385" y="3852041"/>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a:ln w="9000" cmpd="sng">
                  <a:solidFill>
                    <a:schemeClr val="accent4">
                      <a:shade val="50000"/>
                      <a:satMod val="120000"/>
                    </a:schemeClr>
                  </a:solidFill>
                  <a:prstDash val="solid"/>
                </a:ln>
                <a:solidFill>
                  <a:srgbClr val="FFFF00"/>
                </a:solidFill>
                <a:effectLst/>
              </a:rPr>
              <a:t>Adjective – color</a:t>
            </a:r>
          </a:p>
        </p:txBody>
      </p:sp>
      <p:sp>
        <p:nvSpPr>
          <p:cNvPr id="12" name="Rectangle 11"/>
          <p:cNvSpPr/>
          <p:nvPr/>
        </p:nvSpPr>
        <p:spPr>
          <a:xfrm>
            <a:off x="6337583" y="4426916"/>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a:ln w="9000" cmpd="sng">
                  <a:solidFill>
                    <a:schemeClr val="accent4">
                      <a:shade val="50000"/>
                      <a:satMod val="120000"/>
                    </a:schemeClr>
                  </a:solidFill>
                  <a:prstDash val="solid"/>
                </a:ln>
                <a:solidFill>
                  <a:schemeClr val="accent5">
                    <a:lumMod val="75000"/>
                  </a:schemeClr>
                </a:solidFill>
                <a:effectLst/>
              </a:rPr>
              <a:t>Simile – comparison</a:t>
            </a:r>
          </a:p>
        </p:txBody>
      </p:sp>
      <p:sp>
        <p:nvSpPr>
          <p:cNvPr id="13" name="Rectangle 12"/>
          <p:cNvSpPr/>
          <p:nvPr/>
        </p:nvSpPr>
        <p:spPr>
          <a:xfrm>
            <a:off x="6381248" y="5049155"/>
            <a:ext cx="5638800" cy="64633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3600" b="1" cap="all" spc="0" dirty="0">
                <a:ln w="9000" cmpd="sng">
                  <a:solidFill>
                    <a:schemeClr val="accent4">
                      <a:shade val="50000"/>
                      <a:satMod val="120000"/>
                    </a:schemeClr>
                  </a:solidFill>
                  <a:prstDash val="solid"/>
                </a:ln>
                <a:solidFill>
                  <a:srgbClr val="00B0F0"/>
                </a:solidFill>
                <a:effectLst/>
              </a:rPr>
              <a:t>noun/Verb – repetition</a:t>
            </a:r>
          </a:p>
        </p:txBody>
      </p:sp>
      <p:sp>
        <p:nvSpPr>
          <p:cNvPr id="14" name="Rectangle 13"/>
          <p:cNvSpPr/>
          <p:nvPr/>
        </p:nvSpPr>
        <p:spPr>
          <a:xfrm>
            <a:off x="18119" y="609600"/>
            <a:ext cx="12161321" cy="64633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3600" b="1" spc="0" dirty="0">
                <a:ln w="9000" cmpd="sng">
                  <a:solidFill>
                    <a:schemeClr val="accent4">
                      <a:shade val="50000"/>
                      <a:satMod val="120000"/>
                    </a:schemeClr>
                  </a:solidFill>
                  <a:prstDash val="solid"/>
                </a:ln>
                <a:solidFill>
                  <a:srgbClr val="B83D68"/>
                </a:solidFill>
                <a:effectLst/>
                <a:latin typeface="Arial Rounded MT Bold" pitchFamily="34" charset="0"/>
              </a:rPr>
              <a:t>Are there really 2 verbs &amp; 2 nouns for </a:t>
            </a:r>
            <a:r>
              <a:rPr lang="en-US" sz="3600" b="1" u="sng" spc="0" dirty="0">
                <a:ln w="9000" cmpd="sng">
                  <a:solidFill>
                    <a:schemeClr val="accent4">
                      <a:shade val="50000"/>
                      <a:satMod val="120000"/>
                    </a:schemeClr>
                  </a:solidFill>
                  <a:prstDash val="solid"/>
                </a:ln>
                <a:solidFill>
                  <a:srgbClr val="B83D68"/>
                </a:solidFill>
                <a:effectLst/>
                <a:latin typeface="Arial Rounded MT Bold" pitchFamily="34" charset="0"/>
              </a:rPr>
              <a:t>ONE </a:t>
            </a:r>
            <a:r>
              <a:rPr lang="en-US" sz="3600" b="1" spc="0" dirty="0">
                <a:ln w="9000" cmpd="sng">
                  <a:solidFill>
                    <a:schemeClr val="accent4">
                      <a:shade val="50000"/>
                      <a:satMod val="120000"/>
                    </a:schemeClr>
                  </a:solidFill>
                  <a:prstDash val="solid"/>
                </a:ln>
                <a:solidFill>
                  <a:srgbClr val="B83D68"/>
                </a:solidFill>
                <a:effectLst/>
                <a:latin typeface="Arial Rounded MT Bold" pitchFamily="34" charset="0"/>
              </a:rPr>
              <a:t>“moon”?</a:t>
            </a:r>
          </a:p>
        </p:txBody>
      </p:sp>
      <p:sp>
        <p:nvSpPr>
          <p:cNvPr id="15" name="TextBox 14"/>
          <p:cNvSpPr txBox="1"/>
          <p:nvPr/>
        </p:nvSpPr>
        <p:spPr>
          <a:xfrm>
            <a:off x="76200" y="1447800"/>
            <a:ext cx="533400" cy="5016758"/>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3200" b="1" dirty="0">
                <a:ln w="11430"/>
                <a:solidFill>
                  <a:srgbClr val="8E002F"/>
                </a:solidFill>
                <a:effectLst>
                  <a:outerShdw blurRad="50800" dist="39000" dir="5460000" algn="tl">
                    <a:srgbClr val="000000">
                      <a:alpha val="38000"/>
                    </a:srgbClr>
                  </a:outerShdw>
                </a:effectLst>
              </a:rPr>
              <a:t>C ONC</a:t>
            </a:r>
            <a:br>
              <a:rPr lang="en-US" sz="3200" b="1" dirty="0">
                <a:ln w="11430"/>
                <a:solidFill>
                  <a:srgbClr val="8E002F"/>
                </a:solidFill>
                <a:effectLst>
                  <a:outerShdw blurRad="50800" dist="39000" dir="5460000" algn="tl">
                    <a:srgbClr val="000000">
                      <a:alpha val="38000"/>
                    </a:srgbClr>
                  </a:outerShdw>
                </a:effectLst>
              </a:rPr>
            </a:br>
            <a:r>
              <a:rPr lang="en-US" sz="3200" b="1" dirty="0">
                <a:ln w="11430"/>
                <a:solidFill>
                  <a:srgbClr val="8E002F"/>
                </a:solidFill>
                <a:effectLst>
                  <a:outerShdw blurRad="50800" dist="39000" dir="5460000" algn="tl">
                    <a:srgbClr val="000000">
                      <a:alpha val="38000"/>
                    </a:srgbClr>
                  </a:outerShdw>
                </a:effectLst>
              </a:rPr>
              <a:t>LUS</a:t>
            </a:r>
            <a:br>
              <a:rPr lang="en-US" sz="3200" b="1" dirty="0">
                <a:ln w="11430"/>
                <a:solidFill>
                  <a:srgbClr val="8E002F"/>
                </a:solidFill>
                <a:effectLst>
                  <a:outerShdw blurRad="50800" dist="39000" dir="5460000" algn="tl">
                    <a:srgbClr val="000000">
                      <a:alpha val="38000"/>
                    </a:srgbClr>
                  </a:outerShdw>
                </a:effectLst>
              </a:rPr>
            </a:br>
            <a:r>
              <a:rPr lang="en-US" sz="3200" b="1" dirty="0">
                <a:ln w="11430"/>
                <a:solidFill>
                  <a:srgbClr val="8E002F"/>
                </a:solidFill>
                <a:effectLst>
                  <a:outerShdw blurRad="50800" dist="39000" dir="5460000" algn="tl">
                    <a:srgbClr val="000000">
                      <a:alpha val="38000"/>
                    </a:srgbClr>
                  </a:outerShdw>
                </a:effectLst>
              </a:rPr>
              <a:t>I</a:t>
            </a:r>
            <a:br>
              <a:rPr lang="en-US" sz="3200" b="1" dirty="0">
                <a:ln w="11430"/>
                <a:solidFill>
                  <a:srgbClr val="8E002F"/>
                </a:solidFill>
                <a:effectLst>
                  <a:outerShdw blurRad="50800" dist="39000" dir="5460000" algn="tl">
                    <a:srgbClr val="000000">
                      <a:alpha val="38000"/>
                    </a:srgbClr>
                  </a:outerShdw>
                </a:effectLst>
              </a:rPr>
            </a:br>
            <a:r>
              <a:rPr lang="en-US" sz="3200" b="1" dirty="0">
                <a:ln w="11430"/>
                <a:solidFill>
                  <a:srgbClr val="8E002F"/>
                </a:solidFill>
                <a:effectLst>
                  <a:outerShdw blurRad="50800" dist="39000" dir="5460000" algn="tl">
                    <a:srgbClr val="000000">
                      <a:alpha val="38000"/>
                    </a:srgbClr>
                  </a:outerShdw>
                </a:effectLst>
              </a:rPr>
              <a:t>ON</a:t>
            </a:r>
          </a:p>
        </p:txBody>
      </p:sp>
      <p:sp>
        <p:nvSpPr>
          <p:cNvPr id="16" name="Title 1"/>
          <p:cNvSpPr txBox="1">
            <a:spLocks/>
          </p:cNvSpPr>
          <p:nvPr/>
        </p:nvSpPr>
        <p:spPr>
          <a:xfrm>
            <a:off x="6329493" y="5695487"/>
            <a:ext cx="5646890" cy="705314"/>
          </a:xfrm>
          <a:prstGeom prst="rect">
            <a:avLst/>
          </a:prstGeom>
        </p:spPr>
        <p:txBody>
          <a:bodyPr vert="horz"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FFC9DB"/>
                  </a:solidFill>
                </a:ln>
                <a:solidFill>
                  <a:srgbClr val="8E002F"/>
                </a:solidFill>
                <a:effectLst>
                  <a:outerShdw blurRad="50800" dist="39000" dir="5460000" algn="tl">
                    <a:srgbClr val="000000">
                      <a:alpha val="38000"/>
                    </a:srgbClr>
                  </a:outerShdw>
                </a:effectLst>
                <a:latin typeface="Ravie" pitchFamily="82" charset="0"/>
              </a:rPr>
              <a:t>Answer:  No!</a:t>
            </a:r>
          </a:p>
        </p:txBody>
      </p:sp>
      <p:sp>
        <p:nvSpPr>
          <p:cNvPr id="17" name="Rectangle 16"/>
          <p:cNvSpPr/>
          <p:nvPr/>
        </p:nvSpPr>
        <p:spPr>
          <a:xfrm>
            <a:off x="342900" y="6334780"/>
            <a:ext cx="11818421" cy="52322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2800" b="1" spc="0" dirty="0">
                <a:ln w="9000" cmpd="sng">
                  <a:solidFill>
                    <a:schemeClr val="accent4">
                      <a:shade val="50000"/>
                      <a:satMod val="120000"/>
                    </a:schemeClr>
                  </a:solidFill>
                  <a:prstDash val="solid"/>
                </a:ln>
                <a:solidFill>
                  <a:srgbClr val="B83D68"/>
                </a:solidFill>
                <a:effectLst/>
                <a:latin typeface="Arial Rounded MT Bold" pitchFamily="34" charset="0"/>
              </a:rPr>
              <a:t>Neither H2320 </a:t>
            </a:r>
            <a:r>
              <a:rPr lang="en-US" sz="2800" b="1" spc="0" dirty="0" err="1">
                <a:ln w="9000" cmpd="sng">
                  <a:solidFill>
                    <a:schemeClr val="accent4">
                      <a:shade val="50000"/>
                      <a:satMod val="120000"/>
                    </a:schemeClr>
                  </a:solidFill>
                  <a:prstDash val="solid"/>
                </a:ln>
                <a:solidFill>
                  <a:srgbClr val="B83D68"/>
                </a:solidFill>
                <a:effectLst/>
                <a:latin typeface="Arial Rounded MT Bold" pitchFamily="34" charset="0"/>
              </a:rPr>
              <a:t>chodesh</a:t>
            </a:r>
            <a:r>
              <a:rPr lang="en-US" sz="2800" b="1" spc="0" dirty="0">
                <a:ln w="9000" cmpd="sng">
                  <a:solidFill>
                    <a:schemeClr val="accent4">
                      <a:shade val="50000"/>
                      <a:satMod val="120000"/>
                    </a:schemeClr>
                  </a:solidFill>
                  <a:prstDash val="solid"/>
                </a:ln>
                <a:solidFill>
                  <a:srgbClr val="B83D68"/>
                </a:solidFill>
                <a:effectLst/>
                <a:latin typeface="Arial Rounded MT Bold" pitchFamily="34" charset="0"/>
              </a:rPr>
              <a:t> /2318 </a:t>
            </a:r>
            <a:r>
              <a:rPr lang="en-US" sz="2800" b="1" spc="0" dirty="0" err="1">
                <a:ln w="9000" cmpd="sng">
                  <a:solidFill>
                    <a:schemeClr val="accent4">
                      <a:shade val="50000"/>
                      <a:satMod val="120000"/>
                    </a:schemeClr>
                  </a:solidFill>
                  <a:prstDash val="solid"/>
                </a:ln>
                <a:solidFill>
                  <a:srgbClr val="B83D68"/>
                </a:solidFill>
                <a:effectLst/>
                <a:latin typeface="Arial Rounded MT Bold" pitchFamily="34" charset="0"/>
              </a:rPr>
              <a:t>chadash</a:t>
            </a:r>
            <a:r>
              <a:rPr lang="en-US" sz="2800" b="1" spc="0" dirty="0">
                <a:ln w="9000" cmpd="sng">
                  <a:solidFill>
                    <a:schemeClr val="accent4">
                      <a:shade val="50000"/>
                      <a:satMod val="120000"/>
                    </a:schemeClr>
                  </a:solidFill>
                  <a:prstDash val="solid"/>
                </a:ln>
                <a:solidFill>
                  <a:srgbClr val="B83D68"/>
                </a:solidFill>
                <a:effectLst/>
                <a:latin typeface="Arial Rounded MT Bold" pitchFamily="34" charset="0"/>
              </a:rPr>
              <a:t> align with any moon month!</a:t>
            </a:r>
          </a:p>
        </p:txBody>
      </p:sp>
    </p:spTree>
    <p:extLst>
      <p:ext uri="{BB962C8B-B14F-4D97-AF65-F5344CB8AC3E}">
        <p14:creationId xmlns:p14="http://schemas.microsoft.com/office/powerpoint/2010/main" val="145350237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up)">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2250"/>
                                        <p:tgtEl>
                                          <p:spTgt spid="14">
                                            <p:txEl>
                                              <p:pRg st="0" end="0"/>
                                            </p:txEl>
                                          </p:spTgt>
                                        </p:tgtEl>
                                      </p:cBhvr>
                                    </p:animEffect>
                                  </p:childTnLst>
                                </p:cTn>
                              </p:par>
                            </p:childTnLst>
                          </p:cTn>
                        </p:par>
                        <p:par>
                          <p:cTn id="13" fill="hold">
                            <p:stCondLst>
                              <p:cond delay="2250"/>
                            </p:stCondLst>
                            <p:childTnLst>
                              <p:par>
                                <p:cTn id="14" presetID="26" presetClass="entr" presetSubtype="0" fill="hold" grpId="0" nodeType="afterEffect">
                                  <p:stCondLst>
                                    <p:cond delay="50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80">
                                          <p:stCondLst>
                                            <p:cond delay="0"/>
                                          </p:stCondLst>
                                        </p:cTn>
                                        <p:tgtEl>
                                          <p:spTgt spid="16"/>
                                        </p:tgtEl>
                                      </p:cBhvr>
                                    </p:animEffect>
                                    <p:anim calcmode="lin" valueType="num">
                                      <p:cBhvr>
                                        <p:cTn id="1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2" dur="26">
                                          <p:stCondLst>
                                            <p:cond delay="650"/>
                                          </p:stCondLst>
                                        </p:cTn>
                                        <p:tgtEl>
                                          <p:spTgt spid="16"/>
                                        </p:tgtEl>
                                      </p:cBhvr>
                                      <p:to x="100000" y="60000"/>
                                    </p:animScale>
                                    <p:animScale>
                                      <p:cBhvr>
                                        <p:cTn id="23" dur="166" decel="50000">
                                          <p:stCondLst>
                                            <p:cond delay="676"/>
                                          </p:stCondLst>
                                        </p:cTn>
                                        <p:tgtEl>
                                          <p:spTgt spid="16"/>
                                        </p:tgtEl>
                                      </p:cBhvr>
                                      <p:to x="100000" y="100000"/>
                                    </p:animScale>
                                    <p:animScale>
                                      <p:cBhvr>
                                        <p:cTn id="24" dur="26">
                                          <p:stCondLst>
                                            <p:cond delay="1312"/>
                                          </p:stCondLst>
                                        </p:cTn>
                                        <p:tgtEl>
                                          <p:spTgt spid="16"/>
                                        </p:tgtEl>
                                      </p:cBhvr>
                                      <p:to x="100000" y="80000"/>
                                    </p:animScale>
                                    <p:animScale>
                                      <p:cBhvr>
                                        <p:cTn id="25" dur="166" decel="50000">
                                          <p:stCondLst>
                                            <p:cond delay="1338"/>
                                          </p:stCondLst>
                                        </p:cTn>
                                        <p:tgtEl>
                                          <p:spTgt spid="16"/>
                                        </p:tgtEl>
                                      </p:cBhvr>
                                      <p:to x="100000" y="100000"/>
                                    </p:animScale>
                                    <p:animScale>
                                      <p:cBhvr>
                                        <p:cTn id="26" dur="26">
                                          <p:stCondLst>
                                            <p:cond delay="1642"/>
                                          </p:stCondLst>
                                        </p:cTn>
                                        <p:tgtEl>
                                          <p:spTgt spid="16"/>
                                        </p:tgtEl>
                                      </p:cBhvr>
                                      <p:to x="100000" y="90000"/>
                                    </p:animScale>
                                    <p:animScale>
                                      <p:cBhvr>
                                        <p:cTn id="27" dur="166" decel="50000">
                                          <p:stCondLst>
                                            <p:cond delay="1668"/>
                                          </p:stCondLst>
                                        </p:cTn>
                                        <p:tgtEl>
                                          <p:spTgt spid="16"/>
                                        </p:tgtEl>
                                      </p:cBhvr>
                                      <p:to x="100000" y="100000"/>
                                    </p:animScale>
                                    <p:animScale>
                                      <p:cBhvr>
                                        <p:cTn id="28" dur="26">
                                          <p:stCondLst>
                                            <p:cond delay="1808"/>
                                          </p:stCondLst>
                                        </p:cTn>
                                        <p:tgtEl>
                                          <p:spTgt spid="16"/>
                                        </p:tgtEl>
                                      </p:cBhvr>
                                      <p:to x="100000" y="95000"/>
                                    </p:animScale>
                                    <p:animScale>
                                      <p:cBhvr>
                                        <p:cTn id="29" dur="166" decel="50000">
                                          <p:stCondLst>
                                            <p:cond delay="1834"/>
                                          </p:stCondLst>
                                        </p:cTn>
                                        <p:tgtEl>
                                          <p:spTgt spid="16"/>
                                        </p:tgtEl>
                                      </p:cBhvr>
                                      <p:to x="100000" y="100000"/>
                                    </p:animScale>
                                  </p:childTnLst>
                                </p:cTn>
                              </p:par>
                            </p:childTnLst>
                          </p:cTn>
                        </p:par>
                        <p:par>
                          <p:cTn id="30" fill="hold">
                            <p:stCondLst>
                              <p:cond delay="4750"/>
                            </p:stCondLst>
                            <p:childTnLst>
                              <p:par>
                                <p:cTn id="31" presetID="22" presetClass="entr" presetSubtype="8" fill="hold" nodeType="afterEffect">
                                  <p:stCondLst>
                                    <p:cond delay="50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2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200226" y="6324600"/>
            <a:ext cx="2743200" cy="365125"/>
          </a:xfrm>
        </p:spPr>
        <p:txBody>
          <a:bodyPr/>
          <a:lstStyle/>
          <a:p>
            <a:fld id="{AA4C6552-42F6-43F2-A3FB-E92E8C09004E}" type="slidenum">
              <a:rPr lang="en-US" sz="1600" smtClean="0">
                <a:solidFill>
                  <a:schemeClr val="tx1"/>
                </a:solidFill>
              </a:rPr>
              <a:pPr/>
              <a:t>96</a:t>
            </a:fld>
            <a:endParaRPr lang="en-US" dirty="0">
              <a:solidFill>
                <a:schemeClr val="tx1"/>
              </a:solidFill>
            </a:endParaRPr>
          </a:p>
        </p:txBody>
      </p:sp>
      <p:pic>
        <p:nvPicPr>
          <p:cNvPr id="4098" name="Picture 2" descr="F:\Art on Desktop - 1\All white man clip art\3d white people\png\ques mark man 2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6781" y="3581400"/>
            <a:ext cx="2138363" cy="251301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F:\Art on Desktop - 1\All white man clip art\3d white people\question white man lime green.jpg"/>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441776" y="2362200"/>
            <a:ext cx="3905005" cy="3893751"/>
          </a:xfrm>
          <a:prstGeom prst="rect">
            <a:avLst/>
          </a:prstGeom>
          <a:noFill/>
          <a:effectLst>
            <a:softEdge rad="5842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1793806"/>
            <a:ext cx="9103774" cy="923330"/>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5400" b="1" cap="none" spc="50" dirty="0">
                <a:ln w="12700" cmpd="sng">
                  <a:solidFill>
                    <a:schemeClr val="accent6">
                      <a:satMod val="120000"/>
                      <a:shade val="80000"/>
                    </a:schemeClr>
                  </a:solidFill>
                  <a:prstDash val="solid"/>
                </a:ln>
                <a:gradFill flip="none" rotWithShape="1">
                  <a:gsLst>
                    <a:gs pos="0">
                      <a:srgbClr val="000082"/>
                    </a:gs>
                    <a:gs pos="30000">
                      <a:srgbClr val="66008F"/>
                    </a:gs>
                    <a:gs pos="64999">
                      <a:srgbClr val="BA0066"/>
                    </a:gs>
                    <a:gs pos="89999">
                      <a:srgbClr val="FF0000"/>
                    </a:gs>
                    <a:gs pos="100000">
                      <a:srgbClr val="FF8200"/>
                    </a:gs>
                  </a:gsLst>
                  <a:lin ang="16200000" scaled="1"/>
                  <a:tileRect/>
                </a:gradFill>
                <a:effectLst>
                  <a:glow rad="101600">
                    <a:schemeClr val="accent1">
                      <a:satMod val="175000"/>
                      <a:alpha val="40000"/>
                    </a:schemeClr>
                  </a:glow>
                </a:effectLst>
                <a:latin typeface="Ravie" pitchFamily="82" charset="0"/>
              </a:rPr>
              <a:t>So what happened?</a:t>
            </a:r>
          </a:p>
        </p:txBody>
      </p:sp>
      <p:sp>
        <p:nvSpPr>
          <p:cNvPr id="6" name="Rectangle 5"/>
          <p:cNvSpPr/>
          <p:nvPr/>
        </p:nvSpPr>
        <p:spPr>
          <a:xfrm>
            <a:off x="281743" y="2895600"/>
            <a:ext cx="9108968" cy="3877985"/>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7200" b="1" spc="300" dirty="0">
                <a:ln w="12700" cmpd="sng">
                  <a:solidFill>
                    <a:schemeClr val="tx1"/>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latin typeface="Matura MT Script Capitals" pitchFamily="66" charset="0"/>
              </a:rPr>
              <a:t>H</a:t>
            </a:r>
            <a:r>
              <a:rPr lang="en-US" sz="5400" b="1" spc="300" dirty="0">
                <a:ln w="12700" cmpd="sng">
                  <a:solidFill>
                    <a:schemeClr val="tx1"/>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latin typeface="Matura MT Script Capitals" pitchFamily="66" charset="0"/>
              </a:rPr>
              <a:t>ow did the “new moon” </a:t>
            </a:r>
            <a:br>
              <a:rPr lang="en-US" sz="5400" b="1" spc="300" dirty="0">
                <a:ln w="12700" cmpd="sng">
                  <a:solidFill>
                    <a:schemeClr val="tx1"/>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latin typeface="Matura MT Script Capitals" pitchFamily="66" charset="0"/>
              </a:rPr>
            </a:br>
            <a:r>
              <a:rPr lang="en-US" sz="5400" b="1" spc="300" dirty="0">
                <a:ln w="12700" cmpd="sng">
                  <a:solidFill>
                    <a:schemeClr val="tx1"/>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latin typeface="Matura MT Script Capitals" pitchFamily="66" charset="0"/>
              </a:rPr>
              <a:t>words find their way into </a:t>
            </a:r>
            <a:br>
              <a:rPr lang="en-US" sz="5400" b="1" spc="300" dirty="0">
                <a:ln w="12700" cmpd="sng">
                  <a:solidFill>
                    <a:schemeClr val="tx1"/>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latin typeface="Matura MT Script Capitals" pitchFamily="66" charset="0"/>
              </a:rPr>
            </a:br>
            <a:r>
              <a:rPr lang="en-US" sz="5400" b="1" spc="300" dirty="0">
                <a:ln w="12700" cmpd="sng">
                  <a:solidFill>
                    <a:schemeClr val="tx1"/>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latin typeface="Matura MT Script Capitals" pitchFamily="66" charset="0"/>
              </a:rPr>
              <a:t>20 non-Torah Scriptures</a:t>
            </a:r>
            <a:br>
              <a:rPr lang="en-US" sz="5400" b="1" spc="300" dirty="0">
                <a:ln w="12700" cmpd="sng">
                  <a:solidFill>
                    <a:schemeClr val="tx1"/>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latin typeface="Matura MT Script Capitals" pitchFamily="66" charset="0"/>
              </a:rPr>
            </a:br>
            <a:r>
              <a:rPr lang="en-US" sz="5400" b="1" spc="300" dirty="0">
                <a:ln w="12700" cmpd="sng">
                  <a:solidFill>
                    <a:schemeClr val="tx1"/>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latin typeface="Matura MT Script Capitals" pitchFamily="66" charset="0"/>
              </a:rPr>
              <a:t>through H2320 &lt;</a:t>
            </a:r>
            <a:r>
              <a:rPr lang="en-US" sz="5400" b="1" spc="300" dirty="0" err="1">
                <a:ln w="12700" cmpd="sng">
                  <a:solidFill>
                    <a:schemeClr val="tx1"/>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latin typeface="Matura MT Script Capitals" pitchFamily="66" charset="0"/>
              </a:rPr>
              <a:t>chodesh</a:t>
            </a:r>
            <a:r>
              <a:rPr lang="en-US" sz="5400" b="1" spc="300" dirty="0">
                <a:ln w="12700" cmpd="sng">
                  <a:solidFill>
                    <a:schemeClr val="tx1"/>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latin typeface="Matura MT Script Capitals" pitchFamily="66" charset="0"/>
              </a:rPr>
              <a:t>&gt;</a:t>
            </a:r>
            <a:r>
              <a:rPr lang="en-US" sz="6600" b="1" spc="300" dirty="0">
                <a:ln w="12700" cmpd="sng">
                  <a:solidFill>
                    <a:schemeClr val="tx1"/>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latin typeface="Matura MT Script Capitals" pitchFamily="66" charset="0"/>
              </a:rPr>
              <a:t>?</a:t>
            </a:r>
            <a:endParaRPr lang="en-US" sz="6600" b="1" cap="none" spc="300" dirty="0">
              <a:ln w="12700" cmpd="sng">
                <a:solidFill>
                  <a:schemeClr val="tx1"/>
                </a:solidFill>
                <a:prstDash val="solid"/>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1"/>
                <a:tileRect/>
              </a:gradFill>
              <a:effectLst/>
              <a:latin typeface="Matura MT Script Capitals" pitchFamily="66" charset="0"/>
            </a:endParaRPr>
          </a:p>
        </p:txBody>
      </p:sp>
    </p:spTree>
    <p:extLst>
      <p:ext uri="{BB962C8B-B14F-4D97-AF65-F5344CB8AC3E}">
        <p14:creationId xmlns:p14="http://schemas.microsoft.com/office/powerpoint/2010/main" val="111855770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09600" y="168685"/>
            <a:ext cx="10820400" cy="2308324"/>
          </a:xfrm>
          <a:prstGeom prst="rect">
            <a:avLst/>
          </a:prstGeom>
          <a:noFill/>
        </p:spPr>
        <p:txBody>
          <a:bodyPr vert="horz" wrap="square" lIns="91440" tIns="45720" rIns="91440" bIns="4572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solidFill>
                  <a:schemeClr val="accent5">
                    <a:lumMod val="40000"/>
                    <a:lumOff val="60000"/>
                  </a:schemeClr>
                </a:solidFill>
                <a:effectLst>
                  <a:outerShdw blurRad="50800" dist="39000" dir="5460000" algn="tl">
                    <a:srgbClr val="000000">
                      <a:alpha val="38000"/>
                    </a:srgbClr>
                  </a:outerShdw>
                </a:effectLst>
              </a:rPr>
              <a:t>There are some things that could have happened with the 1611 KJV translation to cause such a problem in only 7% of the Scriptures to establish the </a:t>
            </a:r>
            <a:br>
              <a:rPr lang="en-US" sz="3600" b="1" dirty="0">
                <a:ln w="11430"/>
                <a:solidFill>
                  <a:schemeClr val="accent5">
                    <a:lumMod val="40000"/>
                    <a:lumOff val="60000"/>
                  </a:schemeClr>
                </a:solidFill>
                <a:effectLst>
                  <a:outerShdw blurRad="50800" dist="39000" dir="5460000" algn="tl">
                    <a:srgbClr val="000000">
                      <a:alpha val="38000"/>
                    </a:srgbClr>
                  </a:outerShdw>
                </a:effectLst>
              </a:rPr>
            </a:br>
            <a:r>
              <a:rPr lang="en-US" sz="3600" b="1" dirty="0">
                <a:ln w="11430"/>
                <a:solidFill>
                  <a:schemeClr val="accent5">
                    <a:lumMod val="40000"/>
                    <a:lumOff val="60000"/>
                  </a:schemeClr>
                </a:solidFill>
                <a:effectLst>
                  <a:outerShdw blurRad="50800" dist="39000" dir="5460000" algn="tl">
                    <a:srgbClr val="000000">
                      <a:alpha val="38000"/>
                    </a:srgbClr>
                  </a:outerShdw>
                </a:effectLst>
              </a:rPr>
              <a:t>“</a:t>
            </a:r>
            <a:r>
              <a:rPr lang="en-US" sz="3600" b="1" dirty="0">
                <a:ln w="11430"/>
                <a:solidFill>
                  <a:srgbClr val="CCFF33"/>
                </a:solidFill>
                <a:effectLst>
                  <a:outerShdw blurRad="50800" dist="39000" dir="5460000" algn="tl">
                    <a:srgbClr val="000000">
                      <a:alpha val="38000"/>
                    </a:srgbClr>
                  </a:outerShdw>
                </a:effectLst>
              </a:rPr>
              <a:t>new moon</a:t>
            </a:r>
            <a:r>
              <a:rPr lang="en-US" sz="3600" b="1" dirty="0">
                <a:ln w="11430"/>
                <a:solidFill>
                  <a:schemeClr val="accent5">
                    <a:lumMod val="40000"/>
                    <a:lumOff val="60000"/>
                  </a:schemeClr>
                </a:solidFill>
                <a:effectLst>
                  <a:outerShdw blurRad="50800" dist="39000" dir="5460000" algn="tl">
                    <a:srgbClr val="000000">
                      <a:alpha val="38000"/>
                    </a:srgbClr>
                  </a:outerShdw>
                </a:effectLst>
              </a:rPr>
              <a:t>”</a:t>
            </a:r>
            <a:r>
              <a:rPr lang="en-US" sz="3600" b="1" dirty="0">
                <a:ln w="11430"/>
                <a:solidFill>
                  <a:srgbClr val="8E002F"/>
                </a:solidFill>
                <a:effectLst>
                  <a:outerShdw blurRad="50800" dist="39000" dir="5460000" algn="tl">
                    <a:srgbClr val="000000">
                      <a:alpha val="38000"/>
                    </a:srgbClr>
                  </a:outerShdw>
                </a:effectLst>
              </a:rPr>
              <a:t> </a:t>
            </a:r>
            <a:r>
              <a:rPr lang="en-US" sz="3600" b="1" dirty="0">
                <a:ln w="11430"/>
                <a:solidFill>
                  <a:schemeClr val="accent5">
                    <a:lumMod val="40000"/>
                    <a:lumOff val="60000"/>
                  </a:schemeClr>
                </a:solidFill>
                <a:effectLst>
                  <a:outerShdw blurRad="50800" dist="39000" dir="5460000" algn="tl">
                    <a:srgbClr val="000000">
                      <a:alpha val="38000"/>
                    </a:srgbClr>
                  </a:outerShdw>
                </a:effectLst>
              </a:rPr>
              <a:t>over the “</a:t>
            </a:r>
            <a:r>
              <a:rPr lang="en-US" sz="3600" b="1" dirty="0">
                <a:ln w="11430"/>
                <a:solidFill>
                  <a:srgbClr val="B83D68"/>
                </a:solidFill>
                <a:effectLst>
                  <a:outerShdw blurRad="50800" dist="39000" dir="5460000" algn="tl">
                    <a:srgbClr val="000000">
                      <a:alpha val="38000"/>
                    </a:srgbClr>
                  </a:outerShdw>
                </a:effectLst>
              </a:rPr>
              <a:t>new &lt;</a:t>
            </a:r>
            <a:r>
              <a:rPr lang="en-US" sz="3600" b="1" dirty="0" err="1">
                <a:ln w="11430"/>
                <a:solidFill>
                  <a:srgbClr val="B83D68"/>
                </a:solidFill>
                <a:effectLst>
                  <a:outerShdw blurRad="50800" dist="39000" dir="5460000" algn="tl">
                    <a:srgbClr val="000000">
                      <a:alpha val="38000"/>
                    </a:srgbClr>
                  </a:outerShdw>
                </a:effectLst>
              </a:rPr>
              <a:t>chodesh</a:t>
            </a:r>
            <a:r>
              <a:rPr lang="en-US" sz="3600" b="1" dirty="0">
                <a:ln w="11430"/>
                <a:solidFill>
                  <a:srgbClr val="B83D68"/>
                </a:solidFill>
                <a:effectLst>
                  <a:outerShdw blurRad="50800" dist="39000" dir="5460000" algn="tl">
                    <a:srgbClr val="000000">
                      <a:alpha val="38000"/>
                    </a:srgbClr>
                  </a:outerShdw>
                </a:effectLst>
              </a:rPr>
              <a:t>&gt; month</a:t>
            </a:r>
            <a:r>
              <a:rPr lang="en-US" sz="3600" b="1" dirty="0">
                <a:ln w="11430"/>
                <a:solidFill>
                  <a:schemeClr val="accent5">
                    <a:lumMod val="40000"/>
                    <a:lumOff val="60000"/>
                  </a:schemeClr>
                </a:solidFill>
                <a:effectLst>
                  <a:outerShdw blurRad="50800" dist="39000" dir="5460000" algn="tl">
                    <a:srgbClr val="000000">
                      <a:alpha val="38000"/>
                    </a:srgbClr>
                  </a:outerShdw>
                </a:effectLst>
              </a:rPr>
              <a:t>”!</a:t>
            </a:r>
          </a:p>
        </p:txBody>
      </p:sp>
      <p:sp>
        <p:nvSpPr>
          <p:cNvPr id="17" name="Content Placeholder 3"/>
          <p:cNvSpPr txBox="1">
            <a:spLocks/>
          </p:cNvSpPr>
          <p:nvPr/>
        </p:nvSpPr>
        <p:spPr>
          <a:xfrm>
            <a:off x="2590800" y="2667000"/>
            <a:ext cx="7528112" cy="1451852"/>
          </a:xfrm>
          <a:prstGeom prst="rect">
            <a:avLst/>
          </a:prstGeom>
        </p:spPr>
        <p:txBody>
          <a:bodyPr vert="horz">
            <a:noAutofit/>
            <a:scene3d>
              <a:camera prst="orthographicFront"/>
              <a:lightRig rig="threePt" dir="t"/>
            </a:scene3d>
            <a:sp3d extrusionH="57150">
              <a:bevelT w="38100" h="38100"/>
            </a:sp3d>
          </a:bodyPr>
          <a:lstStyle>
            <a:lvl1pPr marL="514350" indent="-514350" algn="l" rtl="0" eaLnBrk="1" latinLnBrk="0" hangingPunct="1">
              <a:spcBef>
                <a:spcPts val="700"/>
              </a:spcBef>
              <a:buClr>
                <a:schemeClr val="accent2">
                  <a:lumMod val="50000"/>
                </a:schemeClr>
              </a:buClr>
              <a:buSzPct val="80000"/>
              <a:buFont typeface="+mj-lt"/>
              <a:buAutoNum type="arabicPeriod"/>
              <a:defRPr kumimoji="0" sz="290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Clr>
                <a:srgbClr val="9FB8CD">
                  <a:lumMod val="50000"/>
                </a:srgbClr>
              </a:buClr>
              <a:buFont typeface="+mj-lt"/>
              <a:buNone/>
            </a:pPr>
            <a:r>
              <a:rPr lang="en-US" sz="4800" b="1" dirty="0">
                <a:solidFill>
                  <a:schemeClr val="accent5">
                    <a:lumMod val="40000"/>
                    <a:lumOff val="60000"/>
                  </a:schemeClr>
                </a:solidFill>
              </a:rPr>
              <a:t>Two possibilities </a:t>
            </a:r>
            <a:br>
              <a:rPr lang="en-US" sz="4800" b="1" dirty="0">
                <a:solidFill>
                  <a:schemeClr val="accent5">
                    <a:lumMod val="40000"/>
                    <a:lumOff val="60000"/>
                  </a:schemeClr>
                </a:solidFill>
              </a:rPr>
            </a:br>
            <a:r>
              <a:rPr lang="en-US" sz="4800" b="1" dirty="0">
                <a:solidFill>
                  <a:schemeClr val="accent5">
                    <a:lumMod val="40000"/>
                    <a:lumOff val="60000"/>
                  </a:schemeClr>
                </a:solidFill>
              </a:rPr>
              <a:t>must be considered.</a:t>
            </a:r>
          </a:p>
        </p:txBody>
      </p:sp>
      <p:pic>
        <p:nvPicPr>
          <p:cNvPr id="4098" name="Picture 2" descr="F:\Moon-Month Study July 2016\Moon Art for PPT\KJ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777731"/>
            <a:ext cx="2157456" cy="1441242"/>
          </a:xfrm>
          <a:prstGeom prst="roundRect">
            <a:avLst>
              <a:gd name="adj" fmla="val 11111"/>
            </a:avLst>
          </a:prstGeom>
          <a:ln w="190500" cap="rnd">
            <a:no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softRound"/>
            <a:extrusionClr>
              <a:srgbClr val="FFFFFF"/>
            </a:extrusionClr>
          </a:sp3d>
          <a:extLst>
            <a:ext uri="{909E8E84-426E-40DD-AFC4-6F175D3DCCD1}">
              <a14:hiddenFill xmlns:a14="http://schemas.microsoft.com/office/drawing/2010/main">
                <a:solidFill>
                  <a:srgbClr val="FFFFFF"/>
                </a:solidFill>
              </a14:hiddenFill>
            </a:ext>
          </a:extLst>
        </p:spPr>
      </p:pic>
      <p:pic>
        <p:nvPicPr>
          <p:cNvPr id="19" name="Picture 3" descr="C:\Users\Rae\Desktop\george-abbot a kjv translator ed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118912" y="2244359"/>
            <a:ext cx="1768288" cy="2251441"/>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20" name="Content Placeholder 3"/>
          <p:cNvSpPr txBox="1">
            <a:spLocks/>
          </p:cNvSpPr>
          <p:nvPr/>
        </p:nvSpPr>
        <p:spPr>
          <a:xfrm>
            <a:off x="228600" y="4572000"/>
            <a:ext cx="11658600" cy="1838146"/>
          </a:xfrm>
          <a:prstGeom prst="rect">
            <a:avLst/>
          </a:prstGeom>
        </p:spPr>
        <p:txBody>
          <a:bodyPr vert="horz">
            <a:normAutofit fontScale="92500"/>
            <a:scene3d>
              <a:camera prst="orthographicFront"/>
              <a:lightRig rig="threePt" dir="t"/>
            </a:scene3d>
            <a:sp3d extrusionH="57150">
              <a:bevelT w="38100" h="38100" prst="angle"/>
            </a:sp3d>
          </a:bodyPr>
          <a:lstStyle>
            <a:lvl1pPr marL="514350" indent="-514350" algn="l" rtl="0" eaLnBrk="1" latinLnBrk="0" hangingPunct="1">
              <a:spcBef>
                <a:spcPts val="700"/>
              </a:spcBef>
              <a:buClr>
                <a:schemeClr val="accent2">
                  <a:lumMod val="50000"/>
                </a:schemeClr>
              </a:buClr>
              <a:buSzPct val="80000"/>
              <a:buFont typeface="+mj-lt"/>
              <a:buAutoNum type="arabicPeriod"/>
              <a:defRPr kumimoji="0" sz="290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buClr>
                <a:schemeClr val="accent4"/>
              </a:buClr>
            </a:pPr>
            <a:r>
              <a:rPr lang="en-US" sz="2700" dirty="0">
                <a:solidFill>
                  <a:srgbClr val="CCFF33"/>
                </a:solidFill>
              </a:rPr>
              <a:t>The translators </a:t>
            </a:r>
            <a:r>
              <a:rPr lang="en-US" sz="2700" b="1" u="sng" dirty="0">
                <a:solidFill>
                  <a:schemeClr val="accent4">
                    <a:lumMod val="20000"/>
                    <a:lumOff val="80000"/>
                  </a:schemeClr>
                </a:solidFill>
              </a:rPr>
              <a:t>ignorantly</a:t>
            </a:r>
            <a:r>
              <a:rPr lang="en-US" sz="2700" dirty="0">
                <a:solidFill>
                  <a:srgbClr val="CCFF33"/>
                </a:solidFill>
              </a:rPr>
              <a:t> made a mistake by following </a:t>
            </a:r>
            <a:br>
              <a:rPr lang="en-US" sz="2700" dirty="0">
                <a:solidFill>
                  <a:srgbClr val="CCFF33"/>
                </a:solidFill>
              </a:rPr>
            </a:br>
            <a:r>
              <a:rPr lang="en-US" sz="2700" dirty="0">
                <a:solidFill>
                  <a:srgbClr val="CCFF33"/>
                </a:solidFill>
              </a:rPr>
              <a:t>the Jewish traditions of </a:t>
            </a:r>
            <a:r>
              <a:rPr lang="en-US" sz="2700" u="sng" dirty="0">
                <a:solidFill>
                  <a:srgbClr val="CCFF33"/>
                </a:solidFill>
              </a:rPr>
              <a:t>their</a:t>
            </a:r>
            <a:r>
              <a:rPr lang="en-US" sz="2700" dirty="0">
                <a:solidFill>
                  <a:srgbClr val="CCFF33"/>
                </a:solidFill>
              </a:rPr>
              <a:t> “new moon.”</a:t>
            </a:r>
          </a:p>
          <a:p>
            <a:pPr algn="ctr">
              <a:buClr>
                <a:schemeClr val="accent4"/>
              </a:buClr>
            </a:pPr>
            <a:r>
              <a:rPr lang="en-US" sz="2700" dirty="0">
                <a:solidFill>
                  <a:srgbClr val="FFC000"/>
                </a:solidFill>
              </a:rPr>
              <a:t>The translators </a:t>
            </a:r>
            <a:r>
              <a:rPr lang="en-US" sz="2700" b="1" u="sng" dirty="0">
                <a:solidFill>
                  <a:schemeClr val="accent4">
                    <a:lumMod val="20000"/>
                    <a:lumOff val="80000"/>
                  </a:schemeClr>
                </a:solidFill>
              </a:rPr>
              <a:t>deliberately</a:t>
            </a:r>
            <a:r>
              <a:rPr lang="en-US" sz="2700" dirty="0">
                <a:solidFill>
                  <a:srgbClr val="FFC000"/>
                </a:solidFill>
              </a:rPr>
              <a:t> erred causing allegiance and sacred regard to be given to the moon in place of </a:t>
            </a:r>
            <a:r>
              <a:rPr lang="en-US" sz="2700" b="1" dirty="0">
                <a:solidFill>
                  <a:srgbClr val="00B0F0"/>
                </a:solidFill>
              </a:rPr>
              <a:t>Yahuah’s festal month start.  </a:t>
            </a:r>
          </a:p>
        </p:txBody>
      </p:sp>
      <p:sp>
        <p:nvSpPr>
          <p:cNvPr id="3" name="Rectangle 2"/>
          <p:cNvSpPr/>
          <p:nvPr/>
        </p:nvSpPr>
        <p:spPr>
          <a:xfrm>
            <a:off x="228600" y="206276"/>
            <a:ext cx="11658600" cy="6448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Slide Number Placeholder 1"/>
          <p:cNvSpPr>
            <a:spLocks noGrp="1"/>
          </p:cNvSpPr>
          <p:nvPr>
            <p:ph type="sldNum" sz="quarter" idx="4294967295"/>
          </p:nvPr>
        </p:nvSpPr>
        <p:spPr>
          <a:xfrm>
            <a:off x="11506200" y="6340475"/>
            <a:ext cx="533400" cy="365125"/>
          </a:xfrm>
          <a:prstGeom prst="rect">
            <a:avLst/>
          </a:prstGeom>
        </p:spPr>
        <p:txBody>
          <a:bodyPr/>
          <a:lstStyle/>
          <a:p>
            <a:fld id="{AA4C6552-42F6-43F2-A3FB-E92E8C09004E}" type="slidenum">
              <a:rPr lang="en-US" b="1" smtClean="0">
                <a:solidFill>
                  <a:schemeClr val="bg1"/>
                </a:solidFill>
              </a:rPr>
              <a:pPr/>
              <a:t>97</a:t>
            </a:fld>
            <a:endParaRPr lang="en-US" b="1" dirty="0">
              <a:solidFill>
                <a:schemeClr val="bg1"/>
              </a:solidFill>
            </a:endParaRPr>
          </a:p>
        </p:txBody>
      </p:sp>
    </p:spTree>
    <p:extLst>
      <p:ext uri="{BB962C8B-B14F-4D97-AF65-F5344CB8AC3E}">
        <p14:creationId xmlns:p14="http://schemas.microsoft.com/office/powerpoint/2010/main" val="377529538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10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1000"/>
                                        <p:tgtEl>
                                          <p:spTgt spid="20">
                                            <p:txEl>
                                              <p:pRg st="0" end="0"/>
                                            </p:txEl>
                                          </p:spTgt>
                                        </p:tgtEl>
                                      </p:cBhvr>
                                    </p:animEffect>
                                    <p:anim calcmode="lin" valueType="num">
                                      <p:cBhvr>
                                        <p:cTn id="1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animEffect transition="in" filter="fade">
                                      <p:cBhvr>
                                        <p:cTn id="19" dur="1000"/>
                                        <p:tgtEl>
                                          <p:spTgt spid="20">
                                            <p:txEl>
                                              <p:pRg st="1" end="1"/>
                                            </p:txEl>
                                          </p:spTgt>
                                        </p:tgtEl>
                                      </p:cBhvr>
                                    </p:animEffect>
                                    <p:anim calcmode="lin" valueType="num">
                                      <p:cBhvr>
                                        <p:cTn id="20"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415278" y="6416675"/>
            <a:ext cx="2743200" cy="365125"/>
          </a:xfrm>
        </p:spPr>
        <p:txBody>
          <a:bodyPr/>
          <a:lstStyle/>
          <a:p>
            <a:fld id="{AA4C6552-42F6-43F2-A3FB-E92E8C09004E}" type="slidenum">
              <a:rPr lang="en-US" sz="1600" smtClean="0">
                <a:solidFill>
                  <a:schemeClr val="tx1"/>
                </a:solidFill>
              </a:rPr>
              <a:pPr/>
              <a:t>98</a:t>
            </a:fld>
            <a:endParaRPr lang="en-US" dirty="0">
              <a:solidFill>
                <a:schemeClr val="tx1"/>
              </a:solidFill>
            </a:endParaRPr>
          </a:p>
        </p:txBody>
      </p:sp>
      <p:pic>
        <p:nvPicPr>
          <p:cNvPr id="4099" name="Picture 3" descr="F:\Art on Desktop - 1\All white man clip art\3d white people\question white man lime green.jpg"/>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267200" y="4495800"/>
            <a:ext cx="2743200" cy="2735295"/>
          </a:xfrm>
          <a:prstGeom prst="rect">
            <a:avLst/>
          </a:prstGeom>
          <a:noFill/>
          <a:effectLst>
            <a:softEdge rad="5842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1143000"/>
            <a:ext cx="8991600" cy="1323439"/>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000" b="1" cap="none" spc="50" dirty="0">
                <a:ln w="12700" cmpd="sng">
                  <a:solidFill>
                    <a:schemeClr val="accent6">
                      <a:satMod val="120000"/>
                      <a:shade val="80000"/>
                    </a:schemeClr>
                  </a:solidFill>
                  <a:prstDash val="solid"/>
                </a:ln>
                <a:gradFill flip="none" rotWithShape="1">
                  <a:gsLst>
                    <a:gs pos="0">
                      <a:srgbClr val="000082"/>
                    </a:gs>
                    <a:gs pos="30000">
                      <a:srgbClr val="66008F"/>
                    </a:gs>
                    <a:gs pos="64999">
                      <a:srgbClr val="BA0066"/>
                    </a:gs>
                    <a:gs pos="89999">
                      <a:srgbClr val="FF0000"/>
                    </a:gs>
                    <a:gs pos="100000">
                      <a:srgbClr val="FF8200"/>
                    </a:gs>
                  </a:gsLst>
                  <a:lin ang="16200000" scaled="1"/>
                  <a:tileRect/>
                </a:gradFill>
                <a:effectLst>
                  <a:glow rad="101600">
                    <a:schemeClr val="accent1">
                      <a:satMod val="175000"/>
                      <a:alpha val="40000"/>
                    </a:schemeClr>
                  </a:glow>
                </a:effectLst>
                <a:latin typeface="Ravie" pitchFamily="82" charset="0"/>
              </a:rPr>
              <a:t>But … Let’s go back to </a:t>
            </a:r>
            <a:br>
              <a:rPr lang="en-US" sz="4000" b="1" cap="none" spc="50" dirty="0">
                <a:ln w="12700" cmpd="sng">
                  <a:solidFill>
                    <a:schemeClr val="accent6">
                      <a:satMod val="120000"/>
                      <a:shade val="80000"/>
                    </a:schemeClr>
                  </a:solidFill>
                  <a:prstDash val="solid"/>
                </a:ln>
                <a:gradFill flip="none" rotWithShape="1">
                  <a:gsLst>
                    <a:gs pos="0">
                      <a:srgbClr val="000082"/>
                    </a:gs>
                    <a:gs pos="30000">
                      <a:srgbClr val="66008F"/>
                    </a:gs>
                    <a:gs pos="64999">
                      <a:srgbClr val="BA0066"/>
                    </a:gs>
                    <a:gs pos="89999">
                      <a:srgbClr val="FF0000"/>
                    </a:gs>
                    <a:gs pos="100000">
                      <a:srgbClr val="FF8200"/>
                    </a:gs>
                  </a:gsLst>
                  <a:lin ang="16200000" scaled="1"/>
                  <a:tileRect/>
                </a:gradFill>
                <a:effectLst>
                  <a:glow rad="101600">
                    <a:schemeClr val="accent1">
                      <a:satMod val="175000"/>
                      <a:alpha val="40000"/>
                    </a:schemeClr>
                  </a:glow>
                </a:effectLst>
                <a:latin typeface="Ravie" pitchFamily="82" charset="0"/>
              </a:rPr>
            </a:br>
            <a:r>
              <a:rPr lang="en-US" sz="4000" b="1" cap="none" spc="50" dirty="0">
                <a:ln w="12700" cmpd="sng">
                  <a:solidFill>
                    <a:schemeClr val="accent6">
                      <a:satMod val="120000"/>
                      <a:shade val="80000"/>
                    </a:schemeClr>
                  </a:solidFill>
                  <a:prstDash val="solid"/>
                </a:ln>
                <a:gradFill flip="none" rotWithShape="1">
                  <a:gsLst>
                    <a:gs pos="0">
                      <a:srgbClr val="000082"/>
                    </a:gs>
                    <a:gs pos="30000">
                      <a:srgbClr val="66008F"/>
                    </a:gs>
                    <a:gs pos="64999">
                      <a:srgbClr val="BA0066"/>
                    </a:gs>
                    <a:gs pos="89999">
                      <a:srgbClr val="FF0000"/>
                    </a:gs>
                    <a:gs pos="100000">
                      <a:srgbClr val="FF8200"/>
                    </a:gs>
                  </a:gsLst>
                  <a:lin ang="16200000" scaled="1"/>
                  <a:tileRect/>
                </a:gradFill>
                <a:effectLst>
                  <a:glow rad="101600">
                    <a:schemeClr val="accent1">
                      <a:satMod val="175000"/>
                      <a:alpha val="40000"/>
                    </a:schemeClr>
                  </a:glow>
                </a:effectLst>
                <a:latin typeface="Ravie" pitchFamily="82" charset="0"/>
              </a:rPr>
              <a:t>our original question!</a:t>
            </a:r>
          </a:p>
        </p:txBody>
      </p:sp>
      <p:sp>
        <p:nvSpPr>
          <p:cNvPr id="7" name="Rectangle 6"/>
          <p:cNvSpPr/>
          <p:nvPr/>
        </p:nvSpPr>
        <p:spPr>
          <a:xfrm>
            <a:off x="1026160" y="2590800"/>
            <a:ext cx="6934200" cy="1077218"/>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3200" b="1" cap="none" spc="0" dirty="0">
                <a:ln w="1905">
                  <a:solidFill>
                    <a:schemeClr val="accent5">
                      <a:lumMod val="50000"/>
                    </a:schemeClr>
                  </a:solidFill>
                </a:ln>
                <a:solidFill>
                  <a:srgbClr val="B83D68"/>
                </a:solidFill>
                <a:effectLst>
                  <a:glow rad="101600">
                    <a:schemeClr val="accent1">
                      <a:satMod val="175000"/>
                      <a:alpha val="40000"/>
                    </a:schemeClr>
                  </a:glow>
                  <a:innerShdw blurRad="69850" dist="43180" dir="5400000">
                    <a:srgbClr val="000000">
                      <a:alpha val="65000"/>
                    </a:srgbClr>
                  </a:innerShdw>
                </a:effectLst>
                <a:latin typeface="Arial Rounded MT Bold" pitchFamily="34" charset="0"/>
              </a:rPr>
              <a:t>Who really took away the Keys to Yahuah’s Covenant Calendar?</a:t>
            </a:r>
          </a:p>
        </p:txBody>
      </p:sp>
      <p:sp>
        <p:nvSpPr>
          <p:cNvPr id="8" name="Rectangle 7"/>
          <p:cNvSpPr/>
          <p:nvPr/>
        </p:nvSpPr>
        <p:spPr>
          <a:xfrm>
            <a:off x="990600" y="3739020"/>
            <a:ext cx="7467600" cy="341632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marL="457200" indent="-457200">
              <a:buFont typeface="+mj-lt"/>
              <a:buAutoNum type="arabicPeriod"/>
            </a:pPr>
            <a:r>
              <a:rPr lang="en-US" sz="3200" b="1" dirty="0">
                <a:ln w="1905">
                  <a:solidFill>
                    <a:schemeClr val="accent5">
                      <a:lumMod val="50000"/>
                    </a:schemeClr>
                  </a:solidFill>
                </a:ln>
                <a:solidFill>
                  <a:srgbClr val="FF0000"/>
                </a:solidFill>
                <a:effectLst>
                  <a:innerShdw blurRad="69850" dist="43180" dir="5400000">
                    <a:srgbClr val="000000">
                      <a:alpha val="65000"/>
                    </a:srgbClr>
                  </a:innerShdw>
                </a:effectLst>
                <a:latin typeface="Arial Rounded MT Bold" pitchFamily="34" charset="0"/>
              </a:rPr>
              <a:t>Was it only the 1611 Translators? </a:t>
            </a:r>
          </a:p>
          <a:p>
            <a:pPr marL="457200" indent="-457200">
              <a:buFont typeface="+mj-lt"/>
              <a:buAutoNum type="arabicPeriod"/>
            </a:pPr>
            <a:r>
              <a:rPr lang="en-US" sz="3200" b="1" dirty="0">
                <a:ln w="1905">
                  <a:solidFill>
                    <a:schemeClr val="accent5">
                      <a:lumMod val="50000"/>
                    </a:schemeClr>
                  </a:solidFill>
                </a:ln>
                <a:solidFill>
                  <a:srgbClr val="8E002F"/>
                </a:solidFill>
                <a:effectLst>
                  <a:innerShdw blurRad="69850" dist="43180" dir="5400000">
                    <a:srgbClr val="000000">
                      <a:alpha val="65000"/>
                    </a:srgbClr>
                  </a:innerShdw>
                </a:effectLst>
                <a:latin typeface="Arial Rounded MT Bold" pitchFamily="34" charset="0"/>
              </a:rPr>
              <a:t>Hebrew Lexicon writers??</a:t>
            </a:r>
          </a:p>
          <a:p>
            <a:pPr marL="457200" indent="-457200">
              <a:buFont typeface="+mj-lt"/>
              <a:buAutoNum type="arabicPeriod"/>
            </a:pPr>
            <a:r>
              <a:rPr lang="en-US" sz="3200" b="1" dirty="0">
                <a:ln w="1905">
                  <a:solidFill>
                    <a:schemeClr val="accent5">
                      <a:lumMod val="50000"/>
                    </a:schemeClr>
                  </a:solidFill>
                </a:ln>
                <a:solidFill>
                  <a:srgbClr val="00B050"/>
                </a:solidFill>
                <a:effectLst>
                  <a:innerShdw blurRad="69850" dist="43180" dir="5400000">
                    <a:srgbClr val="000000">
                      <a:alpha val="65000"/>
                    </a:srgbClr>
                  </a:innerShdw>
                </a:effectLst>
                <a:latin typeface="Arial Rounded MT Bold" pitchFamily="34" charset="0"/>
              </a:rPr>
              <a:t>Israel?        </a:t>
            </a:r>
          </a:p>
          <a:p>
            <a:pPr marL="457200" indent="-457200">
              <a:buFont typeface="+mj-lt"/>
              <a:buAutoNum type="arabicPeriod"/>
            </a:pPr>
            <a:r>
              <a:rPr lang="en-US" sz="3200" b="1" dirty="0">
                <a:ln w="1905">
                  <a:solidFill>
                    <a:schemeClr val="accent5">
                      <a:lumMod val="50000"/>
                    </a:schemeClr>
                  </a:solidFill>
                </a:ln>
                <a:solidFill>
                  <a:srgbClr val="00B0F0"/>
                </a:solidFill>
                <a:effectLst>
                  <a:innerShdw blurRad="69850" dist="43180" dir="5400000">
                    <a:srgbClr val="000000">
                      <a:alpha val="65000"/>
                    </a:srgbClr>
                  </a:innerShdw>
                </a:effectLst>
                <a:latin typeface="Arial Rounded MT Bold" pitchFamily="34" charset="0"/>
              </a:rPr>
              <a:t>Galilee?</a:t>
            </a:r>
          </a:p>
          <a:p>
            <a:pPr marL="457200" indent="-457200">
              <a:buFont typeface="+mj-lt"/>
              <a:buAutoNum type="arabicPeriod"/>
            </a:pPr>
            <a:r>
              <a:rPr lang="en-US" sz="3200" b="1" dirty="0">
                <a:ln w="1905">
                  <a:solidFill>
                    <a:schemeClr val="accent5">
                      <a:lumMod val="50000"/>
                    </a:schemeClr>
                  </a:solidFill>
                </a:ln>
                <a:solidFill>
                  <a:srgbClr val="7030A0"/>
                </a:solidFill>
                <a:effectLst>
                  <a:innerShdw blurRad="69850" dist="43180" dir="5400000">
                    <a:srgbClr val="000000">
                      <a:alpha val="65000"/>
                    </a:srgbClr>
                  </a:innerShdw>
                </a:effectLst>
                <a:latin typeface="Arial Rounded MT Bold" pitchFamily="34" charset="0"/>
              </a:rPr>
              <a:t>Samaria?      </a:t>
            </a:r>
          </a:p>
          <a:p>
            <a:pPr marL="457200" indent="-457200">
              <a:buFont typeface="+mj-lt"/>
              <a:buAutoNum type="arabicPeriod"/>
            </a:pPr>
            <a:r>
              <a:rPr lang="en-US" sz="3200" b="1" dirty="0">
                <a:ln w="1905">
                  <a:solidFill>
                    <a:schemeClr val="accent5">
                      <a:lumMod val="50000"/>
                    </a:schemeClr>
                  </a:solidFill>
                </a:ln>
                <a:solidFill>
                  <a:schemeClr val="accent2"/>
                </a:solidFill>
                <a:effectLst>
                  <a:innerShdw blurRad="69850" dist="43180" dir="5400000">
                    <a:srgbClr val="000000">
                      <a:alpha val="65000"/>
                    </a:srgbClr>
                  </a:innerShdw>
                </a:effectLst>
                <a:latin typeface="Arial Rounded MT Bold" pitchFamily="34" charset="0"/>
              </a:rPr>
              <a:t>Judah?   </a:t>
            </a:r>
          </a:p>
          <a:p>
            <a:pPr marL="457200" indent="-457200">
              <a:buFont typeface="+mj-lt"/>
              <a:buAutoNum type="arabicPeriod"/>
            </a:pPr>
            <a:endParaRPr lang="en-US" sz="2400" b="1" cap="none" spc="0" dirty="0">
              <a:ln w="1905">
                <a:solidFill>
                  <a:schemeClr val="accent5">
                    <a:lumMod val="50000"/>
                  </a:schemeClr>
                </a:solidFill>
              </a:ln>
              <a:solidFill>
                <a:srgbClr val="8E002F"/>
              </a:solidFill>
              <a:effectLst>
                <a:innerShdw blurRad="69850" dist="43180" dir="5400000">
                  <a:srgbClr val="000000">
                    <a:alpha val="65000"/>
                  </a:srgbClr>
                </a:innerShdw>
              </a:effectLst>
              <a:latin typeface="Arial Rounded MT Bold" pitchFamily="34" charset="0"/>
            </a:endParaRPr>
          </a:p>
        </p:txBody>
      </p:sp>
      <p:pic>
        <p:nvPicPr>
          <p:cNvPr id="12" name="Picture 4" descr="C:\Users\Rae\Desktop\keys tras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5255" y="2576209"/>
            <a:ext cx="3247974" cy="2757791"/>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36240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75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1000"/>
                                        <p:tgtEl>
                                          <p:spTgt spid="8">
                                            <p:txEl>
                                              <p:pRg st="1" end="1"/>
                                            </p:txEl>
                                          </p:spTgt>
                                        </p:tgtEl>
                                      </p:cBhvr>
                                    </p:animEffect>
                                    <p:anim calcmode="lin" valueType="num">
                                      <p:cBhvr>
                                        <p:cTn id="1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750"/>
                            </p:stCondLst>
                            <p:childTnLst>
                              <p:par>
                                <p:cTn id="22" presetID="42" presetClass="entr" presetSubtype="0" fill="hold" nodeType="afterEffect">
                                  <p:stCondLst>
                                    <p:cond delay="75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1000"/>
                                        <p:tgtEl>
                                          <p:spTgt spid="8">
                                            <p:txEl>
                                              <p:pRg st="2" end="2"/>
                                            </p:txEl>
                                          </p:spTgt>
                                        </p:tgtEl>
                                      </p:cBhvr>
                                    </p:animEffect>
                                    <p:anim calcmode="lin" valueType="num">
                                      <p:cBhvr>
                                        <p:cTn id="2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7" presetID="8" presetClass="entr" presetSubtype="32" fill="hold" nodeType="withEffect">
                                  <p:stCondLst>
                                    <p:cond delay="750"/>
                                  </p:stCondLst>
                                  <p:childTnLst>
                                    <p:set>
                                      <p:cBhvr>
                                        <p:cTn id="28" dur="1" fill="hold">
                                          <p:stCondLst>
                                            <p:cond delay="0"/>
                                          </p:stCondLst>
                                        </p:cTn>
                                        <p:tgtEl>
                                          <p:spTgt spid="4099"/>
                                        </p:tgtEl>
                                        <p:attrNameLst>
                                          <p:attrName>style.visibility</p:attrName>
                                        </p:attrNameLst>
                                      </p:cBhvr>
                                      <p:to>
                                        <p:strVal val="visible"/>
                                      </p:to>
                                    </p:set>
                                    <p:animEffect transition="in" filter="diamond(out)">
                                      <p:cBhvr>
                                        <p:cTn id="29" dur="2000"/>
                                        <p:tgtEl>
                                          <p:spTgt spid="4099"/>
                                        </p:tgtEl>
                                      </p:cBhvr>
                                    </p:animEffect>
                                  </p:childTnLst>
                                </p:cTn>
                              </p:par>
                            </p:childTnLst>
                          </p:cTn>
                        </p:par>
                        <p:par>
                          <p:cTn id="30" fill="hold">
                            <p:stCondLst>
                              <p:cond delay="5500"/>
                            </p:stCondLst>
                            <p:childTnLst>
                              <p:par>
                                <p:cTn id="31" presetID="42" presetClass="entr" presetSubtype="0" fill="hold" nodeType="afterEffect">
                                  <p:stCondLst>
                                    <p:cond delay="750"/>
                                  </p:stCondLst>
                                  <p:childTnLst>
                                    <p:set>
                                      <p:cBhvr>
                                        <p:cTn id="32" dur="1" fill="hold">
                                          <p:stCondLst>
                                            <p:cond delay="0"/>
                                          </p:stCondLst>
                                        </p:cTn>
                                        <p:tgtEl>
                                          <p:spTgt spid="8">
                                            <p:txEl>
                                              <p:pRg st="3" end="3"/>
                                            </p:txEl>
                                          </p:spTgt>
                                        </p:tgtEl>
                                        <p:attrNameLst>
                                          <p:attrName>style.visibility</p:attrName>
                                        </p:attrNameLst>
                                      </p:cBhvr>
                                      <p:to>
                                        <p:strVal val="visible"/>
                                      </p:to>
                                    </p:set>
                                    <p:animEffect transition="in" filter="fade">
                                      <p:cBhvr>
                                        <p:cTn id="33" dur="1000"/>
                                        <p:tgtEl>
                                          <p:spTgt spid="8">
                                            <p:txEl>
                                              <p:pRg st="3" end="3"/>
                                            </p:txEl>
                                          </p:spTgt>
                                        </p:tgtEl>
                                      </p:cBhvr>
                                    </p:animEffect>
                                    <p:anim calcmode="lin" valueType="num">
                                      <p:cBhvr>
                                        <p:cTn id="34"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36" fill="hold">
                            <p:stCondLst>
                              <p:cond delay="7250"/>
                            </p:stCondLst>
                            <p:childTnLst>
                              <p:par>
                                <p:cTn id="37" presetID="42" presetClass="entr" presetSubtype="0" fill="hold" nodeType="afterEffect">
                                  <p:stCondLst>
                                    <p:cond delay="750"/>
                                  </p:stCondLst>
                                  <p:childTnLst>
                                    <p:set>
                                      <p:cBhvr>
                                        <p:cTn id="38" dur="1" fill="hold">
                                          <p:stCondLst>
                                            <p:cond delay="0"/>
                                          </p:stCondLst>
                                        </p:cTn>
                                        <p:tgtEl>
                                          <p:spTgt spid="8">
                                            <p:txEl>
                                              <p:pRg st="4" end="4"/>
                                            </p:txEl>
                                          </p:spTgt>
                                        </p:tgtEl>
                                        <p:attrNameLst>
                                          <p:attrName>style.visibility</p:attrName>
                                        </p:attrNameLst>
                                      </p:cBhvr>
                                      <p:to>
                                        <p:strVal val="visible"/>
                                      </p:to>
                                    </p:set>
                                    <p:animEffect transition="in" filter="fade">
                                      <p:cBhvr>
                                        <p:cTn id="39" dur="1000"/>
                                        <p:tgtEl>
                                          <p:spTgt spid="8">
                                            <p:txEl>
                                              <p:pRg st="4" end="4"/>
                                            </p:txEl>
                                          </p:spTgt>
                                        </p:tgtEl>
                                      </p:cBhvr>
                                    </p:animEffect>
                                    <p:anim calcmode="lin" valueType="num">
                                      <p:cBhvr>
                                        <p:cTn id="4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42" fill="hold">
                            <p:stCondLst>
                              <p:cond delay="9000"/>
                            </p:stCondLst>
                            <p:childTnLst>
                              <p:par>
                                <p:cTn id="43" presetID="42" presetClass="entr" presetSubtype="0" fill="hold" nodeType="afterEffect">
                                  <p:stCondLst>
                                    <p:cond delay="75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fade">
                                      <p:cBhvr>
                                        <p:cTn id="45" dur="1000"/>
                                        <p:tgtEl>
                                          <p:spTgt spid="8">
                                            <p:txEl>
                                              <p:pRg st="5" end="5"/>
                                            </p:txEl>
                                          </p:spTgt>
                                        </p:tgtEl>
                                      </p:cBhvr>
                                    </p:animEffect>
                                    <p:anim calcmode="lin" valueType="num">
                                      <p:cBhvr>
                                        <p:cTn id="46"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6" name="Picture 2" descr="C:\Users\Rae\Desktop\key in lock png.gif"/>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3106400" y="2045594"/>
            <a:ext cx="1952625" cy="14049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ae\Desktop\key p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249092">
            <a:off x="12183384" y="2592715"/>
            <a:ext cx="3098800" cy="309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Rae\Desktop\keys tras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3105440"/>
            <a:ext cx="4114800" cy="3493797"/>
          </a:xfrm>
          <a:prstGeom prst="rect">
            <a:avLst/>
          </a:prstGeom>
          <a:noFill/>
          <a:effectLst>
            <a:softEdge rad="419100"/>
          </a:effectLst>
          <a:extLst>
            <a:ext uri="{909E8E84-426E-40DD-AFC4-6F175D3DCCD1}">
              <a14:hiddenFill xmlns:a14="http://schemas.microsoft.com/office/drawing/2010/main">
                <a:solidFill>
                  <a:srgbClr val="FFFFFF"/>
                </a:solidFill>
              </a14:hiddenFill>
            </a:ext>
          </a:extLst>
        </p:spPr>
      </p:pic>
      <p:sp>
        <p:nvSpPr>
          <p:cNvPr id="6" name="Slide Number Placeholder 1"/>
          <p:cNvSpPr txBox="1">
            <a:spLocks/>
          </p:cNvSpPr>
          <p:nvPr/>
        </p:nvSpPr>
        <p:spPr>
          <a:xfrm>
            <a:off x="9372600" y="64166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600" smtClean="0">
                <a:solidFill>
                  <a:schemeClr val="tx1"/>
                </a:solidFill>
              </a:rPr>
              <a:pPr/>
              <a:t>99</a:t>
            </a:fld>
            <a:endParaRPr lang="en-US" dirty="0">
              <a:solidFill>
                <a:schemeClr val="tx1"/>
              </a:solidFill>
            </a:endParaRPr>
          </a:p>
        </p:txBody>
      </p:sp>
      <p:sp>
        <p:nvSpPr>
          <p:cNvPr id="14" name="Rectangle 13"/>
          <p:cNvSpPr/>
          <p:nvPr/>
        </p:nvSpPr>
        <p:spPr>
          <a:xfrm>
            <a:off x="6019800" y="152768"/>
            <a:ext cx="6172200" cy="3785652"/>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800" b="1" cap="none" spc="0" dirty="0">
                <a:ln w="1905">
                  <a:solidFill>
                    <a:schemeClr val="accent5">
                      <a:lumMod val="50000"/>
                    </a:schemeClr>
                  </a:solidFill>
                </a:ln>
                <a:solidFill>
                  <a:schemeClr val="accent2">
                    <a:lumMod val="60000"/>
                    <a:lumOff val="40000"/>
                  </a:schemeClr>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To find out who’s guilty and what </a:t>
            </a:r>
            <a:br>
              <a:rPr lang="en-US" sz="4800" b="1" cap="none" spc="0" dirty="0">
                <a:ln w="1905">
                  <a:solidFill>
                    <a:schemeClr val="accent5">
                      <a:lumMod val="50000"/>
                    </a:schemeClr>
                  </a:solidFill>
                </a:ln>
                <a:solidFill>
                  <a:schemeClr val="accent2">
                    <a:lumMod val="60000"/>
                    <a:lumOff val="40000"/>
                  </a:schemeClr>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br>
            <a:r>
              <a:rPr lang="en-US" sz="4800" b="1" cap="none" spc="0" dirty="0">
                <a:ln w="1905">
                  <a:solidFill>
                    <a:schemeClr val="accent5">
                      <a:lumMod val="50000"/>
                    </a:schemeClr>
                  </a:solidFill>
                </a:ln>
                <a:solidFill>
                  <a:schemeClr val="accent2">
                    <a:lumMod val="60000"/>
                    <a:lumOff val="40000"/>
                  </a:schemeClr>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happened to Yahuah’s</a:t>
            </a:r>
            <a:br>
              <a:rPr lang="en-US" sz="4800" b="1" cap="none" spc="0" dirty="0">
                <a:ln w="1905">
                  <a:solidFill>
                    <a:schemeClr val="accent5">
                      <a:lumMod val="50000"/>
                    </a:schemeClr>
                  </a:solidFill>
                </a:ln>
                <a:solidFill>
                  <a:schemeClr val="accent2">
                    <a:lumMod val="60000"/>
                    <a:lumOff val="40000"/>
                  </a:schemeClr>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br>
            <a:r>
              <a:rPr lang="en-US" sz="4800" b="1" cap="none" spc="0" dirty="0">
                <a:ln w="1905">
                  <a:solidFill>
                    <a:schemeClr val="accent5">
                      <a:lumMod val="50000"/>
                    </a:schemeClr>
                  </a:solidFill>
                </a:ln>
                <a:solidFill>
                  <a:schemeClr val="accent2">
                    <a:lumMod val="60000"/>
                    <a:lumOff val="40000"/>
                  </a:schemeClr>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Covenant Calendar </a:t>
            </a:r>
            <a:br>
              <a:rPr lang="en-US" sz="4800" b="1" cap="none" spc="0" dirty="0">
                <a:ln w="1905">
                  <a:solidFill>
                    <a:schemeClr val="accent5">
                      <a:lumMod val="50000"/>
                    </a:schemeClr>
                  </a:solidFill>
                </a:ln>
                <a:solidFill>
                  <a:srgbClr val="FFFF00"/>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br>
            <a:r>
              <a:rPr lang="en-US" sz="4800" b="1" cap="none" spc="0" dirty="0">
                <a:ln w="1905">
                  <a:solidFill>
                    <a:schemeClr val="accent5">
                      <a:lumMod val="50000"/>
                    </a:schemeClr>
                  </a:solidFill>
                </a:ln>
                <a:solidFill>
                  <a:schemeClr val="accent2">
                    <a:lumMod val="60000"/>
                    <a:lumOff val="40000"/>
                  </a:schemeClr>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Keys … </a:t>
            </a:r>
          </a:p>
        </p:txBody>
      </p:sp>
      <p:pic>
        <p:nvPicPr>
          <p:cNvPr id="3074" name="Picture 2" descr="F:\Art on Desktop - 1\what_next_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52400"/>
            <a:ext cx="6400800" cy="2809875"/>
          </a:xfrm>
          <a:prstGeom prst="rect">
            <a:avLst/>
          </a:prstGeom>
          <a:noFill/>
          <a:effectLst>
            <a:softEdge rad="292100"/>
          </a:effectLst>
          <a:extLst>
            <a:ext uri="{909E8E84-426E-40DD-AFC4-6F175D3DCCD1}">
              <a14:hiddenFill xmlns:a14="http://schemas.microsoft.com/office/drawing/2010/main">
                <a:solidFill>
                  <a:srgbClr val="FFFFFF"/>
                </a:solidFill>
              </a14:hiddenFill>
            </a:ext>
          </a:extLst>
        </p:spPr>
      </p:pic>
      <p:pic>
        <p:nvPicPr>
          <p:cNvPr id="3076" name="Picture 4" descr="C:\Users\Rae\Desktop\court-gavel-1024x64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35870" y="4800600"/>
            <a:ext cx="3048000" cy="1905000"/>
          </a:xfrm>
          <a:prstGeom prst="rect">
            <a:avLst/>
          </a:prstGeom>
          <a:noFill/>
          <a:effectLst>
            <a:softEdge rad="342900"/>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5715000" y="7010400"/>
            <a:ext cx="310533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The End</a:t>
            </a:r>
          </a:p>
        </p:txBody>
      </p:sp>
      <p:sp>
        <p:nvSpPr>
          <p:cNvPr id="19" name="Content Placeholder 3"/>
          <p:cNvSpPr txBox="1">
            <a:spLocks/>
          </p:cNvSpPr>
          <p:nvPr/>
        </p:nvSpPr>
        <p:spPr>
          <a:xfrm>
            <a:off x="76200" y="3825281"/>
            <a:ext cx="6858000" cy="2362200"/>
          </a:xfrm>
          <a:prstGeom prst="rect">
            <a:avLst/>
          </a:prstGeom>
          <a:noFill/>
        </p:spPr>
        <p:txBody>
          <a:bodyPr>
            <a:noAutofit/>
            <a:scene3d>
              <a:camera prst="orthographicFront"/>
              <a:lightRig rig="balanced" dir="t">
                <a:rot lat="0" lon="0" rev="2100000"/>
              </a:lightRig>
            </a:scene3d>
            <a:sp3d extrusionH="57150" prstMaterial="metal">
              <a:bevelT w="38100" h="25400"/>
              <a:contourClr>
                <a:schemeClr val="bg2"/>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ln w="1905">
                  <a:solidFill>
                    <a:srgbClr val="002060"/>
                  </a:solidFill>
                </a:ln>
                <a:solidFill>
                  <a:schemeClr val="accent2">
                    <a:lumMod val="75000"/>
                  </a:schemeClr>
                </a:solidFill>
                <a:effectLst>
                  <a:glow rad="139700">
                    <a:schemeClr val="accent1">
                      <a:satMod val="175000"/>
                      <a:alpha val="40000"/>
                    </a:schemeClr>
                  </a:glow>
                  <a:innerShdw blurRad="69850" dist="43180" dir="5400000">
                    <a:srgbClr val="000000">
                      <a:alpha val="65000"/>
                    </a:srgbClr>
                  </a:innerShdw>
                </a:effectLst>
                <a:latin typeface="Segoe Print" pitchFamily="2" charset="0"/>
              </a:rPr>
              <a:t>“My People Have Forsaken </a:t>
            </a:r>
            <a:br>
              <a:rPr lang="en-US" sz="3600" b="1" dirty="0">
                <a:ln w="1905">
                  <a:solidFill>
                    <a:srgbClr val="002060"/>
                  </a:solidFill>
                </a:ln>
                <a:solidFill>
                  <a:schemeClr val="accent2">
                    <a:lumMod val="75000"/>
                  </a:schemeClr>
                </a:solidFill>
                <a:effectLst>
                  <a:glow rad="139700">
                    <a:schemeClr val="accent1">
                      <a:satMod val="175000"/>
                      <a:alpha val="40000"/>
                    </a:schemeClr>
                  </a:glow>
                  <a:innerShdw blurRad="69850" dist="43180" dir="5400000">
                    <a:srgbClr val="000000">
                      <a:alpha val="65000"/>
                    </a:srgbClr>
                  </a:innerShdw>
                </a:effectLst>
                <a:latin typeface="Segoe Print" pitchFamily="2" charset="0"/>
              </a:rPr>
            </a:br>
            <a:r>
              <a:rPr lang="en-US" sz="3600" b="1" dirty="0">
                <a:ln w="1905">
                  <a:solidFill>
                    <a:srgbClr val="002060"/>
                  </a:solidFill>
                </a:ln>
                <a:solidFill>
                  <a:schemeClr val="accent2">
                    <a:lumMod val="75000"/>
                  </a:schemeClr>
                </a:solidFill>
                <a:effectLst>
                  <a:glow rad="139700">
                    <a:schemeClr val="accent1">
                      <a:satMod val="175000"/>
                      <a:alpha val="40000"/>
                    </a:schemeClr>
                  </a:glow>
                  <a:innerShdw blurRad="69850" dist="43180" dir="5400000">
                    <a:srgbClr val="000000">
                      <a:alpha val="65000"/>
                    </a:srgbClr>
                  </a:innerShdw>
                </a:effectLst>
                <a:latin typeface="Segoe Print" pitchFamily="2" charset="0"/>
              </a:rPr>
              <a:t>Me for the </a:t>
            </a:r>
            <a:r>
              <a:rPr lang="en-US" sz="3600" b="1" dirty="0" err="1">
                <a:ln w="1905">
                  <a:solidFill>
                    <a:srgbClr val="002060"/>
                  </a:solidFill>
                </a:ln>
                <a:solidFill>
                  <a:schemeClr val="accent2">
                    <a:lumMod val="75000"/>
                  </a:schemeClr>
                </a:solidFill>
                <a:effectLst>
                  <a:glow rad="139700">
                    <a:schemeClr val="accent1">
                      <a:satMod val="175000"/>
                      <a:alpha val="40000"/>
                    </a:schemeClr>
                  </a:glow>
                  <a:innerShdw blurRad="69850" dist="43180" dir="5400000">
                    <a:srgbClr val="000000">
                      <a:alpha val="65000"/>
                    </a:srgbClr>
                  </a:innerShdw>
                </a:effectLst>
                <a:latin typeface="Segoe Print" pitchFamily="2" charset="0"/>
              </a:rPr>
              <a:t>Moonth</a:t>
            </a:r>
            <a:r>
              <a:rPr lang="en-US" sz="3600" b="1" dirty="0">
                <a:ln w="1905">
                  <a:solidFill>
                    <a:srgbClr val="002060"/>
                  </a:solidFill>
                </a:ln>
                <a:solidFill>
                  <a:schemeClr val="accent2">
                    <a:lumMod val="75000"/>
                  </a:schemeClr>
                </a:solidFill>
                <a:effectLst>
                  <a:glow rad="139700">
                    <a:schemeClr val="accent1">
                      <a:satMod val="175000"/>
                      <a:alpha val="40000"/>
                    </a:schemeClr>
                  </a:glow>
                  <a:innerShdw blurRad="69850" dist="43180" dir="5400000">
                    <a:srgbClr val="000000">
                      <a:alpha val="65000"/>
                    </a:srgbClr>
                  </a:innerShdw>
                </a:effectLst>
                <a:latin typeface="Segoe Print" pitchFamily="2" charset="0"/>
              </a:rPr>
              <a:t>?”</a:t>
            </a:r>
            <a:endParaRPr lang="en-US" sz="1800" b="1" dirty="0">
              <a:ln w="1905">
                <a:solidFill>
                  <a:srgbClr val="002060"/>
                </a:solidFill>
              </a:ln>
              <a:solidFill>
                <a:schemeClr val="accent2">
                  <a:lumMod val="75000"/>
                </a:schemeClr>
              </a:solidFill>
              <a:effectLst>
                <a:glow rad="139700">
                  <a:schemeClr val="accent1">
                    <a:satMod val="175000"/>
                    <a:alpha val="40000"/>
                  </a:schemeClr>
                </a:glow>
                <a:innerShdw blurRad="69850" dist="43180" dir="5400000">
                  <a:srgbClr val="000000">
                    <a:alpha val="65000"/>
                  </a:srgbClr>
                </a:innerShdw>
              </a:effectLst>
              <a:latin typeface="Segoe Print" pitchFamily="2" charset="0"/>
            </a:endParaRPr>
          </a:p>
          <a:p>
            <a:pPr marL="0" indent="0" algn="ctr">
              <a:buFont typeface="Arial" panose="020B0604020202020204" pitchFamily="34" charset="0"/>
              <a:buNone/>
            </a:pPr>
            <a:r>
              <a:rPr lang="en-US" sz="3200" b="1" dirty="0">
                <a:ln w="1905">
                  <a:solidFill>
                    <a:srgbClr val="002060"/>
                  </a:solidFill>
                </a:ln>
                <a:solidFill>
                  <a:schemeClr val="accent2">
                    <a:lumMod val="75000"/>
                  </a:schemeClr>
                </a:solidFill>
                <a:effectLst>
                  <a:glow rad="139700">
                    <a:schemeClr val="accent1">
                      <a:satMod val="175000"/>
                      <a:alpha val="40000"/>
                    </a:schemeClr>
                  </a:glow>
                  <a:innerShdw blurRad="69850" dist="43180" dir="5400000">
                    <a:srgbClr val="000000">
                      <a:alpha val="65000"/>
                    </a:srgbClr>
                  </a:innerShdw>
                </a:effectLst>
              </a:rPr>
              <a:t>(on Oct 19/18)</a:t>
            </a:r>
            <a:endParaRPr lang="en-US" b="1" dirty="0">
              <a:ln w="1905">
                <a:solidFill>
                  <a:srgbClr val="002060"/>
                </a:solidFill>
              </a:ln>
              <a:solidFill>
                <a:schemeClr val="accent2">
                  <a:lumMod val="75000"/>
                </a:schemeClr>
              </a:solidFill>
              <a:effectLst>
                <a:glow rad="139700">
                  <a:schemeClr val="accent1">
                    <a:satMod val="175000"/>
                    <a:alpha val="40000"/>
                  </a:schemeClr>
                </a:glow>
                <a:innerShdw blurRad="69850" dist="43180" dir="5400000">
                  <a:srgbClr val="000000">
                    <a:alpha val="65000"/>
                  </a:srgbClr>
                </a:innerShdw>
              </a:effectLst>
            </a:endParaRPr>
          </a:p>
        </p:txBody>
      </p:sp>
      <p:sp>
        <p:nvSpPr>
          <p:cNvPr id="20" name="Rectangle 19"/>
          <p:cNvSpPr/>
          <p:nvPr/>
        </p:nvSpPr>
        <p:spPr>
          <a:xfrm>
            <a:off x="533400" y="2748063"/>
            <a:ext cx="5867400"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solidFill>
                  <a:schemeClr val="accent4">
                    <a:lumMod val="60000"/>
                    <a:lumOff val="40000"/>
                  </a:schemeClr>
                </a:solidFill>
                <a:effectLst>
                  <a:outerShdw blurRad="50800" dist="39000" dir="5460000" algn="tl">
                    <a:srgbClr val="000000">
                      <a:alpha val="38000"/>
                    </a:srgbClr>
                  </a:outerShdw>
                </a:effectLst>
                <a:latin typeface="Segoe Print" pitchFamily="2" charset="0"/>
              </a:rPr>
              <a:t>Plan to enjoy Part 7:</a:t>
            </a:r>
            <a:br>
              <a:rPr lang="en-US" sz="3200" b="1" cap="none" spc="0" dirty="0">
                <a:ln w="11430"/>
                <a:solidFill>
                  <a:schemeClr val="accent4">
                    <a:lumMod val="60000"/>
                    <a:lumOff val="40000"/>
                  </a:schemeClr>
                </a:solidFill>
                <a:effectLst>
                  <a:outerShdw blurRad="50800" dist="39000" dir="5460000" algn="tl">
                    <a:srgbClr val="000000">
                      <a:alpha val="38000"/>
                    </a:srgbClr>
                  </a:outerShdw>
                </a:effectLst>
                <a:latin typeface="Segoe Print" pitchFamily="2" charset="0"/>
              </a:rPr>
            </a:br>
            <a:r>
              <a:rPr lang="en-US" sz="3200" b="1" cap="none" spc="0" dirty="0">
                <a:ln w="11430"/>
                <a:solidFill>
                  <a:schemeClr val="accent4">
                    <a:lumMod val="60000"/>
                    <a:lumOff val="40000"/>
                  </a:schemeClr>
                </a:solidFill>
                <a:effectLst>
                  <a:outerShdw blurRad="50800" dist="39000" dir="5460000" algn="tl">
                    <a:srgbClr val="000000">
                      <a:alpha val="38000"/>
                    </a:srgbClr>
                  </a:outerShdw>
                </a:effectLst>
                <a:latin typeface="Segoe Print" pitchFamily="2" charset="0"/>
              </a:rPr>
              <a:t>The Moon!  Oh, the Moon!</a:t>
            </a:r>
            <a:endParaRPr lang="en-US" sz="2800" b="1" cap="none" spc="0" dirty="0">
              <a:ln w="11430"/>
              <a:solidFill>
                <a:schemeClr val="accent4">
                  <a:lumMod val="60000"/>
                  <a:lumOff val="40000"/>
                </a:schemeClr>
              </a:solidFill>
              <a:effectLst>
                <a:outerShdw blurRad="50800" dist="39000" dir="5460000" algn="tl">
                  <a:srgbClr val="000000">
                    <a:alpha val="38000"/>
                  </a:srgbClr>
                </a:outerShdw>
              </a:effectLst>
              <a:latin typeface="Segoe Print" pitchFamily="2" charset="0"/>
            </a:endParaRPr>
          </a:p>
        </p:txBody>
      </p:sp>
      <p:sp>
        <p:nvSpPr>
          <p:cNvPr id="25" name="Rectangle 24"/>
          <p:cNvSpPr/>
          <p:nvPr/>
        </p:nvSpPr>
        <p:spPr>
          <a:xfrm>
            <a:off x="1600200" y="5766137"/>
            <a:ext cx="3697629" cy="1015663"/>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6000" b="1" cap="none" spc="0" dirty="0">
                <a:ln w="1905">
                  <a:solidFill>
                    <a:schemeClr val="accent5">
                      <a:lumMod val="50000"/>
                    </a:schemeClr>
                  </a:solidFill>
                </a:ln>
                <a:solidFill>
                  <a:schemeClr val="accent2">
                    <a:lumMod val="60000"/>
                    <a:lumOff val="40000"/>
                  </a:schemeClr>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The End</a:t>
            </a:r>
          </a:p>
        </p:txBody>
      </p:sp>
    </p:spTree>
    <p:extLst>
      <p:ext uri="{BB962C8B-B14F-4D97-AF65-F5344CB8AC3E}">
        <p14:creationId xmlns:p14="http://schemas.microsoft.com/office/powerpoint/2010/main" val="231417473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2750"/>
                                        <p:tgtEl>
                                          <p:spTgt spid="14"/>
                                        </p:tgtEl>
                                      </p:cBhvr>
                                    </p:animEffect>
                                  </p:childTnLst>
                                </p:cTn>
                              </p:par>
                            </p:childTnLst>
                          </p:cTn>
                        </p:par>
                        <p:par>
                          <p:cTn id="8" fill="hold">
                            <p:stCondLst>
                              <p:cond delay="2750"/>
                            </p:stCondLst>
                            <p:childTnLst>
                              <p:par>
                                <p:cTn id="9" presetID="42" presetClass="entr" presetSubtype="0" fill="hold" grpId="0" nodeType="afterEffect">
                                  <p:stCondLst>
                                    <p:cond delay="75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par>
                          <p:cTn id="14" fill="hold">
                            <p:stCondLst>
                              <p:cond delay="4500"/>
                            </p:stCondLst>
                            <p:childTnLst>
                              <p:par>
                                <p:cTn id="15" presetID="42" presetClass="entr" presetSubtype="0" fill="hold" grpId="0" nodeType="afterEffect">
                                  <p:stCondLst>
                                    <p:cond delay="75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1250"/>
                                        <p:tgtEl>
                                          <p:spTgt spid="19">
                                            <p:txEl>
                                              <p:pRg st="0" end="0"/>
                                            </p:txEl>
                                          </p:spTgt>
                                        </p:tgtEl>
                                      </p:cBhvr>
                                    </p:animEffect>
                                    <p:anim calcmode="lin" valueType="num">
                                      <p:cBhvr>
                                        <p:cTn id="18" dur="12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9" dur="125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6500"/>
                            </p:stCondLst>
                            <p:childTnLst>
                              <p:par>
                                <p:cTn id="21" presetID="42" presetClass="entr" presetSubtype="0" fill="hold" grpId="0" nodeType="afterEffect">
                                  <p:stCondLst>
                                    <p:cond delay="750"/>
                                  </p:stCondLst>
                                  <p:childTnLst>
                                    <p:set>
                                      <p:cBhvr>
                                        <p:cTn id="22" dur="1" fill="hold">
                                          <p:stCondLst>
                                            <p:cond delay="0"/>
                                          </p:stCondLst>
                                        </p:cTn>
                                        <p:tgtEl>
                                          <p:spTgt spid="19">
                                            <p:txEl>
                                              <p:pRg st="1" end="1"/>
                                            </p:txEl>
                                          </p:spTgt>
                                        </p:tgtEl>
                                        <p:attrNameLst>
                                          <p:attrName>style.visibility</p:attrName>
                                        </p:attrNameLst>
                                      </p:cBhvr>
                                      <p:to>
                                        <p:strVal val="visible"/>
                                      </p:to>
                                    </p:set>
                                    <p:animEffect transition="in" filter="fade">
                                      <p:cBhvr>
                                        <p:cTn id="23" dur="1250"/>
                                        <p:tgtEl>
                                          <p:spTgt spid="19">
                                            <p:txEl>
                                              <p:pRg st="1" end="1"/>
                                            </p:txEl>
                                          </p:spTgt>
                                        </p:tgtEl>
                                      </p:cBhvr>
                                    </p:animEffect>
                                    <p:anim calcmode="lin" valueType="num">
                                      <p:cBhvr>
                                        <p:cTn id="24" dur="125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25" dur="125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8500"/>
                            </p:stCondLst>
                            <p:childTnLst>
                              <p:par>
                                <p:cTn id="27" presetID="22" presetClass="entr" presetSubtype="8" fill="hold" grpId="0" nodeType="afterEffect">
                                  <p:stCondLst>
                                    <p:cond delay="75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build="p"/>
      <p:bldP spid="20" grpId="0"/>
      <p:bldP spid="25"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Basis">
  <a:themeElements>
    <a:clrScheme name="Basis">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4.xml><?xml version="1.0" encoding="utf-8"?>
<a:theme xmlns:a="http://schemas.openxmlformats.org/drawingml/2006/main" name="3_Basis">
  <a:themeElements>
    <a:clrScheme name="Basis">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5.xml><?xml version="1.0" encoding="utf-8"?>
<a:theme xmlns:a="http://schemas.openxmlformats.org/drawingml/2006/main" name="5_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64469</TotalTime>
  <Words>10664</Words>
  <Application>Microsoft Office PowerPoint</Application>
  <PresentationFormat>Widescreen</PresentationFormat>
  <Paragraphs>1219</Paragraphs>
  <Slides>100</Slides>
  <Notes>60</Notes>
  <HiddenSlides>0</HiddenSlides>
  <MMClips>0</MMClips>
  <ScaleCrop>false</ScaleCrop>
  <HeadingPairs>
    <vt:vector size="6" baseType="variant">
      <vt:variant>
        <vt:lpstr>Fonts Used</vt:lpstr>
      </vt:variant>
      <vt:variant>
        <vt:i4>22</vt:i4>
      </vt:variant>
      <vt:variant>
        <vt:lpstr>Theme</vt:lpstr>
      </vt:variant>
      <vt:variant>
        <vt:i4>8</vt:i4>
      </vt:variant>
      <vt:variant>
        <vt:lpstr>Slide Titles</vt:lpstr>
      </vt:variant>
      <vt:variant>
        <vt:i4>100</vt:i4>
      </vt:variant>
    </vt:vector>
  </HeadingPairs>
  <TitlesOfParts>
    <vt:vector size="130" baseType="lpstr">
      <vt:lpstr>Aharoni</vt:lpstr>
      <vt:lpstr>Algerian</vt:lpstr>
      <vt:lpstr>Arial</vt:lpstr>
      <vt:lpstr>Arial Rounded MT Bold</vt:lpstr>
      <vt:lpstr>Berlin Sans FB</vt:lpstr>
      <vt:lpstr>Bradley Hand ITC</vt:lpstr>
      <vt:lpstr>Calibri</vt:lpstr>
      <vt:lpstr>Calibri Light</vt:lpstr>
      <vt:lpstr>Candara</vt:lpstr>
      <vt:lpstr>Century Gothic</vt:lpstr>
      <vt:lpstr>Comic Sans MS</vt:lpstr>
      <vt:lpstr>Cooper Black</vt:lpstr>
      <vt:lpstr>Corbel</vt:lpstr>
      <vt:lpstr>Cordia New</vt:lpstr>
      <vt:lpstr>Edwardian Script ITC</vt:lpstr>
      <vt:lpstr>Matura MT Script Capitals</vt:lpstr>
      <vt:lpstr>Pristina</vt:lpstr>
      <vt:lpstr>Ravie</vt:lpstr>
      <vt:lpstr>Segoe Print</vt:lpstr>
      <vt:lpstr>Simplified Arabic Fixed</vt:lpstr>
      <vt:lpstr>Wingdings</vt:lpstr>
      <vt:lpstr>Wingdings 2</vt:lpstr>
      <vt:lpstr>Median</vt:lpstr>
      <vt:lpstr>1_Office Theme</vt:lpstr>
      <vt:lpstr>6_Basis</vt:lpstr>
      <vt:lpstr>3_Basis</vt:lpstr>
      <vt:lpstr>5_Basis</vt:lpstr>
      <vt:lpstr>4_Office Theme</vt:lpstr>
      <vt:lpstr>7_Office Theme</vt:lpstr>
      <vt:lpstr>8_Office Theme</vt:lpstr>
      <vt:lpstr>PowerPoint Presentation</vt:lpstr>
      <vt:lpstr>Everyone Wants to KNOW the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Moses’ Use of “moon” in Torah </vt:lpstr>
      <vt:lpstr>Counsel From Moses       1450 BC</vt:lpstr>
      <vt:lpstr>Torah Instructions For Leaders in Deut 17</vt:lpstr>
      <vt:lpstr>20 Non-Torah Controversial Verses </vt:lpstr>
      <vt:lpstr>Leaders, Dates &amp; “new moon” Verses </vt:lpstr>
      <vt:lpstr>PowerPoint Presentation</vt:lpstr>
      <vt:lpstr>An Important Question </vt:lpstr>
      <vt:lpstr>Investigating What is True &amp; What is False</vt:lpstr>
      <vt:lpstr>yes! all dates are approximates!</vt:lpstr>
      <vt:lpstr>King Saul, David &amp; Jonathan</vt:lpstr>
      <vt:lpstr>PowerPoint Presentation</vt:lpstr>
      <vt:lpstr>Again:  nowhere in Torah does Moses command  the “new moon” to be observed. </vt:lpstr>
      <vt:lpstr>King David </vt:lpstr>
      <vt:lpstr>  Is there a Torah verse that gives  clear instructions?</vt:lpstr>
      <vt:lpstr>Why?   Because nowhere in Torah does Moses command the trumpet to be blown for the “new moon.”</vt:lpstr>
      <vt:lpstr>King Solomon </vt:lpstr>
      <vt:lpstr>The Practices of King Solomon </vt:lpstr>
      <vt:lpstr>King Solomon – the Wisest Man </vt:lpstr>
      <vt:lpstr>1015 BC     Preparation for 1 Chron 23 </vt:lpstr>
      <vt:lpstr>1015 BC   King David’s Instructions to Solomon</vt:lpstr>
      <vt:lpstr>Nowhere in Torah does Moses give instructions  for sacrifices on the “new moons”! </vt:lpstr>
      <vt:lpstr>Did Moses make provision  for                    in any year?  </vt:lpstr>
      <vt:lpstr>PowerPoint Presentation</vt:lpstr>
      <vt:lpstr>1015 BC    Preparation for 2 Chron 2</vt:lpstr>
      <vt:lpstr>1015 BC   King Solomon  (Follows David’s Words)</vt:lpstr>
      <vt:lpstr>PowerPoint Presentation</vt:lpstr>
      <vt:lpstr>This event is 9 years after 1 Chron 23:31. Solomon is still following the Torah commands for offerings on the new month [H2320 &lt;chodesh&gt;].</vt:lpstr>
      <vt:lpstr>Elisha &amp; the Shunammite Woman</vt:lpstr>
      <vt:lpstr>Timeframe:   550 years after Moses.  Hebrew does not use H3394 for “moon.”</vt:lpstr>
      <vt:lpstr>PowerPoint Presentation</vt:lpstr>
      <vt:lpstr>Amos &amp; Israel’s Apostasy</vt:lpstr>
      <vt:lpstr>Who was Amos?   A shepherd from Judah,  and a servant of Yahuah.</vt:lpstr>
      <vt:lpstr>Israel is admitting to their apostasy!   They were celebrating the H3394  “new moon”  instead of the H2320 &lt;chodesh&gt; “new month”!</vt:lpstr>
      <vt:lpstr>Hosea &amp; Israel’s Apostasy</vt:lpstr>
      <vt:lpstr>PowerPoint Presentation</vt:lpstr>
      <vt:lpstr>PowerPoint Presentation</vt:lpstr>
      <vt:lpstr>Isaiah &amp; Israel’s Apostasy</vt:lpstr>
      <vt:lpstr>PowerPoint Presentation</vt:lpstr>
      <vt:lpstr>PowerPoint Presentation</vt:lpstr>
      <vt:lpstr>PowerPoint Presentation</vt:lpstr>
      <vt:lpstr>PowerPoint Presentation</vt:lpstr>
      <vt:lpstr>Rebuilding &lt;2318/chadash&gt; the 30 Day Month &lt;2320/chodesh&gt; </vt:lpstr>
      <vt:lpstr>PowerPoint Presentation</vt:lpstr>
      <vt:lpstr>King Hezekiah </vt:lpstr>
      <vt:lpstr>PowerPoint Presentation</vt:lpstr>
      <vt:lpstr>PowerPoint Presentation</vt:lpstr>
      <vt:lpstr>King Hezekiah &amp; Sundial </vt:lpstr>
      <vt:lpstr>PowerPoint Presentation</vt:lpstr>
      <vt:lpstr>PowerPoint Presentation</vt:lpstr>
      <vt:lpstr>Isaiah &amp; the Holy City </vt:lpstr>
      <vt:lpstr>PowerPoint Presentation</vt:lpstr>
      <vt:lpstr>PowerPoint Presentation</vt:lpstr>
      <vt:lpstr>#2:   Review of  Isa 60:20 -  A Prophetic Reference  to H3391 &lt;yerach&gt;  (or the lunation cycle &amp; phases of  the moon).</vt:lpstr>
      <vt:lpstr>Isa 60:20 - Prophetic Reference of H3391 MOON</vt:lpstr>
      <vt:lpstr>PowerPoint Presentation</vt:lpstr>
      <vt:lpstr>PowerPoint Presentation</vt:lpstr>
      <vt:lpstr>PowerPoint Presentation</vt:lpstr>
      <vt:lpstr>This also means the moon should not receive any sacred regard to appoint worship statutes.</vt:lpstr>
      <vt:lpstr>PowerPoint Presentation</vt:lpstr>
      <vt:lpstr>PowerPoint Presentation</vt:lpstr>
      <vt:lpstr>Ezekiel &amp; the Temple  </vt:lpstr>
      <vt:lpstr>PowerPoint Presentation</vt:lpstr>
      <vt:lpstr>PowerPoint Presentation</vt:lpstr>
      <vt:lpstr>Zerubbabel, Ezra &amp; Nehemiah ~ Great Reformers</vt:lpstr>
      <vt:lpstr>PowerPoint Presentation</vt:lpstr>
      <vt:lpstr>Zerubbabel &amp; Ezra       (1st &amp; 2nd Return of Exiles)  </vt:lpstr>
      <vt:lpstr>PowerPoint Presentation</vt:lpstr>
      <vt:lpstr>PowerPoint Presentation</vt:lpstr>
      <vt:lpstr>PowerPoint Presentation</vt:lpstr>
      <vt:lpstr>Who Was Ezra?</vt:lpstr>
      <vt:lpstr>Ezra:  A Strong Leader</vt:lpstr>
      <vt:lpstr>PowerPoint Presentation</vt:lpstr>
      <vt:lpstr>Who earns your trust?  Ezra or the 1611 Translators?</vt:lpstr>
      <vt:lpstr>Nehemiah     (3rd Return of Exiles)  </vt:lpstr>
      <vt:lpstr>PowerPoint Presentation</vt:lpstr>
      <vt:lpstr>PowerPoint Presentation</vt:lpstr>
      <vt:lpstr>PowerPoint Presentation</vt:lpstr>
      <vt:lpstr>PowerPoint Presentation</vt:lpstr>
      <vt:lpstr>PowerPoint Presentation</vt:lpstr>
      <vt:lpstr>PowerPoint Presentation</vt:lpstr>
      <vt:lpstr>There are some things that could have happened with the 1611 KJV translation to cause such a problem in only 7% of the Scriptures to establish the  “new moon” over the “new &lt;chodesh&gt; month”!</vt:lpstr>
      <vt:lpstr>PowerPoint Presentation</vt:lpstr>
      <vt:lpstr>PowerPoint Presentation</vt:lpstr>
      <vt:lpstr>If you need assistance  with this information,  please send your  questions to Charlene Fortsch or Timothy Astleford: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Rae</dc:creator>
  <cp:lastModifiedBy>Neil Pritchard</cp:lastModifiedBy>
  <cp:revision>3234</cp:revision>
  <cp:lastPrinted>2018-09-12T17:32:22Z</cp:lastPrinted>
  <dcterms:created xsi:type="dcterms:W3CDTF">2016-08-07T19:53:38Z</dcterms:created>
  <dcterms:modified xsi:type="dcterms:W3CDTF">2020-12-10T22:54:50Z</dcterms:modified>
</cp:coreProperties>
</file>